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1" r:id="rId2"/>
    <p:sldId id="264" r:id="rId3"/>
    <p:sldId id="262" r:id="rId4"/>
    <p:sldId id="263" r:id="rId5"/>
    <p:sldId id="265" r:id="rId6"/>
    <p:sldId id="266" r:id="rId7"/>
    <p:sldId id="267" r:id="rId8"/>
    <p:sldId id="268" r:id="rId9"/>
    <p:sldId id="269" r:id="rId10"/>
    <p:sldId id="270" r:id="rId11"/>
    <p:sldId id="275" r:id="rId12"/>
    <p:sldId id="285" r:id="rId13"/>
    <p:sldId id="277" r:id="rId14"/>
    <p:sldId id="271" r:id="rId15"/>
    <p:sldId id="280" r:id="rId16"/>
    <p:sldId id="284" r:id="rId17"/>
    <p:sldId id="278" r:id="rId18"/>
    <p:sldId id="283" r:id="rId19"/>
    <p:sldId id="272" r:id="rId20"/>
    <p:sldId id="273" r:id="rId21"/>
    <p:sldId id="274" r:id="rId22"/>
    <p:sldId id="260" r:id="rId23"/>
    <p:sldId id="279" r:id="rId24"/>
    <p:sldId id="258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48BCC-3B88-48F6-9264-6A6169085D8D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C6D24-55EC-4F9B-AFA6-7A766BD15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47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75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9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 the lam </a:t>
            </a:r>
            <a:r>
              <a:rPr lang="en-US" dirty="0" err="1"/>
              <a:t>thi</a:t>
            </a:r>
            <a:r>
              <a:rPr lang="en-US" dirty="0"/>
              <a:t> </a:t>
            </a:r>
            <a:r>
              <a:rPr lang="en-US" dirty="0" err="1"/>
              <a:t>nghiem</a:t>
            </a:r>
            <a:r>
              <a:rPr lang="en-US" baseline="0" dirty="0"/>
              <a:t> </a:t>
            </a:r>
            <a:r>
              <a:rPr lang="en-US" baseline="0" dirty="0" err="1"/>
              <a:t>glucozo</a:t>
            </a:r>
            <a:r>
              <a:rPr lang="en-US" baseline="0" dirty="0"/>
              <a:t> tan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nuoc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02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36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Glucozo</a:t>
            </a:r>
            <a:r>
              <a:rPr lang="en-US" baseline="0" dirty="0"/>
              <a:t> 5% </a:t>
            </a:r>
            <a:r>
              <a:rPr lang="en-US" baseline="0" dirty="0" err="1"/>
              <a:t>truyên</a:t>
            </a:r>
            <a:r>
              <a:rPr lang="en-US" baseline="0" dirty="0"/>
              <a:t> </a:t>
            </a:r>
            <a:r>
              <a:rPr lang="en-US" baseline="0" dirty="0" err="1"/>
              <a:t>cho</a:t>
            </a:r>
            <a:r>
              <a:rPr lang="en-US" baseline="0" dirty="0"/>
              <a:t> </a:t>
            </a:r>
            <a:r>
              <a:rPr lang="en-US" baseline="0" dirty="0" err="1"/>
              <a:t>benh</a:t>
            </a:r>
            <a:r>
              <a:rPr lang="en-US" baseline="0" dirty="0"/>
              <a:t> </a:t>
            </a:r>
            <a:r>
              <a:rPr lang="en-US" baseline="0" dirty="0" err="1"/>
              <a:t>nhan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610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XEM THI NGHIEM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73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XEM THI NGHIEM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5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Cho HS </a:t>
                </a:r>
                <a:r>
                  <a:rPr lang="en-US" dirty="0" err="1" smtClean="0"/>
                  <a:t>xem</a:t>
                </a:r>
                <a:r>
                  <a:rPr lang="en-US" baseline="0" dirty="0" smtClean="0"/>
                  <a:t> TN </a:t>
                </a:r>
                <a:r>
                  <a:rPr lang="en-US" baseline="0" dirty="0" err="1" smtClean="0"/>
                  <a:t>hoặc</a:t>
                </a:r>
                <a:r>
                  <a:rPr lang="en-US" baseline="0" dirty="0" smtClean="0"/>
                  <a:t> GV </a:t>
                </a:r>
                <a:r>
                  <a:rPr lang="en-US" baseline="0" dirty="0" err="1" smtClean="0"/>
                  <a:t>làm</a:t>
                </a:r>
                <a:r>
                  <a:rPr lang="en-US" baseline="0" dirty="0" smtClean="0"/>
                  <a:t> TN, </a:t>
                </a:r>
                <a:r>
                  <a:rPr lang="en-US" sz="1200" b="0" i="0" smtClean="0">
                    <a:latin typeface="Cambria Math"/>
                  </a:rPr>
                  <a:t>𝐻𝑂𝐶</a:t>
                </a:r>
                <a:r>
                  <a:rPr lang="en-US" sz="1200" b="0" i="0" smtClean="0">
                    <a:latin typeface="Cambria Math"/>
                  </a:rPr>
                  <a:t>𝐻_2 [𝐶𝐻𝑂𝐻]_4 𝐶𝐻𝑂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8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Cho HS </a:t>
                </a:r>
                <a:r>
                  <a:rPr lang="en-US" dirty="0" err="1"/>
                  <a:t>xem</a:t>
                </a:r>
                <a:r>
                  <a:rPr lang="en-US" baseline="0" dirty="0"/>
                  <a:t> TN </a:t>
                </a:r>
                <a:r>
                  <a:rPr lang="en-US" baseline="0" dirty="0" err="1"/>
                  <a:t>hoặc</a:t>
                </a:r>
                <a:r>
                  <a:rPr lang="en-US" baseline="0" dirty="0"/>
                  <a:t> GV </a:t>
                </a:r>
                <a:r>
                  <a:rPr lang="en-US" baseline="0" dirty="0" err="1"/>
                  <a:t>làm</a:t>
                </a:r>
                <a:r>
                  <a:rPr lang="en-US" baseline="0" dirty="0"/>
                  <a:t> TN, </a:t>
                </a:r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/>
                      </a:rPr>
                      <m:t>𝐻𝑂𝐶</m:t>
                    </m:r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200" b="0" i="1" smtClean="0">
                        <a:latin typeface="Cambria Math"/>
                      </a:rPr>
                      <m:t>[</m:t>
                    </m:r>
                    <m:r>
                      <a:rPr lang="en-US" sz="1200" b="0" i="1" smtClean="0">
                        <a:latin typeface="Cambria Math"/>
                      </a:rPr>
                      <m:t>𝐶𝐻𝑂𝐻</m:t>
                    </m:r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/>
                          </a:rPr>
                          <m:t>]</m:t>
                        </m:r>
                      </m:e>
                      <m:sub>
                        <m:r>
                          <a:rPr lang="en-US" sz="1200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sz="1200" b="0" i="1" smtClean="0">
                        <a:latin typeface="Cambria Math"/>
                      </a:rPr>
                      <m:t>𝐶𝐻𝑂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Cho HS </a:t>
                </a:r>
                <a:r>
                  <a:rPr lang="en-US" dirty="0" err="1" smtClean="0"/>
                  <a:t>xem</a:t>
                </a:r>
                <a:r>
                  <a:rPr lang="en-US" baseline="0" dirty="0" smtClean="0"/>
                  <a:t> TN </a:t>
                </a:r>
                <a:r>
                  <a:rPr lang="en-US" baseline="0" dirty="0" err="1" smtClean="0"/>
                  <a:t>hoặc</a:t>
                </a:r>
                <a:r>
                  <a:rPr lang="en-US" baseline="0" dirty="0" smtClean="0"/>
                  <a:t> GV </a:t>
                </a:r>
                <a:r>
                  <a:rPr lang="en-US" baseline="0" dirty="0" err="1" smtClean="0"/>
                  <a:t>làm</a:t>
                </a:r>
                <a:r>
                  <a:rPr lang="en-US" baseline="0" dirty="0" smtClean="0"/>
                  <a:t> TN, </a:t>
                </a:r>
                <a:r>
                  <a:rPr lang="en-US" sz="1200" b="0" i="0" smtClean="0">
                    <a:latin typeface="Cambria Math"/>
                  </a:rPr>
                  <a:t>𝐻𝑂𝐶</a:t>
                </a:r>
                <a:r>
                  <a:rPr lang="en-US" sz="1200" b="0" i="0" smtClean="0">
                    <a:latin typeface="Cambria Math"/>
                  </a:rPr>
                  <a:t>𝐻_2 [𝐶𝐻𝑂𝐻]_4 𝐶𝐻𝑂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65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C6D24-55EC-4F9B-AFA6-7A766BD159D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19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83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4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17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6B9076F-BF47-4AB1-BFDB-513013EE2234}" type="datetimeFigureOut">
              <a:rPr lang="en-US" smtClean="0"/>
              <a:pPr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F6906F2-9A05-475E-ABC8-47118D6766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286589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58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1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5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94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92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02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6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9076F-BF47-4AB1-BFDB-513013EE2234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906F2-9A05-475E-ABC8-47118D676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6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3.png"/><Relationship Id="rId5" Type="http://schemas.openxmlformats.org/officeDocument/2006/relationships/image" Target="../media/image36.png"/><Relationship Id="rId4" Type="http://schemas.openxmlformats.org/officeDocument/2006/relationships/tags" Target="../tags/tag12.xml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49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0.png"/><Relationship Id="rId5" Type="http://schemas.openxmlformats.org/officeDocument/2006/relationships/image" Target="../media/image48.png"/><Relationship Id="rId4" Type="http://schemas.openxmlformats.org/officeDocument/2006/relationships/image" Target="../media/image470.pn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36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jpg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oleObject" Target="../embeddings/oleObject1.bin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1143000"/>
          </a:xfrm>
        </p:spPr>
        <p:txBody>
          <a:bodyPr/>
          <a:lstStyle/>
          <a:p>
            <a:r>
              <a:rPr lang="en-US" err="1">
                <a:solidFill>
                  <a:srgbClr val="FF0000"/>
                </a:solidFill>
              </a:rPr>
              <a:t>Chương</a:t>
            </a:r>
            <a:r>
              <a:rPr lang="en-US">
                <a:solidFill>
                  <a:srgbClr val="FF0000"/>
                </a:solidFill>
              </a:rPr>
              <a:t> II: CACBOHIĐRAT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1905000"/>
            <a:ext cx="7696200" cy="1143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>
                <a:solidFill>
                  <a:srgbClr val="000099"/>
                </a:solidFill>
              </a:rPr>
              <a:t>Cacbohiđrat </a:t>
            </a:r>
            <a:r>
              <a:rPr lang="en-US" dirty="0" err="1">
                <a:solidFill>
                  <a:srgbClr val="000099"/>
                </a:solidFill>
              </a:rPr>
              <a:t>là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những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hợp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chất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hữu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cơ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tạp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chức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và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thường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có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công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thức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chung</a:t>
            </a:r>
            <a:r>
              <a:rPr lang="en-US" dirty="0">
                <a:solidFill>
                  <a:srgbClr val="000099"/>
                </a:solidFill>
              </a:rPr>
              <a:t> </a:t>
            </a:r>
            <a:r>
              <a:rPr lang="en-US" dirty="0" err="1">
                <a:solidFill>
                  <a:srgbClr val="000099"/>
                </a:solidFill>
              </a:rPr>
              <a:t>là</a:t>
            </a:r>
            <a:r>
              <a:rPr lang="en-US" dirty="0">
                <a:solidFill>
                  <a:srgbClr val="000099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838200" y="3229630"/>
                <a:ext cx="10591800" cy="5715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itchFamily="2" charset="2"/>
                  <a:buChar char="v"/>
                </a:pPr>
                <a:r>
                  <a:rPr lang="en-US"/>
                  <a:t> </a:t>
                </a:r>
                <a:r>
                  <a:rPr lang="en-US" u="sng"/>
                  <a:t>Mono</a:t>
                </a:r>
                <a:r>
                  <a:rPr lang="en-US"/>
                  <a:t>saccarit (đường đơn): </a:t>
                </a:r>
                <a:r>
                  <a:rPr lang="en-US" dirty="0" err="1"/>
                  <a:t>glucozơ</a:t>
                </a:r>
                <a:r>
                  <a:rPr lang="en-US" dirty="0"/>
                  <a:t>, </a:t>
                </a:r>
                <a:r>
                  <a:rPr lang="en-US" dirty="0" err="1"/>
                  <a:t>fructozơ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…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229630"/>
                <a:ext cx="10591800" cy="571500"/>
              </a:xfrm>
              <a:prstGeom prst="rect">
                <a:avLst/>
              </a:prstGeom>
              <a:blipFill>
                <a:blip r:embed="rId4"/>
                <a:stretch>
                  <a:fillRect l="-1036" t="-11702" b="-20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838200" y="3915430"/>
                <a:ext cx="9878890" cy="5715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itchFamily="2" charset="2"/>
                  <a:buChar char="v"/>
                </a:pPr>
                <a:r>
                  <a:rPr lang="en-US"/>
                  <a:t> </a:t>
                </a:r>
                <a:r>
                  <a:rPr lang="en-US" u="sng"/>
                  <a:t>Đi</a:t>
                </a:r>
                <a:r>
                  <a:rPr lang="en-US"/>
                  <a:t>saccarit (đường đôi): </a:t>
                </a:r>
                <a:r>
                  <a:rPr lang="en-US" dirty="0" err="1"/>
                  <a:t>saccarozơ</a:t>
                </a:r>
                <a:r>
                  <a:rPr lang="en-US" dirty="0"/>
                  <a:t>, </a:t>
                </a:r>
                <a:r>
                  <a:rPr lang="en-US" dirty="0" err="1"/>
                  <a:t>mantozơ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…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915430"/>
                <a:ext cx="9878890" cy="571500"/>
              </a:xfrm>
              <a:prstGeom prst="rect">
                <a:avLst/>
              </a:prstGeom>
              <a:blipFill>
                <a:blip r:embed="rId5"/>
                <a:stretch>
                  <a:fillRect l="-1111" t="-10638" b="-20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838200" y="4563130"/>
                <a:ext cx="10388112" cy="5715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Wingdings" pitchFamily="2" charset="2"/>
                  <a:buChar char="v"/>
                </a:pPr>
                <a:r>
                  <a:rPr lang="en-US"/>
                  <a:t> </a:t>
                </a:r>
                <a:r>
                  <a:rPr lang="en-US" u="sng"/>
                  <a:t>Poli</a:t>
                </a:r>
                <a:r>
                  <a:rPr lang="en-US"/>
                  <a:t>saccarit (đường đa): </a:t>
                </a:r>
                <a:r>
                  <a:rPr lang="en-US" dirty="0" err="1"/>
                  <a:t>tinh</a:t>
                </a:r>
                <a:r>
                  <a:rPr lang="en-US" dirty="0"/>
                  <a:t> </a:t>
                </a:r>
                <a:r>
                  <a:rPr lang="en-US" dirty="0" err="1"/>
                  <a:t>bột</a:t>
                </a:r>
                <a:r>
                  <a:rPr lang="en-US" dirty="0"/>
                  <a:t>, </a:t>
                </a:r>
                <a:r>
                  <a:rPr lang="en-US" dirty="0" err="1"/>
                  <a:t>xenlulozơ</a:t>
                </a:r>
                <a:r>
                  <a:rPr lang="en-US" dirty="0"/>
                  <a:t>,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10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5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)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, …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563130"/>
                <a:ext cx="10388112" cy="571500"/>
              </a:xfrm>
              <a:prstGeom prst="rect">
                <a:avLst/>
              </a:prstGeom>
              <a:blipFill>
                <a:blip r:embed="rId6"/>
                <a:stretch>
                  <a:fillRect l="-1056" t="-11828" b="-21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25888" y="2372380"/>
                <a:ext cx="18705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/>
                        </a:rPr>
                        <m:t>𝑂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888" y="2372380"/>
                <a:ext cx="187051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10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57400" y="6096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chức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05001" y="1219200"/>
                <a:ext cx="63302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Phản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ứng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với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𝐶𝑢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𝑂𝐻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, 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𝑡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°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thường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1" y="1219200"/>
                <a:ext cx="6330287" cy="523220"/>
              </a:xfrm>
              <a:prstGeom prst="rect">
                <a:avLst/>
              </a:prstGeom>
              <a:blipFill>
                <a:blip r:embed="rId3"/>
                <a:stretch>
                  <a:fillRect l="-2023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99"/>
                </a:solidFill>
              </a:rPr>
              <a:t>III TÍNH CHẤT HÓA HỌC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239000" y="1219200"/>
                <a:ext cx="3276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</m:t>
                    </m:r>
                  </m:oMath>
                </a14:m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Phản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ứng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đặc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trưng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1219200"/>
                <a:ext cx="3276600" cy="523220"/>
              </a:xfrm>
              <a:prstGeom prst="rect">
                <a:avLst/>
              </a:prstGeom>
              <a:blipFill>
                <a:blip r:embed="rId4"/>
                <a:stretch>
                  <a:fillRect t="-11628" r="-2793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819400" y="198120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722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hản Ứng Glucôzơ với đồng II Hydroxít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1"/>
            <a:ext cx="8991600" cy="6860275"/>
          </a:xfrm>
        </p:spPr>
      </p:pic>
    </p:spTree>
    <p:extLst>
      <p:ext uri="{BB962C8B-B14F-4D97-AF65-F5344CB8AC3E}">
        <p14:creationId xmlns:p14="http://schemas.microsoft.com/office/powerpoint/2010/main" val="183074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57400" y="6096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chức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2165008" y="4724400"/>
                <a:ext cx="80457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2C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6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H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12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O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6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  +  Cu(OH)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2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   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00"/>
                        </a:solidFill>
                        <a:latin typeface="Cambria Math"/>
                        <a:ea typeface="Cambria Math"/>
                        <a:cs typeface="Times New Roman"/>
                      </a:rPr>
                      <m:t>→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Times New Roman"/>
                    <a:cs typeface="Times New Roman"/>
                  </a:rPr>
                  <a:t>   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  (C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6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H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11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O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6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)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2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Cu  +  2H</a:t>
                </a:r>
                <a:r>
                  <a:rPr lang="en-US" sz="2800" baseline="-25000" dirty="0">
                    <a:solidFill>
                      <a:srgbClr val="000000"/>
                    </a:solidFill>
                    <a:latin typeface="VNI-Times"/>
                  </a:rPr>
                  <a:t>2</a:t>
                </a:r>
                <a:r>
                  <a:rPr lang="en-US" sz="2800" dirty="0">
                    <a:solidFill>
                      <a:srgbClr val="000000"/>
                    </a:solidFill>
                    <a:latin typeface="VNI-Times"/>
                  </a:rPr>
                  <a:t>O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2165008" y="4724400"/>
                <a:ext cx="8045792" cy="523220"/>
              </a:xfrm>
              <a:prstGeom prst="rect">
                <a:avLst/>
              </a:prstGeom>
              <a:blipFill>
                <a:blip r:embed="rId5"/>
                <a:stretch>
                  <a:fillRect l="-1515" t="-11628" r="-606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05001" y="1219200"/>
                <a:ext cx="63302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Phản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ứng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với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𝐶𝑢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𝑂𝐻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b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, 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cs typeface="Times New Roman" pitchFamily="18" charset="0"/>
                      </a:rPr>
                      <m:t>𝑡</m:t>
                    </m:r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°</m:t>
                    </m:r>
                  </m:oMath>
                </a14:m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thường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1" y="1219200"/>
                <a:ext cx="6330287" cy="523220"/>
              </a:xfrm>
              <a:prstGeom prst="rect">
                <a:avLst/>
              </a:prstGeom>
              <a:blipFill>
                <a:blip r:embed="rId6"/>
                <a:stretch>
                  <a:fillRect l="-2023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99"/>
                </a:solidFill>
              </a:rPr>
              <a:t>III TÍNH CHẤT HÓA HỌC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239000" y="1219200"/>
                <a:ext cx="3276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</m:t>
                    </m:r>
                  </m:oMath>
                </a14:m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Phản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ứng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đặc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trưng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9000" y="1219200"/>
                <a:ext cx="3276600" cy="523220"/>
              </a:xfrm>
              <a:prstGeom prst="rect">
                <a:avLst/>
              </a:prstGeom>
              <a:blipFill>
                <a:blip r:embed="rId7"/>
                <a:stretch>
                  <a:fillRect t="-11628" r="-2793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819400" y="198120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19400" y="260098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35104" y="328678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953001" y="2590800"/>
                <a:ext cx="662939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kết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tủa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tan,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tạo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dung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dịch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màu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xanh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lam 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1" y="2590800"/>
                <a:ext cx="6629399" cy="523220"/>
              </a:xfrm>
              <a:prstGeom prst="rect">
                <a:avLst/>
              </a:prstGeom>
              <a:blipFill>
                <a:blip r:embed="rId8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876800" y="3276600"/>
                <a:ext cx="56388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do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glucozơ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tạo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phức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với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𝐶𝑢</m:t>
                        </m:r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𝑂𝐻</m:t>
                        </m:r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b>
                        <m:r>
                          <a:rPr lang="en-US" sz="2800" i="1">
                            <a:solidFill>
                              <a:srgbClr val="000099"/>
                            </a:solidFill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3276600"/>
                <a:ext cx="5638800" cy="523220"/>
              </a:xfrm>
              <a:prstGeom prst="rect">
                <a:avLst/>
              </a:prstGeom>
              <a:blipFill>
                <a:blip r:embed="rId9"/>
                <a:stretch>
                  <a:fillRect t="-12941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819400" y="397258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580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79594" y="130558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63255" y="2673698"/>
            <a:ext cx="7772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Glucozơ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axetic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III TÍNH CHẤT HÓA HỌC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62200" y="68580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chức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54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4600" y="6959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andehit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19400" y="1143001"/>
                <a:ext cx="7620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Oxi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hóa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glucozơ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dung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dịch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𝐴𝑔𝑁𝑂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trong amoniac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1143001"/>
                <a:ext cx="7620000" cy="954107"/>
              </a:xfrm>
              <a:prstGeom prst="rect">
                <a:avLst/>
              </a:prstGeom>
              <a:blipFill>
                <a:blip r:embed="rId3"/>
                <a:stretch>
                  <a:fillRect l="-1680" t="-7051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43400" y="1524000"/>
                <a:ext cx="3505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 </m:t>
                    </m:r>
                  </m:oMath>
                </a14:m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Phản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ứng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tráng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bạc</a:t>
                </a:r>
                <a:endPara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1524000"/>
                <a:ext cx="3505200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III TÍNH CHẤT HÓA HỌC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16104" y="198120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311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hản ứng Tráng gương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76200"/>
            <a:ext cx="8991600" cy="6781800"/>
          </a:xfrm>
        </p:spPr>
      </p:pic>
    </p:spTree>
    <p:extLst>
      <p:ext uri="{BB962C8B-B14F-4D97-AF65-F5344CB8AC3E}">
        <p14:creationId xmlns:p14="http://schemas.microsoft.com/office/powerpoint/2010/main" val="143496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800" y="6959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andehit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371600" y="1143001"/>
                <a:ext cx="10363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Oxi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hóa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glucozơ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dung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dịch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𝐴𝑔𝑁𝑂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trong amoniac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1143001"/>
                <a:ext cx="10363200" cy="523220"/>
              </a:xfrm>
              <a:prstGeom prst="rect">
                <a:avLst/>
              </a:prstGeom>
              <a:blipFill>
                <a:blip r:embed="rId3"/>
                <a:stretch>
                  <a:fillRect l="-1176" t="-12941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96861" y="1557056"/>
                <a:ext cx="3505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 </m:t>
                    </m:r>
                  </m:oMath>
                </a14:m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Phản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ứng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tráng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bạc</a:t>
                </a:r>
                <a:endParaRPr lang="en-US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861" y="1557056"/>
                <a:ext cx="3505200" cy="523220"/>
              </a:xfrm>
              <a:prstGeom prst="rect">
                <a:avLst/>
              </a:prstGeom>
              <a:blipFill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III TÍNH CHẤT HÓA HỌC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640617" y="3581400"/>
                <a:ext cx="3903183" cy="68833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6</m:t>
                          </m:r>
                        </m:sub>
                      </m:sSub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12</m:t>
                          </m:r>
                        </m:sub>
                      </m:sSub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𝑂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6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800" i="1">
                              <a:latin typeface="Cambria Math"/>
                            </a:rPr>
                            <m:t>𝐴</m:t>
                          </m:r>
                          <m:r>
                            <a:rPr lang="en-US" sz="2800" i="1">
                              <a:latin typeface="Cambria Math"/>
                            </a:rPr>
                            <m:t>𝑔𝑁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m:rPr>
                              <m:brk m:alnAt="2"/>
                            </m:rPr>
                            <a:rPr lang="en-US" sz="2800" i="1">
                              <a:latin typeface="Cambria Math"/>
                            </a:rPr>
                            <m:t>/</m:t>
                          </m:r>
                          <m:r>
                            <a:rPr lang="en-US" sz="2800" i="1">
                              <a:latin typeface="Cambria Math"/>
                            </a:rPr>
                            <m:t>𝑁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groupCh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𝑨𝒈</m:t>
                      </m:r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617" y="3581400"/>
                <a:ext cx="3903183" cy="688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768304" y="198120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52600" y="251460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52600" y="2971800"/>
            <a:ext cx="27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51028" y="2514600"/>
                <a:ext cx="296855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→</m:t>
                    </m:r>
                  </m:oMath>
                </a14:m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tạo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kết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tủa</a:t>
                </a:r>
                <a:r>
                  <a:rPr lang="en-US" sz="28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bạc</a:t>
                </a:r>
                <a:endParaRPr lang="en-US" sz="28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028" y="2514600"/>
                <a:ext cx="2968554" cy="523220"/>
              </a:xfrm>
              <a:prstGeom prst="rect">
                <a:avLst/>
              </a:prstGeom>
              <a:blipFill>
                <a:blip r:embed="rId8"/>
                <a:stretch>
                  <a:fillRect t="-12941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05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4600" y="12954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glucozơ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hiđro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III TÍNH CHẤT HÓA HỌC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6959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andehit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52601" y="2143780"/>
                <a:ext cx="43712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𝐶𝐻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𝑂𝐻</m:t>
                      </m:r>
                      <m:r>
                        <a:rPr lang="en-US" sz="2800" i="1">
                          <a:latin typeface="Cambria Math"/>
                        </a:rPr>
                        <m:t>[</m:t>
                      </m:r>
                      <m:r>
                        <a:rPr lang="en-US" sz="2800" i="1">
                          <a:latin typeface="Cambria Math"/>
                        </a:rPr>
                        <m:t>𝐶𝐻𝑂𝐻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]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/>
                        </a:rPr>
                        <m:t>𝐶𝐻𝑂</m:t>
                      </m:r>
                      <m:r>
                        <a:rPr lang="en-US" sz="28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1" y="2143780"/>
                <a:ext cx="437126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6019801" y="1981201"/>
            <a:ext cx="578847" cy="876925"/>
            <a:chOff x="4828461" y="2160895"/>
            <a:chExt cx="578847" cy="8769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4828461" y="2160895"/>
                  <a:ext cx="567270" cy="68615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groupChr>
                          <m:groupChrPr>
                            <m:chr m:val="→"/>
                            <m:vertJc m:val="bot"/>
                            <m:ctrl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𝑵</m:t>
                            </m:r>
                            <m:r>
                              <a:rPr lang="en-US" sz="2800" b="1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groupChr>
                      </m:oMath>
                    </m:oMathPara>
                  </a14:m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8461" y="2160895"/>
                  <a:ext cx="567270" cy="68615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855554" y="2514600"/>
                  <a:ext cx="55175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°</m:t>
                        </m:r>
                      </m:oMath>
                    </m:oMathPara>
                  </a14:m>
                  <a:endParaRPr lang="en-US" sz="28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5554" y="2514600"/>
                  <a:ext cx="551754" cy="52322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400800" y="2133600"/>
                <a:ext cx="39615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𝐶𝐻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𝑂𝐻</m:t>
                      </m:r>
                      <m:r>
                        <a:rPr lang="en-US" sz="2800" i="1">
                          <a:latin typeface="Cambria Math"/>
                        </a:rPr>
                        <m:t>[</m:t>
                      </m:r>
                      <m:r>
                        <a:rPr lang="en-US" sz="2800" i="1">
                          <a:latin typeface="Cambria Math"/>
                        </a:rPr>
                        <m:t>𝐶𝐻𝑂𝐻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]</m:t>
                          </m:r>
                        </m:e>
                        <m:sub>
                          <m:r>
                            <a:rPr lang="en-US" sz="2800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/>
                        </a:rPr>
                        <m:t>𝐶</m:t>
                      </m:r>
                      <m:sSub>
                        <m:sSubPr>
                          <m:ctrlP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/>
                        </a:rPr>
                        <m:t>𝑂𝐻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133600"/>
                <a:ext cx="396153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924800" y="275338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Sobitol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3000" y="4253806"/>
            <a:ext cx="10439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Sobitol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à một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thuốc </a:t>
            </a:r>
            <a:r>
              <a:rPr lang="vi-VN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nhuận tràng 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thẩm thấu.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hường được sử dụng để điều trị các triệu chứng </a:t>
            </a:r>
            <a:r>
              <a:rPr lang="vi-VN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táo bón và khó tiêu</a:t>
            </a:r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. 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062335"/>
              </p:ext>
            </p:extLst>
          </p:nvPr>
        </p:nvGraphicFramePr>
        <p:xfrm>
          <a:off x="5918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Equation" r:id="rId7" imgW="914400" imgH="198720" progId="Equation.DSMT4">
                  <p:embed/>
                </p:oleObj>
              </mc:Choice>
              <mc:Fallback>
                <p:oleObj name="Equation" r:id="rId7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18200" y="23622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85536" y="3276250"/>
                <a:ext cx="4339265" cy="686150"/>
              </a:xfrm>
              <a:prstGeom prst="rect">
                <a:avLst/>
              </a:prstGeom>
              <a:noFill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i="1">
                                <a:latin typeface="Cambria Math"/>
                              </a:rPr>
                              <m:t>6</m:t>
                            </m:r>
                          </m:sub>
                        </m:sSub>
                        <m:r>
                          <a:rPr lang="en-US" sz="28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280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groupChr>
                      <m:groupChrPr>
                        <m:chr m:val="→"/>
                        <m:vertJc m:val="bot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800" i="1">
                            <a:latin typeface="Cambria Math"/>
                          </a:rPr>
                          <m:t>𝑁</m:t>
                        </m:r>
                        <m:r>
                          <a:rPr lang="en-US" sz="2800" i="1">
                            <a:latin typeface="Cambria Math"/>
                          </a:rPr>
                          <m:t>𝑖</m:t>
                        </m:r>
                        <m:r>
                          <a:rPr lang="en-US" sz="2800" i="1">
                            <a:latin typeface="Cambria Math"/>
                          </a:rPr>
                          <m:t>, </m:t>
                        </m:r>
                        <m:r>
                          <a:rPr lang="en-US" sz="2800" i="1">
                            <a:latin typeface="Cambria Math"/>
                          </a:rPr>
                          <m:t>𝑡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°</m:t>
                        </m:r>
                      </m:e>
                    </m:groupCh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>
                                <a:latin typeface="Cambria Math"/>
                              </a:rPr>
                              <m:t>6</m:t>
                            </m:r>
                          </m:sub>
                        </m:sSub>
                        <m:r>
                          <a:rPr lang="en-US" sz="280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2800"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latin typeface="Cambria Math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sz="2800">
                            <a:latin typeface="Cambria Math"/>
                          </a:rPr>
                          <m:t>6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5536" y="3276250"/>
                <a:ext cx="4339265" cy="68615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61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9" grpId="1"/>
      <p:bldP spid="13" grpId="0"/>
      <p:bldP spid="13" grpId="1"/>
      <p:bldP spid="14" grpId="0"/>
      <p:bldP spid="14" grpId="1"/>
      <p:bldP spid="2" grpId="0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4600" y="1712894"/>
                <a:ext cx="7086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c)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Oxi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hóa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glucozơ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𝐶𝑢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𝑂𝐻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b="1" dirty="0" err="1">
                    <a:latin typeface="Times New Roman" pitchFamily="18" charset="0"/>
                    <a:cs typeface="Times New Roman" pitchFamily="18" charset="0"/>
                  </a:rPr>
                  <a:t>nhiệt</a:t>
                </a:r>
                <a:r>
                  <a:rPr lang="en-US" sz="28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latin typeface="Times New Roman" pitchFamily="18" charset="0"/>
                    <a:cs typeface="Times New Roman" pitchFamily="18" charset="0"/>
                  </a:rPr>
                  <a:t>độ</a:t>
                </a:r>
                <a:r>
                  <a:rPr lang="en-US" sz="28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latin typeface="Times New Roman" pitchFamily="18" charset="0"/>
                    <a:cs typeface="Times New Roman" pitchFamily="18" charset="0"/>
                  </a:rPr>
                  <a:t>cao</a:t>
                </a:r>
                <a:r>
                  <a:rPr lang="en-US" sz="28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→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kết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>
                    <a:latin typeface="Times New Roman" pitchFamily="18" charset="0"/>
                    <a:cs typeface="Times New Roman" pitchFamily="18" charset="0"/>
                  </a:rPr>
                  <a:t>tủa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đỏ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gạch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𝐶𝑢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𝑂</m:t>
                    </m:r>
                  </m:oMath>
                </a14:m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1712894"/>
                <a:ext cx="7086600" cy="954107"/>
              </a:xfrm>
              <a:prstGeom prst="rect">
                <a:avLst/>
              </a:prstGeom>
              <a:blipFill>
                <a:blip r:embed="rId2"/>
                <a:stretch>
                  <a:fillRect l="-1807" t="-7006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III TÍNH CHẤT HÓA HỌC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33600" y="6959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andehit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4600" y="3313093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brom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15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43200" y="61978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men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5600" y="1676401"/>
                <a:ext cx="7180299" cy="5734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6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                      2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𝑂𝐻</m:t>
                    </m:r>
                    <m:r>
                      <a:rPr lang="en-US" sz="3200" i="1">
                        <a:latin typeface="Cambria Math"/>
                      </a:rPr>
                      <m:t>+2</m:t>
                    </m:r>
                    <m:r>
                      <a:rPr lang="en-US" sz="3200" i="1"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/>
                        <a:ea typeface="Cambria Math"/>
                      </a:rPr>
                      <m:t>↑</m:t>
                    </m:r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1676401"/>
                <a:ext cx="7180299" cy="5734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III TÍNH CHẤT HÓA HỌC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927974"/>
              </p:ext>
            </p:extLst>
          </p:nvPr>
        </p:nvGraphicFramePr>
        <p:xfrm>
          <a:off x="4565650" y="1643062"/>
          <a:ext cx="1758950" cy="719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1" name="Equation" r:id="rId4" imgW="583920" imgH="253800" progId="Equation.DSMT4">
                  <p:embed/>
                </p:oleObj>
              </mc:Choice>
              <mc:Fallback>
                <p:oleObj name="Equation" r:id="rId4" imgW="5839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65650" y="1643062"/>
                        <a:ext cx="1758950" cy="719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700" y="3276600"/>
            <a:ext cx="3543300" cy="2362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1" y="2648848"/>
            <a:ext cx="3200400" cy="32901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24600" y="2362200"/>
            <a:ext cx="2124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Ancol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etylic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5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2200" y="2133600"/>
            <a:ext cx="6172200" cy="3886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0000"/>
                </a:solidFill>
              </a:rPr>
              <a:t>NỘI DUNG </a:t>
            </a:r>
          </a:p>
          <a:p>
            <a:pPr marL="571500" indent="-571500">
              <a:buAutoNum type="romanUcPeriod"/>
            </a:pPr>
            <a:r>
              <a:rPr lang="en-US" b="1">
                <a:solidFill>
                  <a:srgbClr val="000099"/>
                </a:solidFill>
              </a:rPr>
              <a:t>TÍNH </a:t>
            </a:r>
            <a:r>
              <a:rPr lang="en-US" b="1" dirty="0">
                <a:solidFill>
                  <a:srgbClr val="000099"/>
                </a:solidFill>
              </a:rPr>
              <a:t>CHẤT VẬT LÍ VÀ </a:t>
            </a:r>
            <a:r>
              <a:rPr lang="en-US" b="1">
                <a:solidFill>
                  <a:srgbClr val="000099"/>
                </a:solidFill>
              </a:rPr>
              <a:t>TRẠNG </a:t>
            </a:r>
          </a:p>
          <a:p>
            <a:pPr marL="0" indent="0">
              <a:buNone/>
            </a:pPr>
            <a:r>
              <a:rPr lang="en-US" b="1">
                <a:solidFill>
                  <a:srgbClr val="000099"/>
                </a:solidFill>
              </a:rPr>
              <a:t>       THÁI </a:t>
            </a:r>
            <a:r>
              <a:rPr lang="en-US" b="1" dirty="0">
                <a:solidFill>
                  <a:srgbClr val="000099"/>
                </a:solidFill>
              </a:rPr>
              <a:t>TỰ NHIÊN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9"/>
                </a:solidFill>
              </a:rPr>
              <a:t>II. CẤU TẠO PHÂN TỬ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9"/>
                </a:solidFill>
              </a:rPr>
              <a:t>III. TÍNH CHẤT HÓA HỌC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9"/>
                </a:solidFill>
              </a:rPr>
              <a:t>IV. ĐIỀUCHẾ VÀ ỨNG DỤNG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00200" y="457200"/>
            <a:ext cx="51220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sz="5400" err="1">
                <a:latin typeface="HP001 4 hàng" panose="020B0603050302020204" pitchFamily="34" charset="0"/>
              </a:rPr>
              <a:t>Bài</a:t>
            </a:r>
            <a:r>
              <a:rPr lang="en-US" sz="5400">
                <a:latin typeface="HP001 4 hàng" panose="020B0603050302020204" pitchFamily="34" charset="0"/>
              </a:rPr>
              <a:t> 5: Gluco</a:t>
            </a:r>
            <a:r>
              <a:rPr lang="en-US" sz="4400" b="0"/>
              <a:t>z</a:t>
            </a:r>
            <a:r>
              <a:rPr lang="en-US" sz="5400">
                <a:latin typeface="HP001 4 hàng" panose="020B0603050302020204" pitchFamily="34" charset="0"/>
              </a:rPr>
              <a:t>ơ</a:t>
            </a:r>
            <a:endParaRPr lang="en-US" sz="5400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4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-76200"/>
            <a:ext cx="6324600" cy="944562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rgbClr val="000099"/>
                </a:solidFill>
              </a:rPr>
              <a:t>IV.  </a:t>
            </a:r>
            <a:r>
              <a:rPr lang="en-US" sz="2800" dirty="0">
                <a:solidFill>
                  <a:srgbClr val="000099"/>
                </a:solidFill>
              </a:rPr>
              <a:t>ĐIỀUCHẾ VÀ ỨNG DỤNG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4600" y="762000"/>
            <a:ext cx="1981200" cy="609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Điều</a:t>
            </a:r>
            <a:r>
              <a:rPr lang="en-US" b="1" dirty="0"/>
              <a:t> </a:t>
            </a:r>
            <a:r>
              <a:rPr lang="en-US" b="1" dirty="0" err="1"/>
              <a:t>chế</a:t>
            </a:r>
            <a:endParaRPr lang="en-US" b="1" dirty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905000" y="31242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(C</a:t>
            </a:r>
            <a:r>
              <a:rPr lang="en-US" sz="3600" b="1" baseline="-25000" dirty="0">
                <a:solidFill>
                  <a:schemeClr val="tx2"/>
                </a:solidFill>
                <a:latin typeface="Times New Roman" pitchFamily="18" charset="0"/>
              </a:rPr>
              <a:t>6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en-US" sz="3600" b="1" baseline="-25000" dirty="0">
                <a:solidFill>
                  <a:schemeClr val="tx2"/>
                </a:solidFill>
                <a:latin typeface="Times New Roman" pitchFamily="18" charset="0"/>
              </a:rPr>
              <a:t>10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O</a:t>
            </a:r>
            <a:r>
              <a:rPr lang="en-US" sz="3600" b="1" baseline="-25000" dirty="0">
                <a:solidFill>
                  <a:schemeClr val="tx2"/>
                </a:solidFill>
                <a:latin typeface="Times New Roman" pitchFamily="18" charset="0"/>
              </a:rPr>
              <a:t>5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 )</a:t>
            </a:r>
            <a:r>
              <a:rPr lang="en-US" sz="3600" baseline="-25000" dirty="0">
                <a:solidFill>
                  <a:schemeClr val="tx2"/>
                </a:solidFill>
                <a:latin typeface="Times New Roman" pitchFamily="18" charset="0"/>
              </a:rPr>
              <a:t>n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 + n H</a:t>
            </a:r>
            <a:r>
              <a:rPr lang="en-US" sz="3600" b="1" baseline="-25000" dirty="0">
                <a:solidFill>
                  <a:schemeClr val="tx2"/>
                </a:solidFill>
                <a:latin typeface="Times New Roman" pitchFamily="18" charset="0"/>
              </a:rPr>
              <a:t>2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O</a:t>
            </a:r>
            <a:r>
              <a:rPr lang="en-US" sz="4400" dirty="0">
                <a:solidFill>
                  <a:schemeClr val="tx2"/>
                </a:solidFill>
                <a:latin typeface="Times New Roman" pitchFamily="18" charset="0"/>
              </a:rPr>
              <a:t>             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nC</a:t>
            </a:r>
            <a:r>
              <a:rPr lang="en-US" sz="3600" b="1" baseline="-25000" dirty="0">
                <a:solidFill>
                  <a:schemeClr val="tx2"/>
                </a:solidFill>
                <a:latin typeface="Times New Roman" pitchFamily="18" charset="0"/>
              </a:rPr>
              <a:t>6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H</a:t>
            </a:r>
            <a:r>
              <a:rPr lang="en-US" sz="3600" b="1" baseline="-25000" dirty="0">
                <a:solidFill>
                  <a:schemeClr val="tx2"/>
                </a:solidFill>
                <a:latin typeface="Times New Roman" pitchFamily="18" charset="0"/>
              </a:rPr>
              <a:t>12</a:t>
            </a:r>
            <a:r>
              <a:rPr lang="en-US" sz="3600" dirty="0">
                <a:solidFill>
                  <a:schemeClr val="tx2"/>
                </a:solidFill>
                <a:latin typeface="Times New Roman" pitchFamily="18" charset="0"/>
              </a:rPr>
              <a:t>O</a:t>
            </a:r>
            <a:r>
              <a:rPr lang="en-US" sz="3600" b="1" baseline="-25000" dirty="0">
                <a:solidFill>
                  <a:schemeClr val="tx2"/>
                </a:solidFill>
                <a:latin typeface="Times New Roman" pitchFamily="18" charset="0"/>
              </a:rPr>
              <a:t>6</a:t>
            </a: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6324600" y="3048000"/>
            <a:ext cx="1447800" cy="533400"/>
            <a:chOff x="3168" y="2496"/>
            <a:chExt cx="912" cy="336"/>
          </a:xfrm>
        </p:grpSpPr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3168" y="2832"/>
              <a:ext cx="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264" y="2496"/>
              <a:ext cx="720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2700" b="1" dirty="0" err="1">
                  <a:solidFill>
                    <a:schemeClr val="tx2"/>
                  </a:solidFill>
                  <a:latin typeface="Times New Roman" pitchFamily="18" charset="0"/>
                </a:rPr>
                <a:t>H</a:t>
              </a:r>
              <a:r>
                <a:rPr lang="en-US" sz="2700" b="1" baseline="30000" dirty="0" err="1">
                  <a:solidFill>
                    <a:schemeClr val="tx2"/>
                  </a:solidFill>
                  <a:latin typeface="Times New Roman" pitchFamily="18" charset="0"/>
                </a:rPr>
                <a:t>+</a:t>
              </a:r>
              <a:r>
                <a:rPr lang="en-US" sz="2700" b="1" dirty="0" err="1">
                  <a:solidFill>
                    <a:schemeClr val="tx2"/>
                  </a:solidFill>
                  <a:latin typeface="Times New Roman" pitchFamily="18" charset="0"/>
                </a:rPr>
                <a:t>,t</a:t>
              </a:r>
              <a:r>
                <a:rPr lang="en-US" sz="2700" b="1" baseline="30000" dirty="0" err="1">
                  <a:solidFill>
                    <a:schemeClr val="tx2"/>
                  </a:solidFill>
                  <a:latin typeface="Times New Roman" pitchFamily="18" charset="0"/>
                </a:rPr>
                <a:t>o</a:t>
              </a:r>
              <a:endParaRPr lang="en-US" sz="2700" b="1" baseline="30000" dirty="0">
                <a:solidFill>
                  <a:schemeClr val="tx2"/>
                </a:solidFill>
                <a:latin typeface="Times New Roman" pitchFamily="1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895600" y="1762780"/>
            <a:ext cx="4152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bột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3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2133600" y="381000"/>
            <a:ext cx="3183908" cy="609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Ứng</a:t>
            </a:r>
            <a:r>
              <a:rPr lang="en-US" b="1" dirty="0"/>
              <a:t> </a:t>
            </a:r>
            <a:r>
              <a:rPr lang="en-US" b="1" dirty="0" err="1"/>
              <a:t>dụng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0" t="567" r="3796" b="4297"/>
          <a:stretch/>
        </p:blipFill>
        <p:spPr>
          <a:xfrm>
            <a:off x="7997588" y="188241"/>
            <a:ext cx="2525099" cy="2980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8" r="26724"/>
          <a:stretch/>
        </p:blipFill>
        <p:spPr>
          <a:xfrm>
            <a:off x="4634553" y="2690160"/>
            <a:ext cx="1365913" cy="2883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8" t="12786" r="30962"/>
          <a:stretch/>
        </p:blipFill>
        <p:spPr>
          <a:xfrm>
            <a:off x="1734403" y="2605901"/>
            <a:ext cx="3144672" cy="2517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752600" y="1201254"/>
            <a:ext cx="3852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5472" y="5410200"/>
            <a:ext cx="2709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phích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074" y="3276601"/>
            <a:ext cx="2901690" cy="30497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9218494" y="4168877"/>
            <a:ext cx="1222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Tráng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t="3658" r="5510" b="1"/>
          <a:stretch/>
        </p:blipFill>
        <p:spPr>
          <a:xfrm>
            <a:off x="5863988" y="381000"/>
            <a:ext cx="1984612" cy="215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71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1143000"/>
          </a:xfrm>
        </p:spPr>
        <p:txBody>
          <a:bodyPr/>
          <a:lstStyle/>
          <a:p>
            <a:r>
              <a:rPr lang="en-US" dirty="0"/>
              <a:t>CỦNG CỐ</a:t>
            </a:r>
          </a:p>
        </p:txBody>
      </p:sp>
      <p:sp>
        <p:nvSpPr>
          <p:cNvPr id="6" name="Text Box 5"/>
          <p:cNvSpPr txBox="1">
            <a:spLocks noGrp="1" noChangeArrowheads="1"/>
          </p:cNvSpPr>
          <p:nvPr>
            <p:ph idx="1"/>
          </p:nvPr>
        </p:nvSpPr>
        <p:spPr bwMode="auto">
          <a:xfrm>
            <a:off x="1981200" y="685801"/>
            <a:ext cx="82296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b="1" u="sng" dirty="0" err="1">
                <a:latin typeface="VNI-Times" pitchFamily="2" charset="0"/>
              </a:rPr>
              <a:t>Caâu</a:t>
            </a:r>
            <a:r>
              <a:rPr lang="en-US" b="1" u="sng" dirty="0">
                <a:latin typeface="VNI-Times" pitchFamily="2" charset="0"/>
              </a:rPr>
              <a:t> 1</a:t>
            </a:r>
            <a:r>
              <a:rPr lang="en-US" dirty="0">
                <a:latin typeface="VNI-Times" pitchFamily="2" charset="0"/>
              </a:rPr>
              <a:t> </a:t>
            </a:r>
            <a:r>
              <a:rPr lang="en-US" b="1" dirty="0">
                <a:latin typeface="VNI-Times" pitchFamily="2" charset="0"/>
              </a:rPr>
              <a:t>: Cho </a:t>
            </a:r>
            <a:r>
              <a:rPr lang="en-US" b="1" dirty="0" err="1">
                <a:latin typeface="VNI-Times" pitchFamily="2" charset="0"/>
              </a:rPr>
              <a:t>caùc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hoùa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chaát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sau</a:t>
            </a:r>
            <a:r>
              <a:rPr lang="en-US" b="1" dirty="0">
                <a:latin typeface="VNI-Times" pitchFamily="2" charset="0"/>
              </a:rPr>
              <a:t>: H</a:t>
            </a:r>
            <a:r>
              <a:rPr lang="en-US" b="1" baseline="-25000" dirty="0">
                <a:latin typeface="VNI-Times" pitchFamily="2" charset="0"/>
              </a:rPr>
              <a:t>2</a:t>
            </a:r>
            <a:r>
              <a:rPr lang="en-US" b="1" dirty="0">
                <a:latin typeface="VNI-Times" pitchFamily="2" charset="0"/>
              </a:rPr>
              <a:t> (1); Cu(OH)</a:t>
            </a:r>
            <a:r>
              <a:rPr lang="en-US" b="1" baseline="-25000" dirty="0">
                <a:latin typeface="VNI-Times" pitchFamily="2" charset="0"/>
              </a:rPr>
              <a:t>2</a:t>
            </a:r>
            <a:r>
              <a:rPr lang="en-US" b="1" dirty="0">
                <a:latin typeface="VNI-Times" pitchFamily="2" charset="0"/>
              </a:rPr>
              <a:t> (</a:t>
            </a:r>
            <a:r>
              <a:rPr lang="en-US" b="1" dirty="0" err="1">
                <a:latin typeface="VNI-Times" pitchFamily="2" charset="0"/>
              </a:rPr>
              <a:t>nhieät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ñoä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thöôøng</a:t>
            </a:r>
            <a:r>
              <a:rPr lang="en-US" b="1" dirty="0">
                <a:latin typeface="VNI-Times" pitchFamily="2" charset="0"/>
              </a:rPr>
              <a:t>) (2); dung </a:t>
            </a:r>
            <a:r>
              <a:rPr lang="en-US" b="1" dirty="0" err="1">
                <a:latin typeface="VNI-Times" pitchFamily="2" charset="0"/>
              </a:rPr>
              <a:t>dòch</a:t>
            </a:r>
            <a:r>
              <a:rPr lang="en-US" b="1" dirty="0">
                <a:latin typeface="VNI-Times" pitchFamily="2" charset="0"/>
              </a:rPr>
              <a:t> AgNO</a:t>
            </a:r>
            <a:r>
              <a:rPr lang="en-US" b="1" baseline="-25000" dirty="0">
                <a:latin typeface="VNI-Times" pitchFamily="2" charset="0"/>
              </a:rPr>
              <a:t>3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trong</a:t>
            </a:r>
            <a:r>
              <a:rPr lang="en-US" b="1" dirty="0">
                <a:latin typeface="VNI-Times" pitchFamily="2" charset="0"/>
              </a:rPr>
              <a:t> NH</a:t>
            </a:r>
            <a:r>
              <a:rPr lang="en-US" b="1" baseline="-25000" dirty="0">
                <a:latin typeface="VNI-Times" pitchFamily="2" charset="0"/>
              </a:rPr>
              <a:t>3</a:t>
            </a:r>
            <a:r>
              <a:rPr lang="en-US" b="1" dirty="0">
                <a:latin typeface="VNI-Times" pitchFamily="2" charset="0"/>
              </a:rPr>
              <a:t> (3); Na (4). </a:t>
            </a:r>
            <a:r>
              <a:rPr lang="en-US" b="1" dirty="0" err="1">
                <a:latin typeface="VNI-Times" pitchFamily="2" charset="0"/>
              </a:rPr>
              <a:t>Glucozô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phaûn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öùng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ñöôïc</a:t>
            </a:r>
            <a:r>
              <a:rPr lang="en-US" b="1" dirty="0">
                <a:latin typeface="VNI-Times" pitchFamily="2" charset="0"/>
              </a:rPr>
              <a:t> </a:t>
            </a:r>
            <a:r>
              <a:rPr lang="en-US" b="1" dirty="0" err="1">
                <a:latin typeface="VNI-Times" pitchFamily="2" charset="0"/>
              </a:rPr>
              <a:t>vôùi</a:t>
            </a:r>
            <a:r>
              <a:rPr lang="en-US" b="1" dirty="0">
                <a:latin typeface="VNI-Times" pitchFamily="2" charset="0"/>
              </a:rPr>
              <a:t> 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829050" y="3279776"/>
            <a:ext cx="4935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VNI-Times" pitchFamily="2" charset="0"/>
              </a:rPr>
              <a:t>        </a:t>
            </a:r>
            <a:r>
              <a:rPr lang="it-IT" sz="2800" b="1" dirty="0">
                <a:solidFill>
                  <a:srgbClr val="0000FF"/>
                </a:solidFill>
                <a:latin typeface="VNI-Times" pitchFamily="2" charset="0"/>
              </a:rPr>
              <a:t>A. (1); (2); (4).</a:t>
            </a:r>
            <a:endParaRPr lang="en-US" sz="2800" b="1" dirty="0">
              <a:solidFill>
                <a:srgbClr val="0000FF"/>
              </a:solidFill>
              <a:latin typeface="VNI-Times" pitchFamily="2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829050" y="4989513"/>
            <a:ext cx="5010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FF"/>
                </a:solidFill>
                <a:latin typeface="VNI-Times" pitchFamily="2" charset="0"/>
              </a:rPr>
              <a:t>        </a:t>
            </a:r>
            <a:r>
              <a:rPr lang="it-IT" sz="2800" b="1">
                <a:solidFill>
                  <a:srgbClr val="0000FF"/>
                </a:solidFill>
                <a:latin typeface="VNI-Times" pitchFamily="2" charset="0"/>
              </a:rPr>
              <a:t>C. (1); (3); (4).</a:t>
            </a:r>
            <a:r>
              <a:rPr lang="en-US" sz="2800" b="1">
                <a:solidFill>
                  <a:srgbClr val="0000FF"/>
                </a:solidFill>
                <a:latin typeface="VNI-Times" pitchFamily="2" charset="0"/>
              </a:rPr>
              <a:t> 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543426" y="3998912"/>
            <a:ext cx="3700463" cy="647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2800" b="1" dirty="0">
                <a:solidFill>
                  <a:srgbClr val="0000FF"/>
                </a:solidFill>
                <a:latin typeface="VNI-Times" pitchFamily="2" charset="0"/>
              </a:rPr>
              <a:t>B. (2); (4); (5).</a:t>
            </a:r>
            <a:endParaRPr lang="en-US" sz="2800" b="1" dirty="0">
              <a:solidFill>
                <a:srgbClr val="0000FF"/>
              </a:solidFill>
              <a:latin typeface="VNI-Times" pitchFamily="2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133850" y="5724525"/>
            <a:ext cx="46307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00FF"/>
                </a:solidFill>
                <a:latin typeface="VNI-Times" pitchFamily="2" charset="0"/>
              </a:rPr>
              <a:t>     </a:t>
            </a:r>
            <a:r>
              <a:rPr lang="it-IT" sz="2800" b="1" dirty="0">
                <a:solidFill>
                  <a:srgbClr val="0000FF"/>
                </a:solidFill>
                <a:latin typeface="VNI-Times" pitchFamily="2" charset="0"/>
              </a:rPr>
              <a:t>D. (1); (2); (3); (4).</a:t>
            </a:r>
            <a:r>
              <a:rPr lang="en-US" sz="2800" b="1" dirty="0">
                <a:solidFill>
                  <a:srgbClr val="0000FF"/>
                </a:solidFill>
                <a:latin typeface="VNI-Time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974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8779"/>
            <a:ext cx="11937442" cy="838200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err="1"/>
              <a:t>Câu</a:t>
            </a:r>
            <a:r>
              <a:rPr lang="en-US" sz="3200" b="1" dirty="0"/>
              <a:t> 2: </a:t>
            </a:r>
            <a:r>
              <a:rPr lang="en-US" sz="3200" b="1" dirty="0" err="1"/>
              <a:t>Phát</a:t>
            </a:r>
            <a:r>
              <a:rPr lang="en-US" sz="3200" b="1" dirty="0"/>
              <a:t> </a:t>
            </a:r>
            <a:r>
              <a:rPr lang="en-US" sz="3200" b="1" dirty="0" err="1"/>
              <a:t>biểu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 </a:t>
            </a:r>
            <a:r>
              <a:rPr lang="en-US" sz="3200" b="1" dirty="0" err="1"/>
              <a:t>sau</a:t>
            </a:r>
            <a:r>
              <a:rPr lang="en-US" sz="3200" b="1" dirty="0"/>
              <a:t> </a:t>
            </a:r>
            <a:r>
              <a:rPr lang="en-US" sz="3200" b="1" dirty="0" err="1"/>
              <a:t>đây</a:t>
            </a:r>
            <a:r>
              <a:rPr lang="en-US" sz="3200" b="1" dirty="0"/>
              <a:t> </a:t>
            </a:r>
            <a:r>
              <a:rPr lang="en-US" sz="3200" b="1" dirty="0" err="1"/>
              <a:t>đúng</a:t>
            </a:r>
            <a:r>
              <a:rPr lang="en-US" sz="3200" b="1" dirty="0"/>
              <a:t>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81200" y="-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/>
              <a:t>CỦNG CỐ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904875" y="1586465"/>
                <a:ext cx="10168932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32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       </a:t>
                </a:r>
                <a:r>
                  <a:rPr lang="it-IT" sz="3200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1. Glucozơ có công thức phân tử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sub>
                    </m:sSub>
                    <m:sSub>
                      <m:sSubPr>
                        <m:ctrlPr>
                          <a:rPr lang="it-IT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/>
                            <a:cs typeface="Times New Roman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/>
                            <a:cs typeface="Times New Roman" pitchFamily="18" charset="0"/>
                          </a:rPr>
                          <m:t>12</m:t>
                        </m:r>
                      </m:sub>
                    </m:sSub>
                    <m:sSub>
                      <m:sSubPr>
                        <m:ctrlPr>
                          <a:rPr lang="it-IT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/>
                            <a:cs typeface="Times New Roman" pitchFamily="18" charset="0"/>
                          </a:rPr>
                          <m:t>𝑂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sub>
                    </m:sSub>
                  </m:oMath>
                </a14:m>
                <a:endParaRPr lang="en-US" sz="32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4875" y="1586465"/>
                <a:ext cx="10168932" cy="584775"/>
              </a:xfrm>
              <a:prstGeom prst="rect">
                <a:avLst/>
              </a:prstGeom>
              <a:blipFill>
                <a:blip r:embed="rId3"/>
                <a:stretch>
                  <a:fillRect t="-14583" b="-3229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524000" y="3485582"/>
            <a:ext cx="90636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 Glucozơ không tham gia phản ứng tráng gương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676400" y="2309336"/>
            <a:ext cx="100584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it-IT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Glocozơ dùng sản xuất thuốc tăng lực cho người bệnh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96337" y="4635715"/>
            <a:ext cx="2887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A. 1,2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4437" y="4635715"/>
            <a:ext cx="2887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B. 1,3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96337" y="5245315"/>
            <a:ext cx="2887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C. 1, 2,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06337" y="5245315"/>
            <a:ext cx="4075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D. 1, 2, 3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sai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33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mph" presetSubtype="0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1" grpId="0"/>
      <p:bldP spid="11" grpId="1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DẶN DÒ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0" y="6629400"/>
            <a:ext cx="2209800" cy="228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2F57-A70A-4476-BA36-A210E711270C}" type="datetime1">
              <a:rPr lang="en-US" smtClean="0"/>
              <a:t>10/6/2022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39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4802"/>
            <a:ext cx="10744200" cy="6095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rgbClr val="000099"/>
                </a:solidFill>
              </a:rPr>
              <a:t>I. TÍNH CHẤT VẬT LÍ VÀ TRẠNG THÁI TỰ NHIÊN</a:t>
            </a:r>
          </a:p>
          <a:p>
            <a:pPr marL="0" indent="0" algn="just">
              <a:buNone/>
            </a:pPr>
            <a:endParaRPr lang="en-US" sz="3200" b="1" dirty="0">
              <a:solidFill>
                <a:srgbClr val="000099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D8B1-FEEE-47AE-991B-BC2FA8D544E9}" type="datetime1">
              <a:rPr lang="en-US" smtClean="0"/>
              <a:t>10/6/2022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906F2-9A05-475E-ABC8-47118D6766A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66800" y="958757"/>
            <a:ext cx="3352800" cy="609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1. </a:t>
            </a:r>
            <a:r>
              <a:rPr lang="en-US" sz="3200" b="1" dirty="0" err="1"/>
              <a:t>Tính</a:t>
            </a:r>
            <a:r>
              <a:rPr lang="en-US" sz="3200" b="1" dirty="0"/>
              <a:t> </a:t>
            </a:r>
            <a:r>
              <a:rPr lang="en-US" sz="3200" b="1" dirty="0" err="1"/>
              <a:t>chất</a:t>
            </a:r>
            <a:r>
              <a:rPr lang="en-US" sz="3200" b="1" dirty="0"/>
              <a:t> </a:t>
            </a:r>
            <a:r>
              <a:rPr lang="en-US" sz="3200" b="1" dirty="0" err="1"/>
              <a:t>vật</a:t>
            </a:r>
            <a:r>
              <a:rPr lang="en-US" sz="3200" b="1" dirty="0"/>
              <a:t> </a:t>
            </a:r>
            <a:r>
              <a:rPr lang="en-US" sz="3200" b="1" dirty="0" err="1"/>
              <a:t>lí</a:t>
            </a:r>
            <a:endParaRPr lang="en-US" sz="3200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8200" y="1676402"/>
            <a:ext cx="10439400" cy="1066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itchFamily="2" charset="2"/>
              <a:buChar char="v"/>
            </a:pP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chất</a:t>
            </a:r>
            <a:r>
              <a:rPr lang="en-US" sz="3200" dirty="0"/>
              <a:t> </a:t>
            </a:r>
            <a:r>
              <a:rPr lang="en-US" sz="3200" dirty="0" err="1"/>
              <a:t>rắn</a:t>
            </a:r>
            <a:r>
              <a:rPr lang="en-US" sz="3200" dirty="0"/>
              <a:t>, </a:t>
            </a:r>
            <a:r>
              <a:rPr lang="en-US" sz="3200" dirty="0" err="1"/>
              <a:t>tinh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màu</a:t>
            </a:r>
            <a:r>
              <a:rPr lang="en-US" sz="3200" dirty="0"/>
              <a:t>, </a:t>
            </a:r>
            <a:r>
              <a:rPr lang="en-US" sz="3200" dirty="0" err="1"/>
              <a:t>dễ</a:t>
            </a:r>
            <a:r>
              <a:rPr lang="en-US" sz="3200" dirty="0"/>
              <a:t> tan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,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vị</a:t>
            </a:r>
            <a:r>
              <a:rPr lang="en-US" sz="3200" dirty="0"/>
              <a:t> </a:t>
            </a:r>
            <a:r>
              <a:rPr lang="en-US" sz="3200" dirty="0" err="1"/>
              <a:t>ngọt</a:t>
            </a:r>
            <a:r>
              <a:rPr lang="en-US" sz="3200" dirty="0"/>
              <a:t>,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ngọt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mía</a:t>
            </a:r>
            <a:r>
              <a:rPr lang="en-US" sz="3200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156046"/>
            <a:ext cx="3733800" cy="27875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156046"/>
            <a:ext cx="3764372" cy="278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2133600" y="914402"/>
            <a:ext cx="3807912" cy="609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2. </a:t>
            </a:r>
            <a:r>
              <a:rPr lang="en-US" sz="3200" b="1" dirty="0" err="1"/>
              <a:t>Trạng</a:t>
            </a:r>
            <a:r>
              <a:rPr lang="en-US" sz="3200" b="1" dirty="0"/>
              <a:t> </a:t>
            </a:r>
            <a:r>
              <a:rPr lang="en-US" sz="3200" b="1" dirty="0" err="1"/>
              <a:t>thái</a:t>
            </a:r>
            <a:r>
              <a:rPr lang="en-US" sz="3200" b="1" dirty="0"/>
              <a:t> </a:t>
            </a:r>
            <a:r>
              <a:rPr lang="en-US" sz="3200" b="1" dirty="0" err="1"/>
              <a:t>tự</a:t>
            </a:r>
            <a:r>
              <a:rPr lang="en-US" sz="3200" b="1" dirty="0"/>
              <a:t> </a:t>
            </a:r>
            <a:r>
              <a:rPr lang="en-US" sz="3200" b="1" dirty="0" err="1"/>
              <a:t>nhiên</a:t>
            </a:r>
            <a:endParaRPr lang="en-US" sz="3200" b="1" dirty="0"/>
          </a:p>
        </p:txBody>
      </p:sp>
      <p:sp>
        <p:nvSpPr>
          <p:cNvPr id="7" name="AutoShape 126"/>
          <p:cNvSpPr>
            <a:spLocks noChangeArrowheads="1"/>
          </p:cNvSpPr>
          <p:nvPr/>
        </p:nvSpPr>
        <p:spPr bwMode="gray">
          <a:xfrm rot="8720605">
            <a:off x="7086884" y="2447482"/>
            <a:ext cx="609600" cy="457200"/>
          </a:xfrm>
          <a:prstGeom prst="leftArrow">
            <a:avLst>
              <a:gd name="adj1" fmla="val 31250"/>
              <a:gd name="adj2" fmla="val 71531"/>
            </a:avLst>
          </a:prstGeom>
          <a:gradFill rotWithShape="1">
            <a:gsLst>
              <a:gs pos="0">
                <a:srgbClr val="66CCFF"/>
              </a:gs>
              <a:gs pos="100000">
                <a:srgbClr val="66CCFF">
                  <a:gamma/>
                  <a:invGamma/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AutoShape 123"/>
          <p:cNvSpPr>
            <a:spLocks noChangeArrowheads="1"/>
          </p:cNvSpPr>
          <p:nvPr/>
        </p:nvSpPr>
        <p:spPr bwMode="gray">
          <a:xfrm rot="1620127">
            <a:off x="4859707" y="2188577"/>
            <a:ext cx="609600" cy="457200"/>
          </a:xfrm>
          <a:prstGeom prst="leftArrow">
            <a:avLst>
              <a:gd name="adj1" fmla="val 31250"/>
              <a:gd name="adj2" fmla="val 71531"/>
            </a:avLst>
          </a:prstGeom>
          <a:gradFill rotWithShape="1">
            <a:gsLst>
              <a:gs pos="0">
                <a:srgbClr val="66CCFF">
                  <a:gamma/>
                  <a:invGamma/>
                </a:srgbClr>
              </a:gs>
              <a:gs pos="100000">
                <a:srgbClr val="66CCFF"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AutoShape 125"/>
          <p:cNvSpPr>
            <a:spLocks noChangeArrowheads="1"/>
          </p:cNvSpPr>
          <p:nvPr/>
        </p:nvSpPr>
        <p:spPr bwMode="gray">
          <a:xfrm rot="12140927">
            <a:off x="7019286" y="3611096"/>
            <a:ext cx="609600" cy="457200"/>
          </a:xfrm>
          <a:prstGeom prst="leftArrow">
            <a:avLst>
              <a:gd name="adj1" fmla="val 31250"/>
              <a:gd name="adj2" fmla="val 71531"/>
            </a:avLst>
          </a:prstGeom>
          <a:gradFill rotWithShape="1">
            <a:gsLst>
              <a:gs pos="0">
                <a:srgbClr val="66CCFF"/>
              </a:gs>
              <a:gs pos="100000">
                <a:srgbClr val="66CCFF">
                  <a:gamma/>
                  <a:invGamma/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64"/>
          <p:cNvGrpSpPr>
            <a:grpSpLocks/>
          </p:cNvGrpSpPr>
          <p:nvPr/>
        </p:nvGrpSpPr>
        <p:grpSpPr bwMode="auto">
          <a:xfrm>
            <a:off x="5164509" y="2442463"/>
            <a:ext cx="1864895" cy="1509013"/>
            <a:chOff x="2065" y="1678"/>
            <a:chExt cx="1398" cy="1134"/>
          </a:xfrm>
        </p:grpSpPr>
        <p:sp>
          <p:nvSpPr>
            <p:cNvPr id="12" name="Oval 65"/>
            <p:cNvSpPr>
              <a:spLocks noChangeArrowheads="1"/>
            </p:cNvSpPr>
            <p:nvPr/>
          </p:nvSpPr>
          <p:spPr bwMode="gray">
            <a:xfrm>
              <a:off x="2065" y="2049"/>
              <a:ext cx="195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gamma/>
                    <a:tint val="0"/>
                    <a:invGamma/>
                  </a:srgbClr>
                </a:gs>
                <a:gs pos="50000">
                  <a:srgbClr val="FCDF06"/>
                </a:gs>
                <a:gs pos="100000">
                  <a:srgbClr val="FCDF0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Oval 66"/>
            <p:cNvSpPr>
              <a:spLocks noChangeArrowheads="1"/>
            </p:cNvSpPr>
            <p:nvPr/>
          </p:nvSpPr>
          <p:spPr bwMode="gray">
            <a:xfrm>
              <a:off x="2067" y="2049"/>
              <a:ext cx="195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alpha val="32001"/>
                  </a:srgbClr>
                </a:gs>
                <a:gs pos="100000">
                  <a:srgbClr val="FCDF0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4" name="Oval 67"/>
            <p:cNvSpPr>
              <a:spLocks noChangeArrowheads="1"/>
            </p:cNvSpPr>
            <p:nvPr/>
          </p:nvSpPr>
          <p:spPr bwMode="gray">
            <a:xfrm>
              <a:off x="2163" y="2049"/>
              <a:ext cx="1300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gamma/>
                    <a:shade val="54118"/>
                    <a:invGamma/>
                  </a:srgbClr>
                </a:gs>
                <a:gs pos="50000">
                  <a:srgbClr val="FCDF06"/>
                </a:gs>
                <a:gs pos="100000">
                  <a:srgbClr val="FCDF0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5" name="Oval 68"/>
            <p:cNvSpPr>
              <a:spLocks noChangeArrowheads="1"/>
            </p:cNvSpPr>
            <p:nvPr/>
          </p:nvSpPr>
          <p:spPr bwMode="gray">
            <a:xfrm>
              <a:off x="2160" y="2037"/>
              <a:ext cx="1300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gamma/>
                    <a:shade val="63529"/>
                    <a:invGamma/>
                  </a:srgbClr>
                </a:gs>
                <a:gs pos="100000">
                  <a:srgbClr val="FCDF0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6" name="Oval 69"/>
            <p:cNvSpPr>
              <a:spLocks noChangeArrowheads="1"/>
            </p:cNvSpPr>
            <p:nvPr/>
          </p:nvSpPr>
          <p:spPr bwMode="gray">
            <a:xfrm>
              <a:off x="2228" y="2049"/>
              <a:ext cx="1170" cy="39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7" name="Oval 70"/>
            <p:cNvSpPr>
              <a:spLocks noChangeArrowheads="1"/>
            </p:cNvSpPr>
            <p:nvPr/>
          </p:nvSpPr>
          <p:spPr bwMode="gray">
            <a:xfrm>
              <a:off x="2246" y="1678"/>
              <a:ext cx="1134" cy="1134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8" name="Oval 71"/>
            <p:cNvSpPr>
              <a:spLocks noChangeArrowheads="1"/>
            </p:cNvSpPr>
            <p:nvPr/>
          </p:nvSpPr>
          <p:spPr bwMode="gray">
            <a:xfrm>
              <a:off x="2261" y="1685"/>
              <a:ext cx="1105" cy="110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9" name="Oval 72"/>
            <p:cNvSpPr>
              <a:spLocks noChangeArrowheads="1"/>
            </p:cNvSpPr>
            <p:nvPr/>
          </p:nvSpPr>
          <p:spPr bwMode="gray">
            <a:xfrm>
              <a:off x="2273" y="1696"/>
              <a:ext cx="1052" cy="1032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20" name="Oval 73"/>
            <p:cNvSpPr>
              <a:spLocks noChangeArrowheads="1"/>
            </p:cNvSpPr>
            <p:nvPr/>
          </p:nvSpPr>
          <p:spPr bwMode="gray">
            <a:xfrm>
              <a:off x="2334" y="1725"/>
              <a:ext cx="936" cy="838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21" name="Text Box 116"/>
          <p:cNvSpPr txBox="1">
            <a:spLocks noChangeArrowheads="1"/>
          </p:cNvSpPr>
          <p:nvPr/>
        </p:nvSpPr>
        <p:spPr bwMode="gray">
          <a:xfrm>
            <a:off x="5257800" y="2819401"/>
            <a:ext cx="17572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GLUCOZƠ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16" y="660945"/>
            <a:ext cx="2419367" cy="20342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79152"/>
            <a:ext cx="2376098" cy="1782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24598"/>
            <a:ext cx="2940402" cy="22053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6" r="2255"/>
          <a:stretch/>
        </p:blipFill>
        <p:spPr>
          <a:xfrm>
            <a:off x="7918631" y="3165565"/>
            <a:ext cx="2271609" cy="232680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249" y="4405828"/>
            <a:ext cx="2817178" cy="23759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315" y="3541937"/>
            <a:ext cx="2001886" cy="2001886"/>
          </a:xfrm>
          <a:prstGeom prst="rect">
            <a:avLst/>
          </a:prstGeom>
        </p:spPr>
      </p:pic>
      <p:sp>
        <p:nvSpPr>
          <p:cNvPr id="41" name="AutoShape 126"/>
          <p:cNvSpPr>
            <a:spLocks noChangeArrowheads="1"/>
          </p:cNvSpPr>
          <p:nvPr/>
        </p:nvSpPr>
        <p:spPr bwMode="gray">
          <a:xfrm rot="5400000">
            <a:off x="5888321" y="1840979"/>
            <a:ext cx="522208" cy="457200"/>
          </a:xfrm>
          <a:prstGeom prst="leftArrow">
            <a:avLst>
              <a:gd name="adj1" fmla="val 31250"/>
              <a:gd name="adj2" fmla="val 71531"/>
            </a:avLst>
          </a:prstGeom>
          <a:gradFill rotWithShape="1">
            <a:gsLst>
              <a:gs pos="0">
                <a:srgbClr val="66CCFF"/>
              </a:gs>
              <a:gs pos="100000">
                <a:srgbClr val="66CCFF">
                  <a:gamma/>
                  <a:invGamma/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2" name="AutoShape 123"/>
          <p:cNvSpPr>
            <a:spLocks noChangeArrowheads="1"/>
          </p:cNvSpPr>
          <p:nvPr/>
        </p:nvSpPr>
        <p:spPr bwMode="gray">
          <a:xfrm rot="19970186">
            <a:off x="4761627" y="3509446"/>
            <a:ext cx="609600" cy="457200"/>
          </a:xfrm>
          <a:prstGeom prst="leftArrow">
            <a:avLst>
              <a:gd name="adj1" fmla="val 31250"/>
              <a:gd name="adj2" fmla="val 71531"/>
            </a:avLst>
          </a:prstGeom>
          <a:gradFill rotWithShape="1">
            <a:gsLst>
              <a:gs pos="0">
                <a:srgbClr val="66CCFF">
                  <a:gamma/>
                  <a:invGamma/>
                </a:srgbClr>
              </a:gs>
              <a:gs pos="100000">
                <a:srgbClr val="66CCFF"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AutoShape 125"/>
          <p:cNvSpPr>
            <a:spLocks noChangeArrowheads="1"/>
          </p:cNvSpPr>
          <p:nvPr/>
        </p:nvSpPr>
        <p:spPr bwMode="gray">
          <a:xfrm rot="16200000">
            <a:off x="5872554" y="4114801"/>
            <a:ext cx="609600" cy="457200"/>
          </a:xfrm>
          <a:prstGeom prst="leftArrow">
            <a:avLst>
              <a:gd name="adj1" fmla="val 31250"/>
              <a:gd name="adj2" fmla="val 71531"/>
            </a:avLst>
          </a:prstGeom>
          <a:gradFill rotWithShape="1">
            <a:gsLst>
              <a:gs pos="0">
                <a:srgbClr val="66CCFF"/>
              </a:gs>
              <a:gs pos="100000">
                <a:srgbClr val="66CCFF">
                  <a:gamma/>
                  <a:invGamma/>
                  <a:alpha val="0"/>
                </a:srgb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1957316" y="5647593"/>
            <a:ext cx="1458143" cy="609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err="1"/>
              <a:t>Mật</a:t>
            </a:r>
            <a:r>
              <a:rPr lang="en-US" sz="2400" b="1" dirty="0"/>
              <a:t> </a:t>
            </a:r>
            <a:r>
              <a:rPr lang="en-US" sz="2400" b="1" dirty="0" err="1"/>
              <a:t>ong</a:t>
            </a:r>
            <a:endParaRPr lang="en-US" sz="2400" b="1" dirty="0"/>
          </a:p>
        </p:txBody>
      </p:sp>
      <p:sp>
        <p:nvSpPr>
          <p:cNvPr id="45" name="Content Placeholder 2"/>
          <p:cNvSpPr txBox="1">
            <a:spLocks/>
          </p:cNvSpPr>
          <p:nvPr/>
        </p:nvSpPr>
        <p:spPr>
          <a:xfrm>
            <a:off x="6634412" y="1524002"/>
            <a:ext cx="756988" cy="609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Hoa</a:t>
            </a:r>
            <a:endParaRPr lang="en-US" b="1" dirty="0"/>
          </a:p>
        </p:txBody>
      </p:sp>
      <p:sp>
        <p:nvSpPr>
          <p:cNvPr id="46" name="Content Placeholder 2"/>
          <p:cNvSpPr txBox="1">
            <a:spLocks/>
          </p:cNvSpPr>
          <p:nvPr/>
        </p:nvSpPr>
        <p:spPr>
          <a:xfrm>
            <a:off x="8776904" y="5647593"/>
            <a:ext cx="1812532" cy="510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err="1"/>
              <a:t>Quả</a:t>
            </a:r>
            <a:r>
              <a:rPr lang="en-US" sz="2400" b="1" dirty="0"/>
              <a:t> </a:t>
            </a:r>
            <a:r>
              <a:rPr lang="en-US" sz="2400" b="1" dirty="0" err="1"/>
              <a:t>chín</a:t>
            </a:r>
            <a:endParaRPr lang="en-US" sz="2400" b="1" dirty="0"/>
          </a:p>
        </p:txBody>
      </p:sp>
      <p:sp>
        <p:nvSpPr>
          <p:cNvPr id="47" name="Content Placeholder 2"/>
          <p:cNvSpPr txBox="1">
            <a:spLocks/>
          </p:cNvSpPr>
          <p:nvPr/>
        </p:nvSpPr>
        <p:spPr>
          <a:xfrm>
            <a:off x="9829800" y="2286001"/>
            <a:ext cx="609600" cy="609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Rễ</a:t>
            </a:r>
            <a:endParaRPr lang="en-US" b="1" dirty="0"/>
          </a:p>
        </p:txBody>
      </p:sp>
      <p:sp>
        <p:nvSpPr>
          <p:cNvPr id="48" name="Content Placeholder 2"/>
          <p:cNvSpPr txBox="1">
            <a:spLocks/>
          </p:cNvSpPr>
          <p:nvPr/>
        </p:nvSpPr>
        <p:spPr>
          <a:xfrm>
            <a:off x="7347970" y="5852818"/>
            <a:ext cx="937488" cy="609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Nho</a:t>
            </a:r>
            <a:r>
              <a:rPr lang="en-US" b="1" dirty="0"/>
              <a:t> </a:t>
            </a:r>
          </a:p>
        </p:txBody>
      </p:sp>
      <p:sp>
        <p:nvSpPr>
          <p:cNvPr id="49" name="Content Placeholder 2"/>
          <p:cNvSpPr txBox="1">
            <a:spLocks/>
          </p:cNvSpPr>
          <p:nvPr/>
        </p:nvSpPr>
        <p:spPr>
          <a:xfrm>
            <a:off x="3110658" y="2822002"/>
            <a:ext cx="609600" cy="609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Lá</a:t>
            </a:r>
            <a:r>
              <a:rPr lang="en-US" b="1" dirty="0"/>
              <a:t> </a:t>
            </a:r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5255861" y="3050943"/>
            <a:ext cx="1848934" cy="6095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600" b="1" err="1">
                <a:solidFill>
                  <a:srgbClr val="FF0000"/>
                </a:solidFill>
              </a:rPr>
              <a:t>Đường</a:t>
            </a:r>
            <a:r>
              <a:rPr lang="en-US" sz="2600" b="1">
                <a:solidFill>
                  <a:srgbClr val="FF0000"/>
                </a:solidFill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600" b="1">
                <a:solidFill>
                  <a:srgbClr val="FF0000"/>
                </a:solidFill>
              </a:rPr>
              <a:t>nho </a:t>
            </a:r>
            <a:endParaRPr lang="en-US" sz="2600" b="1" dirty="0">
              <a:solidFill>
                <a:srgbClr val="FF0000"/>
              </a:solidFill>
            </a:endParaRPr>
          </a:p>
        </p:txBody>
      </p:sp>
      <p:sp>
        <p:nvSpPr>
          <p:cNvPr id="50" name="Content Placeholder 2"/>
          <p:cNvSpPr>
            <a:spLocks noGrp="1"/>
          </p:cNvSpPr>
          <p:nvPr>
            <p:ph idx="1"/>
          </p:nvPr>
        </p:nvSpPr>
        <p:spPr>
          <a:xfrm>
            <a:off x="990600" y="304802"/>
            <a:ext cx="10363200" cy="6095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rgbClr val="000099"/>
                </a:solidFill>
              </a:rPr>
              <a:t>I. TÍNH CHẤT VẬT LÍ VÀ TRẠNG THÁI TỰ NHIÊN</a:t>
            </a:r>
          </a:p>
          <a:p>
            <a:pPr marL="0" indent="0" algn="just">
              <a:buNone/>
            </a:pPr>
            <a:endParaRPr lang="en-US" sz="32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26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5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3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12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8" tmFilter="0, 0; 0.125,0.2665; 0.25,0.4; 0.375,0.465; 0.5,0.5;  0.625,0.535; 0.75,0.6; 0.875,0.7335; 1,1">
                                          <p:stCondLst>
                                            <p:cond delay="4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" tmFilter="0, 0; 0.125,0.2665; 0.25,0.4; 0.375,0.465; 0.5,0.5;  0.625,0.535; 0.75,0.6; 0.875,0.7335; 1,1">
                                          <p:stCondLst>
                                            <p:cond delay="81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" tmFilter="0, 0; 0.125,0.2665; 0.25,0.4; 0.375,0.465; 0.5,0.5;  0.625,0.535; 0.75,0.6; 0.875,0.7335; 1,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1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" decel="50000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1">
                                          <p:stCondLst>
                                            <p:cond delay="80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" decel="50000">
                                          <p:stCondLst>
                                            <p:cond delay="82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" decel="50000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1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" decel="50000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1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9" grpId="0" animBg="1"/>
      <p:bldP spid="10" grpId="0" animBg="1"/>
      <p:bldP spid="21" grpId="0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8" grpId="0"/>
      <p:bldP spid="49" grpId="0"/>
      <p:bldP spid="34" grpId="0"/>
      <p:bldP spid="5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4"/>
          <p:cNvGrpSpPr>
            <a:grpSpLocks/>
          </p:cNvGrpSpPr>
          <p:nvPr/>
        </p:nvGrpSpPr>
        <p:grpSpPr bwMode="auto">
          <a:xfrm>
            <a:off x="5029200" y="2286000"/>
            <a:ext cx="2155270" cy="1698369"/>
            <a:chOff x="2065" y="1678"/>
            <a:chExt cx="1398" cy="1134"/>
          </a:xfrm>
        </p:grpSpPr>
        <p:sp>
          <p:nvSpPr>
            <p:cNvPr id="8" name="Oval 65"/>
            <p:cNvSpPr>
              <a:spLocks noChangeArrowheads="1"/>
            </p:cNvSpPr>
            <p:nvPr/>
          </p:nvSpPr>
          <p:spPr bwMode="gray">
            <a:xfrm>
              <a:off x="2065" y="2049"/>
              <a:ext cx="195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gamma/>
                    <a:tint val="0"/>
                    <a:invGamma/>
                  </a:srgbClr>
                </a:gs>
                <a:gs pos="50000">
                  <a:srgbClr val="FCDF06"/>
                </a:gs>
                <a:gs pos="100000">
                  <a:srgbClr val="FCDF06">
                    <a:gamma/>
                    <a:tint val="0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Oval 66"/>
            <p:cNvSpPr>
              <a:spLocks noChangeArrowheads="1"/>
            </p:cNvSpPr>
            <p:nvPr/>
          </p:nvSpPr>
          <p:spPr bwMode="gray">
            <a:xfrm>
              <a:off x="2067" y="2049"/>
              <a:ext cx="195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alpha val="32001"/>
                  </a:srgbClr>
                </a:gs>
                <a:gs pos="100000">
                  <a:srgbClr val="FCDF06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Oval 67"/>
            <p:cNvSpPr>
              <a:spLocks noChangeArrowheads="1"/>
            </p:cNvSpPr>
            <p:nvPr/>
          </p:nvSpPr>
          <p:spPr bwMode="gray">
            <a:xfrm>
              <a:off x="2163" y="2049"/>
              <a:ext cx="1300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gamma/>
                    <a:shade val="54118"/>
                    <a:invGamma/>
                  </a:srgbClr>
                </a:gs>
                <a:gs pos="50000">
                  <a:srgbClr val="FCDF06"/>
                </a:gs>
                <a:gs pos="100000">
                  <a:srgbClr val="FCDF06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Oval 68"/>
            <p:cNvSpPr>
              <a:spLocks noChangeArrowheads="1"/>
            </p:cNvSpPr>
            <p:nvPr/>
          </p:nvSpPr>
          <p:spPr bwMode="gray">
            <a:xfrm>
              <a:off x="2160" y="2037"/>
              <a:ext cx="1300" cy="390"/>
            </a:xfrm>
            <a:prstGeom prst="ellipse">
              <a:avLst/>
            </a:prstGeom>
            <a:gradFill rotWithShape="1">
              <a:gsLst>
                <a:gs pos="0">
                  <a:srgbClr val="FCDF06">
                    <a:gamma/>
                    <a:shade val="63529"/>
                    <a:invGamma/>
                  </a:srgbClr>
                </a:gs>
                <a:gs pos="100000">
                  <a:srgbClr val="FCDF06">
                    <a:alpha val="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Oval 69"/>
            <p:cNvSpPr>
              <a:spLocks noChangeArrowheads="1"/>
            </p:cNvSpPr>
            <p:nvPr/>
          </p:nvSpPr>
          <p:spPr bwMode="gray">
            <a:xfrm>
              <a:off x="2228" y="2049"/>
              <a:ext cx="1170" cy="390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3" name="Oval 70"/>
            <p:cNvSpPr>
              <a:spLocks noChangeArrowheads="1"/>
            </p:cNvSpPr>
            <p:nvPr/>
          </p:nvSpPr>
          <p:spPr bwMode="gray">
            <a:xfrm>
              <a:off x="2246" y="1678"/>
              <a:ext cx="1134" cy="1134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46275"/>
                    <a:invGamma/>
                  </a:srgbClr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4" name="Oval 71"/>
            <p:cNvSpPr>
              <a:spLocks noChangeArrowheads="1"/>
            </p:cNvSpPr>
            <p:nvPr/>
          </p:nvSpPr>
          <p:spPr bwMode="gray">
            <a:xfrm>
              <a:off x="2261" y="1685"/>
              <a:ext cx="1105" cy="1105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C0C0C0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5" name="Oval 72"/>
            <p:cNvSpPr>
              <a:spLocks noChangeArrowheads="1"/>
            </p:cNvSpPr>
            <p:nvPr/>
          </p:nvSpPr>
          <p:spPr bwMode="gray">
            <a:xfrm>
              <a:off x="2273" y="1696"/>
              <a:ext cx="1052" cy="1032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shade val="79216"/>
                    <a:invGamma/>
                  </a:srgbClr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16" name="Oval 73"/>
            <p:cNvSpPr>
              <a:spLocks noChangeArrowheads="1"/>
            </p:cNvSpPr>
            <p:nvPr/>
          </p:nvSpPr>
          <p:spPr bwMode="gray">
            <a:xfrm>
              <a:off x="2334" y="1725"/>
              <a:ext cx="936" cy="838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gamma/>
                    <a:tint val="0"/>
                    <a:invGamma/>
                  </a:srgbClr>
                </a:gs>
                <a:gs pos="100000">
                  <a:srgbClr val="C0C0C0">
                    <a:alpha val="38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</p:grpSp>
      <p:sp>
        <p:nvSpPr>
          <p:cNvPr id="17" name="Text Box 116"/>
          <p:cNvSpPr txBox="1">
            <a:spLocks noChangeArrowheads="1"/>
          </p:cNvSpPr>
          <p:nvPr/>
        </p:nvSpPr>
        <p:spPr bwMode="gray">
          <a:xfrm>
            <a:off x="5253188" y="2819401"/>
            <a:ext cx="17572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GLUCOZƠ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73" y="304801"/>
            <a:ext cx="3343275" cy="1762125"/>
          </a:xfrm>
          <a:prstGeom prst="rect">
            <a:avLst/>
          </a:prstGeom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7895256" y="2390215"/>
            <a:ext cx="1676400" cy="609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Động</a:t>
            </a:r>
            <a:r>
              <a:rPr lang="en-US" b="1" dirty="0"/>
              <a:t> </a:t>
            </a:r>
            <a:r>
              <a:rPr lang="en-US" b="1" dirty="0" err="1"/>
              <a:t>vật</a:t>
            </a:r>
            <a:r>
              <a:rPr lang="en-US" b="1" dirty="0"/>
              <a:t> 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488" y="3871865"/>
            <a:ext cx="3149552" cy="2442095"/>
          </a:xfrm>
          <a:prstGeom prst="rect">
            <a:avLst/>
          </a:prstGeom>
        </p:spPr>
      </p:pic>
      <p:sp>
        <p:nvSpPr>
          <p:cNvPr id="21" name="Content Placeholder 2"/>
          <p:cNvSpPr txBox="1">
            <a:spLocks/>
          </p:cNvSpPr>
          <p:nvPr/>
        </p:nvSpPr>
        <p:spPr>
          <a:xfrm>
            <a:off x="5885754" y="4492052"/>
            <a:ext cx="4401247" cy="11467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Trong</a:t>
            </a:r>
            <a:r>
              <a:rPr lang="en-US" b="1" dirty="0"/>
              <a:t> </a:t>
            </a:r>
            <a:r>
              <a:rPr lang="en-US" b="1" dirty="0" err="1"/>
              <a:t>máu</a:t>
            </a:r>
            <a:r>
              <a:rPr lang="en-US" b="1" dirty="0"/>
              <a:t> </a:t>
            </a:r>
            <a:r>
              <a:rPr lang="en-US" b="1" dirty="0" err="1"/>
              <a:t>người</a:t>
            </a:r>
            <a:r>
              <a:rPr lang="en-US" b="1" dirty="0"/>
              <a:t> </a:t>
            </a:r>
            <a:r>
              <a:rPr lang="en-US" b="1" dirty="0" err="1"/>
              <a:t>với</a:t>
            </a:r>
            <a:r>
              <a:rPr lang="en-US" b="1" dirty="0"/>
              <a:t> </a:t>
            </a:r>
            <a:r>
              <a:rPr lang="en-US" b="1" dirty="0" err="1"/>
              <a:t>nồng</a:t>
            </a:r>
            <a:r>
              <a:rPr lang="en-US" b="1" dirty="0"/>
              <a:t> </a:t>
            </a:r>
            <a:r>
              <a:rPr lang="en-US" b="1" dirty="0" err="1"/>
              <a:t>độ</a:t>
            </a:r>
            <a:r>
              <a:rPr lang="en-US" b="1" dirty="0"/>
              <a:t> </a:t>
            </a:r>
            <a:r>
              <a:rPr lang="en-US" b="1" dirty="0" err="1"/>
              <a:t>không</a:t>
            </a:r>
            <a:r>
              <a:rPr lang="en-US" b="1" dirty="0"/>
              <a:t> </a:t>
            </a:r>
            <a:r>
              <a:rPr lang="en-US" b="1" dirty="0" err="1"/>
              <a:t>đổi</a:t>
            </a:r>
            <a:r>
              <a:rPr lang="en-US" b="1" dirty="0"/>
              <a:t> 0,1% </a:t>
            </a: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2971800" y="304800"/>
            <a:ext cx="3276601" cy="11467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Glucozơ</a:t>
            </a:r>
            <a:r>
              <a:rPr lang="en-US" b="1" dirty="0"/>
              <a:t> 5% </a:t>
            </a:r>
            <a:r>
              <a:rPr lang="en-US" b="1" dirty="0" err="1"/>
              <a:t>là</a:t>
            </a:r>
            <a:r>
              <a:rPr lang="en-US" b="1" dirty="0"/>
              <a:t> </a:t>
            </a:r>
            <a:r>
              <a:rPr lang="en-US" b="1" dirty="0" err="1"/>
              <a:t>huyết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r>
              <a:rPr lang="en-US" b="1" dirty="0" err="1"/>
              <a:t>ngọt</a:t>
            </a:r>
            <a:endParaRPr lang="en-US" b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489" y="1269597"/>
            <a:ext cx="2437511" cy="2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17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99"/>
                </a:solidFill>
              </a:rPr>
              <a:t>II CẤU TẠO PHÂN TỬ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72000" y="838201"/>
                <a:ext cx="3200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CTPT: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0099"/>
                            </a:solidFill>
                            <a:latin typeface="Cambria Math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0099"/>
                            </a:solidFill>
                            <a:latin typeface="Cambria Math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0099"/>
                            </a:solidFill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0099"/>
                            </a:solidFill>
                            <a:latin typeface="Cambria Math"/>
                          </a:rPr>
                          <m:t>𝟏𝟐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0099"/>
                            </a:solidFill>
                            <a:latin typeface="Cambria Math"/>
                          </a:rPr>
                          <m:t>𝑶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0099"/>
                            </a:solidFill>
                            <a:latin typeface="Cambria Math"/>
                          </a:rPr>
                          <m:t>𝟔</m:t>
                        </m:r>
                      </m:sub>
                    </m:sSub>
                  </m:oMath>
                </a14:m>
                <a:endParaRPr lang="en-US" sz="32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838201"/>
                <a:ext cx="3200400" cy="584775"/>
              </a:xfrm>
              <a:prstGeom prst="rect">
                <a:avLst/>
              </a:prstGeom>
              <a:blipFill>
                <a:blip r:embed="rId2"/>
                <a:stretch>
                  <a:fillRect l="-4762" t="-14737" b="-3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676400" y="3200400"/>
            <a:ext cx="152400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Glucozơ</a:t>
            </a:r>
            <a:endParaRPr lang="en-US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413078" y="1600200"/>
                <a:ext cx="184472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𝐶𝑢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𝑂𝐻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078" y="1600200"/>
                <a:ext cx="1844722" cy="523220"/>
              </a:xfrm>
              <a:prstGeom prst="rect">
                <a:avLst/>
              </a:prstGeom>
              <a:blipFill>
                <a:blip r:embed="rId3"/>
                <a:stretch>
                  <a:fillRect l="-6931" t="-14118" b="-3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471080" y="2829580"/>
                <a:ext cx="155812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𝐴𝑔𝑁𝑂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080" y="2829580"/>
                <a:ext cx="1558120" cy="523220"/>
              </a:xfrm>
              <a:prstGeom prst="rect">
                <a:avLst/>
              </a:prstGeom>
              <a:blipFill>
                <a:blip r:embed="rId4"/>
                <a:stretch>
                  <a:fillRect l="-7813" t="-12791" b="-30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3505200" y="4884004"/>
            <a:ext cx="2209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Khử hoàn toàn glucoz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ơ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53000" y="3886201"/>
            <a:ext cx="2829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Tạo este chứa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5 gốc axit CH</a:t>
            </a:r>
            <a:r>
              <a:rPr lang="vi-VN" sz="24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COO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340680" y="2209800"/>
            <a:ext cx="169079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953001" y="1836004"/>
            <a:ext cx="2286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lam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306560" y="3352800"/>
            <a:ext cx="18011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105401" y="3048001"/>
            <a:ext cx="23439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Ag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324849" y="4341533"/>
            <a:ext cx="170662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324850" y="5715000"/>
            <a:ext cx="170662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486401" y="5410201"/>
            <a:ext cx="918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hexan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324850" y="2168098"/>
            <a:ext cx="0" cy="354690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8153400" y="3048001"/>
            <a:ext cx="2286001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CHO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890299" y="1905001"/>
            <a:ext cx="2719791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-OH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153399" y="4110336"/>
            <a:ext cx="211436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-OH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848600" y="5188804"/>
            <a:ext cx="266700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cacbon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nhánh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7391400" y="2209800"/>
            <a:ext cx="42269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7425902" y="3352800"/>
            <a:ext cx="42269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7467600" y="4343400"/>
            <a:ext cx="42269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7391400" y="5638800"/>
            <a:ext cx="42269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133601" y="3352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04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 animBg="1"/>
      <p:bldP spid="13" grpId="0"/>
      <p:bldP spid="14" grpId="0"/>
      <p:bldP spid="15" grpId="0"/>
      <p:bldP spid="16" grpId="0"/>
      <p:bldP spid="19" grpId="0"/>
      <p:bldP spid="22" grpId="0"/>
      <p:bldP spid="29" grpId="0"/>
      <p:bldP spid="32" grpId="0" animBg="1"/>
      <p:bldP spid="33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38400" y="107317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CTCT: 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90474" y="1981200"/>
                <a:ext cx="587244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C</m:t>
                      </m:r>
                      <m:r>
                        <a:rPr lang="en-US" sz="4000" i="0">
                          <a:latin typeface="Cambria Math"/>
                        </a:rPr>
                        <m:t>   −</m:t>
                      </m:r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C</m:t>
                      </m:r>
                      <m:r>
                        <a:rPr lang="en-US" sz="4000" i="0">
                          <a:latin typeface="Cambria Math"/>
                        </a:rPr>
                        <m:t> −</m:t>
                      </m:r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C</m:t>
                      </m:r>
                      <m:r>
                        <a:rPr lang="en-US" sz="4000" i="0">
                          <a:latin typeface="Cambria Math"/>
                        </a:rPr>
                        <m:t> −</m:t>
                      </m:r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C</m:t>
                      </m:r>
                      <m:r>
                        <a:rPr lang="en-US" sz="4000" i="0">
                          <a:latin typeface="Cambria Math"/>
                        </a:rPr>
                        <m:t> −</m:t>
                      </m:r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C</m:t>
                      </m:r>
                      <m:r>
                        <a:rPr lang="en-US" sz="4000" i="0">
                          <a:latin typeface="Cambria Math"/>
                        </a:rPr>
                        <m:t> −</m:t>
                      </m:r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C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0474" y="1981200"/>
                <a:ext cx="587244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82000" y="1981200"/>
                <a:ext cx="138800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solidFill>
                      <a:srgbClr val="FF0000"/>
                    </a:solidFill>
                  </a:rPr>
                  <a:t>H</a:t>
                </a:r>
                <a14:m>
                  <m:oMath xmlns:m="http://schemas.openxmlformats.org/officeDocument/2006/math">
                    <m:r>
                      <a:rPr lang="en-US" sz="4000" i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4000" i="0">
                        <a:solidFill>
                          <a:srgbClr val="FF0000"/>
                        </a:solidFill>
                        <a:latin typeface="Cambria Math"/>
                      </a:rPr>
                      <m:t>O</m:t>
                    </m:r>
                  </m:oMath>
                </a14:m>
                <a:endParaRPr lang="en-US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0" y="1981200"/>
                <a:ext cx="1388009" cy="707886"/>
              </a:xfrm>
              <a:prstGeom prst="rect">
                <a:avLst/>
              </a:prstGeom>
              <a:blipFill>
                <a:blip r:embed="rId4"/>
                <a:stretch>
                  <a:fillRect l="-15351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43201" y="2873514"/>
                <a:ext cx="98777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solidFill>
                            <a:srgbClr val="000099"/>
                          </a:solidFill>
                          <a:latin typeface="Cambria Math"/>
                        </a:rPr>
                        <m:t>OH</m:t>
                      </m:r>
                    </m:oMath>
                  </m:oMathPara>
                </a14:m>
                <a:endParaRPr lang="en-US" sz="4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1" y="2873514"/>
                <a:ext cx="98777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962090" y="2389257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1000" y="2362200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2362200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14890" y="2362200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2362200"/>
            <a:ext cx="314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94366" y="2873514"/>
                <a:ext cx="98777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solidFill>
                            <a:srgbClr val="000099"/>
                          </a:solidFill>
                          <a:latin typeface="Cambria Math"/>
                        </a:rPr>
                        <m:t>OH</m:t>
                      </m:r>
                    </m:oMath>
                  </m:oMathPara>
                </a14:m>
                <a:endParaRPr lang="en-US" sz="4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366" y="2873514"/>
                <a:ext cx="98777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061166" y="2873514"/>
                <a:ext cx="98777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solidFill>
                            <a:srgbClr val="000099"/>
                          </a:solidFill>
                          <a:latin typeface="Cambria Math"/>
                        </a:rPr>
                        <m:t>OH</m:t>
                      </m:r>
                    </m:oMath>
                  </m:oMathPara>
                </a14:m>
                <a:endParaRPr lang="en-US" sz="4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166" y="2873514"/>
                <a:ext cx="98777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27966" y="2819400"/>
                <a:ext cx="98777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solidFill>
                            <a:srgbClr val="000099"/>
                          </a:solidFill>
                          <a:latin typeface="Cambria Math"/>
                        </a:rPr>
                        <m:t>OH</m:t>
                      </m:r>
                    </m:oMath>
                  </m:oMathPara>
                </a14:m>
                <a:endParaRPr lang="en-US" sz="4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966" y="2819400"/>
                <a:ext cx="98777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18566" y="2797314"/>
                <a:ext cx="98777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solidFill>
                            <a:srgbClr val="000099"/>
                          </a:solidFill>
                          <a:latin typeface="Cambria Math"/>
                        </a:rPr>
                        <m:t>OH</m:t>
                      </m:r>
                    </m:oMath>
                  </m:oMathPara>
                </a14:m>
                <a:endParaRPr lang="en-US" sz="4000" dirty="0">
                  <a:solidFill>
                    <a:srgbClr val="000099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8566" y="2797314"/>
                <a:ext cx="98777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048000" y="1981200"/>
                <a:ext cx="8904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i="0">
                              <a:latin typeface="Cambria Math"/>
                            </a:rPr>
                            <m:t>H</m:t>
                          </m:r>
                        </m:e>
                        <m:sub>
                          <m:r>
                            <a:rPr lang="en-US" sz="4000" i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981200"/>
                <a:ext cx="890437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267200" y="1981200"/>
                <a:ext cx="65274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200" y="1981200"/>
                <a:ext cx="652743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57800" y="1981200"/>
                <a:ext cx="65274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1981200"/>
                <a:ext cx="652743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324600" y="1981200"/>
                <a:ext cx="65274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1981200"/>
                <a:ext cx="652743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15200" y="1981200"/>
                <a:ext cx="65274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 i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200" y="1981200"/>
                <a:ext cx="652743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/>
          <p:cNvSpPr/>
          <p:nvPr/>
        </p:nvSpPr>
        <p:spPr>
          <a:xfrm>
            <a:off x="2438401" y="4191000"/>
            <a:ext cx="80909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CTCT </a:t>
            </a:r>
            <a:r>
              <a:rPr lang="en-US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4000" dirty="0">
                <a:solidFill>
                  <a:srgbClr val="000099"/>
                </a:solidFill>
              </a:rPr>
              <a:t>: </a:t>
            </a:r>
            <a:r>
              <a:rPr lang="vi-VN" sz="4000" dirty="0">
                <a:solidFill>
                  <a:srgbClr val="FF3300"/>
                </a:solidFill>
                <a:latin typeface="+mj-lt"/>
              </a:rPr>
              <a:t>C</a:t>
            </a:r>
            <a:r>
              <a:rPr lang="en-US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000" baseline="-25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OH[CHOH]</a:t>
            </a:r>
            <a:r>
              <a:rPr lang="en-US" sz="4000" baseline="-25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99"/>
                </a:solidFill>
              </a:rPr>
              <a:t>II CẤU TẠO PHÂN TỬ</a:t>
            </a:r>
          </a:p>
        </p:txBody>
      </p:sp>
    </p:spTree>
    <p:extLst>
      <p:ext uri="{BB962C8B-B14F-4D97-AF65-F5344CB8AC3E}">
        <p14:creationId xmlns:p14="http://schemas.microsoft.com/office/powerpoint/2010/main" val="140881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glucose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39" y="2209800"/>
            <a:ext cx="3276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glucos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133600"/>
            <a:ext cx="3505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2468539" y="4922838"/>
            <a:ext cx="3048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100000"/>
              </a:spcBef>
            </a:pPr>
            <a:r>
              <a:rPr lang="en-US" sz="2400" dirty="0">
                <a:solidFill>
                  <a:srgbClr val="CC3300"/>
                </a:solidFill>
                <a:latin typeface="VNI-Aptima" pitchFamily="2" charset="0"/>
                <a:sym typeface="Symbol" pitchFamily="18" charset="2"/>
              </a:rPr>
              <a:t> - </a:t>
            </a:r>
            <a:r>
              <a:rPr lang="en-US" sz="2400" dirty="0" err="1">
                <a:solidFill>
                  <a:srgbClr val="CC3300"/>
                </a:solidFill>
                <a:latin typeface="VNI-Aptima" pitchFamily="2" charset="0"/>
                <a:sym typeface="Symbol" pitchFamily="18" charset="2"/>
              </a:rPr>
              <a:t>glucozô</a:t>
            </a:r>
            <a:r>
              <a:rPr lang="en-US" sz="2400" dirty="0">
                <a:solidFill>
                  <a:srgbClr val="CC3300"/>
                </a:solidFill>
                <a:latin typeface="VNI-Aptima" pitchFamily="2" charset="0"/>
                <a:sym typeface="Symbol" pitchFamily="18" charset="2"/>
              </a:rPr>
              <a:t> </a:t>
            </a:r>
            <a:r>
              <a:rPr lang="en-US" sz="2400" b="1" dirty="0">
                <a:solidFill>
                  <a:srgbClr val="CC3300"/>
                </a:solidFill>
                <a:latin typeface="VNI-Aptima" pitchFamily="2" charset="0"/>
              </a:rPr>
              <a:t>(36%)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6858000" y="4846638"/>
            <a:ext cx="3048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100000"/>
              </a:spcBef>
            </a:pPr>
            <a:r>
              <a:rPr lang="en-US" sz="2400" dirty="0">
                <a:solidFill>
                  <a:srgbClr val="CC3300"/>
                </a:solidFill>
                <a:latin typeface="VNI-Aptima" pitchFamily="2" charset="0"/>
                <a:sym typeface="Symbol" pitchFamily="18" charset="2"/>
              </a:rPr>
              <a:t> - </a:t>
            </a:r>
            <a:r>
              <a:rPr lang="en-US" sz="2400" dirty="0" err="1">
                <a:solidFill>
                  <a:srgbClr val="CC3300"/>
                </a:solidFill>
                <a:latin typeface="VNI-Aptima" pitchFamily="2" charset="0"/>
                <a:sym typeface="Symbol" pitchFamily="18" charset="2"/>
              </a:rPr>
              <a:t>glucozô</a:t>
            </a:r>
            <a:r>
              <a:rPr lang="en-US" sz="2400" dirty="0">
                <a:solidFill>
                  <a:srgbClr val="CC3300"/>
                </a:solidFill>
                <a:latin typeface="VNI-Aptima" pitchFamily="2" charset="0"/>
                <a:sym typeface="Symbol" pitchFamily="18" charset="2"/>
              </a:rPr>
              <a:t> </a:t>
            </a:r>
            <a:r>
              <a:rPr lang="en-US" sz="2400" b="1" dirty="0">
                <a:solidFill>
                  <a:srgbClr val="CC3300"/>
                </a:solidFill>
                <a:latin typeface="VNI-Aptima" pitchFamily="2" charset="0"/>
              </a:rPr>
              <a:t>(64%)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0197" y="1122627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vòng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99"/>
                </a:solidFill>
              </a:rPr>
              <a:t>II CẤU TẠO PHÂN TỬ</a:t>
            </a:r>
          </a:p>
        </p:txBody>
      </p:sp>
    </p:spTree>
    <p:extLst>
      <p:ext uri="{BB962C8B-B14F-4D97-AF65-F5344CB8AC3E}">
        <p14:creationId xmlns:p14="http://schemas.microsoft.com/office/powerpoint/2010/main" val="85969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-76200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99"/>
                </a:solidFill>
              </a:rPr>
              <a:t>III TÍNH CHẤT HÓA HỌC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36645736"/>
              </p:ext>
            </p:extLst>
          </p:nvPr>
        </p:nvGraphicFramePr>
        <p:xfrm>
          <a:off x="3152634" y="1066800"/>
          <a:ext cx="5978525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Document" r:id="rId13" imgW="2343150" imgH="428625" progId="ChemWindow.Document">
                  <p:embed/>
                </p:oleObj>
              </mc:Choice>
              <mc:Fallback>
                <p:oleObj name="Document" r:id="rId13" imgW="2343150" imgH="428625" progId="ChemWindow.Document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634" y="1066800"/>
                        <a:ext cx="5978525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8"/>
          <p:cNvSpPr>
            <a:spLocks/>
          </p:cNvSpPr>
          <p:nvPr>
            <p:custDataLst>
              <p:tags r:id="rId3"/>
            </p:custDataLst>
          </p:nvPr>
        </p:nvSpPr>
        <p:spPr bwMode="auto">
          <a:xfrm rot="16200000">
            <a:off x="5310586" y="251984"/>
            <a:ext cx="179894" cy="4343400"/>
          </a:xfrm>
          <a:prstGeom prst="leftBrace">
            <a:avLst>
              <a:gd name="adj1" fmla="val 111111"/>
              <a:gd name="adj2" fmla="val 50000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8" name="AutoShape 8"/>
          <p:cNvSpPr>
            <a:spLocks/>
          </p:cNvSpPr>
          <p:nvPr>
            <p:custDataLst>
              <p:tags r:id="rId4"/>
            </p:custDataLst>
          </p:nvPr>
        </p:nvSpPr>
        <p:spPr bwMode="auto">
          <a:xfrm rot="16200000">
            <a:off x="8503858" y="989365"/>
            <a:ext cx="137282" cy="1143001"/>
          </a:xfrm>
          <a:prstGeom prst="leftBrace">
            <a:avLst>
              <a:gd name="adj1" fmla="val 111111"/>
              <a:gd name="adj2" fmla="val 50000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2438400" y="4138426"/>
            <a:ext cx="250421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VNI-Times"/>
              </a:rPr>
              <a:t>GLUCOZÔ</a:t>
            </a:r>
          </a:p>
        </p:txBody>
      </p:sp>
      <p:grpSp>
        <p:nvGrpSpPr>
          <p:cNvPr id="10" name="Group 9"/>
          <p:cNvGrpSpPr/>
          <p:nvPr>
            <p:custDataLst>
              <p:tags r:id="rId6"/>
            </p:custDataLst>
          </p:nvPr>
        </p:nvGrpSpPr>
        <p:grpSpPr>
          <a:xfrm>
            <a:off x="4942612" y="2895601"/>
            <a:ext cx="4506187" cy="1565991"/>
            <a:chOff x="4729828" y="3633355"/>
            <a:chExt cx="4506187" cy="1565991"/>
          </a:xfrm>
        </p:grpSpPr>
        <p:sp>
          <p:nvSpPr>
            <p:cNvPr id="11" name="TextBox 10"/>
            <p:cNvSpPr txBox="1"/>
            <p:nvPr>
              <p:custDataLst>
                <p:tags r:id="rId11"/>
              </p:custDataLst>
            </p:nvPr>
          </p:nvSpPr>
          <p:spPr>
            <a:xfrm>
              <a:off x="5805266" y="3633355"/>
              <a:ext cx="3430749" cy="95410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00"/>
                  </a:solidFill>
                  <a:latin typeface="VNI-Times"/>
                </a:rPr>
                <a:t>Tính chaát cuûa </a:t>
              </a:r>
            </a:p>
            <a:p>
              <a:pPr algn="ctr"/>
              <a:r>
                <a:rPr lang="en-US" sz="2800" b="1">
                  <a:solidFill>
                    <a:srgbClr val="000000"/>
                  </a:solidFill>
                  <a:latin typeface="VNI-Times"/>
                </a:rPr>
                <a:t>ancol ña chöùc</a:t>
              </a:r>
            </a:p>
          </p:txBody>
        </p:sp>
        <p:cxnSp>
          <p:nvCxnSpPr>
            <p:cNvPr id="12" name="Straight Arrow Connector 11"/>
            <p:cNvCxnSpPr>
              <a:stCxn id="9" idx="3"/>
              <a:endCxn id="11" idx="1"/>
            </p:cNvCxnSpPr>
            <p:nvPr/>
          </p:nvCxnSpPr>
          <p:spPr>
            <a:xfrm flipV="1">
              <a:off x="4729828" y="4110409"/>
              <a:ext cx="1075438" cy="108893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>
            <p:custDataLst>
              <p:tags r:id="rId7"/>
            </p:custDataLst>
          </p:nvPr>
        </p:nvGrpSpPr>
        <p:grpSpPr>
          <a:xfrm>
            <a:off x="4942612" y="4303693"/>
            <a:ext cx="4426982" cy="954107"/>
            <a:chOff x="4821744" y="5041448"/>
            <a:chExt cx="3288635" cy="954107"/>
          </a:xfrm>
        </p:grpSpPr>
        <p:sp>
          <p:nvSpPr>
            <p:cNvPr id="14" name="TextBox 13"/>
            <p:cNvSpPr txBox="1"/>
            <p:nvPr>
              <p:custDataLst>
                <p:tags r:id="rId10"/>
              </p:custDataLst>
            </p:nvPr>
          </p:nvSpPr>
          <p:spPr>
            <a:xfrm>
              <a:off x="5621944" y="5041448"/>
              <a:ext cx="2488435" cy="95410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rgbClr val="000000"/>
                  </a:solidFill>
                  <a:latin typeface="VNI-Times"/>
                </a:rPr>
                <a:t>Tính chaát cuûa </a:t>
              </a:r>
            </a:p>
            <a:p>
              <a:pPr algn="ctr"/>
              <a:r>
                <a:rPr lang="en-US" sz="2800" b="1">
                  <a:solidFill>
                    <a:srgbClr val="000000"/>
                  </a:solidFill>
                  <a:latin typeface="VNI-Times"/>
                </a:rPr>
                <a:t>anñehit</a:t>
              </a:r>
            </a:p>
          </p:txBody>
        </p:sp>
        <p:cxnSp>
          <p:nvCxnSpPr>
            <p:cNvPr id="15" name="Straight Arrow Connector 14"/>
            <p:cNvCxnSpPr>
              <a:stCxn id="9" idx="3"/>
              <a:endCxn id="14" idx="1"/>
            </p:cNvCxnSpPr>
            <p:nvPr/>
          </p:nvCxnSpPr>
          <p:spPr>
            <a:xfrm>
              <a:off x="4821744" y="5199347"/>
              <a:ext cx="800201" cy="31915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>
            <p:custDataLst>
              <p:tags r:id="rId8"/>
            </p:custDataLst>
          </p:nvPr>
        </p:nvGrpSpPr>
        <p:grpSpPr>
          <a:xfrm>
            <a:off x="4942612" y="4461592"/>
            <a:ext cx="4506187" cy="2244008"/>
            <a:chOff x="4729827" y="5199347"/>
            <a:chExt cx="4506187" cy="2244008"/>
          </a:xfrm>
        </p:grpSpPr>
        <p:sp>
          <p:nvSpPr>
            <p:cNvPr id="17" name="TextBox 16"/>
            <p:cNvSpPr txBox="1"/>
            <p:nvPr>
              <p:custDataLst>
                <p:tags r:id="rId9"/>
              </p:custDataLst>
            </p:nvPr>
          </p:nvSpPr>
          <p:spPr>
            <a:xfrm>
              <a:off x="5886218" y="6489248"/>
              <a:ext cx="3349796" cy="954107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0000"/>
                  </a:solidFill>
                  <a:latin typeface="VNI-Times"/>
                </a:rPr>
                <a:t>Phaûn</a:t>
              </a:r>
              <a:r>
                <a:rPr lang="en-US" sz="2800" b="1" dirty="0">
                  <a:solidFill>
                    <a:srgbClr val="000000"/>
                  </a:solidFill>
                  <a:latin typeface="VNI-Times"/>
                </a:rPr>
                <a:t> </a:t>
              </a:r>
              <a:r>
                <a:rPr lang="en-US" sz="2800" b="1" dirty="0" err="1">
                  <a:solidFill>
                    <a:srgbClr val="000000"/>
                  </a:solidFill>
                  <a:latin typeface="VNI-Times"/>
                </a:rPr>
                <a:t>öùng</a:t>
              </a:r>
              <a:endParaRPr lang="en-US" sz="2800" b="1" dirty="0">
                <a:solidFill>
                  <a:srgbClr val="000000"/>
                </a:solidFill>
                <a:latin typeface="VNI-Times"/>
              </a:endParaRPr>
            </a:p>
            <a:p>
              <a:pPr algn="ctr"/>
              <a:r>
                <a:rPr lang="en-US" sz="2800" b="1" dirty="0" err="1">
                  <a:solidFill>
                    <a:srgbClr val="000000"/>
                  </a:solidFill>
                  <a:latin typeface="VNI-Times"/>
                </a:rPr>
                <a:t>leân</a:t>
              </a:r>
              <a:r>
                <a:rPr lang="en-US" sz="2800" b="1" dirty="0">
                  <a:solidFill>
                    <a:srgbClr val="000000"/>
                  </a:solidFill>
                  <a:latin typeface="VNI-Times"/>
                </a:rPr>
                <a:t> men</a:t>
              </a:r>
            </a:p>
          </p:txBody>
        </p:sp>
        <p:cxnSp>
          <p:nvCxnSpPr>
            <p:cNvPr id="18" name="Straight Arrow Connector 17"/>
            <p:cNvCxnSpPr>
              <a:stCxn id="9" idx="3"/>
              <a:endCxn id="17" idx="1"/>
            </p:cNvCxnSpPr>
            <p:nvPr/>
          </p:nvCxnSpPr>
          <p:spPr>
            <a:xfrm>
              <a:off x="4729827" y="5199347"/>
              <a:ext cx="1156391" cy="176695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836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Chào mừng quý thầy cô&amp;#x0D;&amp;#x0A;và các em 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9&quot;/&gt;&lt;/object&gt;&lt;object type=&quot;3&quot; unique_id=&quot;10006&quot;&gt;&lt;property id=&quot;20148&quot; value=&quot;5&quot;/&gt;&lt;property id=&quot;20300&quot; value=&quot;Slide 17 - &amp;quot;CỦNG CỐ&amp;quot;&quot;/&gt;&lt;property id=&quot;20307&quot; value=&quot;260&quot;/&gt;&lt;/object&gt;&lt;object type=&quot;3&quot; unique_id=&quot;10007&quot;&gt;&lt;property id=&quot;20148&quot; value=&quot;5&quot;/&gt;&lt;property id=&quot;20300&quot; value=&quot;Slide 18 - &amp;quot;DẶN DÒ&amp;quot;&quot;/&gt;&lt;property id=&quot;20307&quot; value=&quot;258&quot;/&gt;&lt;/object&gt;&lt;object type=&quot;3&quot; unique_id=&quot;10008&quot;&gt;&lt;property id=&quot;20148&quot; value=&quot;5&quot;/&gt;&lt;property id=&quot;20300&quot; value=&quot;Slide 19 - &amp;quot;Cám ơn quý thầy cô &amp;#x0D;&amp;#x0A;và các em đã theo dõi&amp;quot;&quot;/&gt;&lt;property id=&quot;20307&quot; value=&quot;257&quot;/&gt;&lt;/object&gt;&lt;object type=&quot;3&quot; unique_id=&quot;10030&quot;&gt;&lt;property id=&quot;20148&quot; value=&quot;5&quot;/&gt;&lt;property id=&quot;20300&quot; value=&quot;Slide 3 - &amp;quot;Chương II CACBONHIĐRAT&amp;quot;&quot;/&gt;&lt;property id=&quot;20307&quot; value=&quot;261&quot;/&gt;&lt;/object&gt;&lt;object type=&quot;3&quot; unique_id=&quot;10031&quot;&gt;&lt;property id=&quot;20148&quot; value=&quot;5&quot;/&gt;&lt;property id=&quot;20300&quot; value=&quot;Slide 4&quot;/&gt;&lt;property id=&quot;20307&quot; value=&quot;264&quot;/&gt;&lt;/object&gt;&lt;object type=&quot;3&quot; unique_id=&quot;10032&quot;&gt;&lt;property id=&quot;20148&quot; value=&quot;5&quot;/&gt;&lt;property id=&quot;20300&quot; value=&quot;Slide 5&quot;/&gt;&lt;property id=&quot;20307&quot; value=&quot;262&quot;/&gt;&lt;/object&gt;&lt;object type=&quot;3&quot; unique_id=&quot;10033&quot;&gt;&lt;property id=&quot;20148&quot; value=&quot;5&quot;/&gt;&lt;property id=&quot;20300&quot; value=&quot;Slide 6&quot;/&gt;&lt;property id=&quot;20307&quot; value=&quot;263&quot;/&gt;&lt;/object&gt;&lt;object type=&quot;3&quot; unique_id=&quot;10034&quot;&gt;&lt;property id=&quot;20148&quot; value=&quot;5&quot;/&gt;&lt;property id=&quot;20300&quot; value=&quot;Slide 7&quot;/&gt;&lt;property id=&quot;20307&quot; value=&quot;265&quot;/&gt;&lt;/object&gt;&lt;object type=&quot;3&quot; unique_id=&quot;10035&quot;&gt;&lt;property id=&quot;20148&quot; value=&quot;5&quot;/&gt;&lt;property id=&quot;20300&quot; value=&quot;Slide 8 - &amp;quot;II CẤU TẠO PHÂN TỬ&amp;quot;&quot;/&gt;&lt;property id=&quot;20307&quot; value=&quot;266&quot;/&gt;&lt;/object&gt;&lt;object type=&quot;3&quot; unique_id=&quot;10036&quot;&gt;&lt;property id=&quot;20148&quot; value=&quot;5&quot;/&gt;&lt;property id=&quot;20300&quot; value=&quot;Slide 9&quot;/&gt;&lt;property id=&quot;20307&quot; value=&quot;267&quot;/&gt;&lt;/object&gt;&lt;object type=&quot;3&quot; unique_id=&quot;10037&quot;&gt;&lt;property id=&quot;20148&quot; value=&quot;5&quot;/&gt;&lt;property id=&quot;20300&quot; value=&quot;Slide 10&quot;/&gt;&lt;property id=&quot;20307&quot; value=&quot;268&quot;/&gt;&lt;/object&gt;&lt;object type=&quot;3&quot; unique_id=&quot;10038&quot;&gt;&lt;property id=&quot;20148&quot; value=&quot;5&quot;/&gt;&lt;property id=&quot;20300&quot; value=&quot;Slide 11 - &amp;quot;III TÍNH CHẤT HÓA HỌC&amp;quot;&quot;/&gt;&lt;property id=&quot;20307&quot; value=&quot;269&quot;/&gt;&lt;/object&gt;&lt;object type=&quot;3&quot; unique_id=&quot;10039&quot;&gt;&lt;property id=&quot;20148&quot; value=&quot;5&quot;/&gt;&lt;property id=&quot;20300&quot; value=&quot;Slide 12&quot;/&gt;&lt;property id=&quot;20307&quot; value=&quot;270&quot;/&gt;&lt;/object&gt;&lt;object type=&quot;3&quot; unique_id=&quot;10040&quot;&gt;&lt;property id=&quot;20148&quot; value=&quot;5&quot;/&gt;&lt;property id=&quot;20300&quot; value=&quot;Slide 13&quot;/&gt;&lt;property id=&quot;20307&quot; value=&quot;271&quot;/&gt;&lt;/object&gt;&lt;object type=&quot;3&quot; unique_id=&quot;10041&quot;&gt;&lt;property id=&quot;20148&quot; value=&quot;5&quot;/&gt;&lt;property id=&quot;20300&quot; value=&quot;Slide 14&quot;/&gt;&lt;property id=&quot;20307&quot; value=&quot;272&quot;/&gt;&lt;/object&gt;&lt;object type=&quot;3&quot; unique_id=&quot;10042&quot;&gt;&lt;property id=&quot;20148&quot; value=&quot;5&quot;/&gt;&lt;property id=&quot;20300&quot; value=&quot;Slide 15 - &amp;quot;IV ĐIỀUCHẾ VÀ ỨNG DỤNG&amp;quot;&quot;/&gt;&lt;property id=&quot;20307&quot; value=&quot;273&quot;/&gt;&lt;/object&gt;&lt;object type=&quot;3&quot; unique_id=&quot;10043&quot;&gt;&lt;property id=&quot;20148&quot; value=&quot;5&quot;/&gt;&lt;property id=&quot;20300&quot; value=&quot;Slide 16&quot;/&gt;&lt;property id=&quot;20307&quot; value=&quot;274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7&quot;/&gt;&lt;lineCharCount val=&quot;7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7&quot;/&gt;&lt;lineCharCount val=&quot;14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0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AB93E067-7E80-48A6-AF5C-800037DB7965}&quot;/&gt;&lt;isInvalidForFieldText val=&quot;0&quot;/&gt;&lt;Image&gt;&lt;filename val=&quot;C:\Users\PHUONGAN\AppData\Local\Temp\PR\data\asimages\{AB93E067-7E80-48A6-AF5C-800037DB7965}_18.png&quot;/&gt;&lt;left val=&quot;231&quot;/&gt;&lt;top val=&quot;153&quot;/&gt;&lt;width val=&quot;472&quot;/&gt;&lt;height val=&quot;93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  <p:tag name="PRESENTER_SHAPEINFO" val="&lt;ThreeDShapeInfo&gt;&lt;uuid val=&quot;{A151612F-5A1C-4CA0-AA16-0FAA07280098}&quot;/&gt;&lt;isInvalidForFieldText val=&quot;0&quot;/&gt;&lt;Image&gt;&lt;filename val=&quot;C:\Users\PHUONGAN\AppData\Local\Temp\PR\data\asimages\{A151612F-5A1C-4CA0-AA16-0FAA07280098}_18.png&quot;/&gt;&lt;left val=&quot;222&quot;/&gt;&lt;top val=&quot;382&quot;/&gt;&lt;width val=&quot;181&quot;/&gt;&lt;height val=&quot;66&quot;/&gt;&lt;hasText val=&quot;1&quot;/&gt;&lt;/Image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18CC7A3-4158-4A22-8169-AA26B0F767DE}&quot;/&gt;&lt;isInvalidForFieldText val=&quot;0&quot;/&gt;&lt;Image&gt;&lt;filename val=&quot;C:\Users\PHUONGAN\AppData\Local\Temp\PR\data\asimages\{418CC7A3-4158-4A22-8169-AA26B0F767DE}_18.png&quot;/&gt;&lt;left val=&quot;386&quot;/&gt;&lt;top val=&quot;280&quot;/&gt;&lt;width val=&quot;268&quot;/&gt;&lt;height val=&quot;136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250B15E-01BE-4186-8D68-66CE3AF0501B}&quot;/&gt;&lt;isInvalidForFieldText val=&quot;0&quot;/&gt;&lt;Image&gt;&lt;filename val=&quot;C:\Users\PHUONGAN\AppData\Local\Temp\PR\data\asimages\{9250B15E-01BE-4186-8D68-66CE3AF0501B}_18.png&quot;/&gt;&lt;left val=&quot;387&quot;/&gt;&lt;top val=&quot;369&quot;/&gt;&lt;width val=&quot;271&quot;/&gt;&lt;height val=&quot;93&quot;/&gt;&lt;hasText val=&quot;1&quot;/&gt;&lt;/Image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8BF722C-D5BE-48E2-8FA2-1933E975B7E1}&quot;/&gt;&lt;isInvalidForFieldText val=&quot;0&quot;/&gt;&lt;Image&gt;&lt;filename val=&quot;C:\Users\PHUONGAN\AppData\Local\Temp\PR\data\asimages\{C8BF722C-D5BE-48E2-8FA2-1933E975B7E1}_18.png&quot;/&gt;&lt;left val=&quot;386&quot;/&gt;&lt;top val=&quot;406&quot;/&gt;&lt;width val=&quot;262&quot;/&gt;&lt;height val=&quot;145&quot;/&gt;&lt;hasText val=&quot;1&quot;/&gt;&lt;/Image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1&quot;/&gt;&lt;lineCharCount val=&quot;8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940</Words>
  <Application>Microsoft Office PowerPoint</Application>
  <PresentationFormat>Widescreen</PresentationFormat>
  <Paragraphs>176</Paragraphs>
  <Slides>24</Slides>
  <Notes>10</Notes>
  <HiddenSlides>0</HiddenSlides>
  <MMClips>2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Cambria Math</vt:lpstr>
      <vt:lpstr>HP001 4 hàng</vt:lpstr>
      <vt:lpstr>Times New Roman</vt:lpstr>
      <vt:lpstr>VNI-Aptima</vt:lpstr>
      <vt:lpstr>VNI-Times</vt:lpstr>
      <vt:lpstr>Wingdings</vt:lpstr>
      <vt:lpstr>Office Theme</vt:lpstr>
      <vt:lpstr>Equation</vt:lpstr>
      <vt:lpstr>Document</vt:lpstr>
      <vt:lpstr>Chương II: CACBOHIĐRAT</vt:lpstr>
      <vt:lpstr>PowerPoint Presentation</vt:lpstr>
      <vt:lpstr>PowerPoint Presentation</vt:lpstr>
      <vt:lpstr>PowerPoint Presentation</vt:lpstr>
      <vt:lpstr>PowerPoint Presentation</vt:lpstr>
      <vt:lpstr>II CẤU TẠO PHÂN TỬ</vt:lpstr>
      <vt:lpstr>II CẤU TẠO PHÂN TỬ</vt:lpstr>
      <vt:lpstr>II CẤU TẠO PHÂN TỬ</vt:lpstr>
      <vt:lpstr>III TÍNH CHẤT HÓA HỌC</vt:lpstr>
      <vt:lpstr>III TÍNH CHẤT HÓA HỌC</vt:lpstr>
      <vt:lpstr>PowerPoint Presentation</vt:lpstr>
      <vt:lpstr>III TÍNH CHẤT HÓA HỌC</vt:lpstr>
      <vt:lpstr>III TÍNH CHẤT HÓA HỌC</vt:lpstr>
      <vt:lpstr>III TÍNH CHẤT HÓA HỌC</vt:lpstr>
      <vt:lpstr>PowerPoint Presentation</vt:lpstr>
      <vt:lpstr>III TÍNH CHẤT HÓA HỌC</vt:lpstr>
      <vt:lpstr>III TÍNH CHẤT HÓA HỌC</vt:lpstr>
      <vt:lpstr>III TÍNH CHẤT HÓA HỌC</vt:lpstr>
      <vt:lpstr>III TÍNH CHẤT HÓA HỌC</vt:lpstr>
      <vt:lpstr>IV.  ĐIỀUCHẾ VÀ ỨNG DỤNG</vt:lpstr>
      <vt:lpstr>PowerPoint Presentation</vt:lpstr>
      <vt:lpstr>CỦNG CỐ</vt:lpstr>
      <vt:lpstr>PowerPoint Presentation</vt:lpstr>
      <vt:lpstr>DẶN DÒ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quý thầy cô và các em</dc:title>
  <dc:creator>DELL</dc:creator>
  <cp:lastModifiedBy>Administrator</cp:lastModifiedBy>
  <cp:revision>121</cp:revision>
  <dcterms:created xsi:type="dcterms:W3CDTF">2017-09-11T01:03:58Z</dcterms:created>
  <dcterms:modified xsi:type="dcterms:W3CDTF">2022-10-06T02:30:55Z</dcterms:modified>
</cp:coreProperties>
</file>