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3" r:id="rId1"/>
  </p:sldMasterIdLst>
  <p:notesMasterIdLst>
    <p:notesMasterId r:id="rId9"/>
  </p:notesMasterIdLst>
  <p:sldIdLst>
    <p:sldId id="294" r:id="rId2"/>
    <p:sldId id="266" r:id="rId3"/>
    <p:sldId id="276" r:id="rId4"/>
    <p:sldId id="261" r:id="rId5"/>
    <p:sldId id="258" r:id="rId6"/>
    <p:sldId id="270" r:id="rId7"/>
    <p:sldId id="267" r:id="rId8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BA7E86D-9CC4-4B6B-905D-BF34365851C5}" type="datetimeFigureOut">
              <a:rPr lang="en-US"/>
              <a:pPr>
                <a:defRPr/>
              </a:pPr>
              <a:t>9/28/2022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40B0B6E-B3BE-473A-A1B4-499CEDEC21F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040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142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245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347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449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14/6/2016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 b="0" i="0">
                <a:latin typeface="Arial" panose="020B0604020202020204" pitchFamily="34" charset="0"/>
              </a:defRPr>
            </a:lvl1pPr>
          </a:lstStyle>
          <a:p>
            <a:fld id="{8E161476-1844-4EF4-93B6-BE39D82C71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40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14/6/2016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 b="0" i="0">
                <a:latin typeface="Arial" panose="020B0604020202020204" pitchFamily="34" charset="0"/>
              </a:defRPr>
            </a:lvl1pPr>
          </a:lstStyle>
          <a:p>
            <a:fld id="{A6EED486-DB4C-450D-A877-E7E28A15BA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6354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14/6/2016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 b="0" i="0">
                <a:latin typeface="Arial" panose="020B0604020202020204" pitchFamily="34" charset="0"/>
              </a:defRPr>
            </a:lvl1pPr>
          </a:lstStyle>
          <a:p>
            <a:fld id="{34137647-3CC4-4A94-94CA-65112BFFDB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0445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14/6/2016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 b="0" i="0">
                <a:latin typeface="Arial" panose="020B0604020202020204" pitchFamily="34" charset="0"/>
              </a:defRPr>
            </a:lvl1pPr>
          </a:lstStyle>
          <a:p>
            <a:fld id="{AC55FF0A-A7A7-407F-A295-D37E8EEBB0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2988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14/6/2016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 b="0" i="0">
                <a:latin typeface="Arial" panose="020B0604020202020204" pitchFamily="34" charset="0"/>
              </a:defRPr>
            </a:lvl1pPr>
          </a:lstStyle>
          <a:p>
            <a:fld id="{8176DB59-735A-46A2-AF0A-2FB16A49D1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4665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14/6/2016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 b="0" i="0">
                <a:latin typeface="Arial" panose="020B0604020202020204" pitchFamily="34" charset="0"/>
              </a:defRPr>
            </a:lvl1pPr>
          </a:lstStyle>
          <a:p>
            <a:fld id="{E3CC4099-EAEC-4084-9113-3A604C64B0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4070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14/6/2016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 b="0" i="0">
                <a:latin typeface="Arial" panose="020B0604020202020204" pitchFamily="34" charset="0"/>
              </a:defRPr>
            </a:lvl1pPr>
          </a:lstStyle>
          <a:p>
            <a:fld id="{2A125944-0824-4A6E-BC80-3A87AE957D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5389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14/6/2016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 b="0" i="0">
                <a:latin typeface="Arial" panose="020B0604020202020204" pitchFamily="34" charset="0"/>
              </a:defRPr>
            </a:lvl1pPr>
          </a:lstStyle>
          <a:p>
            <a:fld id="{CCF7836A-9EE1-4747-9BA9-C50CBE7BE4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3160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14/6/2016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 b="0" i="0">
                <a:latin typeface="Arial" panose="020B0604020202020204" pitchFamily="34" charset="0"/>
              </a:defRPr>
            </a:lvl1pPr>
          </a:lstStyle>
          <a:p>
            <a:fld id="{CBE6E6B4-6F3F-477C-9974-0CC482F896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4036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14/6/2016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 b="0" i="0">
                <a:latin typeface="Arial" panose="020B0604020202020204" pitchFamily="34" charset="0"/>
              </a:defRPr>
            </a:lvl1pPr>
          </a:lstStyle>
          <a:p>
            <a:fld id="{55ACD8D4-7E45-4A86-8564-29D5113543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867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14/6/2016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 b="0" i="0">
                <a:latin typeface="Arial" panose="020B0604020202020204" pitchFamily="34" charset="0"/>
              </a:defRPr>
            </a:lvl1pPr>
          </a:lstStyle>
          <a:p>
            <a:fld id="{68DE0FC6-EA95-4B80-ACE6-6C928886ED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4165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 b="1" i="1">
                <a:solidFill>
                  <a:prstClr val="black">
                    <a:tint val="75000"/>
                  </a:prstClr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14/6/2016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 b="1" i="1">
                <a:solidFill>
                  <a:prstClr val="black">
                    <a:tint val="75000"/>
                  </a:prstClr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 b="1" i="1">
                <a:solidFill>
                  <a:srgbClr val="898989"/>
                </a:solidFill>
                <a:latin typeface="Times New Roman" panose="02020603050405020304" pitchFamily="18" charset="0"/>
              </a:defRPr>
            </a:lvl1pPr>
          </a:lstStyle>
          <a:p>
            <a:fld id="{66BD2E78-795C-478E-B850-CAC9373E29A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87" r:id="rId1"/>
    <p:sldLayoutId id="2147485088" r:id="rId2"/>
    <p:sldLayoutId id="2147485089" r:id="rId3"/>
    <p:sldLayoutId id="2147485090" r:id="rId4"/>
    <p:sldLayoutId id="2147485091" r:id="rId5"/>
    <p:sldLayoutId id="2147485092" r:id="rId6"/>
    <p:sldLayoutId id="2147485093" r:id="rId7"/>
    <p:sldLayoutId id="2147485094" r:id="rId8"/>
    <p:sldLayoutId id="2147485095" r:id="rId9"/>
    <p:sldLayoutId id="2147485096" r:id="rId10"/>
    <p:sldLayoutId id="2147485097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slideLayout" Target="../slideLayouts/slideLayout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image" Target="../media/image4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1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75" b="9374"/>
          <a:stretch/>
        </p:blipFill>
        <p:spPr>
          <a:xfrm>
            <a:off x="685801" y="609600"/>
            <a:ext cx="10591799" cy="5410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19200" y="2460620"/>
            <a:ext cx="9448800" cy="1592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9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4:</a:t>
            </a:r>
          </a:p>
          <a:p>
            <a:pPr algn="ctr"/>
            <a:r>
              <a:rPr lang="en-US" sz="4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LUYỆN TẬP: ESTE – CHẤT BÉO</a:t>
            </a:r>
          </a:p>
        </p:txBody>
      </p:sp>
    </p:spTree>
    <p:extLst>
      <p:ext uri="{BB962C8B-B14F-4D97-AF65-F5344CB8AC3E}">
        <p14:creationId xmlns:p14="http://schemas.microsoft.com/office/powerpoint/2010/main" val="1314413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Box 1"/>
          <p:cNvSpPr txBox="1">
            <a:spLocks noChangeArrowheads="1"/>
          </p:cNvSpPr>
          <p:nvPr/>
        </p:nvSpPr>
        <p:spPr bwMode="auto">
          <a:xfrm>
            <a:off x="1010653" y="0"/>
            <a:ext cx="7848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u="sng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A. Kiến thức cần nắm vững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2488488"/>
              </p:ext>
            </p:extLst>
          </p:nvPr>
        </p:nvGraphicFramePr>
        <p:xfrm>
          <a:off x="304800" y="762000"/>
          <a:ext cx="11658599" cy="581025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4193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977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15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4874">
                <a:tc>
                  <a:txBody>
                    <a:bodyPr/>
                    <a:lstStyle/>
                    <a:p>
                      <a:pPr algn="ctr"/>
                      <a:endParaRPr lang="en-US" sz="1800" noProof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noProof="1">
                          <a:latin typeface="Times New Roman" pitchFamily="18" charset="0"/>
                          <a:cs typeface="Times New Roman" pitchFamily="18" charset="0"/>
                        </a:rPr>
                        <a:t>Este</a:t>
                      </a: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noProof="1">
                          <a:latin typeface="Times New Roman" pitchFamily="18" charset="0"/>
                          <a:cs typeface="Times New Roman" pitchFamily="18" charset="0"/>
                        </a:rPr>
                        <a:t>Chất</a:t>
                      </a:r>
                      <a:r>
                        <a:rPr lang="en-US" sz="3200" baseline="0" noProof="1">
                          <a:latin typeface="Times New Roman" pitchFamily="18" charset="0"/>
                          <a:cs typeface="Times New Roman" pitchFamily="18" charset="0"/>
                        </a:rPr>
                        <a:t> béo</a:t>
                      </a:r>
                      <a:endParaRPr lang="en-US" sz="3200" noProof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9279">
                <a:tc>
                  <a:txBody>
                    <a:bodyPr/>
                    <a:lstStyle/>
                    <a:p>
                      <a:pPr algn="ctr"/>
                      <a:endParaRPr lang="en-US" sz="2000" noProof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54805">
                <a:tc>
                  <a:txBody>
                    <a:bodyPr/>
                    <a:lstStyle/>
                    <a:p>
                      <a:pPr algn="ctr"/>
                      <a:endParaRPr lang="en-US" sz="2000" noProof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1292">
                <a:tc>
                  <a:txBody>
                    <a:bodyPr/>
                    <a:lstStyle/>
                    <a:p>
                      <a:pPr algn="ctr"/>
                      <a:endParaRPr lang="en-US" sz="2000" noProof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52" name="Rectangle 7"/>
          <p:cNvSpPr>
            <a:spLocks noChangeArrowheads="1"/>
          </p:cNvSpPr>
          <p:nvPr/>
        </p:nvSpPr>
        <p:spPr bwMode="auto">
          <a:xfrm>
            <a:off x="381000" y="1532632"/>
            <a:ext cx="1397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Khái niệm</a:t>
            </a:r>
          </a:p>
        </p:txBody>
      </p:sp>
      <p:sp>
        <p:nvSpPr>
          <p:cNvPr id="1053" name="Rectangle 8"/>
          <p:cNvSpPr>
            <a:spLocks noChangeArrowheads="1"/>
          </p:cNvSpPr>
          <p:nvPr/>
        </p:nvSpPr>
        <p:spPr bwMode="auto">
          <a:xfrm>
            <a:off x="1854200" y="1327368"/>
            <a:ext cx="47752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- Là sản phẩm thu đ</a:t>
            </a:r>
            <a:r>
              <a:rPr lang="vi-VN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ược khi thay thế nhóm –OH của nhóm cacboxyl</a:t>
            </a: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(-COOH) bằng nhóm –OR’  (R’  là gốc hidrocacbon)</a:t>
            </a:r>
          </a:p>
        </p:txBody>
      </p:sp>
      <p:sp>
        <p:nvSpPr>
          <p:cNvPr id="1054" name="Rectangle 9"/>
          <p:cNvSpPr>
            <a:spLocks noChangeArrowheads="1"/>
          </p:cNvSpPr>
          <p:nvPr/>
        </p:nvSpPr>
        <p:spPr bwMode="auto">
          <a:xfrm>
            <a:off x="6934200" y="1327368"/>
            <a:ext cx="5029199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- Là Trieste của glixerol và các axit béo</a:t>
            </a:r>
          </a:p>
          <a:p>
            <a:pPr eaLnBrk="1" hangingPunct="1"/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- Axit béo là axit đ</a:t>
            </a:r>
            <a:r>
              <a:rPr lang="vi-VN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ơn chức có mạch cacbon dài, không nhánh</a:t>
            </a:r>
          </a:p>
        </p:txBody>
      </p:sp>
      <p:sp>
        <p:nvSpPr>
          <p:cNvPr id="1055" name="Rectangle 10"/>
          <p:cNvSpPr>
            <a:spLocks noChangeArrowheads="1"/>
          </p:cNvSpPr>
          <p:nvPr/>
        </p:nvSpPr>
        <p:spPr bwMode="auto">
          <a:xfrm>
            <a:off x="304800" y="3209032"/>
            <a:ext cx="1676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Công thức</a:t>
            </a:r>
          </a:p>
        </p:txBody>
      </p:sp>
      <p:sp>
        <p:nvSpPr>
          <p:cNvPr id="1056" name="Rectangle 11"/>
          <p:cNvSpPr>
            <a:spLocks noChangeArrowheads="1"/>
          </p:cNvSpPr>
          <p:nvPr/>
        </p:nvSpPr>
        <p:spPr bwMode="auto">
          <a:xfrm>
            <a:off x="1854200" y="3226495"/>
            <a:ext cx="5080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CT este đ</a:t>
            </a:r>
            <a:r>
              <a:rPr lang="vi-VN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ơn chức:</a:t>
            </a: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R-COO-R’</a:t>
            </a:r>
          </a:p>
          <a:p>
            <a:pPr eaLnBrk="1" hangingPunct="1"/>
            <a:r>
              <a:rPr lang="vi-VN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- CT este đơn no: C</a:t>
            </a:r>
            <a:r>
              <a:rPr lang="vi-VN" altLang="en-US" sz="28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altLang="en-US" sz="28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2n</a:t>
            </a:r>
            <a:r>
              <a:rPr lang="vi-VN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altLang="en-US" sz="28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(n≥2)</a:t>
            </a:r>
          </a:p>
        </p:txBody>
      </p:sp>
      <p:sp>
        <p:nvSpPr>
          <p:cNvPr id="1057" name="Rectangle 12"/>
          <p:cNvSpPr>
            <a:spLocks noChangeArrowheads="1"/>
          </p:cNvSpPr>
          <p:nvPr/>
        </p:nvSpPr>
        <p:spPr bwMode="auto">
          <a:xfrm>
            <a:off x="1838158" y="4362449"/>
            <a:ext cx="51562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Phản ứng thủy phân:</a:t>
            </a:r>
          </a:p>
          <a:p>
            <a:pPr eaLnBrk="1" hangingPunct="1"/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   + Trong môi tr</a:t>
            </a:r>
            <a:r>
              <a:rPr lang="vi-VN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ường axit</a:t>
            </a:r>
            <a:endParaRPr lang="en-US" altLang="en-US" sz="28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vi-VN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   + Trong môi trường kiềm(</a:t>
            </a: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vi-VN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hản ứng xà phòng hóa)</a:t>
            </a:r>
          </a:p>
          <a:p>
            <a:pPr eaLnBrk="1" hangingPunct="1"/>
            <a:r>
              <a:rPr lang="vi-VN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- Phản ứng cháy</a:t>
            </a:r>
            <a:endParaRPr lang="en-US" altLang="en-US" sz="2800"/>
          </a:p>
        </p:txBody>
      </p:sp>
      <p:sp>
        <p:nvSpPr>
          <p:cNvPr id="1058" name="Rectangle 13"/>
          <p:cNvSpPr>
            <a:spLocks noChangeArrowheads="1"/>
          </p:cNvSpPr>
          <p:nvPr/>
        </p:nvSpPr>
        <p:spPr bwMode="auto">
          <a:xfrm>
            <a:off x="6934201" y="4362450"/>
            <a:ext cx="5029198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Phản ứng thủy phân:</a:t>
            </a:r>
          </a:p>
          <a:p>
            <a:pPr eaLnBrk="1" hangingPunct="1"/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   + Trong môi tr</a:t>
            </a:r>
            <a:r>
              <a:rPr lang="vi-VN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ường axit</a:t>
            </a:r>
            <a:endParaRPr lang="en-US" altLang="en-US" sz="28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vi-VN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   + Trong môi trường kiềm(</a:t>
            </a: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vi-VN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hản ứng xà phòng hóa)</a:t>
            </a:r>
          </a:p>
          <a:p>
            <a:pPr eaLnBrk="1" hangingPunct="1"/>
            <a:r>
              <a:rPr lang="vi-VN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- Phản ứng hidro hóa lipit lỏng</a:t>
            </a:r>
            <a:endParaRPr lang="en-US" altLang="en-US" sz="2800"/>
          </a:p>
        </p:txBody>
      </p:sp>
      <p:sp>
        <p:nvSpPr>
          <p:cNvPr id="1059" name="Rectangle 14"/>
          <p:cNvSpPr>
            <a:spLocks noChangeArrowheads="1"/>
          </p:cNvSpPr>
          <p:nvPr/>
        </p:nvSpPr>
        <p:spPr bwMode="auto">
          <a:xfrm>
            <a:off x="304800" y="4464499"/>
            <a:ext cx="14732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hóa học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3864923"/>
              </p:ext>
            </p:extLst>
          </p:nvPr>
        </p:nvGraphicFramePr>
        <p:xfrm>
          <a:off x="8483600" y="3031516"/>
          <a:ext cx="2565400" cy="14833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37" name="CS ChemDraw Drawing" r:id="rId4" imgW="1268986" imgH="878271" progId="ChemDraw.Document.6.0">
                  <p:embed/>
                </p:oleObj>
              </mc:Choice>
              <mc:Fallback>
                <p:oleObj name="CS ChemDraw Drawing" r:id="rId4" imgW="1268986" imgH="878271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83600" y="3031516"/>
                        <a:ext cx="2565400" cy="14833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0" name="Rectangle 15"/>
          <p:cNvSpPr>
            <a:spLocks noChangeArrowheads="1"/>
          </p:cNvSpPr>
          <p:nvPr/>
        </p:nvSpPr>
        <p:spPr bwMode="auto">
          <a:xfrm>
            <a:off x="6934200" y="3077230"/>
            <a:ext cx="1219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-CTCT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1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10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0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1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1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10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1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/>
      <p:bldP spid="1052" grpId="0"/>
      <p:bldP spid="1053" grpId="0"/>
      <p:bldP spid="1055" grpId="0"/>
      <p:bldP spid="1059" grpId="0"/>
      <p:bldP spid="106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mmprod_title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62000" y="822545"/>
            <a:ext cx="10896600" cy="1191345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Nối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thức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béo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ở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cột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ứng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ở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cột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B:</a:t>
            </a:r>
          </a:p>
        </p:txBody>
      </p:sp>
      <p:sp>
        <p:nvSpPr>
          <p:cNvPr id="215043" name="mmprod_col_3090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374900" y="2297907"/>
            <a:ext cx="1663700" cy="5484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Cột A</a:t>
            </a:r>
          </a:p>
        </p:txBody>
      </p:sp>
      <p:sp>
        <p:nvSpPr>
          <p:cNvPr id="215044" name="mmprod_col_30910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696075" y="2342504"/>
            <a:ext cx="1663700" cy="5484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Cột B</a:t>
            </a:r>
          </a:p>
        </p:txBody>
      </p:sp>
      <p:grpSp>
        <p:nvGrpSpPr>
          <p:cNvPr id="215045" name="mmprod_answer10154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6343651" y="3379787"/>
            <a:ext cx="3903663" cy="396875"/>
            <a:chOff x="3036" y="1322"/>
            <a:chExt cx="2459" cy="250"/>
          </a:xfrm>
        </p:grpSpPr>
        <p:sp>
          <p:nvSpPr>
            <p:cNvPr id="215067" name="mmprod_ansbullet_10154"/>
            <p:cNvSpPr txBox="1"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3036" y="1322"/>
              <a:ext cx="30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A.</a:t>
              </a:r>
            </a:p>
          </p:txBody>
        </p:sp>
        <p:sp>
          <p:nvSpPr>
            <p:cNvPr id="215068" name="mmprod_anstext_10154"/>
            <p:cNvSpPr txBox="1"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3336" y="1322"/>
              <a:ext cx="215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Axit panmitic</a:t>
              </a:r>
            </a:p>
          </p:txBody>
        </p:sp>
      </p:grpSp>
      <p:grpSp>
        <p:nvGrpSpPr>
          <p:cNvPr id="215046" name="mmprod_answer10155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6343650" y="4102100"/>
            <a:ext cx="3924300" cy="396875"/>
            <a:chOff x="3036" y="1681"/>
            <a:chExt cx="2472" cy="250"/>
          </a:xfrm>
        </p:grpSpPr>
        <p:sp>
          <p:nvSpPr>
            <p:cNvPr id="215065" name="mmprod_ansbullet_10155"/>
            <p:cNvSpPr txBox="1"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3036" y="1681"/>
              <a:ext cx="22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</a:t>
              </a:r>
            </a:p>
          </p:txBody>
        </p:sp>
        <p:sp>
          <p:nvSpPr>
            <p:cNvPr id="215066" name="mmprod_anstext_10155"/>
            <p:cNvSpPr txBox="1"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3336" y="1681"/>
              <a:ext cx="217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Axit stearic</a:t>
              </a:r>
            </a:p>
          </p:txBody>
        </p:sp>
      </p:grpSp>
      <p:grpSp>
        <p:nvGrpSpPr>
          <p:cNvPr id="215047" name="mmprod_answer10156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6343650" y="4824412"/>
            <a:ext cx="3917950" cy="396875"/>
            <a:chOff x="3036" y="2040"/>
            <a:chExt cx="2468" cy="250"/>
          </a:xfrm>
        </p:grpSpPr>
        <p:sp>
          <p:nvSpPr>
            <p:cNvPr id="215063" name="mmprod_ansbullet_10156"/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3036" y="2040"/>
              <a:ext cx="22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C.</a:t>
              </a:r>
            </a:p>
          </p:txBody>
        </p:sp>
        <p:sp>
          <p:nvSpPr>
            <p:cNvPr id="215064" name="mmprod_anstext_10156"/>
            <p:cNvSpPr txBox="1"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3336" y="2040"/>
              <a:ext cx="216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Axit linoleic</a:t>
              </a:r>
            </a:p>
          </p:txBody>
        </p:sp>
      </p:grpSp>
      <p:grpSp>
        <p:nvGrpSpPr>
          <p:cNvPr id="215048" name="mmprod_answer10157"/>
          <p:cNvGrpSpPr>
            <a:grpSpLocks/>
          </p:cNvGrpSpPr>
          <p:nvPr>
            <p:custDataLst>
              <p:tags r:id="rId8"/>
            </p:custDataLst>
          </p:nvPr>
        </p:nvGrpSpPr>
        <p:grpSpPr bwMode="auto">
          <a:xfrm>
            <a:off x="6343650" y="5546725"/>
            <a:ext cx="3873500" cy="396875"/>
            <a:chOff x="3036" y="2399"/>
            <a:chExt cx="2440" cy="250"/>
          </a:xfrm>
        </p:grpSpPr>
        <p:sp>
          <p:nvSpPr>
            <p:cNvPr id="215061" name="mmprod_ansbullet_10157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3036" y="2399"/>
              <a:ext cx="30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D.</a:t>
              </a:r>
            </a:p>
          </p:txBody>
        </p:sp>
        <p:sp>
          <p:nvSpPr>
            <p:cNvPr id="215062" name="mmprod_anstext_10157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3336" y="2399"/>
              <a:ext cx="21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Axit oleic</a:t>
              </a:r>
            </a:p>
          </p:txBody>
        </p:sp>
      </p:grpSp>
      <p:grpSp>
        <p:nvGrpSpPr>
          <p:cNvPr id="215049" name="mmprod_item10158"/>
          <p:cNvGrpSpPr>
            <a:grpSpLocks/>
          </p:cNvGrpSpPr>
          <p:nvPr>
            <p:custDataLst>
              <p:tags r:id="rId9"/>
            </p:custDataLst>
          </p:nvPr>
        </p:nvGrpSpPr>
        <p:grpSpPr bwMode="auto">
          <a:xfrm>
            <a:off x="1981200" y="3379787"/>
            <a:ext cx="3867150" cy="396875"/>
            <a:chOff x="288" y="1322"/>
            <a:chExt cx="2436" cy="250"/>
          </a:xfrm>
        </p:grpSpPr>
        <p:sp>
          <p:nvSpPr>
            <p:cNvPr id="215059" name="mmprod_item_input_outertext10158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288" y="1322"/>
              <a:ext cx="248" cy="248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CCCC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215060" name="mmprod_item_label10158"/>
            <p:cNvSpPr txBox="1"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10" y="1322"/>
              <a:ext cx="211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vi-VN" altLang="en-US" sz="2800" baseline="-25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17</a:t>
              </a: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vi-VN" altLang="en-US" sz="2800" baseline="-25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35</a:t>
              </a: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COOH</a:t>
              </a:r>
            </a:p>
          </p:txBody>
        </p:sp>
      </p:grpSp>
      <p:grpSp>
        <p:nvGrpSpPr>
          <p:cNvPr id="215050" name="mmprod_item10159"/>
          <p:cNvGrpSpPr>
            <a:grpSpLocks/>
          </p:cNvGrpSpPr>
          <p:nvPr>
            <p:custDataLst>
              <p:tags r:id="rId10"/>
            </p:custDataLst>
          </p:nvPr>
        </p:nvGrpSpPr>
        <p:grpSpPr bwMode="auto">
          <a:xfrm>
            <a:off x="1981200" y="4102100"/>
            <a:ext cx="3867150" cy="396875"/>
            <a:chOff x="288" y="1681"/>
            <a:chExt cx="2436" cy="250"/>
          </a:xfrm>
        </p:grpSpPr>
        <p:sp>
          <p:nvSpPr>
            <p:cNvPr id="215057" name="mmprod_item_input_outertext10159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288" y="1681"/>
              <a:ext cx="248" cy="248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CCCC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215058" name="mmprod_item_label10159"/>
            <p:cNvSpPr txBox="1"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10" y="1681"/>
              <a:ext cx="211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vi-VN" altLang="en-US" sz="2800" baseline="-25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17</a:t>
              </a: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vi-VN" altLang="en-US" sz="2800" baseline="-25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33</a:t>
              </a: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COOH</a:t>
              </a:r>
            </a:p>
          </p:txBody>
        </p:sp>
      </p:grpSp>
      <p:grpSp>
        <p:nvGrpSpPr>
          <p:cNvPr id="215051" name="mmprod_item10160"/>
          <p:cNvGrpSpPr>
            <a:grpSpLocks/>
          </p:cNvGrpSpPr>
          <p:nvPr>
            <p:custDataLst>
              <p:tags r:id="rId11"/>
            </p:custDataLst>
          </p:nvPr>
        </p:nvGrpSpPr>
        <p:grpSpPr bwMode="auto">
          <a:xfrm>
            <a:off x="1981200" y="4824412"/>
            <a:ext cx="3867150" cy="396875"/>
            <a:chOff x="288" y="2040"/>
            <a:chExt cx="2436" cy="250"/>
          </a:xfrm>
        </p:grpSpPr>
        <p:sp>
          <p:nvSpPr>
            <p:cNvPr id="215055" name="mmprod_item_input_outertext10160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288" y="2040"/>
              <a:ext cx="248" cy="248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CCCC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215056" name="mmprod_item_label10160"/>
            <p:cNvSpPr txBox="1"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610" y="2040"/>
              <a:ext cx="211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vi-VN" altLang="en-US" sz="2800" baseline="-25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15</a:t>
              </a: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vi-VN" altLang="en-US" sz="2800" baseline="-25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31</a:t>
              </a: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COOH</a:t>
              </a:r>
            </a:p>
          </p:txBody>
        </p:sp>
      </p:grpSp>
      <p:grpSp>
        <p:nvGrpSpPr>
          <p:cNvPr id="215052" name="mmprod_item10161"/>
          <p:cNvGrpSpPr>
            <a:grpSpLocks/>
          </p:cNvGrpSpPr>
          <p:nvPr>
            <p:custDataLst>
              <p:tags r:id="rId12"/>
            </p:custDataLst>
          </p:nvPr>
        </p:nvGrpSpPr>
        <p:grpSpPr bwMode="auto">
          <a:xfrm>
            <a:off x="1981200" y="5546725"/>
            <a:ext cx="3867150" cy="396875"/>
            <a:chOff x="288" y="2399"/>
            <a:chExt cx="2436" cy="250"/>
          </a:xfrm>
        </p:grpSpPr>
        <p:sp>
          <p:nvSpPr>
            <p:cNvPr id="215053" name="mmprod_item_input_outertext10161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288" y="2399"/>
              <a:ext cx="248" cy="248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CCCC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215054" name="mmprod_item_label10161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610" y="2399"/>
              <a:ext cx="211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vi-VN" altLang="en-US" sz="2800" baseline="-25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17</a:t>
              </a: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altLang="en-US" sz="2800" baseline="-25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31</a:t>
              </a: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COOH</a:t>
              </a:r>
            </a:p>
          </p:txBody>
        </p:sp>
      </p:grpSp>
      <p:sp>
        <p:nvSpPr>
          <p:cNvPr id="29" name="TextBox 1"/>
          <p:cNvSpPr txBox="1">
            <a:spLocks noChangeArrowheads="1"/>
          </p:cNvSpPr>
          <p:nvPr/>
        </p:nvSpPr>
        <p:spPr bwMode="auto">
          <a:xfrm>
            <a:off x="476250" y="176214"/>
            <a:ext cx="3962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u="sng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B. Bài tập</a:t>
            </a: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4438650" y="3773487"/>
            <a:ext cx="1905000" cy="13319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endCxn id="215065" idx="1"/>
          </p:cNvCxnSpPr>
          <p:nvPr/>
        </p:nvCxnSpPr>
        <p:spPr>
          <a:xfrm>
            <a:off x="4514850" y="3695053"/>
            <a:ext cx="1828800" cy="60548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endCxn id="215061" idx="1"/>
          </p:cNvCxnSpPr>
          <p:nvPr/>
        </p:nvCxnSpPr>
        <p:spPr>
          <a:xfrm>
            <a:off x="4476750" y="4391495"/>
            <a:ext cx="1866900" cy="135366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endCxn id="215063" idx="1"/>
          </p:cNvCxnSpPr>
          <p:nvPr/>
        </p:nvCxnSpPr>
        <p:spPr>
          <a:xfrm flipV="1">
            <a:off x="4467476" y="5022850"/>
            <a:ext cx="1876174" cy="7207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15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50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5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5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50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5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5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5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5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5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5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5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5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15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5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5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5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5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5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5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5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5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5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5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50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5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42" grpId="0" animBg="1"/>
      <p:bldP spid="215043" grpId="0" animBg="1"/>
      <p:bldP spid="21504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TextBox 1"/>
          <p:cNvSpPr txBox="1">
            <a:spLocks noChangeArrowheads="1"/>
          </p:cNvSpPr>
          <p:nvPr/>
        </p:nvSpPr>
        <p:spPr bwMode="auto">
          <a:xfrm>
            <a:off x="2133599" y="4423568"/>
            <a:ext cx="42529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Công thức của trieste là</a:t>
            </a: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058" name="TextBox 2"/>
          <p:cNvSpPr txBox="1">
            <a:spLocks noChangeArrowheads="1"/>
          </p:cNvSpPr>
          <p:nvPr/>
        </p:nvSpPr>
        <p:spPr bwMode="auto">
          <a:xfrm>
            <a:off x="476250" y="762000"/>
            <a:ext cx="11334750" cy="175432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3600" b="1" u="sng" noProof="1">
                <a:latin typeface="Times New Roman" pitchFamily="18" charset="0"/>
                <a:cs typeface="Times New Roman" pitchFamily="18" charset="0"/>
              </a:rPr>
              <a:t>Bài tập 2 (trang 18)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: Khi </a:t>
            </a:r>
            <a:r>
              <a:rPr lang="vi-VN" sz="36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đun hỗn hợp  2 axit cacboxylic với glixerol (axit H</a:t>
            </a:r>
            <a:r>
              <a:rPr lang="vi-VN" sz="36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6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vi-VN" sz="36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36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làm xúc tác) có thể thu được bao nhiêu trieste? Viết công thức cấu tạo các chất này.</a:t>
            </a:r>
            <a:endParaRPr lang="vi-VN" sz="3600" baseline="-250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9" name="TextBox 3"/>
          <p:cNvSpPr txBox="1">
            <a:spLocks noChangeArrowheads="1"/>
          </p:cNvSpPr>
          <p:nvPr/>
        </p:nvSpPr>
        <p:spPr bwMode="auto">
          <a:xfrm>
            <a:off x="562476" y="2971731"/>
            <a:ext cx="876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Gọi công thức của 2 axit là R</a:t>
            </a:r>
            <a:r>
              <a:rPr lang="en-US" altLang="en-US" sz="2800" baseline="30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COOH và R</a:t>
            </a:r>
            <a:r>
              <a:rPr lang="en-US" altLang="en-US" sz="2800" baseline="30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COOH</a:t>
            </a:r>
          </a:p>
        </p:txBody>
      </p:sp>
      <p:sp>
        <p:nvSpPr>
          <p:cNvPr id="2060" name="TextBox 4"/>
          <p:cNvSpPr txBox="1">
            <a:spLocks noChangeArrowheads="1"/>
          </p:cNvSpPr>
          <p:nvPr/>
        </p:nvSpPr>
        <p:spPr bwMode="auto">
          <a:xfrm>
            <a:off x="5534024" y="2495550"/>
            <a:ext cx="22383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u="sng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Bài giải:</a:t>
            </a:r>
          </a:p>
        </p:txBody>
      </p:sp>
      <p:sp>
        <p:nvSpPr>
          <p:cNvPr id="2061" name="TextBox 6"/>
          <p:cNvSpPr txBox="1">
            <a:spLocks noChangeArrowheads="1"/>
          </p:cNvSpPr>
          <p:nvPr/>
        </p:nvSpPr>
        <p:spPr bwMode="auto">
          <a:xfrm>
            <a:off x="562476" y="3581400"/>
            <a:ext cx="65241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Công thức của Glixerol C</a:t>
            </a:r>
            <a:r>
              <a:rPr lang="en-US" altLang="en-US" sz="28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28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(OH)</a:t>
            </a:r>
            <a:r>
              <a:rPr lang="en-US" altLang="en-US" sz="28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là:</a:t>
            </a:r>
          </a:p>
        </p:txBody>
      </p:sp>
      <p:graphicFrame>
        <p:nvGraphicFramePr>
          <p:cNvPr id="205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5260107"/>
              </p:ext>
            </p:extLst>
          </p:nvPr>
        </p:nvGraphicFramePr>
        <p:xfrm>
          <a:off x="6386511" y="3438232"/>
          <a:ext cx="53340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90" name="CS ChemDraw Drawing" r:id="rId4" imgW="251725" imgH="451893" progId="ChemDraw.Document.6.0">
                  <p:embed/>
                </p:oleObj>
              </mc:Choice>
              <mc:Fallback>
                <p:oleObj name="CS ChemDraw Drawing" r:id="rId4" imgW="251725" imgH="451893" progId="ChemDraw.Document.6.0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6511" y="3438232"/>
                        <a:ext cx="533400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3" name="TextBox 1"/>
          <p:cNvSpPr txBox="1">
            <a:spLocks noChangeArrowheads="1"/>
          </p:cNvSpPr>
          <p:nvPr/>
        </p:nvSpPr>
        <p:spPr bwMode="auto">
          <a:xfrm>
            <a:off x="1638300" y="6169221"/>
            <a:ext cx="4038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Có 6 công thức trieste</a:t>
            </a:r>
          </a:p>
        </p:txBody>
      </p:sp>
      <p:graphicFrame>
        <p:nvGraphicFramePr>
          <p:cNvPr id="206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024287"/>
              </p:ext>
            </p:extLst>
          </p:nvPr>
        </p:nvGraphicFramePr>
        <p:xfrm>
          <a:off x="2190750" y="5178425"/>
          <a:ext cx="53340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91" name="CS ChemDraw Drawing" r:id="rId6" imgW="251725" imgH="451893" progId="ChemDraw.Document.6.0">
                  <p:embed/>
                </p:oleObj>
              </mc:Choice>
              <mc:Fallback>
                <p:oleObj name="CS ChemDraw Drawing" r:id="rId6" imgW="251725" imgH="451893" progId="ChemDraw.Document.6.0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0" y="5178425"/>
                        <a:ext cx="533400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7" name="TextBox 1"/>
          <p:cNvSpPr txBox="1">
            <a:spLocks noChangeArrowheads="1"/>
          </p:cNvSpPr>
          <p:nvPr/>
        </p:nvSpPr>
        <p:spPr bwMode="auto">
          <a:xfrm>
            <a:off x="1752600" y="499745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en-US" sz="20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8" name="TextBox 1"/>
          <p:cNvSpPr txBox="1">
            <a:spLocks noChangeArrowheads="1"/>
          </p:cNvSpPr>
          <p:nvPr/>
        </p:nvSpPr>
        <p:spPr bwMode="auto">
          <a:xfrm>
            <a:off x="1752600" y="53975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en-US" sz="20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9" name="TextBox 1"/>
          <p:cNvSpPr txBox="1">
            <a:spLocks noChangeArrowheads="1"/>
          </p:cNvSpPr>
          <p:nvPr/>
        </p:nvSpPr>
        <p:spPr bwMode="auto">
          <a:xfrm>
            <a:off x="1752600" y="575945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en-US" sz="20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7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8609842"/>
              </p:ext>
            </p:extLst>
          </p:nvPr>
        </p:nvGraphicFramePr>
        <p:xfrm>
          <a:off x="3486150" y="5175250"/>
          <a:ext cx="53340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92" name="CS ChemDraw Drawing" r:id="rId7" imgW="251725" imgH="451893" progId="ChemDraw.Document.6.0">
                  <p:embed/>
                </p:oleObj>
              </mc:Choice>
              <mc:Fallback>
                <p:oleObj name="CS ChemDraw Drawing" r:id="rId7" imgW="251725" imgH="451893" progId="ChemDraw.Document.6.0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6150" y="5175250"/>
                        <a:ext cx="533400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1" name="TextBox 1"/>
          <p:cNvSpPr txBox="1">
            <a:spLocks noChangeArrowheads="1"/>
          </p:cNvSpPr>
          <p:nvPr/>
        </p:nvSpPr>
        <p:spPr bwMode="auto">
          <a:xfrm>
            <a:off x="3048000" y="4994275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en-US" sz="20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2" name="TextBox 1"/>
          <p:cNvSpPr txBox="1">
            <a:spLocks noChangeArrowheads="1"/>
          </p:cNvSpPr>
          <p:nvPr/>
        </p:nvSpPr>
        <p:spPr bwMode="auto">
          <a:xfrm>
            <a:off x="3048000" y="5394325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en-US" sz="20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3" name="TextBox 1"/>
          <p:cNvSpPr txBox="1">
            <a:spLocks noChangeArrowheads="1"/>
          </p:cNvSpPr>
          <p:nvPr/>
        </p:nvSpPr>
        <p:spPr bwMode="auto">
          <a:xfrm>
            <a:off x="3048000" y="5851525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en-US" sz="20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74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2965145"/>
              </p:ext>
            </p:extLst>
          </p:nvPr>
        </p:nvGraphicFramePr>
        <p:xfrm>
          <a:off x="4705350" y="5175250"/>
          <a:ext cx="53340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93" name="CS ChemDraw Drawing" r:id="rId8" imgW="251725" imgH="451893" progId="ChemDraw.Document.6.0">
                  <p:embed/>
                </p:oleObj>
              </mc:Choice>
              <mc:Fallback>
                <p:oleObj name="CS ChemDraw Drawing" r:id="rId8" imgW="251725" imgH="451893" progId="ChemDraw.Document.6.0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350" y="5175250"/>
                        <a:ext cx="533400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5" name="TextBox 1"/>
          <p:cNvSpPr txBox="1">
            <a:spLocks noChangeArrowheads="1"/>
          </p:cNvSpPr>
          <p:nvPr/>
        </p:nvSpPr>
        <p:spPr bwMode="auto">
          <a:xfrm>
            <a:off x="4267200" y="4994275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en-US" sz="20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6" name="TextBox 1"/>
          <p:cNvSpPr txBox="1">
            <a:spLocks noChangeArrowheads="1"/>
          </p:cNvSpPr>
          <p:nvPr/>
        </p:nvSpPr>
        <p:spPr bwMode="auto">
          <a:xfrm>
            <a:off x="4267200" y="5394325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en-US" sz="20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7" name="TextBox 1"/>
          <p:cNvSpPr txBox="1">
            <a:spLocks noChangeArrowheads="1"/>
          </p:cNvSpPr>
          <p:nvPr/>
        </p:nvSpPr>
        <p:spPr bwMode="auto">
          <a:xfrm>
            <a:off x="4267200" y="5756275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en-US" sz="20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78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770261"/>
              </p:ext>
            </p:extLst>
          </p:nvPr>
        </p:nvGraphicFramePr>
        <p:xfrm>
          <a:off x="6076950" y="5175250"/>
          <a:ext cx="53340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94" name="CS ChemDraw Drawing" r:id="rId9" imgW="251725" imgH="451893" progId="ChemDraw.Document.6.0">
                  <p:embed/>
                </p:oleObj>
              </mc:Choice>
              <mc:Fallback>
                <p:oleObj name="CS ChemDraw Drawing" r:id="rId9" imgW="251725" imgH="451893" progId="ChemDraw.Document.6.0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6950" y="5175250"/>
                        <a:ext cx="533400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9" name="TextBox 1"/>
          <p:cNvSpPr txBox="1">
            <a:spLocks noChangeArrowheads="1"/>
          </p:cNvSpPr>
          <p:nvPr/>
        </p:nvSpPr>
        <p:spPr bwMode="auto">
          <a:xfrm>
            <a:off x="5638800" y="4994275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0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80" name="TextBox 1"/>
          <p:cNvSpPr txBox="1">
            <a:spLocks noChangeArrowheads="1"/>
          </p:cNvSpPr>
          <p:nvPr/>
        </p:nvSpPr>
        <p:spPr bwMode="auto">
          <a:xfrm>
            <a:off x="5638800" y="5394325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0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81" name="TextBox 1"/>
          <p:cNvSpPr txBox="1">
            <a:spLocks noChangeArrowheads="1"/>
          </p:cNvSpPr>
          <p:nvPr/>
        </p:nvSpPr>
        <p:spPr bwMode="auto">
          <a:xfrm>
            <a:off x="5638800" y="5756275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0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82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9818117"/>
              </p:ext>
            </p:extLst>
          </p:nvPr>
        </p:nvGraphicFramePr>
        <p:xfrm>
          <a:off x="7448550" y="5099050"/>
          <a:ext cx="53340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95" name="CS ChemDraw Drawing" r:id="rId10" imgW="251725" imgH="451893" progId="ChemDraw.Document.6.0">
                  <p:embed/>
                </p:oleObj>
              </mc:Choice>
              <mc:Fallback>
                <p:oleObj name="CS ChemDraw Drawing" r:id="rId10" imgW="251725" imgH="451893" progId="ChemDraw.Document.6.0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8550" y="5099050"/>
                        <a:ext cx="533400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3" name="TextBox 1"/>
          <p:cNvSpPr txBox="1">
            <a:spLocks noChangeArrowheads="1"/>
          </p:cNvSpPr>
          <p:nvPr/>
        </p:nvSpPr>
        <p:spPr bwMode="auto">
          <a:xfrm>
            <a:off x="7010400" y="4918075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0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84" name="TextBox 1"/>
          <p:cNvSpPr txBox="1">
            <a:spLocks noChangeArrowheads="1"/>
          </p:cNvSpPr>
          <p:nvPr/>
        </p:nvSpPr>
        <p:spPr bwMode="auto">
          <a:xfrm>
            <a:off x="7010400" y="5318125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0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85" name="TextBox 1"/>
          <p:cNvSpPr txBox="1">
            <a:spLocks noChangeArrowheads="1"/>
          </p:cNvSpPr>
          <p:nvPr/>
        </p:nvSpPr>
        <p:spPr bwMode="auto">
          <a:xfrm>
            <a:off x="7010400" y="574675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en-US" sz="20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86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0481302"/>
              </p:ext>
            </p:extLst>
          </p:nvPr>
        </p:nvGraphicFramePr>
        <p:xfrm>
          <a:off x="8820150" y="5099050"/>
          <a:ext cx="53340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96" name="CS ChemDraw Drawing" r:id="rId11" imgW="251725" imgH="451893" progId="ChemDraw.Document.6.0">
                  <p:embed/>
                </p:oleObj>
              </mc:Choice>
              <mc:Fallback>
                <p:oleObj name="CS ChemDraw Drawing" r:id="rId11" imgW="251725" imgH="451893" progId="ChemDraw.Document.6.0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0150" y="5099050"/>
                        <a:ext cx="533400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7" name="TextBox 1"/>
          <p:cNvSpPr txBox="1">
            <a:spLocks noChangeArrowheads="1"/>
          </p:cNvSpPr>
          <p:nvPr/>
        </p:nvSpPr>
        <p:spPr bwMode="auto">
          <a:xfrm>
            <a:off x="8382000" y="4918075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0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88" name="TextBox 1"/>
          <p:cNvSpPr txBox="1">
            <a:spLocks noChangeArrowheads="1"/>
          </p:cNvSpPr>
          <p:nvPr/>
        </p:nvSpPr>
        <p:spPr bwMode="auto">
          <a:xfrm>
            <a:off x="8382000" y="5318125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0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89" name="TextBox 1"/>
          <p:cNvSpPr txBox="1">
            <a:spLocks noChangeArrowheads="1"/>
          </p:cNvSpPr>
          <p:nvPr/>
        </p:nvSpPr>
        <p:spPr bwMode="auto">
          <a:xfrm>
            <a:off x="8382000" y="5680075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0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90" name="TextBox 1"/>
          <p:cNvSpPr txBox="1">
            <a:spLocks noChangeArrowheads="1"/>
          </p:cNvSpPr>
          <p:nvPr/>
        </p:nvSpPr>
        <p:spPr bwMode="auto">
          <a:xfrm>
            <a:off x="3048000" y="5851525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0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91" name="TextBox 1"/>
          <p:cNvSpPr txBox="1">
            <a:spLocks noChangeArrowheads="1"/>
          </p:cNvSpPr>
          <p:nvPr/>
        </p:nvSpPr>
        <p:spPr bwMode="auto">
          <a:xfrm>
            <a:off x="4267200" y="5394325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0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92" name="TextBox 1"/>
          <p:cNvSpPr txBox="1">
            <a:spLocks noChangeArrowheads="1"/>
          </p:cNvSpPr>
          <p:nvPr/>
        </p:nvSpPr>
        <p:spPr bwMode="auto">
          <a:xfrm>
            <a:off x="7010400" y="575945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0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93" name="TextBox 1"/>
          <p:cNvSpPr txBox="1">
            <a:spLocks noChangeArrowheads="1"/>
          </p:cNvSpPr>
          <p:nvPr/>
        </p:nvSpPr>
        <p:spPr bwMode="auto">
          <a:xfrm>
            <a:off x="8382000" y="5318125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en-US" sz="20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1"/>
          <p:cNvSpPr txBox="1">
            <a:spLocks noChangeArrowheads="1"/>
          </p:cNvSpPr>
          <p:nvPr/>
        </p:nvSpPr>
        <p:spPr bwMode="auto">
          <a:xfrm>
            <a:off x="476250" y="176214"/>
            <a:ext cx="3962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u="sng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B. Bài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5" presetID="14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0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0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4" presetID="55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7" dur="10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1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20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2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2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4" dur="3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5" dur="3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4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55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1000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10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2000"/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2000" fill="hold"/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2000" fill="hold"/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000" fill="hold"/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3" dur="500"/>
                                        <p:tgtEl>
                                          <p:spTgt spid="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8" dur="500"/>
                                        <p:tgtEl>
                                          <p:spTgt spid="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3" dur="500"/>
                                        <p:tgtEl>
                                          <p:spTgt spid="2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9" dur="3000" fill="hold"/>
                                        <p:tgtEl>
                                          <p:spTgt spid="20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0" dur="3000" fill="hold"/>
                                        <p:tgtEl>
                                          <p:spTgt spid="20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1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21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15" dur="2000"/>
                                        <p:tgtEl>
                                          <p:spTgt spid="20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2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4" dur="500"/>
                                        <p:tgtEl>
                                          <p:spTgt spid="2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 nodeType="clickPar">
                      <p:stCondLst>
                        <p:cond delay="indefinite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9" dur="500"/>
                                        <p:tgtEl>
                                          <p:spTgt spid="2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 nodeType="clickPar">
                      <p:stCondLst>
                        <p:cond delay="indefinite"/>
                      </p:stCondLst>
                      <p:childTnLst>
                        <p:par>
                          <p:cTn id="2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4" dur="500"/>
                                        <p:tgtEl>
                                          <p:spTgt spid="2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 nodeType="clickPar">
                      <p:stCondLst>
                        <p:cond delay="indefinite"/>
                      </p:stCondLst>
                      <p:childTnLst>
                        <p:par>
                          <p:cTn id="2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7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8" dur="100" fill="hold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9" dur="100" fill="hold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0" dur="100" fill="hold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1" dur="100" fill="hold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 nodeType="clickPar">
                      <p:stCondLst>
                        <p:cond delay="indefinite"/>
                      </p:stCondLst>
                      <p:childTnLst>
                        <p:par>
                          <p:cTn id="2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9" presetID="53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0" dur="500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500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2" dur="500"/>
                                        <p:tgtEl>
                                          <p:spTgt spid="20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 nodeType="clickPar">
                      <p:stCondLst>
                        <p:cond delay="indefinite"/>
                      </p:stCondLst>
                      <p:childTnLst>
                        <p:par>
                          <p:cTn id="2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8" dur="500" fill="hold"/>
                                        <p:tgtEl>
                                          <p:spTgt spid="2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9" dur="500" fill="hold"/>
                                        <p:tgtEl>
                                          <p:spTgt spid="2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 nodeType="clickPar">
                      <p:stCondLst>
                        <p:cond delay="indefinite"/>
                      </p:stCondLst>
                      <p:childTnLst>
                        <p:par>
                          <p:cTn id="2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4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5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7" grpId="0"/>
      <p:bldP spid="2059" grpId="0"/>
      <p:bldP spid="2060" grpId="0"/>
      <p:bldP spid="2061" grpId="0"/>
      <p:bldP spid="2063" grpId="0"/>
      <p:bldP spid="2067" grpId="0"/>
      <p:bldP spid="2068" grpId="0"/>
      <p:bldP spid="2069" grpId="0"/>
      <p:bldP spid="2071" grpId="0"/>
      <p:bldP spid="2072" grpId="0"/>
      <p:bldP spid="2073" grpId="0"/>
      <p:bldP spid="2073" grpId="1"/>
      <p:bldP spid="2073" grpId="2"/>
      <p:bldP spid="2075" grpId="0"/>
      <p:bldP spid="2076" grpId="0"/>
      <p:bldP spid="2076" grpId="1"/>
      <p:bldP spid="2076" grpId="2"/>
      <p:bldP spid="2077" grpId="0"/>
      <p:bldP spid="2079" grpId="0"/>
      <p:bldP spid="2080" grpId="0"/>
      <p:bldP spid="2081" grpId="0"/>
      <p:bldP spid="2083" grpId="0"/>
      <p:bldP spid="2084" grpId="0"/>
      <p:bldP spid="2085" grpId="0"/>
      <p:bldP spid="2087" grpId="0"/>
      <p:bldP spid="2088" grpId="0"/>
      <p:bldP spid="2088" grpId="1"/>
      <p:bldP spid="2088" grpId="2"/>
      <p:bldP spid="2089" grpId="0"/>
      <p:bldP spid="2090" grpId="0"/>
      <p:bldP spid="2091" grpId="0"/>
      <p:bldP spid="2092" grpId="0"/>
      <p:bldP spid="2092" grpId="1"/>
      <p:bldP spid="2092" grpId="2"/>
      <p:bldP spid="209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extBox 2"/>
          <p:cNvSpPr txBox="1">
            <a:spLocks noChangeArrowheads="1"/>
          </p:cNvSpPr>
          <p:nvPr/>
        </p:nvSpPr>
        <p:spPr bwMode="auto">
          <a:xfrm>
            <a:off x="228600" y="1389639"/>
            <a:ext cx="11658600" cy="206210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3200" b="1" u="sng" noProof="1">
                <a:latin typeface="Times New Roman" pitchFamily="18" charset="0"/>
                <a:cs typeface="Times New Roman" pitchFamily="18" charset="0"/>
              </a:rPr>
              <a:t>Bài tập 3  (trang 18)</a:t>
            </a:r>
            <a:r>
              <a:rPr lang="en-US" sz="3200" noProof="1">
                <a:latin typeface="Times New Roman" pitchFamily="18" charset="0"/>
                <a:cs typeface="Times New Roman" pitchFamily="18" charset="0"/>
              </a:rPr>
              <a:t>: Khi thủy phân (xúc tác axit) một este thu </a:t>
            </a:r>
            <a:r>
              <a:rPr lang="vi-VN" sz="32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được glixerol và hỗn hợp 2 axit stearic(C</a:t>
            </a:r>
            <a:r>
              <a:rPr lang="vi-VN" sz="32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vi-VN" sz="32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sz="32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r>
              <a:rPr lang="vi-VN" sz="32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COOH) và axit panmitic (C</a:t>
            </a:r>
            <a:r>
              <a:rPr lang="vi-VN" sz="32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vi-VN" sz="32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sz="32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vi-VN" sz="32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COOH) theo tỉ lệ mol 2:1. Este có thể có công thức cấu tạo nào sau đây?</a:t>
            </a:r>
            <a:endParaRPr lang="vi-VN" sz="2400" baseline="-250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0" name="TextBox 3"/>
          <p:cNvSpPr txBox="1">
            <a:spLocks noChangeArrowheads="1"/>
          </p:cNvSpPr>
          <p:nvPr/>
        </p:nvSpPr>
        <p:spPr bwMode="auto">
          <a:xfrm>
            <a:off x="126833" y="4613097"/>
            <a:ext cx="63545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</a:p>
        </p:txBody>
      </p:sp>
      <p:sp>
        <p:nvSpPr>
          <p:cNvPr id="3081" name="TextBox 3"/>
          <p:cNvSpPr txBox="1">
            <a:spLocks noChangeArrowheads="1"/>
          </p:cNvSpPr>
          <p:nvPr/>
        </p:nvSpPr>
        <p:spPr bwMode="auto">
          <a:xfrm>
            <a:off x="3378983" y="4714847"/>
            <a:ext cx="87085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</a:p>
        </p:txBody>
      </p:sp>
      <p:sp>
        <p:nvSpPr>
          <p:cNvPr id="3082" name="TextBox 3"/>
          <p:cNvSpPr txBox="1">
            <a:spLocks noChangeArrowheads="1"/>
          </p:cNvSpPr>
          <p:nvPr/>
        </p:nvSpPr>
        <p:spPr bwMode="auto">
          <a:xfrm>
            <a:off x="5973494" y="4714847"/>
            <a:ext cx="87085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</a:p>
        </p:txBody>
      </p:sp>
      <p:sp>
        <p:nvSpPr>
          <p:cNvPr id="3083" name="TextBox 3"/>
          <p:cNvSpPr txBox="1">
            <a:spLocks noChangeArrowheads="1"/>
          </p:cNvSpPr>
          <p:nvPr/>
        </p:nvSpPr>
        <p:spPr bwMode="auto">
          <a:xfrm>
            <a:off x="9381900" y="4591737"/>
            <a:ext cx="6531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</a:p>
        </p:txBody>
      </p:sp>
      <p:graphicFrame>
        <p:nvGraphicFramePr>
          <p:cNvPr id="307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9755437"/>
              </p:ext>
            </p:extLst>
          </p:nvPr>
        </p:nvGraphicFramePr>
        <p:xfrm>
          <a:off x="9708472" y="3569026"/>
          <a:ext cx="2502067" cy="27555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22" name="CS ChemDraw Drawing" r:id="rId4" imgW="1039767" imgH="1025236" progId="ChemDraw.Document.6.0">
                  <p:embed/>
                </p:oleObj>
              </mc:Choice>
              <mc:Fallback>
                <p:oleObj name="CS ChemDraw Drawing" r:id="rId4" imgW="1039767" imgH="1025236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08472" y="3569026"/>
                        <a:ext cx="2502067" cy="27555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1604605"/>
              </p:ext>
            </p:extLst>
          </p:nvPr>
        </p:nvGraphicFramePr>
        <p:xfrm>
          <a:off x="550344" y="3701956"/>
          <a:ext cx="2502067" cy="26226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23" name="CS ChemDraw Drawing" r:id="rId6" imgW="1037466" imgH="1054325" progId="ChemDraw.Document.6.0">
                  <p:embed/>
                </p:oleObj>
              </mc:Choice>
              <mc:Fallback>
                <p:oleObj name="CS ChemDraw Drawing" r:id="rId6" imgW="1037466" imgH="1054325" progId="ChemDraw.Document.6.0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344" y="3701956"/>
                        <a:ext cx="2502067" cy="26226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161493"/>
              </p:ext>
            </p:extLst>
          </p:nvPr>
        </p:nvGraphicFramePr>
        <p:xfrm>
          <a:off x="3645660" y="3701956"/>
          <a:ext cx="2502067" cy="26226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24" name="CS ChemDraw Drawing" r:id="rId8" imgW="1038050" imgH="1053548" progId="ChemDraw.Document.6.0">
                  <p:embed/>
                </p:oleObj>
              </mc:Choice>
              <mc:Fallback>
                <p:oleObj name="CS ChemDraw Drawing" r:id="rId8" imgW="1038050" imgH="1053548" progId="ChemDraw.Document.6.0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5660" y="3701956"/>
                        <a:ext cx="2502067" cy="26226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4983805"/>
              </p:ext>
            </p:extLst>
          </p:nvPr>
        </p:nvGraphicFramePr>
        <p:xfrm>
          <a:off x="6286584" y="3643795"/>
          <a:ext cx="3095316" cy="26226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25" name="CS ChemDraw Drawing" r:id="rId10" imgW="1035760" imgH="1029372" progId="ChemDraw.Document.6.0">
                  <p:embed/>
                </p:oleObj>
              </mc:Choice>
              <mc:Fallback>
                <p:oleObj name="CS ChemDraw Drawing" r:id="rId10" imgW="1035760" imgH="1029372" progId="ChemDraw.Document.6.0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84" y="3643795"/>
                        <a:ext cx="3095316" cy="26226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"/>
          <p:cNvSpPr txBox="1">
            <a:spLocks noChangeArrowheads="1"/>
          </p:cNvSpPr>
          <p:nvPr/>
        </p:nvSpPr>
        <p:spPr bwMode="auto">
          <a:xfrm>
            <a:off x="476250" y="176214"/>
            <a:ext cx="3962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u="sng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B. Bài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8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0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3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3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5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081" grpId="0"/>
      <p:bldP spid="3081" grpId="1"/>
      <p:bldP spid="3082" grpId="0"/>
      <p:bldP spid="308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Box 2"/>
          <p:cNvSpPr txBox="1">
            <a:spLocks noChangeArrowheads="1"/>
          </p:cNvSpPr>
          <p:nvPr/>
        </p:nvSpPr>
        <p:spPr bwMode="auto">
          <a:xfrm>
            <a:off x="381000" y="182940"/>
            <a:ext cx="11430000" cy="15696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b="1" u="sng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Bài tập 6  (trang 18)</a:t>
            </a:r>
            <a:r>
              <a:rPr lang="en-US" altLang="en-US" sz="32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: Thủy phân hoàn toàn 8,8(g) một este đ</a:t>
            </a:r>
            <a:r>
              <a:rPr lang="vi-VN" altLang="en-US" sz="32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ơn chức, mạch hở X với 100ml dung dịch KOH 1M vừa đủ thu được 4,6 gam một ancol Y. Tên gọi của X là</a:t>
            </a:r>
            <a:endParaRPr lang="vi-VN" altLang="en-US" sz="2400" baseline="-250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1" name="TextBox 2"/>
          <p:cNvSpPr txBox="1">
            <a:spLocks noChangeArrowheads="1"/>
          </p:cNvSpPr>
          <p:nvPr/>
        </p:nvSpPr>
        <p:spPr bwMode="auto">
          <a:xfrm>
            <a:off x="190500" y="1915179"/>
            <a:ext cx="2590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b="1" u="sng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etyl fomat</a:t>
            </a:r>
            <a:endParaRPr lang="en-US" altLang="en-US" sz="2000" baseline="-250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2" name="TextBox 2"/>
          <p:cNvSpPr txBox="1">
            <a:spLocks noChangeArrowheads="1"/>
          </p:cNvSpPr>
          <p:nvPr/>
        </p:nvSpPr>
        <p:spPr bwMode="auto">
          <a:xfrm>
            <a:off x="2960077" y="1942772"/>
            <a:ext cx="328832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b="1" u="sng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Etyl propionat</a:t>
            </a:r>
            <a:endParaRPr lang="en-US" altLang="en-US" sz="2000" baseline="-250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3" name="TextBox 2"/>
          <p:cNvSpPr txBox="1">
            <a:spLocks noChangeArrowheads="1"/>
          </p:cNvSpPr>
          <p:nvPr/>
        </p:nvSpPr>
        <p:spPr bwMode="auto">
          <a:xfrm>
            <a:off x="6400800" y="1937638"/>
            <a:ext cx="2590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b="1" u="sng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etyl axetat</a:t>
            </a:r>
            <a:endParaRPr lang="en-US" altLang="en-US" sz="2000" baseline="-250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4" name="TextBox 2"/>
          <p:cNvSpPr txBox="1">
            <a:spLocks noChangeArrowheads="1"/>
          </p:cNvSpPr>
          <p:nvPr/>
        </p:nvSpPr>
        <p:spPr bwMode="auto">
          <a:xfrm>
            <a:off x="9307596" y="1934330"/>
            <a:ext cx="33879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b="1" u="sng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propyl axetat</a:t>
            </a:r>
            <a:endParaRPr lang="en-US" altLang="en-US" sz="2000" baseline="-250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5" name="TextBox 4"/>
          <p:cNvSpPr txBox="1">
            <a:spLocks noChangeArrowheads="1"/>
          </p:cNvSpPr>
          <p:nvPr/>
        </p:nvSpPr>
        <p:spPr bwMode="auto">
          <a:xfrm>
            <a:off x="4800600" y="2600325"/>
            <a:ext cx="160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Bài giải:</a:t>
            </a:r>
          </a:p>
        </p:txBody>
      </p:sp>
      <p:sp>
        <p:nvSpPr>
          <p:cNvPr id="4106" name="TextBox 3"/>
          <p:cNvSpPr txBox="1">
            <a:spLocks noChangeArrowheads="1"/>
          </p:cNvSpPr>
          <p:nvPr/>
        </p:nvSpPr>
        <p:spPr bwMode="auto">
          <a:xfrm>
            <a:off x="2057400" y="3119436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Gọi công thức của este là RCOOR</a:t>
            </a:r>
            <a:r>
              <a:rPr lang="en-US" altLang="en-US" sz="2400" baseline="30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endParaRPr lang="en-US" altLang="en-US" sz="24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7" name="TextBox 3"/>
          <p:cNvSpPr txBox="1">
            <a:spLocks noChangeArrowheads="1"/>
          </p:cNvSpPr>
          <p:nvPr/>
        </p:nvSpPr>
        <p:spPr bwMode="auto">
          <a:xfrm>
            <a:off x="2057400" y="3500437"/>
            <a:ext cx="6400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RCOOR</a:t>
            </a:r>
            <a:r>
              <a:rPr lang="en-US" altLang="en-US" sz="2400" baseline="30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  +  KOH   </a:t>
            </a:r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  </a:t>
            </a:r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RCOOK   +   R</a:t>
            </a:r>
            <a:r>
              <a:rPr lang="en-US" altLang="en-US" sz="2400" baseline="30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OH </a:t>
            </a:r>
          </a:p>
        </p:txBody>
      </p:sp>
      <p:sp>
        <p:nvSpPr>
          <p:cNvPr id="4108" name="TextBox 3"/>
          <p:cNvSpPr txBox="1">
            <a:spLocks noChangeArrowheads="1"/>
          </p:cNvSpPr>
          <p:nvPr/>
        </p:nvSpPr>
        <p:spPr bwMode="auto">
          <a:xfrm>
            <a:off x="1905000" y="4414836"/>
            <a:ext cx="388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Khối l</a:t>
            </a:r>
            <a:r>
              <a:rPr lang="vi-VN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ượng mol của ancol là: </a:t>
            </a:r>
          </a:p>
        </p:txBody>
      </p:sp>
      <p:graphicFrame>
        <p:nvGraphicFramePr>
          <p:cNvPr id="40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7149535"/>
              </p:ext>
            </p:extLst>
          </p:nvPr>
        </p:nvGraphicFramePr>
        <p:xfrm>
          <a:off x="5638801" y="4338636"/>
          <a:ext cx="24733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001" name="Equation" r:id="rId4" imgW="1600200" imgH="419100" progId="Equation.DSMT4">
                  <p:embed/>
                </p:oleObj>
              </mc:Choice>
              <mc:Fallback>
                <p:oleObj name="Equation" r:id="rId4" imgW="1600200" imgH="419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1" y="4338636"/>
                        <a:ext cx="24733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9" name="TextBox 3"/>
          <p:cNvSpPr txBox="1">
            <a:spLocks noChangeArrowheads="1"/>
          </p:cNvSpPr>
          <p:nvPr/>
        </p:nvSpPr>
        <p:spPr bwMode="auto">
          <a:xfrm>
            <a:off x="1905000" y="5122861"/>
            <a:ext cx="388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Khối l</a:t>
            </a:r>
            <a:r>
              <a:rPr lang="vi-VN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ượng mol của este là: 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6007382"/>
              </p:ext>
            </p:extLst>
          </p:nvPr>
        </p:nvGraphicFramePr>
        <p:xfrm>
          <a:off x="5500688" y="4964111"/>
          <a:ext cx="23558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002" name="Equation" r:id="rId6" imgW="1524000" imgH="419100" progId="Equation.DSMT4">
                  <p:embed/>
                </p:oleObj>
              </mc:Choice>
              <mc:Fallback>
                <p:oleObj name="Equation" r:id="rId6" imgW="1524000" imgH="4191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0688" y="4964111"/>
                        <a:ext cx="23558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0" name="TextBox 3"/>
          <p:cNvSpPr txBox="1">
            <a:spLocks noChangeArrowheads="1"/>
          </p:cNvSpPr>
          <p:nvPr/>
        </p:nvSpPr>
        <p:spPr bwMode="auto">
          <a:xfrm>
            <a:off x="8194675" y="4483099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CTPT: C</a:t>
            </a:r>
            <a:r>
              <a:rPr lang="en-US" altLang="en-US" sz="24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24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OH </a:t>
            </a:r>
          </a:p>
        </p:txBody>
      </p:sp>
      <p:sp>
        <p:nvSpPr>
          <p:cNvPr id="4111" name="TextBox 3"/>
          <p:cNvSpPr txBox="1">
            <a:spLocks noChangeArrowheads="1"/>
          </p:cNvSpPr>
          <p:nvPr/>
        </p:nvSpPr>
        <p:spPr bwMode="auto">
          <a:xfrm>
            <a:off x="1828800" y="5705474"/>
            <a:ext cx="8382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Ta có: M</a:t>
            </a:r>
            <a:r>
              <a:rPr lang="en-US" altLang="en-US" sz="24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+ M</a:t>
            </a:r>
            <a:r>
              <a:rPr lang="en-US" altLang="en-US" sz="24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R’</a:t>
            </a:r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+ 44 = 88 </a:t>
            </a:r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M</a:t>
            </a:r>
            <a:r>
              <a:rPr lang="en-US" altLang="en-US" sz="2400" baseline="-250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=88 - 44- 29 = 15 M</a:t>
            </a:r>
            <a:r>
              <a:rPr lang="en-US" altLang="en-US" sz="2400" baseline="-250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là CH</a:t>
            </a:r>
            <a:r>
              <a:rPr lang="en-US" altLang="en-US" sz="2400" baseline="-250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-  </a:t>
            </a:r>
            <a:endParaRPr lang="en-US" altLang="en-US" sz="24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12" name="TextBox 3"/>
          <p:cNvSpPr txBox="1">
            <a:spLocks noChangeArrowheads="1"/>
          </p:cNvSpPr>
          <p:nvPr/>
        </p:nvSpPr>
        <p:spPr bwMode="auto">
          <a:xfrm>
            <a:off x="1905000" y="6319837"/>
            <a:ext cx="6172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Công thức este là: CH</a:t>
            </a:r>
            <a:r>
              <a:rPr lang="en-US" altLang="en-US" sz="24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COOC</a:t>
            </a:r>
            <a:r>
              <a:rPr lang="en-US" altLang="en-US" sz="24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24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400" b="1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etyl axetat</a:t>
            </a:r>
          </a:p>
        </p:txBody>
      </p:sp>
      <p:sp>
        <p:nvSpPr>
          <p:cNvPr id="4114" name="Rectangle 36"/>
          <p:cNvSpPr>
            <a:spLocks noChangeArrowheads="1"/>
          </p:cNvSpPr>
          <p:nvPr/>
        </p:nvSpPr>
        <p:spPr bwMode="auto">
          <a:xfrm>
            <a:off x="1905000" y="3881437"/>
            <a:ext cx="1752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0,1(mol</a:t>
            </a:r>
            <a:r>
              <a:rPr lang="en-US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0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endParaRPr lang="en-US" altLang="en-US" sz="2000"/>
          </a:p>
        </p:txBody>
      </p:sp>
      <p:sp>
        <p:nvSpPr>
          <p:cNvPr id="4115" name="Rectangle 37"/>
          <p:cNvSpPr>
            <a:spLocks noChangeArrowheads="1"/>
          </p:cNvSpPr>
          <p:nvPr/>
        </p:nvSpPr>
        <p:spPr bwMode="auto">
          <a:xfrm>
            <a:off x="3581401" y="3881437"/>
            <a:ext cx="12522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0,1(mol)</a:t>
            </a:r>
            <a:endParaRPr lang="en-US" altLang="en-US" sz="2400"/>
          </a:p>
        </p:txBody>
      </p:sp>
      <p:sp>
        <p:nvSpPr>
          <p:cNvPr id="4116" name="Rectangle 38"/>
          <p:cNvSpPr>
            <a:spLocks noChangeArrowheads="1"/>
          </p:cNvSpPr>
          <p:nvPr/>
        </p:nvSpPr>
        <p:spPr bwMode="auto">
          <a:xfrm>
            <a:off x="6477000" y="3881437"/>
            <a:ext cx="151195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0,1(mol</a:t>
            </a:r>
            <a:r>
              <a:rPr lang="en-US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92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420"/>
                            </p:stCondLst>
                            <p:childTnLst>
                              <p:par>
                                <p:cTn id="1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920"/>
                            </p:stCondLst>
                            <p:childTnLst>
                              <p:par>
                                <p:cTn id="1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42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4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4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500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500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500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20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0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1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2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4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0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06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  <p:bldP spid="4101" grpId="0"/>
      <p:bldP spid="4102" grpId="0"/>
      <p:bldP spid="4103" grpId="0"/>
      <p:bldP spid="4103" grpId="1"/>
      <p:bldP spid="4104" grpId="0"/>
      <p:bldP spid="4105" grpId="0"/>
      <p:bldP spid="4106" grpId="0"/>
      <p:bldP spid="4107" grpId="0"/>
      <p:bldP spid="4108" grpId="0"/>
      <p:bldP spid="4109" grpId="0"/>
      <p:bldP spid="4110" grpId="0"/>
      <p:bldP spid="4111" grpId="0"/>
      <p:bldP spid="4112" grpId="0"/>
      <p:bldP spid="4114" grpId="0"/>
      <p:bldP spid="4115" grpId="0"/>
      <p:bldP spid="41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Box 2"/>
          <p:cNvSpPr txBox="1">
            <a:spLocks noChangeArrowheads="1"/>
          </p:cNvSpPr>
          <p:nvPr/>
        </p:nvSpPr>
        <p:spPr bwMode="auto">
          <a:xfrm>
            <a:off x="373146" y="174626"/>
            <a:ext cx="11514053" cy="156966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3200" b="1" u="sng" noProof="1">
                <a:latin typeface="Times New Roman" pitchFamily="18" charset="0"/>
                <a:cs typeface="Times New Roman" pitchFamily="18" charset="0"/>
              </a:rPr>
              <a:t>Bài tập 7  (trang 18)</a:t>
            </a:r>
            <a:r>
              <a:rPr lang="en-US" sz="3200" noProof="1">
                <a:latin typeface="Times New Roman" pitchFamily="18" charset="0"/>
                <a:cs typeface="Times New Roman" pitchFamily="18" charset="0"/>
              </a:rPr>
              <a:t>: Đốt cháy hoàn toàn 3,7 gam một este </a:t>
            </a:r>
            <a:r>
              <a:rPr lang="vi-VN" sz="32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đơn chức X thu được 3,36 lít khí CO</a:t>
            </a:r>
            <a:r>
              <a:rPr lang="vi-VN" sz="32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2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(đktc) và 2,7 gam H</a:t>
            </a:r>
            <a:r>
              <a:rPr lang="vi-VN" sz="32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2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O. Công thức phân tử của X là</a:t>
            </a:r>
            <a:r>
              <a:rPr lang="en-US" sz="32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2400" baseline="-250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4" name="TextBox 3"/>
          <p:cNvSpPr txBox="1">
            <a:spLocks noChangeArrowheads="1"/>
          </p:cNvSpPr>
          <p:nvPr/>
        </p:nvSpPr>
        <p:spPr bwMode="auto">
          <a:xfrm>
            <a:off x="499268" y="1821429"/>
            <a:ext cx="29638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. C</a:t>
            </a:r>
            <a:r>
              <a:rPr lang="en-US" altLang="en-US" sz="28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28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8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8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5" name="TextBox 3"/>
          <p:cNvSpPr txBox="1">
            <a:spLocks noChangeArrowheads="1"/>
          </p:cNvSpPr>
          <p:nvPr/>
        </p:nvSpPr>
        <p:spPr bwMode="auto">
          <a:xfrm>
            <a:off x="3801895" y="1834218"/>
            <a:ext cx="29638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. C</a:t>
            </a:r>
            <a:r>
              <a:rPr lang="en-US" altLang="en-US" sz="28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28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8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8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6" name="TextBox 3"/>
          <p:cNvSpPr txBox="1">
            <a:spLocks noChangeArrowheads="1"/>
          </p:cNvSpPr>
          <p:nvPr/>
        </p:nvSpPr>
        <p:spPr bwMode="auto">
          <a:xfrm>
            <a:off x="7146842" y="1837767"/>
            <a:ext cx="29638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. C</a:t>
            </a:r>
            <a:r>
              <a:rPr lang="en-US" altLang="en-US" sz="28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28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8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8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7" name="TextBox 3"/>
          <p:cNvSpPr txBox="1">
            <a:spLocks noChangeArrowheads="1"/>
          </p:cNvSpPr>
          <p:nvPr/>
        </p:nvSpPr>
        <p:spPr bwMode="auto">
          <a:xfrm>
            <a:off x="10058400" y="1873208"/>
            <a:ext cx="29638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. C</a:t>
            </a:r>
            <a:r>
              <a:rPr lang="en-US" altLang="en-US" sz="28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28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altLang="en-US" sz="28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8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8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8" name="TextBox 4"/>
          <p:cNvSpPr txBox="1">
            <a:spLocks noChangeArrowheads="1"/>
          </p:cNvSpPr>
          <p:nvPr/>
        </p:nvSpPr>
        <p:spPr bwMode="auto">
          <a:xfrm>
            <a:off x="4876800" y="2366962"/>
            <a:ext cx="167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Bài giải:</a:t>
            </a:r>
          </a:p>
        </p:txBody>
      </p:sp>
      <p:sp>
        <p:nvSpPr>
          <p:cNvPr id="5129" name="TextBox 3"/>
          <p:cNvSpPr txBox="1">
            <a:spLocks noChangeArrowheads="1"/>
          </p:cNvSpPr>
          <p:nvPr/>
        </p:nvSpPr>
        <p:spPr bwMode="auto">
          <a:xfrm>
            <a:off x="2057400" y="2962274"/>
            <a:ext cx="5791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Ta có: n</a:t>
            </a:r>
            <a:r>
              <a:rPr lang="en-US" altLang="en-US" sz="24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CO2</a:t>
            </a:r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=0,15 (mol) ; n</a:t>
            </a:r>
            <a:r>
              <a:rPr lang="en-US" altLang="en-US" sz="2400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H2O</a:t>
            </a:r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= 0,15 (mol)</a:t>
            </a:r>
          </a:p>
        </p:txBody>
      </p:sp>
      <p:sp>
        <p:nvSpPr>
          <p:cNvPr id="5130" name="TextBox 3"/>
          <p:cNvSpPr txBox="1">
            <a:spLocks noChangeArrowheads="1"/>
          </p:cNvSpPr>
          <p:nvPr/>
        </p:nvSpPr>
        <p:spPr bwMode="auto">
          <a:xfrm>
            <a:off x="1981200" y="3576637"/>
            <a:ext cx="5791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Ta có este là đ</a:t>
            </a:r>
            <a:r>
              <a:rPr lang="vi-VN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ơn no </a:t>
            </a:r>
            <a:r>
              <a:rPr lang="vi-VN" altLang="en-US" sz="24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CTPT: C</a:t>
            </a:r>
            <a:r>
              <a:rPr lang="vi-VN" altLang="en-US" sz="2400" baseline="-250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vi-VN" altLang="en-US" sz="24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</a:t>
            </a:r>
            <a:r>
              <a:rPr lang="vi-VN" altLang="en-US" sz="2400" baseline="-250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2n</a:t>
            </a:r>
            <a:r>
              <a:rPr lang="vi-VN" altLang="en-US" sz="24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O</a:t>
            </a:r>
            <a:r>
              <a:rPr lang="vi-VN" altLang="en-US" sz="2400" baseline="-250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vi-VN" altLang="en-US" sz="24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(n≥2)</a:t>
            </a:r>
            <a:endParaRPr lang="vi-VN" altLang="en-US" sz="24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31" name="TextBox 3"/>
          <p:cNvSpPr txBox="1">
            <a:spLocks noChangeArrowheads="1"/>
          </p:cNvSpPr>
          <p:nvPr/>
        </p:nvSpPr>
        <p:spPr bwMode="auto">
          <a:xfrm>
            <a:off x="2133600" y="4338637"/>
            <a:ext cx="5791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en-US" altLang="en-US" sz="2400" baseline="-250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</a:t>
            </a:r>
            <a:r>
              <a:rPr lang="en-US" altLang="en-US" sz="2400" baseline="-250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2n</a:t>
            </a:r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O</a:t>
            </a:r>
            <a:r>
              <a:rPr lang="en-US" altLang="en-US" sz="2400" baseline="-250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+   3n/2O</a:t>
            </a:r>
            <a:r>
              <a:rPr lang="en-US" altLang="en-US" sz="2400" baseline="-250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   nCO</a:t>
            </a:r>
            <a:r>
              <a:rPr lang="en-US" altLang="en-US" sz="2400" baseline="-250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+    nH</a:t>
            </a:r>
            <a:r>
              <a:rPr lang="en-US" altLang="en-US" sz="2400" baseline="-250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O</a:t>
            </a:r>
            <a:endParaRPr lang="en-US" altLang="en-US" sz="24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32" name="TextBox 3"/>
          <p:cNvSpPr txBox="1">
            <a:spLocks noChangeArrowheads="1"/>
          </p:cNvSpPr>
          <p:nvPr/>
        </p:nvSpPr>
        <p:spPr bwMode="auto">
          <a:xfrm>
            <a:off x="2133600" y="4872037"/>
            <a:ext cx="4419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(14n+32) gam           </a:t>
            </a:r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   n (mol)   </a:t>
            </a:r>
            <a:endParaRPr lang="en-US" altLang="en-US" sz="24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33" name="TextBox 3"/>
          <p:cNvSpPr txBox="1">
            <a:spLocks noChangeArrowheads="1"/>
          </p:cNvSpPr>
          <p:nvPr/>
        </p:nvSpPr>
        <p:spPr bwMode="auto">
          <a:xfrm>
            <a:off x="2286000" y="5329237"/>
            <a:ext cx="457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3,7gam           </a:t>
            </a:r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        0,15 (mol)   </a:t>
            </a:r>
            <a:endParaRPr lang="en-US" altLang="en-US" sz="24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8589912"/>
              </p:ext>
            </p:extLst>
          </p:nvPr>
        </p:nvGraphicFramePr>
        <p:xfrm>
          <a:off x="6888164" y="4948237"/>
          <a:ext cx="3368675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06" name="Equation" r:id="rId4" imgW="1714500" imgH="419100" progId="Equation.DSMT4">
                  <p:embed/>
                </p:oleObj>
              </mc:Choice>
              <mc:Fallback>
                <p:oleObj name="Equation" r:id="rId4" imgW="1714500" imgH="4191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8164" y="4948237"/>
                        <a:ext cx="3368675" cy="82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4" name="TextBox 3"/>
          <p:cNvSpPr txBox="1">
            <a:spLocks noChangeArrowheads="1"/>
          </p:cNvSpPr>
          <p:nvPr/>
        </p:nvSpPr>
        <p:spPr bwMode="auto">
          <a:xfrm>
            <a:off x="2209800" y="5938837"/>
            <a:ext cx="457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Công thức của este là: </a:t>
            </a:r>
            <a:r>
              <a:rPr lang="en-US" altLang="en-US" sz="2400" noProof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lang="en-US" altLang="en-US" sz="2400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5029200" y="5938836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2400" b="1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400" b="1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2400" b="1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en-US" sz="2400" b="1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400" b="1" baseline="-25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4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52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2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52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2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8" dur="3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3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8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25" grpId="0"/>
      <p:bldP spid="5125" grpId="1"/>
      <p:bldP spid="5126" grpId="0"/>
      <p:bldP spid="5127" grpId="0"/>
      <p:bldP spid="5128" grpId="0"/>
      <p:bldP spid="5129" grpId="0"/>
      <p:bldP spid="5130" grpId="0"/>
      <p:bldP spid="5131" grpId="0"/>
      <p:bldP spid="5132" grpId="0"/>
      <p:bldP spid="5133" grpId="0"/>
      <p:bldP spid="5134" grpId="0"/>
      <p:bldP spid="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SlideID&gt;&lt;![CDATA[295]]&gt;&lt;/SlideID&gt;&lt;/ChangeData&gt;"/>
  <p:tag name="MMPROD_PASSDATA" val="&lt;object type=&quot;10050&quot; unique_id=&quot;10151&quot;&gt;&lt;property id=&quot;10020&quot; value=&quot;2&quot;/&gt;&lt;property id=&quot;10191&quot; value=&quot;-1&quot;/&gt;&lt;/object&gt;"/>
  <p:tag name="MMPROD_FAILDATA" val="&lt;object type=&quot;10051&quot; unique_id=&quot;10152&quot;&gt;&lt;property id=&quot;10020&quot; value=&quot;2&quot;/&gt;&lt;property id=&quot;10191&quot; value=&quot;-1&quot;/&gt;&lt;/object&gt;"/>
  <p:tag name="MMPROD_ID" val="10149"/>
  <p:tag name="MMPROD_TYPE" val="10016"/>
  <p:tag name="MMPROD_DATA" val="&lt;property id=&quot;10026&quot; value=&quot;10&quot;/&gt;&lt;property id=&quot;10027&quot; value=&quot;Interaction10149&quot;/&gt;&lt;property id=&quot;10028&quot; value=&quot;0&quot;/&gt;&lt;property id=&quot;10070&quot; value=&quot;Câu 4: &quot;/&gt;&lt;property id=&quot;10098&quot; value=&quot;Matching&quot;/&gt;&lt;property id=&quot;10100&quot; value=&quot;0&quot;/&gt;&lt;property id=&quot;10108&quot; value=&quot;1&quot;/&gt;&lt;property id=&quot;10109&quot; value=&quot;1&quot;/&gt;&lt;property id=&quot;10110&quot; value=&quot;0&quot;/&gt;&lt;property id=&quot;10111&quot; value=&quot;1&quot;/&gt;&lt;property id=&quot;10112&quot; value=&quot;1&quot;/&gt;&lt;property id=&quot;10115&quot; value=&quot;1&quot;/&gt;&lt;property id=&quot;10120&quot; value=&quot;1&quot;/&gt;&lt;property id=&quot;10131&quot; value=&quot;1&quot;/&gt;&lt;property id=&quot;10132&quot; value=&quot;1&quot;/&gt;&lt;property id=&quot;10159&quot; value=&quot;0&quot;/&gt;&lt;property id=&quot;10178&quot; value=&quot;1&quot;/&gt;&lt;property id=&quot;10182&quot; value=&quot;1&quot;/&gt;&lt;property id=&quot;10206&quot; value=&quot;0&quot;/&gt;&lt;property id=&quot;10207&quot; value=&quot;0&quot;/&gt;"/>
  <p:tag name="MMPROD_COLLECTIONCONTAINERID" val="20000"/>
  <p:tag name="MMPROD_PARENTID" val="10106"/>
  <p:tag name="MMPROD_PARENTQUESTIONGROUPID" val="-1"/>
  <p:tag name="QUIZCLIPSSOURCE" val="1434269970,C:\Users\ADMIN\Desktop\bài elearning\bài lipit ngọc\Media.ppcx"/>
  <p:tag name="PPSNARRATION" val="32,281018573,C:\Users\ADMIN\Desktop\bài elearing - ngọc - THPT Tủa Chùa\bài lipit ngọc\Media.ppcx"/>
  <p:tag name="MMPROD_ANSWERCOUNT" val="4"/>
  <p:tag name="MMPROD_ITEMCOUNT" val="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CONTROLTYPE" val="5"/>
  <p:tag name="MMPROD_LASTVALUES" val="&lt;ChangeData&gt;&lt;Left&gt;&lt;![CDATA[36]]&gt;&lt;/Left&gt;&lt;Top&gt;&lt;![CDATA[210.125]]&gt;&lt;/Top&gt;&lt;/ChangeData&gt;"/>
  <p:tag name="MMPROD_ABSOLUTEPOSITIONID" val="3002"/>
  <p:tag name="MMPROD_ID" val="10159"/>
  <p:tag name="MMPROD_TYPE" val="10028"/>
  <p:tag name="MMPROD_COLLECTIONCONTAINERID" val="10153"/>
  <p:tag name="MMPROD_PARENTID" val="1014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CONTROLTYPE" val="5"/>
  <p:tag name="MMPROD_LASTVALUES" val="&lt;ChangeData&gt;&lt;Left&gt;&lt;![CDATA[36]]&gt;&lt;/Left&gt;&lt;Top&gt;&lt;![CDATA[255]]&gt;&lt;/Top&gt;&lt;/ChangeData&gt;"/>
  <p:tag name="MMPROD_ABSOLUTEPOSITIONID" val="3003"/>
  <p:tag name="MMPROD_ID" val="10160"/>
  <p:tag name="MMPROD_TYPE" val="10028"/>
  <p:tag name="MMPROD_COLLECTIONCONTAINERID" val="10153"/>
  <p:tag name="MMPROD_PARENTID" val="1014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CONTROLTYPE" val="5"/>
  <p:tag name="MMPROD_LASTVALUES" val="&lt;ChangeData&gt;&lt;Left&gt;&lt;![CDATA[36]]&gt;&lt;/Left&gt;&lt;Top&gt;&lt;![CDATA[299.875]]&gt;&lt;/Top&gt;&lt;/ChangeData&gt;"/>
  <p:tag name="MMPROD_ABSOLUTEPOSITIONID" val="3004"/>
  <p:tag name="MMPROD_ID" val="10161"/>
  <p:tag name="MMPROD_TYPE" val="10028"/>
  <p:tag name="MMPROD_COLLECTIONCONTAINERID" val="10153"/>
  <p:tag name="MMPROD_PARENTID" val="1014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CALEOPERATION" val="2"/>
  <p:tag name="MMPROD_TEXTSHAPE" val="3014"/>
  <p:tag name="MMPROD_ABSOLUTEPOSITIONID" val="3024"/>
  <p:tag name="MMPROD_LASTVALUES" val="&lt;ChangeData&gt;&lt;Text&gt;&lt;![CDATA[C]]&gt;&lt;/Text&gt;&lt;FontSize&gt;&lt;![CDATA[25]]&gt;&lt;/FontSize&gt;&lt;Left&gt;&lt;![CDATA[0]]&gt;&lt;/Left&gt;&lt;Top&gt;&lt;![CDATA[0]]&gt;&lt;/Top&gt;&lt;/ChangeData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C17H31COOH]]&gt;&lt;/Text&gt;&lt;FontSize&gt;&lt;![CDATA[26]]&gt;&lt;/FontSize&gt;&lt;Left&gt;&lt;![CDATA[76.25]]&gt;&lt;/Left&gt;&lt;Top&gt;&lt;![CDATA[299.875]]&gt;&lt;/Top&gt;&lt;/ChangeData&gt;"/>
  <p:tag name="MMPROD_ABSOLUTEPOSITIONID" val="301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CALEOPERATION" val="2"/>
  <p:tag name="MMPROD_TEXTSHAPE" val="3013"/>
  <p:tag name="MMPROD_ABSOLUTEPOSITIONID" val="3023"/>
  <p:tag name="MMPROD_LASTVALUES" val="&lt;ChangeData&gt;&lt;Text&gt;&lt;![CDATA[A]]&gt;&lt;/Text&gt;&lt;FontSize&gt;&lt;![CDATA[25]]&gt;&lt;/FontSize&gt;&lt;Left&gt;&lt;![CDATA[0]]&gt;&lt;/Left&gt;&lt;Top&gt;&lt;![CDATA[0]]&gt;&lt;/Top&gt;&lt;/ChangeData&gt;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C15H31COOH]]&gt;&lt;/Text&gt;&lt;FontSize&gt;&lt;![CDATA[26]]&gt;&lt;/FontSize&gt;&lt;Left&gt;&lt;![CDATA[76.25]]&gt;&lt;/Left&gt;&lt;Top&gt;&lt;![CDATA[255]]&gt;&lt;/Top&gt;&lt;/ChangeData&gt;"/>
  <p:tag name="MMPROD_ABSOLUTEPOSITIONID" val="301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CALEOPERATION" val="2"/>
  <p:tag name="MMPROD_TEXTSHAPE" val="3012"/>
  <p:tag name="MMPROD_ABSOLUTEPOSITIONID" val="3022"/>
  <p:tag name="MMPROD_LASTVALUES" val="&lt;ChangeData&gt;&lt;Text&gt;&lt;![CDATA[D]]&gt;&lt;/Text&gt;&lt;FontSize&gt;&lt;![CDATA[25]]&gt;&lt;/FontSize&gt;&lt;Left&gt;&lt;![CDATA[0]]&gt;&lt;/Left&gt;&lt;Top&gt;&lt;![CDATA[0]]&gt;&lt;/Top&gt;&lt;/ChangeData&gt;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C17H33COOH]]&gt;&lt;/Text&gt;&lt;FontSize&gt;&lt;![CDATA[26]]&gt;&lt;/FontSize&gt;&lt;Left&gt;&lt;![CDATA[76.25]]&gt;&lt;/Left&gt;&lt;Top&gt;&lt;![CDATA[210.125]]&gt;&lt;/Top&gt;&lt;/ChangeData&gt;"/>
  <p:tag name="MMPROD_ABSOLUTEPOSITIONID" val="301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CALEOPERATION" val="2"/>
  <p:tag name="MMPROD_TEXTSHAPE" val="3011"/>
  <p:tag name="MMPROD_ABSOLUTEPOSITIONID" val="3021"/>
  <p:tag name="MMPROD_LASTVALUES" val="&lt;ChangeData&gt;&lt;Text&gt;&lt;![CDATA[B]]&gt;&lt;/Text&gt;&lt;FontSize&gt;&lt;![CDATA[25]]&gt;&lt;/FontSize&gt;&lt;Left&gt;&lt;![CDATA[0]]&gt;&lt;/Left&gt;&lt;Top&gt;&lt;![CDATA[0]]&gt;&lt;/Top&gt;&lt;/ChangeData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ID" val="10149"/>
  <p:tag name="MMPROD_ABSOLUTEPOSITIONID" val="100"/>
  <p:tag name="MMPROD_LASTVALUES" val="&lt;ChangeData&gt;&lt;Text&gt;&lt;![CDATA[Nối công thức axit béo ở cột A và tên tương ứng ở cột B]]&gt;&lt;/Text&gt;&lt;FontSize&gt;&lt;![CDATA[37]]&gt;&lt;/FontSize&gt;&lt;Left&gt;&lt;![CDATA[0]]&gt;&lt;/Left&gt;&lt;Top&gt;&lt;![CDATA[0]]&gt;&lt;/Top&gt;&lt;/ChangeData&gt;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C17H35COOH]]&gt;&lt;/Text&gt;&lt;FontSize&gt;&lt;![CDATA[26]]&gt;&lt;/FontSize&gt;&lt;Left&gt;&lt;![CDATA[76.25]]&gt;&lt;/Left&gt;&lt;Top&gt;&lt;![CDATA[165.25]]&gt;&lt;/Top&gt;&lt;/ChangeData&gt;"/>
  <p:tag name="MMPROD_ABSOLUTEPOSITIONID" val="301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CALEOPERATION" val="3"/>
  <p:tag name="MMPROD_TEXTSHAPE" val="4014"/>
  <p:tag name="MMPROD_ABSOLUTEPOSITIONID" val="4024"/>
  <p:tag name="MMPROD_LASTVALUES" val="&lt;ChangeData&gt;&lt;Text&gt;&lt;![CDATA[D.]]&gt;&lt;/Text&gt;&lt;FontSize&gt;&lt;![CDATA[26]]&gt;&lt;/FontSize&gt;&lt;Left&gt;&lt;![CDATA[0]]&gt;&lt;/Left&gt;&lt;Top&gt;&lt;![CDATA[0]]&gt;&lt;/Top&gt;&lt;/ChangeData&gt;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Axit oleic]]&gt;&lt;/Text&gt;&lt;FontSize&gt;&lt;![CDATA[26]]&gt;&lt;/FontSize&gt;&lt;Left&gt;&lt;![CDATA[0]]&gt;&lt;/Left&gt;&lt;Top&gt;&lt;![CDATA[0]]&gt;&lt;/Top&gt;&lt;/ChangeData&gt;"/>
  <p:tag name="MMPROD_ABSOLUTEPOSITIONID" val="401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CALEOPERATION" val="3"/>
  <p:tag name="MMPROD_TEXTSHAPE" val="4013"/>
  <p:tag name="MMPROD_ABSOLUTEPOSITIONID" val="4023"/>
  <p:tag name="MMPROD_LASTVALUES" val="&lt;ChangeData&gt;&lt;Text&gt;&lt;![CDATA[C.]]&gt;&lt;/Text&gt;&lt;FontSize&gt;&lt;![CDATA[26]]&gt;&lt;/FontSize&gt;&lt;Left&gt;&lt;![CDATA[0]]&gt;&lt;/Left&gt;&lt;Top&gt;&lt;![CDATA[0]]&gt;&lt;/Top&gt;&lt;/ChangeData&gt;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Axit linoleic]]&gt;&lt;/Text&gt;&lt;FontSize&gt;&lt;![CDATA[26]]&gt;&lt;/FontSize&gt;&lt;Left&gt;&lt;![CDATA[0]]&gt;&lt;/Left&gt;&lt;Top&gt;&lt;![CDATA[0]]&gt;&lt;/Top&gt;&lt;/ChangeData&gt;"/>
  <p:tag name="MMPROD_ABSOLUTEPOSITIONID" val="401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CALEOPERATION" val="3"/>
  <p:tag name="MMPROD_TEXTSHAPE" val="4012"/>
  <p:tag name="MMPROD_ABSOLUTEPOSITIONID" val="4022"/>
  <p:tag name="MMPROD_LASTVALUES" val="&lt;ChangeData&gt;&lt;Text&gt;&lt;![CDATA[B.]]&gt;&lt;/Text&gt;&lt;FontSize&gt;&lt;![CDATA[26]]&gt;&lt;/FontSize&gt;&lt;Left&gt;&lt;![CDATA[0]]&gt;&lt;/Left&gt;&lt;Top&gt;&lt;![CDATA[0]]&gt;&lt;/Top&gt;&lt;/ChangeData&gt;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Axit stearic]]&gt;&lt;/Text&gt;&lt;FontSize&gt;&lt;![CDATA[26]]&gt;&lt;/FontSize&gt;&lt;Left&gt;&lt;![CDATA[0]]&gt;&lt;/Left&gt;&lt;Top&gt;&lt;![CDATA[0]]&gt;&lt;/Top&gt;&lt;/ChangeData&gt;"/>
  <p:tag name="MMPROD_ABSOLUTEPOSITIONID" val="401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CALEOPERATION" val="3"/>
  <p:tag name="MMPROD_TEXTSHAPE" val="4011"/>
  <p:tag name="MMPROD_ABSOLUTEPOSITIONID" val="4021"/>
  <p:tag name="MMPROD_LASTVALUES" val="&lt;ChangeData&gt;&lt;Text&gt;&lt;![CDATA[A.]]&gt;&lt;/Text&gt;&lt;FontSize&gt;&lt;![CDATA[26]]&gt;&lt;/FontSize&gt;&lt;Left&gt;&lt;![CDATA[0]]&gt;&lt;/Left&gt;&lt;Top&gt;&lt;![CDATA[0]]&gt;&lt;/Top&gt;&lt;/ChangeData&gt;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Axit panmitic]]&gt;&lt;/Text&gt;&lt;FontSize&gt;&lt;![CDATA[26]]&gt;&lt;/FontSize&gt;&lt;Left&gt;&lt;![CDATA[0]]&gt;&lt;/Left&gt;&lt;Top&gt;&lt;![CDATA[0]]&gt;&lt;/Top&gt;&lt;/ChangeData&gt;"/>
  <p:tag name="MMPROD_ABSOLUTEPOSITIONID" val="401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3090"/>
  <p:tag name="MMPROD_LASTVALUES" val="&lt;ChangeData&gt;&lt;Text&gt;&lt;![CDATA[Cột A]]&gt;&lt;/Text&gt;&lt;FontSize&gt;&lt;![CDATA[22]]&gt;&lt;/FontSize&gt;&lt;Left&gt;&lt;![CDATA[0]]&gt;&lt;/Left&gt;&lt;Top&gt;&lt;![CDATA[0]]&gt;&lt;/Top&gt;&lt;/ChangeData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30910"/>
  <p:tag name="MMPROD_LASTVALUES" val="&lt;ChangeData&gt;&lt;Text&gt;&lt;![CDATA[Cột B]]&gt;&lt;/Text&gt;&lt;FontSize&gt;&lt;![CDATA[22]]&gt;&lt;/FontSize&gt;&lt;Left&gt;&lt;![CDATA[0]]&gt;&lt;/Left&gt;&lt;Top&gt;&lt;![CDATA[0]]&gt;&lt;/Top&gt;&lt;/ChangeData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Left&gt;&lt;![CDATA[379.5]]&gt;&lt;/Left&gt;&lt;Top&gt;&lt;![CDATA[165.25]]&gt;&lt;/Top&gt;&lt;/ChangeData&gt;"/>
  <p:tag name="MMPROD_ABSOLUTEPOSITIONID" val="4001"/>
  <p:tag name="MMPROD_ID" val="10154"/>
  <p:tag name="MMPROD_TYPE" val="10023"/>
  <p:tag name="MMPROD_DATA" val="&lt;property id=&quot;10193&quot; value=&quot;A&quot;/&gt;&lt;property id=&quot;10199&quot; value=&quot;0&quot;/&gt;"/>
  <p:tag name="MMPROD_COLLECTIONCONTAINERID" val="10150"/>
  <p:tag name="MMPROD_PARENTID" val="1014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Left&gt;&lt;![CDATA[379.5]]&gt;&lt;/Left&gt;&lt;Top&gt;&lt;![CDATA[210.125]]&gt;&lt;/Top&gt;&lt;/ChangeData&gt;"/>
  <p:tag name="MMPROD_ABSOLUTEPOSITIONID" val="4002"/>
  <p:tag name="MMPROD_ID" val="10155"/>
  <p:tag name="MMPROD_TYPE" val="10023"/>
  <p:tag name="MMPROD_DATA" val="&lt;property id=&quot;10193&quot; value=&quot;B&quot;/&gt;&lt;property id=&quot;10199&quot; value=&quot;0&quot;/&gt;"/>
  <p:tag name="MMPROD_COLLECTIONCONTAINERID" val="10150"/>
  <p:tag name="MMPROD_PARENTID" val="1014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Left&gt;&lt;![CDATA[379.5]]&gt;&lt;/Left&gt;&lt;Top&gt;&lt;![CDATA[255]]&gt;&lt;/Top&gt;&lt;/ChangeData&gt;"/>
  <p:tag name="MMPROD_ABSOLUTEPOSITIONID" val="4003"/>
  <p:tag name="MMPROD_ID" val="10156"/>
  <p:tag name="MMPROD_TYPE" val="10023"/>
  <p:tag name="MMPROD_DATA" val="&lt;property id=&quot;10193&quot; value=&quot;C&quot;/&gt;&lt;property id=&quot;10199&quot; value=&quot;0&quot;/&gt;"/>
  <p:tag name="MMPROD_COLLECTIONCONTAINERID" val="10150"/>
  <p:tag name="MMPROD_PARENTID" val="1014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Left&gt;&lt;![CDATA[379.5]]&gt;&lt;/Left&gt;&lt;Top&gt;&lt;![CDATA[299.875]]&gt;&lt;/Top&gt;&lt;/ChangeData&gt;"/>
  <p:tag name="MMPROD_ABSOLUTEPOSITIONID" val="4004"/>
  <p:tag name="MMPROD_ID" val="10157"/>
  <p:tag name="MMPROD_TYPE" val="10023"/>
  <p:tag name="MMPROD_DATA" val="&lt;property id=&quot;10193&quot; value=&quot;D&quot;/&gt;&lt;property id=&quot;10199&quot; value=&quot;0&quot;/&gt;"/>
  <p:tag name="MMPROD_COLLECTIONCONTAINERID" val="10150"/>
  <p:tag name="MMPROD_PARENTID" val="1014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CONTROLTYPE" val="5"/>
  <p:tag name="MMPROD_LASTVALUES" val="&lt;ChangeData&gt;&lt;Left&gt;&lt;![CDATA[36]]&gt;&lt;/Left&gt;&lt;Top&gt;&lt;![CDATA[165.25]]&gt;&lt;/Top&gt;&lt;/ChangeData&gt;"/>
  <p:tag name="MMPROD_ABSOLUTEPOSITIONID" val="3001"/>
  <p:tag name="MMPROD_ID" val="10158"/>
  <p:tag name="MMPROD_TYPE" val="10028"/>
  <p:tag name="MMPROD_COLLECTIONCONTAINERID" val="10153"/>
  <p:tag name="MMPROD_PARENTID" val="1014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1594</TotalTime>
  <Words>666</Words>
  <Application>Microsoft Office PowerPoint</Application>
  <PresentationFormat>Widescreen</PresentationFormat>
  <Paragraphs>106</Paragraphs>
  <Slides>7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Equation</vt:lpstr>
      <vt:lpstr>CS ChemDraw Drawing</vt:lpstr>
      <vt:lpstr>PowerPoint Presentation</vt:lpstr>
      <vt:lpstr>PowerPoint Presentation</vt:lpstr>
      <vt:lpstr>Bài 1: Nối công thức axit béo ở cột A và tên tương ứng ở cột B: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Dinh Tu</dc:creator>
  <cp:lastModifiedBy>Administrator</cp:lastModifiedBy>
  <cp:revision>123</cp:revision>
  <dcterms:created xsi:type="dcterms:W3CDTF">2008-11-22T15:05:54Z</dcterms:created>
  <dcterms:modified xsi:type="dcterms:W3CDTF">2022-09-28T00:30:06Z</dcterms:modified>
</cp:coreProperties>
</file>