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357" r:id="rId3"/>
    <p:sldId id="358" r:id="rId4"/>
    <p:sldId id="359" r:id="rId5"/>
    <p:sldId id="360" r:id="rId6"/>
    <p:sldId id="361" r:id="rId7"/>
    <p:sldId id="362" r:id="rId8"/>
    <p:sldId id="365" r:id="rId9"/>
    <p:sldId id="363" r:id="rId10"/>
    <p:sldId id="364" r:id="rId11"/>
    <p:sldId id="366" r:id="rId12"/>
    <p:sldId id="356" r:id="rId13"/>
    <p:sldId id="368" r:id="rId14"/>
    <p:sldId id="369" r:id="rId15"/>
    <p:sldId id="370" r:id="rId16"/>
    <p:sldId id="371" r:id="rId17"/>
    <p:sldId id="3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33300"/>
    <a:srgbClr val="FF6600"/>
    <a:srgbClr val="003300"/>
    <a:srgbClr val="FFCC00"/>
    <a:srgbClr val="008000"/>
    <a:srgbClr val="778D2F"/>
    <a:srgbClr val="020A5A"/>
    <a:srgbClr val="030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660"/>
  </p:normalViewPr>
  <p:slideViewPr>
    <p:cSldViewPr>
      <p:cViewPr>
        <p:scale>
          <a:sx n="60" d="100"/>
          <a:sy n="60" d="100"/>
        </p:scale>
        <p:origin x="1932" y="12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BE5F-9A0D-4216-A5D1-3554AABDC1B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A4D0-F21E-4FD2-BCBA-9A45B9492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5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52501" y="685800"/>
            <a:ext cx="9982198" cy="144655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 VÀ HỢP CHẤT CỦA ĐỒNG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321637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84" y="2683042"/>
            <a:ext cx="5161616" cy="356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0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1255763902_Dau tran 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953000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31242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895600" y="6019800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cáp đồng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388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điện lõi đồng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76462" y="2109789"/>
            <a:ext cx="7424737" cy="592137"/>
            <a:chOff x="411" y="1329"/>
            <a:chExt cx="2756" cy="373"/>
          </a:xfrm>
        </p:grpSpPr>
        <p:sp>
          <p:nvSpPr>
            <p:cNvPr id="8206" name="Rectangle 3"/>
            <p:cNvSpPr>
              <a:spLocks noChangeArrowheads="1"/>
            </p:cNvSpPr>
            <p:nvPr/>
          </p:nvSpPr>
          <p:spPr bwMode="auto">
            <a:xfrm>
              <a:off x="411" y="1330"/>
              <a:ext cx="2756" cy="372"/>
            </a:xfrm>
            <a:prstGeom prst="rect">
              <a:avLst/>
            </a:prstGeom>
            <a:solidFill>
              <a:srgbClr val="0000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CC"/>
              </a:extrusionClr>
              <a:contourClr>
                <a:srgbClr val="0000CC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VỊ TRÍ VÀ CẤU TẠO</a:t>
              </a:r>
              <a:endParaRPr lang="en-US" altLang="en-US" sz="32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207" name="AutoShape 4"/>
            <p:cNvSpPr>
              <a:spLocks noChangeArrowheads="1"/>
            </p:cNvSpPr>
            <p:nvPr/>
          </p:nvSpPr>
          <p:spPr bwMode="auto">
            <a:xfrm rot="5400000">
              <a:off x="469" y="1271"/>
              <a:ext cx="372" cy="488"/>
            </a:xfrm>
            <a:prstGeom prst="flowChartExtra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FFFF00"/>
                  </a:solidFill>
                  <a:cs typeface="Times New Roman" panose="02020603050405020304" pitchFamily="18" charset="0"/>
                </a:rPr>
                <a:t>I.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12962" y="3113089"/>
            <a:ext cx="7424737" cy="592137"/>
            <a:chOff x="371" y="1961"/>
            <a:chExt cx="2756" cy="373"/>
          </a:xfrm>
        </p:grpSpPr>
        <p:sp>
          <p:nvSpPr>
            <p:cNvPr id="8204" name="Rectangle 6"/>
            <p:cNvSpPr>
              <a:spLocks noChangeArrowheads="1"/>
            </p:cNvSpPr>
            <p:nvPr/>
          </p:nvSpPr>
          <p:spPr bwMode="auto">
            <a:xfrm>
              <a:off x="371" y="1962"/>
              <a:ext cx="2756" cy="372"/>
            </a:xfrm>
            <a:prstGeom prst="rect">
              <a:avLst/>
            </a:prstGeom>
            <a:solidFill>
              <a:srgbClr val="0000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CC"/>
              </a:extrusionClr>
              <a:contourClr>
                <a:srgbClr val="0000CC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TÍNH CHẤT VẬT LÝ</a:t>
              </a:r>
              <a:endParaRPr lang="en-US" altLang="en-US" sz="32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205" name="AutoShape 7"/>
            <p:cNvSpPr>
              <a:spLocks noChangeArrowheads="1"/>
            </p:cNvSpPr>
            <p:nvPr/>
          </p:nvSpPr>
          <p:spPr bwMode="auto">
            <a:xfrm rot="5400000">
              <a:off x="429" y="1903"/>
              <a:ext cx="372" cy="488"/>
            </a:xfrm>
            <a:prstGeom prst="flowChartExtra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FFFF00"/>
                  </a:solidFill>
                  <a:cs typeface="Times New Roman" panose="02020603050405020304" pitchFamily="18" charset="0"/>
                </a:rPr>
                <a:t>II.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120899" y="4132264"/>
            <a:ext cx="7424737" cy="592137"/>
            <a:chOff x="376" y="2603"/>
            <a:chExt cx="2756" cy="373"/>
          </a:xfrm>
        </p:grpSpPr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376" y="2604"/>
              <a:ext cx="2756" cy="372"/>
            </a:xfrm>
            <a:prstGeom prst="rect">
              <a:avLst/>
            </a:prstGeom>
            <a:solidFill>
              <a:srgbClr val="0000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CC"/>
              </a:extrusionClr>
              <a:contourClr>
                <a:srgbClr val="0000CC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FFFF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en-US" sz="320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TÍNH CHẤT HÓA HỌC</a:t>
              </a:r>
              <a:endParaRPr lang="en-US" altLang="en-US" sz="32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203" name="AutoShape 10"/>
            <p:cNvSpPr>
              <a:spLocks noChangeArrowheads="1"/>
            </p:cNvSpPr>
            <p:nvPr/>
          </p:nvSpPr>
          <p:spPr bwMode="auto">
            <a:xfrm rot="5400000">
              <a:off x="434" y="2545"/>
              <a:ext cx="372" cy="488"/>
            </a:xfrm>
            <a:prstGeom prst="flowChartExtra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FFFF00"/>
                  </a:solidFill>
                  <a:cs typeface="Times New Roman" panose="02020603050405020304" pitchFamily="18" charset="0"/>
                </a:rPr>
                <a:t>III.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093912" y="5095875"/>
            <a:ext cx="7424737" cy="592138"/>
            <a:chOff x="359" y="3210"/>
            <a:chExt cx="2756" cy="373"/>
          </a:xfrm>
        </p:grpSpPr>
        <p:sp>
          <p:nvSpPr>
            <p:cNvPr id="8200" name="Rectangle 12"/>
            <p:cNvSpPr>
              <a:spLocks noChangeArrowheads="1"/>
            </p:cNvSpPr>
            <p:nvPr/>
          </p:nvSpPr>
          <p:spPr bwMode="auto">
            <a:xfrm>
              <a:off x="359" y="3211"/>
              <a:ext cx="2756" cy="372"/>
            </a:xfrm>
            <a:prstGeom prst="rect">
              <a:avLst/>
            </a:prstGeom>
            <a:solidFill>
              <a:srgbClr val="0000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CC"/>
              </a:extrusionClr>
              <a:contourClr>
                <a:srgbClr val="0000CC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ỨNG DỤNG</a:t>
              </a:r>
              <a:endParaRPr lang="en-US" altLang="en-US" sz="32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201" name="AutoShape 13"/>
            <p:cNvSpPr>
              <a:spLocks noChangeArrowheads="1"/>
            </p:cNvSpPr>
            <p:nvPr/>
          </p:nvSpPr>
          <p:spPr bwMode="auto">
            <a:xfrm rot="5400000">
              <a:off x="417" y="3152"/>
              <a:ext cx="372" cy="488"/>
            </a:xfrm>
            <a:prstGeom prst="flowChartExtra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</p:spPr>
          <p:txBody>
            <a:bodyPr rot="10800000" vert="eaVert" wrap="none" anchor="ctr">
              <a:flatTx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FFFF00"/>
                  </a:solidFill>
                  <a:cs typeface="Times New Roman" panose="02020603050405020304" pitchFamily="18" charset="0"/>
                </a:rPr>
                <a:t>IV.</a:t>
              </a:r>
            </a:p>
          </p:txBody>
        </p:sp>
      </p:grp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652838" y="560388"/>
            <a:ext cx="5211762" cy="863600"/>
          </a:xfrm>
          <a:prstGeom prst="rect">
            <a:avLst/>
          </a:prstGeom>
          <a:solidFill>
            <a:srgbClr val="E81818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81818"/>
            </a:extrusionClr>
            <a:contourClr>
              <a:srgbClr val="E8181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smtClean="0">
                <a:solidFill>
                  <a:srgbClr val="FFFF00"/>
                </a:solidFill>
                <a:cs typeface="Times New Roman" panose="02020603050405020304" pitchFamily="18" charset="0"/>
              </a:rPr>
              <a:t>NỘI DUNG BÀI HỌC</a:t>
            </a:r>
            <a:endParaRPr lang="en-US" altLang="en-US" sz="32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199" name="Picture 15" descr="Copy of Picture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93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2C5649-FCC8-42A1-9988-39E16FA3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"/>
            <a:ext cx="1117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304800"/>
            <a:ext cx="11506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>
                <a:solidFill>
                  <a:schemeClr val="bg1"/>
                </a:solidFill>
                <a:latin typeface="+mj-lt"/>
              </a:rPr>
              <a:t>A. ĐỒNG</a:t>
            </a:r>
            <a:endParaRPr lang="vi-VN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b="1">
                <a:solidFill>
                  <a:schemeClr val="bg1"/>
                </a:solidFill>
                <a:latin typeface="+mj-lt"/>
              </a:rPr>
              <a:t>I. VỊ TRÍ VÀ CẤU TẠO</a:t>
            </a:r>
            <a:endParaRPr lang="vi-VN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>
                <a:solidFill>
                  <a:schemeClr val="bg1"/>
                </a:solidFill>
                <a:latin typeface="+mj-lt"/>
              </a:rPr>
              <a:t>- Đồng thuộc nhóm IB, có chu kì 4, có số hiệu nguyên tử là 29.</a:t>
            </a:r>
          </a:p>
          <a:p>
            <a:pPr marL="0" indent="0">
              <a:buNone/>
            </a:pPr>
            <a:r>
              <a:rPr lang="vi-VN">
                <a:solidFill>
                  <a:schemeClr val="bg1"/>
                </a:solidFill>
                <a:latin typeface="+mj-lt"/>
              </a:rPr>
              <a:t>- Cấu hình electron nguyên tử của Cu : [Ar] 3d</a:t>
            </a:r>
            <a:r>
              <a:rPr lang="vi-VN" baseline="30000">
                <a:solidFill>
                  <a:schemeClr val="bg1"/>
                </a:solidFill>
                <a:latin typeface="+mj-lt"/>
              </a:rPr>
              <a:t>10</a:t>
            </a:r>
            <a:r>
              <a:rPr lang="vi-VN">
                <a:solidFill>
                  <a:schemeClr val="bg1"/>
                </a:solidFill>
                <a:latin typeface="+mj-lt"/>
              </a:rPr>
              <a:t>4s</a:t>
            </a:r>
            <a:r>
              <a:rPr lang="vi-VN" baseline="30000">
                <a:solidFill>
                  <a:schemeClr val="bg1"/>
                </a:solidFill>
                <a:latin typeface="+mj-lt"/>
              </a:rPr>
              <a:t>1</a:t>
            </a:r>
            <a:r>
              <a:rPr lang="vi-VN">
                <a:solidFill>
                  <a:schemeClr val="bg1"/>
                </a:solidFill>
                <a:latin typeface="+mj-lt"/>
              </a:rPr>
              <a:t> ;  Cu</a:t>
            </a:r>
            <a:r>
              <a:rPr lang="vi-VN" baseline="30000">
                <a:solidFill>
                  <a:schemeClr val="bg1"/>
                </a:solidFill>
                <a:latin typeface="+mj-lt"/>
              </a:rPr>
              <a:t>+</a:t>
            </a:r>
            <a:r>
              <a:rPr lang="vi-VN">
                <a:solidFill>
                  <a:schemeClr val="bg1"/>
                </a:solidFill>
                <a:latin typeface="+mj-lt"/>
              </a:rPr>
              <a:t> : [Ar] 3d</a:t>
            </a:r>
            <a:r>
              <a:rPr lang="vi-VN" baseline="30000">
                <a:solidFill>
                  <a:schemeClr val="bg1"/>
                </a:solidFill>
                <a:latin typeface="+mj-lt"/>
              </a:rPr>
              <a:t>10</a:t>
            </a:r>
            <a:r>
              <a:rPr lang="vi-VN">
                <a:solidFill>
                  <a:schemeClr val="bg1"/>
                </a:solidFill>
                <a:latin typeface="+mj-lt"/>
              </a:rPr>
              <a:t>  ;  Cu</a:t>
            </a:r>
            <a:r>
              <a:rPr lang="vi-VN" baseline="30000">
                <a:solidFill>
                  <a:schemeClr val="bg1"/>
                </a:solidFill>
                <a:latin typeface="+mj-lt"/>
              </a:rPr>
              <a:t>2+</a:t>
            </a:r>
            <a:r>
              <a:rPr lang="vi-VN">
                <a:solidFill>
                  <a:schemeClr val="bg1"/>
                </a:solidFill>
                <a:latin typeface="+mj-lt"/>
              </a:rPr>
              <a:t> :[Ar] 3d</a:t>
            </a:r>
            <a:r>
              <a:rPr lang="vi-VN" baseline="30000">
                <a:solidFill>
                  <a:schemeClr val="bg1"/>
                </a:solidFill>
                <a:latin typeface="+mj-lt"/>
              </a:rPr>
              <a:t>9</a:t>
            </a:r>
            <a:r>
              <a:rPr lang="vi-VN">
                <a:solidFill>
                  <a:schemeClr val="bg1"/>
                </a:solidFill>
                <a:latin typeface="+mj-lt"/>
              </a:rPr>
              <a:t> .</a:t>
            </a:r>
          </a:p>
          <a:p>
            <a:pPr marL="0" indent="0">
              <a:buNone/>
            </a:pPr>
            <a:r>
              <a:rPr lang="vi-VN" b="1">
                <a:solidFill>
                  <a:schemeClr val="bg1"/>
                </a:solidFill>
                <a:latin typeface="+mj-lt"/>
              </a:rPr>
              <a:t>II. TÍNH CHẤT VẬT LÍ</a:t>
            </a:r>
            <a:endParaRPr lang="vi-VN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>
                <a:solidFill>
                  <a:schemeClr val="bg1"/>
                </a:solidFill>
                <a:latin typeface="+mj-lt"/>
              </a:rPr>
              <a:t>Là kim loại màu nâu đỏ, khối lượng riêng lớn, dẻo, dễ kéo sợi và dát mỏng, dẫn điện, dẫn nhiệt tốt (chỉ kém hơn </a:t>
            </a:r>
            <a:r>
              <a:rPr lang="vi-VN">
                <a:solidFill>
                  <a:schemeClr val="bg1"/>
                </a:solidFill>
                <a:latin typeface="+mj-lt"/>
              </a:rPr>
              <a:t>bạc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).</a:t>
            </a:r>
            <a:endParaRPr lang="vi-VN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1104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+mj-lt"/>
              </a:rPr>
              <a:t>III. TÍNH CHẤT HÓA HỌC</a:t>
            </a:r>
            <a:endParaRPr lang="vi-VN" sz="3200">
              <a:solidFill>
                <a:schemeClr val="bg1"/>
              </a:solidFill>
              <a:latin typeface="+mj-lt"/>
            </a:endParaRPr>
          </a:p>
          <a:p>
            <a:r>
              <a:rPr lang="vi-VN" sz="3200" b="1">
                <a:solidFill>
                  <a:schemeClr val="bg1"/>
                </a:solidFill>
                <a:latin typeface="+mj-lt"/>
              </a:rPr>
              <a:t>Tác dụng với phi kim</a:t>
            </a:r>
            <a:endParaRPr lang="vi-VN" sz="3200">
              <a:solidFill>
                <a:schemeClr val="bg1"/>
              </a:solidFill>
              <a:latin typeface="+mj-lt"/>
            </a:endParaRPr>
          </a:p>
          <a:p>
            <a:r>
              <a:rPr lang="vi-VN" sz="3200">
                <a:solidFill>
                  <a:schemeClr val="bg1"/>
                </a:solidFill>
                <a:latin typeface="+mj-lt"/>
              </a:rPr>
              <a:t>- Khi đốt nóng:</a:t>
            </a:r>
          </a:p>
          <a:p>
            <a:pPr algn="ctr"/>
            <a:r>
              <a:rPr lang="vi-VN" sz="3200" b="1">
                <a:solidFill>
                  <a:schemeClr val="bg1"/>
                </a:solidFill>
                <a:latin typeface="+mj-lt"/>
              </a:rPr>
              <a:t>2Cu + O</a:t>
            </a:r>
            <a:r>
              <a:rPr lang="vi-VN" sz="3200" b="1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b="1">
                <a:solidFill>
                  <a:schemeClr val="bg1"/>
                </a:solidFill>
                <a:latin typeface="+mj-lt"/>
              </a:rPr>
              <a:t>  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t</a:t>
            </a:r>
            <a:r>
              <a:rPr lang="vi-VN" sz="3200" baseline="30000">
                <a:solidFill>
                  <a:schemeClr val="bg1"/>
                </a:solidFill>
                <a:latin typeface="+mj-lt"/>
              </a:rPr>
              <a:t>o</a:t>
            </a:r>
            <a:r>
              <a:rPr lang="vi-VN" sz="3200" smtClean="0">
                <a:solidFill>
                  <a:schemeClr val="bg1"/>
                </a:solidFill>
                <a:latin typeface="+mj-lt"/>
              </a:rPr>
              <a:t>→</a:t>
            </a:r>
            <a:r>
              <a:rPr lang="vi-VN" sz="3200" b="1">
                <a:solidFill>
                  <a:schemeClr val="bg1"/>
                </a:solidFill>
                <a:latin typeface="+mj-lt"/>
              </a:rPr>
              <a:t> 2CuO</a:t>
            </a:r>
            <a:endParaRPr lang="vi-VN" sz="3200">
              <a:solidFill>
                <a:schemeClr val="bg1"/>
              </a:solidFill>
              <a:latin typeface="+mj-lt"/>
            </a:endParaRPr>
          </a:p>
          <a:p>
            <a:r>
              <a:rPr lang="vi-VN" sz="3200">
                <a:solidFill>
                  <a:schemeClr val="bg1"/>
                </a:solidFill>
                <a:latin typeface="+mj-lt"/>
              </a:rPr>
              <a:t>Cu tác dụng với Cl</a:t>
            </a:r>
            <a:r>
              <a:rPr lang="vi-VN" sz="32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, Br</a:t>
            </a:r>
            <a:r>
              <a:rPr lang="vi-VN" sz="32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, S, ... ở nhiệt độ thường hoặc đun nóng:</a:t>
            </a:r>
          </a:p>
          <a:p>
            <a:pPr algn="ctr"/>
            <a:r>
              <a:rPr lang="vi-VN" sz="3200" b="1">
                <a:solidFill>
                  <a:schemeClr val="bg1"/>
                </a:solidFill>
                <a:latin typeface="+mj-lt"/>
              </a:rPr>
              <a:t>Cu + Cl</a:t>
            </a:r>
            <a:r>
              <a:rPr lang="vi-VN" sz="3200" b="1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b="1">
                <a:solidFill>
                  <a:schemeClr val="bg1"/>
                </a:solidFill>
                <a:latin typeface="+mj-lt"/>
              </a:rPr>
              <a:t> → CuCl</a:t>
            </a:r>
            <a:r>
              <a:rPr lang="vi-VN" sz="3200" b="1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b="1">
                <a:solidFill>
                  <a:schemeClr val="bg1"/>
                </a:solidFill>
                <a:latin typeface="+mj-lt"/>
              </a:rPr>
              <a:t> (đồng </a:t>
            </a:r>
            <a:r>
              <a:rPr lang="vi-VN" sz="3200" b="1">
                <a:solidFill>
                  <a:schemeClr val="bg1"/>
                </a:solidFill>
                <a:latin typeface="+mj-lt"/>
              </a:rPr>
              <a:t>clorua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)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47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1143000"/>
            <a:ext cx="10602261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MỘT SỐ HỢP CHẤT CỦA ĐỒNG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ĐỒNG (II) OXIT 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CuO: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là chất rắn màu đen, không tan trong nước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Là oxit bazơ; dễ bị CO, C, H</a:t>
            </a:r>
            <a:r>
              <a:rPr kumimoji="0" lang="en-US" altLang="en-US" sz="3200" b="0" i="0" u="none" strike="noStrike" cap="none" normalizeH="0" baseline="-30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khử thành Cu kim loại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chế bằng cách nhiệt phân Cu(OH)</a:t>
            </a:r>
            <a:r>
              <a:rPr kumimoji="0" lang="en-US" altLang="en-US" sz="3200" b="0" i="0" u="none" strike="noStrike" cap="none" normalizeH="0" baseline="-30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Cu(NO</a:t>
            </a:r>
            <a:r>
              <a:rPr kumimoji="0" lang="en-US" altLang="en-US" sz="3200" b="0" i="0" u="none" strike="noStrike" cap="none" normalizeH="0" baseline="-30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3200" b="0" i="0" u="none" strike="noStrike" cap="none" normalizeH="0" baseline="-30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CuCO</a:t>
            </a:r>
            <a:r>
              <a:rPr kumimoji="0" lang="en-US" altLang="en-US" sz="3200" b="0" i="0" u="none" strike="noStrike" cap="none" normalizeH="0" baseline="-30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s://img.loigiaihay.com/picture/2021/0817/ly-thuyet-dong-va-hop-chat-cua-dong-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66317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779622"/>
            <a:ext cx="11741997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ĐỒNG (II) HIDROXIT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Cu(OH)</a:t>
            </a:r>
            <a:r>
              <a:rPr kumimoji="0" lang="en-US" altLang="en-US" sz="3200" b="1" i="0" u="none" strike="noStrike" cap="none" normalizeH="0" baseline="-30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là chất rắn màu xanh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tính bazơ, không tan trong nước nhưng tan dễ trong dung dịch axit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Dễ bị nhiệt phân sinh ra CuO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chế từ dung dịch muối đồng (II) và dung dịch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.loigiaihay.com/picture/2021/0817/ly-thuyet-dong-va-hop-chat-cua-dong-h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69886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img.loigiaihay.com/picture/2021/0817/ly-thuyet-dong-va-hop-chat-cua-dong-h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77377"/>
            <a:ext cx="4729618" cy="9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1158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+mj-lt"/>
              </a:rPr>
              <a:t>III. MUỐI ĐỒNG (II)</a:t>
            </a:r>
            <a:endParaRPr lang="vi-VN" sz="3200">
              <a:solidFill>
                <a:schemeClr val="bg1"/>
              </a:solidFill>
              <a:latin typeface="+mj-lt"/>
            </a:endParaRPr>
          </a:p>
          <a:p>
            <a:r>
              <a:rPr lang="vi-VN" sz="3200" b="1">
                <a:solidFill>
                  <a:schemeClr val="bg1"/>
                </a:solidFill>
                <a:latin typeface="+mj-lt"/>
              </a:rPr>
              <a:t>- CuSO</a:t>
            </a:r>
            <a:r>
              <a:rPr lang="vi-VN" sz="3200" b="1" baseline="-25000">
                <a:solidFill>
                  <a:schemeClr val="bg1"/>
                </a:solidFill>
                <a:latin typeface="+mj-lt"/>
              </a:rPr>
              <a:t>4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dạng khan là chất rắn màu trắng, trạng muối hiđrat CuSO</a:t>
            </a:r>
            <a:r>
              <a:rPr lang="vi-VN" sz="3200" baseline="-25000">
                <a:solidFill>
                  <a:schemeClr val="bg1"/>
                </a:solidFill>
                <a:latin typeface="+mj-lt"/>
              </a:rPr>
              <a:t>4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.5H</a:t>
            </a:r>
            <a:r>
              <a:rPr lang="vi-VN" sz="3200" baseline="-2500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O có màu xanh.</a:t>
            </a:r>
          </a:p>
          <a:p>
            <a:r>
              <a:rPr lang="vi-VN" sz="3200" b="1">
                <a:solidFill>
                  <a:schemeClr val="bg1"/>
                </a:solidFill>
                <a:latin typeface="+mj-lt"/>
              </a:rPr>
              <a:t>- Ứng dụng: </a:t>
            </a:r>
            <a:endParaRPr lang="vi-VN" sz="3200">
              <a:solidFill>
                <a:schemeClr val="bg1"/>
              </a:solidFill>
              <a:latin typeface="+mj-lt"/>
            </a:endParaRPr>
          </a:p>
          <a:p>
            <a:r>
              <a:rPr lang="vi-VN" sz="3200">
                <a:solidFill>
                  <a:schemeClr val="bg1"/>
                </a:solidFill>
                <a:latin typeface="+mj-lt"/>
              </a:rPr>
              <a:t>   + Trên 50% sản lượng dùng làm dây dẫn điện và trên 30% dùng làm hợp kim; hợp kim của đồng như đồng thau (Cu – Zn) ; đồng bạch (Cu–Ni) ; đồng thanh (Cu – Sn) ;… có rất nhiều ứng dụng trong công nghiệp và đời sống như: chế tạo chi tiết máy, thiết bị dùng trong công nghiệp đóng tàu biển</a:t>
            </a:r>
          </a:p>
          <a:p>
            <a:r>
              <a:rPr lang="vi-VN" sz="3200">
                <a:solidFill>
                  <a:schemeClr val="bg1"/>
                </a:solidFill>
                <a:latin typeface="+mj-lt"/>
              </a:rPr>
              <a:t>   + CuSO</a:t>
            </a:r>
            <a:r>
              <a:rPr lang="vi-VN" sz="3200" baseline="-25000">
                <a:solidFill>
                  <a:schemeClr val="bg1"/>
                </a:solidFill>
                <a:latin typeface="+mj-lt"/>
              </a:rPr>
              <a:t>4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 dùng trong nông nghiệp để chữa mốc sương cho cà chua, khoai tây; ở dạng khan thì dùng để phát hiện vết nước trong các 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chất </a:t>
            </a:r>
            <a:r>
              <a:rPr lang="vi-VN" sz="3200" smtClean="0">
                <a:solidFill>
                  <a:schemeClr val="bg1"/>
                </a:solidFill>
                <a:latin typeface="+mj-lt"/>
              </a:rPr>
              <a:t>lỏng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8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ĐỒNG</a:t>
            </a:r>
          </a:p>
        </p:txBody>
      </p:sp>
      <p:pic>
        <p:nvPicPr>
          <p:cNvPr id="11267" name="Picture 3" descr="D:\Cu-gvg\hinh anh\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52488"/>
            <a:ext cx="5562600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LAO ĐỘNG BẰNG ĐỒNG</a:t>
            </a:r>
          </a:p>
        </p:txBody>
      </p:sp>
      <p:pic>
        <p:nvPicPr>
          <p:cNvPr id="5" name="Picture 2" descr="Vũ khí và đồ trang sức thời đại đồ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66800" y="5456236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lao động bằng </a:t>
            </a: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(4000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TCN) </a:t>
            </a:r>
            <a:r>
              <a:rPr lang="en-US" alt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ongCh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4" y="121242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42737" y="2960695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 đồng</a:t>
            </a:r>
          </a:p>
        </p:txBody>
      </p:sp>
      <p:pic>
        <p:nvPicPr>
          <p:cNvPr id="63492" name="Picture 4" descr="how%20to%20clean%20copper%20Dong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47" y="3194231"/>
            <a:ext cx="4699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dong b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3642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8795084" y="286259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 đồng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886200" y="6158010"/>
            <a:ext cx="4846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 đồng  ĐÔNG SƠN</a:t>
            </a:r>
          </a:p>
        </p:txBody>
      </p:sp>
    </p:spTree>
    <p:extLst>
      <p:ext uri="{BB962C8B-B14F-4D97-AF65-F5344CB8AC3E}">
        <p14:creationId xmlns:p14="http://schemas.microsoft.com/office/powerpoint/2010/main" val="18541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4" grpId="0"/>
      <p:bldP spid="634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1" y="533400"/>
            <a:ext cx="5791200" cy="54102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đài Điện Biên Phủ</a:t>
            </a: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có chiều cao 16,6m, chất liệu bằng đồng thau, trong ruột kết cấu bê tông cốt thép. </a:t>
            </a:r>
            <a:b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220 tấn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Picture1-TUONG DAI DIEN BIEN P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6388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305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743200" y="60960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Đồng - Yên Tử : 70 tấn đồng</a:t>
            </a:r>
          </a:p>
        </p:txBody>
      </p:sp>
    </p:spTree>
    <p:extLst>
      <p:ext uri="{BB962C8B-B14F-4D97-AF65-F5344CB8AC3E}">
        <p14:creationId xmlns:p14="http://schemas.microsoft.com/office/powerpoint/2010/main" val="270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0356" name="Picture 4" descr="phat ba o chua bao minh-quang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8126"/>
            <a:ext cx="8763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48967" y="6237549"/>
            <a:ext cx="10570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Phật bà lớn nhất Việt Nam – 80 tấn đồng, cao 9,57m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áo Đà Nẵng điện t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r="18255"/>
          <a:stretch/>
        </p:blipFill>
        <p:spPr bwMode="auto">
          <a:xfrm>
            <a:off x="381000" y="1066800"/>
            <a:ext cx="550189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ắm pho tượng đồng đen khổng lồ cực thiêng ở HN - Báo Tri Thức &amp; Cuộc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90173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đồng Trấn Vũ – Đền Quán Thánh – Hà Nội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8463" y="285750"/>
            <a:ext cx="5543550" cy="725488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 bằng đồng</a:t>
            </a: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0" name="Picture 4" descr="kEN DO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953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kEN 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2286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3990</TotalTime>
  <Words>227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KIM LOẠI ĐỒNG</vt:lpstr>
      <vt:lpstr>CÔNG CỤ LAO ĐỘNG BẰNG ĐỒNG</vt:lpstr>
      <vt:lpstr>PowerPoint Presentation</vt:lpstr>
      <vt:lpstr>Tượng đài Điện Biên Phủ Tượng có chiều cao 16,6m, chất liệu bằng đồng thau, trong ruột kết cấu bê tông cốt thép.  Trọng lượng 220 tấn</vt:lpstr>
      <vt:lpstr>PowerPoint Presentation</vt:lpstr>
      <vt:lpstr>PowerPoint Presentation</vt:lpstr>
      <vt:lpstr>PowerPoint Presentation</vt:lpstr>
      <vt:lpstr>Nhạc cụ bằng đồng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345</cp:revision>
  <dcterms:created xsi:type="dcterms:W3CDTF">2019-03-21T14:17:47Z</dcterms:created>
  <dcterms:modified xsi:type="dcterms:W3CDTF">2022-03-25T04:31:42Z</dcterms:modified>
</cp:coreProperties>
</file>