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7" r:id="rId2"/>
    <p:sldId id="357" r:id="rId3"/>
    <p:sldId id="358" r:id="rId4"/>
    <p:sldId id="359" r:id="rId5"/>
    <p:sldId id="360" r:id="rId6"/>
    <p:sldId id="361" r:id="rId7"/>
    <p:sldId id="362" r:id="rId8"/>
    <p:sldId id="365" r:id="rId9"/>
    <p:sldId id="363" r:id="rId10"/>
    <p:sldId id="364" r:id="rId11"/>
    <p:sldId id="366" r:id="rId12"/>
    <p:sldId id="356" r:id="rId13"/>
    <p:sldId id="368" r:id="rId14"/>
    <p:sldId id="369" r:id="rId15"/>
    <p:sldId id="370" r:id="rId16"/>
    <p:sldId id="371" r:id="rId17"/>
    <p:sldId id="3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333300"/>
    <a:srgbClr val="FF6600"/>
    <a:srgbClr val="003300"/>
    <a:srgbClr val="FFCC00"/>
    <a:srgbClr val="008000"/>
    <a:srgbClr val="778D2F"/>
    <a:srgbClr val="020A5A"/>
    <a:srgbClr val="030E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1" autoAdjust="0"/>
    <p:restoredTop sz="94660"/>
  </p:normalViewPr>
  <p:slideViewPr>
    <p:cSldViewPr>
      <p:cViewPr>
        <p:scale>
          <a:sx n="60" d="100"/>
          <a:sy n="60" d="100"/>
        </p:scale>
        <p:origin x="1932" y="12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5BE5F-9A0D-4216-A5D1-3554AABDC1B9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2A4D0-F21E-4FD2-BCBA-9A45B9492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5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6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4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1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0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5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4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4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7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4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3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952501" y="685800"/>
            <a:ext cx="9982198" cy="1446550"/>
          </a:xfrm>
          <a:prstGeom prst="rect">
            <a:avLst/>
          </a:prstGeom>
          <a:solidFill>
            <a:srgbClr val="00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en-US" sz="4400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ĐỒNG VÀ HỢP CHẤT CỦA ĐỒNG</a:t>
            </a:r>
            <a:endParaRPr lang="en-US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667000"/>
            <a:ext cx="3216373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84" y="2683042"/>
            <a:ext cx="5161616" cy="3565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08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0" name="Picture 4" descr="1255763902_Dau tran D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0600"/>
            <a:ext cx="4953000" cy="479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1" name="Picture 5" descr="ind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76400"/>
            <a:ext cx="3124200" cy="262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2895600" y="6019800"/>
            <a:ext cx="3124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cáp đồng</a:t>
            </a:r>
            <a:endParaRPr lang="en-US" alt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7315200" y="4572000"/>
            <a:ext cx="3886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 điện lõi đồng</a:t>
            </a:r>
            <a:endParaRPr lang="en-US" altLang="en-US" sz="3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0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2" grpId="0"/>
      <p:bldP spid="1013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76462" y="2109789"/>
            <a:ext cx="7424737" cy="592137"/>
            <a:chOff x="411" y="1329"/>
            <a:chExt cx="2756" cy="373"/>
          </a:xfrm>
        </p:grpSpPr>
        <p:sp>
          <p:nvSpPr>
            <p:cNvPr id="8206" name="Rectangle 3"/>
            <p:cNvSpPr>
              <a:spLocks noChangeArrowheads="1"/>
            </p:cNvSpPr>
            <p:nvPr/>
          </p:nvSpPr>
          <p:spPr bwMode="auto">
            <a:xfrm>
              <a:off x="411" y="1330"/>
              <a:ext cx="2756" cy="372"/>
            </a:xfrm>
            <a:prstGeom prst="rect">
              <a:avLst/>
            </a:prstGeom>
            <a:solidFill>
              <a:srgbClr val="0000CC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CC"/>
              </a:extrusionClr>
              <a:contourClr>
                <a:srgbClr val="0000CC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smtClean="0">
                  <a:solidFill>
                    <a:srgbClr val="FFFF00"/>
                  </a:solidFill>
                  <a:cs typeface="Times New Roman" panose="02020603050405020304" pitchFamily="18" charset="0"/>
                </a:rPr>
                <a:t>VỊ TRÍ VÀ CẤU TẠO</a:t>
              </a:r>
              <a:endParaRPr lang="en-US" altLang="en-US" sz="32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207" name="AutoShape 4"/>
            <p:cNvSpPr>
              <a:spLocks noChangeArrowheads="1"/>
            </p:cNvSpPr>
            <p:nvPr/>
          </p:nvSpPr>
          <p:spPr bwMode="auto">
            <a:xfrm rot="5400000">
              <a:off x="469" y="1271"/>
              <a:ext cx="372" cy="488"/>
            </a:xfrm>
            <a:prstGeom prst="flowChartExtract">
              <a:avLst/>
            </a:prstGeom>
            <a:solidFill>
              <a:srgbClr val="00CC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66"/>
              </a:extrusionClr>
              <a:contourClr>
                <a:srgbClr val="00CC66"/>
              </a:contour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>
                  <a:solidFill>
                    <a:srgbClr val="FFFF00"/>
                  </a:solidFill>
                  <a:cs typeface="Times New Roman" panose="02020603050405020304" pitchFamily="18" charset="0"/>
                </a:rPr>
                <a:t>I.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112962" y="3113089"/>
            <a:ext cx="7424737" cy="592137"/>
            <a:chOff x="371" y="1961"/>
            <a:chExt cx="2756" cy="373"/>
          </a:xfrm>
        </p:grpSpPr>
        <p:sp>
          <p:nvSpPr>
            <p:cNvPr id="8204" name="Rectangle 6"/>
            <p:cNvSpPr>
              <a:spLocks noChangeArrowheads="1"/>
            </p:cNvSpPr>
            <p:nvPr/>
          </p:nvSpPr>
          <p:spPr bwMode="auto">
            <a:xfrm>
              <a:off x="371" y="1962"/>
              <a:ext cx="2756" cy="372"/>
            </a:xfrm>
            <a:prstGeom prst="rect">
              <a:avLst/>
            </a:prstGeom>
            <a:solidFill>
              <a:srgbClr val="0000CC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CC"/>
              </a:extrusionClr>
              <a:contourClr>
                <a:srgbClr val="0000CC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smtClean="0">
                  <a:solidFill>
                    <a:srgbClr val="FFFF00"/>
                  </a:solidFill>
                  <a:cs typeface="Times New Roman" panose="02020603050405020304" pitchFamily="18" charset="0"/>
                </a:rPr>
                <a:t>TÍNH CHẤT VẬT LÝ</a:t>
              </a:r>
              <a:endParaRPr lang="en-US" altLang="en-US" sz="32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205" name="AutoShape 7"/>
            <p:cNvSpPr>
              <a:spLocks noChangeArrowheads="1"/>
            </p:cNvSpPr>
            <p:nvPr/>
          </p:nvSpPr>
          <p:spPr bwMode="auto">
            <a:xfrm rot="5400000">
              <a:off x="429" y="1903"/>
              <a:ext cx="372" cy="488"/>
            </a:xfrm>
            <a:prstGeom prst="flowChartExtract">
              <a:avLst/>
            </a:prstGeom>
            <a:solidFill>
              <a:srgbClr val="00CC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66"/>
              </a:extrusionClr>
              <a:contourClr>
                <a:srgbClr val="00CC66"/>
              </a:contour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>
                  <a:solidFill>
                    <a:srgbClr val="FFFF00"/>
                  </a:solidFill>
                  <a:cs typeface="Times New Roman" panose="02020603050405020304" pitchFamily="18" charset="0"/>
                </a:rPr>
                <a:t>II.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120899" y="4132264"/>
            <a:ext cx="7424737" cy="592137"/>
            <a:chOff x="376" y="2603"/>
            <a:chExt cx="2756" cy="373"/>
          </a:xfrm>
        </p:grpSpPr>
        <p:sp>
          <p:nvSpPr>
            <p:cNvPr id="8202" name="Rectangle 9"/>
            <p:cNvSpPr>
              <a:spLocks noChangeArrowheads="1"/>
            </p:cNvSpPr>
            <p:nvPr/>
          </p:nvSpPr>
          <p:spPr bwMode="auto">
            <a:xfrm>
              <a:off x="376" y="2604"/>
              <a:ext cx="2756" cy="372"/>
            </a:xfrm>
            <a:prstGeom prst="rect">
              <a:avLst/>
            </a:prstGeom>
            <a:solidFill>
              <a:srgbClr val="0000CC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CC"/>
              </a:extrusionClr>
              <a:contourClr>
                <a:srgbClr val="0000CC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>
                  <a:solidFill>
                    <a:srgbClr val="FFFF00"/>
                  </a:solidFill>
                  <a:cs typeface="Times New Roman" panose="02020603050405020304" pitchFamily="18" charset="0"/>
                </a:rPr>
                <a:t>     </a:t>
              </a:r>
              <a:r>
                <a:rPr lang="en-US" altLang="en-US" sz="3200" smtClean="0">
                  <a:solidFill>
                    <a:srgbClr val="FFFF00"/>
                  </a:solidFill>
                  <a:cs typeface="Times New Roman" panose="02020603050405020304" pitchFamily="18" charset="0"/>
                </a:rPr>
                <a:t>TÍNH CHẤT HÓA HỌC</a:t>
              </a:r>
              <a:endParaRPr lang="en-US" altLang="en-US" sz="32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203" name="AutoShape 10"/>
            <p:cNvSpPr>
              <a:spLocks noChangeArrowheads="1"/>
            </p:cNvSpPr>
            <p:nvPr/>
          </p:nvSpPr>
          <p:spPr bwMode="auto">
            <a:xfrm rot="5400000">
              <a:off x="434" y="2545"/>
              <a:ext cx="372" cy="488"/>
            </a:xfrm>
            <a:prstGeom prst="flowChartExtract">
              <a:avLst/>
            </a:prstGeom>
            <a:solidFill>
              <a:srgbClr val="00CC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66"/>
              </a:extrusionClr>
              <a:contourClr>
                <a:srgbClr val="00CC66"/>
              </a:contour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>
                  <a:solidFill>
                    <a:srgbClr val="FFFF00"/>
                  </a:solidFill>
                  <a:cs typeface="Times New Roman" panose="02020603050405020304" pitchFamily="18" charset="0"/>
                </a:rPr>
                <a:t>III.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2093912" y="5095875"/>
            <a:ext cx="7424737" cy="592138"/>
            <a:chOff x="359" y="3210"/>
            <a:chExt cx="2756" cy="373"/>
          </a:xfrm>
        </p:grpSpPr>
        <p:sp>
          <p:nvSpPr>
            <p:cNvPr id="8200" name="Rectangle 12"/>
            <p:cNvSpPr>
              <a:spLocks noChangeArrowheads="1"/>
            </p:cNvSpPr>
            <p:nvPr/>
          </p:nvSpPr>
          <p:spPr bwMode="auto">
            <a:xfrm>
              <a:off x="359" y="3211"/>
              <a:ext cx="2756" cy="372"/>
            </a:xfrm>
            <a:prstGeom prst="rect">
              <a:avLst/>
            </a:prstGeom>
            <a:solidFill>
              <a:srgbClr val="0000CC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CC"/>
              </a:extrusionClr>
              <a:contourClr>
                <a:srgbClr val="0000CC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smtClean="0">
                  <a:solidFill>
                    <a:srgbClr val="FFFF00"/>
                  </a:solidFill>
                  <a:cs typeface="Times New Roman" panose="02020603050405020304" pitchFamily="18" charset="0"/>
                </a:rPr>
                <a:t>ỨNG DỤNG</a:t>
              </a:r>
              <a:endParaRPr lang="en-US" altLang="en-US" sz="320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201" name="AutoShape 13"/>
            <p:cNvSpPr>
              <a:spLocks noChangeArrowheads="1"/>
            </p:cNvSpPr>
            <p:nvPr/>
          </p:nvSpPr>
          <p:spPr bwMode="auto">
            <a:xfrm rot="5400000">
              <a:off x="417" y="3152"/>
              <a:ext cx="372" cy="488"/>
            </a:xfrm>
            <a:prstGeom prst="flowChartExtract">
              <a:avLst/>
            </a:prstGeom>
            <a:solidFill>
              <a:srgbClr val="00CC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66"/>
              </a:extrusionClr>
              <a:contourClr>
                <a:srgbClr val="00CC66"/>
              </a:contourClr>
            </a:sp3d>
          </p:spPr>
          <p:txBody>
            <a:bodyPr rot="10800000" vert="eaVert" wrap="none" anchor="ctr">
              <a:flatTx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>
                  <a:solidFill>
                    <a:srgbClr val="FFFF00"/>
                  </a:solidFill>
                  <a:cs typeface="Times New Roman" panose="02020603050405020304" pitchFamily="18" charset="0"/>
                </a:rPr>
                <a:t>IV.</a:t>
              </a:r>
            </a:p>
          </p:txBody>
        </p:sp>
      </p:grp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3652838" y="560388"/>
            <a:ext cx="5211762" cy="863600"/>
          </a:xfrm>
          <a:prstGeom prst="rect">
            <a:avLst/>
          </a:prstGeom>
          <a:solidFill>
            <a:srgbClr val="E81818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81818"/>
            </a:extrusionClr>
            <a:contourClr>
              <a:srgbClr val="E81818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smtClean="0">
                <a:solidFill>
                  <a:srgbClr val="FFFF00"/>
                </a:solidFill>
                <a:cs typeface="Times New Roman" panose="02020603050405020304" pitchFamily="18" charset="0"/>
              </a:rPr>
              <a:t>NỘI DUNG BÀI HỌC</a:t>
            </a:r>
            <a:endParaRPr lang="en-US" altLang="en-US" sz="32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199" name="Picture 15" descr="Copy of Picture2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4493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91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6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6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6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12C5649-FCC8-42A1-9988-39E16FA3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" y="1"/>
            <a:ext cx="1117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304800"/>
            <a:ext cx="115062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>
                <a:solidFill>
                  <a:schemeClr val="bg1"/>
                </a:solidFill>
                <a:latin typeface="+mj-lt"/>
              </a:rPr>
              <a:t>A. ĐỒNG</a:t>
            </a:r>
            <a:endParaRPr lang="vi-VN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vi-VN" b="1">
                <a:solidFill>
                  <a:schemeClr val="bg1"/>
                </a:solidFill>
                <a:latin typeface="+mj-lt"/>
              </a:rPr>
              <a:t>I. VỊ TRÍ VÀ CẤU TẠO</a:t>
            </a:r>
            <a:endParaRPr lang="vi-VN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vi-VN">
                <a:solidFill>
                  <a:schemeClr val="bg1"/>
                </a:solidFill>
                <a:latin typeface="+mj-lt"/>
              </a:rPr>
              <a:t>- Đồng thuộc nhóm IB, có chu kì 4, có số hiệu nguyên tử là 29.</a:t>
            </a:r>
          </a:p>
          <a:p>
            <a:pPr marL="0" indent="0">
              <a:buNone/>
            </a:pPr>
            <a:r>
              <a:rPr lang="vi-VN">
                <a:solidFill>
                  <a:schemeClr val="bg1"/>
                </a:solidFill>
                <a:latin typeface="+mj-lt"/>
              </a:rPr>
              <a:t>- Cấu hình electron nguyên tử của Cu : [Ar] 3d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10</a:t>
            </a:r>
            <a:r>
              <a:rPr lang="vi-VN">
                <a:solidFill>
                  <a:schemeClr val="bg1"/>
                </a:solidFill>
                <a:latin typeface="+mj-lt"/>
              </a:rPr>
              <a:t>4s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1</a:t>
            </a:r>
            <a:r>
              <a:rPr lang="vi-VN">
                <a:solidFill>
                  <a:schemeClr val="bg1"/>
                </a:solidFill>
                <a:latin typeface="+mj-lt"/>
              </a:rPr>
              <a:t> ;  Cu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+</a:t>
            </a:r>
            <a:r>
              <a:rPr lang="vi-VN">
                <a:solidFill>
                  <a:schemeClr val="bg1"/>
                </a:solidFill>
                <a:latin typeface="+mj-lt"/>
              </a:rPr>
              <a:t> : [Ar] 3d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10</a:t>
            </a:r>
            <a:r>
              <a:rPr lang="vi-VN">
                <a:solidFill>
                  <a:schemeClr val="bg1"/>
                </a:solidFill>
                <a:latin typeface="+mj-lt"/>
              </a:rPr>
              <a:t>  ;  Cu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2+</a:t>
            </a:r>
            <a:r>
              <a:rPr lang="vi-VN">
                <a:solidFill>
                  <a:schemeClr val="bg1"/>
                </a:solidFill>
                <a:latin typeface="+mj-lt"/>
              </a:rPr>
              <a:t> :[Ar] 3d</a:t>
            </a:r>
            <a:r>
              <a:rPr lang="vi-VN" baseline="30000">
                <a:solidFill>
                  <a:schemeClr val="bg1"/>
                </a:solidFill>
                <a:latin typeface="+mj-lt"/>
              </a:rPr>
              <a:t>9</a:t>
            </a:r>
            <a:r>
              <a:rPr lang="vi-VN">
                <a:solidFill>
                  <a:schemeClr val="bg1"/>
                </a:solidFill>
                <a:latin typeface="+mj-lt"/>
              </a:rPr>
              <a:t> .</a:t>
            </a:r>
          </a:p>
          <a:p>
            <a:pPr marL="0" indent="0">
              <a:buNone/>
            </a:pPr>
            <a:r>
              <a:rPr lang="vi-VN" b="1">
                <a:solidFill>
                  <a:schemeClr val="bg1"/>
                </a:solidFill>
                <a:latin typeface="+mj-lt"/>
              </a:rPr>
              <a:t>II. TÍNH CHẤT VẬT LÍ</a:t>
            </a:r>
            <a:endParaRPr lang="vi-VN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vi-VN">
                <a:solidFill>
                  <a:schemeClr val="bg1"/>
                </a:solidFill>
                <a:latin typeface="+mj-lt"/>
              </a:rPr>
              <a:t>Là kim loại màu nâu đỏ, khối lượng riêng lớn, dẻo, dễ kéo sợi và dát mỏng, dẫn điện, dẫn nhiệt tốt (chỉ kém hơn </a:t>
            </a:r>
            <a:r>
              <a:rPr lang="vi-VN">
                <a:solidFill>
                  <a:schemeClr val="bg1"/>
                </a:solidFill>
                <a:latin typeface="+mj-lt"/>
              </a:rPr>
              <a:t>bạc</a:t>
            </a:r>
            <a:r>
              <a:rPr lang="vi-VN" smtClean="0">
                <a:solidFill>
                  <a:schemeClr val="bg1"/>
                </a:solidFill>
                <a:latin typeface="+mj-lt"/>
              </a:rPr>
              <a:t>).</a:t>
            </a:r>
            <a:endParaRPr lang="vi-VN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79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838200"/>
            <a:ext cx="11049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chemeClr val="bg1"/>
                </a:solidFill>
                <a:latin typeface="+mj-lt"/>
              </a:rPr>
              <a:t>III. TÍNH CHẤT HÓA HỌC</a:t>
            </a:r>
            <a:endParaRPr lang="vi-VN" sz="3200">
              <a:solidFill>
                <a:schemeClr val="bg1"/>
              </a:solidFill>
              <a:latin typeface="+mj-lt"/>
            </a:endParaRPr>
          </a:p>
          <a:p>
            <a:r>
              <a:rPr lang="vi-VN" sz="3200" b="1">
                <a:solidFill>
                  <a:schemeClr val="bg1"/>
                </a:solidFill>
                <a:latin typeface="+mj-lt"/>
              </a:rPr>
              <a:t>Tác dụng với phi kim</a:t>
            </a:r>
            <a:endParaRPr lang="vi-VN" sz="3200">
              <a:solidFill>
                <a:schemeClr val="bg1"/>
              </a:solidFill>
              <a:latin typeface="+mj-lt"/>
            </a:endParaRPr>
          </a:p>
          <a:p>
            <a:r>
              <a:rPr lang="vi-VN" sz="3200">
                <a:solidFill>
                  <a:schemeClr val="bg1"/>
                </a:solidFill>
                <a:latin typeface="+mj-lt"/>
              </a:rPr>
              <a:t>- Khi đốt nóng:</a:t>
            </a:r>
          </a:p>
          <a:p>
            <a:pPr algn="ctr"/>
            <a:r>
              <a:rPr lang="vi-VN" sz="3200" b="1">
                <a:solidFill>
                  <a:schemeClr val="bg1"/>
                </a:solidFill>
                <a:latin typeface="+mj-lt"/>
              </a:rPr>
              <a:t>2Cu + O</a:t>
            </a:r>
            <a:r>
              <a:rPr lang="vi-VN" sz="3200" b="1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b="1">
                <a:solidFill>
                  <a:schemeClr val="bg1"/>
                </a:solidFill>
                <a:latin typeface="+mj-lt"/>
              </a:rPr>
              <a:t>  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t</a:t>
            </a:r>
            <a:r>
              <a:rPr lang="vi-VN" sz="3200" baseline="30000">
                <a:solidFill>
                  <a:schemeClr val="bg1"/>
                </a:solidFill>
                <a:latin typeface="+mj-lt"/>
              </a:rPr>
              <a:t>o</a:t>
            </a:r>
            <a:r>
              <a:rPr lang="vi-VN" sz="3200" smtClean="0">
                <a:solidFill>
                  <a:schemeClr val="bg1"/>
                </a:solidFill>
                <a:latin typeface="+mj-lt"/>
              </a:rPr>
              <a:t>→</a:t>
            </a:r>
            <a:r>
              <a:rPr lang="vi-VN" sz="3200" b="1">
                <a:solidFill>
                  <a:schemeClr val="bg1"/>
                </a:solidFill>
                <a:latin typeface="+mj-lt"/>
              </a:rPr>
              <a:t> 2CuO</a:t>
            </a:r>
            <a:endParaRPr lang="vi-VN" sz="3200">
              <a:solidFill>
                <a:schemeClr val="bg1"/>
              </a:solidFill>
              <a:latin typeface="+mj-lt"/>
            </a:endParaRPr>
          </a:p>
          <a:p>
            <a:r>
              <a:rPr lang="vi-VN" sz="3200">
                <a:solidFill>
                  <a:schemeClr val="bg1"/>
                </a:solidFill>
                <a:latin typeface="+mj-lt"/>
              </a:rPr>
              <a:t>Cu tác dụng với Cl</a:t>
            </a:r>
            <a:r>
              <a:rPr lang="vi-VN" sz="3200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, Br</a:t>
            </a:r>
            <a:r>
              <a:rPr lang="vi-VN" sz="3200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, S, ... ở nhiệt độ thường hoặc đun nóng:</a:t>
            </a:r>
          </a:p>
          <a:p>
            <a:pPr algn="ctr"/>
            <a:r>
              <a:rPr lang="vi-VN" sz="3200" b="1">
                <a:solidFill>
                  <a:schemeClr val="bg1"/>
                </a:solidFill>
                <a:latin typeface="+mj-lt"/>
              </a:rPr>
              <a:t>Cu + Cl</a:t>
            </a:r>
            <a:r>
              <a:rPr lang="vi-VN" sz="3200" b="1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b="1">
                <a:solidFill>
                  <a:schemeClr val="bg1"/>
                </a:solidFill>
                <a:latin typeface="+mj-lt"/>
              </a:rPr>
              <a:t> → CuCl</a:t>
            </a:r>
            <a:r>
              <a:rPr lang="vi-VN" sz="3200" b="1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b="1">
                <a:solidFill>
                  <a:schemeClr val="bg1"/>
                </a:solidFill>
                <a:latin typeface="+mj-lt"/>
              </a:rPr>
              <a:t> (đồng </a:t>
            </a:r>
            <a:r>
              <a:rPr lang="vi-VN" sz="3200" b="1">
                <a:solidFill>
                  <a:schemeClr val="bg1"/>
                </a:solidFill>
                <a:latin typeface="+mj-lt"/>
              </a:rPr>
              <a:t>clorua</a:t>
            </a:r>
            <a:r>
              <a:rPr lang="vi-VN" sz="3200" b="1" smtClean="0">
                <a:solidFill>
                  <a:schemeClr val="bg1"/>
                </a:solidFill>
                <a:latin typeface="+mj-lt"/>
              </a:rPr>
              <a:t>)</a:t>
            </a:r>
            <a:endParaRPr lang="vi-VN" sz="32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477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62000" y="1143000"/>
            <a:ext cx="10602261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MỘT SỐ HỢP CHẤT CỦA ĐỒNG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I. ĐỒNG (II) OXIT 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CuO: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là chất rắn màu đen, không tan trong nước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Là oxit bazơ; dễ bị CO, C, H</a:t>
            </a:r>
            <a:r>
              <a:rPr kumimoji="0" lang="en-US" altLang="en-US" sz="3200" b="0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khử thành Cu kim loại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Điều chế bằng cách nhiệt phân Cu(OH)</a:t>
            </a:r>
            <a:r>
              <a:rPr kumimoji="0" lang="en-US" altLang="en-US" sz="3200" b="0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Cu(NO</a:t>
            </a:r>
            <a:r>
              <a:rPr kumimoji="0" lang="en-US" altLang="en-US" sz="3200" b="0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en-US" sz="3200" b="0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CuCO</a:t>
            </a:r>
            <a:r>
              <a:rPr kumimoji="0" lang="en-US" altLang="en-US" sz="3200" b="0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https://img.loigiaihay.com/picture/2021/0817/ly-thuyet-dong-va-hop-chat-cua-dong-h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366317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55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0" y="779622"/>
            <a:ext cx="11741997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ĐỒNG (II) HIDROXIT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Cu(OH)</a:t>
            </a:r>
            <a:r>
              <a:rPr kumimoji="0" lang="en-US" altLang="en-US" sz="3200" b="1" i="0" u="none" strike="noStrike" cap="none" normalizeH="0" baseline="-30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là chất rắn màu xanh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Có tính bazơ, không tan trong nước nhưng tan dễ trong dung dịch axit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Dễ bị nhiệt phân sinh ra CuO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Điều chế từ dung dịch muối đồng (II) và dung dịch 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bazơ</a:t>
            </a: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g.loigiaihay.com/picture/2021/0817/ly-thuyet-dong-va-hop-chat-cua-dong-h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0"/>
            <a:ext cx="698862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s://img.loigiaihay.com/picture/2021/0817/ly-thuyet-dong-va-hop-chat-cua-dong-h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777377"/>
            <a:ext cx="4729618" cy="92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4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381000"/>
            <a:ext cx="11582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chemeClr val="bg1"/>
                </a:solidFill>
                <a:latin typeface="+mj-lt"/>
              </a:rPr>
              <a:t>III. MUỐI ĐỒNG (II)</a:t>
            </a:r>
            <a:endParaRPr lang="vi-VN" sz="3200">
              <a:solidFill>
                <a:schemeClr val="bg1"/>
              </a:solidFill>
              <a:latin typeface="+mj-lt"/>
            </a:endParaRPr>
          </a:p>
          <a:p>
            <a:r>
              <a:rPr lang="vi-VN" sz="3200" b="1">
                <a:solidFill>
                  <a:schemeClr val="bg1"/>
                </a:solidFill>
                <a:latin typeface="+mj-lt"/>
              </a:rPr>
              <a:t>- CuSO</a:t>
            </a:r>
            <a:r>
              <a:rPr lang="vi-VN" sz="3200" b="1" baseline="-25000">
                <a:solidFill>
                  <a:schemeClr val="bg1"/>
                </a:solidFill>
                <a:latin typeface="+mj-lt"/>
              </a:rPr>
              <a:t>4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dạng khan là chất rắn màu trắng, trạng muối hiđrat CuSO</a:t>
            </a:r>
            <a:r>
              <a:rPr lang="vi-VN" sz="3200" baseline="-25000">
                <a:solidFill>
                  <a:schemeClr val="bg1"/>
                </a:solidFill>
                <a:latin typeface="+mj-lt"/>
              </a:rPr>
              <a:t>4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.5H</a:t>
            </a:r>
            <a:r>
              <a:rPr lang="vi-VN" sz="3200" baseline="-2500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O có màu xanh.</a:t>
            </a:r>
          </a:p>
          <a:p>
            <a:r>
              <a:rPr lang="vi-VN" sz="3200" b="1">
                <a:solidFill>
                  <a:schemeClr val="bg1"/>
                </a:solidFill>
                <a:latin typeface="+mj-lt"/>
              </a:rPr>
              <a:t>- Ứng dụng: </a:t>
            </a:r>
            <a:endParaRPr lang="vi-VN" sz="3200">
              <a:solidFill>
                <a:schemeClr val="bg1"/>
              </a:solidFill>
              <a:latin typeface="+mj-lt"/>
            </a:endParaRPr>
          </a:p>
          <a:p>
            <a:r>
              <a:rPr lang="vi-VN" sz="3200">
                <a:solidFill>
                  <a:schemeClr val="bg1"/>
                </a:solidFill>
                <a:latin typeface="+mj-lt"/>
              </a:rPr>
              <a:t>   + Trên 50% sản lượng dùng làm dây dẫn điện và trên 30% dùng làm hợp kim; hợp kim của đồng như đồng thau (Cu – Zn) ; đồng bạch (Cu–Ni) ; đồng thanh (Cu – Sn) ;… có rất nhiều ứng dụng trong công nghiệp và đời sống như: chế tạo chi tiết máy, thiết bị dùng trong công nghiệp đóng tàu biển</a:t>
            </a:r>
          </a:p>
          <a:p>
            <a:r>
              <a:rPr lang="vi-VN" sz="3200">
                <a:solidFill>
                  <a:schemeClr val="bg1"/>
                </a:solidFill>
                <a:latin typeface="+mj-lt"/>
              </a:rPr>
              <a:t>   + CuSO</a:t>
            </a:r>
            <a:r>
              <a:rPr lang="vi-VN" sz="3200" baseline="-25000">
                <a:solidFill>
                  <a:schemeClr val="bg1"/>
                </a:solidFill>
                <a:latin typeface="+mj-lt"/>
              </a:rPr>
              <a:t>4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 dùng trong nông nghiệp để chữa mốc sương cho cà chua, khoai tây; ở dạng khan thì dùng để phát hiện vết nước trong các </a:t>
            </a:r>
            <a:r>
              <a:rPr lang="vi-VN" sz="3200">
                <a:solidFill>
                  <a:schemeClr val="bg1"/>
                </a:solidFill>
                <a:latin typeface="+mj-lt"/>
              </a:rPr>
              <a:t>chất </a:t>
            </a:r>
            <a:r>
              <a:rPr lang="vi-VN" sz="3200" smtClean="0">
                <a:solidFill>
                  <a:schemeClr val="bg1"/>
                </a:solidFill>
                <a:latin typeface="+mj-lt"/>
              </a:rPr>
              <a:t>lỏng</a:t>
            </a:r>
            <a:endParaRPr lang="vi-VN" sz="32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98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563563"/>
          </a:xfrm>
        </p:spPr>
        <p:txBody>
          <a:bodyPr>
            <a:normAutofit fontScale="90000"/>
          </a:bodyPr>
          <a:lstStyle/>
          <a:p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LOẠI ĐỒNG</a:t>
            </a:r>
          </a:p>
        </p:txBody>
      </p:sp>
      <p:pic>
        <p:nvPicPr>
          <p:cNvPr id="11267" name="Picture 3" descr="D:\Cu-gvg\hinh anh\c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52488"/>
            <a:ext cx="5562600" cy="570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0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 descr="Imag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5029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Title 1"/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563563"/>
          </a:xfrm>
        </p:spPr>
        <p:txBody>
          <a:bodyPr>
            <a:normAutofit fontScale="90000"/>
          </a:bodyPr>
          <a:lstStyle/>
          <a:p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LAO ĐỘNG BẰNG ĐỒNG</a:t>
            </a:r>
          </a:p>
        </p:txBody>
      </p:sp>
      <p:pic>
        <p:nvPicPr>
          <p:cNvPr id="5" name="Picture 2" descr="Vũ khí và đồ trang sức thời đại đồ đồ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668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66800" y="5456236"/>
            <a:ext cx="9753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lao động bằng </a:t>
            </a:r>
            <a:r>
              <a:rPr lang="en-US" alt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(4000 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altLang="en-US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TCN) </a:t>
            </a:r>
            <a:r>
              <a:rPr lang="en-US" altLang="en-US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80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ongCh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4" y="121242"/>
            <a:ext cx="3810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042737" y="2960695"/>
            <a:ext cx="2819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Chiêng đồng</a:t>
            </a:r>
          </a:p>
        </p:txBody>
      </p:sp>
      <p:pic>
        <p:nvPicPr>
          <p:cNvPr id="63492" name="Picture 4" descr="how%20to%20clean%20copper%20Dong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147" y="3194231"/>
            <a:ext cx="4699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3" name="Picture 5" descr="dong ba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73642"/>
            <a:ext cx="3810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8795084" y="2862590"/>
            <a:ext cx="2971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Khánh đồng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3886200" y="6158010"/>
            <a:ext cx="48467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 đồng  ĐÔNG SƠN</a:t>
            </a:r>
          </a:p>
        </p:txBody>
      </p:sp>
    </p:spTree>
    <p:extLst>
      <p:ext uri="{BB962C8B-B14F-4D97-AF65-F5344CB8AC3E}">
        <p14:creationId xmlns:p14="http://schemas.microsoft.com/office/powerpoint/2010/main" val="185415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494" grpId="0"/>
      <p:bldP spid="634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1" y="533400"/>
            <a:ext cx="5791200" cy="5410200"/>
          </a:xfrm>
        </p:spPr>
        <p:txBody>
          <a:bodyPr>
            <a:normAutofit/>
          </a:bodyPr>
          <a:lstStyle/>
          <a:p>
            <a:pPr algn="l"/>
            <a:r>
              <a:rPr lang="en-US" alt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đài Điện Biên Phủ</a:t>
            </a:r>
            <a:r>
              <a:rPr lang="en-US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có chiều cao 16,6m, chất liệu bằng đồng thau, trong ruột kết cấu bê tông cốt thép. </a:t>
            </a:r>
            <a:br>
              <a:rPr lang="en-US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 lượng 220 tấn</a:t>
            </a:r>
            <a:endParaRPr lang="en-US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396" name="Picture 4" descr="Picture1-TUONG DAI DIEN BIEN P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563880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19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"/>
            <a:ext cx="83058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743200" y="60960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Chùa Đồng - Yên Tử : 70 tấn đồng</a:t>
            </a:r>
          </a:p>
        </p:txBody>
      </p:sp>
    </p:spTree>
    <p:extLst>
      <p:ext uri="{BB962C8B-B14F-4D97-AF65-F5344CB8AC3E}">
        <p14:creationId xmlns:p14="http://schemas.microsoft.com/office/powerpoint/2010/main" val="2708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00356" name="Picture 4" descr="phat ba o chua bao minh-quang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8126"/>
            <a:ext cx="87630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848967" y="6237549"/>
            <a:ext cx="105702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Phật bà lớn nhất Việt Nam – 80 tấn đồng, cao 9,57m</a:t>
            </a:r>
            <a:endParaRPr lang="en-US" alt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0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áo Đà Nẵng điện t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8" r="18255"/>
          <a:stretch/>
        </p:blipFill>
        <p:spPr bwMode="auto">
          <a:xfrm>
            <a:off x="381000" y="1066800"/>
            <a:ext cx="550189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gắm pho tượng đồng đen khổng lồ cực thiêng ở HN - Báo Tri Thức &amp; Cuộc Số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5829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143000" y="304800"/>
            <a:ext cx="90173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đồng Trấn Vũ – Đền Quán Thánh – Hà Nội</a:t>
            </a:r>
            <a:endParaRPr lang="en-US" altLang="en-US" sz="32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938463" y="285750"/>
            <a:ext cx="5543550" cy="725488"/>
          </a:xfrm>
        </p:spPr>
        <p:txBody>
          <a:bodyPr>
            <a:normAutofit fontScale="90000"/>
          </a:bodyPr>
          <a:lstStyle/>
          <a:p>
            <a:r>
              <a:rPr lang="en-US" altLang="en-US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cụ bằng đồng</a:t>
            </a:r>
            <a:endParaRPr lang="en-US" altLang="en-US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420" name="Picture 4" descr="kEN DONG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4953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 descr="kEN D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2286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0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3990</TotalTime>
  <Words>227</Words>
  <Application>Microsoft Office PowerPoint</Application>
  <PresentationFormat>Widescreen</PresentationFormat>
  <Paragraphs>57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PowerPoint Presentation</vt:lpstr>
      <vt:lpstr>KIM LOẠI ĐỒNG</vt:lpstr>
      <vt:lpstr>CÔNG CỤ LAO ĐỘNG BẰNG ĐỒNG</vt:lpstr>
      <vt:lpstr>PowerPoint Presentation</vt:lpstr>
      <vt:lpstr>Tượng đài Điện Biên Phủ Tượng có chiều cao 16,6m, chất liệu bằng đồng thau, trong ruột kết cấu bê tông cốt thép.  Trọng lượng 220 tấn</vt:lpstr>
      <vt:lpstr>PowerPoint Presentation</vt:lpstr>
      <vt:lpstr>PowerPoint Presentation</vt:lpstr>
      <vt:lpstr>PowerPoint Presentation</vt:lpstr>
      <vt:lpstr>Nhạc cụ bằng đồng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345</cp:revision>
  <dcterms:created xsi:type="dcterms:W3CDTF">2019-03-21T14:17:47Z</dcterms:created>
  <dcterms:modified xsi:type="dcterms:W3CDTF">2022-03-25T04:31:42Z</dcterms:modified>
</cp:coreProperties>
</file>