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07" r:id="rId2"/>
    <p:sldId id="356" r:id="rId3"/>
    <p:sldId id="357" r:id="rId4"/>
    <p:sldId id="359" r:id="rId5"/>
    <p:sldId id="351" r:id="rId6"/>
    <p:sldId id="318" r:id="rId7"/>
    <p:sldId id="342" r:id="rId8"/>
    <p:sldId id="319" r:id="rId9"/>
    <p:sldId id="320" r:id="rId10"/>
    <p:sldId id="358" r:id="rId11"/>
    <p:sldId id="321" r:id="rId12"/>
    <p:sldId id="352" r:id="rId13"/>
    <p:sldId id="355" r:id="rId14"/>
    <p:sldId id="322" r:id="rId15"/>
    <p:sldId id="323" r:id="rId16"/>
    <p:sldId id="324" r:id="rId17"/>
    <p:sldId id="325" r:id="rId18"/>
    <p:sldId id="326" r:id="rId19"/>
    <p:sldId id="327" r:id="rId20"/>
    <p:sldId id="350" r:id="rId21"/>
    <p:sldId id="353" r:id="rId22"/>
    <p:sldId id="329" r:id="rId23"/>
    <p:sldId id="345" r:id="rId24"/>
    <p:sldId id="332" r:id="rId25"/>
    <p:sldId id="346" r:id="rId26"/>
    <p:sldId id="334" r:id="rId27"/>
    <p:sldId id="333" r:id="rId28"/>
    <p:sldId id="347" r:id="rId29"/>
    <p:sldId id="335" r:id="rId30"/>
    <p:sldId id="33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9900"/>
    <a:srgbClr val="333300"/>
    <a:srgbClr val="FF6600"/>
    <a:srgbClr val="003300"/>
    <a:srgbClr val="FFCC00"/>
    <a:srgbClr val="008000"/>
    <a:srgbClr val="778D2F"/>
    <a:srgbClr val="020A5A"/>
    <a:srgbClr val="030E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61" autoAdjust="0"/>
    <p:restoredTop sz="94660"/>
  </p:normalViewPr>
  <p:slideViewPr>
    <p:cSldViewPr>
      <p:cViewPr varScale="1">
        <p:scale>
          <a:sx n="112" d="100"/>
          <a:sy n="112" d="100"/>
        </p:scale>
        <p:origin x="492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25BE5F-9A0D-4216-A5D1-3554AABDC1B9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E2A4D0-F21E-4FD2-BCBA-9A45B9492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759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2A4D0-F21E-4FD2-BCBA-9A45B9492A1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79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2A4D0-F21E-4FD2-BCBA-9A45B9492A1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276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2A4D0-F21E-4FD2-BCBA-9A45B9492A1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045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2A4D0-F21E-4FD2-BCBA-9A45B9492A1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045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2A4D0-F21E-4FD2-BCBA-9A45B9492A1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93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2A4D0-F21E-4FD2-BCBA-9A45B9492A1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93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2A4D0-F21E-4FD2-BCBA-9A45B9492A1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6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F790-240B-45B8-810C-060122C69E4C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B046-089C-4E8A-801E-9B3C2E63E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763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F790-240B-45B8-810C-060122C69E4C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B046-089C-4E8A-801E-9B3C2E63E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848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F790-240B-45B8-810C-060122C69E4C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B046-089C-4E8A-801E-9B3C2E63E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58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F790-240B-45B8-810C-060122C69E4C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B046-089C-4E8A-801E-9B3C2E63E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614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F790-240B-45B8-810C-060122C69E4C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B046-089C-4E8A-801E-9B3C2E63E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64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F790-240B-45B8-810C-060122C69E4C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B046-089C-4E8A-801E-9B3C2E63E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400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F790-240B-45B8-810C-060122C69E4C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B046-089C-4E8A-801E-9B3C2E63E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354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F790-240B-45B8-810C-060122C69E4C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B046-089C-4E8A-801E-9B3C2E63E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649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F790-240B-45B8-810C-060122C69E4C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B046-089C-4E8A-801E-9B3C2E63E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446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F790-240B-45B8-810C-060122C69E4C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B046-089C-4E8A-801E-9B3C2E63E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376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F790-240B-45B8-810C-060122C69E4C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B046-089C-4E8A-801E-9B3C2E63E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54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6F790-240B-45B8-810C-060122C69E4C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0B046-089C-4E8A-801E-9B3C2E63E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033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952501" y="685800"/>
            <a:ext cx="9982198" cy="1446550"/>
          </a:xfrm>
          <a:prstGeom prst="rect">
            <a:avLst/>
          </a:prstGeom>
          <a:solidFill>
            <a:srgbClr val="0066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 34</a:t>
            </a:r>
          </a:p>
          <a:p>
            <a:pPr algn="ctr"/>
            <a:r>
              <a:rPr lang="en-US" sz="4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CROM </a:t>
            </a:r>
            <a:r>
              <a:rPr lang="en-US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 HỢP CHẤT 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CROM</a:t>
            </a:r>
          </a:p>
        </p:txBody>
      </p:sp>
      <p:pic>
        <p:nvPicPr>
          <p:cNvPr id="6" name="Picture 4"/>
          <p:cNvPicPr/>
          <p:nvPr/>
        </p:nvPicPr>
        <p:blipFill>
          <a:blip r:embed="rId2"/>
          <a:stretch/>
        </p:blipFill>
        <p:spPr>
          <a:xfrm>
            <a:off x="6248400" y="2830674"/>
            <a:ext cx="5029200" cy="406342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1" y="2794579"/>
            <a:ext cx="4800600" cy="40273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1308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5007" y="99606"/>
            <a:ext cx="1005735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III. Tính chất hóa học.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7989" y="685800"/>
            <a:ext cx="855640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phi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kim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97326" y="3142324"/>
            <a:ext cx="4384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  +     O</a:t>
            </a:r>
            <a:r>
              <a:rPr lang="en-US" sz="32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  </a:t>
            </a:r>
            <a:r>
              <a:rPr lang="vi-VN" sz="3200" dirty="0">
                <a:solidFill>
                  <a:schemeClr val="bg1"/>
                </a:solidFill>
              </a:rPr>
              <a:t>→</a:t>
            </a:r>
            <a:endParaRPr lang="en-US" sz="3200" b="1" baseline="-25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45117" y="3154977"/>
            <a:ext cx="2913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</a:t>
            </a:r>
            <a:r>
              <a:rPr lang="en-US" sz="3200" b="1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200" b="1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3439255" y="3071161"/>
            <a:ext cx="5202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b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821744" y="3152889"/>
            <a:ext cx="226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82064" y="3151283"/>
            <a:ext cx="289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718865" y="4052009"/>
            <a:ext cx="3381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  +     Cl</a:t>
            </a:r>
            <a:r>
              <a:rPr lang="en-US" sz="32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vi-VN" sz="3200" dirty="0">
                <a:solidFill>
                  <a:schemeClr val="bg1"/>
                </a:solidFill>
              </a:rPr>
              <a:t>→</a:t>
            </a:r>
            <a:r>
              <a:rPr lang="en-US" sz="3200" dirty="0">
                <a:solidFill>
                  <a:schemeClr val="bg1"/>
                </a:solidFill>
              </a:rPr>
              <a:t>  </a:t>
            </a:r>
            <a:r>
              <a:rPr lang="en-US" sz="32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922670" y="4062381"/>
            <a:ext cx="353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6" name="Text Box 8"/>
          <p:cNvSpPr txBox="1">
            <a:spLocks noChangeArrowheads="1"/>
          </p:cNvSpPr>
          <p:nvPr/>
        </p:nvSpPr>
        <p:spPr bwMode="auto">
          <a:xfrm>
            <a:off x="3939267" y="4031569"/>
            <a:ext cx="5202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b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449926" y="4056262"/>
            <a:ext cx="2103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CrCl</a:t>
            </a:r>
            <a:r>
              <a:rPr lang="en-US" sz="3200" b="1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314737" y="4948983"/>
            <a:ext cx="4384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  +     S</a:t>
            </a:r>
            <a:r>
              <a:rPr lang="en-US" sz="32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vi-VN" sz="3200" dirty="0">
                <a:solidFill>
                  <a:schemeClr val="bg1"/>
                </a:solidFill>
              </a:rPr>
              <a:t>→</a:t>
            </a:r>
            <a:endParaRPr lang="en-US" sz="3200" b="1" baseline="-25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980245" y="4963498"/>
            <a:ext cx="1573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</a:t>
            </a:r>
            <a:r>
              <a:rPr lang="en-US" sz="3200" b="1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b="1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2" name="Text Box 8"/>
          <p:cNvSpPr txBox="1">
            <a:spLocks noChangeArrowheads="1"/>
          </p:cNvSpPr>
          <p:nvPr/>
        </p:nvSpPr>
        <p:spPr bwMode="auto">
          <a:xfrm>
            <a:off x="3507144" y="4904587"/>
            <a:ext cx="5202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b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066800" y="4945724"/>
            <a:ext cx="375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514600" y="4953000"/>
            <a:ext cx="375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939858" y="1339152"/>
            <a:ext cx="859887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Ở 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thường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Cr chỉ tác dụng với F</a:t>
            </a:r>
            <a:r>
              <a:rPr lang="en-US" sz="32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79722" y="2080993"/>
            <a:ext cx="950727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Ở 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Cr tác dụng với nhiều phi kim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2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Cl</a:t>
            </a:r>
            <a:r>
              <a:rPr lang="en-US" sz="32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S, P,...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504925" y="4045528"/>
            <a:ext cx="323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284954" y="4057563"/>
            <a:ext cx="439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159496" y="3142709"/>
            <a:ext cx="260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1487100" y="2906303"/>
            <a:ext cx="40807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Arial" pitchFamily="34" charset="0"/>
              </a:rPr>
              <a:t>   </a:t>
            </a:r>
            <a:r>
              <a:rPr lang="en-US" sz="2400" b="1">
                <a:solidFill>
                  <a:srgbClr val="FFFF00"/>
                </a:solidFill>
                <a:latin typeface="Times New Roman" pitchFamily="18" charset="0"/>
                <a:cs typeface="Arial" pitchFamily="34" charset="0"/>
              </a:rPr>
              <a:t>0</a:t>
            </a:r>
            <a:r>
              <a:rPr lang="vi-VN" sz="2400" b="1">
                <a:solidFill>
                  <a:srgbClr val="FFFF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400" b="1">
                <a:solidFill>
                  <a:srgbClr val="FFFF00"/>
                </a:solidFill>
                <a:latin typeface="Times New Roman" pitchFamily="18" charset="0"/>
                <a:cs typeface="Arial" pitchFamily="34" charset="0"/>
              </a:rPr>
              <a:t>                               </a:t>
            </a:r>
            <a:r>
              <a:rPr lang="en-US" sz="2400" b="1" smtClean="0">
                <a:solidFill>
                  <a:srgbClr val="FFFF00"/>
                </a:solidFill>
                <a:latin typeface="Times New Roman" pitchFamily="18" charset="0"/>
                <a:cs typeface="Arial" pitchFamily="34" charset="0"/>
              </a:rPr>
              <a:t>  </a:t>
            </a:r>
            <a:r>
              <a:rPr lang="vi-VN" sz="2400" b="1" dirty="0">
                <a:solidFill>
                  <a:srgbClr val="FFFF00"/>
                </a:solidFill>
                <a:latin typeface="Times New Roman" pitchFamily="18" charset="0"/>
                <a:cs typeface="Arial" pitchFamily="34" charset="0"/>
              </a:rPr>
              <a:t>+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Arial" pitchFamily="34" charset="0"/>
              </a:rPr>
              <a:t>3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 Box 10"/>
          <p:cNvSpPr txBox="1">
            <a:spLocks noChangeArrowheads="1"/>
          </p:cNvSpPr>
          <p:nvPr/>
        </p:nvSpPr>
        <p:spPr bwMode="auto">
          <a:xfrm>
            <a:off x="1450317" y="3787993"/>
            <a:ext cx="43506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Arial" pitchFamily="34" charset="0"/>
              </a:rPr>
              <a:t>     </a:t>
            </a:r>
            <a:r>
              <a:rPr lang="en-US" sz="2400" b="1">
                <a:solidFill>
                  <a:srgbClr val="FFFF00"/>
                </a:solidFill>
                <a:latin typeface="Times New Roman" pitchFamily="18" charset="0"/>
                <a:cs typeface="Arial" pitchFamily="34" charset="0"/>
              </a:rPr>
              <a:t>0</a:t>
            </a:r>
            <a:r>
              <a:rPr lang="vi-VN" sz="2400" b="1">
                <a:solidFill>
                  <a:srgbClr val="FFFF00"/>
                </a:solidFill>
                <a:latin typeface="Times New Roman" pitchFamily="18" charset="0"/>
                <a:cs typeface="Arial" pitchFamily="34" charset="0"/>
              </a:rPr>
              <a:t>   </a:t>
            </a:r>
            <a:r>
              <a:rPr lang="en-US" sz="2400" b="1" smtClean="0">
                <a:solidFill>
                  <a:srgbClr val="FFFF00"/>
                </a:solidFill>
                <a:latin typeface="Times New Roman" pitchFamily="18" charset="0"/>
                <a:cs typeface="Arial" pitchFamily="34" charset="0"/>
              </a:rPr>
              <a:t>      </a:t>
            </a:r>
            <a:r>
              <a:rPr lang="vi-VN" sz="2400" b="1" smtClean="0">
                <a:solidFill>
                  <a:srgbClr val="FFFF00"/>
                </a:solidFill>
                <a:latin typeface="Times New Roman" pitchFamily="18" charset="0"/>
                <a:cs typeface="Arial" pitchFamily="34" charset="0"/>
              </a:rPr>
              <a:t>           </a:t>
            </a:r>
            <a:r>
              <a:rPr lang="en-US" sz="2400" b="1" smtClean="0">
                <a:solidFill>
                  <a:srgbClr val="FFFF00"/>
                </a:solidFill>
                <a:latin typeface="Times New Roman" pitchFamily="18" charset="0"/>
                <a:cs typeface="Arial" pitchFamily="34" charset="0"/>
              </a:rPr>
              <a:t>             </a:t>
            </a:r>
            <a:r>
              <a:rPr lang="vi-VN" sz="2400" b="1" dirty="0">
                <a:solidFill>
                  <a:srgbClr val="FFFF00"/>
                </a:solidFill>
                <a:latin typeface="Times New Roman" pitchFamily="18" charset="0"/>
                <a:cs typeface="Arial" pitchFamily="34" charset="0"/>
              </a:rPr>
              <a:t>+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Arial" pitchFamily="34" charset="0"/>
              </a:rPr>
              <a:t>3  </a:t>
            </a:r>
            <a:r>
              <a:rPr lang="vi-VN" sz="2400" b="1" dirty="0">
                <a:solidFill>
                  <a:srgbClr val="FFFF00"/>
                </a:solidFill>
                <a:latin typeface="Times New Roman" pitchFamily="18" charset="0"/>
                <a:cs typeface="Arial" pitchFamily="34" charset="0"/>
              </a:rPr>
              <a:t>                    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Arial" pitchFamily="34" charset="0"/>
              </a:rPr>
              <a:t>   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1071330" y="4710893"/>
            <a:ext cx="45012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Arial" pitchFamily="34" charset="0"/>
              </a:rPr>
              <a:t>    </a:t>
            </a:r>
            <a:r>
              <a:rPr lang="en-US" sz="2400" b="1">
                <a:solidFill>
                  <a:srgbClr val="FFFF00"/>
                </a:solidFill>
                <a:latin typeface="Times New Roman" pitchFamily="18" charset="0"/>
                <a:cs typeface="Arial" pitchFamily="34" charset="0"/>
              </a:rPr>
              <a:t>0</a:t>
            </a:r>
            <a:r>
              <a:rPr lang="vi-VN" sz="2400" b="1">
                <a:solidFill>
                  <a:srgbClr val="FFFF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vi-VN" sz="2400" b="1" smtClean="0">
                <a:solidFill>
                  <a:srgbClr val="FFFF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400" b="1" smtClean="0">
                <a:solidFill>
                  <a:srgbClr val="FFFF00"/>
                </a:solidFill>
                <a:latin typeface="Times New Roman" pitchFamily="18" charset="0"/>
                <a:cs typeface="Arial" pitchFamily="34" charset="0"/>
              </a:rPr>
              <a:t>  </a:t>
            </a:r>
            <a:r>
              <a:rPr lang="vi-VN" sz="2400" b="1" smtClean="0">
                <a:solidFill>
                  <a:srgbClr val="FFFF00"/>
                </a:solidFill>
                <a:latin typeface="Times New Roman" pitchFamily="18" charset="0"/>
                <a:cs typeface="Arial" pitchFamily="34" charset="0"/>
              </a:rPr>
              <a:t>                </a:t>
            </a:r>
            <a:r>
              <a:rPr lang="en-US" sz="2400" b="1" smtClean="0">
                <a:solidFill>
                  <a:srgbClr val="FFFF00"/>
                </a:solidFill>
                <a:latin typeface="Times New Roman" pitchFamily="18" charset="0"/>
                <a:cs typeface="Arial" pitchFamily="34" charset="0"/>
              </a:rPr>
              <a:t>             </a:t>
            </a:r>
            <a:r>
              <a:rPr lang="vi-VN" sz="2400" b="1" dirty="0">
                <a:solidFill>
                  <a:srgbClr val="FFFF00"/>
                </a:solidFill>
                <a:latin typeface="Times New Roman" pitchFamily="18" charset="0"/>
                <a:cs typeface="Arial" pitchFamily="34" charset="0"/>
              </a:rPr>
              <a:t>+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Arial" pitchFamily="34" charset="0"/>
              </a:rPr>
              <a:t>3  </a:t>
            </a:r>
            <a:r>
              <a:rPr lang="vi-VN" sz="2400" b="1" dirty="0">
                <a:solidFill>
                  <a:srgbClr val="FFFF00"/>
                </a:solidFill>
                <a:latin typeface="Times New Roman" pitchFamily="18" charset="0"/>
                <a:cs typeface="Arial" pitchFamily="34" charset="0"/>
              </a:rPr>
              <a:t>                    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Arial" pitchFamily="34" charset="0"/>
              </a:rPr>
              <a:t>   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3037398" y="2905237"/>
            <a:ext cx="28112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0</a:t>
            </a:r>
            <a:r>
              <a:rPr lang="vi-VN" sz="2400" b="1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               </a:t>
            </a:r>
            <a:r>
              <a:rPr lang="en-US" sz="2400" b="1" smtClean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         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-2</a:t>
            </a:r>
            <a:r>
              <a:rPr lang="vi-VN" sz="2400" b="1" dirty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                    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   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 Box 10"/>
          <p:cNvSpPr txBox="1">
            <a:spLocks noChangeArrowheads="1"/>
          </p:cNvSpPr>
          <p:nvPr/>
        </p:nvSpPr>
        <p:spPr bwMode="auto">
          <a:xfrm>
            <a:off x="3032605" y="3839068"/>
            <a:ext cx="32183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   </a:t>
            </a:r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0</a:t>
            </a:r>
            <a:r>
              <a:rPr lang="vi-VN" sz="2400" b="1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         </a:t>
            </a:r>
            <a:r>
              <a:rPr lang="en-US" sz="2400" b="1" smtClean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           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-1</a:t>
            </a:r>
            <a:r>
              <a:rPr lang="vi-VN" sz="2400" b="1" dirty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                    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    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 Box 10"/>
          <p:cNvSpPr txBox="1">
            <a:spLocks noChangeArrowheads="1"/>
          </p:cNvSpPr>
          <p:nvPr/>
        </p:nvSpPr>
        <p:spPr bwMode="auto">
          <a:xfrm>
            <a:off x="2639777" y="4732665"/>
            <a:ext cx="32330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  </a:t>
            </a:r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0</a:t>
            </a:r>
            <a:r>
              <a:rPr lang="vi-VN" sz="2400" b="1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400" b="1" smtClean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                    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-2</a:t>
            </a:r>
            <a:r>
              <a:rPr lang="vi-VN" sz="2400" b="1" dirty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                    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      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047972" y="3099761"/>
            <a:ext cx="2913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crom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(III)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oxit</a:t>
            </a:r>
            <a:endParaRPr lang="en-US" sz="3200" b="1" baseline="-25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975400" y="4024594"/>
            <a:ext cx="3512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crom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(III)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clorua</a:t>
            </a:r>
            <a:endParaRPr lang="en-US" sz="3200" b="1" baseline="-25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942958" y="4955378"/>
            <a:ext cx="3780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crom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(III)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sunfua</a:t>
            </a:r>
            <a:endParaRPr lang="en-US" sz="3200" b="1" baseline="-25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00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6" grpId="0"/>
      <p:bldP spid="38" grpId="0"/>
      <p:bldP spid="39" grpId="0"/>
      <p:bldP spid="40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50" grpId="0"/>
      <p:bldP spid="31" grpId="0"/>
      <p:bldP spid="32" grpId="0"/>
      <p:bldP spid="33" grpId="0"/>
      <p:bldP spid="34" grpId="0"/>
      <p:bldP spid="35" grpId="0"/>
      <p:bldP spid="37" grpId="0"/>
      <p:bldP spid="51" grpId="0"/>
      <p:bldP spid="52" grpId="0"/>
      <p:bldP spid="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988370" y="3411652"/>
            <a:ext cx="103328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vi-VN" sz="3200" dirty="0">
                <a:solidFill>
                  <a:schemeClr val="bg1"/>
                </a:solidFill>
                <a:latin typeface="+mj-lt"/>
              </a:rPr>
              <a:t>-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vi-VN" sz="3200" dirty="0">
                <a:solidFill>
                  <a:schemeClr val="bg1"/>
                </a:solidFill>
                <a:latin typeface="+mj-lt"/>
              </a:rPr>
              <a:t>hông tan trong dd </a:t>
            </a:r>
            <a:r>
              <a:rPr lang="vi-VN" sz="3200" dirty="0">
                <a:solidFill>
                  <a:srgbClr val="FFFF00"/>
                </a:solidFill>
                <a:latin typeface="+mj-lt"/>
              </a:rPr>
              <a:t>HCl, H</a:t>
            </a:r>
            <a:r>
              <a:rPr lang="vi-VN" sz="3200" baseline="-25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vi-VN" sz="3200" dirty="0">
                <a:solidFill>
                  <a:srgbClr val="FFFF00"/>
                </a:solidFill>
                <a:latin typeface="+mj-lt"/>
              </a:rPr>
              <a:t>SO</a:t>
            </a:r>
            <a:r>
              <a:rPr lang="vi-VN" sz="3200" baseline="-25000" dirty="0">
                <a:solidFill>
                  <a:srgbClr val="FFFF00"/>
                </a:solidFill>
                <a:latin typeface="+mj-lt"/>
              </a:rPr>
              <a:t>4</a:t>
            </a:r>
            <a:r>
              <a:rPr lang="vi-VN" sz="3200" dirty="0">
                <a:solidFill>
                  <a:srgbClr val="FFFF00"/>
                </a:solidFill>
                <a:latin typeface="+mj-lt"/>
              </a:rPr>
              <a:t> </a:t>
            </a:r>
            <a:r>
              <a:rPr lang="vi-VN" sz="3200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l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oãng</a:t>
            </a:r>
            <a:r>
              <a:rPr lang="vi-VN" sz="3200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,</a:t>
            </a:r>
            <a:r>
              <a:rPr lang="en-US" sz="3200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3200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nguội</a:t>
            </a:r>
            <a:r>
              <a:rPr lang="vi-VN" sz="3200" dirty="0">
                <a:solidFill>
                  <a:schemeClr val="bg1"/>
                </a:solidFill>
                <a:latin typeface="+mj-lt"/>
              </a:rPr>
              <a:t>.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8371" y="1629168"/>
            <a:ext cx="10668002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200" dirty="0">
                <a:solidFill>
                  <a:schemeClr val="bg1"/>
                </a:solidFill>
                <a:latin typeface="+mj-lt"/>
              </a:rPr>
              <a:t>ền với nước và không khí nhờ lớp </a:t>
            </a:r>
            <a:r>
              <a:rPr lang="vi-VN" sz="3200" dirty="0">
                <a:solidFill>
                  <a:srgbClr val="FFFF00"/>
                </a:solidFill>
                <a:latin typeface="+mj-lt"/>
              </a:rPr>
              <a:t>màng oxit b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ảo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en-US" sz="32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smtClean="0">
                <a:solidFill>
                  <a:schemeClr val="bg1"/>
                </a:solidFill>
                <a:latin typeface="+mj-lt"/>
                <a:sym typeface="Symbol" panose="05050102010706020507" pitchFamily="18" charset="2"/>
              </a:rPr>
              <a:t></a:t>
            </a:r>
            <a:r>
              <a:rPr lang="en-US" sz="320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3200" dirty="0">
                <a:solidFill>
                  <a:schemeClr val="bg1"/>
                </a:solidFill>
                <a:latin typeface="+mj-lt"/>
              </a:rPr>
              <a:t>dùng chế tạo thép không gỉ.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88371" y="971732"/>
            <a:ext cx="533400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88370" y="2755222"/>
            <a:ext cx="533400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axit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88370" y="4100001"/>
            <a:ext cx="56388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vi-VN" sz="3200" dirty="0">
                <a:solidFill>
                  <a:schemeClr val="bg1"/>
                </a:solidFill>
                <a:latin typeface="+mj-lt"/>
              </a:rPr>
              <a:t>- Khi đun nóng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 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13348" y="4926646"/>
            <a:ext cx="56388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  <a:latin typeface="+mj-lt"/>
              </a:rPr>
              <a:t>Cr   +  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  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HCl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   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→  CrCl</a:t>
            </a:r>
            <a:r>
              <a:rPr lang="vi-VN" sz="2800" baseline="-25000" dirty="0">
                <a:solidFill>
                  <a:schemeClr val="bg1"/>
                </a:solidFill>
                <a:latin typeface="+mj-lt"/>
              </a:rPr>
              <a:t>2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   +  H</a:t>
            </a:r>
            <a:r>
              <a:rPr lang="vi-VN" sz="2800" baseline="-25000" dirty="0">
                <a:solidFill>
                  <a:schemeClr val="bg1"/>
                </a:solidFill>
                <a:latin typeface="+mj-lt"/>
              </a:rPr>
              <a:t>2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↑.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13348" y="5648980"/>
            <a:ext cx="56388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  <a:latin typeface="+mj-lt"/>
              </a:rPr>
              <a:t>Cr   +  H</a:t>
            </a:r>
            <a:r>
              <a:rPr lang="en-US" sz="2800" baseline="-25000" dirty="0">
                <a:solidFill>
                  <a:schemeClr val="bg1"/>
                </a:solidFill>
                <a:latin typeface="+mj-lt"/>
              </a:rPr>
              <a:t>2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  →  Cr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   +  H</a:t>
            </a:r>
            <a:r>
              <a:rPr lang="vi-VN" sz="2800" baseline="-25000" dirty="0">
                <a:solidFill>
                  <a:schemeClr val="bg1"/>
                </a:solidFill>
                <a:latin typeface="+mj-lt"/>
              </a:rPr>
              <a:t>2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↑.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200" y="6120825"/>
            <a:ext cx="1208094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Cr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HNO</a:t>
            </a:r>
            <a:r>
              <a:rPr lang="en-US" sz="3200" b="1" baseline="-25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đặc nguội</a:t>
            </a:r>
            <a:r>
              <a:rPr lang="en-US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="1" baseline="-25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3200" b="1" baseline="-25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đặc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nguội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362200" y="4711171"/>
            <a:ext cx="3276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Arial" pitchFamily="34" charset="0"/>
              </a:rPr>
              <a:t>   0</a:t>
            </a:r>
            <a:r>
              <a:rPr lang="vi-VN" sz="2000" b="1" dirty="0">
                <a:solidFill>
                  <a:srgbClr val="FFFF00"/>
                </a:solidFill>
                <a:latin typeface="Times New Roman" pitchFamily="18" charset="0"/>
                <a:cs typeface="Arial" pitchFamily="34" charset="0"/>
              </a:rPr>
              <a:t>    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Arial" pitchFamily="34" charset="0"/>
              </a:rPr>
              <a:t>  </a:t>
            </a:r>
            <a:r>
              <a:rPr lang="vi-VN" sz="2000" b="1" dirty="0">
                <a:solidFill>
                  <a:srgbClr val="FFFF00"/>
                </a:solidFill>
                <a:latin typeface="Times New Roman" pitchFamily="18" charset="0"/>
                <a:cs typeface="Arial" pitchFamily="34" charset="0"/>
              </a:rPr>
              <a:t>          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Arial" pitchFamily="34" charset="0"/>
              </a:rPr>
              <a:t>    </a:t>
            </a:r>
            <a:r>
              <a:rPr lang="vi-VN" sz="2000" b="1" dirty="0">
                <a:solidFill>
                  <a:srgbClr val="FFFF00"/>
                </a:solidFill>
                <a:latin typeface="Times New Roman" pitchFamily="18" charset="0"/>
                <a:cs typeface="Arial" pitchFamily="34" charset="0"/>
              </a:rPr>
              <a:t>               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Arial" pitchFamily="34" charset="0"/>
              </a:rPr>
              <a:t>   +2                 </a:t>
            </a:r>
            <a:r>
              <a:rPr lang="vi-VN" sz="2000" b="1" dirty="0">
                <a:solidFill>
                  <a:srgbClr val="FFFF00"/>
                </a:solidFill>
                <a:latin typeface="Times New Roman" pitchFamily="18" charset="0"/>
                <a:cs typeface="Arial" pitchFamily="34" charset="0"/>
              </a:rPr>
              <a:t>                    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Arial" pitchFamily="34" charset="0"/>
              </a:rPr>
              <a:t>   </a:t>
            </a:r>
            <a:endParaRPr lang="en-US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2441532" y="5421048"/>
            <a:ext cx="319726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Arial" pitchFamily="34" charset="0"/>
              </a:rPr>
              <a:t>0</a:t>
            </a:r>
            <a:r>
              <a:rPr lang="vi-VN" sz="2000" b="1" dirty="0">
                <a:solidFill>
                  <a:srgbClr val="FFFF00"/>
                </a:solidFill>
                <a:latin typeface="Times New Roman" pitchFamily="18" charset="0"/>
                <a:cs typeface="Arial" pitchFamily="34" charset="0"/>
              </a:rPr>
              <a:t>              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Arial" pitchFamily="34" charset="0"/>
              </a:rPr>
              <a:t>    </a:t>
            </a:r>
            <a:r>
              <a:rPr lang="vi-VN" sz="2000" b="1" dirty="0">
                <a:solidFill>
                  <a:srgbClr val="FFFF00"/>
                </a:solidFill>
                <a:latin typeface="Times New Roman" pitchFamily="18" charset="0"/>
                <a:cs typeface="Arial" pitchFamily="34" charset="0"/>
              </a:rPr>
              <a:t>               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Arial" pitchFamily="34" charset="0"/>
              </a:rPr>
              <a:t>       +2                    </a:t>
            </a:r>
            <a:r>
              <a:rPr lang="vi-VN" sz="2000" b="1" dirty="0">
                <a:solidFill>
                  <a:srgbClr val="FFFF00"/>
                </a:solidFill>
                <a:latin typeface="Times New Roman" pitchFamily="18" charset="0"/>
                <a:cs typeface="Arial" pitchFamily="34" charset="0"/>
              </a:rPr>
              <a:t>                    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Arial" pitchFamily="34" charset="0"/>
              </a:rPr>
              <a:t>   </a:t>
            </a:r>
            <a:endParaRPr lang="en-US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4604438" y="4898753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1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800" b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4600345" y="5625231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1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800" b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3581400" y="4714633"/>
            <a:ext cx="3352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 +1</a:t>
            </a:r>
            <a:r>
              <a:rPr lang="vi-VN" sz="2000" b="1" dirty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               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                           0</a:t>
            </a:r>
            <a:r>
              <a:rPr lang="vi-VN" sz="2000" b="1" dirty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                    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   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3436308" y="5446806"/>
            <a:ext cx="357409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+1</a:t>
            </a:r>
            <a:r>
              <a:rPr lang="vi-VN" sz="2000" b="1" dirty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               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                                0</a:t>
            </a:r>
            <a:r>
              <a:rPr lang="vi-VN" sz="2000" b="1" dirty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                    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   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68666" y="4923225"/>
            <a:ext cx="22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" name="Rectangle 1"/>
          <p:cNvSpPr/>
          <p:nvPr/>
        </p:nvSpPr>
        <p:spPr>
          <a:xfrm>
            <a:off x="3697266" y="4171792"/>
            <a:ext cx="25683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</a:t>
            </a:r>
            <a:r>
              <a:rPr lang="en-US" sz="3200" b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 H</a:t>
            </a:r>
            <a:r>
              <a:rPr lang="vi-VN" sz="32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5007" y="99606"/>
            <a:ext cx="1005735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III. Tính chất hóa học.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3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8" grpId="0"/>
      <p:bldP spid="13" grpId="0"/>
      <p:bldP spid="14" grpId="0"/>
      <p:bldP spid="15" grpId="0"/>
      <p:bldP spid="17" grpId="0"/>
      <p:bldP spid="21" grpId="0"/>
      <p:bldP spid="22" grpId="0"/>
      <p:bldP spid="12" grpId="0"/>
      <p:bldP spid="16" grpId="0"/>
      <p:bldP spid="18" grpId="0"/>
      <p:bldP spid="19" grpId="0"/>
      <p:bldP spid="23" grpId="0"/>
      <p:bldP spid="24" grpId="0"/>
      <p:bldP spid="25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5894749" y="3002924"/>
            <a:ext cx="6313293" cy="266221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sz="4400" dirty="0">
              <a:cs typeface="Arial" panose="020B0604020202020204" pitchFamily="34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1143000" y="3002924"/>
            <a:ext cx="3917220" cy="266221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sz="3200" b="1">
              <a:cs typeface="Arial" panose="020B0604020202020204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245124" y="3111726"/>
            <a:ext cx="3917220" cy="1646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buClrTx/>
              <a:buNone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600"/>
              </a:spcBef>
              <a:buClrTx/>
              <a:buNone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Kim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reeform 8"/>
          <p:cNvSpPr>
            <a:spLocks/>
          </p:cNvSpPr>
          <p:nvPr/>
        </p:nvSpPr>
        <p:spPr bwMode="gray">
          <a:xfrm rot="16200000">
            <a:off x="6845735" y="1150154"/>
            <a:ext cx="1161569" cy="2176919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FFC000"/>
              </a:solidFill>
            </a:endParaRPr>
          </a:p>
        </p:txBody>
      </p:sp>
      <p:sp>
        <p:nvSpPr>
          <p:cNvPr id="13" name="Freeform 10"/>
          <p:cNvSpPr>
            <a:spLocks/>
          </p:cNvSpPr>
          <p:nvPr/>
        </p:nvSpPr>
        <p:spPr bwMode="gray">
          <a:xfrm rot="5400000" flipH="1">
            <a:off x="3340353" y="1041252"/>
            <a:ext cx="1205417" cy="2438566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n>
                <a:solidFill>
                  <a:srgbClr val="FF0000"/>
                </a:solidFill>
              </a:ln>
            </a:endParaRPr>
          </a:p>
        </p:txBody>
      </p:sp>
      <p:grpSp>
        <p:nvGrpSpPr>
          <p:cNvPr id="14" name="Group 11"/>
          <p:cNvGrpSpPr>
            <a:grpSpLocks/>
          </p:cNvGrpSpPr>
          <p:nvPr/>
        </p:nvGrpSpPr>
        <p:grpSpPr bwMode="auto">
          <a:xfrm>
            <a:off x="4400178" y="223838"/>
            <a:ext cx="2827338" cy="1528763"/>
            <a:chOff x="1997" y="1314"/>
            <a:chExt cx="1889" cy="1009"/>
          </a:xfrm>
        </p:grpSpPr>
        <p:grpSp>
          <p:nvGrpSpPr>
            <p:cNvPr id="15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20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21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gamma/>
                      <a:tint val="44314"/>
                      <a:invGamma/>
                    </a:schemeClr>
                  </a:gs>
                  <a:gs pos="100000">
                    <a:schemeClr val="folHlink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  <p:sp>
          <p:nvSpPr>
            <p:cNvPr id="16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48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2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4974124" y="414338"/>
            <a:ext cx="159531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3600" b="1" dirty="0">
                <a:solidFill>
                  <a:srgbClr val="000000"/>
                </a:solidFill>
              </a:rPr>
              <a:t>CROM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6106285" y="3187534"/>
            <a:ext cx="6101757" cy="2785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buClrTx/>
              <a:buNone/>
            </a:pP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buClrTx/>
              <a:buNone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1.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endParaRPr lang="en-US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buClrTx/>
              <a:buNone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2. </a:t>
            </a:r>
            <a:r>
              <a:rPr lang="en-US" sz="3200" b="1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buClrTx/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3.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8436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 animBg="1"/>
      <p:bldP spid="13" grpId="0" animBg="1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rved Up Arrow 15"/>
          <p:cNvSpPr/>
          <p:nvPr/>
        </p:nvSpPr>
        <p:spPr>
          <a:xfrm rot="10973909">
            <a:off x="3143223" y="2423312"/>
            <a:ext cx="2705253" cy="100438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urved Down Arrow 11"/>
          <p:cNvSpPr/>
          <p:nvPr/>
        </p:nvSpPr>
        <p:spPr>
          <a:xfrm>
            <a:off x="5826369" y="2414954"/>
            <a:ext cx="2784231" cy="88877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7620000" y="3276601"/>
            <a:ext cx="1562100" cy="15943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+6</a:t>
            </a:r>
          </a:p>
          <a:p>
            <a:pPr algn="ctr"/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Cr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581400" y="1863969"/>
            <a:ext cx="1905000" cy="533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oxi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hóa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248400" y="1849285"/>
            <a:ext cx="1905000" cy="533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khử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031615" y="3276601"/>
            <a:ext cx="1562100" cy="15943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+3</a:t>
            </a:r>
          </a:p>
          <a:p>
            <a:pPr algn="ctr"/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Cr</a:t>
            </a:r>
          </a:p>
        </p:txBody>
      </p:sp>
      <p:sp>
        <p:nvSpPr>
          <p:cNvPr id="11" name="Oval 10"/>
          <p:cNvSpPr/>
          <p:nvPr/>
        </p:nvSpPr>
        <p:spPr>
          <a:xfrm>
            <a:off x="2595585" y="3352801"/>
            <a:ext cx="1562100" cy="15943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+2</a:t>
            </a:r>
          </a:p>
          <a:p>
            <a:pPr algn="ctr"/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6204" y="773851"/>
            <a:ext cx="608939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crom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(III)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0" y="191779"/>
            <a:ext cx="88392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IV. Hợp chất của crom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07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 animBg="1"/>
      <p:bldP spid="5" grpId="0" animBg="1"/>
      <p:bldP spid="17" grpId="0" animBg="1"/>
      <p:bldP spid="18" grpId="0" animBg="1"/>
      <p:bldP spid="10" grpId="0" animBg="1"/>
      <p:bldP spid="11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616204" y="773851"/>
            <a:ext cx="608939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crom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(III)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9180" y="5565973"/>
            <a:ext cx="908308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ạo màu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gốm, sứ,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191779"/>
            <a:ext cx="88392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IV. Hợp chất của crom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1005" y="1264742"/>
            <a:ext cx="477277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Crom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(III)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oxit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Cr</a:t>
            </a:r>
            <a:r>
              <a:rPr lang="en-US" sz="3200" b="1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b="1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3390" y="3070611"/>
            <a:ext cx="868150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vi-VN" sz="3200" dirty="0">
                <a:solidFill>
                  <a:schemeClr val="bg1"/>
                </a:solidFill>
                <a:latin typeface="+mj-lt"/>
              </a:rPr>
              <a:t>-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3200" dirty="0">
                <a:solidFill>
                  <a:schemeClr val="bg1"/>
                </a:solidFill>
                <a:latin typeface="+mj-lt"/>
              </a:rPr>
              <a:t>à </a:t>
            </a:r>
            <a:r>
              <a:rPr lang="vi-VN" sz="3200" dirty="0">
                <a:solidFill>
                  <a:srgbClr val="FFFF00"/>
                </a:solidFill>
                <a:latin typeface="+mj-lt"/>
              </a:rPr>
              <a:t>oxit lưỡng tính</a:t>
            </a:r>
            <a:r>
              <a:rPr lang="en-US" sz="3200" dirty="0">
                <a:solidFill>
                  <a:srgbClr val="FFFF00"/>
                </a:solidFill>
                <a:latin typeface="+mj-lt"/>
              </a:rPr>
              <a:t>.</a:t>
            </a:r>
            <a:endParaRPr lang="vi-VN" sz="32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9571" y="1971685"/>
            <a:ext cx="7318876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3200" dirty="0">
                <a:solidFill>
                  <a:schemeClr val="bg1"/>
                </a:solidFill>
                <a:latin typeface="+mj-lt"/>
              </a:rPr>
              <a:t>-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à </a:t>
            </a:r>
            <a:r>
              <a:rPr lang="vi-VN" sz="3200" dirty="0">
                <a:solidFill>
                  <a:schemeClr val="bg1"/>
                </a:solidFill>
                <a:latin typeface="+mj-lt"/>
              </a:rPr>
              <a:t>chất rắn, m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àu</a:t>
            </a:r>
            <a:r>
              <a:rPr lang="vi-VN" sz="32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3200" dirty="0">
                <a:solidFill>
                  <a:srgbClr val="FFFF00"/>
                </a:solidFill>
                <a:latin typeface="+mj-lt"/>
              </a:rPr>
              <a:t>lục thẫm</a:t>
            </a:r>
            <a:r>
              <a:rPr lang="vi-VN" sz="3200" dirty="0">
                <a:solidFill>
                  <a:schemeClr val="bg1"/>
                </a:solidFill>
                <a:latin typeface="+mj-lt"/>
              </a:rPr>
              <a:t>, không tan 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t</a:t>
            </a:r>
            <a:r>
              <a:rPr lang="vi-VN" sz="3200" dirty="0">
                <a:solidFill>
                  <a:schemeClr val="bg1"/>
                </a:solidFill>
                <a:latin typeface="+mj-lt"/>
              </a:rPr>
              <a:t>rong nước.</a:t>
            </a:r>
          </a:p>
        </p:txBody>
      </p:sp>
      <p:pic>
        <p:nvPicPr>
          <p:cNvPr id="11268" name="Picture 4" descr="Cr2O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558" y="0"/>
            <a:ext cx="368644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302004" y="3893976"/>
            <a:ext cx="59436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  <a:latin typeface="+mj-lt"/>
              </a:rPr>
              <a:t>Cr</a:t>
            </a:r>
            <a:r>
              <a:rPr lang="en-US" sz="2800" baseline="-25000" dirty="0">
                <a:solidFill>
                  <a:schemeClr val="bg1"/>
                </a:solidFill>
                <a:latin typeface="+mj-lt"/>
              </a:rPr>
              <a:t>2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  + 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HCl  → 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CrCl</a:t>
            </a:r>
            <a:r>
              <a:rPr lang="en-US" sz="28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   +  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H</a:t>
            </a:r>
            <a:r>
              <a:rPr lang="vi-VN" sz="2800" baseline="-25000" dirty="0">
                <a:solidFill>
                  <a:schemeClr val="bg1"/>
                </a:solidFill>
                <a:latin typeface="+mj-lt"/>
              </a:rPr>
              <a:t>2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70446" y="4821529"/>
            <a:ext cx="68580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  <a:latin typeface="+mj-lt"/>
              </a:rPr>
              <a:t>Cr</a:t>
            </a:r>
            <a:r>
              <a:rPr lang="en-US" sz="2800" baseline="-25000" dirty="0">
                <a:solidFill>
                  <a:schemeClr val="bg1"/>
                </a:solidFill>
                <a:latin typeface="+mj-lt"/>
              </a:rPr>
              <a:t>2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  +  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aseline="-25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 →  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Cr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   +  H</a:t>
            </a:r>
            <a:r>
              <a:rPr lang="vi-VN" sz="2800" baseline="-25000" dirty="0">
                <a:solidFill>
                  <a:schemeClr val="bg1"/>
                </a:solidFill>
                <a:latin typeface="+mj-lt"/>
              </a:rPr>
              <a:t>2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99446" y="4803638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61359" y="4800248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14394" y="3911044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88306" y="3898518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24824" y="3898518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1" name="Oval 20"/>
          <p:cNvSpPr/>
          <p:nvPr/>
        </p:nvSpPr>
        <p:spPr>
          <a:xfrm>
            <a:off x="2343889" y="2991597"/>
            <a:ext cx="2054098" cy="7328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04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4" grpId="0"/>
      <p:bldP spid="15" grpId="0"/>
      <p:bldP spid="16" grpId="0"/>
      <p:bldP spid="17" grpId="0"/>
      <p:bldP spid="11" grpId="0"/>
      <p:bldP spid="12" grpId="0"/>
      <p:bldP spid="13" grpId="0"/>
      <p:bldP spid="18" grpId="0"/>
      <p:bldP spid="19" grpId="0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219200" y="1431120"/>
            <a:ext cx="57150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Crom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(III)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hiđroxit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Cr(OH)</a:t>
            </a:r>
            <a:r>
              <a:rPr lang="en-US" sz="3200" b="1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98444" y="3289358"/>
            <a:ext cx="519046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vi-VN" sz="3200" dirty="0">
                <a:solidFill>
                  <a:schemeClr val="bg1"/>
                </a:solidFill>
                <a:latin typeface="+mj-lt"/>
              </a:rPr>
              <a:t>-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200" dirty="0">
                <a:solidFill>
                  <a:schemeClr val="bg1"/>
                </a:solidFill>
                <a:latin typeface="+mj-lt"/>
              </a:rPr>
              <a:t>à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hiđr</a:t>
            </a:r>
            <a:r>
              <a:rPr lang="vi-VN" sz="3200" dirty="0">
                <a:solidFill>
                  <a:srgbClr val="FFFF00"/>
                </a:solidFill>
                <a:latin typeface="+mj-lt"/>
              </a:rPr>
              <a:t>oxit lưỡng tính</a:t>
            </a:r>
            <a:r>
              <a:rPr lang="en-US" sz="3200" dirty="0">
                <a:solidFill>
                  <a:srgbClr val="FFFF00"/>
                </a:solidFill>
                <a:latin typeface="+mj-lt"/>
              </a:rPr>
              <a:t>.</a:t>
            </a:r>
            <a:endParaRPr lang="vi-VN" sz="32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98479" y="2064042"/>
            <a:ext cx="7059721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L</a:t>
            </a:r>
            <a:r>
              <a:rPr lang="vi-VN" sz="3200" dirty="0">
                <a:solidFill>
                  <a:schemeClr val="bg1"/>
                </a:solidFill>
                <a:latin typeface="+mj-lt"/>
              </a:rPr>
              <a:t>à chất rắn, m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àu</a:t>
            </a:r>
            <a:r>
              <a:rPr lang="vi-VN" sz="32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3200" dirty="0">
                <a:solidFill>
                  <a:srgbClr val="FFFF00"/>
                </a:solidFill>
                <a:latin typeface="+mj-lt"/>
              </a:rPr>
              <a:t>lục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xám</a:t>
            </a:r>
            <a:r>
              <a:rPr lang="vi-VN" sz="3200" dirty="0">
                <a:solidFill>
                  <a:schemeClr val="bg1"/>
                </a:solidFill>
                <a:latin typeface="+mj-lt"/>
              </a:rPr>
              <a:t>,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3200" dirty="0">
                <a:solidFill>
                  <a:schemeClr val="bg1"/>
                </a:solidFill>
                <a:latin typeface="+mj-lt"/>
              </a:rPr>
              <a:t>không tan trong nước.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81200" y="4194917"/>
            <a:ext cx="64770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  <a:latin typeface="+mj-lt"/>
              </a:rPr>
              <a:t>Cr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(OH)</a:t>
            </a:r>
            <a:r>
              <a:rPr lang="en-US" sz="28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 +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 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HCl  →  CrCl</a:t>
            </a:r>
            <a:r>
              <a:rPr lang="en-US" sz="28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   +  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H</a:t>
            </a:r>
            <a:r>
              <a:rPr lang="vi-VN" sz="2800" baseline="-25000" dirty="0">
                <a:solidFill>
                  <a:schemeClr val="bg1"/>
                </a:solidFill>
                <a:latin typeface="+mj-lt"/>
              </a:rPr>
              <a:t>2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57400" y="5191780"/>
            <a:ext cx="64770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  <a:latin typeface="+mj-lt"/>
              </a:rPr>
              <a:t>Cr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(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OH)</a:t>
            </a:r>
            <a:r>
              <a:rPr lang="en-US" sz="28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+ 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  → 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Cr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 +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 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H</a:t>
            </a:r>
            <a:r>
              <a:rPr lang="vi-VN" sz="2800" baseline="-25000" dirty="0">
                <a:solidFill>
                  <a:schemeClr val="bg1"/>
                </a:solidFill>
                <a:latin typeface="+mj-lt"/>
              </a:rPr>
              <a:t>2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271" name="Picture 7" descr="Cr(OH)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3869" y="0"/>
            <a:ext cx="3528131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924470" y="5185517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33800" y="4183112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68860" y="4194917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1000" y="191779"/>
            <a:ext cx="88392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IV. Hợp chất của crom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6204" y="773851"/>
            <a:ext cx="608939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crom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(III)</a:t>
            </a:r>
          </a:p>
        </p:txBody>
      </p:sp>
      <p:sp>
        <p:nvSpPr>
          <p:cNvPr id="2" name="Oval 1"/>
          <p:cNvSpPr/>
          <p:nvPr/>
        </p:nvSpPr>
        <p:spPr>
          <a:xfrm>
            <a:off x="3495386" y="3248466"/>
            <a:ext cx="2054098" cy="7328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8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16" grpId="0"/>
      <p:bldP spid="17" grpId="0"/>
      <p:bldP spid="11" grpId="0"/>
      <p:bldP spid="13" grpId="0"/>
      <p:bldP spid="18" grpId="0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44790" y="2055425"/>
            <a:ext cx="1159961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ion Cr</a:t>
            </a:r>
            <a:r>
              <a:rPr lang="en-US" sz="32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3+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oxi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khử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66082" y="1327849"/>
            <a:ext cx="688116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crom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(III):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Cr</a:t>
            </a:r>
            <a:r>
              <a:rPr lang="en-US" sz="3200" b="1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3+</a:t>
            </a:r>
            <a:endParaRPr lang="en-US" sz="3200" b="1" baseline="-25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57893" y="3038717"/>
            <a:ext cx="8319888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  <a:latin typeface="+mj-lt"/>
              </a:rPr>
              <a:t>  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Cr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8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  +  Zn  → 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  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Cr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8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i="1" baseline="30000" dirty="0">
                <a:solidFill>
                  <a:schemeClr val="bg1"/>
                </a:solidFill>
                <a:latin typeface="+mj-lt"/>
              </a:rPr>
              <a:t>  </a:t>
            </a:r>
            <a:r>
              <a:rPr lang="vi-VN" sz="2800" i="1" dirty="0">
                <a:solidFill>
                  <a:schemeClr val="bg1"/>
                </a:solidFill>
                <a:latin typeface="+mj-lt"/>
              </a:rPr>
              <a:t>+  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Zn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8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 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  <a:p>
            <a:r>
              <a:rPr lang="en-US" sz="2800" dirty="0">
                <a:latin typeface="+mj-lt"/>
              </a:rPr>
              <a:t>	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13360" y="5201095"/>
            <a:ext cx="832692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vi-VN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CrO</a:t>
            </a:r>
            <a:r>
              <a:rPr lang="en-US" sz="28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 + 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 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Br</a:t>
            </a:r>
            <a:r>
              <a:rPr lang="vi-VN" sz="2800" baseline="-25000" dirty="0">
                <a:solidFill>
                  <a:schemeClr val="bg1"/>
                </a:solidFill>
                <a:latin typeface="+mj-lt"/>
              </a:rPr>
              <a:t>2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 + 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vi-VN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→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 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8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CrO</a:t>
            </a:r>
            <a:r>
              <a:rPr lang="en-US" sz="2800" baseline="-25000" dirty="0">
                <a:solidFill>
                  <a:schemeClr val="bg1"/>
                </a:solidFill>
                <a:latin typeface="+mj-lt"/>
              </a:rPr>
              <a:t>4 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+ 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vi-VN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en-US" sz="28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+ 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 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H</a:t>
            </a:r>
            <a:r>
              <a:rPr lang="vi-VN" sz="2800" baseline="-25000" dirty="0">
                <a:solidFill>
                  <a:schemeClr val="bg1"/>
                </a:solidFill>
                <a:latin typeface="+mj-lt"/>
              </a:rPr>
              <a:t>2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O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99215" y="3972580"/>
            <a:ext cx="764348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+mj-lt"/>
              </a:rPr>
              <a:t>		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2Cr</a:t>
            </a:r>
            <a:r>
              <a:rPr lang="vi-VN" sz="2800" baseline="30000" dirty="0">
                <a:solidFill>
                  <a:schemeClr val="bg1"/>
                </a:solidFill>
                <a:latin typeface="+mj-lt"/>
              </a:rPr>
              <a:t>3+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  +  Zn  → 2Cr</a:t>
            </a:r>
            <a:r>
              <a:rPr lang="vi-VN" sz="2800" baseline="30000" dirty="0">
                <a:solidFill>
                  <a:schemeClr val="bg1"/>
                </a:solidFill>
                <a:latin typeface="+mj-lt"/>
              </a:rPr>
              <a:t>2+</a:t>
            </a:r>
            <a:r>
              <a:rPr lang="vi-VN" sz="280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800" i="1" baseline="30000" dirty="0">
                <a:solidFill>
                  <a:schemeClr val="bg1"/>
                </a:solidFill>
                <a:latin typeface="+mj-lt"/>
              </a:rPr>
              <a:t>  </a:t>
            </a:r>
            <a:r>
              <a:rPr lang="vi-VN" sz="2800" i="1" dirty="0">
                <a:solidFill>
                  <a:schemeClr val="bg1"/>
                </a:solidFill>
                <a:latin typeface="+mj-lt"/>
              </a:rPr>
              <a:t>+  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Zn</a:t>
            </a:r>
            <a:r>
              <a:rPr lang="vi-VN" sz="2800" baseline="30000" dirty="0">
                <a:solidFill>
                  <a:schemeClr val="bg1"/>
                </a:solidFill>
                <a:latin typeface="+mj-lt"/>
              </a:rPr>
              <a:t>2+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 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93144" y="6030227"/>
            <a:ext cx="77724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  <a:latin typeface="+mj-lt"/>
              </a:rPr>
              <a:t>2CrO</a:t>
            </a:r>
            <a:r>
              <a:rPr lang="en-US" sz="28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baseline="30000" dirty="0">
                <a:solidFill>
                  <a:schemeClr val="bg1"/>
                </a:solidFill>
                <a:latin typeface="+mj-lt"/>
              </a:rPr>
              <a:t>-</a:t>
            </a:r>
            <a:r>
              <a:rPr lang="vi-VN" sz="2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+ 3Br</a:t>
            </a:r>
            <a:r>
              <a:rPr lang="vi-VN" sz="2800" baseline="-25000" dirty="0">
                <a:solidFill>
                  <a:schemeClr val="bg1"/>
                </a:solidFill>
                <a:latin typeface="+mj-lt"/>
              </a:rPr>
              <a:t>2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  + 8OH</a:t>
            </a:r>
            <a:r>
              <a:rPr lang="vi-VN" sz="2800" baseline="30000" dirty="0">
                <a:solidFill>
                  <a:schemeClr val="bg1"/>
                </a:solidFill>
                <a:latin typeface="+mj-lt"/>
              </a:rPr>
              <a:t>-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 → 2CrO</a:t>
            </a:r>
            <a:r>
              <a:rPr lang="en-US" sz="2800" baseline="-25000" dirty="0">
                <a:solidFill>
                  <a:schemeClr val="bg1"/>
                </a:solidFill>
                <a:latin typeface="+mj-lt"/>
              </a:rPr>
              <a:t>4</a:t>
            </a:r>
            <a:r>
              <a:rPr lang="en-US" sz="2800" baseline="30000" dirty="0">
                <a:solidFill>
                  <a:schemeClr val="bg1"/>
                </a:solidFill>
                <a:latin typeface="+mj-lt"/>
              </a:rPr>
              <a:t>2-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 + 6Br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800" baseline="30000" dirty="0">
                <a:solidFill>
                  <a:schemeClr val="bg1"/>
                </a:solidFill>
                <a:latin typeface="+mj-lt"/>
              </a:rPr>
              <a:t>-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  + 4H</a:t>
            </a:r>
            <a:r>
              <a:rPr lang="vi-VN" sz="2800" baseline="-25000" dirty="0">
                <a:solidFill>
                  <a:schemeClr val="bg1"/>
                </a:solidFill>
                <a:latin typeface="+mj-lt"/>
              </a:rPr>
              <a:t>2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O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291734" y="4946663"/>
            <a:ext cx="49830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vi-VN" sz="2000" b="1" dirty="0">
                <a:solidFill>
                  <a:srgbClr val="FFFF00"/>
                </a:solidFill>
                <a:latin typeface="Times New Roman" pitchFamily="18" charset="0"/>
                <a:cs typeface="Arial" pitchFamily="34" charset="0"/>
              </a:rPr>
              <a:t>+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Arial" pitchFamily="34" charset="0"/>
              </a:rPr>
              <a:t>3</a:t>
            </a:r>
            <a:r>
              <a:rPr lang="vi-VN" sz="2000" b="1" dirty="0">
                <a:solidFill>
                  <a:srgbClr val="FFFF00"/>
                </a:solidFill>
                <a:latin typeface="Times New Roman" pitchFamily="18" charset="0"/>
                <a:cs typeface="Arial" pitchFamily="34" charset="0"/>
              </a:rPr>
              <a:t>                                                   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Arial" pitchFamily="34" charset="0"/>
              </a:rPr>
              <a:t>               </a:t>
            </a:r>
            <a:r>
              <a:rPr lang="vi-VN" sz="2000" b="1" dirty="0">
                <a:solidFill>
                  <a:srgbClr val="FFFF00"/>
                </a:solidFill>
                <a:latin typeface="Times New Roman" pitchFamily="18" charset="0"/>
                <a:cs typeface="Arial" pitchFamily="34" charset="0"/>
              </a:rPr>
              <a:t>+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Arial" pitchFamily="34" charset="0"/>
              </a:rPr>
              <a:t>6</a:t>
            </a:r>
            <a:r>
              <a:rPr lang="vi-VN" sz="2000" b="1" dirty="0">
                <a:solidFill>
                  <a:srgbClr val="FFFF00"/>
                </a:solidFill>
                <a:latin typeface="Times New Roman" pitchFamily="18" charset="0"/>
                <a:cs typeface="Arial" pitchFamily="34" charset="0"/>
              </a:rPr>
              <a:t>                   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vi-VN" sz="2000" b="1" dirty="0">
                <a:solidFill>
                  <a:srgbClr val="FFFF00"/>
                </a:solidFill>
                <a:latin typeface="Times New Roman" pitchFamily="18" charset="0"/>
                <a:cs typeface="Arial" pitchFamily="34" charset="0"/>
              </a:rPr>
              <a:t>  </a:t>
            </a:r>
            <a:endParaRPr lang="en-US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567699" y="2830713"/>
            <a:ext cx="329095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sz="2000" b="1" dirty="0">
                <a:solidFill>
                  <a:srgbClr val="FFFF00"/>
                </a:solidFill>
                <a:latin typeface="Times New Roman" pitchFamily="18" charset="0"/>
                <a:cs typeface="Arial" pitchFamily="34" charset="0"/>
              </a:rPr>
              <a:t>+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Arial" pitchFamily="34" charset="0"/>
              </a:rPr>
              <a:t>3  </a:t>
            </a:r>
            <a:r>
              <a:rPr lang="vi-VN" sz="2000" b="1" dirty="0">
                <a:solidFill>
                  <a:srgbClr val="FFFF00"/>
                </a:solidFill>
                <a:latin typeface="Times New Roman" pitchFamily="18" charset="0"/>
                <a:cs typeface="Arial" pitchFamily="34" charset="0"/>
              </a:rPr>
              <a:t>         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vi-VN" sz="2000" b="1" dirty="0">
                <a:solidFill>
                  <a:srgbClr val="FFFF00"/>
                </a:solidFill>
                <a:latin typeface="Times New Roman" pitchFamily="18" charset="0"/>
                <a:cs typeface="Arial" pitchFamily="34" charset="0"/>
              </a:rPr>
              <a:t>      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Arial" pitchFamily="34" charset="0"/>
              </a:rPr>
              <a:t>       </a:t>
            </a:r>
            <a:r>
              <a:rPr lang="vi-VN" sz="2000" b="1" dirty="0">
                <a:solidFill>
                  <a:srgbClr val="FFFF00"/>
                </a:solidFill>
                <a:latin typeface="Times New Roman" pitchFamily="18" charset="0"/>
                <a:cs typeface="Arial" pitchFamily="34" charset="0"/>
              </a:rPr>
              <a:t>             +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Arial" pitchFamily="34" charset="0"/>
              </a:rPr>
              <a:t>2                </a:t>
            </a:r>
            <a:r>
              <a:rPr lang="vi-VN" sz="2000" b="1" dirty="0">
                <a:solidFill>
                  <a:srgbClr val="FFFF00"/>
                </a:solidFill>
                <a:latin typeface="Times New Roman" pitchFamily="18" charset="0"/>
                <a:cs typeface="Arial" pitchFamily="34" charset="0"/>
              </a:rPr>
              <a:t>                   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Arial" pitchFamily="34" charset="0"/>
              </a:rPr>
              <a:t>   </a:t>
            </a:r>
            <a:endParaRPr lang="en-US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57893" y="3030750"/>
            <a:ext cx="275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62781" y="3042387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93608" y="5199059"/>
            <a:ext cx="351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13218" y="5199059"/>
            <a:ext cx="351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96366" y="5201052"/>
            <a:ext cx="351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027356" y="5201052"/>
            <a:ext cx="275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786682" y="5199059"/>
            <a:ext cx="351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101693" y="5195927"/>
            <a:ext cx="351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3420191" y="3489579"/>
            <a:ext cx="1828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sz="2800" dirty="0">
                <a:solidFill>
                  <a:srgbClr val="FFFF00"/>
                </a:solidFill>
                <a:latin typeface="+mj-lt"/>
              </a:rPr>
              <a:t>(tính oxh)</a:t>
            </a:r>
            <a:endParaRPr lang="en-US" sz="2800" b="1" dirty="0">
              <a:solidFill>
                <a:srgbClr val="FFFF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2591580" y="5573027"/>
            <a:ext cx="1828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sz="2800" dirty="0">
                <a:solidFill>
                  <a:srgbClr val="FFFF00"/>
                </a:solidFill>
                <a:latin typeface="+mj-lt"/>
              </a:rPr>
              <a:t>(tính</a:t>
            </a:r>
            <a:r>
              <a:rPr lang="en-US" sz="28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khử</a:t>
            </a:r>
            <a:r>
              <a:rPr lang="vi-VN" sz="2800" dirty="0">
                <a:solidFill>
                  <a:srgbClr val="FFFF00"/>
                </a:solidFill>
                <a:latin typeface="+mj-lt"/>
              </a:rPr>
              <a:t>)</a:t>
            </a:r>
            <a:endParaRPr lang="en-US" sz="2800" b="1" dirty="0">
              <a:solidFill>
                <a:srgbClr val="FFFF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5086219" y="2830713"/>
            <a:ext cx="32387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0</a:t>
            </a:r>
            <a:r>
              <a:rPr lang="vi-VN" sz="2000" b="1" dirty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             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  </a:t>
            </a:r>
            <a:r>
              <a:rPr lang="vi-VN" sz="2000" b="1" dirty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                       +2</a:t>
            </a:r>
            <a:r>
              <a:rPr lang="vi-VN" sz="2000" b="1" dirty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                    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   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4495800" y="4946662"/>
            <a:ext cx="560589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  0</a:t>
            </a:r>
            <a:r>
              <a:rPr lang="vi-VN" sz="2000" b="1" dirty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      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vi-VN" sz="2000" b="1" dirty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              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                                                      -1 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6194" y="2896048"/>
            <a:ext cx="28520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chemeClr val="bg1"/>
                </a:solidFill>
                <a:latin typeface="+mj-lt"/>
              </a:rPr>
              <a:t>+ MT axit:</a:t>
            </a:r>
            <a:endParaRPr lang="en-US" sz="3200" dirty="0"/>
          </a:p>
        </p:txBody>
      </p:sp>
      <p:sp>
        <p:nvSpPr>
          <p:cNvPr id="30" name="Rectangle 29"/>
          <p:cNvSpPr/>
          <p:nvPr/>
        </p:nvSpPr>
        <p:spPr>
          <a:xfrm>
            <a:off x="1097116" y="4672506"/>
            <a:ext cx="30987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chemeClr val="bg1"/>
                </a:solidFill>
                <a:latin typeface="+mj-lt"/>
              </a:rPr>
              <a:t>+ MT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bazơ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16204" y="773851"/>
            <a:ext cx="608939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crom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(III)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1000" y="191779"/>
            <a:ext cx="88392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IV. Hợp chất của crom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12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/>
      <p:bldP spid="21" grpId="0"/>
      <p:bldP spid="18" grpId="0"/>
      <p:bldP spid="22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2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7042" y="5373446"/>
            <a:ext cx="11556581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CrO</a:t>
            </a:r>
            <a:r>
              <a:rPr lang="en-US" sz="32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oxi</a:t>
            </a:r>
            <a:r>
              <a:rPr lang="en-US" sz="32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2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S, P, C, C</a:t>
            </a:r>
            <a:r>
              <a:rPr lang="en-US" sz="32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OH,...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bốc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CrO</a:t>
            </a:r>
            <a:r>
              <a:rPr lang="en-US" sz="32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2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6484" y="1395716"/>
            <a:ext cx="577419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Crom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(VI)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oxit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CrO</a:t>
            </a:r>
            <a:r>
              <a:rPr lang="en-US" sz="3200" b="1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51281" y="2751987"/>
            <a:ext cx="1010484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à một </a:t>
            </a:r>
            <a:r>
              <a:rPr lang="vi-VN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oxit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51283" y="2005317"/>
            <a:ext cx="637153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à chất rắn, m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àu</a:t>
            </a:r>
            <a:r>
              <a:rPr lang="vi-V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vi-VN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thẫm.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88441" y="3712494"/>
            <a:ext cx="415864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  <a:latin typeface="+mj-lt"/>
              </a:rPr>
              <a:t>Cr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+ H</a:t>
            </a:r>
            <a:r>
              <a:rPr lang="vi-VN" sz="2800" baseline="-25000" dirty="0">
                <a:solidFill>
                  <a:schemeClr val="bg1"/>
                </a:solidFill>
                <a:latin typeface="+mj-lt"/>
              </a:rPr>
              <a:t>2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→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CrO</a:t>
            </a:r>
            <a:r>
              <a:rPr lang="en-US" sz="28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11405" y="4474494"/>
            <a:ext cx="413567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  <a:latin typeface="+mj-lt"/>
              </a:rPr>
              <a:t>Cr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+ H</a:t>
            </a:r>
            <a:r>
              <a:rPr lang="vi-VN" sz="2800" baseline="-25000" dirty="0">
                <a:solidFill>
                  <a:schemeClr val="bg1"/>
                </a:solidFill>
                <a:latin typeface="+mj-lt"/>
              </a:rPr>
              <a:t>2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→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Cr</a:t>
            </a:r>
            <a:r>
              <a:rPr lang="en-US" sz="28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94683" y="3712494"/>
            <a:ext cx="19050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axit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cromic</a:t>
            </a:r>
            <a:endParaRPr lang="en-US" sz="28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70883" y="4474494"/>
            <a:ext cx="231992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axit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đicromic</a:t>
            </a:r>
            <a:endParaRPr lang="en-US" sz="28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476" y="62216"/>
            <a:ext cx="4265211" cy="35191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389181" y="4474494"/>
            <a:ext cx="275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37048" y="1174467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6204" y="773851"/>
            <a:ext cx="608939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crom</a:t>
            </a:r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(VI)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1000" y="191779"/>
            <a:ext cx="88392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IV. Hợp chất của crom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61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4" grpId="0"/>
      <p:bldP spid="15" grpId="0"/>
      <p:bldP spid="16" grpId="0"/>
      <p:bldP spid="11" grpId="0"/>
      <p:bldP spid="12" grpId="0"/>
      <p:bldP spid="13" grpId="0"/>
      <p:bldP spid="21" grpId="0"/>
      <p:bldP spid="17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3770" y="4017733"/>
            <a:ext cx="7734830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vi-VN" sz="3200" dirty="0">
                <a:solidFill>
                  <a:schemeClr val="bg1"/>
                </a:solidFill>
                <a:latin typeface="+mj-lt"/>
              </a:rPr>
              <a:t>+ Muối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vi-VN" sz="3200" dirty="0">
                <a:solidFill>
                  <a:srgbClr val="FFFF00"/>
                </a:solidFill>
                <a:latin typeface="+mj-lt"/>
              </a:rPr>
              <a:t>cromat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:</a:t>
            </a:r>
            <a:r>
              <a:rPr lang="vi-VN" sz="3200" dirty="0">
                <a:solidFill>
                  <a:schemeClr val="bg1"/>
                </a:solidFill>
                <a:latin typeface="+mj-lt"/>
              </a:rPr>
              <a:t> Na</a:t>
            </a:r>
            <a:r>
              <a:rPr lang="vi-VN" sz="3200" baseline="-25000" dirty="0">
                <a:solidFill>
                  <a:schemeClr val="bg1"/>
                </a:solidFill>
                <a:latin typeface="+mj-lt"/>
              </a:rPr>
              <a:t>2</a:t>
            </a:r>
            <a:r>
              <a:rPr lang="vi-VN" sz="3200" dirty="0">
                <a:solidFill>
                  <a:schemeClr val="bg1"/>
                </a:solidFill>
                <a:latin typeface="+mj-lt"/>
              </a:rPr>
              <a:t>Cr</a:t>
            </a:r>
            <a:r>
              <a:rPr lang="vi-VN" sz="3200" baseline="-25000" dirty="0">
                <a:solidFill>
                  <a:schemeClr val="bg1"/>
                </a:solidFill>
                <a:latin typeface="+mj-lt"/>
              </a:rPr>
              <a:t>2</a:t>
            </a:r>
            <a:r>
              <a:rPr lang="vi-VN" sz="3200" dirty="0">
                <a:solidFill>
                  <a:schemeClr val="bg1"/>
                </a:solidFill>
                <a:latin typeface="+mj-lt"/>
              </a:rPr>
              <a:t>O</a:t>
            </a:r>
            <a:r>
              <a:rPr lang="vi-VN" sz="3200" baseline="-25000" dirty="0">
                <a:solidFill>
                  <a:schemeClr val="bg1"/>
                </a:solidFill>
                <a:latin typeface="+mj-lt"/>
              </a:rPr>
              <a:t>7</a:t>
            </a:r>
            <a:r>
              <a:rPr lang="vi-VN" sz="3200" dirty="0">
                <a:solidFill>
                  <a:schemeClr val="bg1"/>
                </a:solidFill>
                <a:latin typeface="+mj-lt"/>
              </a:rPr>
              <a:t>, K</a:t>
            </a:r>
            <a:r>
              <a:rPr lang="vi-VN" sz="3200" baseline="-25000" dirty="0">
                <a:solidFill>
                  <a:schemeClr val="bg1"/>
                </a:solidFill>
                <a:latin typeface="+mj-lt"/>
              </a:rPr>
              <a:t>2</a:t>
            </a:r>
            <a:r>
              <a:rPr lang="vi-VN" sz="3200" dirty="0">
                <a:solidFill>
                  <a:schemeClr val="bg1"/>
                </a:solidFill>
                <a:latin typeface="+mj-lt"/>
              </a:rPr>
              <a:t>Cr</a:t>
            </a:r>
            <a:r>
              <a:rPr lang="vi-VN" sz="3200" baseline="-25000" dirty="0">
                <a:solidFill>
                  <a:schemeClr val="bg1"/>
                </a:solidFill>
                <a:latin typeface="+mj-lt"/>
              </a:rPr>
              <a:t>2</a:t>
            </a:r>
            <a:r>
              <a:rPr lang="vi-VN" sz="3200" dirty="0">
                <a:solidFill>
                  <a:schemeClr val="bg1"/>
                </a:solidFill>
                <a:latin typeface="+mj-lt"/>
              </a:rPr>
              <a:t>O</a:t>
            </a:r>
            <a:r>
              <a:rPr lang="vi-VN" sz="3200" baseline="-25000" dirty="0">
                <a:solidFill>
                  <a:schemeClr val="bg1"/>
                </a:solidFill>
                <a:latin typeface="+mj-lt"/>
              </a:rPr>
              <a:t>7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,… </a:t>
            </a:r>
            <a:r>
              <a:rPr lang="vi-VN" sz="3200" dirty="0">
                <a:solidFill>
                  <a:schemeClr val="bg1"/>
                </a:solidFill>
                <a:latin typeface="+mj-lt"/>
              </a:rPr>
              <a:t>có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>
                <a:solidFill>
                  <a:srgbClr val="FFFF00"/>
                </a:solidFill>
                <a:latin typeface="+mj-lt"/>
              </a:rPr>
              <a:t>màu da cam </a:t>
            </a:r>
            <a:r>
              <a:rPr lang="vi-VN" sz="3200" dirty="0">
                <a:solidFill>
                  <a:schemeClr val="bg1"/>
                </a:solidFill>
                <a:latin typeface="+mj-lt"/>
              </a:rPr>
              <a:t>của ion đicromat </a:t>
            </a:r>
            <a:r>
              <a:rPr lang="en-US" sz="3200" b="1" spc="-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Cr</a:t>
            </a:r>
            <a:r>
              <a:rPr lang="en-US" sz="3200" b="1" spc="-1" baseline="-25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spc="-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b="1" spc="-1" baseline="-25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200" b="1" spc="-1" baseline="30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en-US" sz="3200" b="1" spc="-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200" y="1461206"/>
            <a:ext cx="603087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crom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(VI)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9114" y="2811935"/>
            <a:ext cx="8006504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vi-VN" sz="3200" dirty="0">
                <a:solidFill>
                  <a:schemeClr val="bg1"/>
                </a:solidFill>
                <a:latin typeface="+mj-lt"/>
              </a:rPr>
              <a:t>+ Muối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>
                <a:solidFill>
                  <a:srgbClr val="FFFF00"/>
                </a:solidFill>
                <a:latin typeface="+mj-lt"/>
              </a:rPr>
              <a:t>cromat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:</a:t>
            </a:r>
            <a:r>
              <a:rPr lang="vi-VN" sz="3200" dirty="0">
                <a:solidFill>
                  <a:schemeClr val="bg1"/>
                </a:solidFill>
                <a:latin typeface="+mj-lt"/>
              </a:rPr>
              <a:t> Na</a:t>
            </a:r>
            <a:r>
              <a:rPr lang="vi-VN" sz="3200" baseline="-25000" dirty="0">
                <a:solidFill>
                  <a:schemeClr val="bg1"/>
                </a:solidFill>
                <a:latin typeface="+mj-lt"/>
              </a:rPr>
              <a:t>2</a:t>
            </a:r>
            <a:r>
              <a:rPr lang="vi-VN" sz="3200" dirty="0">
                <a:solidFill>
                  <a:schemeClr val="bg1"/>
                </a:solidFill>
                <a:latin typeface="+mj-lt"/>
              </a:rPr>
              <a:t>CrO</a:t>
            </a:r>
            <a:r>
              <a:rPr lang="vi-VN" sz="3200" baseline="-25000" dirty="0">
                <a:solidFill>
                  <a:schemeClr val="bg1"/>
                </a:solidFill>
                <a:latin typeface="+mj-lt"/>
              </a:rPr>
              <a:t>4</a:t>
            </a:r>
            <a:r>
              <a:rPr lang="vi-VN" sz="3200" dirty="0">
                <a:solidFill>
                  <a:schemeClr val="bg1"/>
                </a:solidFill>
                <a:latin typeface="+mj-lt"/>
              </a:rPr>
              <a:t>, K</a:t>
            </a:r>
            <a:r>
              <a:rPr lang="vi-VN" sz="3200" baseline="-25000" dirty="0">
                <a:solidFill>
                  <a:schemeClr val="bg1"/>
                </a:solidFill>
                <a:latin typeface="+mj-lt"/>
              </a:rPr>
              <a:t>2</a:t>
            </a:r>
            <a:r>
              <a:rPr lang="vi-VN" sz="3200" dirty="0">
                <a:solidFill>
                  <a:schemeClr val="bg1"/>
                </a:solidFill>
                <a:latin typeface="+mj-lt"/>
              </a:rPr>
              <a:t>CrO</a:t>
            </a:r>
            <a:r>
              <a:rPr lang="vi-VN" sz="3200" baseline="-25000" dirty="0">
                <a:solidFill>
                  <a:schemeClr val="bg1"/>
                </a:solidFill>
                <a:latin typeface="+mj-lt"/>
              </a:rPr>
              <a:t>4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,…</a:t>
            </a:r>
            <a:r>
              <a:rPr lang="vi-VN" sz="3200" dirty="0">
                <a:solidFill>
                  <a:schemeClr val="bg1"/>
                </a:solidFill>
                <a:latin typeface="+mj-lt"/>
              </a:rPr>
              <a:t>có </a:t>
            </a:r>
            <a:r>
              <a:rPr lang="vi-VN" sz="3200" dirty="0">
                <a:solidFill>
                  <a:srgbClr val="FFFF00"/>
                </a:solidFill>
                <a:latin typeface="+mj-lt"/>
              </a:rPr>
              <a:t>màu vàng </a:t>
            </a:r>
            <a:r>
              <a:rPr lang="vi-VN" sz="3200" dirty="0">
                <a:solidFill>
                  <a:schemeClr val="bg1"/>
                </a:solidFill>
                <a:latin typeface="+mj-lt"/>
              </a:rPr>
              <a:t>của ion cromat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1" spc="-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CrO</a:t>
            </a:r>
            <a:r>
              <a:rPr lang="en-US" sz="3200" b="1" spc="-1" baseline="-25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b="1" spc="-1" baseline="30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en-US" sz="3200" b="1" spc="-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5209" y="2040466"/>
            <a:ext cx="841957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vi-VN" sz="3200" dirty="0">
                <a:solidFill>
                  <a:schemeClr val="bg1"/>
                </a:solidFill>
                <a:latin typeface="+mj-lt"/>
              </a:rPr>
              <a:t>- Muối cromat và muối đicromat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srgbClr val="FFFF00"/>
                </a:solidFill>
                <a:latin typeface="+mj-lt"/>
              </a:rPr>
              <a:t>bền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.</a:t>
            </a:r>
            <a:endParaRPr lang="vi-VN" sz="3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7" name="Picture 15"/>
          <p:cNvPicPr/>
          <p:nvPr/>
        </p:nvPicPr>
        <p:blipFill rotWithShape="1">
          <a:blip r:embed="rId2"/>
          <a:srcRect l="8268" r="47451"/>
          <a:stretch/>
        </p:blipFill>
        <p:spPr>
          <a:xfrm>
            <a:off x="8304067" y="3297127"/>
            <a:ext cx="3372008" cy="3509367"/>
          </a:xfrm>
          <a:prstGeom prst="rect">
            <a:avLst/>
          </a:prstGeom>
          <a:ln>
            <a:noFill/>
          </a:ln>
        </p:spPr>
      </p:pic>
      <p:pic>
        <p:nvPicPr>
          <p:cNvPr id="11" name="Picture 15"/>
          <p:cNvPicPr/>
          <p:nvPr/>
        </p:nvPicPr>
        <p:blipFill rotWithShape="1">
          <a:blip r:embed="rId2"/>
          <a:srcRect l="52581" r="9484"/>
          <a:stretch/>
        </p:blipFill>
        <p:spPr>
          <a:xfrm>
            <a:off x="8304067" y="0"/>
            <a:ext cx="3372008" cy="3301294"/>
          </a:xfrm>
          <a:prstGeom prst="rect">
            <a:avLst/>
          </a:prstGeom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616204" y="773851"/>
            <a:ext cx="608939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crom</a:t>
            </a:r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(VI)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000" y="191779"/>
            <a:ext cx="88392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IV. Hợp chất của crom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71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3397522"/>
            <a:ext cx="12420600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vi-VN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vi-VN" sz="30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</a:t>
            </a:r>
            <a:r>
              <a:rPr lang="vi-VN" sz="30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30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vi-VN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vi-VN" sz="3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FeSO</a:t>
            </a:r>
            <a:r>
              <a:rPr lang="vi-VN" sz="3000" baseline="-25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3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vi-VN" sz="3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3000" baseline="-25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vi-VN" sz="3000" baseline="-25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000" baseline="-25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3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</a:t>
            </a:r>
            <a:r>
              <a:rPr lang="vi-VN" sz="3000" baseline="-25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(SO</a:t>
            </a:r>
            <a:r>
              <a:rPr lang="vi-VN" sz="3000" baseline="-25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3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3000" baseline="-25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vi-VN" sz="3000" baseline="-25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(SO</a:t>
            </a:r>
            <a:r>
              <a:rPr lang="vi-VN" sz="3000" baseline="-25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3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3000" baseline="-25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000" baseline="-25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K</a:t>
            </a:r>
            <a:r>
              <a:rPr lang="vi-VN" sz="30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vi-VN" sz="30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vi-VN" sz="3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3000" baseline="-25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53022" y="2621474"/>
            <a:ext cx="1169347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vi-VN" sz="3200" dirty="0">
                <a:solidFill>
                  <a:schemeClr val="bg1"/>
                </a:solidFill>
                <a:latin typeface="+mj-lt"/>
              </a:rPr>
              <a:t>+ 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vi-VN" sz="3200" dirty="0">
                <a:solidFill>
                  <a:schemeClr val="bg1"/>
                </a:solidFill>
                <a:latin typeface="+mj-lt"/>
              </a:rPr>
              <a:t>ong MT axit muối </a:t>
            </a:r>
            <a:r>
              <a:rPr lang="vi-VN" sz="3200" dirty="0">
                <a:solidFill>
                  <a:srgbClr val="FFFF00"/>
                </a:solidFill>
                <a:latin typeface="+mj-lt"/>
              </a:rPr>
              <a:t>Cr</a:t>
            </a:r>
            <a:r>
              <a:rPr lang="en-US" sz="3200" dirty="0">
                <a:solidFill>
                  <a:srgbClr val="FFFF00"/>
                </a:solidFill>
                <a:latin typeface="+mj-lt"/>
              </a:rPr>
              <a:t> </a:t>
            </a:r>
            <a:r>
              <a:rPr lang="vi-VN" sz="3200" dirty="0">
                <a:solidFill>
                  <a:srgbClr val="FFFF00"/>
                </a:solidFill>
                <a:latin typeface="+mj-lt"/>
              </a:rPr>
              <a:t>(VI) bị khử </a:t>
            </a:r>
            <a:r>
              <a:rPr lang="vi-VN" sz="3200" dirty="0">
                <a:solidFill>
                  <a:schemeClr val="bg1"/>
                </a:solidFill>
                <a:latin typeface="+mj-lt"/>
              </a:rPr>
              <a:t>thành muối </a:t>
            </a:r>
            <a:r>
              <a:rPr lang="vi-VN" sz="3200" dirty="0">
                <a:solidFill>
                  <a:srgbClr val="FFFF00"/>
                </a:solidFill>
                <a:latin typeface="+mj-lt"/>
              </a:rPr>
              <a:t>Cr(III).</a:t>
            </a:r>
            <a:endParaRPr lang="en-US" sz="3200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89033" y="1950422"/>
            <a:ext cx="1116016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vi-VN" sz="3200" dirty="0">
                <a:solidFill>
                  <a:schemeClr val="bg1"/>
                </a:solidFill>
                <a:latin typeface="+mj-lt"/>
              </a:rPr>
              <a:t>- Muối 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3200" dirty="0">
                <a:solidFill>
                  <a:schemeClr val="bg1"/>
                </a:solidFill>
                <a:latin typeface="+mj-lt"/>
              </a:rPr>
              <a:t>romat và đicromat có </a:t>
            </a:r>
            <a:r>
              <a:rPr lang="vi-VN" sz="3200" dirty="0">
                <a:solidFill>
                  <a:srgbClr val="FFFF00"/>
                </a:solidFill>
                <a:latin typeface="+mj-lt"/>
              </a:rPr>
              <a:t>tính oxi hóa mạnh.</a:t>
            </a:r>
          </a:p>
        </p:txBody>
      </p:sp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616204" y="3180928"/>
            <a:ext cx="51482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sz="2000" b="1" dirty="0">
                <a:solidFill>
                  <a:srgbClr val="FFFF00"/>
                </a:solidFill>
                <a:latin typeface="Times New Roman" pitchFamily="18" charset="0"/>
                <a:cs typeface="Arial" pitchFamily="34" charset="0"/>
              </a:rPr>
              <a:t>+6</a:t>
            </a:r>
            <a:endParaRPr lang="en-US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1905000" y="3180928"/>
            <a:ext cx="81725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   </a:t>
            </a:r>
            <a:r>
              <a:rPr lang="vi-VN" sz="2000" b="1" dirty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+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2</a:t>
            </a:r>
            <a:r>
              <a:rPr lang="vi-VN" sz="2000" b="1" dirty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            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                        </a:t>
            </a:r>
            <a:r>
              <a:rPr lang="vi-VN" sz="2000" b="1" dirty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                         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133232" y="4994660"/>
            <a:ext cx="678216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Cr</a:t>
            </a:r>
            <a:r>
              <a:rPr lang="en-US" sz="3200" b="1" baseline="-25000" dirty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2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O</a:t>
            </a:r>
            <a:r>
              <a:rPr lang="en-US" sz="3200" b="1" baseline="-25000" dirty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7</a:t>
            </a:r>
            <a:r>
              <a:rPr lang="en-US" sz="3200" b="1" baseline="30000" dirty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2-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 + H</a:t>
            </a:r>
            <a:r>
              <a:rPr lang="en-US" sz="3200" b="1" baseline="-25000" dirty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2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O            2CrO</a:t>
            </a:r>
            <a:r>
              <a:rPr lang="en-US" sz="3200" b="1" baseline="-25000" dirty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4</a:t>
            </a:r>
            <a:r>
              <a:rPr lang="en-US" sz="3200" b="1" baseline="30000" dirty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2- 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+ 2H</a:t>
            </a:r>
            <a:r>
              <a:rPr lang="en-US" sz="3200" b="1" baseline="30000" dirty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+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77660" y="4333571"/>
            <a:ext cx="824342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vi-VN" sz="3200" dirty="0">
                <a:solidFill>
                  <a:schemeClr val="bg1"/>
                </a:solidFill>
                <a:latin typeface="+mj-lt"/>
              </a:rPr>
              <a:t>+ Trong d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5045632" y="5383696"/>
            <a:ext cx="749634" cy="0"/>
          </a:xfrm>
          <a:prstGeom prst="straightConnector1">
            <a:avLst/>
          </a:prstGeom>
          <a:ln w="412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045633" y="5181600"/>
            <a:ext cx="821767" cy="0"/>
          </a:xfrm>
          <a:prstGeom prst="straightConnector1">
            <a:avLst/>
          </a:prstGeom>
          <a:ln w="412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5460460" y="3200194"/>
            <a:ext cx="5229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b="1" dirty="0">
                <a:solidFill>
                  <a:srgbClr val="FFFF00"/>
                </a:solidFill>
                <a:latin typeface="Times New Roman" pitchFamily="18" charset="0"/>
                <a:cs typeface="Arial" pitchFamily="34" charset="0"/>
              </a:rPr>
              <a:t>+3 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7444277" y="3200194"/>
            <a:ext cx="5229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+3 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1219200" y="1461206"/>
            <a:ext cx="603087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crom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(VI)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6204" y="773851"/>
            <a:ext cx="608939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crom</a:t>
            </a:r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(VI)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1000" y="191779"/>
            <a:ext cx="88392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IV. Hợp chất của crom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12"/>
          <p:cNvSpPr>
            <a:spLocks noChangeArrowheads="1"/>
          </p:cNvSpPr>
          <p:nvPr/>
        </p:nvSpPr>
        <p:spPr bwMode="auto">
          <a:xfrm>
            <a:off x="1921042" y="5598553"/>
            <a:ext cx="1622560" cy="52322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(da cam)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10"/>
          <p:cNvSpPr>
            <a:spLocks noChangeArrowheads="1"/>
          </p:cNvSpPr>
          <p:nvPr/>
        </p:nvSpPr>
        <p:spPr bwMode="auto">
          <a:xfrm>
            <a:off x="5795266" y="5681587"/>
            <a:ext cx="1369021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(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Vàng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)  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33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/>
      <p:bldP spid="2" grpId="0"/>
      <p:bldP spid="29" grpId="0"/>
      <p:bldP spid="16" grpId="0"/>
      <p:bldP spid="22" grpId="0"/>
      <p:bldP spid="5" grpId="0"/>
      <p:bldP spid="6" grpId="0"/>
      <p:bldP spid="31" grpId="0" animBg="1"/>
      <p:bldP spid="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12C5649-FCC8-42A1-9988-39E16FA35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E146B2-6B82-46ED-8F36-62EB9D7FDCEF}"/>
              </a:ext>
            </a:extLst>
          </p:cNvPr>
          <p:cNvPicPr/>
          <p:nvPr/>
        </p:nvPicPr>
        <p:blipFill rotWithShape="1">
          <a:blip r:embed="rId2"/>
          <a:srcRect l="5000" t="8101" r="4375" b="775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08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hromate Dichromate Ion Equilibrium 2 (1)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1000" y="228600"/>
            <a:ext cx="11277600" cy="6477000"/>
          </a:xfrm>
        </p:spPr>
      </p:pic>
    </p:spTree>
    <p:extLst>
      <p:ext uri="{BB962C8B-B14F-4D97-AF65-F5344CB8AC3E}">
        <p14:creationId xmlns:p14="http://schemas.microsoft.com/office/powerpoint/2010/main" val="367814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3511306"/>
            <a:ext cx="1698277" cy="1289295"/>
          </a:xfrm>
          <a:prstGeom prst="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757965" y="3522345"/>
            <a:ext cx="1557144" cy="1289295"/>
          </a:xfrm>
          <a:prstGeom prst="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923160" y="3545050"/>
            <a:ext cx="1702121" cy="1289295"/>
          </a:xfrm>
          <a:prstGeom prst="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7206539" y="3536447"/>
            <a:ext cx="1702121" cy="1289295"/>
          </a:xfrm>
          <a:prstGeom prst="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9664577" y="3551566"/>
            <a:ext cx="2070223" cy="1289295"/>
          </a:xfrm>
          <a:prstGeom prst="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51" idx="2"/>
            <a:endCxn id="23" idx="3"/>
          </p:cNvCxnSpPr>
          <p:nvPr/>
        </p:nvCxnSpPr>
        <p:spPr>
          <a:xfrm flipH="1">
            <a:off x="1382539" y="2590085"/>
            <a:ext cx="2760099" cy="503986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61" idx="3"/>
          </p:cNvCxnSpPr>
          <p:nvPr/>
        </p:nvCxnSpPr>
        <p:spPr>
          <a:xfrm flipH="1">
            <a:off x="3529154" y="2577206"/>
            <a:ext cx="636088" cy="536714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181894" y="2553153"/>
            <a:ext cx="1583430" cy="600992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7932238" y="2603339"/>
            <a:ext cx="906962" cy="587541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67" idx="3"/>
          </p:cNvCxnSpPr>
          <p:nvPr/>
        </p:nvCxnSpPr>
        <p:spPr>
          <a:xfrm>
            <a:off x="8839200" y="2603339"/>
            <a:ext cx="1863859" cy="53427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 bwMode="gray">
          <a:xfrm>
            <a:off x="7310538" y="2115249"/>
            <a:ext cx="2666976" cy="411480"/>
          </a:xfrm>
          <a:prstGeom prst="roundRect">
            <a:avLst>
              <a:gd name="adj" fmla="val 50000"/>
            </a:avLst>
          </a:prstGeom>
          <a:solidFill>
            <a:srgbClr val="0099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200000"/>
            </a:lightRig>
          </a:scene3d>
          <a:sp3d prstMaterial="plastic">
            <a:bevelT w="165100" h="88900"/>
          </a:sp3d>
        </p:spPr>
        <p:txBody>
          <a:bodyPr tIns="0" anchor="ctr"/>
          <a:lstStyle/>
          <a:p>
            <a:pPr algn="ctr">
              <a:defRPr/>
            </a:pPr>
            <a:endParaRPr lang="en-US" sz="2400" b="1" kern="0" dirty="0">
              <a:solidFill>
                <a:srgbClr val="FFFFFF"/>
              </a:solidFill>
              <a:effectLst>
                <a:glow rad="63500">
                  <a:srgbClr val="FEB80A">
                    <a:lumMod val="50000"/>
                    <a:alpha val="40000"/>
                  </a:srgb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 bwMode="gray">
          <a:xfrm>
            <a:off x="2743201" y="2169938"/>
            <a:ext cx="2903144" cy="370336"/>
          </a:xfrm>
          <a:prstGeom prst="roundRect">
            <a:avLst>
              <a:gd name="adj" fmla="val 50000"/>
            </a:avLst>
          </a:prstGeom>
          <a:solidFill>
            <a:srgbClr val="0099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200000"/>
            </a:lightRig>
          </a:scene3d>
          <a:sp3d prstMaterial="plastic">
            <a:bevelT w="165100" h="88900"/>
          </a:sp3d>
        </p:spPr>
        <p:txBody>
          <a:bodyPr tIns="0" anchor="ctr"/>
          <a:lstStyle/>
          <a:p>
            <a:pPr algn="ctr">
              <a:defRPr/>
            </a:pPr>
            <a:endParaRPr lang="en-US" sz="2400" b="1" kern="0" dirty="0">
              <a:solidFill>
                <a:srgbClr val="FF0000"/>
              </a:solidFill>
              <a:effectLst>
                <a:glow rad="63500">
                  <a:srgbClr val="84AA33">
                    <a:lumMod val="50000"/>
                    <a:alpha val="40000"/>
                  </a:srgb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ound Same Side Corner Rectangle 22"/>
          <p:cNvSpPr/>
          <p:nvPr/>
        </p:nvSpPr>
        <p:spPr bwMode="gray">
          <a:xfrm>
            <a:off x="533400" y="3094071"/>
            <a:ext cx="1698277" cy="417234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B0F0"/>
          </a:solidFill>
          <a:ln>
            <a:noFill/>
          </a:ln>
          <a:effectLst>
            <a:outerShdw blurRad="50800" dist="38100" dir="54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tIns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Cr</a:t>
            </a:r>
            <a:r>
              <a:rPr lang="en-US" sz="2400" b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b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51" name="Rectangle 50"/>
          <p:cNvSpPr/>
          <p:nvPr/>
        </p:nvSpPr>
        <p:spPr>
          <a:xfrm>
            <a:off x="2889730" y="2128420"/>
            <a:ext cx="25058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kern="0" dirty="0" err="1">
                <a:solidFill>
                  <a:srgbClr val="FFFF00"/>
                </a:solidFill>
                <a:effectLst>
                  <a:glow rad="63500">
                    <a:srgbClr val="84AA33">
                      <a:lumMod val="50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kern="0" dirty="0">
                <a:solidFill>
                  <a:srgbClr val="FFFF00"/>
                </a:solidFill>
                <a:effectLst>
                  <a:glow rad="63500">
                    <a:srgbClr val="84AA33">
                      <a:lumMod val="50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FFFF00"/>
                </a:solidFill>
                <a:effectLst>
                  <a:glow rad="63500">
                    <a:srgbClr val="84AA33">
                      <a:lumMod val="50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kern="0" dirty="0">
                <a:solidFill>
                  <a:srgbClr val="FFFF00"/>
                </a:solidFill>
                <a:effectLst>
                  <a:glow rad="63500">
                    <a:srgbClr val="84AA33">
                      <a:lumMod val="50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Cr (III)</a:t>
            </a:r>
          </a:p>
        </p:txBody>
      </p:sp>
      <p:sp>
        <p:nvSpPr>
          <p:cNvPr id="52" name="Rectangle 51"/>
          <p:cNvSpPr/>
          <p:nvPr/>
        </p:nvSpPr>
        <p:spPr>
          <a:xfrm>
            <a:off x="7418559" y="2077944"/>
            <a:ext cx="2450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kern="0" dirty="0" err="1">
                <a:solidFill>
                  <a:srgbClr val="FFFF00"/>
                </a:solidFill>
                <a:effectLst>
                  <a:glow rad="63500">
                    <a:srgbClr val="FEB80A">
                      <a:lumMod val="50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kern="0" dirty="0">
                <a:solidFill>
                  <a:srgbClr val="FFFF00"/>
                </a:solidFill>
                <a:effectLst>
                  <a:glow rad="63500">
                    <a:srgbClr val="FEB80A">
                      <a:lumMod val="50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FFFF00"/>
                </a:solidFill>
                <a:effectLst>
                  <a:glow rad="63500">
                    <a:srgbClr val="FEB80A">
                      <a:lumMod val="50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kern="0" dirty="0">
                <a:solidFill>
                  <a:srgbClr val="FFFF00"/>
                </a:solidFill>
                <a:effectLst>
                  <a:glow rad="63500">
                    <a:srgbClr val="FEB80A">
                      <a:lumMod val="50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Cr (VI)</a:t>
            </a:r>
          </a:p>
        </p:txBody>
      </p:sp>
      <p:sp>
        <p:nvSpPr>
          <p:cNvPr id="61" name="Round Same Side Corner Rectangle 60"/>
          <p:cNvSpPr/>
          <p:nvPr/>
        </p:nvSpPr>
        <p:spPr bwMode="gray">
          <a:xfrm>
            <a:off x="2743200" y="3113920"/>
            <a:ext cx="1571908" cy="42252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B0F0"/>
          </a:solidFill>
          <a:ln>
            <a:noFill/>
          </a:ln>
          <a:effectLst>
            <a:outerShdw blurRad="50800" dist="38100" dir="54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tIns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Cr(OH)</a:t>
            </a:r>
            <a:r>
              <a:rPr lang="en-US" sz="2400" b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3" name="Round Same Side Corner Rectangle 62"/>
          <p:cNvSpPr/>
          <p:nvPr/>
        </p:nvSpPr>
        <p:spPr bwMode="gray">
          <a:xfrm>
            <a:off x="4931124" y="3141266"/>
            <a:ext cx="1694159" cy="41155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B0F0"/>
          </a:solidFill>
          <a:ln>
            <a:noFill/>
          </a:ln>
          <a:effectLst>
            <a:outerShdw blurRad="50800" dist="38100" dir="54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tIns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Cr</a:t>
            </a:r>
            <a:r>
              <a:rPr lang="en-US" sz="2400" b="1" spc="-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3+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baseline="-25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Round Same Side Corner Rectangle 64"/>
          <p:cNvSpPr/>
          <p:nvPr/>
        </p:nvSpPr>
        <p:spPr bwMode="gray">
          <a:xfrm>
            <a:off x="7206541" y="3133724"/>
            <a:ext cx="1708859" cy="417234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B0F0"/>
          </a:solidFill>
          <a:ln>
            <a:noFill/>
          </a:ln>
          <a:effectLst>
            <a:outerShdw blurRad="50800" dist="38100" dir="54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tIns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CrO</a:t>
            </a:r>
            <a:r>
              <a:rPr lang="en-US" sz="2400" b="1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7" name="Round Same Side Corner Rectangle 66"/>
          <p:cNvSpPr/>
          <p:nvPr/>
        </p:nvSpPr>
        <p:spPr bwMode="gray">
          <a:xfrm>
            <a:off x="9671317" y="3137609"/>
            <a:ext cx="2063483" cy="40744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B0F0"/>
          </a:solidFill>
          <a:ln>
            <a:noFill/>
          </a:ln>
          <a:effectLst>
            <a:outerShdw blurRad="50800" dist="38100" dir="54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tIns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Cr (VI)</a:t>
            </a:r>
            <a:endParaRPr lang="en-US" sz="2400" b="1" baseline="-25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Arrow Connector 2"/>
          <p:cNvCxnSpPr>
            <a:endCxn id="51" idx="0"/>
          </p:cNvCxnSpPr>
          <p:nvPr/>
        </p:nvCxnSpPr>
        <p:spPr>
          <a:xfrm flipH="1">
            <a:off x="4142638" y="1589647"/>
            <a:ext cx="2264789" cy="538772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endCxn id="52" idx="0"/>
          </p:cNvCxnSpPr>
          <p:nvPr/>
        </p:nvCxnSpPr>
        <p:spPr>
          <a:xfrm>
            <a:off x="6407426" y="1589647"/>
            <a:ext cx="2236600" cy="488296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33400" y="3536447"/>
            <a:ext cx="1698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Oxit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lưỡng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43201" y="3577425"/>
            <a:ext cx="1571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Hidroxit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lưỡng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51215" y="3602932"/>
            <a:ext cx="16740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khử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217123" y="3536447"/>
            <a:ext cx="16982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Oxit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671317" y="3536447"/>
            <a:ext cx="20634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013617" y="182630"/>
            <a:ext cx="2787618" cy="1371600"/>
          </a:xfrm>
          <a:prstGeom prst="round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HỢP CHẤT CỦA CROM</a:t>
            </a:r>
          </a:p>
        </p:txBody>
      </p:sp>
    </p:spTree>
    <p:extLst>
      <p:ext uri="{BB962C8B-B14F-4D97-AF65-F5344CB8AC3E}">
        <p14:creationId xmlns:p14="http://schemas.microsoft.com/office/powerpoint/2010/main" val="26682278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0" grpId="0" animBg="1"/>
      <p:bldP spid="31" grpId="0" animBg="1"/>
      <p:bldP spid="32" grpId="0" animBg="1"/>
      <p:bldP spid="33" grpId="0" animBg="1"/>
      <p:bldP spid="16" grpId="0" animBg="1"/>
      <p:bldP spid="17" grpId="0" animBg="1"/>
      <p:bldP spid="23" grpId="0" animBg="1"/>
      <p:bldP spid="51" grpId="0"/>
      <p:bldP spid="52" grpId="0"/>
      <p:bldP spid="61" grpId="0" animBg="1"/>
      <p:bldP spid="63" grpId="0" animBg="1"/>
      <p:bldP spid="65" grpId="0" animBg="1"/>
      <p:bldP spid="67" grpId="0" animBg="1"/>
      <p:bldP spid="2" grpId="0"/>
      <p:bldP spid="25" grpId="0"/>
      <p:bldP spid="26" grpId="0"/>
      <p:bldP spid="27" grpId="0"/>
      <p:bldP spid="28" grpId="0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 bwMode="auto">
          <a:xfrm>
            <a:off x="1447800" y="3810000"/>
            <a:ext cx="856726" cy="685800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ts val="600"/>
              </a:spcBef>
              <a:spcAft>
                <a:spcPts val="600"/>
              </a:spcAft>
            </a:pPr>
            <a:endParaRPr lang="en-US" sz="200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5982" y="0"/>
            <a:ext cx="7853819" cy="838200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FFFF00"/>
                </a:solidFill>
                <a:latin typeface="Times New Roman" pitchFamily="18" charset="0"/>
              </a:rPr>
              <a:t>CỦNG CỐ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762000" y="1066800"/>
            <a:ext cx="9601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 1: Cấu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crom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(Z = 24)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 1s</a:t>
            </a:r>
            <a:r>
              <a:rPr lang="pt-BR" sz="36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2s</a:t>
            </a:r>
            <a:r>
              <a:rPr lang="pt-BR" sz="36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2p</a:t>
            </a:r>
            <a:r>
              <a:rPr lang="pt-BR" sz="36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pt-BR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3s</a:t>
            </a:r>
            <a:r>
              <a:rPr lang="pt-BR" sz="36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3p</a:t>
            </a:r>
            <a:r>
              <a:rPr lang="pt-BR" sz="36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pt-BR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4s</a:t>
            </a:r>
            <a:r>
              <a:rPr lang="pt-BR" sz="36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3d</a:t>
            </a:r>
            <a:r>
              <a:rPr lang="pt-BR" sz="36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pt-BR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    	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B. 1s</a:t>
            </a:r>
            <a:r>
              <a:rPr lang="pt-BR" sz="36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2s</a:t>
            </a:r>
            <a:r>
              <a:rPr lang="pt-BR" sz="36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2p</a:t>
            </a:r>
            <a:r>
              <a:rPr lang="pt-BR" sz="36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pt-BR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3s</a:t>
            </a:r>
            <a:r>
              <a:rPr lang="pt-BR" sz="36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3p</a:t>
            </a:r>
            <a:r>
              <a:rPr lang="pt-BR" sz="36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pt-BR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4s</a:t>
            </a:r>
            <a:r>
              <a:rPr lang="pt-BR" sz="36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t-BR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3d</a:t>
            </a:r>
            <a:r>
              <a:rPr lang="pt-BR" sz="36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pt-BR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  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C. 1s</a:t>
            </a:r>
            <a:r>
              <a:rPr lang="pt-BR" sz="36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2s</a:t>
            </a:r>
            <a:r>
              <a:rPr lang="pt-BR" sz="36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2p</a:t>
            </a:r>
            <a:r>
              <a:rPr lang="pt-BR" sz="36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pt-BR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3s</a:t>
            </a:r>
            <a:r>
              <a:rPr lang="pt-BR" sz="36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3p</a:t>
            </a:r>
            <a:r>
              <a:rPr lang="pt-BR" sz="36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pt-BR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3d</a:t>
            </a:r>
            <a:r>
              <a:rPr lang="pt-BR" sz="36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pt-BR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4s</a:t>
            </a:r>
            <a:r>
              <a:rPr lang="pt-BR" sz="36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        	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D. 1s</a:t>
            </a:r>
            <a:r>
              <a:rPr lang="pt-BR" sz="36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2s</a:t>
            </a:r>
            <a:r>
              <a:rPr lang="pt-BR" sz="36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2p</a:t>
            </a:r>
            <a:r>
              <a:rPr lang="pt-BR" sz="36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pt-BR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3s</a:t>
            </a:r>
            <a:r>
              <a:rPr lang="pt-BR" sz="36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3p</a:t>
            </a:r>
            <a:r>
              <a:rPr lang="pt-BR" sz="36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pt-BR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3d</a:t>
            </a:r>
            <a:r>
              <a:rPr lang="pt-BR" sz="36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pt-BR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4s</a:t>
            </a:r>
            <a:r>
              <a:rPr lang="pt-BR" sz="36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t-BR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73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 bwMode="auto">
          <a:xfrm>
            <a:off x="1371600" y="2667000"/>
            <a:ext cx="762000" cy="685800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09600" y="1219200"/>
            <a:ext cx="112776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3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 2: Trong </a:t>
            </a:r>
            <a:r>
              <a:rPr lang="pt-BR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hợp chất, crom có các số oxi hóa phổ biến là: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A. +2, +4, +6.		</a:t>
            </a:r>
            <a:r>
              <a:rPr lang="pt-BR" sz="3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pt-BR" sz="36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pt-BR" sz="3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pt-BR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+2, +3, +6.	</a:t>
            </a:r>
            <a:r>
              <a:rPr lang="pt-BR" sz="3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pt-BR" sz="36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pt-BR" sz="3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pt-BR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+1, +2, +6.		</a:t>
            </a:r>
            <a:r>
              <a:rPr lang="pt-BR" sz="3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pt-BR" sz="36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pt-BR" sz="3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t-BR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+3, +4, +6.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5982" y="0"/>
            <a:ext cx="7853819" cy="838200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FFFF00"/>
                </a:solidFill>
                <a:latin typeface="Times New Roman" pitchFamily="18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168891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 bwMode="auto">
          <a:xfrm>
            <a:off x="1143000" y="2286000"/>
            <a:ext cx="762000" cy="685800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81000" y="1066800"/>
            <a:ext cx="11658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 3: Chất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A. Cr(OH)</a:t>
            </a:r>
            <a:r>
              <a:rPr lang="en-US" sz="36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		</a:t>
            </a:r>
            <a:r>
              <a:rPr lang="en-US" sz="3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B</a:t>
            </a:r>
            <a:r>
              <a:rPr lang="en-US" sz="3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Cr. 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3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sz="36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C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Fe(OH)</a:t>
            </a:r>
            <a:r>
              <a:rPr lang="en-US" sz="36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		</a:t>
            </a:r>
            <a:r>
              <a:rPr lang="en-US" sz="3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D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Cr</a:t>
            </a:r>
            <a:r>
              <a:rPr lang="en-US" sz="36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(SO</a:t>
            </a:r>
            <a:r>
              <a:rPr lang="en-US" sz="36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6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 eaLnBrk="0" fontAlgn="base" hangingPunct="0">
              <a:spcBef>
                <a:spcPts val="600"/>
              </a:spcBef>
              <a:spcAft>
                <a:spcPts val="600"/>
              </a:spcAft>
              <a:defRPr/>
            </a:pPr>
            <a:endParaRPr lang="en-US" sz="4400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6400" y="4506434"/>
            <a:ext cx="86868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vi-VN" sz="3200" dirty="0">
                <a:latin typeface="+mj-lt"/>
              </a:rPr>
              <a:t>Cr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(OH)</a:t>
            </a:r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200" dirty="0">
                <a:latin typeface="+mj-lt"/>
                <a:cs typeface="Times New Roman" pitchFamily="18" charset="0"/>
              </a:rPr>
              <a:t> </a:t>
            </a:r>
            <a:r>
              <a:rPr lang="vi-VN" sz="3200" dirty="0">
                <a:latin typeface="+mj-lt"/>
              </a:rPr>
              <a:t>  + 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vi-VN" sz="3200" dirty="0">
                <a:latin typeface="+mj-lt"/>
              </a:rPr>
              <a:t>HCl  →  CrCl</a:t>
            </a:r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200" dirty="0">
                <a:latin typeface="+mj-lt"/>
              </a:rPr>
              <a:t>   +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200" dirty="0">
                <a:latin typeface="+mj-lt"/>
              </a:rPr>
              <a:t>H</a:t>
            </a:r>
            <a:r>
              <a:rPr lang="vi-VN" sz="3200" baseline="-25000" dirty="0">
                <a:latin typeface="+mj-lt"/>
              </a:rPr>
              <a:t>2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O</a:t>
            </a:r>
            <a:endParaRPr lang="en-US" sz="3200" dirty="0">
              <a:latin typeface="+mj-lt"/>
            </a:endParaRPr>
          </a:p>
          <a:p>
            <a:r>
              <a:rPr lang="en-US" sz="3200" dirty="0">
                <a:latin typeface="+mj-lt"/>
              </a:rPr>
              <a:t>        </a:t>
            </a:r>
            <a:r>
              <a:rPr lang="vi-VN" sz="3200" dirty="0">
                <a:latin typeface="+mj-lt"/>
              </a:rPr>
              <a:t>Cr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(OH)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→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+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975982" y="0"/>
            <a:ext cx="7853819" cy="838200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FFFF00"/>
                </a:solidFill>
                <a:latin typeface="Times New Roman" pitchFamily="18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328410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 bwMode="auto">
          <a:xfrm>
            <a:off x="6705600" y="3200400"/>
            <a:ext cx="762000" cy="609600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223211"/>
            <a:ext cx="11353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 4: Cặp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màng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oxit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it-CH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A. Fe và Al.	</a:t>
            </a:r>
            <a:r>
              <a:rPr lang="it-CH" sz="3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it-CH" sz="3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B</a:t>
            </a:r>
            <a:r>
              <a:rPr lang="it-CH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Fe và Cr.	</a:t>
            </a:r>
            <a:r>
              <a:rPr lang="it-CH" sz="3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it-CH" sz="36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it-CH" sz="3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it-CH" sz="3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it-CH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Mn và Cr.	</a:t>
            </a:r>
            <a:r>
              <a:rPr lang="it-CH" sz="3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it-CH" sz="3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D</a:t>
            </a:r>
            <a:r>
              <a:rPr lang="it-CH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Al và Cr.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fontAlgn="base" hangingPunct="0">
              <a:spcBef>
                <a:spcPts val="600"/>
              </a:spcBef>
              <a:spcAft>
                <a:spcPts val="600"/>
              </a:spcAft>
              <a:defRPr/>
            </a:pPr>
            <a:endParaRPr lang="en-US" sz="4400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5982" y="0"/>
            <a:ext cx="7853819" cy="838200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FFFF00"/>
                </a:solidFill>
                <a:latin typeface="Times New Roman" pitchFamily="18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164048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 bwMode="auto">
          <a:xfrm>
            <a:off x="1143000" y="4343400"/>
            <a:ext cx="762000" cy="609600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1066800"/>
            <a:ext cx="116586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 6: </a:t>
            </a:r>
            <a:r>
              <a:rPr lang="vi-VN" sz="3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Khi </a:t>
            </a:r>
            <a:r>
              <a:rPr lang="vi-VN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 lượng dư dung dịch </a:t>
            </a:r>
            <a:r>
              <a:rPr lang="vi-VN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vi-VN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vào ống nghiệm đựng dung dịch 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600" baseline="-25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Cr</a:t>
            </a:r>
            <a:r>
              <a:rPr lang="en-US" sz="3600" baseline="-25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600" baseline="-25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6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vi-VN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kali đicromat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dung dịch trong ống nghiệm chuyển từ 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A.</a:t>
            </a:r>
            <a:r>
              <a:rPr lang="fr-FR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màu vàng sang màu đỏ.</a:t>
            </a:r>
            <a:r>
              <a:rPr lang="fr-FR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B.</a:t>
            </a:r>
            <a:r>
              <a:rPr lang="fr-FR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màu vàng sang màu da cam.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C.</a:t>
            </a:r>
            <a:r>
              <a:rPr lang="fr-FR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màu da cam sang màu vàng.</a:t>
            </a:r>
            <a:r>
              <a:rPr lang="fr-FR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D.</a:t>
            </a:r>
            <a:r>
              <a:rPr lang="fr-FR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màu da cam sang màu xanh lục.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5982" y="0"/>
            <a:ext cx="7853819" cy="838200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FFFF00"/>
                </a:solidFill>
                <a:latin typeface="Times New Roman" pitchFamily="18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42088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 bwMode="auto">
          <a:xfrm>
            <a:off x="3276600" y="3505200"/>
            <a:ext cx="762000" cy="609600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471803" y="1329847"/>
            <a:ext cx="68707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81000" y="664924"/>
            <a:ext cx="11811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 7: Cho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6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Cr</a:t>
            </a:r>
            <a:r>
              <a:rPr lang="en-US" sz="36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6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FeSO</a:t>
            </a:r>
            <a:r>
              <a:rPr lang="en-US" sz="36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6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36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3600" dirty="0">
                <a:solidFill>
                  <a:schemeClr val="bg1"/>
                </a:solidFill>
              </a:rPr>
              <a:t> →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</a:p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Cr</a:t>
            </a:r>
            <a:r>
              <a:rPr lang="en-US" sz="36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(SO</a:t>
            </a:r>
            <a:r>
              <a:rPr lang="en-US" sz="36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6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en-US" sz="36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(SO</a:t>
            </a:r>
            <a:r>
              <a:rPr lang="en-US" sz="36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6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6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36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6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(a + b + c)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A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14.         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26.            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13.            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24.</a:t>
            </a:r>
          </a:p>
          <a:p>
            <a:pPr marL="342900" indent="-342900" algn="just" eaLnBrk="0" fontAlgn="base" hangingPunct="0">
              <a:spcBef>
                <a:spcPts val="600"/>
              </a:spcBef>
              <a:spcAft>
                <a:spcPts val="600"/>
              </a:spcAft>
              <a:defRPr/>
            </a:pPr>
            <a:endParaRPr lang="en-US" sz="3600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0" y="4800600"/>
            <a:ext cx="91440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2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Cr</a:t>
            </a:r>
            <a:r>
              <a:rPr lang="en-US" sz="32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FeSO</a:t>
            </a:r>
            <a:r>
              <a:rPr lang="en-US" sz="32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32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3200" dirty="0">
                <a:solidFill>
                  <a:schemeClr val="bg1"/>
                </a:solidFill>
              </a:rPr>
              <a:t> →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</a:p>
          <a:p>
            <a:pPr algn="r">
              <a:spcBef>
                <a:spcPts val="1200"/>
              </a:spcBef>
            </a:pP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Cr</a:t>
            </a:r>
            <a:r>
              <a:rPr lang="en-US" sz="32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(SO</a:t>
            </a:r>
            <a:r>
              <a:rPr lang="en-US" sz="32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en-US" sz="32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(SO</a:t>
            </a:r>
            <a:r>
              <a:rPr lang="en-US" sz="32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 K</a:t>
            </a:r>
            <a:r>
              <a:rPr lang="en-US" sz="32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32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en-US" sz="3200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975982" y="0"/>
            <a:ext cx="7853819" cy="838200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FFFF00"/>
                </a:solidFill>
                <a:latin typeface="Times New Roman" pitchFamily="18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337190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 bwMode="auto">
          <a:xfrm>
            <a:off x="4953000" y="2971800"/>
            <a:ext cx="762000" cy="723363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471803" y="1329847"/>
            <a:ext cx="68707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94206" y="1137227"/>
            <a:ext cx="1127760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en-US" sz="3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 8: Cho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CrO</a:t>
            </a:r>
            <a:r>
              <a:rPr lang="en-US" sz="36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Fe, Cr(OH)</a:t>
            </a:r>
            <a:r>
              <a:rPr lang="en-US" sz="36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Cr, Al(OH)</a:t>
            </a:r>
            <a:r>
              <a:rPr lang="en-US" sz="36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Fe</a:t>
            </a:r>
            <a:r>
              <a:rPr lang="en-US" sz="36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6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en-US" sz="3600" b="1" dirty="0">
                <a:solidFill>
                  <a:schemeClr val="bg1"/>
                </a:solidFill>
              </a:rPr>
              <a:t>	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1.		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2.		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		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</a:t>
            </a:r>
          </a:p>
          <a:p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10200" y="1309371"/>
            <a:ext cx="11336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CrO</a:t>
            </a:r>
            <a:r>
              <a:rPr lang="en-US" sz="3600" baseline="-25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5200" y="1329847"/>
            <a:ext cx="17748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Cr(OH)</a:t>
            </a:r>
            <a:r>
              <a:rPr lang="en-US" sz="3600" baseline="-25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889475" y="1329847"/>
            <a:ext cx="18261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Al(OH)</a:t>
            </a:r>
            <a:r>
              <a:rPr lang="en-US" sz="3600" baseline="-25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5982" y="0"/>
            <a:ext cx="7853819" cy="838200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FFFF00"/>
                </a:solidFill>
                <a:latin typeface="Times New Roman" pitchFamily="18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191265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6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6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/>
      <p:bldP spid="3" grpId="0"/>
      <p:bldP spid="12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 bwMode="auto">
          <a:xfrm>
            <a:off x="2438400" y="6087533"/>
            <a:ext cx="806451" cy="689419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517542" y="-2345274"/>
            <a:ext cx="9046421" cy="812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" y="1119226"/>
            <a:ext cx="12039599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3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 9: Cho </a:t>
            </a:r>
            <a:r>
              <a:rPr lang="fr-FR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fr-FR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fr-FR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fr-FR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(1)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Đun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Cr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CrS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(2) CrO</a:t>
            </a:r>
            <a:r>
              <a:rPr lang="fr-FR" sz="32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là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oxit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axit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oxi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(3) Cr</a:t>
            </a:r>
            <a:r>
              <a:rPr lang="fr-FR" sz="32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fr-FR" sz="32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là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lưỡng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(4) Khi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dung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K</a:t>
            </a:r>
            <a:r>
              <a:rPr lang="fr-FR" sz="32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Cr</a:t>
            </a:r>
            <a:r>
              <a:rPr lang="fr-FR" sz="32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fr-FR" sz="32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dd FeSO</a:t>
            </a:r>
            <a:r>
              <a:rPr lang="fr-FR" sz="32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fr-FR" sz="32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fr-FR" sz="32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Fe (III).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(5) Cr(OH)</a:t>
            </a:r>
            <a:r>
              <a:rPr lang="fr-FR" sz="32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dung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(6) Cho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giọt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dung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dung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K</a:t>
            </a:r>
            <a:r>
              <a:rPr lang="fr-FR" sz="32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Cr</a:t>
            </a:r>
            <a:r>
              <a:rPr lang="fr-FR" sz="32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fr-FR" sz="32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dung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là</a:t>
            </a:r>
            <a:r>
              <a:rPr lang="fr-FR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fr-FR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A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3.	       </a:t>
            </a:r>
            <a:r>
              <a:rPr lang="fr-FR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4.	   </a:t>
            </a:r>
            <a:r>
              <a:rPr lang="fr-FR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5.	      </a:t>
            </a:r>
            <a:r>
              <a:rPr lang="fr-FR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fr-FR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6.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" y="2157481"/>
            <a:ext cx="1203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(2) CrO</a:t>
            </a:r>
            <a:r>
              <a:rPr lang="fr-FR" sz="3200" baseline="-25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r-FR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là </a:t>
            </a:r>
            <a:r>
              <a:rPr lang="fr-FR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oxit</a:t>
            </a:r>
            <a:r>
              <a:rPr lang="fr-FR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axit</a:t>
            </a:r>
            <a:r>
              <a:rPr lang="fr-FR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fr-FR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oxi</a:t>
            </a:r>
            <a:r>
              <a:rPr lang="fr-FR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fr-FR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fr-FR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" y="2642661"/>
            <a:ext cx="120395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(3) Cr</a:t>
            </a:r>
            <a:r>
              <a:rPr lang="fr-FR" sz="3200" baseline="-25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fr-FR" sz="3200" baseline="-25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r-FR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là </a:t>
            </a:r>
            <a:r>
              <a:rPr lang="fr-FR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fr-FR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fr-FR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lưỡng</a:t>
            </a:r>
            <a:r>
              <a:rPr lang="fr-FR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fr-FR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211" y="3134733"/>
            <a:ext cx="120395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(4) Khi </a:t>
            </a:r>
            <a:r>
              <a:rPr lang="fr-FR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fr-FR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dung</a:t>
            </a:r>
            <a:r>
              <a:rPr lang="fr-FR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fr-FR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K</a:t>
            </a:r>
            <a:r>
              <a:rPr lang="fr-FR" sz="3200" baseline="-25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Cr</a:t>
            </a:r>
            <a:r>
              <a:rPr lang="fr-FR" sz="3200" baseline="-25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fr-FR" sz="3200" baseline="-25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fr-FR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fr-FR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fr-FR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fr-FR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fr-FR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dd FeSO</a:t>
            </a:r>
            <a:r>
              <a:rPr lang="fr-FR" sz="3200" baseline="-25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fr-FR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fr-FR" sz="3200" baseline="-25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fr-FR" sz="3200" baseline="-25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fr-FR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fr-FR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fr-FR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fr-FR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fr-FR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Fe (III).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01" y="4119248"/>
            <a:ext cx="120395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(5) Cr(OH)</a:t>
            </a:r>
            <a:r>
              <a:rPr lang="fr-FR" sz="3200" baseline="-25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r-FR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fr-FR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fr-FR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fr-FR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fr-FR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dung</a:t>
            </a:r>
            <a:r>
              <a:rPr lang="fr-FR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fr-FR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fr-FR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2217820" y="126270"/>
            <a:ext cx="7853819" cy="838200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FFFF00"/>
                </a:solidFill>
                <a:latin typeface="Times New Roman" pitchFamily="18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127899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40323C5-C788-4138-9F2B-1C9E9E501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85201D-D073-46E3-B19E-CB1567624B93}"/>
              </a:ext>
            </a:extLst>
          </p:cNvPr>
          <p:cNvPicPr/>
          <p:nvPr/>
        </p:nvPicPr>
        <p:blipFill rotWithShape="1">
          <a:blip r:embed="rId2"/>
          <a:srcRect l="5000" t="8519" r="4167" b="85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72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 bwMode="auto">
          <a:xfrm>
            <a:off x="1295400" y="2743199"/>
            <a:ext cx="762000" cy="685801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471803" y="1329847"/>
            <a:ext cx="68707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1042442"/>
            <a:ext cx="11582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 10: Thể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Cl</a:t>
            </a:r>
            <a:r>
              <a:rPr lang="en-US" sz="36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đktc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oxi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7,8 gam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Cr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A.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3,36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		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1,68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		</a:t>
            </a:r>
          </a:p>
          <a:p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C.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5,04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		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D.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2,52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775564" y="3348300"/>
            <a:ext cx="8763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	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914400" y="3748966"/>
            <a:ext cx="87630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giải: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aseline="-25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Cr</a:t>
            </a:r>
            <a:r>
              <a:rPr lang="en-US" sz="32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0,15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mol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2Cr  + 3Cl</a:t>
            </a:r>
            <a:r>
              <a:rPr lang="en-US" sz="32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vi-VN" sz="3200" dirty="0">
                <a:solidFill>
                  <a:schemeClr val="bg1"/>
                </a:solidFill>
              </a:rPr>
              <a:t>→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2CrCl</a:t>
            </a:r>
            <a:r>
              <a:rPr lang="en-US" sz="32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3</a:t>
            </a:r>
          </a:p>
          <a:p>
            <a:r>
              <a:rPr lang="en-US" sz="32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	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0,15   0,225</a:t>
            </a:r>
          </a:p>
          <a:p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	=&gt; V</a:t>
            </a:r>
            <a:r>
              <a:rPr lang="en-US" sz="32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Cl2 </a:t>
            </a:r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= </a:t>
            </a:r>
            <a:r>
              <a:rPr lang="en-U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0,225 x 22,4 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= 5,04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lít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886200" y="4253041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1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800" b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75982" y="0"/>
            <a:ext cx="7853819" cy="838200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FFFF00"/>
                </a:solidFill>
                <a:latin typeface="Times New Roman" pitchFamily="18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304765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11096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23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1"/>
          <p:cNvSpPr>
            <a:spLocks noChangeArrowheads="1"/>
          </p:cNvSpPr>
          <p:nvPr/>
        </p:nvSpPr>
        <p:spPr bwMode="ltGray">
          <a:xfrm rot="5400000">
            <a:off x="-2400635" y="1920183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2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0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7" name="AutoShape 42"/>
          <p:cNvSpPr>
            <a:spLocks noChangeArrowheads="1"/>
          </p:cNvSpPr>
          <p:nvPr/>
        </p:nvSpPr>
        <p:spPr bwMode="ltGray">
          <a:xfrm rot="5400000" flipH="1">
            <a:off x="-1995028" y="2355952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4"/>
                  <a:pt x="10856" y="10769"/>
                  <a:pt x="10856" y="10800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799"/>
                </a:cubicBez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" name="AutoShape 43"/>
          <p:cNvSpPr>
            <a:spLocks noChangeArrowheads="1"/>
          </p:cNvSpPr>
          <p:nvPr/>
        </p:nvSpPr>
        <p:spPr bwMode="gray">
          <a:xfrm>
            <a:off x="1844340" y="5544445"/>
            <a:ext cx="8313877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HỢP CHẤT CỦA CROM</a:t>
            </a:r>
            <a:endParaRPr lang="en-US" b="1" dirty="0"/>
          </a:p>
        </p:txBody>
      </p:sp>
      <p:sp>
        <p:nvSpPr>
          <p:cNvPr id="9" name="AutoShape 44"/>
          <p:cNvSpPr>
            <a:spLocks noChangeArrowheads="1"/>
          </p:cNvSpPr>
          <p:nvPr/>
        </p:nvSpPr>
        <p:spPr bwMode="gray">
          <a:xfrm>
            <a:off x="2339641" y="4483995"/>
            <a:ext cx="7768296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chemeClr val="folHlink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TÍNH CHẤT HÓA HỌC</a:t>
            </a:r>
            <a:endParaRPr lang="en-US" b="1" dirty="0"/>
          </a:p>
        </p:txBody>
      </p:sp>
      <p:sp>
        <p:nvSpPr>
          <p:cNvPr id="11" name="AutoShape 46"/>
          <p:cNvSpPr>
            <a:spLocks noChangeArrowheads="1"/>
          </p:cNvSpPr>
          <p:nvPr/>
        </p:nvSpPr>
        <p:spPr bwMode="gray">
          <a:xfrm>
            <a:off x="2307891" y="3374511"/>
            <a:ext cx="7809629" cy="550684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chemeClr val="folHlink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TÍNH CHẤT VẬT LÍ</a:t>
            </a:r>
            <a:endParaRPr lang="en-US" b="1" dirty="0"/>
          </a:p>
        </p:txBody>
      </p:sp>
      <p:sp>
        <p:nvSpPr>
          <p:cNvPr id="12" name="AutoShape 47"/>
          <p:cNvSpPr>
            <a:spLocks noChangeArrowheads="1"/>
          </p:cNvSpPr>
          <p:nvPr/>
        </p:nvSpPr>
        <p:spPr bwMode="gray">
          <a:xfrm>
            <a:off x="1676400" y="1981200"/>
            <a:ext cx="8631697" cy="916818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VỊ TRÍ CROM TRONG BTH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CẤU HÌNH ELECTRON NGUYÊN TỬ</a:t>
            </a:r>
            <a:endParaRPr lang="en-US" b="1" dirty="0"/>
          </a:p>
        </p:txBody>
      </p:sp>
      <p:grpSp>
        <p:nvGrpSpPr>
          <p:cNvPr id="13" name="Group 48"/>
          <p:cNvGrpSpPr>
            <a:grpSpLocks/>
          </p:cNvGrpSpPr>
          <p:nvPr/>
        </p:nvGrpSpPr>
        <p:grpSpPr bwMode="auto">
          <a:xfrm>
            <a:off x="1372852" y="2183369"/>
            <a:ext cx="495981" cy="562653"/>
            <a:chOff x="2078" y="1295"/>
            <a:chExt cx="1615" cy="2385"/>
          </a:xfrm>
        </p:grpSpPr>
        <p:sp>
          <p:nvSpPr>
            <p:cNvPr id="14" name="Oval 4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sz="2000"/>
            </a:p>
          </p:txBody>
        </p:sp>
        <p:sp>
          <p:nvSpPr>
            <p:cNvPr id="15" name="Oval 5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sz="2000"/>
            </a:p>
          </p:txBody>
        </p:sp>
        <p:sp>
          <p:nvSpPr>
            <p:cNvPr id="16" name="Oval 51"/>
            <p:cNvSpPr>
              <a:spLocks noChangeArrowheads="1"/>
            </p:cNvSpPr>
            <p:nvPr/>
          </p:nvSpPr>
          <p:spPr bwMode="gray">
            <a:xfrm>
              <a:off x="2253" y="1295"/>
              <a:ext cx="1101" cy="238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 sz="2000"/>
            </a:p>
          </p:txBody>
        </p:sp>
        <p:sp>
          <p:nvSpPr>
            <p:cNvPr id="17" name="Oval 52"/>
            <p:cNvSpPr>
              <a:spLocks noChangeArrowheads="1"/>
            </p:cNvSpPr>
            <p:nvPr/>
          </p:nvSpPr>
          <p:spPr bwMode="gray">
            <a:xfrm>
              <a:off x="2254" y="1295"/>
              <a:ext cx="1101" cy="2385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sz="2000"/>
            </a:p>
          </p:txBody>
        </p:sp>
        <p:sp>
          <p:nvSpPr>
            <p:cNvPr id="18" name="Oval 53"/>
            <p:cNvSpPr>
              <a:spLocks noChangeArrowheads="1"/>
            </p:cNvSpPr>
            <p:nvPr/>
          </p:nvSpPr>
          <p:spPr bwMode="gray">
            <a:xfrm>
              <a:off x="2334" y="1295"/>
              <a:ext cx="1097" cy="238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 sz="2000"/>
            </a:p>
          </p:txBody>
        </p:sp>
        <p:sp>
          <p:nvSpPr>
            <p:cNvPr id="19" name="Oval 54"/>
            <p:cNvSpPr>
              <a:spLocks noChangeArrowheads="1"/>
            </p:cNvSpPr>
            <p:nvPr/>
          </p:nvSpPr>
          <p:spPr bwMode="gray">
            <a:xfrm>
              <a:off x="2337" y="1295"/>
              <a:ext cx="1096" cy="2385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sz="2000"/>
            </a:p>
          </p:txBody>
        </p:sp>
      </p:grpSp>
      <p:grpSp>
        <p:nvGrpSpPr>
          <p:cNvPr id="20" name="Group 55"/>
          <p:cNvGrpSpPr>
            <a:grpSpLocks/>
          </p:cNvGrpSpPr>
          <p:nvPr/>
        </p:nvGrpSpPr>
        <p:grpSpPr bwMode="auto">
          <a:xfrm>
            <a:off x="2003090" y="3432732"/>
            <a:ext cx="495981" cy="562653"/>
            <a:chOff x="2078" y="1295"/>
            <a:chExt cx="1615" cy="2385"/>
          </a:xfrm>
        </p:grpSpPr>
        <p:sp>
          <p:nvSpPr>
            <p:cNvPr id="21" name="Oval 5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sz="2000"/>
            </a:p>
          </p:txBody>
        </p:sp>
        <p:sp>
          <p:nvSpPr>
            <p:cNvPr id="22" name="Oval 5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sz="2000"/>
            </a:p>
          </p:txBody>
        </p:sp>
        <p:sp>
          <p:nvSpPr>
            <p:cNvPr id="23" name="Oval 58"/>
            <p:cNvSpPr>
              <a:spLocks noChangeArrowheads="1"/>
            </p:cNvSpPr>
            <p:nvPr/>
          </p:nvSpPr>
          <p:spPr bwMode="gray">
            <a:xfrm>
              <a:off x="2253" y="1295"/>
              <a:ext cx="1101" cy="238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 sz="2000"/>
            </a:p>
          </p:txBody>
        </p:sp>
        <p:sp>
          <p:nvSpPr>
            <p:cNvPr id="24" name="Oval 59"/>
            <p:cNvSpPr>
              <a:spLocks noChangeArrowheads="1"/>
            </p:cNvSpPr>
            <p:nvPr/>
          </p:nvSpPr>
          <p:spPr bwMode="gray">
            <a:xfrm>
              <a:off x="2254" y="1295"/>
              <a:ext cx="1101" cy="2385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sz="2000"/>
            </a:p>
          </p:txBody>
        </p:sp>
        <p:sp>
          <p:nvSpPr>
            <p:cNvPr id="25" name="Oval 60"/>
            <p:cNvSpPr>
              <a:spLocks noChangeArrowheads="1"/>
            </p:cNvSpPr>
            <p:nvPr/>
          </p:nvSpPr>
          <p:spPr bwMode="gray">
            <a:xfrm>
              <a:off x="2334" y="1295"/>
              <a:ext cx="1097" cy="238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 sz="2000"/>
            </a:p>
          </p:txBody>
        </p:sp>
        <p:sp>
          <p:nvSpPr>
            <p:cNvPr id="26" name="Oval 61"/>
            <p:cNvSpPr>
              <a:spLocks noChangeArrowheads="1"/>
            </p:cNvSpPr>
            <p:nvPr/>
          </p:nvSpPr>
          <p:spPr bwMode="gray">
            <a:xfrm>
              <a:off x="2337" y="1295"/>
              <a:ext cx="1096" cy="2385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sz="2000"/>
            </a:p>
          </p:txBody>
        </p:sp>
      </p:grpSp>
      <p:grpSp>
        <p:nvGrpSpPr>
          <p:cNvPr id="34" name="Group 69"/>
          <p:cNvGrpSpPr>
            <a:grpSpLocks/>
          </p:cNvGrpSpPr>
          <p:nvPr/>
        </p:nvGrpSpPr>
        <p:grpSpPr bwMode="auto">
          <a:xfrm>
            <a:off x="2003090" y="4494769"/>
            <a:ext cx="495981" cy="562653"/>
            <a:chOff x="2078" y="1295"/>
            <a:chExt cx="1615" cy="2385"/>
          </a:xfrm>
        </p:grpSpPr>
        <p:sp>
          <p:nvSpPr>
            <p:cNvPr id="35" name="Oval 7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sz="2000"/>
            </a:p>
          </p:txBody>
        </p:sp>
        <p:sp>
          <p:nvSpPr>
            <p:cNvPr id="36" name="Oval 7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sz="2000"/>
            </a:p>
          </p:txBody>
        </p:sp>
        <p:sp>
          <p:nvSpPr>
            <p:cNvPr id="37" name="Oval 72"/>
            <p:cNvSpPr>
              <a:spLocks noChangeArrowheads="1"/>
            </p:cNvSpPr>
            <p:nvPr/>
          </p:nvSpPr>
          <p:spPr bwMode="gray">
            <a:xfrm>
              <a:off x="2253" y="1295"/>
              <a:ext cx="1101" cy="238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 sz="2000"/>
            </a:p>
          </p:txBody>
        </p:sp>
        <p:sp>
          <p:nvSpPr>
            <p:cNvPr id="38" name="Oval 73"/>
            <p:cNvSpPr>
              <a:spLocks noChangeArrowheads="1"/>
            </p:cNvSpPr>
            <p:nvPr/>
          </p:nvSpPr>
          <p:spPr bwMode="gray">
            <a:xfrm>
              <a:off x="2254" y="1295"/>
              <a:ext cx="1101" cy="2385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sz="2000"/>
            </a:p>
          </p:txBody>
        </p:sp>
        <p:sp>
          <p:nvSpPr>
            <p:cNvPr id="39" name="Oval 74"/>
            <p:cNvSpPr>
              <a:spLocks noChangeArrowheads="1"/>
            </p:cNvSpPr>
            <p:nvPr/>
          </p:nvSpPr>
          <p:spPr bwMode="gray">
            <a:xfrm>
              <a:off x="2334" y="1295"/>
              <a:ext cx="1097" cy="238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 sz="2000"/>
            </a:p>
          </p:txBody>
        </p:sp>
        <p:sp>
          <p:nvSpPr>
            <p:cNvPr id="40" name="Oval 75"/>
            <p:cNvSpPr>
              <a:spLocks noChangeArrowheads="1"/>
            </p:cNvSpPr>
            <p:nvPr/>
          </p:nvSpPr>
          <p:spPr bwMode="gray">
            <a:xfrm>
              <a:off x="2337" y="1295"/>
              <a:ext cx="1096" cy="2385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sz="2000"/>
            </a:p>
          </p:txBody>
        </p:sp>
      </p:grpSp>
      <p:grpSp>
        <p:nvGrpSpPr>
          <p:cNvPr id="41" name="Group 76"/>
          <p:cNvGrpSpPr>
            <a:grpSpLocks/>
          </p:cNvGrpSpPr>
          <p:nvPr/>
        </p:nvGrpSpPr>
        <p:grpSpPr bwMode="auto">
          <a:xfrm>
            <a:off x="1545890" y="5502832"/>
            <a:ext cx="462915" cy="562653"/>
            <a:chOff x="2078" y="1295"/>
            <a:chExt cx="1615" cy="2385"/>
          </a:xfrm>
        </p:grpSpPr>
        <p:sp>
          <p:nvSpPr>
            <p:cNvPr id="42" name="Oval 7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sz="2000"/>
            </a:p>
          </p:txBody>
        </p:sp>
        <p:sp>
          <p:nvSpPr>
            <p:cNvPr id="43" name="Oval 7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sz="2000"/>
            </a:p>
          </p:txBody>
        </p:sp>
        <p:sp>
          <p:nvSpPr>
            <p:cNvPr id="44" name="Oval 79"/>
            <p:cNvSpPr>
              <a:spLocks noChangeArrowheads="1"/>
            </p:cNvSpPr>
            <p:nvPr/>
          </p:nvSpPr>
          <p:spPr bwMode="gray">
            <a:xfrm>
              <a:off x="2251" y="1295"/>
              <a:ext cx="1180" cy="238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 sz="2000"/>
            </a:p>
          </p:txBody>
        </p:sp>
        <p:sp>
          <p:nvSpPr>
            <p:cNvPr id="45" name="Oval 80"/>
            <p:cNvSpPr>
              <a:spLocks noChangeArrowheads="1"/>
            </p:cNvSpPr>
            <p:nvPr/>
          </p:nvSpPr>
          <p:spPr bwMode="gray">
            <a:xfrm>
              <a:off x="2254" y="1295"/>
              <a:ext cx="1180" cy="2385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sz="2000"/>
            </a:p>
          </p:txBody>
        </p:sp>
        <p:sp>
          <p:nvSpPr>
            <p:cNvPr id="46" name="Oval 81"/>
            <p:cNvSpPr>
              <a:spLocks noChangeArrowheads="1"/>
            </p:cNvSpPr>
            <p:nvPr/>
          </p:nvSpPr>
          <p:spPr bwMode="gray">
            <a:xfrm>
              <a:off x="2338" y="1295"/>
              <a:ext cx="1096" cy="238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 sz="2000"/>
            </a:p>
          </p:txBody>
        </p:sp>
        <p:sp>
          <p:nvSpPr>
            <p:cNvPr id="47" name="Oval 82"/>
            <p:cNvSpPr>
              <a:spLocks noChangeArrowheads="1"/>
            </p:cNvSpPr>
            <p:nvPr/>
          </p:nvSpPr>
          <p:spPr bwMode="gray">
            <a:xfrm>
              <a:off x="2337" y="1295"/>
              <a:ext cx="1096" cy="2385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sz="2000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1253" y="3494645"/>
            <a:ext cx="1900238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NỘI 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DUNG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010179" y="109716"/>
            <a:ext cx="9982198" cy="1446550"/>
          </a:xfrm>
          <a:prstGeom prst="rect">
            <a:avLst/>
          </a:prstGeom>
          <a:solidFill>
            <a:srgbClr val="0066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 34</a:t>
            </a:r>
          </a:p>
          <a:p>
            <a:pPr algn="ctr"/>
            <a:r>
              <a:rPr lang="en-US" sz="4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CROM </a:t>
            </a:r>
            <a:r>
              <a:rPr lang="en-US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 HỢP CHẤT 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CROM</a:t>
            </a:r>
          </a:p>
        </p:txBody>
      </p:sp>
    </p:spTree>
    <p:extLst>
      <p:ext uri="{BB962C8B-B14F-4D97-AF65-F5344CB8AC3E}">
        <p14:creationId xmlns:p14="http://schemas.microsoft.com/office/powerpoint/2010/main" val="46948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744249" y="164730"/>
            <a:ext cx="8839200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I. VỊ TRÍ TRONG BẢNG TUẦN HOÀN, CẤU HÌNH ELECTRON NGUYÊN TỬ.</a:t>
            </a:r>
          </a:p>
        </p:txBody>
      </p:sp>
      <p:pic>
        <p:nvPicPr>
          <p:cNvPr id="3" name="Picture 4" descr="http://file.vforum.vn/hinh/2014/1/bang-tuan-hoan-cac-nguyen-to-hoa-ho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84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1977189" y="3929829"/>
            <a:ext cx="2057400" cy="1297128"/>
          </a:xfrm>
          <a:prstGeom prst="wedgeRoundRectCallout">
            <a:avLst>
              <a:gd name="adj1" fmla="val 35331"/>
              <a:gd name="adj2" fmla="val -104406"/>
              <a:gd name="adj3" fmla="val 16667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 24</a:t>
            </a:r>
          </a:p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VIB</a:t>
            </a:r>
          </a:p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CK 4</a:t>
            </a:r>
          </a:p>
        </p:txBody>
      </p:sp>
      <p:sp>
        <p:nvSpPr>
          <p:cNvPr id="6" name="Rectangle 5"/>
          <p:cNvSpPr/>
          <p:nvPr/>
        </p:nvSpPr>
        <p:spPr>
          <a:xfrm>
            <a:off x="3657600" y="2315215"/>
            <a:ext cx="762000" cy="1066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07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22651" y="294657"/>
            <a:ext cx="119634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I. Vị trí trong bảng tuần hoàn, cấu hình electron nguyên tử.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3456" y="1941258"/>
            <a:ext cx="88392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(Z = 24): 1s</a:t>
            </a:r>
            <a:r>
              <a:rPr lang="en-US" sz="36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2s</a:t>
            </a:r>
            <a:r>
              <a:rPr lang="en-US" sz="36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2p</a:t>
            </a:r>
            <a:r>
              <a:rPr lang="en-US" sz="36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3s</a:t>
            </a:r>
            <a:r>
              <a:rPr lang="en-US" sz="36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3p</a:t>
            </a:r>
            <a:r>
              <a:rPr lang="en-US" sz="36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3d</a:t>
            </a:r>
            <a:r>
              <a:rPr lang="en-US" sz="3600" baseline="30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4s</a:t>
            </a:r>
            <a:r>
              <a:rPr lang="en-US" sz="3600" baseline="30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1477" y="1177166"/>
            <a:ext cx="1127551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3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Crom (Cr) nằm ở ô số 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24,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VIB, 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BTH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58542" y="2615171"/>
            <a:ext cx="349965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hay [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Ar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3d</a:t>
            </a:r>
            <a:r>
              <a:rPr lang="en-US" sz="3600" baseline="30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4s</a:t>
            </a:r>
            <a:r>
              <a:rPr lang="en-US" sz="3600" baseline="30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573912" y="2587589"/>
            <a:ext cx="1198488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545035" y="3169169"/>
            <a:ext cx="1160388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087803" y="1907285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8319" y="184355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8319" y="2218248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245588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3" grpId="0"/>
      <p:bldP spid="5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238752"/>
            <a:ext cx="88392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3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II. Tính chất vật lí.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799" y="979563"/>
            <a:ext cx="1082820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bạc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1799" y="2782669"/>
            <a:ext cx="1082820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867168"/>
            <a:ext cx="5987716" cy="39012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Rectangle 1"/>
          <p:cNvSpPr/>
          <p:nvPr/>
        </p:nvSpPr>
        <p:spPr>
          <a:xfrm>
            <a:off x="601798" y="1600200"/>
            <a:ext cx="93138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(D = 7,2 gam/cm</a:t>
            </a:r>
            <a:r>
              <a:rPr lang="en-US" sz="36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601798" y="2184118"/>
            <a:ext cx="59660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1890</a:t>
            </a:r>
            <a:r>
              <a:rPr lang="en-US" sz="36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C. </a:t>
            </a:r>
          </a:p>
        </p:txBody>
      </p:sp>
    </p:spTree>
    <p:extLst>
      <p:ext uri="{BB962C8B-B14F-4D97-AF65-F5344CB8AC3E}">
        <p14:creationId xmlns:p14="http://schemas.microsoft.com/office/powerpoint/2010/main" val="27877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925218" y="2768025"/>
            <a:ext cx="9820594" cy="584775"/>
          </a:xfrm>
          <a:prstGeom prst="rect">
            <a:avLst/>
          </a:prstGeom>
          <a:solidFill>
            <a:srgbClr val="006600"/>
          </a:solidFill>
        </p:spPr>
        <p:txBody>
          <a:bodyPr wrap="square" rtlCol="0" anchor="ctr">
            <a:spAutoFit/>
          </a:bodyPr>
          <a:lstStyle/>
          <a:p>
            <a:pPr algn="just"/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oxi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+3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+4</a:t>
            </a:r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25218" y="2009850"/>
            <a:ext cx="971055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khử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Zn.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5007" y="235538"/>
            <a:ext cx="1005735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III. Tính chất hóa học.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0996" y="1184802"/>
            <a:ext cx="12573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 Na  </a:t>
            </a:r>
            <a:r>
              <a:rPr lang="en-US" sz="3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Mg  Al  Zn   Cr    Fe  Ni  </a:t>
            </a:r>
            <a:r>
              <a:rPr lang="en-US" sz="3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</a:t>
            </a:r>
            <a:r>
              <a:rPr lang="en-US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Pb</a:t>
            </a:r>
            <a:r>
              <a:rPr lang="en-US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H  Cu  Ag  Hg  </a:t>
            </a:r>
            <a:r>
              <a:rPr lang="en-US" sz="3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</a:t>
            </a:r>
            <a:r>
              <a:rPr lang="en-US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Au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08587" y="1150420"/>
            <a:ext cx="995098" cy="646331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</a:t>
            </a:r>
          </a:p>
        </p:txBody>
      </p:sp>
    </p:spTree>
    <p:extLst>
      <p:ext uri="{BB962C8B-B14F-4D97-AF65-F5344CB8AC3E}">
        <p14:creationId xmlns:p14="http://schemas.microsoft.com/office/powerpoint/2010/main" val="133218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8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/>
      <p:bldP spid="12" grpId="0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4144</TotalTime>
  <Words>1540</Words>
  <Application>Microsoft Office PowerPoint</Application>
  <PresentationFormat>Widescreen</PresentationFormat>
  <Paragraphs>264</Paragraphs>
  <Slides>30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Comic Sans MS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</vt:lpstr>
      <vt:lpstr>CỦNG CỐ</vt:lpstr>
      <vt:lpstr>CỦNG CỐ</vt:lpstr>
      <vt:lpstr>CỦNG CỐ</vt:lpstr>
      <vt:lpstr>CỦNG CỐ</vt:lpstr>
      <vt:lpstr>CỦNG CỐ</vt:lpstr>
      <vt:lpstr>CỦNG CỐ</vt:lpstr>
      <vt:lpstr>CỦNG CỐ</vt:lpstr>
      <vt:lpstr>CỦNG CỐ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Windows User</cp:lastModifiedBy>
  <cp:revision>327</cp:revision>
  <dcterms:created xsi:type="dcterms:W3CDTF">2019-03-21T14:17:47Z</dcterms:created>
  <dcterms:modified xsi:type="dcterms:W3CDTF">2022-03-25T04:31:46Z</dcterms:modified>
</cp:coreProperties>
</file>