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84" r:id="rId2"/>
    <p:sldId id="385" r:id="rId3"/>
    <p:sldId id="304" r:id="rId4"/>
    <p:sldId id="338" r:id="rId5"/>
    <p:sldId id="350" r:id="rId6"/>
    <p:sldId id="351" r:id="rId7"/>
    <p:sldId id="352" r:id="rId8"/>
    <p:sldId id="344" r:id="rId9"/>
    <p:sldId id="367" r:id="rId10"/>
    <p:sldId id="368" r:id="rId11"/>
    <p:sldId id="369" r:id="rId12"/>
    <p:sldId id="370" r:id="rId13"/>
    <p:sldId id="371" r:id="rId14"/>
    <p:sldId id="372" r:id="rId15"/>
    <p:sldId id="386" r:id="rId16"/>
    <p:sldId id="378" r:id="rId17"/>
    <p:sldId id="379" r:id="rId18"/>
    <p:sldId id="380" r:id="rId19"/>
    <p:sldId id="382" r:id="rId20"/>
    <p:sldId id="383" r:id="rId21"/>
    <p:sldId id="353" r:id="rId22"/>
    <p:sldId id="354" r:id="rId23"/>
    <p:sldId id="387" r:id="rId24"/>
    <p:sldId id="355" r:id="rId25"/>
    <p:sldId id="373" r:id="rId26"/>
    <p:sldId id="374" r:id="rId27"/>
    <p:sldId id="359" r:id="rId28"/>
    <p:sldId id="388" r:id="rId29"/>
    <p:sldId id="375" r:id="rId30"/>
    <p:sldId id="376" r:id="rId31"/>
    <p:sldId id="384" r:id="rId32"/>
    <p:sldId id="389" r:id="rId33"/>
    <p:sldId id="323" r:id="rId34"/>
    <p:sldId id="321" r:id="rId35"/>
    <p:sldId id="391" r:id="rId36"/>
    <p:sldId id="390" r:id="rId37"/>
    <p:sldId id="392" r:id="rId38"/>
    <p:sldId id="393" r:id="rId39"/>
    <p:sldId id="394" r:id="rId40"/>
    <p:sldId id="402" r:id="rId41"/>
    <p:sldId id="396" r:id="rId42"/>
    <p:sldId id="397" r:id="rId43"/>
    <p:sldId id="398" r:id="rId44"/>
    <p:sldId id="399" r:id="rId45"/>
    <p:sldId id="403" r:id="rId46"/>
    <p:sldId id="404" r:id="rId47"/>
    <p:sldId id="405" r:id="rId48"/>
    <p:sldId id="377" r:id="rId49"/>
    <p:sldId id="328" r:id="rId50"/>
    <p:sldId id="329" r:id="rId51"/>
    <p:sldId id="330" r:id="rId52"/>
    <p:sldId id="332" r:id="rId5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5" autoAdjust="0"/>
    <p:restoredTop sz="94660"/>
  </p:normalViewPr>
  <p:slideViewPr>
    <p:cSldViewPr>
      <p:cViewPr varScale="1">
        <p:scale>
          <a:sx n="106" d="100"/>
          <a:sy n="106" d="100"/>
        </p:scale>
        <p:origin x="192"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38.wmf"/><Relationship Id="rId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DB43E90-CA63-41A3-A6FD-9EE6B04114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39FF78-57A4-45A5-B9EF-D2F7A74F90EF}" type="slidenum">
              <a:rPr lang="en-US" altLang="en-US"/>
              <a:pPr>
                <a:spcBef>
                  <a:spcPct val="0"/>
                </a:spcBef>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45</a:t>
            </a:fld>
            <a:endParaRPr lang="en-US"/>
          </a:p>
        </p:txBody>
      </p:sp>
    </p:spTree>
    <p:extLst>
      <p:ext uri="{BB962C8B-B14F-4D97-AF65-F5344CB8AC3E}">
        <p14:creationId xmlns:p14="http://schemas.microsoft.com/office/powerpoint/2010/main" val="177839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46</a:t>
            </a:fld>
            <a:endParaRPr lang="en-US"/>
          </a:p>
        </p:txBody>
      </p:sp>
    </p:spTree>
    <p:extLst>
      <p:ext uri="{BB962C8B-B14F-4D97-AF65-F5344CB8AC3E}">
        <p14:creationId xmlns:p14="http://schemas.microsoft.com/office/powerpoint/2010/main" val="1525431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47</a:t>
            </a:fld>
            <a:endParaRPr lang="en-US"/>
          </a:p>
        </p:txBody>
      </p:sp>
    </p:spTree>
    <p:extLst>
      <p:ext uri="{BB962C8B-B14F-4D97-AF65-F5344CB8AC3E}">
        <p14:creationId xmlns:p14="http://schemas.microsoft.com/office/powerpoint/2010/main" val="379846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8FE1AA-3AFC-4DB7-A249-AE726F2099B7}" type="slidenum">
              <a:rPr lang="en-CA" altLang="en-US"/>
              <a:pPr>
                <a:spcBef>
                  <a:spcPct val="0"/>
                </a:spcBef>
              </a:pPr>
              <a:t>4</a:t>
            </a:fld>
            <a:endParaRPr lang="en-CA"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CA"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cs typeface="Times New Roman" pitchFamily="18" charset="0"/>
              </a:rPr>
              <a:t>Fe →Fe</a:t>
            </a:r>
            <a:r>
              <a:rPr lang="en-US" sz="1200" b="1" baseline="30000" dirty="0">
                <a:solidFill>
                  <a:srgbClr val="FF0000"/>
                </a:solidFill>
                <a:cs typeface="Times New Roman" pitchFamily="18" charset="0"/>
              </a:rPr>
              <a:t>3+</a:t>
            </a:r>
            <a:r>
              <a:rPr lang="en-US" sz="1200" b="1" dirty="0">
                <a:solidFill>
                  <a:srgbClr val="FF0000"/>
                </a:solidFill>
                <a:cs typeface="Times New Roman" pitchFamily="18" charset="0"/>
              </a:rPr>
              <a:t> </a:t>
            </a:r>
            <a:r>
              <a:rPr lang="en-US" sz="1200" dirty="0" err="1">
                <a:cs typeface="Times New Roman" pitchFamily="18" charset="0"/>
              </a:rPr>
              <a:t>khi</a:t>
            </a:r>
            <a:r>
              <a:rPr lang="en-US" sz="1200" dirty="0">
                <a:cs typeface="Times New Roman" pitchFamily="18" charset="0"/>
              </a:rPr>
              <a:t> td </a:t>
            </a:r>
            <a:r>
              <a:rPr lang="en-US" sz="1200" dirty="0" err="1">
                <a:cs typeface="Times New Roman" pitchFamily="18" charset="0"/>
              </a:rPr>
              <a:t>với</a:t>
            </a:r>
            <a:r>
              <a:rPr lang="en-US" sz="1200" dirty="0">
                <a:cs typeface="Times New Roman" pitchFamily="18" charset="0"/>
              </a:rPr>
              <a:t> </a:t>
            </a:r>
            <a:r>
              <a:rPr lang="en-US" sz="1200" dirty="0" err="1">
                <a:cs typeface="Times New Roman" pitchFamily="18" charset="0"/>
              </a:rPr>
              <a:t>chất</a:t>
            </a:r>
            <a:r>
              <a:rPr lang="en-US" sz="1200" dirty="0">
                <a:cs typeface="Times New Roman" pitchFamily="18" charset="0"/>
              </a:rPr>
              <a:t> </a:t>
            </a:r>
            <a:r>
              <a:rPr lang="en-US" sz="1200" dirty="0" err="1">
                <a:cs typeface="Times New Roman" pitchFamily="18" charset="0"/>
              </a:rPr>
              <a:t>oxh</a:t>
            </a:r>
            <a:r>
              <a:rPr lang="en-US" sz="1200" dirty="0">
                <a:cs typeface="Times New Roman" pitchFamily="18" charset="0"/>
              </a:rPr>
              <a:t> </a:t>
            </a:r>
            <a:r>
              <a:rPr lang="en-US" sz="1200" dirty="0" err="1">
                <a:cs typeface="Times New Roman" pitchFamily="18" charset="0"/>
              </a:rPr>
              <a:t>mạnh</a:t>
            </a:r>
            <a:r>
              <a:rPr lang="en-US" sz="1200" dirty="0">
                <a:cs typeface="Times New Roman" pitchFamily="18" charset="0"/>
              </a:rPr>
              <a:t> </a:t>
            </a:r>
            <a:r>
              <a:rPr lang="en-US" sz="1200" dirty="0" err="1">
                <a:cs typeface="Times New Roman" pitchFamily="18" charset="0"/>
              </a:rPr>
              <a:t>nh</a:t>
            </a:r>
            <a:r>
              <a:rPr lang="vi-VN" sz="1200" dirty="0">
                <a:cs typeface="Times New Roman" pitchFamily="18" charset="0"/>
              </a:rPr>
              <a:t>ư</a:t>
            </a:r>
            <a:r>
              <a:rPr lang="en-US" sz="1200" dirty="0">
                <a:cs typeface="Times New Roman" pitchFamily="18" charset="0"/>
              </a:rPr>
              <a:t>:  </a:t>
            </a:r>
            <a:r>
              <a:rPr lang="en-US" sz="1200" dirty="0">
                <a:solidFill>
                  <a:srgbClr val="0000FF"/>
                </a:solidFill>
                <a:cs typeface="Times New Roman" pitchFamily="18" charset="0"/>
              </a:rPr>
              <a:t>Halogen</a:t>
            </a:r>
            <a:r>
              <a:rPr lang="en-US" sz="1200" dirty="0">
                <a:cs typeface="Times New Roman" pitchFamily="18" charset="0"/>
              </a:rPr>
              <a:t>, </a:t>
            </a:r>
            <a:r>
              <a:rPr lang="en-US" sz="1200" dirty="0">
                <a:solidFill>
                  <a:srgbClr val="0000FF"/>
                </a:solidFill>
                <a:cs typeface="Times New Roman" pitchFamily="18" charset="0"/>
              </a:rPr>
              <a:t>HNO</a:t>
            </a:r>
            <a:r>
              <a:rPr lang="en-US" sz="1200" baseline="-25000" dirty="0">
                <a:solidFill>
                  <a:srgbClr val="0000FF"/>
                </a:solidFill>
                <a:cs typeface="Times New Roman" pitchFamily="18" charset="0"/>
              </a:rPr>
              <a:t>3</a:t>
            </a:r>
            <a:r>
              <a:rPr lang="en-US" sz="1200" dirty="0">
                <a:cs typeface="Times New Roman" pitchFamily="18" charset="0"/>
              </a:rPr>
              <a:t>, </a:t>
            </a:r>
            <a:r>
              <a:rPr lang="en-US" sz="1200" dirty="0">
                <a:solidFill>
                  <a:srgbClr val="0000FF"/>
                </a:solidFill>
                <a:cs typeface="Times New Roman" pitchFamily="18" charset="0"/>
              </a:rPr>
              <a:t>H</a:t>
            </a:r>
            <a:r>
              <a:rPr lang="en-US" sz="1200" baseline="-25000" dirty="0">
                <a:solidFill>
                  <a:srgbClr val="0000FF"/>
                </a:solidFill>
                <a:cs typeface="Times New Roman" pitchFamily="18" charset="0"/>
              </a:rPr>
              <a:t>2</a:t>
            </a:r>
            <a:r>
              <a:rPr lang="en-US" sz="1200" dirty="0">
                <a:solidFill>
                  <a:srgbClr val="0000FF"/>
                </a:solidFill>
                <a:cs typeface="Times New Roman" pitchFamily="18" charset="0"/>
              </a:rPr>
              <a:t>SO</a:t>
            </a:r>
            <a:r>
              <a:rPr lang="en-US" sz="1200" baseline="-25000" dirty="0">
                <a:solidFill>
                  <a:srgbClr val="0000FF"/>
                </a:solidFill>
                <a:cs typeface="Times New Roman" pitchFamily="18" charset="0"/>
              </a:rPr>
              <a:t>4</a:t>
            </a:r>
            <a:r>
              <a:rPr lang="vi-VN" sz="1200" dirty="0">
                <a:solidFill>
                  <a:srgbClr val="0000FF"/>
                </a:solidFill>
                <a:cs typeface="Times New Roman" pitchFamily="18" charset="0"/>
              </a:rPr>
              <a:t>đ</a:t>
            </a:r>
            <a:r>
              <a:rPr lang="en-US" sz="1200" dirty="0">
                <a:solidFill>
                  <a:srgbClr val="0000FF"/>
                </a:solidFill>
                <a:cs typeface="Times New Roman" pitchFamily="18" charset="0"/>
              </a:rPr>
              <a:t>/t</a:t>
            </a:r>
            <a:r>
              <a:rPr lang="en-US" sz="1200" baseline="30000" dirty="0">
                <a:solidFill>
                  <a:srgbClr val="0000FF"/>
                </a:solidFill>
                <a:cs typeface="Times New Roman" pitchFamily="18" charset="0"/>
              </a:rPr>
              <a:t>o</a:t>
            </a:r>
            <a:r>
              <a:rPr lang="en-US" sz="1200" dirty="0">
                <a:cs typeface="Times New Roman" pitchFamily="18" charset="0"/>
              </a:rPr>
              <a:t>, </a:t>
            </a:r>
            <a:r>
              <a:rPr lang="en-US" sz="1200" dirty="0" err="1">
                <a:solidFill>
                  <a:srgbClr val="0000FF"/>
                </a:solidFill>
                <a:cs typeface="Times New Roman" pitchFamily="18" charset="0"/>
              </a:rPr>
              <a:t>kk</a:t>
            </a:r>
            <a:r>
              <a:rPr lang="en-US" sz="1200" dirty="0">
                <a:cs typeface="Times New Roman" pitchFamily="18" charset="0"/>
              </a:rPr>
              <a:t>, </a:t>
            </a:r>
            <a:r>
              <a:rPr lang="en-US" sz="1200" dirty="0" err="1">
                <a:solidFill>
                  <a:srgbClr val="0000FF"/>
                </a:solidFill>
                <a:cs typeface="Times New Roman" pitchFamily="18" charset="0"/>
              </a:rPr>
              <a:t>dd</a:t>
            </a:r>
            <a:r>
              <a:rPr lang="en-US" sz="1200" dirty="0">
                <a:solidFill>
                  <a:srgbClr val="0000FF"/>
                </a:solidFill>
                <a:cs typeface="Times New Roman" pitchFamily="18" charset="0"/>
              </a:rPr>
              <a:t> KMnO</a:t>
            </a:r>
            <a:r>
              <a:rPr lang="en-US" sz="1200" baseline="-25000" dirty="0">
                <a:solidFill>
                  <a:srgbClr val="0000FF"/>
                </a:solidFill>
                <a:cs typeface="Times New Roman" pitchFamily="18" charset="0"/>
              </a:rPr>
              <a:t>4</a:t>
            </a:r>
            <a:r>
              <a:rPr lang="en-US" sz="1200" dirty="0">
                <a:cs typeface="Times New Roman" pitchFamily="18" charset="0"/>
              </a:rPr>
              <a:t>,…</a:t>
            </a:r>
            <a:endParaRPr lang="en-US" dirty="0"/>
          </a:p>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38</a:t>
            </a:fld>
            <a:endParaRPr lang="en-US"/>
          </a:p>
        </p:txBody>
      </p:sp>
    </p:spTree>
    <p:extLst>
      <p:ext uri="{BB962C8B-B14F-4D97-AF65-F5344CB8AC3E}">
        <p14:creationId xmlns:p14="http://schemas.microsoft.com/office/powerpoint/2010/main" val="363910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39</a:t>
            </a:fld>
            <a:endParaRPr lang="en-US"/>
          </a:p>
        </p:txBody>
      </p:sp>
    </p:spTree>
    <p:extLst>
      <p:ext uri="{BB962C8B-B14F-4D97-AF65-F5344CB8AC3E}">
        <p14:creationId xmlns:p14="http://schemas.microsoft.com/office/powerpoint/2010/main" val="29232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40</a:t>
            </a:fld>
            <a:endParaRPr lang="en-US"/>
          </a:p>
        </p:txBody>
      </p:sp>
    </p:spTree>
    <p:extLst>
      <p:ext uri="{BB962C8B-B14F-4D97-AF65-F5344CB8AC3E}">
        <p14:creationId xmlns:p14="http://schemas.microsoft.com/office/powerpoint/2010/main" val="157192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41</a:t>
            </a:fld>
            <a:endParaRPr lang="en-US"/>
          </a:p>
        </p:txBody>
      </p:sp>
    </p:spTree>
    <p:extLst>
      <p:ext uri="{BB962C8B-B14F-4D97-AF65-F5344CB8AC3E}">
        <p14:creationId xmlns:p14="http://schemas.microsoft.com/office/powerpoint/2010/main" val="33215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42</a:t>
            </a:fld>
            <a:endParaRPr lang="en-US"/>
          </a:p>
        </p:txBody>
      </p:sp>
    </p:spTree>
    <p:extLst>
      <p:ext uri="{BB962C8B-B14F-4D97-AF65-F5344CB8AC3E}">
        <p14:creationId xmlns:p14="http://schemas.microsoft.com/office/powerpoint/2010/main" val="233889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43</a:t>
            </a:fld>
            <a:endParaRPr lang="en-US"/>
          </a:p>
        </p:txBody>
      </p:sp>
    </p:spTree>
    <p:extLst>
      <p:ext uri="{BB962C8B-B14F-4D97-AF65-F5344CB8AC3E}">
        <p14:creationId xmlns:p14="http://schemas.microsoft.com/office/powerpoint/2010/main" val="247842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ABA0-E81C-4801-8393-EF23FEC06A3A}" type="slidenum">
              <a:rPr lang="en-US" smtClean="0"/>
              <a:t>44</a:t>
            </a:fld>
            <a:endParaRPr lang="en-US"/>
          </a:p>
        </p:txBody>
      </p:sp>
    </p:spTree>
    <p:extLst>
      <p:ext uri="{BB962C8B-B14F-4D97-AF65-F5344CB8AC3E}">
        <p14:creationId xmlns:p14="http://schemas.microsoft.com/office/powerpoint/2010/main" val="1989756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62CDB-DD7F-429C-A2C4-11A9E8C6C65A}" type="slidenum">
              <a:rPr lang="en-US" altLang="en-US"/>
              <a:pPr>
                <a:defRPr/>
              </a:pPr>
              <a:t>‹#›</a:t>
            </a:fld>
            <a:endParaRPr lang="en-US" altLang="en-US"/>
          </a:p>
        </p:txBody>
      </p:sp>
    </p:spTree>
    <p:extLst>
      <p:ext uri="{BB962C8B-B14F-4D97-AF65-F5344CB8AC3E}">
        <p14:creationId xmlns:p14="http://schemas.microsoft.com/office/powerpoint/2010/main" val="33379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BD120A-15AE-49F6-9066-AF23F226F06A}" type="slidenum">
              <a:rPr lang="en-US" altLang="en-US"/>
              <a:pPr>
                <a:defRPr/>
              </a:pPr>
              <a:t>‹#›</a:t>
            </a:fld>
            <a:endParaRPr lang="en-US" altLang="en-US"/>
          </a:p>
        </p:txBody>
      </p:sp>
    </p:spTree>
    <p:extLst>
      <p:ext uri="{BB962C8B-B14F-4D97-AF65-F5344CB8AC3E}">
        <p14:creationId xmlns:p14="http://schemas.microsoft.com/office/powerpoint/2010/main" val="350464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9598A-8DF6-4FF4-9C6F-1B00F9436D0D}" type="slidenum">
              <a:rPr lang="en-US" altLang="en-US"/>
              <a:pPr>
                <a:defRPr/>
              </a:pPr>
              <a:t>‹#›</a:t>
            </a:fld>
            <a:endParaRPr lang="en-US" altLang="en-US"/>
          </a:p>
        </p:txBody>
      </p:sp>
    </p:spTree>
    <p:extLst>
      <p:ext uri="{BB962C8B-B14F-4D97-AF65-F5344CB8AC3E}">
        <p14:creationId xmlns:p14="http://schemas.microsoft.com/office/powerpoint/2010/main" val="399824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2194B6-2D13-49AA-B1FB-DE89EADD58D5}" type="slidenum">
              <a:rPr lang="en-US" altLang="en-US"/>
              <a:pPr>
                <a:defRPr/>
              </a:pPr>
              <a:t>‹#›</a:t>
            </a:fld>
            <a:endParaRPr lang="en-US" altLang="en-US"/>
          </a:p>
        </p:txBody>
      </p:sp>
    </p:spTree>
    <p:extLst>
      <p:ext uri="{BB962C8B-B14F-4D97-AF65-F5344CB8AC3E}">
        <p14:creationId xmlns:p14="http://schemas.microsoft.com/office/powerpoint/2010/main" val="27597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0677B7-CC29-4085-B004-E99D85FDA23D}" type="slidenum">
              <a:rPr lang="en-US" altLang="en-US"/>
              <a:pPr>
                <a:defRPr/>
              </a:pPr>
              <a:t>‹#›</a:t>
            </a:fld>
            <a:endParaRPr lang="en-US" altLang="en-US"/>
          </a:p>
        </p:txBody>
      </p:sp>
    </p:spTree>
    <p:extLst>
      <p:ext uri="{BB962C8B-B14F-4D97-AF65-F5344CB8AC3E}">
        <p14:creationId xmlns:p14="http://schemas.microsoft.com/office/powerpoint/2010/main" val="20878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3D7F0-29F6-4AAA-A47A-E2988D1FF96C}" type="slidenum">
              <a:rPr lang="en-US" altLang="en-US"/>
              <a:pPr>
                <a:defRPr/>
              </a:pPr>
              <a:t>‹#›</a:t>
            </a:fld>
            <a:endParaRPr lang="en-US" altLang="en-US"/>
          </a:p>
        </p:txBody>
      </p:sp>
    </p:spTree>
    <p:extLst>
      <p:ext uri="{BB962C8B-B14F-4D97-AF65-F5344CB8AC3E}">
        <p14:creationId xmlns:p14="http://schemas.microsoft.com/office/powerpoint/2010/main" val="268436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2B3BB-F4D9-4CFF-AB89-3E21F502F816}" type="slidenum">
              <a:rPr lang="en-US" altLang="en-US"/>
              <a:pPr>
                <a:defRPr/>
              </a:pPr>
              <a:t>‹#›</a:t>
            </a:fld>
            <a:endParaRPr lang="en-US" altLang="en-US"/>
          </a:p>
        </p:txBody>
      </p:sp>
    </p:spTree>
    <p:extLst>
      <p:ext uri="{BB962C8B-B14F-4D97-AF65-F5344CB8AC3E}">
        <p14:creationId xmlns:p14="http://schemas.microsoft.com/office/powerpoint/2010/main" val="192710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9C952B-6861-4FE0-BFEB-5CD2B70DDB24}" type="slidenum">
              <a:rPr lang="en-US" altLang="en-US"/>
              <a:pPr>
                <a:defRPr/>
              </a:pPr>
              <a:t>‹#›</a:t>
            </a:fld>
            <a:endParaRPr lang="en-US" altLang="en-US"/>
          </a:p>
        </p:txBody>
      </p:sp>
    </p:spTree>
    <p:extLst>
      <p:ext uri="{BB962C8B-B14F-4D97-AF65-F5344CB8AC3E}">
        <p14:creationId xmlns:p14="http://schemas.microsoft.com/office/powerpoint/2010/main" val="69592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DCECAC-A3E9-475B-A32C-CFC4D863B0E3}" type="slidenum">
              <a:rPr lang="en-US" altLang="en-US"/>
              <a:pPr>
                <a:defRPr/>
              </a:pPr>
              <a:t>‹#›</a:t>
            </a:fld>
            <a:endParaRPr lang="en-US" altLang="en-US"/>
          </a:p>
        </p:txBody>
      </p:sp>
    </p:spTree>
    <p:extLst>
      <p:ext uri="{BB962C8B-B14F-4D97-AF65-F5344CB8AC3E}">
        <p14:creationId xmlns:p14="http://schemas.microsoft.com/office/powerpoint/2010/main" val="19202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F13D77-9D03-4694-A02A-9924700DE7D9}" type="slidenum">
              <a:rPr lang="en-US" altLang="en-US"/>
              <a:pPr>
                <a:defRPr/>
              </a:pPr>
              <a:t>‹#›</a:t>
            </a:fld>
            <a:endParaRPr lang="en-US" altLang="en-US"/>
          </a:p>
        </p:txBody>
      </p:sp>
    </p:spTree>
    <p:extLst>
      <p:ext uri="{BB962C8B-B14F-4D97-AF65-F5344CB8AC3E}">
        <p14:creationId xmlns:p14="http://schemas.microsoft.com/office/powerpoint/2010/main" val="25812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34B631-6C1F-4393-A5F6-435778DF1247}" type="slidenum">
              <a:rPr lang="en-US" altLang="en-US"/>
              <a:pPr>
                <a:defRPr/>
              </a:pPr>
              <a:t>‹#›</a:t>
            </a:fld>
            <a:endParaRPr lang="en-US" altLang="en-US"/>
          </a:p>
        </p:txBody>
      </p:sp>
    </p:spTree>
    <p:extLst>
      <p:ext uri="{BB962C8B-B14F-4D97-AF65-F5344CB8AC3E}">
        <p14:creationId xmlns:p14="http://schemas.microsoft.com/office/powerpoint/2010/main" val="342907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CC0E08-51A7-450B-B9A9-169B6F67123A}" type="slidenum">
              <a:rPr lang="en-US" altLang="en-US"/>
              <a:pPr>
                <a:defRPr/>
              </a:pPr>
              <a:t>‹#›</a:t>
            </a:fld>
            <a:endParaRPr lang="en-US" altLang="en-US"/>
          </a:p>
        </p:txBody>
      </p:sp>
    </p:spTree>
    <p:extLst>
      <p:ext uri="{BB962C8B-B14F-4D97-AF65-F5344CB8AC3E}">
        <p14:creationId xmlns:p14="http://schemas.microsoft.com/office/powerpoint/2010/main" val="38445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193B7E-6094-4DA1-AE63-451732B502FC}" type="slidenum">
              <a:rPr lang="en-US" altLang="en-US"/>
              <a:pPr>
                <a:defRPr/>
              </a:pPr>
              <a:t>‹#›</a:t>
            </a:fld>
            <a:endParaRPr lang="en-US" altLang="en-US"/>
          </a:p>
        </p:txBody>
      </p:sp>
    </p:spTree>
    <p:extLst>
      <p:ext uri="{BB962C8B-B14F-4D97-AF65-F5344CB8AC3E}">
        <p14:creationId xmlns:p14="http://schemas.microsoft.com/office/powerpoint/2010/main" val="417082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CA2AD84-740E-47D9-96F4-36F41E7B29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8.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5.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8.w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w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38.w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8.w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1.xml"/><Relationship Id="rId7" Type="http://schemas.openxmlformats.org/officeDocument/2006/relationships/oleObject" Target="../embeddings/oleObject13.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oleObject" Target="../embeddings/oleObject15.bin"/><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oleObject" Target="../embeddings/oleObject11.bin"/><Relationship Id="rId9" Type="http://schemas.openxmlformats.org/officeDocument/2006/relationships/oleObject" Target="../embeddings/oleObject1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38.wmf"/><Relationship Id="rId4" Type="http://schemas.openxmlformats.org/officeDocument/2006/relationships/oleObject" Target="../embeddings/oleObject16.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4" y="260683"/>
            <a:ext cx="3906844"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532" y="260683"/>
            <a:ext cx="4074959"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7105" y="298032"/>
            <a:ext cx="390684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https://salt.tikicdn.com/ts/product/1f/76/28/636d18a5ce962b41786fa0e5c4fd1df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75" y="3523999"/>
            <a:ext cx="3906844" cy="309738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tudienhoahoc.com/wp-content/uploads/2019/10/tinh-chat-vat-ly-va-hoa-hoc-cua-sa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9054" y="3625514"/>
            <a:ext cx="3842946" cy="300388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https://shinraisei.com/uploads/shops/2018_09/dinh-sa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6808" y="3625514"/>
            <a:ext cx="4070357" cy="2995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ipe(down)">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wipe(down)">
                                      <p:cBhvr>
                                        <p:cTn id="22" dur="500"/>
                                        <p:tgtEl>
                                          <p:spTgt spid="30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wipe(down)">
                                      <p:cBhvr>
                                        <p:cTn id="27" dur="500"/>
                                        <p:tgtEl>
                                          <p:spTgt spid="308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81"/>
                                        </p:tgtEl>
                                        <p:attrNameLst>
                                          <p:attrName>style.visibility</p:attrName>
                                        </p:attrNameLst>
                                      </p:cBhvr>
                                      <p:to>
                                        <p:strVal val="visible"/>
                                      </p:to>
                                    </p:set>
                                    <p:animEffect transition="in" filter="wipe(down)">
                                      <p:cBhvr>
                                        <p:cTn id="32"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5"/>
          <p:cNvSpPr txBox="1">
            <a:spLocks noChangeArrowheads="1"/>
          </p:cNvSpPr>
          <p:nvPr/>
        </p:nvSpPr>
        <p:spPr bwMode="auto">
          <a:xfrm>
            <a:off x="1133474" y="1373188"/>
            <a:ext cx="6257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66"/>
                </a:solidFill>
                <a:latin typeface="Times New Roman" panose="02020603050405020304" pitchFamily="18" charset="0"/>
              </a:rPr>
              <a:t>3</a:t>
            </a:r>
            <a:r>
              <a:rPr lang="en-US" altLang="en-US" sz="3200" b="1" smtClean="0">
                <a:solidFill>
                  <a:srgbClr val="FF0066"/>
                </a:solidFill>
                <a:latin typeface="Times New Roman" panose="02020603050405020304" pitchFamily="18" charset="0"/>
              </a:rPr>
              <a:t>. </a:t>
            </a:r>
            <a:r>
              <a:rPr lang="en-US" altLang="en-US" sz="3200" b="1">
                <a:solidFill>
                  <a:srgbClr val="FF0066"/>
                </a:solidFill>
                <a:latin typeface="Times New Roman" panose="02020603050405020304" pitchFamily="18" charset="0"/>
              </a:rPr>
              <a:t>Tác dụng với </a:t>
            </a:r>
            <a:r>
              <a:rPr lang="en-US" altLang="en-US" sz="3200" b="1" smtClean="0">
                <a:solidFill>
                  <a:srgbClr val="FF0066"/>
                </a:solidFill>
                <a:latin typeface="Times New Roman" panose="02020603050405020304" pitchFamily="18" charset="0"/>
              </a:rPr>
              <a:t>dung dịch muối</a:t>
            </a:r>
            <a:endParaRPr lang="en-US" altLang="en-US" sz="3200" b="1">
              <a:solidFill>
                <a:srgbClr val="FF0066"/>
              </a:solidFill>
              <a:latin typeface="Times New Roman" panose="02020603050405020304" pitchFamily="18" charset="0"/>
            </a:endParaRPr>
          </a:p>
        </p:txBody>
      </p:sp>
      <p:sp>
        <p:nvSpPr>
          <p:cNvPr id="12299"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6600"/>
                </a:solidFill>
                <a:latin typeface="Times New Roman" panose="02020603050405020304" pitchFamily="18" charset="0"/>
                <a:cs typeface="Times New Roman" panose="02020603050405020304" pitchFamily="18" charset="0"/>
              </a:rPr>
              <a:t>III. TÍNH CHẤT HÓA HỌC</a:t>
            </a:r>
            <a:endParaRPr lang="en-US" altLang="en-US" b="1" u="sng">
              <a:solidFill>
                <a:srgbClr val="FF6600"/>
              </a:solidFill>
              <a:latin typeface="Times New Roman" panose="02020603050405020304" pitchFamily="18" charset="0"/>
              <a:cs typeface="Times New Roman" panose="02020603050405020304" pitchFamily="18" charset="0"/>
            </a:endParaRPr>
          </a:p>
        </p:txBody>
      </p:sp>
      <p:grpSp>
        <p:nvGrpSpPr>
          <p:cNvPr id="12300" name="Group 5"/>
          <p:cNvGrpSpPr>
            <a:grpSpLocks/>
          </p:cNvGrpSpPr>
          <p:nvPr/>
        </p:nvGrpSpPr>
        <p:grpSpPr bwMode="auto">
          <a:xfrm>
            <a:off x="10074275" y="60325"/>
            <a:ext cx="2514600" cy="1616075"/>
            <a:chOff x="4176" y="2630"/>
            <a:chExt cx="1584" cy="1018"/>
          </a:xfrm>
        </p:grpSpPr>
        <p:sp>
          <p:nvSpPr>
            <p:cNvPr id="12301"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12302"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12303"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pic>
        <p:nvPicPr>
          <p:cNvPr id="69634" name="Picture 2" descr="https://tse2.mm.bing.net/th?id=OIP.OQIaHOsv85y2KZ7-2-6UtwHaCk&amp;pid=Api&amp;P=0&amp;w=497&amp;h=1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35139"/>
            <a:ext cx="11049000" cy="382286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943600" y="4330539"/>
            <a:ext cx="5791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819400"/>
            <a:ext cx="11887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0" y="1940201"/>
            <a:ext cx="10668000" cy="2062103"/>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sym typeface="Wingdings" panose="05000000000000000000" pitchFamily="2" charset="2"/>
              </a:rPr>
              <a:t> </a:t>
            </a:r>
            <a:r>
              <a:rPr lang="vi-VN" sz="3200">
                <a:latin typeface="Times New Roman" panose="02020603050405020304" pitchFamily="18" charset="0"/>
                <a:cs typeface="Times New Roman" panose="02020603050405020304" pitchFamily="18" charset="0"/>
              </a:rPr>
              <a:t>Fe tác dụng với dung dịch muối của kim loại yếu hơn nó (kim loại đứng sau nó trong dãy hoạt động hóa học)</a:t>
            </a:r>
          </a:p>
          <a:p>
            <a:pPr lvl="3"/>
            <a:r>
              <a:rPr lang="vi-VN" sz="3200" b="1">
                <a:latin typeface="Times New Roman" panose="02020603050405020304" pitchFamily="18" charset="0"/>
                <a:cs typeface="Times New Roman" panose="02020603050405020304" pitchFamily="18" charset="0"/>
              </a:rPr>
              <a:t>Fe  +  CuSO</a:t>
            </a:r>
            <a:r>
              <a:rPr lang="vi-VN" sz="3200" b="1" baseline="-25000">
                <a:latin typeface="Times New Roman" panose="02020603050405020304" pitchFamily="18" charset="0"/>
                <a:cs typeface="Times New Roman" panose="02020603050405020304" pitchFamily="18" charset="0"/>
              </a:rPr>
              <a:t>4</a:t>
            </a:r>
            <a:r>
              <a:rPr lang="vi-VN" sz="3200" b="1">
                <a:latin typeface="Times New Roman" panose="02020603050405020304" pitchFamily="18" charset="0"/>
                <a:cs typeface="Times New Roman" panose="02020603050405020304" pitchFamily="18" charset="0"/>
              </a:rPr>
              <a:t> → FeSO</a:t>
            </a:r>
            <a:r>
              <a:rPr lang="vi-VN" sz="3200" b="1" baseline="-25000">
                <a:latin typeface="Times New Roman" panose="02020603050405020304" pitchFamily="18" charset="0"/>
                <a:cs typeface="Times New Roman" panose="02020603050405020304" pitchFamily="18" charset="0"/>
              </a:rPr>
              <a:t>4</a:t>
            </a:r>
            <a:r>
              <a:rPr lang="vi-VN" sz="3200" b="1">
                <a:latin typeface="Times New Roman" panose="02020603050405020304" pitchFamily="18" charset="0"/>
                <a:cs typeface="Times New Roman" panose="02020603050405020304" pitchFamily="18" charset="0"/>
              </a:rPr>
              <a:t>  +  Cu</a:t>
            </a:r>
            <a:endParaRPr lang="vi-VN" sz="3200">
              <a:latin typeface="Times New Roman" panose="02020603050405020304" pitchFamily="18" charset="0"/>
              <a:cs typeface="Times New Roman" panose="02020603050405020304" pitchFamily="18" charset="0"/>
            </a:endParaRPr>
          </a:p>
          <a:p>
            <a:pPr lvl="3"/>
            <a:r>
              <a:rPr lang="vi-VN" sz="3200" b="1">
                <a:latin typeface="Times New Roman" panose="02020603050405020304" pitchFamily="18" charset="0"/>
                <a:cs typeface="Times New Roman" panose="02020603050405020304" pitchFamily="18" charset="0"/>
              </a:rPr>
              <a:t>Fe  +  3AgNO</a:t>
            </a:r>
            <a:r>
              <a:rPr lang="vi-VN" sz="3200" b="1" baseline="-25000">
                <a:latin typeface="Times New Roman" panose="02020603050405020304" pitchFamily="18" charset="0"/>
                <a:cs typeface="Times New Roman" panose="02020603050405020304" pitchFamily="18" charset="0"/>
              </a:rPr>
              <a:t>3</a:t>
            </a:r>
            <a:r>
              <a:rPr lang="vi-VN" sz="3200" b="1">
                <a:latin typeface="Times New Roman" panose="02020603050405020304" pitchFamily="18" charset="0"/>
                <a:cs typeface="Times New Roman" panose="02020603050405020304" pitchFamily="18" charset="0"/>
              </a:rPr>
              <a:t> (dư) →  Fe(NO</a:t>
            </a:r>
            <a:r>
              <a:rPr lang="vi-VN" sz="3200" b="1" baseline="-25000">
                <a:latin typeface="Times New Roman" panose="02020603050405020304" pitchFamily="18" charset="0"/>
                <a:cs typeface="Times New Roman" panose="02020603050405020304" pitchFamily="18" charset="0"/>
              </a:rPr>
              <a:t>3</a:t>
            </a:r>
            <a:r>
              <a:rPr lang="vi-VN" sz="3200" b="1">
                <a:latin typeface="Times New Roman" panose="02020603050405020304" pitchFamily="18" charset="0"/>
                <a:cs typeface="Times New Roman" panose="02020603050405020304" pitchFamily="18" charset="0"/>
              </a:rPr>
              <a:t>)</a:t>
            </a:r>
            <a:r>
              <a:rPr lang="vi-VN" sz="3200" b="1" baseline="-25000">
                <a:latin typeface="Times New Roman" panose="02020603050405020304" pitchFamily="18" charset="0"/>
                <a:cs typeface="Times New Roman" panose="02020603050405020304" pitchFamily="18" charset="0"/>
              </a:rPr>
              <a:t>3</a:t>
            </a:r>
            <a:r>
              <a:rPr lang="vi-VN" sz="3200" b="1">
                <a:latin typeface="Times New Roman" panose="02020603050405020304" pitchFamily="18" charset="0"/>
                <a:cs typeface="Times New Roman" panose="02020603050405020304" pitchFamily="18" charset="0"/>
              </a:rPr>
              <a:t>  + </a:t>
            </a:r>
            <a:r>
              <a:rPr lang="vi-VN" sz="3200" b="1" smtClean="0">
                <a:latin typeface="Times New Roman" panose="02020603050405020304" pitchFamily="18" charset="0"/>
                <a:cs typeface="Times New Roman" panose="02020603050405020304" pitchFamily="18" charset="0"/>
              </a:rPr>
              <a:t>3Ag</a:t>
            </a:r>
            <a:endParaRPr lang="vi-VN" sz="3200">
              <a:latin typeface="Times New Roman" panose="02020603050405020304" pitchFamily="18" charset="0"/>
              <a:cs typeface="Times New Roman" panose="02020603050405020304" pitchFamily="18" charset="0"/>
            </a:endParaRPr>
          </a:p>
        </p:txBody>
      </p:sp>
      <p:sp>
        <p:nvSpPr>
          <p:cNvPr id="6" name="Oval 5"/>
          <p:cNvSpPr/>
          <p:nvPr/>
        </p:nvSpPr>
        <p:spPr>
          <a:xfrm>
            <a:off x="5257800" y="4330539"/>
            <a:ext cx="723900" cy="1155861"/>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505700" y="4330538"/>
            <a:ext cx="723900" cy="1155861"/>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328317" y="4368638"/>
            <a:ext cx="723900" cy="1155861"/>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4"/>
          <p:cNvSpPr>
            <a:spLocks noChangeArrowheads="1"/>
          </p:cNvSpPr>
          <p:nvPr/>
        </p:nvSpPr>
        <p:spPr bwMode="auto">
          <a:xfrm>
            <a:off x="2895600" y="2782151"/>
            <a:ext cx="6172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0          </a:t>
            </a: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r>
              <a:rPr lang="en-US" altLang="en-US" sz="2000" b="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endPar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31" name="Rectangle 14"/>
          <p:cNvSpPr>
            <a:spLocks noChangeArrowheads="1"/>
          </p:cNvSpPr>
          <p:nvPr/>
        </p:nvSpPr>
        <p:spPr bwMode="auto">
          <a:xfrm>
            <a:off x="2857500" y="3290093"/>
            <a:ext cx="6172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0          </a:t>
            </a: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+3          </a:t>
            </a:r>
          </a:p>
        </p:txBody>
      </p:sp>
    </p:spTree>
    <p:extLst>
      <p:ext uri="{BB962C8B-B14F-4D97-AF65-F5344CB8AC3E}">
        <p14:creationId xmlns:p14="http://schemas.microsoft.com/office/powerpoint/2010/main" val="27835179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ppt_y</p:attrName>
                                        </p:attrNameLst>
                                      </p:cBhvr>
                                      <p:tavLst>
                                        <p:tav tm="0">
                                          <p:val>
                                            <p:strVal val="#ppt_y+#ppt_h*1.125000"/>
                                          </p:val>
                                        </p:tav>
                                        <p:tav tm="100000">
                                          <p:val>
                                            <p:strVal val="#ppt_y"/>
                                          </p:val>
                                        </p:tav>
                                      </p:tavLst>
                                    </p:anim>
                                    <p:animEffect transition="in" filter="wipe(up)">
                                      <p:cBhvr>
                                        <p:cTn id="8" dur="500"/>
                                        <p:tgtEl>
                                          <p:spTgt spid="4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9634"/>
                                        </p:tgtEl>
                                        <p:attrNameLst>
                                          <p:attrName>style.visibility</p:attrName>
                                        </p:attrNameLst>
                                      </p:cBhvr>
                                      <p:to>
                                        <p:strVal val="visible"/>
                                      </p:to>
                                    </p:set>
                                    <p:animEffect transition="in" filter="fade">
                                      <p:cBhvr>
                                        <p:cTn id="13" dur="500"/>
                                        <p:tgtEl>
                                          <p:spTgt spid="6963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heel(1)">
                                      <p:cBhvr>
                                        <p:cTn id="28" dur="2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 calcmode="lin" valueType="num">
                                      <p:cBhvr additive="base">
                                        <p:cTn id="3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xEl>
                                              <p:pRg st="1" end="1"/>
                                            </p:txEl>
                                          </p:spTgt>
                                        </p:tgtEl>
                                        <p:attrNameLst>
                                          <p:attrName>style.visibility</p:attrName>
                                        </p:attrNameLst>
                                      </p:cBhvr>
                                      <p:to>
                                        <p:strVal val="visible"/>
                                      </p:to>
                                    </p:set>
                                    <p:anim calcmode="lin" valueType="num">
                                      <p:cBhvr additive="base">
                                        <p:cTn id="49"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6">
                                            <p:txEl>
                                              <p:pRg st="2" end="2"/>
                                            </p:txEl>
                                          </p:spTgt>
                                        </p:tgtEl>
                                        <p:attrNameLst>
                                          <p:attrName>style.visibility</p:attrName>
                                        </p:attrNameLst>
                                      </p:cBhvr>
                                      <p:to>
                                        <p:strVal val="visible"/>
                                      </p:to>
                                    </p:set>
                                    <p:anim calcmode="lin" valueType="num">
                                      <p:cBhvr additive="base">
                                        <p:cTn id="60"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randombar(horizontal)">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696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utoUpdateAnimBg="0"/>
      <p:bldP spid="2" grpId="0" animBg="1"/>
      <p:bldP spid="2" grpId="1" animBg="1"/>
      <p:bldP spid="5" grpId="0" animBg="1"/>
      <p:bldP spid="5" grpId="1" animBg="1"/>
      <p:bldP spid="6" grpId="0" animBg="1"/>
      <p:bldP spid="6" grpId="1" animBg="1"/>
      <p:bldP spid="28" grpId="0" animBg="1"/>
      <p:bldP spid="28" grpId="1" animBg="1"/>
      <p:bldP spid="29" grpId="0" animBg="1"/>
      <p:bldP spid="29" grpId="1" animBg="1"/>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5"/>
          <p:cNvSpPr txBox="1">
            <a:spLocks noChangeArrowheads="1"/>
          </p:cNvSpPr>
          <p:nvPr/>
        </p:nvSpPr>
        <p:spPr bwMode="auto">
          <a:xfrm>
            <a:off x="1133474" y="1373188"/>
            <a:ext cx="6257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smtClean="0">
                <a:solidFill>
                  <a:srgbClr val="FF0066"/>
                </a:solidFill>
                <a:latin typeface="Times New Roman" panose="02020603050405020304" pitchFamily="18" charset="0"/>
              </a:rPr>
              <a:t>4. </a:t>
            </a:r>
            <a:r>
              <a:rPr lang="en-US" altLang="en-US" sz="3200" b="1">
                <a:solidFill>
                  <a:srgbClr val="FF0066"/>
                </a:solidFill>
                <a:latin typeface="Times New Roman" panose="02020603050405020304" pitchFamily="18" charset="0"/>
              </a:rPr>
              <a:t>Tác dụng với </a:t>
            </a:r>
            <a:r>
              <a:rPr lang="en-US" altLang="en-US" sz="3200" b="1" smtClean="0">
                <a:solidFill>
                  <a:srgbClr val="FF0066"/>
                </a:solidFill>
                <a:latin typeface="Times New Roman" panose="02020603050405020304" pitchFamily="18" charset="0"/>
              </a:rPr>
              <a:t>nước</a:t>
            </a:r>
            <a:endParaRPr lang="en-US" altLang="en-US" sz="3200" b="1">
              <a:solidFill>
                <a:srgbClr val="FF0066"/>
              </a:solidFill>
              <a:latin typeface="Times New Roman" panose="02020603050405020304" pitchFamily="18" charset="0"/>
            </a:endParaRPr>
          </a:p>
        </p:txBody>
      </p:sp>
      <p:sp>
        <p:nvSpPr>
          <p:cNvPr id="12299"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6600"/>
                </a:solidFill>
                <a:latin typeface="Times New Roman" panose="02020603050405020304" pitchFamily="18" charset="0"/>
                <a:cs typeface="Times New Roman" panose="02020603050405020304" pitchFamily="18" charset="0"/>
              </a:rPr>
              <a:t>III. TÍNH CHẤT HÓA HỌC</a:t>
            </a:r>
            <a:endParaRPr lang="en-US" altLang="en-US" b="1" u="sng">
              <a:solidFill>
                <a:srgbClr val="FF6600"/>
              </a:solidFill>
              <a:latin typeface="Times New Roman" panose="02020603050405020304" pitchFamily="18" charset="0"/>
              <a:cs typeface="Times New Roman" panose="02020603050405020304" pitchFamily="18" charset="0"/>
            </a:endParaRPr>
          </a:p>
        </p:txBody>
      </p:sp>
      <p:grpSp>
        <p:nvGrpSpPr>
          <p:cNvPr id="12300" name="Group 5"/>
          <p:cNvGrpSpPr>
            <a:grpSpLocks/>
          </p:cNvGrpSpPr>
          <p:nvPr/>
        </p:nvGrpSpPr>
        <p:grpSpPr bwMode="auto">
          <a:xfrm>
            <a:off x="10074275" y="60325"/>
            <a:ext cx="2514600" cy="1616075"/>
            <a:chOff x="4176" y="2630"/>
            <a:chExt cx="1584" cy="1018"/>
          </a:xfrm>
        </p:grpSpPr>
        <p:sp>
          <p:nvSpPr>
            <p:cNvPr id="12301"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12302"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12303"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sp>
        <p:nvSpPr>
          <p:cNvPr id="3" name="Rectangle 2"/>
          <p:cNvSpPr/>
          <p:nvPr/>
        </p:nvSpPr>
        <p:spPr>
          <a:xfrm>
            <a:off x="1571606" y="2064326"/>
            <a:ext cx="8093075" cy="2908489"/>
          </a:xfrm>
          <a:prstGeom prst="rect">
            <a:avLst/>
          </a:prstGeom>
        </p:spPr>
        <p:txBody>
          <a:bodyPr wrap="square">
            <a:spAutoFit/>
          </a:bodyPr>
          <a:lstStyle/>
          <a:p>
            <a:r>
              <a:rPr lang="vi-VN" sz="3200">
                <a:solidFill>
                  <a:srgbClr val="000000"/>
                </a:solidFill>
                <a:latin typeface="Times New Roman" panose="02020603050405020304" pitchFamily="18" charset="0"/>
                <a:cs typeface="Times New Roman" panose="02020603050405020304" pitchFamily="18" charset="0"/>
              </a:rPr>
              <a:t>Ở nhiệt độ cao, sắt khử được hơi </a:t>
            </a:r>
            <a:r>
              <a:rPr lang="vi-VN" sz="3200" smtClean="0">
                <a:solidFill>
                  <a:srgbClr val="000000"/>
                </a:solidFill>
                <a:latin typeface="Times New Roman" panose="02020603050405020304" pitchFamily="18" charset="0"/>
                <a:cs typeface="Times New Roman" panose="02020603050405020304" pitchFamily="18" charset="0"/>
              </a:rPr>
              <a:t>nước:</a:t>
            </a:r>
            <a:endParaRPr lang="vi-VN" sz="3200">
              <a:solidFill>
                <a:srgbClr val="000000"/>
              </a:solidFill>
              <a:latin typeface="Times New Roman" panose="02020603050405020304" pitchFamily="18" charset="0"/>
              <a:cs typeface="Times New Roman" panose="02020603050405020304" pitchFamily="18" charset="0"/>
            </a:endParaRPr>
          </a:p>
          <a:p>
            <a:pPr algn="ctr">
              <a:lnSpc>
                <a:spcPct val="50000"/>
              </a:lnSpc>
              <a:spcBef>
                <a:spcPts val="1800"/>
              </a:spcBef>
              <a:spcAft>
                <a:spcPts val="0"/>
              </a:spcAft>
            </a:pPr>
            <a:r>
              <a:rPr lang="vi-VN" sz="3200" b="1">
                <a:solidFill>
                  <a:srgbClr val="000000"/>
                </a:solidFill>
                <a:latin typeface="Times New Roman" panose="02020603050405020304" pitchFamily="18" charset="0"/>
                <a:cs typeface="Times New Roman" panose="02020603050405020304" pitchFamily="18" charset="0"/>
              </a:rPr>
              <a:t>3Fe  +  4H</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O  </a:t>
            </a:r>
            <a:r>
              <a:rPr lang="en-US" sz="4800" smtClean="0">
                <a:solidFill>
                  <a:srgbClr val="000000"/>
                </a:solidFill>
                <a:latin typeface="Times New Roman" panose="02020603050405020304" pitchFamily="18" charset="0"/>
                <a:cs typeface="Times New Roman" panose="02020603050405020304" pitchFamily="18" charset="0"/>
                <a:sym typeface="Wingdings 3" panose="05040102010807070707" pitchFamily="18" charset="2"/>
              </a:rPr>
              <a:t></a:t>
            </a:r>
            <a:r>
              <a:rPr lang="vi-VN" sz="3200" b="1">
                <a:solidFill>
                  <a:srgbClr val="000000"/>
                </a:solidFill>
                <a:latin typeface="Times New Roman" panose="02020603050405020304" pitchFamily="18" charset="0"/>
                <a:cs typeface="Times New Roman" panose="02020603050405020304" pitchFamily="18" charset="0"/>
              </a:rPr>
              <a:t> Fe</a:t>
            </a:r>
            <a:r>
              <a:rPr lang="vi-VN" sz="3200" b="1" baseline="-25000">
                <a:solidFill>
                  <a:srgbClr val="000000"/>
                </a:solidFill>
                <a:latin typeface="Times New Roman" panose="02020603050405020304" pitchFamily="18" charset="0"/>
                <a:cs typeface="Times New Roman" panose="02020603050405020304" pitchFamily="18" charset="0"/>
              </a:rPr>
              <a:t>3</a:t>
            </a:r>
            <a:r>
              <a:rPr lang="vi-VN" sz="3200" b="1">
                <a:solidFill>
                  <a:srgbClr val="000000"/>
                </a:solidFill>
                <a:latin typeface="Times New Roman" panose="02020603050405020304" pitchFamily="18" charset="0"/>
                <a:cs typeface="Times New Roman" panose="02020603050405020304" pitchFamily="18" charset="0"/>
              </a:rPr>
              <a:t>O</a:t>
            </a:r>
            <a:r>
              <a:rPr lang="vi-VN" sz="3200" b="1" baseline="-25000">
                <a:solidFill>
                  <a:srgbClr val="000000"/>
                </a:solidFill>
                <a:latin typeface="Times New Roman" panose="02020603050405020304" pitchFamily="18" charset="0"/>
                <a:cs typeface="Times New Roman" panose="02020603050405020304" pitchFamily="18" charset="0"/>
              </a:rPr>
              <a:t>4</a:t>
            </a:r>
            <a:r>
              <a:rPr lang="vi-VN" sz="3200" b="1">
                <a:solidFill>
                  <a:srgbClr val="000000"/>
                </a:solidFill>
                <a:latin typeface="Times New Roman" panose="02020603050405020304" pitchFamily="18" charset="0"/>
                <a:cs typeface="Times New Roman" panose="02020603050405020304" pitchFamily="18" charset="0"/>
              </a:rPr>
              <a:t>  +  4H</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a:t>
            </a:r>
            <a:endParaRPr lang="vi-VN" sz="3200">
              <a:solidFill>
                <a:srgbClr val="000000"/>
              </a:solidFill>
              <a:latin typeface="Times New Roman" panose="02020603050405020304" pitchFamily="18" charset="0"/>
              <a:cs typeface="Times New Roman" panose="02020603050405020304" pitchFamily="18" charset="0"/>
            </a:endParaRPr>
          </a:p>
          <a:p>
            <a:pPr algn="ctr"/>
            <a:r>
              <a:rPr lang="vi-VN" sz="3200" b="1">
                <a:solidFill>
                  <a:srgbClr val="000000"/>
                </a:solidFill>
                <a:latin typeface="Times New Roman" panose="02020603050405020304" pitchFamily="18" charset="0"/>
                <a:cs typeface="Times New Roman" panose="02020603050405020304" pitchFamily="18" charset="0"/>
              </a:rPr>
              <a:t>Fe   +   H</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O </a:t>
            </a:r>
            <a:r>
              <a:rPr lang="en-US" sz="3200">
                <a:solidFill>
                  <a:srgbClr val="000000"/>
                </a:solidFill>
                <a:latin typeface="Times New Roman" panose="02020603050405020304" pitchFamily="18" charset="0"/>
                <a:cs typeface="Times New Roman" panose="02020603050405020304" pitchFamily="18" charset="0"/>
                <a:sym typeface="Wingdings 3" panose="05040102010807070707" pitchFamily="18" charset="2"/>
              </a:rPr>
              <a:t> </a:t>
            </a:r>
            <a:r>
              <a:rPr lang="en-US" sz="4800">
                <a:solidFill>
                  <a:srgbClr val="000000"/>
                </a:solidFill>
                <a:latin typeface="Times New Roman" panose="02020603050405020304" pitchFamily="18" charset="0"/>
                <a:cs typeface="Times New Roman" panose="02020603050405020304" pitchFamily="18" charset="0"/>
                <a:sym typeface="Wingdings 3" panose="05040102010807070707" pitchFamily="18" charset="2"/>
              </a:rPr>
              <a:t> </a:t>
            </a:r>
            <a:r>
              <a:rPr lang="vi-VN" sz="3200" b="1">
                <a:solidFill>
                  <a:srgbClr val="000000"/>
                </a:solidFill>
                <a:latin typeface="Times New Roman" panose="02020603050405020304" pitchFamily="18" charset="0"/>
                <a:cs typeface="Times New Roman" panose="02020603050405020304" pitchFamily="18" charset="0"/>
              </a:rPr>
              <a:t>  FeO   +  H</a:t>
            </a:r>
            <a:r>
              <a:rPr lang="vi-VN" sz="3200" b="1" baseline="-25000">
                <a:solidFill>
                  <a:srgbClr val="000000"/>
                </a:solidFill>
                <a:latin typeface="Times New Roman" panose="02020603050405020304" pitchFamily="18" charset="0"/>
                <a:cs typeface="Times New Roman" panose="02020603050405020304" pitchFamily="18" charset="0"/>
              </a:rPr>
              <a:t>2</a:t>
            </a:r>
            <a:endParaRPr lang="vi-VN" sz="3200">
              <a:solidFill>
                <a:srgbClr val="000000"/>
              </a:solidFill>
              <a:latin typeface="Times New Roman" panose="02020603050405020304" pitchFamily="18" charset="0"/>
              <a:cs typeface="Times New Roman" panose="02020603050405020304" pitchFamily="18" charset="0"/>
            </a:endParaRPr>
          </a:p>
          <a:p>
            <a:r>
              <a:rPr lang="vi-VN" sz="3200">
                <a:solidFill>
                  <a:srgbClr val="000000"/>
                </a:solidFill>
                <a:latin typeface="Times New Roman" panose="02020603050405020304" pitchFamily="18" charset="0"/>
                <a:cs typeface="Times New Roman" panose="02020603050405020304" pitchFamily="18" charset="0"/>
              </a:rPr>
              <a:t/>
            </a:r>
            <a:br>
              <a:rPr lang="vi-VN" sz="3200">
                <a:solidFill>
                  <a:srgbClr val="000000"/>
                </a:solidFill>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5133074" y="3118460"/>
            <a:ext cx="970137" cy="400110"/>
          </a:xfrm>
          <a:prstGeom prst="rect">
            <a:avLst/>
          </a:prstGeom>
        </p:spPr>
        <p:txBody>
          <a:bodyPr wrap="none">
            <a:spAutoFit/>
          </a:bodyPr>
          <a:lstStyle/>
          <a:p>
            <a:r>
              <a:rPr lang="vi-VN" sz="2000">
                <a:solidFill>
                  <a:srgbClr val="000000"/>
                </a:solidFill>
                <a:latin typeface="Times New Roman" panose="02020603050405020304" pitchFamily="18" charset="0"/>
                <a:cs typeface="Times New Roman" panose="02020603050405020304" pitchFamily="18" charset="0"/>
              </a:rPr>
              <a:t>&gt;570</a:t>
            </a:r>
            <a:r>
              <a:rPr lang="vi-VN" sz="2000" baseline="30000">
                <a:solidFill>
                  <a:srgbClr val="000000"/>
                </a:solidFill>
                <a:latin typeface="Times New Roman" panose="02020603050405020304" pitchFamily="18" charset="0"/>
                <a:cs typeface="Times New Roman" panose="02020603050405020304" pitchFamily="18" charset="0"/>
              </a:rPr>
              <a:t>o</a:t>
            </a:r>
            <a:r>
              <a:rPr lang="vi-VN" sz="2000">
                <a:solidFill>
                  <a:srgbClr val="000000"/>
                </a:solidFill>
                <a:latin typeface="Times New Roman" panose="02020603050405020304" pitchFamily="18" charset="0"/>
                <a:cs typeface="Times New Roman" panose="02020603050405020304" pitchFamily="18" charset="0"/>
              </a:rPr>
              <a:t>C</a:t>
            </a:r>
            <a:endParaRPr lang="en-US" sz="2000">
              <a:latin typeface="Times New Roman" panose="02020603050405020304" pitchFamily="18" charset="0"/>
              <a:cs typeface="Times New Roman" panose="02020603050405020304" pitchFamily="18" charset="0"/>
            </a:endParaRPr>
          </a:p>
        </p:txBody>
      </p:sp>
      <p:sp>
        <p:nvSpPr>
          <p:cNvPr id="19" name="Rectangle 18"/>
          <p:cNvSpPr/>
          <p:nvPr/>
        </p:nvSpPr>
        <p:spPr>
          <a:xfrm>
            <a:off x="5220496" y="2469348"/>
            <a:ext cx="970137" cy="400110"/>
          </a:xfrm>
          <a:prstGeom prst="rect">
            <a:avLst/>
          </a:prstGeom>
        </p:spPr>
        <p:txBody>
          <a:bodyPr wrap="none">
            <a:spAutoFit/>
          </a:bodyPr>
          <a:lstStyle/>
          <a:p>
            <a:r>
              <a:rPr lang="en-US" sz="2000" smtClean="0">
                <a:solidFill>
                  <a:srgbClr val="000000"/>
                </a:solidFill>
                <a:latin typeface="Times New Roman" panose="02020603050405020304" pitchFamily="18" charset="0"/>
                <a:cs typeface="Times New Roman" panose="02020603050405020304" pitchFamily="18" charset="0"/>
              </a:rPr>
              <a:t>&lt;</a:t>
            </a:r>
            <a:r>
              <a:rPr lang="vi-VN" sz="2000" smtClean="0">
                <a:solidFill>
                  <a:srgbClr val="000000"/>
                </a:solidFill>
                <a:latin typeface="Times New Roman" panose="02020603050405020304" pitchFamily="18" charset="0"/>
                <a:cs typeface="Times New Roman" panose="02020603050405020304" pitchFamily="18" charset="0"/>
              </a:rPr>
              <a:t>570</a:t>
            </a:r>
            <a:r>
              <a:rPr lang="vi-VN" sz="2000" baseline="30000" smtClean="0">
                <a:solidFill>
                  <a:srgbClr val="000000"/>
                </a:solidFill>
                <a:latin typeface="Times New Roman" panose="02020603050405020304" pitchFamily="18" charset="0"/>
                <a:cs typeface="Times New Roman" panose="02020603050405020304" pitchFamily="18" charset="0"/>
              </a:rPr>
              <a:t>o</a:t>
            </a:r>
            <a:r>
              <a:rPr lang="vi-VN" sz="2000" smtClean="0">
                <a:solidFill>
                  <a:srgbClr val="000000"/>
                </a:solidFill>
                <a:latin typeface="Times New Roman" panose="02020603050405020304" pitchFamily="18" charset="0"/>
                <a:cs typeface="Times New Roman" panose="02020603050405020304" pitchFamily="18" charset="0"/>
              </a:rPr>
              <a:t>C</a:t>
            </a:r>
            <a:endParaRPr lang="en-US" sz="2000">
              <a:latin typeface="Times New Roman" panose="02020603050405020304" pitchFamily="18" charset="0"/>
              <a:cs typeface="Times New Roman" panose="02020603050405020304" pitchFamily="18" charset="0"/>
            </a:endParaRPr>
          </a:p>
        </p:txBody>
      </p:sp>
      <p:sp>
        <p:nvSpPr>
          <p:cNvPr id="21" name="Text Box 13"/>
          <p:cNvSpPr txBox="1">
            <a:spLocks noChangeArrowheads="1"/>
          </p:cNvSpPr>
          <p:nvPr/>
        </p:nvSpPr>
        <p:spPr bwMode="auto">
          <a:xfrm>
            <a:off x="1571606" y="4127500"/>
            <a:ext cx="99345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Times New Roman" panose="02020603050405020304" pitchFamily="18" charset="0"/>
              </a:rPr>
              <a:t>Trong không khí ẩm, Fe bị ăn mòn điện hóa</a:t>
            </a:r>
            <a:r>
              <a:rPr lang="en-US" altLang="en-US" sz="3200">
                <a:solidFill>
                  <a:srgbClr val="000099"/>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3200" b="1">
                <a:solidFill>
                  <a:schemeClr val="tx2"/>
                </a:solidFill>
                <a:latin typeface="Times New Roman" panose="02020603050405020304" pitchFamily="18" charset="0"/>
                <a:cs typeface="Times New Roman" panose="02020603050405020304" pitchFamily="18" charset="0"/>
              </a:rPr>
              <a:t>   4Fe + 3O</a:t>
            </a:r>
            <a:r>
              <a:rPr lang="en-US" altLang="en-US" sz="3200" b="1" baseline="-25000">
                <a:solidFill>
                  <a:schemeClr val="tx2"/>
                </a:solidFill>
                <a:latin typeface="Times New Roman" panose="02020603050405020304" pitchFamily="18" charset="0"/>
                <a:cs typeface="Times New Roman" panose="02020603050405020304" pitchFamily="18" charset="0"/>
              </a:rPr>
              <a:t>2</a:t>
            </a:r>
            <a:r>
              <a:rPr lang="en-US" altLang="en-US" sz="3200" b="1">
                <a:solidFill>
                  <a:schemeClr val="tx2"/>
                </a:solidFill>
                <a:latin typeface="Times New Roman" panose="02020603050405020304" pitchFamily="18" charset="0"/>
                <a:cs typeface="Times New Roman" panose="02020603050405020304" pitchFamily="18" charset="0"/>
              </a:rPr>
              <a:t> +6 H</a:t>
            </a:r>
            <a:r>
              <a:rPr lang="en-US" altLang="en-US" sz="3200" b="1" baseline="-25000">
                <a:solidFill>
                  <a:schemeClr val="tx2"/>
                </a:solidFill>
                <a:latin typeface="Times New Roman" panose="02020603050405020304" pitchFamily="18" charset="0"/>
                <a:cs typeface="Times New Roman" panose="02020603050405020304" pitchFamily="18" charset="0"/>
              </a:rPr>
              <a:t>2</a:t>
            </a:r>
            <a:r>
              <a:rPr lang="en-US" altLang="en-US" sz="3200" b="1">
                <a:solidFill>
                  <a:schemeClr val="tx2"/>
                </a:solidFill>
                <a:latin typeface="Times New Roman" panose="02020603050405020304" pitchFamily="18" charset="0"/>
                <a:cs typeface="Times New Roman" panose="02020603050405020304" pitchFamily="18" charset="0"/>
              </a:rPr>
              <a:t>O → 4Fe(OH)</a:t>
            </a:r>
            <a:r>
              <a:rPr lang="en-US" altLang="en-US" sz="3200" b="1" baseline="-25000">
                <a:solidFill>
                  <a:schemeClr val="tx2"/>
                </a:solidFill>
                <a:latin typeface="Times New Roman" panose="02020603050405020304" pitchFamily="18" charset="0"/>
                <a:cs typeface="Times New Roman" panose="02020603050405020304" pitchFamily="18" charset="0"/>
              </a:rPr>
              <a:t>3</a:t>
            </a:r>
            <a:r>
              <a:rPr lang="en-US" altLang="en-US" sz="3200" b="1">
                <a:solidFill>
                  <a:schemeClr val="tx2"/>
                </a:solidFill>
                <a:latin typeface="Times New Roman" panose="02020603050405020304" pitchFamily="18" charset="0"/>
                <a:cs typeface="Times New Roman" panose="02020603050405020304" pitchFamily="18" charset="0"/>
              </a:rPr>
              <a:t> → </a:t>
            </a:r>
            <a:r>
              <a:rPr lang="en-US" altLang="en-US" sz="3200" b="1">
                <a:solidFill>
                  <a:srgbClr val="FF3300"/>
                </a:solidFill>
                <a:latin typeface="Times New Roman" panose="02020603050405020304" pitchFamily="18" charset="0"/>
                <a:cs typeface="Times New Roman" panose="02020603050405020304" pitchFamily="18" charset="0"/>
              </a:rPr>
              <a:t>Fe</a:t>
            </a:r>
            <a:r>
              <a:rPr lang="en-US" altLang="en-US" sz="3200" b="1" baseline="-25000">
                <a:solidFill>
                  <a:srgbClr val="FF3300"/>
                </a:solidFill>
                <a:latin typeface="Times New Roman" panose="02020603050405020304" pitchFamily="18" charset="0"/>
                <a:cs typeface="Times New Roman" panose="02020603050405020304" pitchFamily="18" charset="0"/>
              </a:rPr>
              <a:t>2</a:t>
            </a:r>
            <a:r>
              <a:rPr lang="en-US" altLang="en-US" sz="3200" b="1">
                <a:solidFill>
                  <a:srgbClr val="FF3300"/>
                </a:solidFill>
                <a:latin typeface="Times New Roman" panose="02020603050405020304" pitchFamily="18" charset="0"/>
                <a:cs typeface="Times New Roman" panose="02020603050405020304" pitchFamily="18" charset="0"/>
              </a:rPr>
              <a:t>O</a:t>
            </a:r>
            <a:r>
              <a:rPr lang="en-US" altLang="en-US" sz="3200" b="1" baseline="-25000">
                <a:solidFill>
                  <a:srgbClr val="FF3300"/>
                </a:solidFill>
                <a:latin typeface="Times New Roman" panose="02020603050405020304" pitchFamily="18" charset="0"/>
                <a:cs typeface="Times New Roman" panose="02020603050405020304" pitchFamily="18" charset="0"/>
              </a:rPr>
              <a:t>3 </a:t>
            </a:r>
            <a:r>
              <a:rPr lang="en-US" altLang="en-US" sz="3200" b="1" smtClean="0">
                <a:solidFill>
                  <a:srgbClr val="FF3300"/>
                </a:solidFill>
                <a:latin typeface="Times New Roman" panose="02020603050405020304" pitchFamily="18" charset="0"/>
                <a:cs typeface="Times New Roman" panose="02020603050405020304" pitchFamily="18" charset="0"/>
              </a:rPr>
              <a:t>.nH</a:t>
            </a:r>
            <a:r>
              <a:rPr lang="en-US" altLang="en-US" sz="3200" b="1" baseline="-25000" smtClean="0">
                <a:solidFill>
                  <a:srgbClr val="FF3300"/>
                </a:solidFill>
                <a:latin typeface="Times New Roman" panose="02020603050405020304" pitchFamily="18" charset="0"/>
                <a:cs typeface="Times New Roman" panose="02020603050405020304" pitchFamily="18" charset="0"/>
              </a:rPr>
              <a:t>2</a:t>
            </a:r>
            <a:r>
              <a:rPr lang="en-US" altLang="en-US" sz="3200" b="1" smtClean="0">
                <a:solidFill>
                  <a:srgbClr val="FF3300"/>
                </a:solidFill>
                <a:latin typeface="Times New Roman" panose="02020603050405020304" pitchFamily="18" charset="0"/>
                <a:cs typeface="Times New Roman" panose="02020603050405020304" pitchFamily="18" charset="0"/>
              </a:rPr>
              <a:t>O</a:t>
            </a:r>
            <a:endParaRPr lang="en-US" altLang="en-US" sz="3200" b="1">
              <a:solidFill>
                <a:srgbClr val="FF3300"/>
              </a:solidFill>
              <a:latin typeface="Times New Roman" panose="02020603050405020304" pitchFamily="18" charset="0"/>
              <a:cs typeface="Times New Roman" panose="02020603050405020304" pitchFamily="18" charset="0"/>
            </a:endParaRPr>
          </a:p>
        </p:txBody>
      </p:sp>
      <p:sp>
        <p:nvSpPr>
          <p:cNvPr id="22" name="Text Box 16"/>
          <p:cNvSpPr txBox="1">
            <a:spLocks noChangeArrowheads="1"/>
          </p:cNvSpPr>
          <p:nvPr/>
        </p:nvSpPr>
        <p:spPr bwMode="auto">
          <a:xfrm>
            <a:off x="8458200" y="5450939"/>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solidFill>
                  <a:schemeClr val="tx2"/>
                </a:solidFill>
                <a:latin typeface="Times New Roman" panose="02020603050405020304" pitchFamily="18" charset="0"/>
                <a:cs typeface="Times New Roman" panose="02020603050405020304" pitchFamily="18" charset="0"/>
              </a:rPr>
              <a:t>gỉ sắt</a:t>
            </a:r>
          </a:p>
        </p:txBody>
      </p:sp>
    </p:spTree>
    <p:extLst>
      <p:ext uri="{BB962C8B-B14F-4D97-AF65-F5344CB8AC3E}">
        <p14:creationId xmlns:p14="http://schemas.microsoft.com/office/powerpoint/2010/main" val="40649115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ppt_y</p:attrName>
                                        </p:attrNameLst>
                                      </p:cBhvr>
                                      <p:tavLst>
                                        <p:tav tm="0">
                                          <p:val>
                                            <p:strVal val="#ppt_y+#ppt_h*1.125000"/>
                                          </p:val>
                                        </p:tav>
                                        <p:tav tm="100000">
                                          <p:val>
                                            <p:strVal val="#ppt_y"/>
                                          </p:val>
                                        </p:tav>
                                      </p:tavLst>
                                    </p:anim>
                                    <p:animEffect transition="in" filter="wipe(up)">
                                      <p:cBhvr>
                                        <p:cTn id="8" dur="500"/>
                                        <p:tgtEl>
                                          <p:spTgt spid="4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utoUpdateAnimBg="0"/>
      <p:bldP spid="4" grpId="0"/>
      <p:bldP spid="19"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smtClean="0">
                <a:solidFill>
                  <a:srgbClr val="FF6600"/>
                </a:solidFill>
                <a:latin typeface="Times New Roman" panose="02020603050405020304" pitchFamily="18" charset="0"/>
                <a:cs typeface="Times New Roman" panose="02020603050405020304" pitchFamily="18" charset="0"/>
              </a:rPr>
              <a:t>IV. TRẠNG THÁI TỰ NHIÊN</a:t>
            </a:r>
            <a:endParaRPr lang="en-US" altLang="en-US" b="1" u="sng">
              <a:solidFill>
                <a:srgbClr val="FF6600"/>
              </a:solidFill>
              <a:latin typeface="Times New Roman" panose="02020603050405020304" pitchFamily="18" charset="0"/>
              <a:cs typeface="Times New Roman" panose="02020603050405020304" pitchFamily="18" charset="0"/>
            </a:endParaRPr>
          </a:p>
        </p:txBody>
      </p:sp>
      <p:grpSp>
        <p:nvGrpSpPr>
          <p:cNvPr id="11267" name="Group 5"/>
          <p:cNvGrpSpPr>
            <a:grpSpLocks/>
          </p:cNvGrpSpPr>
          <p:nvPr/>
        </p:nvGrpSpPr>
        <p:grpSpPr bwMode="auto">
          <a:xfrm>
            <a:off x="10074275" y="60325"/>
            <a:ext cx="2514600" cy="1616075"/>
            <a:chOff x="4176" y="2630"/>
            <a:chExt cx="1584" cy="1018"/>
          </a:xfrm>
        </p:grpSpPr>
        <p:sp>
          <p:nvSpPr>
            <p:cNvPr id="11277"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11278"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11279"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grpSp>
        <p:nvGrpSpPr>
          <p:cNvPr id="30" name="Group 29"/>
          <p:cNvGrpSpPr>
            <a:grpSpLocks/>
          </p:cNvGrpSpPr>
          <p:nvPr/>
        </p:nvGrpSpPr>
        <p:grpSpPr bwMode="auto">
          <a:xfrm>
            <a:off x="990600" y="1304925"/>
            <a:ext cx="4308475" cy="5470525"/>
            <a:chOff x="344214" y="1981199"/>
            <a:chExt cx="3922986" cy="5470966"/>
          </a:xfrm>
        </p:grpSpPr>
        <p:sp>
          <p:nvSpPr>
            <p:cNvPr id="31" name="Text Box 6"/>
            <p:cNvSpPr txBox="1">
              <a:spLocks noChangeArrowheads="1"/>
            </p:cNvSpPr>
            <p:nvPr/>
          </p:nvSpPr>
          <p:spPr bwMode="auto">
            <a:xfrm>
              <a:off x="344214" y="6928945"/>
              <a:ext cx="39229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Quặng Manhetit: Fe</a:t>
              </a:r>
              <a:r>
                <a:rPr lang="en-US" altLang="en-US" sz="2800" b="1" baseline="-25000">
                  <a:latin typeface="Times New Roman" panose="02020603050405020304" pitchFamily="18" charset="0"/>
                  <a:cs typeface="Times New Roman" panose="02020603050405020304" pitchFamily="18" charset="0"/>
                </a:rPr>
                <a:t>3</a:t>
              </a:r>
              <a:r>
                <a:rPr lang="en-US" altLang="en-US" sz="2800" b="1">
                  <a:latin typeface="Times New Roman" panose="02020603050405020304" pitchFamily="18" charset="0"/>
                  <a:cs typeface="Times New Roman" panose="02020603050405020304" pitchFamily="18" charset="0"/>
                </a:rPr>
                <a:t>O</a:t>
              </a:r>
              <a:r>
                <a:rPr lang="en-US" altLang="en-US" sz="2800" b="1" baseline="-25000">
                  <a:latin typeface="Times New Roman" panose="02020603050405020304" pitchFamily="18" charset="0"/>
                  <a:cs typeface="Times New Roman" panose="02020603050405020304" pitchFamily="18" charset="0"/>
                </a:rPr>
                <a:t>4</a:t>
              </a:r>
              <a:endParaRPr lang="en-US" altLang="en-US" sz="2800" b="1">
                <a:latin typeface="Times New Roman" panose="02020603050405020304" pitchFamily="18" charset="0"/>
                <a:cs typeface="Times New Roman" panose="02020603050405020304" pitchFamily="18" charset="0"/>
              </a:endParaRPr>
            </a:p>
          </p:txBody>
        </p:sp>
        <p:pic>
          <p:nvPicPr>
            <p:cNvPr id="32" name="Picture 7" descr="Magnetite7_op_728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199"/>
              <a:ext cx="3886200" cy="49477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3" name="Group 32"/>
          <p:cNvGrpSpPr>
            <a:grpSpLocks/>
          </p:cNvGrpSpPr>
          <p:nvPr/>
        </p:nvGrpSpPr>
        <p:grpSpPr bwMode="auto">
          <a:xfrm>
            <a:off x="5684838" y="1304925"/>
            <a:ext cx="4446587" cy="5476875"/>
            <a:chOff x="152400" y="1524000"/>
            <a:chExt cx="4445876" cy="5476220"/>
          </a:xfrm>
        </p:grpSpPr>
        <p:sp>
          <p:nvSpPr>
            <p:cNvPr id="34" name="Text Box 5"/>
            <p:cNvSpPr txBox="1">
              <a:spLocks noChangeArrowheads="1"/>
            </p:cNvSpPr>
            <p:nvPr/>
          </p:nvSpPr>
          <p:spPr bwMode="auto">
            <a:xfrm>
              <a:off x="178676" y="6477000"/>
              <a:ext cx="441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Quặng Hematit đỏ: Fe</a:t>
              </a:r>
              <a:r>
                <a:rPr lang="en-US" altLang="en-US" sz="2800" b="1" baseline="-25000">
                  <a:latin typeface="Times New Roman" panose="02020603050405020304" pitchFamily="18" charset="0"/>
                  <a:cs typeface="Times New Roman" panose="02020603050405020304" pitchFamily="18" charset="0"/>
                </a:rPr>
                <a:t>2</a:t>
              </a:r>
              <a:r>
                <a:rPr lang="en-US" altLang="en-US" sz="2800" b="1">
                  <a:latin typeface="Times New Roman" panose="02020603050405020304" pitchFamily="18" charset="0"/>
                  <a:cs typeface="Times New Roman" panose="02020603050405020304" pitchFamily="18" charset="0"/>
                </a:rPr>
                <a:t>O</a:t>
              </a:r>
              <a:r>
                <a:rPr lang="en-US" altLang="en-US" sz="2800" b="1" baseline="-25000">
                  <a:latin typeface="Times New Roman" panose="02020603050405020304" pitchFamily="18" charset="0"/>
                  <a:cs typeface="Times New Roman" panose="02020603050405020304" pitchFamily="18" charset="0"/>
                </a:rPr>
                <a:t>3</a:t>
              </a:r>
            </a:p>
          </p:txBody>
        </p:sp>
        <p:pic>
          <p:nvPicPr>
            <p:cNvPr id="35" name="Picture 10" descr="Hemantit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44196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6640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smtClean="0">
                <a:solidFill>
                  <a:srgbClr val="FF6600"/>
                </a:solidFill>
                <a:latin typeface="Times New Roman" panose="02020603050405020304" pitchFamily="18" charset="0"/>
                <a:cs typeface="Times New Roman" panose="02020603050405020304" pitchFamily="18" charset="0"/>
              </a:rPr>
              <a:t>IV. TRẠNG THÁI TỰ NHIÊN</a:t>
            </a:r>
            <a:endParaRPr lang="en-US" altLang="en-US" b="1" u="sng">
              <a:solidFill>
                <a:srgbClr val="FF6600"/>
              </a:solidFill>
              <a:latin typeface="Times New Roman" panose="02020603050405020304" pitchFamily="18" charset="0"/>
              <a:cs typeface="Times New Roman" panose="02020603050405020304" pitchFamily="18" charset="0"/>
            </a:endParaRPr>
          </a:p>
        </p:txBody>
      </p:sp>
      <p:grpSp>
        <p:nvGrpSpPr>
          <p:cNvPr id="11267" name="Group 5"/>
          <p:cNvGrpSpPr>
            <a:grpSpLocks/>
          </p:cNvGrpSpPr>
          <p:nvPr/>
        </p:nvGrpSpPr>
        <p:grpSpPr bwMode="auto">
          <a:xfrm>
            <a:off x="10074275" y="60325"/>
            <a:ext cx="2514600" cy="1616075"/>
            <a:chOff x="4176" y="2630"/>
            <a:chExt cx="1584" cy="1018"/>
          </a:xfrm>
        </p:grpSpPr>
        <p:sp>
          <p:nvSpPr>
            <p:cNvPr id="11277"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11278"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11279"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grpSp>
        <p:nvGrpSpPr>
          <p:cNvPr id="13" name="Group 12"/>
          <p:cNvGrpSpPr>
            <a:grpSpLocks/>
          </p:cNvGrpSpPr>
          <p:nvPr/>
        </p:nvGrpSpPr>
        <p:grpSpPr bwMode="auto">
          <a:xfrm>
            <a:off x="762000" y="1463675"/>
            <a:ext cx="5257800" cy="5224463"/>
            <a:chOff x="304799" y="1447800"/>
            <a:chExt cx="5257802" cy="5225005"/>
          </a:xfrm>
        </p:grpSpPr>
        <p:sp>
          <p:nvSpPr>
            <p:cNvPr id="14" name="Text Box 5"/>
            <p:cNvSpPr txBox="1">
              <a:spLocks noChangeArrowheads="1"/>
            </p:cNvSpPr>
            <p:nvPr/>
          </p:nvSpPr>
          <p:spPr bwMode="auto">
            <a:xfrm>
              <a:off x="304799" y="6164974"/>
              <a:ext cx="525780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700" b="1">
                  <a:latin typeface="Times New Roman" panose="02020603050405020304" pitchFamily="18" charset="0"/>
                  <a:cs typeface="Times New Roman" panose="02020603050405020304" pitchFamily="18" charset="0"/>
                </a:rPr>
                <a:t>Quặng Hematit nâu: Fe</a:t>
              </a:r>
              <a:r>
                <a:rPr lang="en-US" altLang="en-US" sz="2700" b="1" baseline="-25000">
                  <a:latin typeface="Times New Roman" panose="02020603050405020304" pitchFamily="18" charset="0"/>
                  <a:cs typeface="Times New Roman" panose="02020603050405020304" pitchFamily="18" charset="0"/>
                </a:rPr>
                <a:t>2</a:t>
              </a:r>
              <a:r>
                <a:rPr lang="en-US" altLang="en-US" sz="2700" b="1">
                  <a:latin typeface="Times New Roman" panose="02020603050405020304" pitchFamily="18" charset="0"/>
                  <a:cs typeface="Times New Roman" panose="02020603050405020304" pitchFamily="18" charset="0"/>
                </a:rPr>
                <a:t>O</a:t>
              </a:r>
              <a:r>
                <a:rPr lang="en-US" altLang="en-US" sz="2700" b="1" baseline="-25000">
                  <a:latin typeface="Times New Roman" panose="02020603050405020304" pitchFamily="18" charset="0"/>
                  <a:cs typeface="Times New Roman" panose="02020603050405020304" pitchFamily="18" charset="0"/>
                </a:rPr>
                <a:t>3. </a:t>
              </a:r>
              <a:r>
                <a:rPr lang="en-US" altLang="en-US" sz="2700" b="1">
                  <a:latin typeface="Times New Roman" panose="02020603050405020304" pitchFamily="18" charset="0"/>
                  <a:cs typeface="Times New Roman" panose="02020603050405020304" pitchFamily="18" charset="0"/>
                </a:rPr>
                <a:t>nH</a:t>
              </a:r>
              <a:r>
                <a:rPr lang="en-US" altLang="en-US" sz="2700" b="1" baseline="-25000">
                  <a:latin typeface="Times New Roman" panose="02020603050405020304" pitchFamily="18" charset="0"/>
                  <a:cs typeface="Times New Roman" panose="02020603050405020304" pitchFamily="18" charset="0"/>
                </a:rPr>
                <a:t>2</a:t>
              </a:r>
              <a:r>
                <a:rPr lang="en-US" altLang="en-US" sz="2700" b="1">
                  <a:latin typeface="Times New Roman" panose="02020603050405020304" pitchFamily="18" charset="0"/>
                  <a:cs typeface="Times New Roman" panose="02020603050405020304" pitchFamily="18" charset="0"/>
                </a:rPr>
                <a:t>O</a:t>
              </a:r>
              <a:endParaRPr lang="en-US" altLang="en-US" sz="2700" b="1" baseline="-25000">
                <a:latin typeface="Times New Roman" panose="02020603050405020304" pitchFamily="18" charset="0"/>
                <a:cs typeface="Times New Roman" panose="02020603050405020304" pitchFamily="18" charset="0"/>
              </a:endParaRPr>
            </a:p>
          </p:txBody>
        </p:sp>
        <p:pic>
          <p:nvPicPr>
            <p:cNvPr id="15" name="Picture 7" descr="hematit n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20" y="1447800"/>
              <a:ext cx="4931980" cy="47171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6" name="Group 15"/>
          <p:cNvGrpSpPr>
            <a:grpSpLocks/>
          </p:cNvGrpSpPr>
          <p:nvPr/>
        </p:nvGrpSpPr>
        <p:grpSpPr bwMode="auto">
          <a:xfrm>
            <a:off x="5715000" y="1463675"/>
            <a:ext cx="4191000" cy="5265738"/>
            <a:chOff x="228600" y="1600200"/>
            <a:chExt cx="4191000" cy="5266670"/>
          </a:xfrm>
        </p:grpSpPr>
        <p:sp>
          <p:nvSpPr>
            <p:cNvPr id="17" name="Text Box 5"/>
            <p:cNvSpPr txBox="1">
              <a:spLocks noChangeArrowheads="1"/>
            </p:cNvSpPr>
            <p:nvPr/>
          </p:nvSpPr>
          <p:spPr bwMode="auto">
            <a:xfrm>
              <a:off x="228600" y="6343650"/>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Quặng Pirit: FeS</a:t>
              </a:r>
              <a:r>
                <a:rPr lang="en-US" altLang="en-US" sz="2800" b="1" baseline="-25000">
                  <a:latin typeface="Times New Roman" panose="02020603050405020304" pitchFamily="18" charset="0"/>
                  <a:cs typeface="Times New Roman" panose="02020603050405020304" pitchFamily="18" charset="0"/>
                </a:rPr>
                <a:t>2</a:t>
              </a:r>
              <a:endParaRPr lang="en-US" altLang="en-US" sz="2800" b="1">
                <a:latin typeface="Times New Roman" panose="02020603050405020304" pitchFamily="18" charset="0"/>
                <a:cs typeface="Times New Roman" panose="02020603050405020304" pitchFamily="18" charset="0"/>
              </a:endParaRPr>
            </a:p>
          </p:txBody>
        </p:sp>
        <p:pic>
          <p:nvPicPr>
            <p:cNvPr id="18" name="Picture 6" descr="Pyrite_Fools_Gold_Macro_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28600" y="1600200"/>
              <a:ext cx="4191000" cy="4743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92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smtClean="0">
                <a:solidFill>
                  <a:srgbClr val="FF6600"/>
                </a:solidFill>
                <a:latin typeface="Times New Roman" panose="02020603050405020304" pitchFamily="18" charset="0"/>
                <a:cs typeface="Times New Roman" panose="02020603050405020304" pitchFamily="18" charset="0"/>
              </a:rPr>
              <a:t>IV. TRẠNG THÁI TỰ NHIÊN</a:t>
            </a:r>
            <a:endParaRPr lang="en-US" altLang="en-US" b="1" u="sng">
              <a:solidFill>
                <a:srgbClr val="FF6600"/>
              </a:solidFill>
              <a:latin typeface="Times New Roman" panose="02020603050405020304" pitchFamily="18" charset="0"/>
              <a:cs typeface="Times New Roman" panose="02020603050405020304" pitchFamily="18" charset="0"/>
            </a:endParaRPr>
          </a:p>
        </p:txBody>
      </p:sp>
      <p:grpSp>
        <p:nvGrpSpPr>
          <p:cNvPr id="11267" name="Group 5"/>
          <p:cNvGrpSpPr>
            <a:grpSpLocks/>
          </p:cNvGrpSpPr>
          <p:nvPr/>
        </p:nvGrpSpPr>
        <p:grpSpPr bwMode="auto">
          <a:xfrm>
            <a:off x="10074275" y="60325"/>
            <a:ext cx="2514600" cy="1616075"/>
            <a:chOff x="4176" y="2630"/>
            <a:chExt cx="1584" cy="1018"/>
          </a:xfrm>
        </p:grpSpPr>
        <p:sp>
          <p:nvSpPr>
            <p:cNvPr id="11277"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11278"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11279"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sp>
        <p:nvSpPr>
          <p:cNvPr id="19" name="Rectangle 18"/>
          <p:cNvSpPr>
            <a:spLocks noChangeArrowheads="1"/>
          </p:cNvSpPr>
          <p:nvPr/>
        </p:nvSpPr>
        <p:spPr bwMode="auto">
          <a:xfrm>
            <a:off x="914400" y="1676400"/>
            <a:ext cx="10515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600" b="1">
                <a:solidFill>
                  <a:srgbClr val="FF0000"/>
                </a:solidFill>
                <a:latin typeface="Times New Roman" panose="02020603050405020304" pitchFamily="18" charset="0"/>
                <a:cs typeface="Times New Roman" panose="02020603050405020304" pitchFamily="18" charset="0"/>
              </a:rPr>
              <a:t>Sắt có vai trò quan trọng với cơ thể, là yếu tố cần thiết tạo nên hemoglobin, chất tạo nên màu đỏ của hồng cầu, có nhiệm vụ chuyên chở </a:t>
            </a:r>
            <a:r>
              <a:rPr lang="en-US" altLang="en-US" sz="2600" b="1">
                <a:solidFill>
                  <a:srgbClr val="FF0000"/>
                </a:solidFill>
                <a:latin typeface="Times New Roman" panose="02020603050405020304" pitchFamily="18" charset="0"/>
                <a:cs typeface="Times New Roman" panose="02020603050405020304" pitchFamily="18" charset="0"/>
              </a:rPr>
              <a:t>O</a:t>
            </a:r>
            <a:r>
              <a:rPr lang="vi-VN" altLang="en-US" sz="2600" b="1">
                <a:solidFill>
                  <a:srgbClr val="FF0000"/>
                </a:solidFill>
                <a:latin typeface="Times New Roman" panose="02020603050405020304" pitchFamily="18" charset="0"/>
                <a:cs typeface="Times New Roman" panose="02020603050405020304" pitchFamily="18" charset="0"/>
              </a:rPr>
              <a:t>x</a:t>
            </a:r>
            <a:r>
              <a:rPr lang="en-US" altLang="en-US" sz="2600" b="1">
                <a:solidFill>
                  <a:srgbClr val="FF0000"/>
                </a:solidFill>
                <a:latin typeface="Times New Roman" panose="02020603050405020304" pitchFamily="18" charset="0"/>
                <a:cs typeface="Times New Roman" panose="02020603050405020304" pitchFamily="18" charset="0"/>
              </a:rPr>
              <a:t>i</a:t>
            </a:r>
            <a:r>
              <a:rPr lang="vi-VN" altLang="en-US" sz="2600" b="1">
                <a:solidFill>
                  <a:srgbClr val="FF0000"/>
                </a:solidFill>
                <a:latin typeface="Times New Roman" panose="02020603050405020304" pitchFamily="18" charset="0"/>
                <a:cs typeface="Times New Roman" panose="02020603050405020304" pitchFamily="18" charset="0"/>
              </a:rPr>
              <a:t> và CO</a:t>
            </a:r>
            <a:r>
              <a:rPr lang="vi-VN" altLang="en-US" sz="2600" b="1" baseline="-25000">
                <a:solidFill>
                  <a:srgbClr val="FF0000"/>
                </a:solidFill>
                <a:latin typeface="Times New Roman" panose="02020603050405020304" pitchFamily="18" charset="0"/>
                <a:cs typeface="Times New Roman" panose="02020603050405020304" pitchFamily="18" charset="0"/>
              </a:rPr>
              <a:t>2</a:t>
            </a:r>
            <a:r>
              <a:rPr lang="vi-VN" altLang="en-US" sz="2600" b="1">
                <a:solidFill>
                  <a:srgbClr val="FF0000"/>
                </a:solidFill>
                <a:latin typeface="Times New Roman" panose="02020603050405020304" pitchFamily="18" charset="0"/>
                <a:cs typeface="Times New Roman" panose="02020603050405020304" pitchFamily="18" charset="0"/>
              </a:rPr>
              <a:t> trong quá trình hô hấp</a:t>
            </a:r>
            <a:endParaRPr lang="en-US" altLang="en-US" sz="2600">
              <a:solidFill>
                <a:srgbClr val="FF0000"/>
              </a:solidFill>
              <a:latin typeface="Times New Roman" panose="02020603050405020304" pitchFamily="18" charset="0"/>
              <a:cs typeface="Times New Roman" panose="02020603050405020304" pitchFamily="18" charset="0"/>
            </a:endParaRPr>
          </a:p>
        </p:txBody>
      </p:sp>
      <p:pic>
        <p:nvPicPr>
          <p:cNvPr id="84994" name="Picture 2" descr="https://isuckhoe.net/wp-content/uploads/2017/10/hong-ca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378200"/>
            <a:ext cx="4026694" cy="3221355"/>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https://tse1.mm.bing.net/th?id=OIP.zQ0roS-4BJcgoDb7s9hpEgHaEx&amp;pid=Api&amp;P=0&amp;w=268&amp;h=1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78200"/>
            <a:ext cx="5029200" cy="322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4994"/>
                                        </p:tgtEl>
                                        <p:attrNameLst>
                                          <p:attrName>style.visibility</p:attrName>
                                        </p:attrNameLst>
                                      </p:cBhvr>
                                      <p:to>
                                        <p:strVal val="visible"/>
                                      </p:to>
                                    </p:set>
                                    <p:animEffect transition="in" filter="barn(inVertical)">
                                      <p:cBhvr>
                                        <p:cTn id="11" dur="500"/>
                                        <p:tgtEl>
                                          <p:spTgt spid="84994"/>
                                        </p:tgtEl>
                                      </p:cBhvr>
                                    </p:animEffect>
                                  </p:childTnLst>
                                </p:cTn>
                              </p:par>
                              <p:par>
                                <p:cTn id="12" presetID="22" presetClass="entr" presetSubtype="4" fill="hold" nodeType="withEffect">
                                  <p:stCondLst>
                                    <p:cond delay="0"/>
                                  </p:stCondLst>
                                  <p:childTnLst>
                                    <p:set>
                                      <p:cBhvr>
                                        <p:cTn id="13" dur="1" fill="hold">
                                          <p:stCondLst>
                                            <p:cond delay="0"/>
                                          </p:stCondLst>
                                        </p:cTn>
                                        <p:tgtEl>
                                          <p:spTgt spid="84996"/>
                                        </p:tgtEl>
                                        <p:attrNameLst>
                                          <p:attrName>style.visibility</p:attrName>
                                        </p:attrNameLst>
                                      </p:cBhvr>
                                      <p:to>
                                        <p:strVal val="visible"/>
                                      </p:to>
                                    </p:set>
                                    <p:animEffect transition="in" filter="wipe(down)">
                                      <p:cBhvr>
                                        <p:cTn id="14"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0" y="34881"/>
            <a:ext cx="9067800" cy="6823119"/>
          </a:xfrm>
          <a:prstGeom prst="rect">
            <a:avLst/>
          </a:prstGeom>
        </p:spPr>
      </p:pic>
    </p:spTree>
    <p:extLst>
      <p:ext uri="{BB962C8B-B14F-4D97-AF65-F5344CB8AC3E}">
        <p14:creationId xmlns:p14="http://schemas.microsoft.com/office/powerpoint/2010/main" val="1197563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762000" y="1414972"/>
            <a:ext cx="10972800" cy="2677656"/>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Bef>
                <a:spcPts val="1200"/>
              </a:spcBef>
              <a:spcAft>
                <a:spcPts val="600"/>
              </a:spcAft>
            </a:pPr>
            <a:r>
              <a:rPr lang="vi-VN" sz="3600" b="1" smtClean="0">
                <a:latin typeface="Times New Roman" pitchFamily="18" charset="0"/>
                <a:cs typeface="Times New Roman" pitchFamily="18" charset="0"/>
              </a:rPr>
              <a:t>Bài 1 (trang 1</a:t>
            </a:r>
            <a:r>
              <a:rPr lang="en-US" sz="3600" b="1" smtClean="0">
                <a:latin typeface="Times New Roman" pitchFamily="18" charset="0"/>
                <a:cs typeface="Times New Roman" pitchFamily="18" charset="0"/>
              </a:rPr>
              <a:t>41</a:t>
            </a:r>
            <a:r>
              <a:rPr lang="vi-VN" sz="3600" b="1" smtClean="0">
                <a:latin typeface="Times New Roman" pitchFamily="18" charset="0"/>
                <a:cs typeface="Times New Roman" pitchFamily="18" charset="0"/>
              </a:rPr>
              <a:t> SGK Hóa 12): </a:t>
            </a:r>
            <a:r>
              <a:rPr kumimoji="0" lang="en-US" altLang="en-US" sz="3600"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Các kim loại nào sau đây đều phản ứng với dung dịch CuCl</a:t>
            </a:r>
            <a:r>
              <a:rPr kumimoji="0" lang="en-US" altLang="en-US" sz="3600"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3600"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spcBef>
                <a:spcPts val="1200"/>
              </a:spcBef>
              <a:spcAft>
                <a:spcPts val="600"/>
              </a:spcAft>
              <a:buClrTx/>
              <a:buSzTx/>
              <a:buFontTx/>
              <a:buNone/>
              <a:tabLst/>
            </a:pPr>
            <a:r>
              <a:rPr kumimoji="0" lang="en-US" altLang="en-US" sz="3600"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 Na, Mg, Ag ;                                     B. Fe, Na, Mg;</a:t>
            </a:r>
          </a:p>
          <a:p>
            <a:pPr marL="0" marR="0" lvl="0" indent="0" algn="l" defTabSz="914400" rtl="0" eaLnBrk="0" fontAlgn="base" latinLnBrk="0" hangingPunct="0">
              <a:spcBef>
                <a:spcPts val="1200"/>
              </a:spcBef>
              <a:spcAft>
                <a:spcPts val="600"/>
              </a:spcAft>
              <a:buClrTx/>
              <a:buSzTx/>
              <a:buFontTx/>
              <a:buNone/>
              <a:tabLst/>
            </a:pPr>
            <a:r>
              <a:rPr kumimoji="0" lang="en-US" altLang="en-US" sz="3600"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 Ba, Mg, Hg ;                                     D. Na, Ba, Ag.</a:t>
            </a:r>
          </a:p>
        </p:txBody>
      </p:sp>
      <p:sp>
        <p:nvSpPr>
          <p:cNvPr id="16" name="Oval 15"/>
          <p:cNvSpPr/>
          <p:nvPr/>
        </p:nvSpPr>
        <p:spPr>
          <a:xfrm>
            <a:off x="5867400" y="1828800"/>
            <a:ext cx="1371600" cy="92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tse2.mm.bing.net/th?id=OIP.OQIaHOsv85y2KZ7-2-6UtwHaCk&amp;pid=Api&amp;P=0&amp;w=497&amp;h=172"/>
          <p:cNvPicPr>
            <a:picLocks noChangeAspect="1" noChangeArrowheads="1"/>
          </p:cNvPicPr>
          <p:nvPr/>
        </p:nvPicPr>
        <p:blipFill rotWithShape="1">
          <a:blip r:embed="rId2">
            <a:extLst>
              <a:ext uri="{28A0092B-C50C-407E-A947-70E740481C1C}">
                <a14:useLocalDpi xmlns:a14="http://schemas.microsoft.com/office/drawing/2010/main" val="0"/>
              </a:ext>
            </a:extLst>
          </a:blip>
          <a:srcRect t="30236" b="29899"/>
          <a:stretch/>
        </p:blipFill>
        <p:spPr bwMode="auto">
          <a:xfrm>
            <a:off x="533400" y="4191000"/>
            <a:ext cx="11049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8763000" y="4267200"/>
            <a:ext cx="5334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971800" y="2753800"/>
            <a:ext cx="533400" cy="675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57500" y="3466614"/>
            <a:ext cx="533400" cy="675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906000" y="3538519"/>
            <a:ext cx="533400" cy="675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774405" y="2667000"/>
            <a:ext cx="685800" cy="7083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238625" y="23049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4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762000" y="1414972"/>
            <a:ext cx="10972800" cy="2677656"/>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spcAft>
                <a:spcPts val="600"/>
              </a:spcAft>
            </a:pPr>
            <a:r>
              <a:rPr lang="vi-VN" sz="3600" b="1" smtClean="0">
                <a:latin typeface="Times New Roman" pitchFamily="18" charset="0"/>
                <a:cs typeface="Times New Roman" pitchFamily="18" charset="0"/>
              </a:rPr>
              <a:t>Bài </a:t>
            </a:r>
            <a:r>
              <a:rPr lang="en-US" sz="3600" b="1" smtClean="0">
                <a:latin typeface="Times New Roman" pitchFamily="18" charset="0"/>
                <a:cs typeface="Times New Roman" pitchFamily="18" charset="0"/>
              </a:rPr>
              <a:t>2</a:t>
            </a:r>
            <a:r>
              <a:rPr lang="vi-VN" sz="3600" b="1" smtClean="0">
                <a:latin typeface="Times New Roman" pitchFamily="18" charset="0"/>
                <a:cs typeface="Times New Roman" pitchFamily="18" charset="0"/>
              </a:rPr>
              <a:t> (trang 1</a:t>
            </a:r>
            <a:r>
              <a:rPr lang="en-US" sz="3600" b="1" smtClean="0">
                <a:latin typeface="Times New Roman" pitchFamily="18" charset="0"/>
                <a:cs typeface="Times New Roman" pitchFamily="18" charset="0"/>
              </a:rPr>
              <a:t>41</a:t>
            </a:r>
            <a:r>
              <a:rPr lang="vi-VN" sz="3600" b="1" smtClean="0">
                <a:latin typeface="Times New Roman" pitchFamily="18" charset="0"/>
                <a:cs typeface="Times New Roman" pitchFamily="18" charset="0"/>
              </a:rPr>
              <a:t> SGK Hóa 12): </a:t>
            </a:r>
            <a:r>
              <a:rPr lang="pt-BR" sz="3600">
                <a:latin typeface="Times New Roman" panose="02020603050405020304" pitchFamily="18" charset="0"/>
                <a:cs typeface="Times New Roman" panose="02020603050405020304" pitchFamily="18" charset="0"/>
              </a:rPr>
              <a:t>Cấu hình electron nào sau đây là của Fe</a:t>
            </a:r>
            <a:r>
              <a:rPr lang="pt-BR" sz="3600" baseline="30000">
                <a:latin typeface="Times New Roman" panose="02020603050405020304" pitchFamily="18" charset="0"/>
                <a:cs typeface="Times New Roman" panose="02020603050405020304" pitchFamily="18" charset="0"/>
              </a:rPr>
              <a:t>3+</a:t>
            </a:r>
            <a:r>
              <a:rPr lang="pt-BR" sz="3600">
                <a:latin typeface="Times New Roman" panose="02020603050405020304" pitchFamily="18" charset="0"/>
                <a:cs typeface="Times New Roman" panose="02020603050405020304" pitchFamily="18" charset="0"/>
              </a:rPr>
              <a:t> ?</a:t>
            </a:r>
          </a:p>
          <a:p>
            <a:pPr lvl="1">
              <a:spcBef>
                <a:spcPts val="1200"/>
              </a:spcBef>
              <a:spcAft>
                <a:spcPts val="600"/>
              </a:spcAft>
            </a:pPr>
            <a:r>
              <a:rPr lang="pt-BR" sz="3600">
                <a:latin typeface="Times New Roman" panose="02020603050405020304" pitchFamily="18" charset="0"/>
                <a:cs typeface="Times New Roman" panose="02020603050405020304" pitchFamily="18" charset="0"/>
              </a:rPr>
              <a:t>A.[Ar]3d</a:t>
            </a:r>
            <a:r>
              <a:rPr lang="pt-BR" sz="3600" baseline="30000">
                <a:latin typeface="Times New Roman" panose="02020603050405020304" pitchFamily="18" charset="0"/>
                <a:cs typeface="Times New Roman" panose="02020603050405020304" pitchFamily="18" charset="0"/>
              </a:rPr>
              <a:t>6    </a:t>
            </a:r>
            <a:r>
              <a:rPr lang="pt-BR" sz="3600">
                <a:latin typeface="Times New Roman" panose="02020603050405020304" pitchFamily="18" charset="0"/>
                <a:cs typeface="Times New Roman" panose="02020603050405020304" pitchFamily="18" charset="0"/>
              </a:rPr>
              <a:t>;                                  B.[Ar]3d</a:t>
            </a:r>
            <a:r>
              <a:rPr lang="pt-BR" sz="3600" baseline="30000">
                <a:latin typeface="Times New Roman" panose="02020603050405020304" pitchFamily="18" charset="0"/>
                <a:cs typeface="Times New Roman" panose="02020603050405020304" pitchFamily="18" charset="0"/>
              </a:rPr>
              <a:t>5</a:t>
            </a:r>
            <a:r>
              <a:rPr lang="pt-BR" sz="3600">
                <a:latin typeface="Times New Roman" panose="02020603050405020304" pitchFamily="18" charset="0"/>
                <a:cs typeface="Times New Roman" panose="02020603050405020304" pitchFamily="18" charset="0"/>
              </a:rPr>
              <a:t>  ;</a:t>
            </a:r>
          </a:p>
          <a:p>
            <a:pPr lvl="1">
              <a:spcBef>
                <a:spcPts val="1200"/>
              </a:spcBef>
              <a:spcAft>
                <a:spcPts val="600"/>
              </a:spcAft>
            </a:pPr>
            <a:r>
              <a:rPr lang="pt-BR" sz="3600">
                <a:latin typeface="Times New Roman" panose="02020603050405020304" pitchFamily="18" charset="0"/>
                <a:cs typeface="Times New Roman" panose="02020603050405020304" pitchFamily="18" charset="0"/>
              </a:rPr>
              <a:t>C. [Ar]3d</a:t>
            </a:r>
            <a:r>
              <a:rPr lang="pt-BR" sz="3600" baseline="30000">
                <a:latin typeface="Times New Roman" panose="02020603050405020304" pitchFamily="18" charset="0"/>
                <a:cs typeface="Times New Roman" panose="02020603050405020304" pitchFamily="18" charset="0"/>
              </a:rPr>
              <a:t>4 </a:t>
            </a:r>
            <a:r>
              <a:rPr lang="pt-BR" sz="3600">
                <a:latin typeface="Times New Roman" panose="02020603050405020304" pitchFamily="18" charset="0"/>
                <a:cs typeface="Times New Roman" panose="02020603050405020304" pitchFamily="18" charset="0"/>
              </a:rPr>
              <a:t> ;                                  </a:t>
            </a:r>
            <a:r>
              <a:rPr lang="pt-BR" sz="3600" smtClean="0">
                <a:latin typeface="Times New Roman" panose="02020603050405020304" pitchFamily="18" charset="0"/>
                <a:cs typeface="Times New Roman" panose="02020603050405020304" pitchFamily="18" charset="0"/>
              </a:rPr>
              <a:t>D</a:t>
            </a:r>
            <a:r>
              <a:rPr lang="pt-BR" sz="3600">
                <a:latin typeface="Times New Roman" panose="02020603050405020304" pitchFamily="18" charset="0"/>
                <a:cs typeface="Times New Roman" panose="02020603050405020304" pitchFamily="18" charset="0"/>
              </a:rPr>
              <a:t>.[Ar]3d</a:t>
            </a:r>
            <a:r>
              <a:rPr lang="pt-BR" sz="3600" baseline="30000">
                <a:latin typeface="Times New Roman" panose="02020603050405020304" pitchFamily="18" charset="0"/>
                <a:cs typeface="Times New Roman" panose="02020603050405020304" pitchFamily="18" charset="0"/>
              </a:rPr>
              <a:t>3</a:t>
            </a:r>
            <a:r>
              <a:rPr lang="pt-BR" sz="3600" smtClean="0">
                <a:latin typeface="Times New Roman" panose="02020603050405020304" pitchFamily="18" charset="0"/>
                <a:cs typeface="Times New Roman" panose="02020603050405020304" pitchFamily="18" charset="0"/>
              </a:rPr>
              <a:t>.</a:t>
            </a:r>
            <a:endParaRPr lang="pt-BR" sz="3600">
              <a:latin typeface="Times New Roman" panose="02020603050405020304" pitchFamily="18" charset="0"/>
              <a:cs typeface="Times New Roman" panose="02020603050405020304" pitchFamily="18" charset="0"/>
            </a:endParaRPr>
          </a:p>
        </p:txBody>
      </p:sp>
      <p:sp>
        <p:nvSpPr>
          <p:cNvPr id="25" name="Oval 24"/>
          <p:cNvSpPr/>
          <p:nvPr/>
        </p:nvSpPr>
        <p:spPr>
          <a:xfrm>
            <a:off x="7162800" y="2753800"/>
            <a:ext cx="685800" cy="7083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4595288"/>
            <a:ext cx="10210800" cy="1953868"/>
          </a:xfrm>
          <a:prstGeom prst="rect">
            <a:avLst/>
          </a:prstGeom>
        </p:spPr>
        <p:txBody>
          <a:bodyPr wrap="square">
            <a:spAutoFit/>
          </a:bodyPr>
          <a:lstStyle/>
          <a:p>
            <a:pPr algn="just">
              <a:lnSpc>
                <a:spcPct val="150000"/>
              </a:lnSpc>
            </a:pPr>
            <a:r>
              <a:rPr lang="en-US" sz="2800">
                <a:solidFill>
                  <a:srgbClr val="000000"/>
                </a:solidFill>
                <a:latin typeface="Times New Roman" panose="02020603050405020304" pitchFamily="18" charset="0"/>
                <a:cs typeface="Times New Roman" panose="02020603050405020304" pitchFamily="18" charset="0"/>
              </a:rPr>
              <a:t>Cấu hình e của Fe (Z = 26): [Ar]3d</a:t>
            </a:r>
            <a:r>
              <a:rPr lang="en-US" sz="2800" baseline="30000">
                <a:solidFill>
                  <a:srgbClr val="000000"/>
                </a:solidFill>
                <a:latin typeface="Times New Roman" panose="02020603050405020304" pitchFamily="18" charset="0"/>
                <a:cs typeface="Times New Roman" panose="02020603050405020304" pitchFamily="18" charset="0"/>
              </a:rPr>
              <a:t>6</a:t>
            </a:r>
            <a:r>
              <a:rPr lang="en-US" sz="2800">
                <a:solidFill>
                  <a:srgbClr val="000000"/>
                </a:solidFill>
                <a:latin typeface="Times New Roman" panose="02020603050405020304" pitchFamily="18" charset="0"/>
                <a:cs typeface="Times New Roman" panose="02020603050405020304" pitchFamily="18" charset="0"/>
              </a:rPr>
              <a:t>4s</a:t>
            </a:r>
            <a:r>
              <a:rPr lang="en-US" sz="2800" baseline="30000">
                <a:solidFill>
                  <a:srgbClr val="000000"/>
                </a:solidFill>
                <a:latin typeface="Times New Roman" panose="02020603050405020304" pitchFamily="18" charset="0"/>
                <a:cs typeface="Times New Roman" panose="02020603050405020304" pitchFamily="18" charset="0"/>
              </a:rPr>
              <a:t>2</a:t>
            </a:r>
            <a:endParaRPr lang="en-US" sz="2800">
              <a:solidFill>
                <a:srgbClr val="000000"/>
              </a:solidFill>
              <a:latin typeface="Times New Roman" panose="02020603050405020304" pitchFamily="18" charset="0"/>
              <a:cs typeface="Times New Roman" panose="02020603050405020304" pitchFamily="18" charset="0"/>
            </a:endParaRPr>
          </a:p>
          <a:p>
            <a:pPr algn="ctr">
              <a:lnSpc>
                <a:spcPct val="150000"/>
              </a:lnSpc>
            </a:pPr>
            <a:r>
              <a:rPr lang="en-US" sz="2800">
                <a:solidFill>
                  <a:srgbClr val="000000"/>
                </a:solidFill>
                <a:latin typeface="Times New Roman" panose="02020603050405020304" pitchFamily="18" charset="0"/>
                <a:cs typeface="Times New Roman" panose="02020603050405020304" pitchFamily="18" charset="0"/>
              </a:rPr>
              <a:t>Fe </a:t>
            </a:r>
            <a:r>
              <a:rPr lang="en-US" sz="280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a:solidFill>
                  <a:srgbClr val="000000"/>
                </a:solidFill>
                <a:latin typeface="Times New Roman" panose="02020603050405020304" pitchFamily="18" charset="0"/>
                <a:cs typeface="Times New Roman" panose="02020603050405020304" pitchFamily="18" charset="0"/>
              </a:rPr>
              <a:t> Fe</a:t>
            </a:r>
            <a:r>
              <a:rPr lang="en-US" sz="2800" baseline="30000">
                <a:solidFill>
                  <a:srgbClr val="000000"/>
                </a:solidFill>
                <a:latin typeface="Times New Roman" panose="02020603050405020304" pitchFamily="18" charset="0"/>
                <a:cs typeface="Times New Roman" panose="02020603050405020304" pitchFamily="18" charset="0"/>
              </a:rPr>
              <a:t>3+</a:t>
            </a:r>
            <a:r>
              <a:rPr lang="en-US" sz="2800">
                <a:solidFill>
                  <a:srgbClr val="000000"/>
                </a:solidFill>
                <a:latin typeface="Times New Roman" panose="02020603050405020304" pitchFamily="18" charset="0"/>
                <a:cs typeface="Times New Roman" panose="02020603050405020304" pitchFamily="18" charset="0"/>
              </a:rPr>
              <a:t> + </a:t>
            </a:r>
            <a:r>
              <a:rPr lang="en-US" sz="2800" smtClean="0">
                <a:solidFill>
                  <a:srgbClr val="000000"/>
                </a:solidFill>
                <a:latin typeface="Times New Roman" panose="02020603050405020304" pitchFamily="18" charset="0"/>
                <a:cs typeface="Times New Roman" panose="02020603050405020304" pitchFamily="18" charset="0"/>
              </a:rPr>
              <a:t>3e</a:t>
            </a:r>
          </a:p>
          <a:p>
            <a:pPr algn="just">
              <a:lnSpc>
                <a:spcPct val="150000"/>
              </a:lnSpc>
            </a:pPr>
            <a:r>
              <a:rPr lang="en-US" sz="2800" smtClean="0">
                <a:solidFill>
                  <a:srgbClr val="000000"/>
                </a:solidFill>
                <a:latin typeface="Times New Roman" panose="02020603050405020304" pitchFamily="18" charset="0"/>
                <a:cs typeface="Times New Roman" panose="02020603050405020304" pitchFamily="18" charset="0"/>
              </a:rPr>
              <a:t>=&gt; </a:t>
            </a:r>
            <a:r>
              <a:rPr lang="en-US" sz="2800">
                <a:solidFill>
                  <a:srgbClr val="000000"/>
                </a:solidFill>
                <a:latin typeface="Times New Roman" panose="02020603050405020304" pitchFamily="18" charset="0"/>
                <a:cs typeface="Times New Roman" panose="02020603050405020304" pitchFamily="18" charset="0"/>
              </a:rPr>
              <a:t>Cấu hình electron của Fe</a:t>
            </a:r>
            <a:r>
              <a:rPr lang="en-US" sz="2800" baseline="30000">
                <a:solidFill>
                  <a:srgbClr val="000000"/>
                </a:solidFill>
                <a:latin typeface="Times New Roman" panose="02020603050405020304" pitchFamily="18" charset="0"/>
                <a:cs typeface="Times New Roman" panose="02020603050405020304" pitchFamily="18" charset="0"/>
              </a:rPr>
              <a:t>3+</a:t>
            </a:r>
            <a:r>
              <a:rPr lang="en-US" sz="2800">
                <a:solidFill>
                  <a:srgbClr val="000000"/>
                </a:solidFill>
                <a:latin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cs typeface="Times New Roman" panose="02020603050405020304" pitchFamily="18" charset="0"/>
              </a:rPr>
              <a:t>là</a:t>
            </a:r>
            <a:r>
              <a:rPr lang="en-US" sz="2800">
                <a:solidFill>
                  <a:srgbClr val="000000"/>
                </a:solidFill>
                <a:latin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cs typeface="Times New Roman" panose="02020603050405020304" pitchFamily="18" charset="0"/>
              </a:rPr>
              <a:t>Ar]3d</a:t>
            </a:r>
            <a:r>
              <a:rPr lang="en-US" sz="2800" baseline="30000" smtClean="0">
                <a:solidFill>
                  <a:srgbClr val="000000"/>
                </a:solidFill>
                <a:latin typeface="Times New Roman" panose="02020603050405020304" pitchFamily="18" charset="0"/>
                <a:cs typeface="Times New Roman" panose="02020603050405020304" pitchFamily="18" charset="0"/>
              </a:rPr>
              <a:t>5</a:t>
            </a:r>
            <a:endParaRPr lang="en-US" sz="2800">
              <a:solidFill>
                <a:srgbClr val="000000"/>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4238625" y="23049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66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heel(1)">
                                      <p:cBhvr>
                                        <p:cTn id="3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238625" y="23049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
        <p:nvSpPr>
          <p:cNvPr id="15" name="Rectangle 11"/>
          <p:cNvSpPr>
            <a:spLocks noChangeArrowheads="1"/>
          </p:cNvSpPr>
          <p:nvPr/>
        </p:nvSpPr>
        <p:spPr bwMode="auto">
          <a:xfrm>
            <a:off x="457200" y="1143000"/>
            <a:ext cx="11734800" cy="2462213"/>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0"/>
              </a:spcBef>
              <a:spcAft>
                <a:spcPts val="0"/>
              </a:spcAft>
            </a:pPr>
            <a:r>
              <a:rPr lang="vi-VN" sz="3200" b="1" smtClean="0">
                <a:latin typeface="Times New Roman" pitchFamily="18" charset="0"/>
                <a:cs typeface="Times New Roman" pitchFamily="18" charset="0"/>
              </a:rPr>
              <a:t>Bài </a:t>
            </a:r>
            <a:r>
              <a:rPr lang="en-US" sz="3200" b="1" smtClean="0">
                <a:latin typeface="Times New Roman" pitchFamily="18" charset="0"/>
                <a:cs typeface="Times New Roman" pitchFamily="18" charset="0"/>
              </a:rPr>
              <a:t>3</a:t>
            </a:r>
            <a:r>
              <a:rPr lang="vi-VN" sz="3200" b="1" smtClean="0">
                <a:latin typeface="Times New Roman" pitchFamily="18" charset="0"/>
                <a:cs typeface="Times New Roman" pitchFamily="18" charset="0"/>
              </a:rPr>
              <a:t> (trang 1</a:t>
            </a:r>
            <a:r>
              <a:rPr lang="en-US" sz="3200" b="1" smtClean="0">
                <a:latin typeface="Times New Roman" pitchFamily="18" charset="0"/>
                <a:cs typeface="Times New Roman" pitchFamily="18" charset="0"/>
              </a:rPr>
              <a:t>41</a:t>
            </a:r>
            <a:r>
              <a:rPr lang="vi-VN" sz="3200" b="1" smtClean="0">
                <a:latin typeface="Times New Roman" pitchFamily="18" charset="0"/>
                <a:cs typeface="Times New Roman" pitchFamily="18" charset="0"/>
              </a:rPr>
              <a:t> SGK Hóa 12): </a:t>
            </a:r>
            <a:r>
              <a:rPr lang="vi-VN" sz="3200" smtClean="0">
                <a:latin typeface="Times New Roman" panose="02020603050405020304" pitchFamily="18" charset="0"/>
                <a:cs typeface="Times New Roman" panose="02020603050405020304" pitchFamily="18" charset="0"/>
              </a:rPr>
              <a:t>Cho 2,52 gam một kim loại tác dụng hết với dung dịch H</a:t>
            </a:r>
            <a:r>
              <a:rPr lang="vi-VN" sz="3200" baseline="-25000" smtClean="0">
                <a:latin typeface="Times New Roman" panose="02020603050405020304" pitchFamily="18" charset="0"/>
                <a:cs typeface="Times New Roman" panose="02020603050405020304" pitchFamily="18" charset="0"/>
              </a:rPr>
              <a:t>2</a:t>
            </a:r>
            <a:r>
              <a:rPr lang="vi-VN" sz="3200" smtClean="0">
                <a:latin typeface="Times New Roman" panose="02020603050405020304" pitchFamily="18" charset="0"/>
                <a:cs typeface="Times New Roman" panose="02020603050405020304" pitchFamily="18" charset="0"/>
              </a:rPr>
              <a:t>SO</a:t>
            </a:r>
            <a:r>
              <a:rPr lang="vi-VN" sz="3200" baseline="-25000" smtClean="0">
                <a:latin typeface="Times New Roman" panose="02020603050405020304" pitchFamily="18" charset="0"/>
                <a:cs typeface="Times New Roman" panose="02020603050405020304" pitchFamily="18" charset="0"/>
              </a:rPr>
              <a:t>4</a:t>
            </a:r>
            <a:r>
              <a:rPr lang="vi-VN" sz="3200" smtClean="0">
                <a:latin typeface="Times New Roman" panose="02020603050405020304" pitchFamily="18" charset="0"/>
                <a:cs typeface="Times New Roman" panose="02020603050405020304" pitchFamily="18" charset="0"/>
              </a:rPr>
              <a:t> loãng, thu được 6,84 gam muối sunfat. Kim loại đó là</a:t>
            </a:r>
          </a:p>
          <a:p>
            <a:pPr lvl="2">
              <a:spcBef>
                <a:spcPts val="0"/>
              </a:spcBef>
              <a:spcAft>
                <a:spcPts val="0"/>
              </a:spcAft>
            </a:pPr>
            <a:r>
              <a:rPr lang="vi-VN" sz="3200" smtClean="0">
                <a:latin typeface="Times New Roman" panose="02020603050405020304" pitchFamily="18" charset="0"/>
                <a:cs typeface="Times New Roman" panose="02020603050405020304" pitchFamily="18" charset="0"/>
              </a:rPr>
              <a:t>A. Mg.                                 B. Zn.</a:t>
            </a:r>
          </a:p>
          <a:p>
            <a:pPr lvl="2">
              <a:spcBef>
                <a:spcPts val="0"/>
              </a:spcBef>
              <a:spcAft>
                <a:spcPts val="0"/>
              </a:spcAft>
            </a:pPr>
            <a:r>
              <a:rPr lang="vi-VN" sz="3200" smtClean="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 Fe.                                   </a:t>
            </a:r>
            <a:r>
              <a:rPr lang="vi-VN" sz="3200" smtClean="0">
                <a:latin typeface="Times New Roman" panose="02020603050405020304" pitchFamily="18" charset="0"/>
                <a:cs typeface="Times New Roman" panose="02020603050405020304" pitchFamily="18" charset="0"/>
              </a:rPr>
              <a:t>D</a:t>
            </a:r>
            <a:r>
              <a:rPr lang="vi-VN" sz="3200">
                <a:latin typeface="Times New Roman" panose="02020603050405020304" pitchFamily="18" charset="0"/>
                <a:cs typeface="Times New Roman" panose="02020603050405020304" pitchFamily="18" charset="0"/>
              </a:rPr>
              <a:t>. Al</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2" name="Rectangle 1"/>
          <p:cNvSpPr/>
          <p:nvPr/>
        </p:nvSpPr>
        <p:spPr>
          <a:xfrm>
            <a:off x="609600" y="3597057"/>
            <a:ext cx="10591800" cy="3108543"/>
          </a:xfrm>
          <a:prstGeom prst="rect">
            <a:avLst/>
          </a:prstGeom>
        </p:spPr>
        <p:txBody>
          <a:bodyPr wrap="square">
            <a:spAutoFit/>
          </a:bodyPr>
          <a:lstStyle/>
          <a:p>
            <a:pPr algn="just"/>
            <a:r>
              <a:rPr lang="en-US" sz="2800" b="1" smtClean="0">
                <a:solidFill>
                  <a:srgbClr val="000000"/>
                </a:solidFill>
                <a:latin typeface="Times New Roman" panose="02020603050405020304" pitchFamily="18" charset="0"/>
                <a:cs typeface="Times New Roman" panose="02020603050405020304" pitchFamily="18" charset="0"/>
              </a:rPr>
              <a:t>Bài giải: </a:t>
            </a:r>
            <a:r>
              <a:rPr lang="en-US" sz="2800" smtClean="0">
                <a:solidFill>
                  <a:srgbClr val="000000"/>
                </a:solidFill>
                <a:latin typeface="Times New Roman" panose="02020603050405020304" pitchFamily="18" charset="0"/>
                <a:cs typeface="Times New Roman" panose="02020603050405020304" pitchFamily="18" charset="0"/>
              </a:rPr>
              <a:t>Gọi </a:t>
            </a:r>
            <a:r>
              <a:rPr lang="en-US" sz="2800">
                <a:solidFill>
                  <a:srgbClr val="000000"/>
                </a:solidFill>
                <a:latin typeface="Times New Roman" panose="02020603050405020304" pitchFamily="18" charset="0"/>
                <a:cs typeface="Times New Roman" panose="02020603050405020304" pitchFamily="18" charset="0"/>
              </a:rPr>
              <a:t>kim loại là </a:t>
            </a:r>
            <a:r>
              <a:rPr lang="en-US" sz="2800" smtClean="0">
                <a:solidFill>
                  <a:srgbClr val="000000"/>
                </a:solidFill>
                <a:latin typeface="Times New Roman" panose="02020603050405020304" pitchFamily="18" charset="0"/>
                <a:cs typeface="Times New Roman" panose="02020603050405020304" pitchFamily="18" charset="0"/>
              </a:rPr>
              <a:t>M, khối lượng </a:t>
            </a:r>
            <a:r>
              <a:rPr lang="en-US" sz="2800" b="1" i="1" smtClean="0">
                <a:solidFill>
                  <a:srgbClr val="000000"/>
                </a:solidFill>
                <a:latin typeface="Times New Roman" panose="02020603050405020304" pitchFamily="18" charset="0"/>
                <a:cs typeface="Times New Roman" panose="02020603050405020304" pitchFamily="18" charset="0"/>
              </a:rPr>
              <a:t>M</a:t>
            </a:r>
            <a:r>
              <a:rPr lang="en-US" sz="2800" smtClean="0">
                <a:solidFill>
                  <a:srgbClr val="000000"/>
                </a:solidFill>
                <a:latin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cs typeface="Times New Roman" panose="02020603050405020304" pitchFamily="18" charset="0"/>
              </a:rPr>
              <a:t>hóa trị </a:t>
            </a:r>
            <a:r>
              <a:rPr lang="en-US" sz="2800" b="1" i="1" smtClean="0">
                <a:solidFill>
                  <a:srgbClr val="000000"/>
                </a:solidFill>
                <a:latin typeface="Times New Roman" panose="02020603050405020304" pitchFamily="18" charset="0"/>
                <a:cs typeface="Times New Roman" panose="02020603050405020304" pitchFamily="18" charset="0"/>
              </a:rPr>
              <a:t>n</a:t>
            </a:r>
            <a:endParaRPr lang="en-US" sz="2800" b="1" i="1">
              <a:solidFill>
                <a:srgbClr val="000000"/>
              </a:solidFill>
              <a:latin typeface="Times New Roman" panose="02020603050405020304" pitchFamily="18" charset="0"/>
              <a:cs typeface="Times New Roman" panose="02020603050405020304" pitchFamily="18" charset="0"/>
            </a:endParaRPr>
          </a:p>
          <a:p>
            <a:pPr algn="just"/>
            <a:r>
              <a:rPr lang="en-US" sz="2800" smtClean="0">
                <a:solidFill>
                  <a:srgbClr val="000000"/>
                </a:solidFill>
                <a:latin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cs typeface="Times New Roman" panose="02020603050405020304" pitchFamily="18" charset="0"/>
              </a:rPr>
              <a:t> 2M + nH</a:t>
            </a:r>
            <a:r>
              <a:rPr lang="en-US" sz="2800" baseline="-25000">
                <a:solidFill>
                  <a:srgbClr val="000000"/>
                </a:solidFill>
                <a:latin typeface="Times New Roman" panose="02020603050405020304" pitchFamily="18" charset="0"/>
                <a:cs typeface="Times New Roman" panose="02020603050405020304" pitchFamily="18" charset="0"/>
              </a:rPr>
              <a:t>2</a:t>
            </a:r>
            <a:r>
              <a:rPr lang="en-US" sz="2800">
                <a:solidFill>
                  <a:srgbClr val="000000"/>
                </a:solidFill>
                <a:latin typeface="Times New Roman" panose="02020603050405020304" pitchFamily="18" charset="0"/>
                <a:cs typeface="Times New Roman" panose="02020603050405020304" pitchFamily="18" charset="0"/>
              </a:rPr>
              <a:t>SO</a:t>
            </a:r>
            <a:r>
              <a:rPr lang="en-US" sz="2800" baseline="-25000">
                <a:solidFill>
                  <a:srgbClr val="000000"/>
                </a:solidFill>
                <a:latin typeface="Times New Roman" panose="02020603050405020304" pitchFamily="18" charset="0"/>
                <a:cs typeface="Times New Roman" panose="02020603050405020304" pitchFamily="18" charset="0"/>
              </a:rPr>
              <a:t>4</a:t>
            </a:r>
            <a:r>
              <a:rPr lang="en-US" sz="2800">
                <a:solidFill>
                  <a:srgbClr val="000000"/>
                </a:solidFill>
                <a:latin typeface="Times New Roman" panose="02020603050405020304" pitchFamily="18" charset="0"/>
                <a:cs typeface="Times New Roman" panose="02020603050405020304" pitchFamily="18" charset="0"/>
              </a:rPr>
              <a:t> → M</a:t>
            </a:r>
            <a:r>
              <a:rPr lang="en-US" sz="2800" baseline="-25000">
                <a:solidFill>
                  <a:srgbClr val="000000"/>
                </a:solidFill>
                <a:latin typeface="Times New Roman" panose="02020603050405020304" pitchFamily="18" charset="0"/>
                <a:cs typeface="Times New Roman" panose="02020603050405020304" pitchFamily="18" charset="0"/>
              </a:rPr>
              <a:t>2</a:t>
            </a:r>
            <a:r>
              <a:rPr lang="en-US" sz="2800">
                <a:solidFill>
                  <a:srgbClr val="000000"/>
                </a:solidFill>
                <a:latin typeface="Times New Roman" panose="02020603050405020304" pitchFamily="18" charset="0"/>
                <a:cs typeface="Times New Roman" panose="02020603050405020304" pitchFamily="18" charset="0"/>
              </a:rPr>
              <a:t>(SO</a:t>
            </a:r>
            <a:r>
              <a:rPr lang="en-US" sz="2800" baseline="-25000">
                <a:solidFill>
                  <a:srgbClr val="000000"/>
                </a:solidFill>
                <a:latin typeface="Times New Roman" panose="02020603050405020304" pitchFamily="18" charset="0"/>
                <a:cs typeface="Times New Roman" panose="02020603050405020304" pitchFamily="18" charset="0"/>
              </a:rPr>
              <a:t>4</a:t>
            </a:r>
            <a:r>
              <a:rPr lang="en-US" sz="2800">
                <a:solidFill>
                  <a:srgbClr val="000000"/>
                </a:solidFill>
                <a:latin typeface="Times New Roman" panose="02020603050405020304" pitchFamily="18" charset="0"/>
                <a:cs typeface="Times New Roman" panose="02020603050405020304" pitchFamily="18" charset="0"/>
              </a:rPr>
              <a:t>)</a:t>
            </a:r>
            <a:r>
              <a:rPr lang="en-US" sz="2800" baseline="-25000">
                <a:solidFill>
                  <a:srgbClr val="000000"/>
                </a:solidFill>
                <a:latin typeface="Times New Roman" panose="02020603050405020304" pitchFamily="18" charset="0"/>
                <a:cs typeface="Times New Roman" panose="02020603050405020304" pitchFamily="18" charset="0"/>
              </a:rPr>
              <a:t>n</a:t>
            </a:r>
            <a:r>
              <a:rPr lang="en-US" sz="2800">
                <a:solidFill>
                  <a:srgbClr val="000000"/>
                </a:solidFill>
                <a:latin typeface="Times New Roman" panose="02020603050405020304" pitchFamily="18" charset="0"/>
                <a:cs typeface="Times New Roman" panose="02020603050405020304" pitchFamily="18" charset="0"/>
              </a:rPr>
              <a:t> + nH</a:t>
            </a:r>
            <a:r>
              <a:rPr lang="en-US" sz="2800" baseline="-25000">
                <a:solidFill>
                  <a:srgbClr val="000000"/>
                </a:solidFill>
                <a:latin typeface="Times New Roman" panose="02020603050405020304" pitchFamily="18" charset="0"/>
                <a:cs typeface="Times New Roman" panose="02020603050405020304" pitchFamily="18" charset="0"/>
              </a:rPr>
              <a:t>2</a:t>
            </a:r>
            <a:r>
              <a:rPr lang="en-US" sz="2800">
                <a:solidFill>
                  <a:srgbClr val="000000"/>
                </a:solidFill>
                <a:latin typeface="Times New Roman" panose="02020603050405020304" pitchFamily="18" charset="0"/>
                <a:cs typeface="Times New Roman" panose="02020603050405020304" pitchFamily="18" charset="0"/>
              </a:rPr>
              <a:t>↑</a:t>
            </a:r>
          </a:p>
          <a:p>
            <a:pPr algn="just"/>
            <a:r>
              <a:rPr lang="en-US" sz="2800">
                <a:solidFill>
                  <a:srgbClr val="000000"/>
                </a:solidFill>
                <a:latin typeface="Times New Roman" panose="02020603050405020304" pitchFamily="18" charset="0"/>
                <a:cs typeface="Times New Roman" panose="02020603050405020304" pitchFamily="18" charset="0"/>
              </a:rPr>
              <a:t>Theo PTHH     </a:t>
            </a:r>
            <a:r>
              <a:rPr lang="en-US" sz="2800" smtClean="0">
                <a:solidFill>
                  <a:srgbClr val="000000"/>
                </a:solidFill>
                <a:latin typeface="Times New Roman" panose="02020603050405020304" pitchFamily="18" charset="0"/>
                <a:cs typeface="Times New Roman" panose="02020603050405020304" pitchFamily="18" charset="0"/>
              </a:rPr>
              <a:t>	 2M</a:t>
            </a:r>
            <a:r>
              <a:rPr lang="en-US" sz="2800">
                <a:solidFill>
                  <a:srgbClr val="000000"/>
                </a:solidFill>
                <a:latin typeface="Times New Roman" panose="02020603050405020304" pitchFamily="18" charset="0"/>
                <a:cs typeface="Times New Roman" panose="02020603050405020304" pitchFamily="18" charset="0"/>
              </a:rPr>
              <a:t>                     (2M + 96n)           gam</a:t>
            </a:r>
          </a:p>
          <a:p>
            <a:pPr algn="just"/>
            <a:r>
              <a:rPr lang="en-US" sz="2800">
                <a:solidFill>
                  <a:srgbClr val="000000"/>
                </a:solidFill>
                <a:latin typeface="Times New Roman" panose="02020603050405020304" pitchFamily="18" charset="0"/>
                <a:cs typeface="Times New Roman" panose="02020603050405020304" pitchFamily="18" charset="0"/>
              </a:rPr>
              <a:t>Theo đ</a:t>
            </a:r>
            <a:r>
              <a:rPr lang="en-US" sz="2800" smtClean="0">
                <a:solidFill>
                  <a:srgbClr val="000000"/>
                </a:solidFill>
                <a:latin typeface="Times New Roman" panose="02020603050405020304" pitchFamily="18" charset="0"/>
                <a:cs typeface="Times New Roman" panose="02020603050405020304" pitchFamily="18" charset="0"/>
              </a:rPr>
              <a:t>ề bài</a:t>
            </a:r>
            <a:r>
              <a:rPr lang="en-US" sz="2800">
                <a:solidFill>
                  <a:srgbClr val="000000"/>
                </a:solidFill>
                <a:latin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cs typeface="Times New Roman" panose="02020603050405020304" pitchFamily="18" charset="0"/>
              </a:rPr>
              <a:t>	 2,52</a:t>
            </a:r>
            <a:r>
              <a:rPr lang="en-US" sz="2800">
                <a:solidFill>
                  <a:srgbClr val="000000"/>
                </a:solidFill>
                <a:latin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cs typeface="Times New Roman" panose="02020603050405020304" pitchFamily="18" charset="0"/>
              </a:rPr>
              <a:t>   6,84</a:t>
            </a:r>
            <a:r>
              <a:rPr lang="en-US" sz="2800">
                <a:solidFill>
                  <a:srgbClr val="000000"/>
                </a:solidFill>
                <a:latin typeface="Times New Roman" panose="02020603050405020304" pitchFamily="18" charset="0"/>
                <a:cs typeface="Times New Roman" panose="02020603050405020304" pitchFamily="18" charset="0"/>
              </a:rPr>
              <a:t>                    gam</a:t>
            </a:r>
          </a:p>
          <a:p>
            <a:pPr algn="just"/>
            <a:r>
              <a:rPr lang="en-US" sz="280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smtClean="0">
                <a:solidFill>
                  <a:srgbClr val="000000"/>
                </a:solidFill>
                <a:latin typeface="Times New Roman" panose="02020603050405020304" pitchFamily="18" charset="0"/>
                <a:cs typeface="Times New Roman" panose="02020603050405020304" pitchFamily="18" charset="0"/>
              </a:rPr>
              <a:t> Ta </a:t>
            </a:r>
            <a:r>
              <a:rPr lang="en-US" sz="2800">
                <a:solidFill>
                  <a:srgbClr val="000000"/>
                </a:solidFill>
                <a:latin typeface="Times New Roman" panose="02020603050405020304" pitchFamily="18" charset="0"/>
                <a:cs typeface="Times New Roman" panose="02020603050405020304" pitchFamily="18" charset="0"/>
              </a:rPr>
              <a:t>có: 2M. 6,84 = 2,52.(2M + 96n). </a:t>
            </a:r>
          </a:p>
          <a:p>
            <a:pPr algn="just"/>
            <a:r>
              <a:rPr lang="en-US" sz="2800" smtClean="0">
                <a:solidFill>
                  <a:srgbClr val="000000"/>
                </a:solidFill>
                <a:latin typeface="Times New Roman" panose="02020603050405020304" pitchFamily="18" charset="0"/>
                <a:cs typeface="Times New Roman" panose="02020603050405020304" pitchFamily="18" charset="0"/>
              </a:rPr>
              <a:t>          &lt;=&gt; 13,68M = 5,04M +241,92n</a:t>
            </a:r>
          </a:p>
          <a:p>
            <a:pPr algn="just"/>
            <a:r>
              <a:rPr lang="en-US" sz="2800" smtClean="0">
                <a:solidFill>
                  <a:srgbClr val="000000"/>
                </a:solidFill>
                <a:latin typeface="Times New Roman" panose="02020603050405020304" pitchFamily="18" charset="0"/>
                <a:cs typeface="Times New Roman" panose="02020603050405020304" pitchFamily="18" charset="0"/>
              </a:rPr>
              <a:t>Cho </a:t>
            </a:r>
            <a:r>
              <a:rPr lang="en-US" sz="2800">
                <a:solidFill>
                  <a:srgbClr val="000000"/>
                </a:solidFill>
                <a:latin typeface="Times New Roman" panose="02020603050405020304" pitchFamily="18" charset="0"/>
                <a:cs typeface="Times New Roman" panose="02020603050405020304" pitchFamily="18" charset="0"/>
              </a:rPr>
              <a:t>n = 1, 2, 3 thì thấy chỉ n = 2 =&gt; M =56 là thỏa </a:t>
            </a:r>
            <a:r>
              <a:rPr lang="en-US" sz="2800" smtClean="0">
                <a:solidFill>
                  <a:srgbClr val="000000"/>
                </a:solidFill>
                <a:latin typeface="Times New Roman" panose="02020603050405020304" pitchFamily="18" charset="0"/>
                <a:cs typeface="Times New Roman" panose="02020603050405020304" pitchFamily="18" charset="0"/>
              </a:rPr>
              <a:t>mãn</a:t>
            </a:r>
            <a:endParaRPr lang="en-US" sz="2800">
              <a:solidFill>
                <a:srgbClr val="000000"/>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4038600" y="4746208"/>
            <a:ext cx="22098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14800" y="4746208"/>
            <a:ext cx="17907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16053" y="5736808"/>
            <a:ext cx="6096000" cy="523220"/>
          </a:xfrm>
          <a:prstGeom prst="rect">
            <a:avLst/>
          </a:prstGeom>
        </p:spPr>
        <p:txBody>
          <a:bodyPr>
            <a:spAutoFit/>
          </a:bodyPr>
          <a:lstStyle/>
          <a:p>
            <a:pPr algn="just"/>
            <a:r>
              <a:rPr lang="en-US" sz="2800" smtClean="0">
                <a:solidFill>
                  <a:srgbClr val="000000"/>
                </a:solidFill>
                <a:latin typeface="Times New Roman" panose="02020603050405020304" pitchFamily="18" charset="0"/>
                <a:cs typeface="Times New Roman" panose="02020603050405020304" pitchFamily="18" charset="0"/>
              </a:rPr>
              <a:t>&lt;=&gt;</a:t>
            </a:r>
            <a:r>
              <a:rPr lang="en-US" sz="2800">
                <a:solidFill>
                  <a:srgbClr val="000000"/>
                </a:solidFill>
                <a:latin typeface="Times New Roman" panose="02020603050405020304" pitchFamily="18" charset="0"/>
                <a:cs typeface="Times New Roman" panose="02020603050405020304" pitchFamily="18" charset="0"/>
              </a:rPr>
              <a:t>8,64M = </a:t>
            </a:r>
            <a:r>
              <a:rPr lang="en-US" sz="2800" smtClean="0">
                <a:solidFill>
                  <a:srgbClr val="000000"/>
                </a:solidFill>
                <a:latin typeface="Times New Roman" panose="02020603050405020304" pitchFamily="18" charset="0"/>
                <a:cs typeface="Times New Roman" panose="02020603050405020304" pitchFamily="18" charset="0"/>
              </a:rPr>
              <a:t>241,92n   &lt;=&gt; </a:t>
            </a:r>
            <a:r>
              <a:rPr lang="en-US" sz="2800">
                <a:solidFill>
                  <a:srgbClr val="000000"/>
                </a:solidFill>
                <a:latin typeface="Times New Roman" panose="02020603050405020304" pitchFamily="18" charset="0"/>
                <a:cs typeface="Times New Roman" panose="02020603050405020304" pitchFamily="18" charset="0"/>
              </a:rPr>
              <a:t>M = 28n</a:t>
            </a:r>
          </a:p>
        </p:txBody>
      </p:sp>
      <p:sp>
        <p:nvSpPr>
          <p:cNvPr id="14" name="Oval 13"/>
          <p:cNvSpPr/>
          <p:nvPr/>
        </p:nvSpPr>
        <p:spPr>
          <a:xfrm>
            <a:off x="1219200" y="3079713"/>
            <a:ext cx="609600" cy="577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43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randombar(horizontal)">
                                      <p:cBhvr>
                                        <p:cTn id="59" dur="500"/>
                                        <p:tgtEl>
                                          <p:spTgt spid="2">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238625" y="23049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
        <p:nvSpPr>
          <p:cNvPr id="15" name="Rectangle 11"/>
          <p:cNvSpPr>
            <a:spLocks noChangeArrowheads="1"/>
          </p:cNvSpPr>
          <p:nvPr/>
        </p:nvSpPr>
        <p:spPr bwMode="auto">
          <a:xfrm>
            <a:off x="457200" y="1295400"/>
            <a:ext cx="11734800" cy="2462213"/>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sz="3200" b="1" smtClean="0">
                <a:latin typeface="Times New Roman" pitchFamily="18" charset="0"/>
                <a:cs typeface="Times New Roman" pitchFamily="18" charset="0"/>
              </a:rPr>
              <a:t>Bài </a:t>
            </a:r>
            <a:r>
              <a:rPr lang="en-US" sz="3200" b="1" smtClean="0">
                <a:latin typeface="Times New Roman" pitchFamily="18" charset="0"/>
                <a:cs typeface="Times New Roman" pitchFamily="18" charset="0"/>
              </a:rPr>
              <a:t>4</a:t>
            </a:r>
            <a:r>
              <a:rPr lang="vi-VN" sz="3200" b="1" smtClean="0">
                <a:latin typeface="Times New Roman" pitchFamily="18" charset="0"/>
                <a:cs typeface="Times New Roman" pitchFamily="18" charset="0"/>
              </a:rPr>
              <a:t> (trang 1</a:t>
            </a:r>
            <a:r>
              <a:rPr lang="en-US" sz="3200" b="1" smtClean="0">
                <a:latin typeface="Times New Roman" pitchFamily="18" charset="0"/>
                <a:cs typeface="Times New Roman" pitchFamily="18" charset="0"/>
              </a:rPr>
              <a:t>41</a:t>
            </a:r>
            <a:r>
              <a:rPr lang="vi-VN" sz="3200" b="1" smtClean="0">
                <a:latin typeface="Times New Roman" pitchFamily="18" charset="0"/>
                <a:cs typeface="Times New Roman" pitchFamily="18" charset="0"/>
              </a:rPr>
              <a:t> SGK Hóa 12): </a:t>
            </a:r>
            <a:r>
              <a:rPr lang="vi-VN" sz="3200">
                <a:latin typeface="Times New Roman" panose="02020603050405020304" pitchFamily="18" charset="0"/>
                <a:cs typeface="Times New Roman" panose="02020603050405020304" pitchFamily="18" charset="0"/>
              </a:rPr>
              <a:t>Ngâm một lá kim loại có khối lượng 50 gam trong dung dịch HCl. Sau khi thu được 336ml khí H</a:t>
            </a:r>
            <a:r>
              <a:rPr lang="vi-VN" sz="3200" baseline="-250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 (đktc) thì khối lượng lá kim loại giảm 1,68 %. Kim loại đó là :</a:t>
            </a:r>
          </a:p>
          <a:p>
            <a:r>
              <a:rPr lang="vi-VN" sz="3200">
                <a:latin typeface="Times New Roman" panose="02020603050405020304" pitchFamily="18" charset="0"/>
                <a:cs typeface="Times New Roman" panose="02020603050405020304" pitchFamily="18" charset="0"/>
              </a:rPr>
              <a:t>A.Zn.                                        B.Fe.</a:t>
            </a:r>
          </a:p>
          <a:p>
            <a:r>
              <a:rPr lang="vi-VN" sz="3200">
                <a:latin typeface="Times New Roman" panose="02020603050405020304" pitchFamily="18" charset="0"/>
                <a:cs typeface="Times New Roman" panose="02020603050405020304" pitchFamily="18" charset="0"/>
              </a:rPr>
              <a:t>C.Al.                                         D.Ni</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 name="Rectangle 2"/>
          <p:cNvSpPr/>
          <p:nvPr/>
        </p:nvSpPr>
        <p:spPr>
          <a:xfrm>
            <a:off x="609600" y="3777666"/>
            <a:ext cx="10820400" cy="1815882"/>
          </a:xfrm>
          <a:prstGeom prst="rect">
            <a:avLst/>
          </a:prstGeom>
        </p:spPr>
        <p:txBody>
          <a:bodyPr wrap="square">
            <a:spAutoFit/>
          </a:bodyPr>
          <a:lstStyle/>
          <a:p>
            <a:r>
              <a:rPr lang="en-US" sz="2800" b="1">
                <a:solidFill>
                  <a:srgbClr val="000000"/>
                </a:solidFill>
                <a:latin typeface="Times New Roman" panose="02020603050405020304" pitchFamily="18" charset="0"/>
                <a:cs typeface="Times New Roman" panose="02020603050405020304" pitchFamily="18" charset="0"/>
              </a:rPr>
              <a:t>Bài giải: </a:t>
            </a:r>
            <a:r>
              <a:rPr lang="vi-VN" sz="2800" smtClean="0">
                <a:solidFill>
                  <a:srgbClr val="000000"/>
                </a:solidFill>
                <a:latin typeface="Times New Roman" panose="02020603050405020304" pitchFamily="18" charset="0"/>
                <a:cs typeface="Times New Roman" panose="02020603050405020304" pitchFamily="18" charset="0"/>
              </a:rPr>
              <a:t>m</a:t>
            </a:r>
            <a:r>
              <a:rPr lang="vi-VN" sz="2800" baseline="-25000" smtClean="0">
                <a:solidFill>
                  <a:srgbClr val="000000"/>
                </a:solidFill>
                <a:latin typeface="Times New Roman" panose="02020603050405020304" pitchFamily="18" charset="0"/>
                <a:cs typeface="Times New Roman" panose="02020603050405020304" pitchFamily="18" charset="0"/>
              </a:rPr>
              <a:t>KL</a:t>
            </a:r>
            <a:r>
              <a:rPr lang="vi-VN" sz="2800" smtClean="0">
                <a:solidFill>
                  <a:srgbClr val="000000"/>
                </a:solidFill>
                <a:latin typeface="Times New Roman" panose="02020603050405020304" pitchFamily="18" charset="0"/>
                <a:cs typeface="Times New Roman" panose="02020603050405020304" pitchFamily="18" charset="0"/>
              </a:rPr>
              <a:t>=1,68</a:t>
            </a:r>
            <a:r>
              <a:rPr lang="vi-VN" sz="2800">
                <a:solidFill>
                  <a:srgbClr val="000000"/>
                </a:solidFill>
                <a:latin typeface="Times New Roman" panose="02020603050405020304" pitchFamily="18" charset="0"/>
                <a:cs typeface="Times New Roman" panose="02020603050405020304" pitchFamily="18" charset="0"/>
              </a:rPr>
              <a:t>%.</a:t>
            </a:r>
            <a:r>
              <a:rPr lang="vi-VN" sz="2800" smtClean="0">
                <a:solidFill>
                  <a:srgbClr val="000000"/>
                </a:solidFill>
                <a:latin typeface="Times New Roman" panose="02020603050405020304" pitchFamily="18" charset="0"/>
                <a:cs typeface="Times New Roman" panose="02020603050405020304" pitchFamily="18" charset="0"/>
              </a:rPr>
              <a:t>50=0,84g</a:t>
            </a:r>
            <a:r>
              <a:rPr lang="en-US" sz="2800" smtClean="0">
                <a:solidFill>
                  <a:srgbClr val="000000"/>
                </a:solidFill>
                <a:latin typeface="Times New Roman" panose="02020603050405020304" pitchFamily="18" charset="0"/>
                <a:cs typeface="Times New Roman" panose="02020603050405020304" pitchFamily="18" charset="0"/>
              </a:rPr>
              <a:t> 	; 	</a:t>
            </a:r>
            <a:r>
              <a:rPr lang="vi-VN" sz="2800" smtClean="0">
                <a:solidFill>
                  <a:srgbClr val="000000"/>
                </a:solidFill>
                <a:latin typeface="Times New Roman" panose="02020603050405020304" pitchFamily="18" charset="0"/>
                <a:cs typeface="Times New Roman" panose="02020603050405020304" pitchFamily="18" charset="0"/>
              </a:rPr>
              <a:t>n</a:t>
            </a:r>
            <a:r>
              <a:rPr lang="vi-VN" sz="2800" baseline="-25000" smtClean="0">
                <a:solidFill>
                  <a:srgbClr val="000000"/>
                </a:solidFill>
                <a:latin typeface="Times New Roman" panose="02020603050405020304" pitchFamily="18" charset="0"/>
                <a:cs typeface="Times New Roman" panose="02020603050405020304" pitchFamily="18" charset="0"/>
              </a:rPr>
              <a:t>H2</a:t>
            </a:r>
            <a:r>
              <a:rPr lang="vi-VN" sz="2800" smtClean="0">
                <a:solidFill>
                  <a:srgbClr val="000000"/>
                </a:solidFill>
                <a:latin typeface="Times New Roman" panose="02020603050405020304" pitchFamily="18" charset="0"/>
                <a:cs typeface="Times New Roman" panose="02020603050405020304" pitchFamily="18" charset="0"/>
              </a:rPr>
              <a:t>=0,336</a:t>
            </a:r>
            <a:r>
              <a:rPr lang="en-US" sz="2800" smtClean="0">
                <a:solidFill>
                  <a:srgbClr val="000000"/>
                </a:solidFill>
                <a:latin typeface="Times New Roman" panose="02020603050405020304" pitchFamily="18" charset="0"/>
                <a:cs typeface="Times New Roman" panose="02020603050405020304" pitchFamily="18" charset="0"/>
              </a:rPr>
              <a:t>:</a:t>
            </a:r>
            <a:r>
              <a:rPr lang="vi-VN" sz="2800" smtClean="0">
                <a:solidFill>
                  <a:srgbClr val="000000"/>
                </a:solidFill>
                <a:latin typeface="Times New Roman" panose="02020603050405020304" pitchFamily="18" charset="0"/>
                <a:cs typeface="Times New Roman" panose="02020603050405020304" pitchFamily="18" charset="0"/>
              </a:rPr>
              <a:t>22,4=0,015mol</a:t>
            </a:r>
            <a:endParaRPr lang="vi-VN" sz="2800">
              <a:solidFill>
                <a:srgbClr val="000000"/>
              </a:solidFill>
              <a:latin typeface="Times New Roman" panose="02020603050405020304" pitchFamily="18" charset="0"/>
              <a:cs typeface="Times New Roman" panose="02020603050405020304" pitchFamily="18" charset="0"/>
            </a:endParaRPr>
          </a:p>
          <a:p>
            <a:pPr algn="ctr"/>
            <a:r>
              <a:rPr lang="en-US" sz="2800">
                <a:solidFill>
                  <a:srgbClr val="000000"/>
                </a:solidFill>
                <a:latin typeface="Times New Roman" panose="02020603050405020304" pitchFamily="18" charset="0"/>
                <a:cs typeface="Times New Roman" panose="02020603050405020304" pitchFamily="18" charset="0"/>
              </a:rPr>
              <a:t>Gọi kim loại là M, khối lượng </a:t>
            </a:r>
            <a:r>
              <a:rPr lang="en-US" sz="2800" b="1" i="1">
                <a:solidFill>
                  <a:srgbClr val="000000"/>
                </a:solidFill>
                <a:latin typeface="Times New Roman" panose="02020603050405020304" pitchFamily="18" charset="0"/>
                <a:cs typeface="Times New Roman" panose="02020603050405020304" pitchFamily="18" charset="0"/>
              </a:rPr>
              <a:t>M</a:t>
            </a:r>
            <a:r>
              <a:rPr lang="en-US" sz="2800">
                <a:solidFill>
                  <a:srgbClr val="000000"/>
                </a:solidFill>
                <a:latin typeface="Times New Roman" panose="02020603050405020304" pitchFamily="18" charset="0"/>
                <a:cs typeface="Times New Roman" panose="02020603050405020304" pitchFamily="18" charset="0"/>
              </a:rPr>
              <a:t>, hóa trị </a:t>
            </a:r>
            <a:r>
              <a:rPr lang="en-US" sz="2800" b="1" i="1">
                <a:solidFill>
                  <a:srgbClr val="000000"/>
                </a:solidFill>
                <a:latin typeface="Times New Roman" panose="02020603050405020304" pitchFamily="18" charset="0"/>
                <a:cs typeface="Times New Roman" panose="02020603050405020304" pitchFamily="18" charset="0"/>
              </a:rPr>
              <a:t>n</a:t>
            </a:r>
          </a:p>
          <a:p>
            <a:pPr algn="ctr"/>
            <a:r>
              <a:rPr lang="vi-VN" sz="2800" smtClean="0">
                <a:solidFill>
                  <a:srgbClr val="000000"/>
                </a:solidFill>
                <a:latin typeface="Times New Roman" panose="02020603050405020304" pitchFamily="18" charset="0"/>
                <a:cs typeface="Times New Roman" panose="02020603050405020304" pitchFamily="18" charset="0"/>
              </a:rPr>
              <a:t>2M </a:t>
            </a:r>
            <a:r>
              <a:rPr lang="vi-VN" sz="2800">
                <a:solidFill>
                  <a:srgbClr val="000000"/>
                </a:solidFill>
                <a:latin typeface="Times New Roman" panose="02020603050405020304" pitchFamily="18" charset="0"/>
                <a:cs typeface="Times New Roman" panose="02020603050405020304" pitchFamily="18" charset="0"/>
              </a:rPr>
              <a:t>+ 2nHCl </a:t>
            </a:r>
            <a:r>
              <a:rPr lang="vi-VN" sz="2800" smtClean="0">
                <a:solidFill>
                  <a:srgbClr val="000000"/>
                </a:solidFill>
                <a:latin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cs typeface="Times New Roman" panose="02020603050405020304" pitchFamily="18" charset="0"/>
              </a:rPr>
              <a:t> </a:t>
            </a:r>
            <a:r>
              <a:rPr lang="vi-VN" sz="2800" smtClean="0">
                <a:solidFill>
                  <a:srgbClr val="000000"/>
                </a:solidFill>
                <a:latin typeface="Times New Roman" panose="02020603050405020304" pitchFamily="18" charset="0"/>
                <a:cs typeface="Times New Roman" panose="02020603050405020304" pitchFamily="18" charset="0"/>
              </a:rPr>
              <a:t>2MCl</a:t>
            </a:r>
            <a:r>
              <a:rPr lang="en-US" sz="2800" baseline="-25000" smtClean="0">
                <a:solidFill>
                  <a:srgbClr val="000000"/>
                </a:solidFill>
                <a:latin typeface="Times New Roman" panose="02020603050405020304" pitchFamily="18" charset="0"/>
                <a:cs typeface="Times New Roman" panose="02020603050405020304" pitchFamily="18" charset="0"/>
              </a:rPr>
              <a:t>n</a:t>
            </a:r>
            <a:r>
              <a:rPr lang="vi-VN" sz="2800">
                <a:solidFill>
                  <a:srgbClr val="000000"/>
                </a:solidFill>
                <a:latin typeface="Times New Roman" panose="02020603050405020304" pitchFamily="18" charset="0"/>
                <a:cs typeface="Times New Roman" panose="02020603050405020304" pitchFamily="18" charset="0"/>
              </a:rPr>
              <a:t> + </a:t>
            </a:r>
            <a:r>
              <a:rPr lang="vi-VN" sz="2800" smtClean="0">
                <a:solidFill>
                  <a:srgbClr val="000000"/>
                </a:solidFill>
                <a:latin typeface="Times New Roman" panose="02020603050405020304" pitchFamily="18" charset="0"/>
                <a:cs typeface="Times New Roman" panose="02020603050405020304" pitchFamily="18" charset="0"/>
              </a:rPr>
              <a:t>nH</a:t>
            </a:r>
            <a:r>
              <a:rPr lang="vi-VN" sz="2800" baseline="-25000" smtClean="0">
                <a:solidFill>
                  <a:srgbClr val="000000"/>
                </a:solidFill>
                <a:latin typeface="Times New Roman" panose="02020603050405020304" pitchFamily="18" charset="0"/>
                <a:cs typeface="Times New Roman" panose="02020603050405020304" pitchFamily="18" charset="0"/>
              </a:rPr>
              <a:t>2</a:t>
            </a:r>
            <a:endParaRPr lang="en-US" sz="2800" baseline="-25000" smtClean="0">
              <a:solidFill>
                <a:srgbClr val="000000"/>
              </a:solidFill>
              <a:latin typeface="Times New Roman" panose="02020603050405020304" pitchFamily="18" charset="0"/>
              <a:cs typeface="Times New Roman" panose="02020603050405020304" pitchFamily="18" charset="0"/>
            </a:endParaRPr>
          </a:p>
          <a:p>
            <a:pPr algn="ctr"/>
            <a:r>
              <a:rPr lang="en-US" sz="2800" smtClean="0">
                <a:solidFill>
                  <a:srgbClr val="000000"/>
                </a:solidFill>
                <a:latin typeface="Times New Roman" panose="02020603050405020304" pitchFamily="18" charset="0"/>
                <a:cs typeface="Times New Roman" panose="02020603050405020304" pitchFamily="18" charset="0"/>
              </a:rPr>
              <a:t>                                                   0,015 (mol)</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42335" y="4963180"/>
            <a:ext cx="813043" cy="954107"/>
          </a:xfrm>
          <a:prstGeom prst="rect">
            <a:avLst/>
          </a:prstGeom>
          <a:noFill/>
        </p:spPr>
        <p:txBody>
          <a:bodyPr wrap="none" rtlCol="0">
            <a:spAutoFit/>
          </a:bodyPr>
          <a:lstStyle/>
          <a:p>
            <a:r>
              <a:rPr lang="en-US" sz="2800" u="sng" smtClean="0">
                <a:solidFill>
                  <a:srgbClr val="FF0000"/>
                </a:solidFill>
                <a:latin typeface="Times New Roman" panose="02020603050405020304" pitchFamily="18" charset="0"/>
                <a:cs typeface="Times New Roman" panose="02020603050405020304" pitchFamily="18" charset="0"/>
              </a:rPr>
              <a:t>0,03</a:t>
            </a:r>
          </a:p>
          <a:p>
            <a:pPr algn="ctr"/>
            <a:r>
              <a:rPr lang="en-US" sz="2800" smtClean="0">
                <a:solidFill>
                  <a:srgbClr val="FF0000"/>
                </a:solidFill>
                <a:latin typeface="Times New Roman" panose="02020603050405020304" pitchFamily="18" charset="0"/>
                <a:cs typeface="Times New Roman" panose="02020603050405020304" pitchFamily="18" charset="0"/>
              </a:rPr>
              <a:t>n</a:t>
            </a:r>
            <a:endParaRPr lang="en-US" sz="2800">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flipV="1">
            <a:off x="4419600" y="4963180"/>
            <a:ext cx="2943226" cy="3950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467599" y="4710550"/>
            <a:ext cx="360447" cy="39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1049400" y="5257800"/>
            <a:ext cx="2704967" cy="1264452"/>
          </a:xfrm>
          <a:prstGeom prst="rect">
            <a:avLst/>
          </a:prstGeom>
        </p:spPr>
      </p:pic>
      <p:sp>
        <p:nvSpPr>
          <p:cNvPr id="12" name="Rectangle 11"/>
          <p:cNvSpPr/>
          <p:nvPr/>
        </p:nvSpPr>
        <p:spPr>
          <a:xfrm>
            <a:off x="3754367" y="6096358"/>
            <a:ext cx="8178842" cy="523220"/>
          </a:xfrm>
          <a:prstGeom prst="rect">
            <a:avLst/>
          </a:prstGeom>
        </p:spPr>
        <p:txBody>
          <a:bodyPr wrap="none">
            <a:spAutoFit/>
          </a:bodyPr>
          <a:lstStyle/>
          <a:p>
            <a:pPr algn="just"/>
            <a:r>
              <a:rPr lang="en-US" sz="2800">
                <a:solidFill>
                  <a:srgbClr val="000000"/>
                </a:solidFill>
                <a:latin typeface="Times New Roman" panose="02020603050405020304" pitchFamily="18" charset="0"/>
                <a:cs typeface="Times New Roman" panose="02020603050405020304" pitchFamily="18" charset="0"/>
              </a:rPr>
              <a:t>Cho n = 1, 2, 3 thì thấy chỉ n = 2 =&gt; M =56 là thỏa mãn</a:t>
            </a:r>
          </a:p>
        </p:txBody>
      </p:sp>
      <p:sp>
        <p:nvSpPr>
          <p:cNvPr id="17" name="Oval 16"/>
          <p:cNvSpPr/>
          <p:nvPr/>
        </p:nvSpPr>
        <p:spPr>
          <a:xfrm>
            <a:off x="5281613" y="2684937"/>
            <a:ext cx="609600" cy="577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5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16" grpId="0" animBg="1"/>
      <p:bldP spid="12"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5200" y="1"/>
            <a:ext cx="5029200" cy="6858000"/>
          </a:xfrm>
          <a:prstGeom prst="rect">
            <a:avLst/>
          </a:prstGeom>
        </p:spPr>
      </p:pic>
    </p:spTree>
    <p:extLst>
      <p:ext uri="{BB962C8B-B14F-4D97-AF65-F5344CB8AC3E}">
        <p14:creationId xmlns:p14="http://schemas.microsoft.com/office/powerpoint/2010/main" val="2965745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238625" y="23049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
        <p:nvSpPr>
          <p:cNvPr id="15" name="Rectangle 11"/>
          <p:cNvSpPr>
            <a:spLocks noChangeArrowheads="1"/>
          </p:cNvSpPr>
          <p:nvPr/>
        </p:nvSpPr>
        <p:spPr bwMode="auto">
          <a:xfrm>
            <a:off x="457200" y="1295400"/>
            <a:ext cx="11734800" cy="2462213"/>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sz="3200" b="1" smtClean="0">
                <a:latin typeface="Times New Roman" pitchFamily="18" charset="0"/>
                <a:cs typeface="Times New Roman" pitchFamily="18" charset="0"/>
              </a:rPr>
              <a:t>Bài </a:t>
            </a:r>
            <a:r>
              <a:rPr lang="en-US" sz="3200" b="1" smtClean="0">
                <a:latin typeface="Times New Roman" pitchFamily="18" charset="0"/>
                <a:cs typeface="Times New Roman" pitchFamily="18" charset="0"/>
              </a:rPr>
              <a:t>4</a:t>
            </a:r>
            <a:r>
              <a:rPr lang="vi-VN" sz="3200" b="1" smtClean="0">
                <a:latin typeface="Times New Roman" pitchFamily="18" charset="0"/>
                <a:cs typeface="Times New Roman" pitchFamily="18" charset="0"/>
              </a:rPr>
              <a:t> (trang 1</a:t>
            </a:r>
            <a:r>
              <a:rPr lang="en-US" sz="3200" b="1" smtClean="0">
                <a:latin typeface="Times New Roman" pitchFamily="18" charset="0"/>
                <a:cs typeface="Times New Roman" pitchFamily="18" charset="0"/>
              </a:rPr>
              <a:t>41</a:t>
            </a:r>
            <a:r>
              <a:rPr lang="vi-VN" sz="3200" b="1" smtClean="0">
                <a:latin typeface="Times New Roman" pitchFamily="18" charset="0"/>
                <a:cs typeface="Times New Roman" pitchFamily="18" charset="0"/>
              </a:rPr>
              <a:t> SGK Hóa 12): </a:t>
            </a:r>
            <a:r>
              <a:rPr lang="vi-VN" sz="3200">
                <a:latin typeface="Times New Roman" panose="02020603050405020304" pitchFamily="18" charset="0"/>
                <a:cs typeface="Times New Roman" panose="02020603050405020304" pitchFamily="18" charset="0"/>
              </a:rPr>
              <a:t>Ngâm một lá kim loại có khối lượng 50 gam trong dung dịch HCl. Sau khi thu được 336ml khí H</a:t>
            </a:r>
            <a:r>
              <a:rPr lang="vi-VN" sz="3200" baseline="-250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 (đktc) thì khối lượng lá kim loại giảm 1,68 %. Kim loại đó là :</a:t>
            </a:r>
          </a:p>
          <a:p>
            <a:r>
              <a:rPr lang="vi-VN" sz="3200">
                <a:latin typeface="Times New Roman" panose="02020603050405020304" pitchFamily="18" charset="0"/>
                <a:cs typeface="Times New Roman" panose="02020603050405020304" pitchFamily="18" charset="0"/>
              </a:rPr>
              <a:t>A.Zn.                                        B.Fe.</a:t>
            </a:r>
          </a:p>
          <a:p>
            <a:r>
              <a:rPr lang="vi-VN" sz="3200">
                <a:latin typeface="Times New Roman" panose="02020603050405020304" pitchFamily="18" charset="0"/>
                <a:cs typeface="Times New Roman" panose="02020603050405020304" pitchFamily="18" charset="0"/>
              </a:rPr>
              <a:t>C.Al.                                         D.Ni</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 name="Rectangle 2"/>
          <p:cNvSpPr/>
          <p:nvPr/>
        </p:nvSpPr>
        <p:spPr>
          <a:xfrm>
            <a:off x="609600" y="3777666"/>
            <a:ext cx="10820400" cy="1815882"/>
          </a:xfrm>
          <a:prstGeom prst="rect">
            <a:avLst/>
          </a:prstGeom>
        </p:spPr>
        <p:txBody>
          <a:bodyPr wrap="square">
            <a:spAutoFit/>
          </a:bodyPr>
          <a:lstStyle/>
          <a:p>
            <a:r>
              <a:rPr lang="en-US" sz="2800" b="1">
                <a:solidFill>
                  <a:srgbClr val="000000"/>
                </a:solidFill>
                <a:latin typeface="Times New Roman" panose="02020603050405020304" pitchFamily="18" charset="0"/>
                <a:cs typeface="Times New Roman" panose="02020603050405020304" pitchFamily="18" charset="0"/>
              </a:rPr>
              <a:t>Bài giải: </a:t>
            </a:r>
            <a:r>
              <a:rPr lang="vi-VN" sz="2800" smtClean="0">
                <a:solidFill>
                  <a:srgbClr val="000000"/>
                </a:solidFill>
                <a:latin typeface="Times New Roman" panose="02020603050405020304" pitchFamily="18" charset="0"/>
                <a:cs typeface="Times New Roman" panose="02020603050405020304" pitchFamily="18" charset="0"/>
              </a:rPr>
              <a:t>m</a:t>
            </a:r>
            <a:r>
              <a:rPr lang="vi-VN" sz="2800" baseline="-25000" smtClean="0">
                <a:solidFill>
                  <a:srgbClr val="000000"/>
                </a:solidFill>
                <a:latin typeface="Times New Roman" panose="02020603050405020304" pitchFamily="18" charset="0"/>
                <a:cs typeface="Times New Roman" panose="02020603050405020304" pitchFamily="18" charset="0"/>
              </a:rPr>
              <a:t>KL</a:t>
            </a:r>
            <a:r>
              <a:rPr lang="vi-VN" sz="2800" smtClean="0">
                <a:solidFill>
                  <a:srgbClr val="000000"/>
                </a:solidFill>
                <a:latin typeface="Times New Roman" panose="02020603050405020304" pitchFamily="18" charset="0"/>
                <a:cs typeface="Times New Roman" panose="02020603050405020304" pitchFamily="18" charset="0"/>
              </a:rPr>
              <a:t>=1,68</a:t>
            </a:r>
            <a:r>
              <a:rPr lang="vi-VN" sz="2800">
                <a:solidFill>
                  <a:srgbClr val="000000"/>
                </a:solidFill>
                <a:latin typeface="Times New Roman" panose="02020603050405020304" pitchFamily="18" charset="0"/>
                <a:cs typeface="Times New Roman" panose="02020603050405020304" pitchFamily="18" charset="0"/>
              </a:rPr>
              <a:t>%.</a:t>
            </a:r>
            <a:r>
              <a:rPr lang="vi-VN" sz="2800" smtClean="0">
                <a:solidFill>
                  <a:srgbClr val="000000"/>
                </a:solidFill>
                <a:latin typeface="Times New Roman" panose="02020603050405020304" pitchFamily="18" charset="0"/>
                <a:cs typeface="Times New Roman" panose="02020603050405020304" pitchFamily="18" charset="0"/>
              </a:rPr>
              <a:t>50=0,84g</a:t>
            </a:r>
            <a:r>
              <a:rPr lang="en-US" sz="2800" smtClean="0">
                <a:solidFill>
                  <a:srgbClr val="000000"/>
                </a:solidFill>
                <a:latin typeface="Times New Roman" panose="02020603050405020304" pitchFamily="18" charset="0"/>
                <a:cs typeface="Times New Roman" panose="02020603050405020304" pitchFamily="18" charset="0"/>
              </a:rPr>
              <a:t> 	; 	</a:t>
            </a:r>
            <a:r>
              <a:rPr lang="vi-VN" sz="2800" smtClean="0">
                <a:solidFill>
                  <a:srgbClr val="000000"/>
                </a:solidFill>
                <a:latin typeface="Times New Roman" panose="02020603050405020304" pitchFamily="18" charset="0"/>
                <a:cs typeface="Times New Roman" panose="02020603050405020304" pitchFamily="18" charset="0"/>
              </a:rPr>
              <a:t>n</a:t>
            </a:r>
            <a:r>
              <a:rPr lang="vi-VN" sz="2800" baseline="-25000" smtClean="0">
                <a:solidFill>
                  <a:srgbClr val="000000"/>
                </a:solidFill>
                <a:latin typeface="Times New Roman" panose="02020603050405020304" pitchFamily="18" charset="0"/>
                <a:cs typeface="Times New Roman" panose="02020603050405020304" pitchFamily="18" charset="0"/>
              </a:rPr>
              <a:t>H2</a:t>
            </a:r>
            <a:r>
              <a:rPr lang="vi-VN" sz="2800" smtClean="0">
                <a:solidFill>
                  <a:srgbClr val="000000"/>
                </a:solidFill>
                <a:latin typeface="Times New Roman" panose="02020603050405020304" pitchFamily="18" charset="0"/>
                <a:cs typeface="Times New Roman" panose="02020603050405020304" pitchFamily="18" charset="0"/>
              </a:rPr>
              <a:t>=0,336</a:t>
            </a:r>
            <a:r>
              <a:rPr lang="en-US" sz="2800" smtClean="0">
                <a:solidFill>
                  <a:srgbClr val="000000"/>
                </a:solidFill>
                <a:latin typeface="Times New Roman" panose="02020603050405020304" pitchFamily="18" charset="0"/>
                <a:cs typeface="Times New Roman" panose="02020603050405020304" pitchFamily="18" charset="0"/>
              </a:rPr>
              <a:t>:</a:t>
            </a:r>
            <a:r>
              <a:rPr lang="vi-VN" sz="2800" smtClean="0">
                <a:solidFill>
                  <a:srgbClr val="000000"/>
                </a:solidFill>
                <a:latin typeface="Times New Roman" panose="02020603050405020304" pitchFamily="18" charset="0"/>
                <a:cs typeface="Times New Roman" panose="02020603050405020304" pitchFamily="18" charset="0"/>
              </a:rPr>
              <a:t>22,4=0,015mol</a:t>
            </a:r>
            <a:endParaRPr lang="vi-VN" sz="2800">
              <a:solidFill>
                <a:srgbClr val="000000"/>
              </a:solidFill>
              <a:latin typeface="Times New Roman" panose="02020603050405020304" pitchFamily="18" charset="0"/>
              <a:cs typeface="Times New Roman" panose="02020603050405020304" pitchFamily="18" charset="0"/>
            </a:endParaRPr>
          </a:p>
          <a:p>
            <a:pPr algn="ctr"/>
            <a:r>
              <a:rPr lang="en-US" sz="2800">
                <a:solidFill>
                  <a:srgbClr val="000000"/>
                </a:solidFill>
                <a:latin typeface="Times New Roman" panose="02020603050405020304" pitchFamily="18" charset="0"/>
                <a:cs typeface="Times New Roman" panose="02020603050405020304" pitchFamily="18" charset="0"/>
              </a:rPr>
              <a:t>Gọi kim loại là M, khối lượng </a:t>
            </a:r>
            <a:r>
              <a:rPr lang="en-US" sz="2800" b="1" i="1">
                <a:solidFill>
                  <a:srgbClr val="000000"/>
                </a:solidFill>
                <a:latin typeface="Times New Roman" panose="02020603050405020304" pitchFamily="18" charset="0"/>
                <a:cs typeface="Times New Roman" panose="02020603050405020304" pitchFamily="18" charset="0"/>
              </a:rPr>
              <a:t>M</a:t>
            </a:r>
            <a:r>
              <a:rPr lang="en-US" sz="2800">
                <a:solidFill>
                  <a:srgbClr val="000000"/>
                </a:solidFill>
                <a:latin typeface="Times New Roman" panose="02020603050405020304" pitchFamily="18" charset="0"/>
                <a:cs typeface="Times New Roman" panose="02020603050405020304" pitchFamily="18" charset="0"/>
              </a:rPr>
              <a:t>, hóa trị </a:t>
            </a:r>
            <a:r>
              <a:rPr lang="en-US" sz="2800" b="1" i="1">
                <a:solidFill>
                  <a:srgbClr val="000000"/>
                </a:solidFill>
                <a:latin typeface="Times New Roman" panose="02020603050405020304" pitchFamily="18" charset="0"/>
                <a:cs typeface="Times New Roman" panose="02020603050405020304" pitchFamily="18" charset="0"/>
              </a:rPr>
              <a:t>n</a:t>
            </a:r>
          </a:p>
          <a:p>
            <a:pPr algn="ctr"/>
            <a:r>
              <a:rPr lang="vi-VN" sz="2800" smtClean="0">
                <a:solidFill>
                  <a:srgbClr val="000000"/>
                </a:solidFill>
                <a:latin typeface="Times New Roman" panose="02020603050405020304" pitchFamily="18" charset="0"/>
                <a:cs typeface="Times New Roman" panose="02020603050405020304" pitchFamily="18" charset="0"/>
              </a:rPr>
              <a:t>2M </a:t>
            </a:r>
            <a:r>
              <a:rPr lang="vi-VN" sz="2800">
                <a:solidFill>
                  <a:srgbClr val="000000"/>
                </a:solidFill>
                <a:latin typeface="Times New Roman" panose="02020603050405020304" pitchFamily="18" charset="0"/>
                <a:cs typeface="Times New Roman" panose="02020603050405020304" pitchFamily="18" charset="0"/>
              </a:rPr>
              <a:t>+ 2nHCl </a:t>
            </a:r>
            <a:r>
              <a:rPr lang="vi-VN" sz="2800" smtClean="0">
                <a:solidFill>
                  <a:srgbClr val="000000"/>
                </a:solidFill>
                <a:latin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cs typeface="Times New Roman" panose="02020603050405020304" pitchFamily="18" charset="0"/>
              </a:rPr>
              <a:t> 2MCl</a:t>
            </a:r>
            <a:r>
              <a:rPr lang="vi-VN" sz="2800" baseline="-25000">
                <a:solidFill>
                  <a:srgbClr val="000000"/>
                </a:solidFill>
                <a:latin typeface="Times New Roman" panose="02020603050405020304" pitchFamily="18" charset="0"/>
                <a:cs typeface="Times New Roman" panose="02020603050405020304" pitchFamily="18" charset="0"/>
              </a:rPr>
              <a:t>2</a:t>
            </a:r>
            <a:r>
              <a:rPr lang="vi-VN" sz="2800">
                <a:solidFill>
                  <a:srgbClr val="000000"/>
                </a:solidFill>
                <a:latin typeface="Times New Roman" panose="02020603050405020304" pitchFamily="18" charset="0"/>
                <a:cs typeface="Times New Roman" panose="02020603050405020304" pitchFamily="18" charset="0"/>
              </a:rPr>
              <a:t> + </a:t>
            </a:r>
            <a:r>
              <a:rPr lang="vi-VN" sz="2800" smtClean="0">
                <a:solidFill>
                  <a:srgbClr val="000000"/>
                </a:solidFill>
                <a:latin typeface="Times New Roman" panose="02020603050405020304" pitchFamily="18" charset="0"/>
                <a:cs typeface="Times New Roman" panose="02020603050405020304" pitchFamily="18" charset="0"/>
              </a:rPr>
              <a:t>nH</a:t>
            </a:r>
            <a:r>
              <a:rPr lang="vi-VN" sz="2800" baseline="-25000" smtClean="0">
                <a:solidFill>
                  <a:srgbClr val="000000"/>
                </a:solidFill>
                <a:latin typeface="Times New Roman" panose="02020603050405020304" pitchFamily="18" charset="0"/>
                <a:cs typeface="Times New Roman" panose="02020603050405020304" pitchFamily="18" charset="0"/>
              </a:rPr>
              <a:t>2</a:t>
            </a:r>
            <a:endParaRPr lang="en-US" sz="2800" baseline="-25000" smtClean="0">
              <a:solidFill>
                <a:srgbClr val="000000"/>
              </a:solidFill>
              <a:latin typeface="Times New Roman" panose="02020603050405020304" pitchFamily="18" charset="0"/>
              <a:cs typeface="Times New Roman" panose="02020603050405020304" pitchFamily="18" charset="0"/>
            </a:endParaRPr>
          </a:p>
          <a:p>
            <a:pPr algn="ctr"/>
            <a:r>
              <a:rPr lang="en-US" sz="2800" smtClean="0">
                <a:solidFill>
                  <a:srgbClr val="000000"/>
                </a:solidFill>
                <a:latin typeface="Times New Roman" panose="02020603050405020304" pitchFamily="18" charset="0"/>
                <a:cs typeface="Times New Roman" panose="02020603050405020304" pitchFamily="18" charset="0"/>
              </a:rPr>
              <a:t>                                                   0,015 (mol)</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42335" y="4963180"/>
            <a:ext cx="813043" cy="954107"/>
          </a:xfrm>
          <a:prstGeom prst="rect">
            <a:avLst/>
          </a:prstGeom>
          <a:noFill/>
        </p:spPr>
        <p:txBody>
          <a:bodyPr wrap="none" rtlCol="0">
            <a:spAutoFit/>
          </a:bodyPr>
          <a:lstStyle/>
          <a:p>
            <a:r>
              <a:rPr lang="en-US" sz="2800" u="sng" smtClean="0">
                <a:solidFill>
                  <a:srgbClr val="FF0000"/>
                </a:solidFill>
                <a:latin typeface="Times New Roman" panose="02020603050405020304" pitchFamily="18" charset="0"/>
                <a:cs typeface="Times New Roman" panose="02020603050405020304" pitchFamily="18" charset="0"/>
              </a:rPr>
              <a:t>0,03</a:t>
            </a:r>
          </a:p>
          <a:p>
            <a:pPr algn="ctr"/>
            <a:r>
              <a:rPr lang="en-US" sz="2800" smtClean="0">
                <a:solidFill>
                  <a:srgbClr val="FF0000"/>
                </a:solidFill>
                <a:latin typeface="Times New Roman" panose="02020603050405020304" pitchFamily="18" charset="0"/>
                <a:cs typeface="Times New Roman" panose="02020603050405020304" pitchFamily="18" charset="0"/>
              </a:rPr>
              <a:t>n</a:t>
            </a:r>
            <a:endParaRPr lang="en-US" sz="2800">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flipV="1">
            <a:off x="4419600" y="4963180"/>
            <a:ext cx="2943226" cy="3950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467599" y="4710550"/>
            <a:ext cx="360447" cy="39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1049400" y="5593548"/>
            <a:ext cx="2704967" cy="1264452"/>
          </a:xfrm>
          <a:prstGeom prst="rect">
            <a:avLst/>
          </a:prstGeom>
        </p:spPr>
      </p:pic>
      <p:sp>
        <p:nvSpPr>
          <p:cNvPr id="12" name="Rectangle 11"/>
          <p:cNvSpPr/>
          <p:nvPr/>
        </p:nvSpPr>
        <p:spPr>
          <a:xfrm>
            <a:off x="3754367" y="6096358"/>
            <a:ext cx="8178842" cy="523220"/>
          </a:xfrm>
          <a:prstGeom prst="rect">
            <a:avLst/>
          </a:prstGeom>
        </p:spPr>
        <p:txBody>
          <a:bodyPr wrap="none">
            <a:spAutoFit/>
          </a:bodyPr>
          <a:lstStyle/>
          <a:p>
            <a:pPr algn="just"/>
            <a:r>
              <a:rPr lang="en-US" sz="2800">
                <a:solidFill>
                  <a:srgbClr val="000000"/>
                </a:solidFill>
                <a:latin typeface="Times New Roman" panose="02020603050405020304" pitchFamily="18" charset="0"/>
                <a:cs typeface="Times New Roman" panose="02020603050405020304" pitchFamily="18" charset="0"/>
              </a:rPr>
              <a:t>Cho n = 1, 2, 3 thì thấy chỉ n = 2 =&gt; M =56 là thỏa mãn</a:t>
            </a:r>
          </a:p>
        </p:txBody>
      </p:sp>
      <p:sp>
        <p:nvSpPr>
          <p:cNvPr id="17" name="Oval 16"/>
          <p:cNvSpPr/>
          <p:nvPr/>
        </p:nvSpPr>
        <p:spPr>
          <a:xfrm>
            <a:off x="5281613" y="2684937"/>
            <a:ext cx="609600" cy="577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3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16" grpId="0" animBg="1"/>
      <p:bldP spid="12"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2286000" y="1700212"/>
            <a:ext cx="7924800" cy="378618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just" eaLnBrk="1" hangingPunct="1">
              <a:defRPr/>
            </a:pPr>
            <a:r>
              <a:rPr lang="en-US" sz="3000" dirty="0">
                <a:latin typeface="Times New Roman" pitchFamily="18" charset="0"/>
                <a:cs typeface="Times New Roman" pitchFamily="18" charset="0"/>
              </a:rPr>
              <a:t>  Cho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p>
          <a:p>
            <a:pPr algn="just" eaLnBrk="1" hangingPunct="1">
              <a:spcBef>
                <a:spcPts val="1200"/>
              </a:spcBef>
              <a:defRPr/>
            </a:pP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FeO</a:t>
            </a:r>
            <a:r>
              <a:rPr lang="en-US" sz="3000" dirty="0">
                <a:latin typeface="Times New Roman" pitchFamily="18" charset="0"/>
                <a:cs typeface="Times New Roman" pitchFamily="18" charset="0"/>
              </a:rPr>
              <a:t>                    (2) Fe(OH)</a:t>
            </a:r>
            <a:r>
              <a:rPr lang="en-US" sz="3000" baseline="-25000" dirty="0">
                <a:latin typeface="Times New Roman" pitchFamily="18" charset="0"/>
                <a:cs typeface="Times New Roman" pitchFamily="18" charset="0"/>
              </a:rPr>
              <a:t>3</a:t>
            </a:r>
          </a:p>
          <a:p>
            <a:pPr algn="just" eaLnBrk="1" hangingPunct="1">
              <a:spcBef>
                <a:spcPts val="1200"/>
              </a:spcBef>
              <a:defRPr/>
            </a:pPr>
            <a:r>
              <a:rPr lang="en-US" sz="3000" dirty="0">
                <a:latin typeface="Times New Roman" pitchFamily="18" charset="0"/>
                <a:cs typeface="Times New Roman" pitchFamily="18" charset="0"/>
              </a:rPr>
              <a:t>         (3) FeSO</a:t>
            </a:r>
            <a:r>
              <a:rPr lang="en-US" sz="3000" baseline="-25000" dirty="0">
                <a:latin typeface="Times New Roman" pitchFamily="18" charset="0"/>
                <a:cs typeface="Times New Roman" pitchFamily="18" charset="0"/>
              </a:rPr>
              <a:t>4      </a:t>
            </a:r>
            <a:r>
              <a:rPr lang="en-US" sz="3000" dirty="0">
                <a:latin typeface="Times New Roman" pitchFamily="18" charset="0"/>
                <a:cs typeface="Times New Roman" pitchFamily="18" charset="0"/>
              </a:rPr>
              <a:t>             (4) FeCl</a:t>
            </a:r>
            <a:r>
              <a:rPr lang="en-US" sz="3000" baseline="-25000" dirty="0">
                <a:latin typeface="Times New Roman" pitchFamily="18" charset="0"/>
                <a:cs typeface="Times New Roman" pitchFamily="18" charset="0"/>
              </a:rPr>
              <a:t>3</a:t>
            </a:r>
          </a:p>
          <a:p>
            <a:pPr algn="just" eaLnBrk="1" hangingPunct="1">
              <a:spcBef>
                <a:spcPts val="1200"/>
              </a:spcBef>
              <a:defRPr/>
            </a:pPr>
            <a:r>
              <a:rPr lang="en-US" sz="3000" dirty="0">
                <a:latin typeface="Times New Roman" pitchFamily="18" charset="0"/>
                <a:cs typeface="Times New Roman" pitchFamily="18" charset="0"/>
              </a:rPr>
              <a:t>         (5) Fe</a:t>
            </a:r>
            <a:r>
              <a:rPr lang="en-US" sz="3000" baseline="-25000" dirty="0">
                <a:latin typeface="Times New Roman" pitchFamily="18" charset="0"/>
                <a:cs typeface="Times New Roman" pitchFamily="18" charset="0"/>
              </a:rPr>
              <a:t>2</a:t>
            </a:r>
            <a:r>
              <a:rPr lang="en-US" sz="3000" dirty="0">
                <a:latin typeface="Times New Roman" pitchFamily="18" charset="0"/>
                <a:cs typeface="Times New Roman" pitchFamily="18" charset="0"/>
              </a:rPr>
              <a:t>O</a:t>
            </a:r>
            <a:r>
              <a:rPr lang="en-US" sz="3000" baseline="-25000" dirty="0">
                <a:latin typeface="Times New Roman" pitchFamily="18" charset="0"/>
                <a:cs typeface="Times New Roman" pitchFamily="18" charset="0"/>
              </a:rPr>
              <a:t>3       </a:t>
            </a:r>
            <a:r>
              <a:rPr lang="en-US" sz="3000" dirty="0">
                <a:latin typeface="Times New Roman" pitchFamily="18" charset="0"/>
                <a:cs typeface="Times New Roman" pitchFamily="18" charset="0"/>
              </a:rPr>
              <a:t>             (6) Fe(OH)</a:t>
            </a:r>
            <a:r>
              <a:rPr lang="en-US" sz="3000" baseline="-25000" dirty="0">
                <a:latin typeface="Times New Roman" pitchFamily="18" charset="0"/>
                <a:cs typeface="Times New Roman" pitchFamily="18" charset="0"/>
              </a:rPr>
              <a:t>2</a:t>
            </a:r>
          </a:p>
          <a:p>
            <a:pPr algn="just" eaLnBrk="1" hangingPunct="1">
              <a:defRPr/>
            </a:pPr>
            <a:r>
              <a:rPr lang="en-US" sz="3000" baseline="-25000" dirty="0">
                <a:latin typeface="Times New Roman" pitchFamily="18" charset="0"/>
                <a:cs typeface="Times New Roman" pitchFamily="18" charset="0"/>
              </a:rPr>
              <a:t> </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biết</a:t>
            </a:r>
            <a:r>
              <a:rPr lang="en-US" sz="3000" dirty="0">
                <a:latin typeface="Times New Roman" pitchFamily="18" charset="0"/>
                <a:cs typeface="Times New Roman" pitchFamily="18" charset="0"/>
              </a:rPr>
              <a:t>:</a:t>
            </a:r>
          </a:p>
          <a:p>
            <a:pPr algn="just" eaLnBrk="1" hangingPunct="1">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oxi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hóa</a:t>
            </a:r>
            <a:r>
              <a:rPr lang="en-US" sz="3000" dirty="0">
                <a:latin typeface="Times New Roman" pitchFamily="18" charset="0"/>
                <a:cs typeface="Times New Roman" pitchFamily="18" charset="0"/>
              </a:rPr>
              <a:t> +2? </a:t>
            </a:r>
          </a:p>
          <a:p>
            <a:pPr algn="just" eaLnBrk="1" hangingPunct="1">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oxi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hóa</a:t>
            </a:r>
            <a:r>
              <a:rPr lang="en-US" sz="3000" dirty="0">
                <a:latin typeface="Times New Roman" pitchFamily="18" charset="0"/>
                <a:cs typeface="Times New Roman" pitchFamily="18" charset="0"/>
              </a:rPr>
              <a:t> +3?  </a:t>
            </a:r>
          </a:p>
        </p:txBody>
      </p:sp>
      <p:sp>
        <p:nvSpPr>
          <p:cNvPr id="2" name="TextBox 1"/>
          <p:cNvSpPr txBox="1">
            <a:spLocks noChangeArrowheads="1"/>
          </p:cNvSpPr>
          <p:nvPr/>
        </p:nvSpPr>
        <p:spPr bwMode="auto">
          <a:xfrm>
            <a:off x="4114800" y="2157412"/>
            <a:ext cx="366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-2</a:t>
            </a:r>
          </a:p>
        </p:txBody>
      </p:sp>
      <p:sp>
        <p:nvSpPr>
          <p:cNvPr id="7" name="TextBox 6"/>
          <p:cNvSpPr txBox="1">
            <a:spLocks noChangeArrowheads="1"/>
          </p:cNvSpPr>
          <p:nvPr/>
        </p:nvSpPr>
        <p:spPr bwMode="auto">
          <a:xfrm>
            <a:off x="3771900" y="2157412"/>
            <a:ext cx="419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+2</a:t>
            </a:r>
          </a:p>
        </p:txBody>
      </p:sp>
      <p:sp>
        <p:nvSpPr>
          <p:cNvPr id="11" name="TextBox 10"/>
          <p:cNvSpPr txBox="1">
            <a:spLocks noChangeArrowheads="1"/>
          </p:cNvSpPr>
          <p:nvPr/>
        </p:nvSpPr>
        <p:spPr bwMode="auto">
          <a:xfrm>
            <a:off x="7315200" y="2179637"/>
            <a:ext cx="366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-2</a:t>
            </a:r>
          </a:p>
        </p:txBody>
      </p:sp>
      <p:sp>
        <p:nvSpPr>
          <p:cNvPr id="12" name="TextBox 11"/>
          <p:cNvSpPr txBox="1">
            <a:spLocks noChangeArrowheads="1"/>
          </p:cNvSpPr>
          <p:nvPr/>
        </p:nvSpPr>
        <p:spPr bwMode="auto">
          <a:xfrm>
            <a:off x="7605713" y="2179637"/>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a:t>
            </a:r>
          </a:p>
        </p:txBody>
      </p:sp>
      <p:sp>
        <p:nvSpPr>
          <p:cNvPr id="13" name="TextBox 12"/>
          <p:cNvSpPr txBox="1">
            <a:spLocks noChangeArrowheads="1"/>
          </p:cNvSpPr>
          <p:nvPr/>
        </p:nvSpPr>
        <p:spPr bwMode="auto">
          <a:xfrm>
            <a:off x="6864350" y="2184400"/>
            <a:ext cx="419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+3</a:t>
            </a:r>
          </a:p>
        </p:txBody>
      </p:sp>
      <p:sp>
        <p:nvSpPr>
          <p:cNvPr id="14" name="TextBox 13"/>
          <p:cNvSpPr txBox="1">
            <a:spLocks noChangeArrowheads="1"/>
          </p:cNvSpPr>
          <p:nvPr/>
        </p:nvSpPr>
        <p:spPr bwMode="auto">
          <a:xfrm>
            <a:off x="4314825" y="2784475"/>
            <a:ext cx="366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-2</a:t>
            </a:r>
          </a:p>
        </p:txBody>
      </p:sp>
      <p:sp>
        <p:nvSpPr>
          <p:cNvPr id="15" name="TextBox 14"/>
          <p:cNvSpPr txBox="1">
            <a:spLocks noChangeArrowheads="1"/>
          </p:cNvSpPr>
          <p:nvPr/>
        </p:nvSpPr>
        <p:spPr bwMode="auto">
          <a:xfrm>
            <a:off x="4038600" y="2784475"/>
            <a:ext cx="419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+6</a:t>
            </a:r>
          </a:p>
        </p:txBody>
      </p:sp>
      <p:sp>
        <p:nvSpPr>
          <p:cNvPr id="16" name="TextBox 15"/>
          <p:cNvSpPr txBox="1">
            <a:spLocks noChangeArrowheads="1"/>
          </p:cNvSpPr>
          <p:nvPr/>
        </p:nvSpPr>
        <p:spPr bwMode="auto">
          <a:xfrm>
            <a:off x="3681413" y="2767012"/>
            <a:ext cx="419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+2</a:t>
            </a:r>
          </a:p>
        </p:txBody>
      </p:sp>
      <p:sp>
        <p:nvSpPr>
          <p:cNvPr id="18" name="TextBox 17"/>
          <p:cNvSpPr txBox="1">
            <a:spLocks noChangeArrowheads="1"/>
          </p:cNvSpPr>
          <p:nvPr/>
        </p:nvSpPr>
        <p:spPr bwMode="auto">
          <a:xfrm>
            <a:off x="7315200" y="2784475"/>
            <a:ext cx="25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a:t>
            </a:r>
          </a:p>
        </p:txBody>
      </p:sp>
      <p:sp>
        <p:nvSpPr>
          <p:cNvPr id="19" name="TextBox 18"/>
          <p:cNvSpPr txBox="1">
            <a:spLocks noChangeArrowheads="1"/>
          </p:cNvSpPr>
          <p:nvPr/>
        </p:nvSpPr>
        <p:spPr bwMode="auto">
          <a:xfrm>
            <a:off x="6851650" y="2789237"/>
            <a:ext cx="417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+3</a:t>
            </a:r>
          </a:p>
        </p:txBody>
      </p:sp>
      <p:sp>
        <p:nvSpPr>
          <p:cNvPr id="20" name="TextBox 19"/>
          <p:cNvSpPr txBox="1">
            <a:spLocks noChangeArrowheads="1"/>
          </p:cNvSpPr>
          <p:nvPr/>
        </p:nvSpPr>
        <p:spPr bwMode="auto">
          <a:xfrm>
            <a:off x="4191000" y="3409950"/>
            <a:ext cx="366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-2</a:t>
            </a:r>
          </a:p>
        </p:txBody>
      </p:sp>
      <p:sp>
        <p:nvSpPr>
          <p:cNvPr id="21" name="TextBox 20"/>
          <p:cNvSpPr txBox="1">
            <a:spLocks noChangeArrowheads="1"/>
          </p:cNvSpPr>
          <p:nvPr/>
        </p:nvSpPr>
        <p:spPr bwMode="auto">
          <a:xfrm>
            <a:off x="3732213" y="3424237"/>
            <a:ext cx="419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+3</a:t>
            </a:r>
          </a:p>
        </p:txBody>
      </p:sp>
      <p:sp>
        <p:nvSpPr>
          <p:cNvPr id="22" name="TextBox 21"/>
          <p:cNvSpPr txBox="1">
            <a:spLocks noChangeArrowheads="1"/>
          </p:cNvSpPr>
          <p:nvPr/>
        </p:nvSpPr>
        <p:spPr bwMode="auto">
          <a:xfrm>
            <a:off x="7405688" y="3390900"/>
            <a:ext cx="366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-2</a:t>
            </a:r>
          </a:p>
        </p:txBody>
      </p:sp>
      <p:sp>
        <p:nvSpPr>
          <p:cNvPr id="23" name="TextBox 22"/>
          <p:cNvSpPr txBox="1">
            <a:spLocks noChangeArrowheads="1"/>
          </p:cNvSpPr>
          <p:nvPr/>
        </p:nvSpPr>
        <p:spPr bwMode="auto">
          <a:xfrm>
            <a:off x="7696200" y="3390900"/>
            <a:ext cx="30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a:t>
            </a:r>
          </a:p>
        </p:txBody>
      </p:sp>
      <p:sp>
        <p:nvSpPr>
          <p:cNvPr id="24" name="TextBox 23"/>
          <p:cNvSpPr txBox="1">
            <a:spLocks noChangeArrowheads="1"/>
          </p:cNvSpPr>
          <p:nvPr/>
        </p:nvSpPr>
        <p:spPr bwMode="auto">
          <a:xfrm>
            <a:off x="6864350" y="3397250"/>
            <a:ext cx="419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+2</a:t>
            </a:r>
          </a:p>
        </p:txBody>
      </p:sp>
      <p:grpSp>
        <p:nvGrpSpPr>
          <p:cNvPr id="25" name="Group 24"/>
          <p:cNvGrpSpPr/>
          <p:nvPr/>
        </p:nvGrpSpPr>
        <p:grpSpPr>
          <a:xfrm>
            <a:off x="685800" y="311813"/>
            <a:ext cx="10763250" cy="1219200"/>
            <a:chOff x="-171450" y="4089737"/>
            <a:chExt cx="10763250" cy="1219200"/>
          </a:xfrm>
        </p:grpSpPr>
        <p:sp>
          <p:nvSpPr>
            <p:cNvPr id="26" name="Rounded Rectangle 25"/>
            <p:cNvSpPr/>
            <p:nvPr/>
          </p:nvSpPr>
          <p:spPr>
            <a:xfrm>
              <a:off x="1981200" y="4242137"/>
              <a:ext cx="861060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US" sz="4800" b="1" smtClean="0">
                  <a:latin typeface="Times New Roman" panose="02020603050405020304" pitchFamily="18" charset="0"/>
                  <a:cs typeface="Times New Roman" panose="02020603050405020304" pitchFamily="18" charset="0"/>
                </a:rPr>
                <a:t>HỢP CHẤT CỦA SẮT</a:t>
              </a:r>
              <a:endParaRPr lang="en-US" sz="4800" b="1">
                <a:latin typeface="Times New Roman" panose="02020603050405020304" pitchFamily="18" charset="0"/>
                <a:cs typeface="Times New Roman" panose="02020603050405020304" pitchFamily="18" charset="0"/>
              </a:endParaRPr>
            </a:p>
          </p:txBody>
        </p:sp>
        <p:sp>
          <p:nvSpPr>
            <p:cNvPr id="27" name="Oval 26"/>
            <p:cNvSpPr/>
            <p:nvPr/>
          </p:nvSpPr>
          <p:spPr>
            <a:xfrm>
              <a:off x="-171450" y="4089737"/>
              <a:ext cx="3124200" cy="1219200"/>
            </a:xfrm>
            <a:prstGeom prst="ellipse">
              <a:avLst/>
            </a:prstGeom>
            <a:solidFill>
              <a:srgbClr val="0099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latin typeface="Times New Roman" panose="02020603050405020304" pitchFamily="18" charset="0"/>
                  <a:cs typeface="Times New Roman" panose="02020603050405020304" pitchFamily="18" charset="0"/>
                </a:rPr>
                <a:t>Bài 32</a:t>
              </a:r>
              <a:endParaRPr lang="en-US" sz="5400" b="1">
                <a:latin typeface="Times New Roman" panose="02020603050405020304" pitchFamily="18" charset="0"/>
                <a:cs typeface="Times New Roman" panose="02020603050405020304"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ppt_x"/>
                                          </p:val>
                                        </p:tav>
                                        <p:tav tm="100000">
                                          <p:val>
                                            <p:strVal val="#ppt_x"/>
                                          </p:val>
                                        </p:tav>
                                      </p:tavLst>
                                    </p:anim>
                                    <p:anim calcmode="lin" valueType="num">
                                      <p:cBhvr additive="base">
                                        <p:cTn id="7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fill="hold"/>
                                        <p:tgtEl>
                                          <p:spTgt spid="23"/>
                                        </p:tgtEl>
                                        <p:attrNameLst>
                                          <p:attrName>ppt_x</p:attrName>
                                        </p:attrNameLst>
                                      </p:cBhvr>
                                      <p:tavLst>
                                        <p:tav tm="0">
                                          <p:val>
                                            <p:strVal val="#ppt_x"/>
                                          </p:val>
                                        </p:tav>
                                        <p:tav tm="100000">
                                          <p:val>
                                            <p:strVal val="#ppt_x"/>
                                          </p:val>
                                        </p:tav>
                                      </p:tavLst>
                                    </p:anim>
                                    <p:anim calcmode="lin" valueType="num">
                                      <p:cBhvr additive="base">
                                        <p:cTn id="9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additive="base">
                                        <p:cTn id="96" dur="500" fill="hold"/>
                                        <p:tgtEl>
                                          <p:spTgt spid="24"/>
                                        </p:tgtEl>
                                        <p:attrNameLst>
                                          <p:attrName>ppt_x</p:attrName>
                                        </p:attrNameLst>
                                      </p:cBhvr>
                                      <p:tavLst>
                                        <p:tav tm="0">
                                          <p:val>
                                            <p:strVal val="#ppt_x"/>
                                          </p:val>
                                        </p:tav>
                                        <p:tav tm="100000">
                                          <p:val>
                                            <p:strVal val="#ppt_x"/>
                                          </p:val>
                                        </p:tav>
                                      </p:tavLst>
                                    </p:anim>
                                    <p:anim calcmode="lin" valueType="num">
                                      <p:cBhvr additive="base">
                                        <p:cTn id="9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p:bldP spid="11" grpId="0"/>
      <p:bldP spid="12" grpId="0"/>
      <p:bldP spid="13" grpId="0"/>
      <p:bldP spid="14" grpId="0"/>
      <p:bldP spid="15" grpId="0"/>
      <p:bldP spid="16"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1905000" y="228600"/>
            <a:ext cx="7924800" cy="286226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just" eaLnBrk="1" hangingPunct="1">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oxi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hóa</a:t>
            </a:r>
            <a:r>
              <a:rPr lang="en-US" sz="3000" dirty="0">
                <a:latin typeface="Times New Roman" pitchFamily="18" charset="0"/>
                <a:cs typeface="Times New Roman" pitchFamily="18" charset="0"/>
              </a:rPr>
              <a:t> +2:</a:t>
            </a:r>
          </a:p>
          <a:p>
            <a:pPr eaLnBrk="1" hangingPunct="1">
              <a:defRPr/>
            </a:pP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FeO</a:t>
            </a:r>
            <a:r>
              <a:rPr lang="en-US" sz="3000" dirty="0">
                <a:latin typeface="Times New Roman" pitchFamily="18" charset="0"/>
                <a:cs typeface="Times New Roman" pitchFamily="18" charset="0"/>
              </a:rPr>
              <a:t> ; (6) Fe(OH)</a:t>
            </a:r>
            <a:r>
              <a:rPr lang="en-US" sz="3000" baseline="-25000" dirty="0">
                <a:latin typeface="Times New Roman" pitchFamily="18" charset="0"/>
                <a:cs typeface="Times New Roman" pitchFamily="18" charset="0"/>
              </a:rPr>
              <a:t>2 </a:t>
            </a:r>
            <a:r>
              <a:rPr lang="en-US" sz="3000" dirty="0">
                <a:latin typeface="Times New Roman" pitchFamily="18" charset="0"/>
                <a:cs typeface="Times New Roman" pitchFamily="18" charset="0"/>
              </a:rPr>
              <a:t>;</a:t>
            </a:r>
            <a:r>
              <a:rPr lang="en-US" sz="3000" baseline="-25000" dirty="0">
                <a:latin typeface="Times New Roman" pitchFamily="18" charset="0"/>
                <a:cs typeface="Times New Roman" pitchFamily="18" charset="0"/>
              </a:rPr>
              <a:t> </a:t>
            </a:r>
            <a:r>
              <a:rPr lang="en-US" sz="3000" dirty="0">
                <a:latin typeface="Times New Roman" pitchFamily="18" charset="0"/>
                <a:cs typeface="Times New Roman" pitchFamily="18" charset="0"/>
              </a:rPr>
              <a:t>(3) FeSO</a:t>
            </a:r>
            <a:r>
              <a:rPr lang="en-US" sz="3000" baseline="-25000" dirty="0">
                <a:latin typeface="Times New Roman" pitchFamily="18" charset="0"/>
                <a:cs typeface="Times New Roman" pitchFamily="18" charset="0"/>
              </a:rPr>
              <a:t>4</a:t>
            </a:r>
            <a:r>
              <a:rPr lang="en-US" sz="3000" dirty="0">
                <a:latin typeface="Times New Roman" pitchFamily="18" charset="0"/>
                <a:cs typeface="Times New Roman" pitchFamily="18" charset="0"/>
              </a:rPr>
              <a:t> </a:t>
            </a:r>
            <a:endParaRPr lang="en-US" sz="3000" baseline="-25000" dirty="0">
              <a:latin typeface="Times New Roman" pitchFamily="18" charset="0"/>
              <a:cs typeface="Times New Roman" pitchFamily="18" charset="0"/>
            </a:endParaRPr>
          </a:p>
          <a:p>
            <a:pPr eaLnBrk="1" hangingPunct="1">
              <a:defRPr/>
            </a:pPr>
            <a:r>
              <a:rPr lang="en-US" sz="3000" baseline="-25000" dirty="0">
                <a:latin typeface="Times New Roman" pitchFamily="18" charset="0"/>
                <a:cs typeface="Times New Roman" pitchFamily="18" charset="0"/>
              </a:rPr>
              <a:t>       </a:t>
            </a:r>
            <a:r>
              <a:rPr lang="en-US" sz="3000" dirty="0">
                <a:latin typeface="Times New Roman" pitchFamily="18" charset="0"/>
                <a:cs typeface="Times New Roman" pitchFamily="18" charset="0"/>
              </a:rPr>
              <a:t>    </a:t>
            </a:r>
          </a:p>
          <a:p>
            <a:pPr eaLnBrk="1" hangingPunct="1">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oxi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hóa</a:t>
            </a:r>
            <a:r>
              <a:rPr lang="en-US" sz="3000" dirty="0">
                <a:latin typeface="Times New Roman" pitchFamily="18" charset="0"/>
                <a:cs typeface="Times New Roman" pitchFamily="18" charset="0"/>
              </a:rPr>
              <a:t> +3:</a:t>
            </a:r>
          </a:p>
          <a:p>
            <a:pPr eaLnBrk="1" hangingPunct="1">
              <a:defRPr/>
            </a:pPr>
            <a:r>
              <a:rPr lang="en-US" sz="3000" dirty="0">
                <a:latin typeface="Times New Roman" pitchFamily="18" charset="0"/>
                <a:cs typeface="Times New Roman" pitchFamily="18" charset="0"/>
              </a:rPr>
              <a:t>     (5) Fe</a:t>
            </a:r>
            <a:r>
              <a:rPr lang="en-US" sz="3000" baseline="-25000" dirty="0">
                <a:latin typeface="Times New Roman" pitchFamily="18" charset="0"/>
                <a:cs typeface="Times New Roman" pitchFamily="18" charset="0"/>
              </a:rPr>
              <a:t>2</a:t>
            </a:r>
            <a:r>
              <a:rPr lang="en-US" sz="3000" dirty="0">
                <a:latin typeface="Times New Roman" pitchFamily="18" charset="0"/>
                <a:cs typeface="Times New Roman" pitchFamily="18" charset="0"/>
              </a:rPr>
              <a:t>O</a:t>
            </a:r>
            <a:r>
              <a:rPr lang="en-US" sz="3000" baseline="-25000" dirty="0">
                <a:latin typeface="Times New Roman" pitchFamily="18" charset="0"/>
                <a:cs typeface="Times New Roman" pitchFamily="18" charset="0"/>
              </a:rPr>
              <a:t>3 </a:t>
            </a:r>
            <a:r>
              <a:rPr lang="en-US" sz="3000" dirty="0">
                <a:latin typeface="Times New Roman" pitchFamily="18" charset="0"/>
                <a:cs typeface="Times New Roman" pitchFamily="18" charset="0"/>
              </a:rPr>
              <a:t>; (2) Fe(OH)</a:t>
            </a:r>
            <a:r>
              <a:rPr lang="en-US" sz="3000" baseline="-25000" dirty="0">
                <a:latin typeface="Times New Roman" pitchFamily="18" charset="0"/>
                <a:cs typeface="Times New Roman" pitchFamily="18" charset="0"/>
              </a:rPr>
              <a:t>3</a:t>
            </a:r>
            <a:r>
              <a:rPr lang="en-US" sz="3000" dirty="0">
                <a:latin typeface="Times New Roman" pitchFamily="18" charset="0"/>
                <a:cs typeface="Times New Roman" pitchFamily="18" charset="0"/>
              </a:rPr>
              <a:t>; (4) FeCl</a:t>
            </a:r>
            <a:r>
              <a:rPr lang="en-US" sz="3000" baseline="-25000" dirty="0">
                <a:latin typeface="Times New Roman" pitchFamily="18" charset="0"/>
                <a:cs typeface="Times New Roman" pitchFamily="18" charset="0"/>
              </a:rPr>
              <a:t>3</a:t>
            </a:r>
          </a:p>
          <a:p>
            <a:pPr eaLnBrk="1" hangingPunct="1">
              <a:defRPr/>
            </a:pPr>
            <a:r>
              <a:rPr lang="en-US" sz="3000" dirty="0">
                <a:latin typeface="Times New Roman" pitchFamily="18" charset="0"/>
                <a:cs typeface="Times New Roman" pitchFamily="18" charset="0"/>
                <a:sym typeface="Symbol"/>
              </a:rPr>
              <a:t>         </a:t>
            </a:r>
            <a:endParaRPr lang="en-US" sz="3000" dirty="0">
              <a:latin typeface="Times New Roman" pitchFamily="18" charset="0"/>
              <a:cs typeface="Times New Roman" pitchFamily="18" charset="0"/>
            </a:endParaRPr>
          </a:p>
        </p:txBody>
      </p:sp>
      <p:sp>
        <p:nvSpPr>
          <p:cNvPr id="7" name="Rectangle 6"/>
          <p:cNvSpPr>
            <a:spLocks noChangeArrowheads="1"/>
          </p:cNvSpPr>
          <p:nvPr/>
        </p:nvSpPr>
        <p:spPr bwMode="auto">
          <a:xfrm>
            <a:off x="2514600" y="1143000"/>
            <a:ext cx="34051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FF0066"/>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000" b="1">
                <a:solidFill>
                  <a:srgbClr val="FF0066"/>
                </a:solidFill>
                <a:latin typeface="Times New Roman" panose="02020603050405020304" pitchFamily="18" charset="0"/>
                <a:cs typeface="Times New Roman" panose="02020603050405020304" pitchFamily="18" charset="0"/>
              </a:rPr>
              <a:t>Hợp chất sắt (II)</a:t>
            </a:r>
            <a:endParaRPr lang="en-US" altLang="en-US" sz="3000" b="1">
              <a:solidFill>
                <a:srgbClr val="FF0066"/>
              </a:solidFill>
              <a:latin typeface="Times New Roman" panose="02020603050405020304" pitchFamily="18" charset="0"/>
            </a:endParaRPr>
          </a:p>
        </p:txBody>
      </p:sp>
      <p:sp>
        <p:nvSpPr>
          <p:cNvPr id="8" name="Rectangle 7"/>
          <p:cNvSpPr>
            <a:spLocks noChangeArrowheads="1"/>
          </p:cNvSpPr>
          <p:nvPr/>
        </p:nvSpPr>
        <p:spPr bwMode="auto">
          <a:xfrm>
            <a:off x="2565400" y="2514600"/>
            <a:ext cx="3554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FF0066"/>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3000" b="1">
                <a:solidFill>
                  <a:srgbClr val="FF0066"/>
                </a:solidFill>
                <a:latin typeface="Times New Roman" panose="02020603050405020304" pitchFamily="18" charset="0"/>
                <a:cs typeface="Times New Roman" panose="02020603050405020304" pitchFamily="18" charset="0"/>
              </a:rPr>
              <a:t>Hợp chất sắt (III)</a:t>
            </a:r>
            <a:endParaRPr lang="en-US" altLang="en-US" sz="3000" b="1">
              <a:solidFill>
                <a:srgbClr val="FF0066"/>
              </a:solidFill>
              <a:latin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4847015"/>
              </p:ext>
            </p:extLst>
          </p:nvPr>
        </p:nvGraphicFramePr>
        <p:xfrm>
          <a:off x="1981200" y="3962400"/>
          <a:ext cx="8077200" cy="1646238"/>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548746">
                <a:tc>
                  <a:txBody>
                    <a:bodyPr/>
                    <a:lstStyle/>
                    <a:p>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dirty="0" err="1" smtClean="0">
                          <a:solidFill>
                            <a:schemeClr val="tx1"/>
                          </a:solidFill>
                          <a:latin typeface="Times New Roman" pitchFamily="18" charset="0"/>
                          <a:cs typeface="Times New Roman" pitchFamily="18" charset="0"/>
                        </a:rPr>
                        <a:t>Oxit</a:t>
                      </a:r>
                      <a:r>
                        <a:rPr lang="en-US" sz="3000" dirty="0" smtClean="0">
                          <a:solidFill>
                            <a:schemeClr val="tx1"/>
                          </a:solidFill>
                          <a:latin typeface="Times New Roman" pitchFamily="18" charset="0"/>
                          <a:cs typeface="Times New Roman" pitchFamily="18" charset="0"/>
                        </a:rPr>
                        <a:t> </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dirty="0" err="1" smtClean="0">
                          <a:solidFill>
                            <a:schemeClr val="tx1"/>
                          </a:solidFill>
                          <a:latin typeface="Times New Roman" pitchFamily="18" charset="0"/>
                          <a:cs typeface="Times New Roman" pitchFamily="18" charset="0"/>
                        </a:rPr>
                        <a:t>Hiđroxit</a:t>
                      </a:r>
                      <a:r>
                        <a:rPr lang="en-US" sz="3000" baseline="0" dirty="0" smtClean="0">
                          <a:solidFill>
                            <a:schemeClr val="tx1"/>
                          </a:solidFill>
                          <a:latin typeface="Times New Roman" pitchFamily="18" charset="0"/>
                          <a:cs typeface="Times New Roman" pitchFamily="18" charset="0"/>
                        </a:rPr>
                        <a:t> </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dirty="0" err="1" smtClean="0">
                          <a:solidFill>
                            <a:schemeClr val="tx1"/>
                          </a:solidFill>
                          <a:latin typeface="Times New Roman" pitchFamily="18" charset="0"/>
                          <a:cs typeface="Times New Roman" pitchFamily="18" charset="0"/>
                        </a:rPr>
                        <a:t>Muối</a:t>
                      </a:r>
                      <a:r>
                        <a:rPr lang="en-US" sz="3000" dirty="0" smtClean="0">
                          <a:solidFill>
                            <a:schemeClr val="tx1"/>
                          </a:solidFill>
                          <a:latin typeface="Times New Roman" pitchFamily="18" charset="0"/>
                          <a:cs typeface="Times New Roman" pitchFamily="18" charset="0"/>
                        </a:rPr>
                        <a:t> </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8746">
                <a:tc>
                  <a:txBody>
                    <a:bodyPr/>
                    <a:lstStyle/>
                    <a:p>
                      <a:r>
                        <a:rPr lang="en-US" sz="3000" dirty="0" err="1" smtClean="0">
                          <a:solidFill>
                            <a:schemeClr val="tx1"/>
                          </a:solidFill>
                          <a:latin typeface="Times New Roman" pitchFamily="18" charset="0"/>
                          <a:cs typeface="Times New Roman" pitchFamily="18" charset="0"/>
                        </a:rPr>
                        <a:t>Hợp</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chất</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sắt</a:t>
                      </a:r>
                      <a:r>
                        <a:rPr lang="en-US" sz="3000" baseline="0" dirty="0" smtClean="0">
                          <a:solidFill>
                            <a:schemeClr val="tx1"/>
                          </a:solidFill>
                          <a:latin typeface="Times New Roman" pitchFamily="18" charset="0"/>
                          <a:cs typeface="Times New Roman" pitchFamily="18" charset="0"/>
                        </a:rPr>
                        <a:t> (II)</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dirty="0" err="1" smtClean="0">
                          <a:solidFill>
                            <a:schemeClr val="tx1"/>
                          </a:solidFill>
                          <a:latin typeface="Times New Roman" pitchFamily="18" charset="0"/>
                          <a:cs typeface="Times New Roman" pitchFamily="18" charset="0"/>
                        </a:rPr>
                        <a:t>FeO</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dirty="0" smtClean="0">
                          <a:solidFill>
                            <a:schemeClr val="tx1"/>
                          </a:solidFill>
                          <a:latin typeface="Times New Roman" pitchFamily="18" charset="0"/>
                          <a:cs typeface="Times New Roman" pitchFamily="18" charset="0"/>
                        </a:rPr>
                        <a:t>Fe(OH)</a:t>
                      </a:r>
                      <a:r>
                        <a:rPr lang="en-US" sz="3000" baseline="-25000" dirty="0" smtClean="0">
                          <a:solidFill>
                            <a:schemeClr val="tx1"/>
                          </a:solidFill>
                          <a:latin typeface="Times New Roman" pitchFamily="18" charset="0"/>
                          <a:cs typeface="Times New Roman" pitchFamily="18" charset="0"/>
                        </a:rPr>
                        <a:t>2</a:t>
                      </a:r>
                      <a:endParaRPr lang="en-US" sz="3000" baseline="-25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dirty="0" smtClean="0">
                          <a:solidFill>
                            <a:schemeClr val="tx1"/>
                          </a:solidFill>
                          <a:latin typeface="Times New Roman" pitchFamily="18" charset="0"/>
                          <a:cs typeface="Times New Roman" pitchFamily="18" charset="0"/>
                        </a:rPr>
                        <a:t>FeSO</a:t>
                      </a:r>
                      <a:r>
                        <a:rPr lang="en-US" sz="3000" baseline="-25000" dirty="0" smtClean="0">
                          <a:solidFill>
                            <a:schemeClr val="tx1"/>
                          </a:solidFill>
                          <a:latin typeface="Times New Roman" pitchFamily="18" charset="0"/>
                          <a:cs typeface="Times New Roman" pitchFamily="18" charset="0"/>
                        </a:rPr>
                        <a:t>4</a:t>
                      </a:r>
                      <a:r>
                        <a:rPr lang="en-US" sz="3000" dirty="0" smtClean="0">
                          <a:solidFill>
                            <a:schemeClr val="tx1"/>
                          </a:solidFill>
                          <a:latin typeface="Times New Roman" pitchFamily="18" charset="0"/>
                          <a:cs typeface="Times New Roman" pitchFamily="18" charset="0"/>
                        </a:rPr>
                        <a:t> </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746">
                <a:tc>
                  <a:txBody>
                    <a:bodyPr/>
                    <a:lstStyle/>
                    <a:p>
                      <a:r>
                        <a:rPr lang="en-US" sz="3000" dirty="0" err="1" smtClean="0">
                          <a:solidFill>
                            <a:schemeClr val="tx1"/>
                          </a:solidFill>
                          <a:latin typeface="Times New Roman" pitchFamily="18" charset="0"/>
                          <a:cs typeface="Times New Roman" pitchFamily="18" charset="0"/>
                        </a:rPr>
                        <a:t>Hợp</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chất</a:t>
                      </a:r>
                      <a:r>
                        <a:rPr lang="en-US" sz="3000" baseline="0" dirty="0" smtClean="0">
                          <a:solidFill>
                            <a:schemeClr val="tx1"/>
                          </a:solidFill>
                          <a:latin typeface="Times New Roman" pitchFamily="18" charset="0"/>
                          <a:cs typeface="Times New Roman" pitchFamily="18" charset="0"/>
                        </a:rPr>
                        <a:t> </a:t>
                      </a:r>
                      <a:r>
                        <a:rPr lang="en-US" sz="3000" baseline="0" dirty="0" err="1" smtClean="0">
                          <a:solidFill>
                            <a:schemeClr val="tx1"/>
                          </a:solidFill>
                          <a:latin typeface="Times New Roman" pitchFamily="18" charset="0"/>
                          <a:cs typeface="Times New Roman" pitchFamily="18" charset="0"/>
                        </a:rPr>
                        <a:t>sắt</a:t>
                      </a:r>
                      <a:r>
                        <a:rPr lang="en-US" sz="3000" baseline="0" dirty="0" smtClean="0">
                          <a:solidFill>
                            <a:schemeClr val="tx1"/>
                          </a:solidFill>
                          <a:latin typeface="Times New Roman" pitchFamily="18" charset="0"/>
                          <a:cs typeface="Times New Roman" pitchFamily="18" charset="0"/>
                        </a:rPr>
                        <a:t> (III)</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dirty="0" smtClean="0">
                          <a:solidFill>
                            <a:schemeClr val="tx1"/>
                          </a:solidFill>
                          <a:latin typeface="Times New Roman" pitchFamily="18" charset="0"/>
                          <a:cs typeface="Times New Roman" pitchFamily="18" charset="0"/>
                        </a:rPr>
                        <a:t>Fe</a:t>
                      </a:r>
                      <a:r>
                        <a:rPr lang="en-US" sz="3000" baseline="-25000" dirty="0" smtClean="0">
                          <a:solidFill>
                            <a:schemeClr val="tx1"/>
                          </a:solidFill>
                          <a:latin typeface="Times New Roman" pitchFamily="18" charset="0"/>
                          <a:cs typeface="Times New Roman" pitchFamily="18" charset="0"/>
                        </a:rPr>
                        <a:t>2</a:t>
                      </a:r>
                      <a:r>
                        <a:rPr lang="en-US" sz="3000" dirty="0" smtClean="0">
                          <a:solidFill>
                            <a:schemeClr val="tx1"/>
                          </a:solidFill>
                          <a:latin typeface="Times New Roman" pitchFamily="18" charset="0"/>
                          <a:cs typeface="Times New Roman" pitchFamily="18" charset="0"/>
                        </a:rPr>
                        <a:t>O</a:t>
                      </a:r>
                      <a:r>
                        <a:rPr lang="en-US" sz="3000" baseline="-25000" dirty="0" smtClean="0">
                          <a:solidFill>
                            <a:schemeClr val="tx1"/>
                          </a:solidFill>
                          <a:latin typeface="Times New Roman" pitchFamily="18" charset="0"/>
                          <a:cs typeface="Times New Roman" pitchFamily="18" charset="0"/>
                        </a:rPr>
                        <a:t>3</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dirty="0" smtClean="0">
                          <a:solidFill>
                            <a:schemeClr val="tx1"/>
                          </a:solidFill>
                          <a:latin typeface="Times New Roman" pitchFamily="18" charset="0"/>
                          <a:cs typeface="Times New Roman" pitchFamily="18" charset="0"/>
                        </a:rPr>
                        <a:t>Fe(OH)</a:t>
                      </a:r>
                      <a:r>
                        <a:rPr lang="en-US" sz="3000" baseline="-25000" dirty="0" smtClean="0">
                          <a:solidFill>
                            <a:schemeClr val="tx1"/>
                          </a:solidFill>
                          <a:latin typeface="Times New Roman" pitchFamily="18" charset="0"/>
                          <a:cs typeface="Times New Roman" pitchFamily="18" charset="0"/>
                        </a:rPr>
                        <a:t>3</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000" dirty="0" smtClean="0">
                          <a:solidFill>
                            <a:schemeClr val="tx1"/>
                          </a:solidFill>
                          <a:latin typeface="Times New Roman" pitchFamily="18" charset="0"/>
                          <a:cs typeface="Times New Roman" pitchFamily="18" charset="0"/>
                        </a:rPr>
                        <a:t>FeCl</a:t>
                      </a:r>
                      <a:r>
                        <a:rPr lang="en-US" sz="3000" baseline="-25000" dirty="0" smtClean="0">
                          <a:solidFill>
                            <a:schemeClr val="tx1"/>
                          </a:solidFill>
                          <a:latin typeface="Times New Roman" pitchFamily="18" charset="0"/>
                          <a:cs typeface="Times New Roman" pitchFamily="18" charset="0"/>
                        </a:rPr>
                        <a:t>3</a:t>
                      </a:r>
                      <a:endParaRPr lang="en-US" sz="3000" dirty="0">
                        <a:solidFill>
                          <a:schemeClr val="tx1"/>
                        </a:solidFill>
                        <a:latin typeface="Times New Roman" pitchFamily="18" charset="0"/>
                        <a:cs typeface="Times New Roman" pitchFamily="18" charset="0"/>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102"/>
          <p:cNvSpPr txBox="1">
            <a:spLocks noChangeArrowheads="1"/>
          </p:cNvSpPr>
          <p:nvPr/>
        </p:nvSpPr>
        <p:spPr bwMode="auto">
          <a:xfrm>
            <a:off x="1722438" y="106363"/>
            <a:ext cx="6735762" cy="554037"/>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000" b="1" dirty="0">
                <a:solidFill>
                  <a:srgbClr val="0000CC"/>
                </a:solidFill>
                <a:latin typeface="Times New Roman" pitchFamily="18" charset="0"/>
                <a:cs typeface="Times New Roman" pitchFamily="18" charset="0"/>
              </a:rPr>
              <a:t>I. HỢP CHẤT SẮT (II)</a:t>
            </a:r>
          </a:p>
        </p:txBody>
      </p:sp>
      <p:sp>
        <p:nvSpPr>
          <p:cNvPr id="5" name="Rectangle 4"/>
          <p:cNvSpPr/>
          <p:nvPr/>
        </p:nvSpPr>
        <p:spPr>
          <a:xfrm>
            <a:off x="381000" y="946190"/>
            <a:ext cx="11811000" cy="3016210"/>
          </a:xfrm>
          <a:prstGeom prst="rect">
            <a:avLst/>
          </a:prstGeom>
        </p:spPr>
        <p:txBody>
          <a:bodyPr wrap="square">
            <a:spAutoFit/>
          </a:bodyPr>
          <a:lstStyle/>
          <a:p>
            <a:pPr>
              <a:spcBef>
                <a:spcPts val="600"/>
              </a:spcBef>
            </a:pP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Có </a:t>
            </a:r>
            <a:r>
              <a:rPr lang="vi-VN" sz="3200" b="1" i="1" u="sng">
                <a:solidFill>
                  <a:srgbClr val="000000"/>
                </a:solidFill>
                <a:latin typeface="Times New Roman" panose="02020603050405020304" pitchFamily="18" charset="0"/>
                <a:cs typeface="Times New Roman" panose="02020603050405020304" pitchFamily="18" charset="0"/>
              </a:rPr>
              <a:t>tính </a:t>
            </a:r>
            <a:r>
              <a:rPr lang="vi-VN" sz="3200" b="1" i="1" u="sng" smtClean="0">
                <a:solidFill>
                  <a:srgbClr val="000000"/>
                </a:solidFill>
                <a:latin typeface="Times New Roman" panose="02020603050405020304" pitchFamily="18" charset="0"/>
                <a:cs typeface="Times New Roman" panose="02020603050405020304" pitchFamily="18" charset="0"/>
              </a:rPr>
              <a:t>khử</a:t>
            </a:r>
            <a:r>
              <a:rPr lang="en-US" sz="3200" b="1" i="1" u="sng" smtClean="0">
                <a:solidFill>
                  <a:srgbClr val="000000"/>
                </a:solidFill>
                <a:latin typeface="Times New Roman" panose="02020603050405020304" pitchFamily="18" charset="0"/>
                <a:cs typeface="Times New Roman" panose="02020603050405020304" pitchFamily="18" charset="0"/>
              </a:rPr>
              <a:t> đặc trưng</a:t>
            </a:r>
            <a:r>
              <a:rPr lang="vi-VN" sz="3200" smtClean="0">
                <a:solidFill>
                  <a:srgbClr val="000000"/>
                </a:solidFill>
                <a:latin typeface="Times New Roman" panose="02020603050405020304" pitchFamily="18" charset="0"/>
                <a:cs typeface="Times New Roman" panose="02020603050405020304" pitchFamily="18" charset="0"/>
              </a:rPr>
              <a:t>: Fe</a:t>
            </a:r>
            <a:r>
              <a:rPr lang="vi-VN" sz="3200" baseline="30000" smtClean="0">
                <a:solidFill>
                  <a:srgbClr val="000000"/>
                </a:solidFill>
                <a:latin typeface="Times New Roman" panose="02020603050405020304" pitchFamily="18" charset="0"/>
                <a:cs typeface="Times New Roman" panose="02020603050405020304" pitchFamily="18" charset="0"/>
              </a:rPr>
              <a:t>2</a:t>
            </a:r>
            <a:r>
              <a:rPr lang="vi-VN" sz="3200" baseline="300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 Fe</a:t>
            </a:r>
            <a:r>
              <a:rPr lang="vi-VN" sz="3200" baseline="30000">
                <a:solidFill>
                  <a:srgbClr val="000000"/>
                </a:solidFill>
                <a:latin typeface="Times New Roman" panose="02020603050405020304" pitchFamily="18" charset="0"/>
                <a:cs typeface="Times New Roman" panose="02020603050405020304" pitchFamily="18" charset="0"/>
              </a:rPr>
              <a:t>3+</a:t>
            </a:r>
            <a:r>
              <a:rPr lang="vi-VN" sz="3200">
                <a:solidFill>
                  <a:srgbClr val="000000"/>
                </a:solidFill>
                <a:latin typeface="Times New Roman" panose="02020603050405020304" pitchFamily="18" charset="0"/>
                <a:cs typeface="Times New Roman" panose="02020603050405020304" pitchFamily="18" charset="0"/>
              </a:rPr>
              <a:t> + 1e </a:t>
            </a:r>
            <a:endParaRPr lang="en-US" sz="3200" smtClean="0">
              <a:solidFill>
                <a:srgbClr val="000000"/>
              </a:solidFill>
              <a:latin typeface="Times New Roman" panose="02020603050405020304" pitchFamily="18" charset="0"/>
              <a:cs typeface="Times New Roman" panose="02020603050405020304" pitchFamily="18" charset="0"/>
            </a:endParaRPr>
          </a:p>
          <a:p>
            <a:pPr>
              <a:spcBef>
                <a:spcPts val="600"/>
              </a:spcBef>
            </a:pP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và </a:t>
            </a:r>
            <a:r>
              <a:rPr lang="vi-VN" sz="3200" b="1" i="1" u="sng">
                <a:solidFill>
                  <a:srgbClr val="000000"/>
                </a:solidFill>
                <a:latin typeface="Times New Roman" panose="02020603050405020304" pitchFamily="18" charset="0"/>
                <a:cs typeface="Times New Roman" panose="02020603050405020304" pitchFamily="18" charset="0"/>
              </a:rPr>
              <a:t>tính oxi hóa </a:t>
            </a:r>
            <a:r>
              <a:rPr lang="vi-VN"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Fe</a:t>
            </a:r>
            <a:r>
              <a:rPr lang="vi-VN" sz="3200" baseline="30000" smtClean="0">
                <a:solidFill>
                  <a:srgbClr val="000000"/>
                </a:solidFill>
                <a:latin typeface="Times New Roman" panose="02020603050405020304" pitchFamily="18" charset="0"/>
                <a:cs typeface="Times New Roman" panose="02020603050405020304" pitchFamily="18" charset="0"/>
              </a:rPr>
              <a:t>2</a:t>
            </a:r>
            <a:r>
              <a:rPr lang="vi-VN" sz="3200" baseline="300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  + 2e </a:t>
            </a:r>
            <a:r>
              <a:rPr lang="vi-VN" sz="3200" smtClean="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 Fe</a:t>
            </a:r>
          </a:p>
          <a:p>
            <a:pPr>
              <a:spcBef>
                <a:spcPts val="600"/>
              </a:spcBef>
              <a:spcAft>
                <a:spcPts val="600"/>
              </a:spcAft>
            </a:pPr>
            <a:r>
              <a:rPr lang="en-US" sz="3200" b="1" i="0" smtClean="0">
                <a:solidFill>
                  <a:srgbClr val="0000FF"/>
                </a:solidFill>
                <a:effectLst/>
                <a:latin typeface="Times New Roman" panose="02020603050405020304" pitchFamily="18" charset="0"/>
                <a:cs typeface="Times New Roman" panose="02020603050405020304" pitchFamily="18" charset="0"/>
              </a:rPr>
              <a:t>1. Sắt (II) o</a:t>
            </a:r>
            <a:r>
              <a:rPr lang="vi-VN" sz="3200" b="1" i="0" smtClean="0">
                <a:solidFill>
                  <a:srgbClr val="0000FF"/>
                </a:solidFill>
                <a:effectLst/>
                <a:latin typeface="Times New Roman" panose="02020603050405020304" pitchFamily="18" charset="0"/>
                <a:cs typeface="Times New Roman" panose="02020603050405020304" pitchFamily="18" charset="0"/>
              </a:rPr>
              <a:t>xit FeO</a:t>
            </a:r>
            <a:endParaRPr lang="en-US" sz="3200" b="1" i="0" smtClean="0">
              <a:solidFill>
                <a:srgbClr val="0000FF"/>
              </a:solidFill>
              <a:effectLst/>
              <a:latin typeface="Times New Roman" panose="02020603050405020304" pitchFamily="18" charset="0"/>
              <a:cs typeface="Times New Roman" panose="02020603050405020304" pitchFamily="18" charset="0"/>
            </a:endParaRPr>
          </a:p>
          <a:p>
            <a:pPr>
              <a:spcBef>
                <a:spcPts val="600"/>
              </a:spcBef>
              <a:spcAft>
                <a:spcPts val="600"/>
              </a:spcAft>
            </a:pPr>
            <a:r>
              <a:rPr lang="en-US" sz="3200" b="1" i="0" smtClean="0">
                <a:solidFill>
                  <a:srgbClr val="0000FF"/>
                </a:solidFill>
                <a:effectLst/>
                <a:latin typeface="Times New Roman" panose="02020603050405020304" pitchFamily="18" charset="0"/>
                <a:cs typeface="Times New Roman" panose="02020603050405020304" pitchFamily="18" charset="0"/>
              </a:rPr>
              <a:t>2. Sắt (II) h</a:t>
            </a:r>
            <a:r>
              <a:rPr lang="vi-VN" sz="3200" b="1" i="0" smtClean="0">
                <a:solidFill>
                  <a:srgbClr val="0000FF"/>
                </a:solidFill>
                <a:effectLst/>
                <a:latin typeface="Times New Roman" panose="02020603050405020304" pitchFamily="18" charset="0"/>
                <a:cs typeface="Times New Roman" panose="02020603050405020304" pitchFamily="18" charset="0"/>
              </a:rPr>
              <a:t>idroxit Fe(OH)</a:t>
            </a:r>
            <a:r>
              <a:rPr lang="vi-VN" sz="3200" b="1" i="0" baseline="-25000" smtClean="0">
                <a:solidFill>
                  <a:srgbClr val="0000FF"/>
                </a:solidFill>
                <a:effectLst/>
                <a:latin typeface="Times New Roman" panose="02020603050405020304" pitchFamily="18" charset="0"/>
                <a:cs typeface="Times New Roman" panose="02020603050405020304" pitchFamily="18" charset="0"/>
              </a:rPr>
              <a:t>2</a:t>
            </a:r>
            <a:endParaRPr lang="en-US" sz="3200" b="1" i="0" baseline="-25000" smtClean="0">
              <a:solidFill>
                <a:srgbClr val="0000FF"/>
              </a:solidFill>
              <a:effectLst/>
              <a:latin typeface="Times New Roman" panose="02020603050405020304" pitchFamily="18" charset="0"/>
              <a:cs typeface="Times New Roman" panose="02020603050405020304" pitchFamily="18" charset="0"/>
            </a:endParaRPr>
          </a:p>
          <a:p>
            <a:pPr>
              <a:spcBef>
                <a:spcPts val="600"/>
              </a:spcBef>
              <a:spcAft>
                <a:spcPts val="600"/>
              </a:spcAft>
            </a:pPr>
            <a:r>
              <a:rPr lang="en-US" sz="3200" b="1" smtClean="0">
                <a:solidFill>
                  <a:srgbClr val="0000FF"/>
                </a:solidFill>
                <a:latin typeface="Times New Roman" panose="02020603050405020304" pitchFamily="18" charset="0"/>
                <a:cs typeface="Times New Roman" panose="02020603050405020304" pitchFamily="18" charset="0"/>
              </a:rPr>
              <a:t>3. </a:t>
            </a:r>
            <a:r>
              <a:rPr lang="vi-VN" sz="3200" b="1" i="0" smtClean="0">
                <a:solidFill>
                  <a:srgbClr val="0000FF"/>
                </a:solidFill>
                <a:effectLst/>
                <a:latin typeface="Times New Roman" panose="02020603050405020304" pitchFamily="18" charset="0"/>
                <a:cs typeface="Times New Roman" panose="02020603050405020304" pitchFamily="18" charset="0"/>
              </a:rPr>
              <a:t>Muối sắt (II)</a:t>
            </a:r>
            <a:endParaRPr lang="vi-VN" sz="3200">
              <a:solidFill>
                <a:srgbClr val="000000"/>
              </a:solidFill>
              <a:latin typeface="Times New Roman" panose="02020603050405020304" pitchFamily="18" charset="0"/>
              <a:cs typeface="Times New Roman" panose="02020603050405020304" pitchFamily="18" charset="0"/>
            </a:endParaRPr>
          </a:p>
        </p:txBody>
      </p:sp>
      <p:pic>
        <p:nvPicPr>
          <p:cNvPr id="18"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618" y="3962400"/>
            <a:ext cx="746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rved Left Arrow 18"/>
          <p:cNvSpPr/>
          <p:nvPr/>
        </p:nvSpPr>
        <p:spPr>
          <a:xfrm rot="5400000">
            <a:off x="5333156" y="4995862"/>
            <a:ext cx="850900" cy="2200275"/>
          </a:xfrm>
          <a:prstGeom prst="curvedLef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0" name="Curved Down Arrow 19"/>
          <p:cNvSpPr/>
          <p:nvPr/>
        </p:nvSpPr>
        <p:spPr>
          <a:xfrm>
            <a:off x="6858743" y="4770438"/>
            <a:ext cx="1920875" cy="711200"/>
          </a:xfrm>
          <a:prstGeom prst="curved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extLst>
      <p:ext uri="{BB962C8B-B14F-4D97-AF65-F5344CB8AC3E}">
        <p14:creationId xmlns:p14="http://schemas.microsoft.com/office/powerpoint/2010/main" val="1097337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1000" fill="hold"/>
                                        <p:tgtEl>
                                          <p:spTgt spid="15366"/>
                                        </p:tgtEl>
                                        <p:attrNameLst>
                                          <p:attrName>ppt_w</p:attrName>
                                        </p:attrNameLst>
                                      </p:cBhvr>
                                      <p:tavLst>
                                        <p:tav tm="0">
                                          <p:val>
                                            <p:strVal val="#ppt_w*0.70"/>
                                          </p:val>
                                        </p:tav>
                                        <p:tav tm="100000">
                                          <p:val>
                                            <p:strVal val="#ppt_w"/>
                                          </p:val>
                                        </p:tav>
                                      </p:tavLst>
                                    </p:anim>
                                    <p:anim calcmode="lin" valueType="num">
                                      <p:cBhvr>
                                        <p:cTn id="8" dur="1000" fill="hold"/>
                                        <p:tgtEl>
                                          <p:spTgt spid="15366"/>
                                        </p:tgtEl>
                                        <p:attrNameLst>
                                          <p:attrName>ppt_h</p:attrName>
                                        </p:attrNameLst>
                                      </p:cBhvr>
                                      <p:tavLst>
                                        <p:tav tm="0">
                                          <p:val>
                                            <p:strVal val="#ppt_h"/>
                                          </p:val>
                                        </p:tav>
                                        <p:tav tm="100000">
                                          <p:val>
                                            <p:strVal val="#ppt_h"/>
                                          </p:val>
                                        </p:tav>
                                      </p:tavLst>
                                    </p:anim>
                                    <p:animEffect transition="in" filter="fade">
                                      <p:cBhvr>
                                        <p:cTn id="9" dur="1000"/>
                                        <p:tgtEl>
                                          <p:spTgt spid="1536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102"/>
          <p:cNvSpPr txBox="1">
            <a:spLocks noChangeArrowheads="1"/>
          </p:cNvSpPr>
          <p:nvPr/>
        </p:nvSpPr>
        <p:spPr bwMode="auto">
          <a:xfrm>
            <a:off x="1722438" y="106363"/>
            <a:ext cx="6735762" cy="554037"/>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000" b="1" dirty="0">
                <a:solidFill>
                  <a:srgbClr val="0000CC"/>
                </a:solidFill>
                <a:latin typeface="Times New Roman" pitchFamily="18" charset="0"/>
                <a:cs typeface="Times New Roman" pitchFamily="18" charset="0"/>
              </a:rPr>
              <a:t>I. HỢP CHẤT SẮT (II)</a:t>
            </a:r>
          </a:p>
        </p:txBody>
      </p:sp>
      <p:grpSp>
        <p:nvGrpSpPr>
          <p:cNvPr id="3" name="Group 22"/>
          <p:cNvGrpSpPr>
            <a:grpSpLocks/>
          </p:cNvGrpSpPr>
          <p:nvPr/>
        </p:nvGrpSpPr>
        <p:grpSpPr bwMode="auto">
          <a:xfrm>
            <a:off x="8839200" y="106362"/>
            <a:ext cx="2590800" cy="2560637"/>
            <a:chOff x="3849688" y="3200400"/>
            <a:chExt cx="1524000" cy="2305050"/>
          </a:xfrm>
        </p:grpSpPr>
        <p:pic>
          <p:nvPicPr>
            <p:cNvPr id="23564" name="Picture 2" descr="C:\Users\dell\Desktop\HÌNH ẢNH\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688" y="32004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12"/>
            <p:cNvSpPr>
              <a:spLocks noChangeArrowheads="1"/>
            </p:cNvSpPr>
            <p:nvPr/>
          </p:nvSpPr>
          <p:spPr bwMode="auto">
            <a:xfrm>
              <a:off x="4114800" y="5105400"/>
              <a:ext cx="103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FeO</a:t>
              </a:r>
            </a:p>
          </p:txBody>
        </p:sp>
      </p:grpSp>
      <p:sp>
        <p:nvSpPr>
          <p:cNvPr id="5" name="Rectangle 4"/>
          <p:cNvSpPr/>
          <p:nvPr/>
        </p:nvSpPr>
        <p:spPr>
          <a:xfrm>
            <a:off x="381000" y="1828800"/>
            <a:ext cx="11811000" cy="4231928"/>
          </a:xfrm>
          <a:prstGeom prst="rect">
            <a:avLst/>
          </a:prstGeom>
        </p:spPr>
        <p:txBody>
          <a:bodyPr wrap="square">
            <a:spAutoFit/>
          </a:bodyPr>
          <a:lstStyle/>
          <a:p>
            <a:pPr>
              <a:spcBef>
                <a:spcPts val="600"/>
              </a:spcBef>
            </a:pPr>
            <a:r>
              <a:rPr lang="en-US" sz="3200" smtClean="0">
                <a:solidFill>
                  <a:srgbClr val="000000"/>
                </a:solidFill>
                <a:latin typeface="Times New Roman" panose="02020603050405020304" pitchFamily="18" charset="0"/>
                <a:cs typeface="Times New Roman" panose="02020603050405020304" pitchFamily="18" charset="0"/>
              </a:rPr>
              <a:t>	</a:t>
            </a:r>
            <a:r>
              <a:rPr lang="vi-VN" sz="3200" b="1" i="0" smtClean="0">
                <a:solidFill>
                  <a:srgbClr val="0000FF"/>
                </a:solidFill>
                <a:effectLst/>
                <a:latin typeface="Times New Roman" panose="02020603050405020304" pitchFamily="18" charset="0"/>
                <a:cs typeface="Times New Roman" panose="02020603050405020304" pitchFamily="18" charset="0"/>
              </a:rPr>
              <a:t>1. </a:t>
            </a:r>
            <a:r>
              <a:rPr lang="en-US" sz="3200" b="1" i="0" smtClean="0">
                <a:solidFill>
                  <a:srgbClr val="0000FF"/>
                </a:solidFill>
                <a:effectLst/>
                <a:latin typeface="Times New Roman" panose="02020603050405020304" pitchFamily="18" charset="0"/>
                <a:cs typeface="Times New Roman" panose="02020603050405020304" pitchFamily="18" charset="0"/>
              </a:rPr>
              <a:t>Sắt (II) o</a:t>
            </a:r>
            <a:r>
              <a:rPr lang="vi-VN" sz="3200" b="1" i="0" smtClean="0">
                <a:solidFill>
                  <a:srgbClr val="0000FF"/>
                </a:solidFill>
                <a:effectLst/>
                <a:latin typeface="Times New Roman" panose="02020603050405020304" pitchFamily="18" charset="0"/>
                <a:cs typeface="Times New Roman" panose="02020603050405020304" pitchFamily="18" charset="0"/>
              </a:rPr>
              <a:t>xit FeO</a:t>
            </a:r>
            <a:endParaRPr lang="vi-VN" sz="3200">
              <a:solidFill>
                <a:srgbClr val="000000"/>
              </a:solidFill>
              <a:latin typeface="Times New Roman" panose="02020603050405020304" pitchFamily="18" charset="0"/>
              <a:cs typeface="Times New Roman" panose="02020603050405020304" pitchFamily="18" charset="0"/>
            </a:endParaRPr>
          </a:p>
          <a:p>
            <a:pPr>
              <a:spcBef>
                <a:spcPts val="600"/>
              </a:spcBef>
              <a:spcAft>
                <a:spcPts val="600"/>
              </a:spcAft>
            </a:pPr>
            <a:r>
              <a:rPr lang="vi-VN" sz="3200">
                <a:solidFill>
                  <a:srgbClr val="000000"/>
                </a:solidFill>
                <a:latin typeface="Times New Roman" panose="02020603050405020304" pitchFamily="18" charset="0"/>
                <a:cs typeface="Times New Roman" panose="02020603050405020304" pitchFamily="18" charset="0"/>
              </a:rPr>
              <a:t>- Chất rắn màu đen, không có trong tự nhiên, không tan trong nước</a:t>
            </a:r>
          </a:p>
          <a:p>
            <a:pPr>
              <a:spcBef>
                <a:spcPts val="600"/>
              </a:spcBef>
              <a:spcAft>
                <a:spcPts val="600"/>
              </a:spcAft>
            </a:pPr>
            <a:r>
              <a:rPr lang="vi-VN" sz="3200">
                <a:solidFill>
                  <a:srgbClr val="000000"/>
                </a:solidFill>
                <a:latin typeface="Times New Roman" panose="02020603050405020304" pitchFamily="18" charset="0"/>
                <a:cs typeface="Times New Roman" panose="02020603050405020304" pitchFamily="18" charset="0"/>
              </a:rPr>
              <a:t>- Tác dụng được với axit sinh ra muối sắt (II</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tác </a:t>
            </a:r>
            <a:r>
              <a:rPr lang="vi-VN" sz="3200">
                <a:solidFill>
                  <a:srgbClr val="000000"/>
                </a:solidFill>
                <a:latin typeface="Times New Roman" panose="02020603050405020304" pitchFamily="18" charset="0"/>
                <a:cs typeface="Times New Roman" panose="02020603050405020304" pitchFamily="18" charset="0"/>
              </a:rPr>
              <a:t>dụng với </a:t>
            </a:r>
            <a:r>
              <a:rPr lang="vi-VN" sz="3200" b="1">
                <a:solidFill>
                  <a:srgbClr val="000000"/>
                </a:solidFill>
                <a:latin typeface="Times New Roman" panose="02020603050405020304" pitchFamily="18" charset="0"/>
                <a:cs typeface="Times New Roman" panose="02020603050405020304" pitchFamily="18" charset="0"/>
              </a:rPr>
              <a:t>axit có tính oxi hóa mạnh</a:t>
            </a:r>
            <a:r>
              <a:rPr lang="vi-VN" sz="3200">
                <a:solidFill>
                  <a:srgbClr val="000000"/>
                </a:solidFill>
                <a:latin typeface="Times New Roman" panose="02020603050405020304" pitchFamily="18" charset="0"/>
                <a:cs typeface="Times New Roman" panose="02020603050405020304" pitchFamily="18" charset="0"/>
              </a:rPr>
              <a:t> thì thu được muối </a:t>
            </a:r>
            <a:r>
              <a:rPr lang="vi-VN" sz="3200" b="1">
                <a:solidFill>
                  <a:srgbClr val="000000"/>
                </a:solidFill>
                <a:latin typeface="Times New Roman" panose="02020603050405020304" pitchFamily="18" charset="0"/>
                <a:cs typeface="Times New Roman" panose="02020603050405020304" pitchFamily="18" charset="0"/>
              </a:rPr>
              <a:t>sắt (III)</a:t>
            </a:r>
            <a:endParaRPr lang="vi-VN" sz="3200">
              <a:solidFill>
                <a:srgbClr val="000000"/>
              </a:solidFill>
              <a:latin typeface="Times New Roman" panose="02020603050405020304" pitchFamily="18" charset="0"/>
              <a:cs typeface="Times New Roman" panose="02020603050405020304" pitchFamily="18" charset="0"/>
            </a:endParaRPr>
          </a:p>
          <a:p>
            <a:pPr algn="ctr">
              <a:spcBef>
                <a:spcPts val="600"/>
              </a:spcBef>
              <a:spcAft>
                <a:spcPts val="600"/>
              </a:spcAft>
            </a:pPr>
            <a:r>
              <a:rPr lang="vi-VN" sz="3200" b="1">
                <a:solidFill>
                  <a:srgbClr val="000000"/>
                </a:solidFill>
                <a:latin typeface="Times New Roman" panose="02020603050405020304" pitchFamily="18" charset="0"/>
                <a:cs typeface="Times New Roman" panose="02020603050405020304" pitchFamily="18" charset="0"/>
              </a:rPr>
              <a:t>3FeO + 10HNO</a:t>
            </a:r>
            <a:r>
              <a:rPr lang="vi-VN" sz="3200" b="1" baseline="-25000">
                <a:solidFill>
                  <a:srgbClr val="000000"/>
                </a:solidFill>
                <a:latin typeface="Times New Roman" panose="02020603050405020304" pitchFamily="18" charset="0"/>
                <a:cs typeface="Times New Roman" panose="02020603050405020304" pitchFamily="18" charset="0"/>
              </a:rPr>
              <a:t>3</a:t>
            </a:r>
            <a:r>
              <a:rPr lang="vi-VN" sz="3200" b="1">
                <a:solidFill>
                  <a:srgbClr val="000000"/>
                </a:solidFill>
                <a:latin typeface="Times New Roman" panose="02020603050405020304" pitchFamily="18" charset="0"/>
                <a:cs typeface="Times New Roman" panose="02020603050405020304" pitchFamily="18" charset="0"/>
              </a:rPr>
              <a:t> → 3Fe(NO</a:t>
            </a:r>
            <a:r>
              <a:rPr lang="vi-VN" sz="3200" b="1" baseline="-25000">
                <a:solidFill>
                  <a:srgbClr val="000000"/>
                </a:solidFill>
                <a:latin typeface="Times New Roman" panose="02020603050405020304" pitchFamily="18" charset="0"/>
                <a:cs typeface="Times New Roman" panose="02020603050405020304" pitchFamily="18" charset="0"/>
              </a:rPr>
              <a:t>3</a:t>
            </a:r>
            <a:r>
              <a:rPr lang="vi-VN" sz="3200" b="1">
                <a:solidFill>
                  <a:srgbClr val="000000"/>
                </a:solidFill>
                <a:latin typeface="Times New Roman" panose="02020603050405020304" pitchFamily="18" charset="0"/>
                <a:cs typeface="Times New Roman" panose="02020603050405020304" pitchFamily="18" charset="0"/>
              </a:rPr>
              <a:t>)</a:t>
            </a:r>
            <a:r>
              <a:rPr lang="vi-VN" sz="3200" b="1" baseline="-25000">
                <a:solidFill>
                  <a:srgbClr val="000000"/>
                </a:solidFill>
                <a:latin typeface="Times New Roman" panose="02020603050405020304" pitchFamily="18" charset="0"/>
                <a:cs typeface="Times New Roman" panose="02020603050405020304" pitchFamily="18" charset="0"/>
              </a:rPr>
              <a:t>3</a:t>
            </a:r>
            <a:r>
              <a:rPr lang="vi-VN" sz="3200" b="1">
                <a:solidFill>
                  <a:srgbClr val="000000"/>
                </a:solidFill>
                <a:latin typeface="Times New Roman" panose="02020603050405020304" pitchFamily="18" charset="0"/>
                <a:cs typeface="Times New Roman" panose="02020603050405020304" pitchFamily="18" charset="0"/>
              </a:rPr>
              <a:t> + NO + 5H</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O</a:t>
            </a:r>
            <a:endParaRPr lang="vi-VN" sz="3200">
              <a:solidFill>
                <a:srgbClr val="000000"/>
              </a:solidFill>
              <a:latin typeface="Times New Roman" panose="02020603050405020304" pitchFamily="18" charset="0"/>
              <a:cs typeface="Times New Roman" panose="02020603050405020304" pitchFamily="18" charset="0"/>
            </a:endParaRPr>
          </a:p>
          <a:p>
            <a:pPr>
              <a:spcBef>
                <a:spcPts val="600"/>
              </a:spcBef>
              <a:spcAft>
                <a:spcPts val="600"/>
              </a:spcAft>
            </a:pPr>
            <a:r>
              <a:rPr lang="vi-VN" sz="3200">
                <a:solidFill>
                  <a:srgbClr val="000000"/>
                </a:solidFill>
                <a:latin typeface="Times New Roman" panose="02020603050405020304" pitchFamily="18" charset="0"/>
                <a:cs typeface="Times New Roman" panose="02020603050405020304" pitchFamily="18" charset="0"/>
              </a:rPr>
              <a:t>- Điều chế bằng cách dùng CO hay H</a:t>
            </a:r>
            <a:r>
              <a:rPr lang="vi-VN" sz="3200" baseline="-25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khử sắt (III) oxit ở 500</a:t>
            </a:r>
            <a:r>
              <a:rPr lang="vi-VN" sz="3200" baseline="30000">
                <a:solidFill>
                  <a:srgbClr val="000000"/>
                </a:solidFill>
                <a:latin typeface="Times New Roman" panose="02020603050405020304" pitchFamily="18" charset="0"/>
                <a:cs typeface="Times New Roman" panose="02020603050405020304" pitchFamily="18" charset="0"/>
              </a:rPr>
              <a:t>o</a:t>
            </a:r>
            <a:r>
              <a:rPr lang="vi-VN" sz="3200">
                <a:solidFill>
                  <a:srgbClr val="000000"/>
                </a:solidFill>
                <a:latin typeface="Times New Roman" panose="02020603050405020304" pitchFamily="18" charset="0"/>
                <a:cs typeface="Times New Roman" panose="02020603050405020304" pitchFamily="18" charset="0"/>
              </a:rPr>
              <a:t>C</a:t>
            </a:r>
          </a:p>
          <a:p>
            <a:pPr algn="ctr">
              <a:spcBef>
                <a:spcPts val="600"/>
              </a:spcBef>
              <a:spcAft>
                <a:spcPts val="600"/>
              </a:spcAft>
            </a:pPr>
            <a:r>
              <a:rPr lang="vi-VN" sz="3200" b="1">
                <a:solidFill>
                  <a:srgbClr val="000000"/>
                </a:solidFill>
                <a:latin typeface="Times New Roman" panose="02020603050405020304" pitchFamily="18" charset="0"/>
                <a:cs typeface="Times New Roman" panose="02020603050405020304" pitchFamily="18" charset="0"/>
              </a:rPr>
              <a:t>Fe</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O</a:t>
            </a:r>
            <a:r>
              <a:rPr lang="vi-VN" sz="3200" b="1" baseline="-25000">
                <a:solidFill>
                  <a:srgbClr val="000000"/>
                </a:solidFill>
                <a:latin typeface="Times New Roman" panose="02020603050405020304" pitchFamily="18" charset="0"/>
                <a:cs typeface="Times New Roman" panose="02020603050405020304" pitchFamily="18" charset="0"/>
              </a:rPr>
              <a:t>3</a:t>
            </a:r>
            <a:r>
              <a:rPr lang="vi-VN" sz="3200" b="1">
                <a:solidFill>
                  <a:srgbClr val="000000"/>
                </a:solidFill>
                <a:latin typeface="Times New Roman" panose="02020603050405020304" pitchFamily="18" charset="0"/>
                <a:cs typeface="Times New Roman" panose="02020603050405020304" pitchFamily="18" charset="0"/>
              </a:rPr>
              <a:t> + CO </a:t>
            </a:r>
            <a:r>
              <a:rPr lang="vi-VN" sz="3200" smtClean="0">
                <a:solidFill>
                  <a:srgbClr val="000000"/>
                </a:solidFill>
                <a:latin typeface="Times New Roman" panose="02020603050405020304" pitchFamily="18" charset="0"/>
                <a:cs typeface="Times New Roman" panose="02020603050405020304" pitchFamily="18" charset="0"/>
              </a:rPr>
              <a:t>→</a:t>
            </a:r>
            <a:r>
              <a:rPr lang="vi-VN" sz="3200" b="1">
                <a:solidFill>
                  <a:srgbClr val="000000"/>
                </a:solidFill>
                <a:latin typeface="Times New Roman" panose="02020603050405020304" pitchFamily="18" charset="0"/>
                <a:cs typeface="Times New Roman" panose="02020603050405020304" pitchFamily="18" charset="0"/>
              </a:rPr>
              <a:t> 2FeO + </a:t>
            </a:r>
            <a:r>
              <a:rPr lang="vi-VN" sz="3200" b="1" smtClean="0">
                <a:solidFill>
                  <a:srgbClr val="000000"/>
                </a:solidFill>
                <a:latin typeface="Times New Roman" panose="02020603050405020304" pitchFamily="18" charset="0"/>
                <a:cs typeface="Times New Roman" panose="02020603050405020304" pitchFamily="18" charset="0"/>
              </a:rPr>
              <a:t>CO</a:t>
            </a:r>
            <a:r>
              <a:rPr lang="vi-VN" sz="3200" b="1" baseline="-25000" smtClean="0">
                <a:solidFill>
                  <a:srgbClr val="000000"/>
                </a:solidFill>
                <a:latin typeface="Times New Roman" panose="02020603050405020304" pitchFamily="18" charset="0"/>
                <a:cs typeface="Times New Roman" panose="02020603050405020304" pitchFamily="18" charset="0"/>
              </a:rPr>
              <a:t>2</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19800" y="5410200"/>
            <a:ext cx="372218" cy="461665"/>
          </a:xfrm>
          <a:prstGeom prst="rect">
            <a:avLst/>
          </a:prstGeom>
        </p:spPr>
        <p:txBody>
          <a:bodyPr wrap="none">
            <a:spAutoFit/>
          </a:bodyPr>
          <a:lstStyle/>
          <a:p>
            <a:r>
              <a:rPr lang="vi-VN" sz="2400">
                <a:solidFill>
                  <a:srgbClr val="000000"/>
                </a:solidFill>
                <a:latin typeface="Times New Roman" panose="02020603050405020304" pitchFamily="18" charset="0"/>
                <a:cs typeface="Times New Roman" panose="02020603050405020304" pitchFamily="18" charset="0"/>
              </a:rPr>
              <a:t>t</a:t>
            </a:r>
            <a:r>
              <a:rPr lang="vi-VN" sz="2400" baseline="30000">
                <a:solidFill>
                  <a:srgbClr val="000000"/>
                </a:solidFill>
                <a:latin typeface="Times New Roman" panose="02020603050405020304" pitchFamily="18" charset="0"/>
                <a:cs typeface="Times New Roman" panose="02020603050405020304" pitchFamily="18" charset="0"/>
              </a:rPr>
              <a:t>o</a:t>
            </a:r>
            <a:endParaRPr 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9" dur="500"/>
                                        <p:tgtEl>
                                          <p:spTgt spid="5">
                                            <p:txEl>
                                              <p:pRg st="5" end="5"/>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102"/>
          <p:cNvSpPr txBox="1">
            <a:spLocks noChangeArrowheads="1"/>
          </p:cNvSpPr>
          <p:nvPr/>
        </p:nvSpPr>
        <p:spPr bwMode="auto">
          <a:xfrm>
            <a:off x="1722438" y="106363"/>
            <a:ext cx="6735762" cy="554037"/>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000" b="1" dirty="0">
                <a:solidFill>
                  <a:srgbClr val="0000CC"/>
                </a:solidFill>
                <a:latin typeface="Times New Roman" pitchFamily="18" charset="0"/>
                <a:cs typeface="Times New Roman" pitchFamily="18" charset="0"/>
              </a:rPr>
              <a:t>I. HỢP CHẤT SẮT (II)</a:t>
            </a:r>
          </a:p>
        </p:txBody>
      </p:sp>
      <p:grpSp>
        <p:nvGrpSpPr>
          <p:cNvPr id="2" name="Group 23"/>
          <p:cNvGrpSpPr>
            <a:grpSpLocks/>
          </p:cNvGrpSpPr>
          <p:nvPr/>
        </p:nvGrpSpPr>
        <p:grpSpPr bwMode="auto">
          <a:xfrm>
            <a:off x="10210800" y="126416"/>
            <a:ext cx="1752600" cy="2508250"/>
            <a:chOff x="2209800" y="3200400"/>
            <a:chExt cx="1182688" cy="2357243"/>
          </a:xfrm>
        </p:grpSpPr>
        <p:pic>
          <p:nvPicPr>
            <p:cNvPr id="2356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3200400"/>
              <a:ext cx="1000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Rectangle 12"/>
            <p:cNvSpPr>
              <a:spLocks noChangeArrowheads="1"/>
            </p:cNvSpPr>
            <p:nvPr/>
          </p:nvSpPr>
          <p:spPr bwMode="auto">
            <a:xfrm>
              <a:off x="2209800" y="5181600"/>
              <a:ext cx="1182688" cy="37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Fe(OH)</a:t>
              </a:r>
              <a:r>
                <a:rPr lang="en-US" altLang="en-US" sz="2000" b="1" baseline="-25000">
                  <a:latin typeface="Times New Roman" panose="02020603050405020304" pitchFamily="18" charset="0"/>
                  <a:cs typeface="Times New Roman" panose="02020603050405020304" pitchFamily="18" charset="0"/>
                </a:rPr>
                <a:t>2</a:t>
              </a:r>
              <a:endParaRPr lang="en-US" altLang="en-US" sz="2000" b="1">
                <a:latin typeface="Times New Roman" panose="02020603050405020304" pitchFamily="18" charset="0"/>
                <a:cs typeface="Times New Roman" panose="02020603050405020304" pitchFamily="18" charset="0"/>
              </a:endParaRPr>
            </a:p>
          </p:txBody>
        </p:sp>
      </p:grpSp>
      <p:sp>
        <p:nvSpPr>
          <p:cNvPr id="5" name="Rectangle 4"/>
          <p:cNvSpPr/>
          <p:nvPr/>
        </p:nvSpPr>
        <p:spPr>
          <a:xfrm>
            <a:off x="457200" y="990600"/>
            <a:ext cx="9906000" cy="5293757"/>
          </a:xfrm>
          <a:prstGeom prst="rect">
            <a:avLst/>
          </a:prstGeom>
        </p:spPr>
        <p:txBody>
          <a:bodyPr wrap="square">
            <a:spAutoFit/>
          </a:bodyPr>
          <a:lstStyle/>
          <a:p>
            <a:pPr>
              <a:spcBef>
                <a:spcPts val="600"/>
              </a:spcBef>
              <a:spcAft>
                <a:spcPts val="600"/>
              </a:spcAft>
            </a:pPr>
            <a:r>
              <a:rPr lang="vi-VN" sz="3200" b="1" i="0" smtClean="0">
                <a:solidFill>
                  <a:srgbClr val="0000FF"/>
                </a:solidFill>
                <a:effectLst/>
                <a:latin typeface="Times New Roman" panose="02020603050405020304" pitchFamily="18" charset="0"/>
                <a:cs typeface="Times New Roman" panose="02020603050405020304" pitchFamily="18" charset="0"/>
              </a:rPr>
              <a:t>2. </a:t>
            </a:r>
            <a:r>
              <a:rPr lang="en-US" sz="3200" b="1" i="0" smtClean="0">
                <a:solidFill>
                  <a:srgbClr val="0000FF"/>
                </a:solidFill>
                <a:effectLst/>
                <a:latin typeface="Times New Roman" panose="02020603050405020304" pitchFamily="18" charset="0"/>
                <a:cs typeface="Times New Roman" panose="02020603050405020304" pitchFamily="18" charset="0"/>
              </a:rPr>
              <a:t>Sắt (II) h</a:t>
            </a:r>
            <a:r>
              <a:rPr lang="vi-VN" sz="3200" b="1" i="0" smtClean="0">
                <a:solidFill>
                  <a:srgbClr val="0000FF"/>
                </a:solidFill>
                <a:effectLst/>
                <a:latin typeface="Times New Roman" panose="02020603050405020304" pitchFamily="18" charset="0"/>
                <a:cs typeface="Times New Roman" panose="02020603050405020304" pitchFamily="18" charset="0"/>
              </a:rPr>
              <a:t>idroxit Fe(OH)</a:t>
            </a:r>
            <a:r>
              <a:rPr lang="vi-VN" sz="3200" b="1" i="0" baseline="-25000" smtClean="0">
                <a:solidFill>
                  <a:srgbClr val="0000FF"/>
                </a:solidFill>
                <a:effectLst/>
                <a:latin typeface="Times New Roman" panose="02020603050405020304" pitchFamily="18" charset="0"/>
                <a:cs typeface="Times New Roman" panose="02020603050405020304" pitchFamily="18" charset="0"/>
              </a:rPr>
              <a:t>2</a:t>
            </a:r>
            <a:endParaRPr lang="vi-VN" sz="3200">
              <a:solidFill>
                <a:srgbClr val="000000"/>
              </a:solidFill>
              <a:latin typeface="Times New Roman" panose="02020603050405020304" pitchFamily="18" charset="0"/>
              <a:cs typeface="Times New Roman" panose="02020603050405020304" pitchFamily="18" charset="0"/>
            </a:endParaRPr>
          </a:p>
          <a:p>
            <a:pPr>
              <a:spcBef>
                <a:spcPts val="600"/>
              </a:spcBef>
              <a:spcAft>
                <a:spcPts val="600"/>
              </a:spcAft>
            </a:pPr>
            <a:r>
              <a:rPr lang="vi-VN" sz="3200">
                <a:solidFill>
                  <a:srgbClr val="000000"/>
                </a:solidFill>
                <a:latin typeface="Times New Roman" panose="02020603050405020304" pitchFamily="18" charset="0"/>
                <a:cs typeface="Times New Roman" panose="02020603050405020304" pitchFamily="18" charset="0"/>
              </a:rPr>
              <a:t>- Là chất rắn, màu trắng hơi xanh, không tan trong nước.</a:t>
            </a:r>
          </a:p>
          <a:p>
            <a:pPr>
              <a:spcBef>
                <a:spcPts val="600"/>
              </a:spcBef>
              <a:spcAft>
                <a:spcPts val="600"/>
              </a:spcAft>
            </a:pPr>
            <a:r>
              <a:rPr lang="vi-VN" sz="3200">
                <a:solidFill>
                  <a:srgbClr val="000000"/>
                </a:solidFill>
                <a:latin typeface="Times New Roman" panose="02020603050405020304" pitchFamily="18" charset="0"/>
                <a:cs typeface="Times New Roman" panose="02020603050405020304" pitchFamily="18" charset="0"/>
              </a:rPr>
              <a:t>- Dễ bị oxi hóa thành sắt (III) hiđroxit màu nâu đỏ trong không khí</a:t>
            </a:r>
          </a:p>
          <a:p>
            <a:pPr algn="ctr">
              <a:spcBef>
                <a:spcPts val="600"/>
              </a:spcBef>
              <a:spcAft>
                <a:spcPts val="600"/>
              </a:spcAft>
            </a:pPr>
            <a:r>
              <a:rPr lang="vi-VN" sz="3200" b="1">
                <a:solidFill>
                  <a:srgbClr val="000000"/>
                </a:solidFill>
                <a:latin typeface="Times New Roman" panose="02020603050405020304" pitchFamily="18" charset="0"/>
                <a:cs typeface="Times New Roman" panose="02020603050405020304" pitchFamily="18" charset="0"/>
              </a:rPr>
              <a:t>4Fe(OH)</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 + O</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 + 2H</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O</a:t>
            </a:r>
            <a:r>
              <a:rPr lang="vi-VN" sz="3200" b="1" baseline="-25000">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  4Fe(OH)</a:t>
            </a:r>
            <a:r>
              <a:rPr lang="vi-VN" sz="3200" b="1" baseline="-25000">
                <a:solidFill>
                  <a:srgbClr val="000000"/>
                </a:solidFill>
                <a:latin typeface="Times New Roman" panose="02020603050405020304" pitchFamily="18" charset="0"/>
                <a:cs typeface="Times New Roman" panose="02020603050405020304" pitchFamily="18" charset="0"/>
              </a:rPr>
              <a:t>3</a:t>
            </a:r>
            <a:endParaRPr lang="vi-VN" sz="3200">
              <a:solidFill>
                <a:srgbClr val="000000"/>
              </a:solidFill>
              <a:latin typeface="Times New Roman" panose="02020603050405020304" pitchFamily="18" charset="0"/>
              <a:cs typeface="Times New Roman" panose="02020603050405020304" pitchFamily="18" charset="0"/>
            </a:endParaRPr>
          </a:p>
          <a:p>
            <a:pPr>
              <a:spcBef>
                <a:spcPts val="600"/>
              </a:spcBef>
              <a:spcAft>
                <a:spcPts val="600"/>
              </a:spcAft>
            </a:pPr>
            <a:r>
              <a:rPr lang="vi-VN" sz="3200">
                <a:solidFill>
                  <a:srgbClr val="000000"/>
                </a:solidFill>
                <a:latin typeface="Times New Roman" panose="02020603050405020304" pitchFamily="18" charset="0"/>
                <a:cs typeface="Times New Roman" panose="02020603050405020304" pitchFamily="18" charset="0"/>
              </a:rPr>
              <a:t>- Có tính bazơ (tác dụng với axit (HCl, H</a:t>
            </a:r>
            <a:r>
              <a:rPr lang="vi-VN" sz="3200" baseline="-25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SO</a:t>
            </a:r>
            <a:r>
              <a:rPr lang="vi-VN" sz="3200" baseline="-25000">
                <a:solidFill>
                  <a:srgbClr val="000000"/>
                </a:solidFill>
                <a:latin typeface="Times New Roman" panose="02020603050405020304" pitchFamily="18" charset="0"/>
                <a:cs typeface="Times New Roman" panose="02020603050405020304" pitchFamily="18" charset="0"/>
              </a:rPr>
              <a:t>4</a:t>
            </a:r>
            <a:r>
              <a:rPr lang="vi-VN" sz="3200">
                <a:solidFill>
                  <a:srgbClr val="000000"/>
                </a:solidFill>
                <a:latin typeface="Times New Roman" panose="02020603050405020304" pitchFamily="18" charset="0"/>
                <a:cs typeface="Times New Roman" panose="02020603050405020304" pitchFamily="18" charset="0"/>
              </a:rPr>
              <a:t> loãng) tạo nên muối sắt (II))</a:t>
            </a:r>
          </a:p>
          <a:p>
            <a:pPr>
              <a:spcBef>
                <a:spcPts val="600"/>
              </a:spcBef>
              <a:spcAft>
                <a:spcPts val="600"/>
              </a:spcAft>
            </a:pPr>
            <a:r>
              <a:rPr lang="vi-VN" sz="3200">
                <a:solidFill>
                  <a:srgbClr val="000000"/>
                </a:solidFill>
                <a:latin typeface="Times New Roman" panose="02020603050405020304" pitchFamily="18" charset="0"/>
                <a:cs typeface="Times New Roman" panose="02020603050405020304" pitchFamily="18" charset="0"/>
              </a:rPr>
              <a:t>- Điều chế: trong môi trường không có oxi để thu được sản phẩm tinh </a:t>
            </a:r>
            <a:r>
              <a:rPr lang="vi-VN" sz="3200" smtClean="0">
                <a:solidFill>
                  <a:srgbClr val="000000"/>
                </a:solidFill>
                <a:latin typeface="Times New Roman" panose="02020603050405020304" pitchFamily="18" charset="0"/>
                <a:cs typeface="Times New Roman" panose="02020603050405020304" pitchFamily="18" charset="0"/>
              </a:rPr>
              <a:t>khiết</a:t>
            </a:r>
            <a:endParaRPr lang="vi-VN"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0077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102"/>
          <p:cNvSpPr txBox="1">
            <a:spLocks noChangeArrowheads="1"/>
          </p:cNvSpPr>
          <p:nvPr/>
        </p:nvSpPr>
        <p:spPr bwMode="auto">
          <a:xfrm>
            <a:off x="1722438" y="106363"/>
            <a:ext cx="6735762" cy="554037"/>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000" b="1" dirty="0">
                <a:solidFill>
                  <a:srgbClr val="0000CC"/>
                </a:solidFill>
                <a:latin typeface="Times New Roman" pitchFamily="18" charset="0"/>
                <a:cs typeface="Times New Roman" pitchFamily="18" charset="0"/>
              </a:rPr>
              <a:t>I. HỢP CHẤT SẮT (II)</a:t>
            </a:r>
          </a:p>
        </p:txBody>
      </p:sp>
      <p:grpSp>
        <p:nvGrpSpPr>
          <p:cNvPr id="4" name="Group 24"/>
          <p:cNvGrpSpPr>
            <a:grpSpLocks/>
          </p:cNvGrpSpPr>
          <p:nvPr/>
        </p:nvGrpSpPr>
        <p:grpSpPr bwMode="auto">
          <a:xfrm>
            <a:off x="9829800" y="118395"/>
            <a:ext cx="1905000" cy="2286000"/>
            <a:chOff x="5907088" y="3124200"/>
            <a:chExt cx="1905000" cy="2286000"/>
          </a:xfrm>
        </p:grpSpPr>
        <p:pic>
          <p:nvPicPr>
            <p:cNvPr id="235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088" y="31242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8"/>
            <p:cNvSpPr>
              <a:spLocks noChangeArrowheads="1"/>
            </p:cNvSpPr>
            <p:nvPr/>
          </p:nvSpPr>
          <p:spPr bwMode="auto">
            <a:xfrm>
              <a:off x="6135688" y="50292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FeSO</a:t>
              </a:r>
              <a:r>
                <a:rPr lang="en-US" altLang="en-US" sz="2400" b="1" baseline="-25000">
                  <a:latin typeface="Times New Roman" panose="02020603050405020304" pitchFamily="18" charset="0"/>
                  <a:cs typeface="Times New Roman" panose="02020603050405020304" pitchFamily="18" charset="0"/>
                </a:rPr>
                <a:t>4</a:t>
              </a:r>
              <a:r>
                <a:rPr lang="en-US" altLang="en-US" sz="2400" b="1">
                  <a:latin typeface="Times New Roman" panose="02020603050405020304" pitchFamily="18" charset="0"/>
                  <a:cs typeface="Times New Roman" panose="02020603050405020304" pitchFamily="18" charset="0"/>
                </a:rPr>
                <a:t>.7H</a:t>
              </a:r>
              <a:r>
                <a:rPr lang="en-US" altLang="en-US" sz="2400" b="1" baseline="-25000">
                  <a:latin typeface="Times New Roman" panose="02020603050405020304" pitchFamily="18" charset="0"/>
                  <a:cs typeface="Times New Roman" panose="02020603050405020304" pitchFamily="18" charset="0"/>
                </a:rPr>
                <a:t>2</a:t>
              </a:r>
              <a:r>
                <a:rPr lang="en-US" altLang="en-US" sz="2400" b="1">
                  <a:latin typeface="Times New Roman" panose="02020603050405020304" pitchFamily="18" charset="0"/>
                  <a:cs typeface="Times New Roman" panose="02020603050405020304" pitchFamily="18" charset="0"/>
                </a:rPr>
                <a:t>O</a:t>
              </a:r>
            </a:p>
          </p:txBody>
        </p:sp>
      </p:grpSp>
      <p:sp>
        <p:nvSpPr>
          <p:cNvPr id="5" name="Rectangle 4"/>
          <p:cNvSpPr/>
          <p:nvPr/>
        </p:nvSpPr>
        <p:spPr>
          <a:xfrm>
            <a:off x="457200" y="914400"/>
            <a:ext cx="10820400" cy="5509200"/>
          </a:xfrm>
          <a:prstGeom prst="rect">
            <a:avLst/>
          </a:prstGeom>
        </p:spPr>
        <p:txBody>
          <a:bodyPr wrap="square">
            <a:spAutoFit/>
          </a:bodyPr>
          <a:lstStyle/>
          <a:p>
            <a:r>
              <a:rPr lang="vi-VN" sz="3200" b="1" i="0" smtClean="0">
                <a:solidFill>
                  <a:srgbClr val="0000FF"/>
                </a:solidFill>
                <a:effectLst/>
                <a:latin typeface="Times New Roman" panose="02020603050405020304" pitchFamily="18" charset="0"/>
                <a:cs typeface="Times New Roman" panose="02020603050405020304" pitchFamily="18" charset="0"/>
              </a:rPr>
              <a:t>3. Muối sắt (II)</a:t>
            </a:r>
            <a:endParaRPr lang="vi-VN" sz="3200">
              <a:solidFill>
                <a:srgbClr val="000000"/>
              </a:solidFill>
              <a:latin typeface="Times New Roman" panose="02020603050405020304" pitchFamily="18" charset="0"/>
              <a:cs typeface="Times New Roman" panose="02020603050405020304" pitchFamily="18" charset="0"/>
            </a:endParaRPr>
          </a:p>
          <a:p>
            <a:r>
              <a:rPr lang="vi-VN" sz="3200">
                <a:solidFill>
                  <a:srgbClr val="000000"/>
                </a:solidFill>
                <a:latin typeface="Times New Roman" panose="02020603050405020304" pitchFamily="18" charset="0"/>
                <a:cs typeface="Times New Roman" panose="02020603050405020304" pitchFamily="18" charset="0"/>
              </a:rPr>
              <a:t>- Đa số tan trong nước, khi kết tinh ở dạng ngậm nước.</a:t>
            </a:r>
          </a:p>
          <a:p>
            <a:r>
              <a:rPr lang="vi-VN" sz="3200">
                <a:solidFill>
                  <a:srgbClr val="000000"/>
                </a:solidFill>
                <a:latin typeface="Times New Roman" panose="02020603050405020304" pitchFamily="18" charset="0"/>
                <a:cs typeface="Times New Roman" panose="02020603050405020304" pitchFamily="18" charset="0"/>
              </a:rPr>
              <a:t>- Dễ bị oxi hóa thành muối sắt (III)</a:t>
            </a:r>
          </a:p>
          <a:p>
            <a:pPr algn="ctr"/>
            <a:r>
              <a:rPr lang="vi-VN" sz="3200" b="1">
                <a:solidFill>
                  <a:srgbClr val="000000"/>
                </a:solidFill>
                <a:latin typeface="Times New Roman" panose="02020603050405020304" pitchFamily="18" charset="0"/>
                <a:cs typeface="Times New Roman" panose="02020603050405020304" pitchFamily="18" charset="0"/>
              </a:rPr>
              <a:t>2FeCl</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 + Cl</a:t>
            </a:r>
            <a:r>
              <a:rPr lang="vi-VN" sz="3200" b="1" baseline="-25000">
                <a:solidFill>
                  <a:srgbClr val="000000"/>
                </a:solidFill>
                <a:latin typeface="Times New Roman" panose="02020603050405020304" pitchFamily="18" charset="0"/>
                <a:cs typeface="Times New Roman" panose="02020603050405020304" pitchFamily="18" charset="0"/>
              </a:rPr>
              <a:t>2  </a:t>
            </a:r>
            <a:r>
              <a:rPr lang="vi-VN" sz="3200" b="1">
                <a:solidFill>
                  <a:srgbClr val="000000"/>
                </a:solidFill>
                <a:latin typeface="Times New Roman" panose="02020603050405020304" pitchFamily="18" charset="0"/>
                <a:cs typeface="Times New Roman" panose="02020603050405020304" pitchFamily="18" charset="0"/>
              </a:rPr>
              <a:t>→  2FeCl</a:t>
            </a:r>
            <a:r>
              <a:rPr lang="vi-VN" sz="3200" b="1" baseline="-25000">
                <a:solidFill>
                  <a:srgbClr val="000000"/>
                </a:solidFill>
                <a:latin typeface="Times New Roman" panose="02020603050405020304" pitchFamily="18" charset="0"/>
                <a:cs typeface="Times New Roman" panose="02020603050405020304" pitchFamily="18" charset="0"/>
              </a:rPr>
              <a:t>3</a:t>
            </a:r>
            <a:endParaRPr lang="vi-VN" sz="3200">
              <a:solidFill>
                <a:srgbClr val="000000"/>
              </a:solidFill>
              <a:latin typeface="Times New Roman" panose="02020603050405020304" pitchFamily="18" charset="0"/>
              <a:cs typeface="Times New Roman" panose="02020603050405020304" pitchFamily="18" charset="0"/>
            </a:endParaRPr>
          </a:p>
          <a:p>
            <a:r>
              <a:rPr lang="vi-VN" sz="3200" b="1" i="1">
                <a:solidFill>
                  <a:srgbClr val="000000"/>
                </a:solidFill>
                <a:latin typeface="Times New Roman" panose="02020603050405020304" pitchFamily="18" charset="0"/>
                <a:cs typeface="Times New Roman" panose="02020603050405020304" pitchFamily="18" charset="0"/>
              </a:rPr>
              <a:t>- Chú ý:</a:t>
            </a:r>
            <a:r>
              <a:rPr lang="vi-VN" sz="3200">
                <a:solidFill>
                  <a:srgbClr val="000000"/>
                </a:solidFill>
                <a:latin typeface="Times New Roman" panose="02020603050405020304" pitchFamily="18" charset="0"/>
                <a:cs typeface="Times New Roman" panose="02020603050405020304" pitchFamily="18" charset="0"/>
              </a:rPr>
              <a:t> dung dịch muối sắt (II) điều chế được cần dùng ngay, vì trong không khí muối sắt (II) sẽ chuyển dần thành muối sắt (III).</a:t>
            </a:r>
            <a:r>
              <a:rPr lang="vi-VN" sz="3200" b="1">
                <a:solidFill>
                  <a:srgbClr val="000000"/>
                </a:solidFill>
                <a:latin typeface="Times New Roman" panose="02020603050405020304" pitchFamily="18" charset="0"/>
                <a:cs typeface="Times New Roman" panose="02020603050405020304" pitchFamily="18" charset="0"/>
              </a:rPr>
              <a:t/>
            </a:r>
            <a:br>
              <a:rPr lang="vi-VN" sz="3200" b="1">
                <a:solidFill>
                  <a:srgbClr val="000000"/>
                </a:solidFill>
                <a:latin typeface="Times New Roman" panose="02020603050405020304" pitchFamily="18" charset="0"/>
                <a:cs typeface="Times New Roman" panose="02020603050405020304" pitchFamily="18" charset="0"/>
              </a:rPr>
            </a:br>
            <a:endParaRPr lang="vi-VN" sz="3200">
              <a:solidFill>
                <a:srgbClr val="000000"/>
              </a:solidFill>
              <a:latin typeface="Times New Roman" panose="02020603050405020304" pitchFamily="18" charset="0"/>
              <a:cs typeface="Times New Roman" panose="02020603050405020304" pitchFamily="18" charset="0"/>
            </a:endParaRPr>
          </a:p>
          <a:p>
            <a:r>
              <a:rPr lang="vi-VN" sz="3200">
                <a:solidFill>
                  <a:srgbClr val="000000"/>
                </a:solidFill>
                <a:latin typeface="Times New Roman" panose="02020603050405020304" pitchFamily="18" charset="0"/>
                <a:cs typeface="Times New Roman" panose="02020603050405020304" pitchFamily="18" charset="0"/>
              </a:rPr>
              <a:t>- Điều chế: cho Fe (hoặc FeO, Fe(OH)</a:t>
            </a:r>
            <a:r>
              <a:rPr lang="vi-VN" sz="3200" baseline="-25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tác dụng với HCl hoặc H</a:t>
            </a:r>
            <a:r>
              <a:rPr lang="vi-VN" sz="3200" baseline="-25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SO</a:t>
            </a:r>
            <a:r>
              <a:rPr lang="vi-VN" sz="3200" baseline="-25000">
                <a:solidFill>
                  <a:srgbClr val="000000"/>
                </a:solidFill>
                <a:latin typeface="Times New Roman" panose="02020603050405020304" pitchFamily="18" charset="0"/>
                <a:cs typeface="Times New Roman" panose="02020603050405020304" pitchFamily="18" charset="0"/>
              </a:rPr>
              <a:t>4</a:t>
            </a:r>
            <a:r>
              <a:rPr lang="vi-VN" sz="3200">
                <a:solidFill>
                  <a:srgbClr val="000000"/>
                </a:solidFill>
                <a:latin typeface="Times New Roman" panose="02020603050405020304" pitchFamily="18" charset="0"/>
                <a:cs typeface="Times New Roman" panose="02020603050405020304" pitchFamily="18" charset="0"/>
              </a:rPr>
              <a:t> loãng:</a:t>
            </a:r>
          </a:p>
          <a:p>
            <a:pPr algn="ctr"/>
            <a:r>
              <a:rPr lang="vi-VN" sz="3200" b="1">
                <a:solidFill>
                  <a:srgbClr val="000000"/>
                </a:solidFill>
                <a:latin typeface="Times New Roman" panose="02020603050405020304" pitchFamily="18" charset="0"/>
                <a:cs typeface="Times New Roman" panose="02020603050405020304" pitchFamily="18" charset="0"/>
              </a:rPr>
              <a:t>Fe + 2HCl → FeCl</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 + H</a:t>
            </a:r>
            <a:r>
              <a:rPr lang="vi-VN" sz="3200" b="1" baseline="-25000">
                <a:solidFill>
                  <a:srgbClr val="000000"/>
                </a:solidFill>
                <a:latin typeface="Times New Roman" panose="02020603050405020304" pitchFamily="18" charset="0"/>
                <a:cs typeface="Times New Roman" panose="02020603050405020304" pitchFamily="18" charset="0"/>
              </a:rPr>
              <a:t>2</a:t>
            </a:r>
            <a:endParaRPr lang="vi-VN" sz="3200">
              <a:solidFill>
                <a:srgbClr val="000000"/>
              </a:solidFill>
              <a:latin typeface="Times New Roman" panose="02020603050405020304" pitchFamily="18" charset="0"/>
              <a:cs typeface="Times New Roman" panose="02020603050405020304" pitchFamily="18" charset="0"/>
            </a:endParaRPr>
          </a:p>
          <a:p>
            <a:pPr algn="ctr"/>
            <a:r>
              <a:rPr lang="vi-VN" sz="3200" b="1">
                <a:solidFill>
                  <a:srgbClr val="000000"/>
                </a:solidFill>
                <a:latin typeface="Times New Roman" panose="02020603050405020304" pitchFamily="18" charset="0"/>
                <a:cs typeface="Times New Roman" panose="02020603050405020304" pitchFamily="18" charset="0"/>
              </a:rPr>
              <a:t>FeO + H</a:t>
            </a:r>
            <a:r>
              <a:rPr lang="vi-VN" sz="3200" b="1" baseline="-25000">
                <a:solidFill>
                  <a:srgbClr val="000000"/>
                </a:solidFill>
                <a:latin typeface="Times New Roman" panose="02020603050405020304" pitchFamily="18" charset="0"/>
                <a:cs typeface="Times New Roman" panose="02020603050405020304" pitchFamily="18" charset="0"/>
              </a:rPr>
              <a:t>2</a:t>
            </a:r>
            <a:r>
              <a:rPr lang="vi-VN" sz="3200" b="1">
                <a:solidFill>
                  <a:srgbClr val="000000"/>
                </a:solidFill>
                <a:latin typeface="Times New Roman" panose="02020603050405020304" pitchFamily="18" charset="0"/>
                <a:cs typeface="Times New Roman" panose="02020603050405020304" pitchFamily="18" charset="0"/>
              </a:rPr>
              <a:t>SO</a:t>
            </a:r>
            <a:r>
              <a:rPr lang="vi-VN" sz="3200" b="1" baseline="-25000">
                <a:solidFill>
                  <a:srgbClr val="000000"/>
                </a:solidFill>
                <a:latin typeface="Times New Roman" panose="02020603050405020304" pitchFamily="18" charset="0"/>
                <a:cs typeface="Times New Roman" panose="02020603050405020304" pitchFamily="18" charset="0"/>
              </a:rPr>
              <a:t>4</a:t>
            </a:r>
            <a:r>
              <a:rPr lang="vi-VN" sz="3200" b="1">
                <a:solidFill>
                  <a:srgbClr val="000000"/>
                </a:solidFill>
                <a:latin typeface="Times New Roman" panose="02020603050405020304" pitchFamily="18" charset="0"/>
                <a:cs typeface="Times New Roman" panose="02020603050405020304" pitchFamily="18" charset="0"/>
              </a:rPr>
              <a:t> → FeSO</a:t>
            </a:r>
            <a:r>
              <a:rPr lang="vi-VN" sz="3200" b="1" baseline="-25000">
                <a:solidFill>
                  <a:srgbClr val="000000"/>
                </a:solidFill>
                <a:latin typeface="Times New Roman" panose="02020603050405020304" pitchFamily="18" charset="0"/>
                <a:cs typeface="Times New Roman" panose="02020603050405020304" pitchFamily="18" charset="0"/>
              </a:rPr>
              <a:t>4</a:t>
            </a:r>
            <a:r>
              <a:rPr lang="vi-VN" sz="3200" b="1">
                <a:solidFill>
                  <a:srgbClr val="000000"/>
                </a:solidFill>
                <a:latin typeface="Times New Roman" panose="02020603050405020304" pitchFamily="18" charset="0"/>
                <a:cs typeface="Times New Roman" panose="02020603050405020304" pitchFamily="18" charset="0"/>
              </a:rPr>
              <a:t> + </a:t>
            </a:r>
            <a:r>
              <a:rPr lang="vi-VN" sz="3200" b="1" smtClean="0">
                <a:solidFill>
                  <a:srgbClr val="000000"/>
                </a:solidFill>
                <a:latin typeface="Times New Roman" panose="02020603050405020304" pitchFamily="18" charset="0"/>
                <a:cs typeface="Times New Roman" panose="02020603050405020304" pitchFamily="18" charset="0"/>
              </a:rPr>
              <a:t>H</a:t>
            </a:r>
            <a:r>
              <a:rPr lang="vi-VN" sz="3200" b="1" baseline="-25000" smtClean="0">
                <a:solidFill>
                  <a:srgbClr val="000000"/>
                </a:solidFill>
                <a:latin typeface="Times New Roman" panose="02020603050405020304" pitchFamily="18" charset="0"/>
                <a:cs typeface="Times New Roman" panose="02020603050405020304" pitchFamily="18" charset="0"/>
              </a:rPr>
              <a:t>2</a:t>
            </a:r>
            <a:endParaRPr lang="vi-VN"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7406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102"/>
          <p:cNvSpPr txBox="1">
            <a:spLocks noChangeArrowheads="1"/>
          </p:cNvSpPr>
          <p:nvPr/>
        </p:nvSpPr>
        <p:spPr bwMode="auto">
          <a:xfrm>
            <a:off x="1722438" y="106363"/>
            <a:ext cx="6735762" cy="554037"/>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000" b="1" dirty="0">
                <a:solidFill>
                  <a:srgbClr val="0000CC"/>
                </a:solidFill>
                <a:latin typeface="Times New Roman" pitchFamily="18" charset="0"/>
                <a:cs typeface="Times New Roman" pitchFamily="18" charset="0"/>
              </a:rPr>
              <a:t>II. HỢP CHẤT SẮT (III)</a:t>
            </a:r>
          </a:p>
        </p:txBody>
      </p:sp>
      <p:sp>
        <p:nvSpPr>
          <p:cNvPr id="20" name="Rectangle 16"/>
          <p:cNvSpPr>
            <a:spLocks noChangeArrowheads="1"/>
          </p:cNvSpPr>
          <p:nvPr/>
        </p:nvSpPr>
        <p:spPr bwMode="auto">
          <a:xfrm>
            <a:off x="914400" y="990600"/>
            <a:ext cx="11277600" cy="3908762"/>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Có tính oxi hóa:      	</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Fe</a:t>
            </a:r>
            <a:r>
              <a:rPr kumimoji="0" lang="en-US" altLang="en-US" sz="3200" b="0"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3+ </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+ 1e </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Fe</a:t>
            </a:r>
            <a:r>
              <a:rPr kumimoji="0" lang="en-US" altLang="en-US" sz="3200" b="0"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Fe</a:t>
            </a:r>
            <a:r>
              <a:rPr kumimoji="0" lang="en-US" altLang="en-US" sz="3200" b="0"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3+</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+3e  </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Fe</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514350" lvl="0" indent="-514350">
              <a:spcBef>
                <a:spcPts val="1200"/>
              </a:spcBef>
              <a:buAutoNum type="arabicPeriod"/>
            </a:pPr>
            <a:r>
              <a:rPr lang="en-US" altLang="en-US" sz="3200" b="1" smtClean="0">
                <a:solidFill>
                  <a:srgbClr val="0000FF"/>
                </a:solidFill>
                <a:latin typeface="Times New Roman" panose="02020603050405020304" pitchFamily="18" charset="0"/>
                <a:cs typeface="Times New Roman" panose="02020603050405020304" pitchFamily="18" charset="0"/>
              </a:rPr>
              <a:t>Sắt </a:t>
            </a:r>
            <a:r>
              <a:rPr lang="en-US" altLang="en-US" sz="3200" b="1">
                <a:solidFill>
                  <a:srgbClr val="0000FF"/>
                </a:solidFill>
                <a:latin typeface="Times New Roman" panose="02020603050405020304" pitchFamily="18" charset="0"/>
                <a:cs typeface="Times New Roman" panose="02020603050405020304" pitchFamily="18" charset="0"/>
              </a:rPr>
              <a:t>(III) </a:t>
            </a:r>
            <a:r>
              <a:rPr lang="en-US" altLang="en-US" sz="3200" b="1" smtClean="0">
                <a:solidFill>
                  <a:srgbClr val="0000FF"/>
                </a:solidFill>
                <a:latin typeface="Times New Roman" panose="02020603050405020304" pitchFamily="18" charset="0"/>
                <a:cs typeface="Times New Roman" panose="02020603050405020304" pitchFamily="18" charset="0"/>
              </a:rPr>
              <a:t>o</a:t>
            </a: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xit Fe</a:t>
            </a:r>
            <a:r>
              <a:rPr kumimoji="0" lang="en-US" altLang="en-US" sz="3200" b="1" i="0" u="none" strike="noStrike" cap="none" normalizeH="0" baseline="-30000" smtClean="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O</a:t>
            </a:r>
            <a:r>
              <a:rPr kumimoji="0" lang="en-US" altLang="en-US" sz="3200" b="1" i="0" u="none" strike="noStrike" cap="none" normalizeH="0" baseline="-30000" smtClean="0">
                <a:ln>
                  <a:noFill/>
                </a:ln>
                <a:solidFill>
                  <a:srgbClr val="0000FF"/>
                </a:solidFill>
                <a:effectLst/>
                <a:latin typeface="Times New Roman" panose="02020603050405020304" pitchFamily="18" charset="0"/>
                <a:cs typeface="Times New Roman" panose="02020603050405020304" pitchFamily="18" charset="0"/>
              </a:rPr>
              <a:t>3</a:t>
            </a:r>
          </a:p>
          <a:p>
            <a:pPr marL="514350" indent="-514350">
              <a:spcBef>
                <a:spcPts val="1200"/>
              </a:spcBef>
              <a:buFontTx/>
              <a:buAutoNum type="arabicPeriod"/>
            </a:pP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Sắt</a:t>
            </a:r>
            <a:r>
              <a:rPr kumimoji="0" lang="en-US" altLang="en-US" sz="3200" b="1" i="0" u="none" strike="noStrike" cap="none" normalizeH="0" smtClean="0">
                <a:ln>
                  <a:noFill/>
                </a:ln>
                <a:solidFill>
                  <a:srgbClr val="0000FF"/>
                </a:solidFill>
                <a:effectLst/>
                <a:latin typeface="Times New Roman" panose="02020603050405020304" pitchFamily="18" charset="0"/>
                <a:cs typeface="Times New Roman" panose="02020603050405020304" pitchFamily="18" charset="0"/>
              </a:rPr>
              <a:t> (III) h</a:t>
            </a: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idroxit Fe(OH)</a:t>
            </a:r>
            <a:r>
              <a:rPr kumimoji="0" lang="en-US" altLang="en-US" sz="3200" b="1" i="0" u="none" strike="noStrike" cap="none" normalizeH="0" baseline="-30000" smtClean="0">
                <a:ln>
                  <a:noFill/>
                </a:ln>
                <a:solidFill>
                  <a:srgbClr val="0000FF"/>
                </a:solidFill>
                <a:effectLst/>
                <a:latin typeface="Times New Roman" panose="02020603050405020304" pitchFamily="18" charset="0"/>
                <a:cs typeface="Times New Roman" panose="02020603050405020304" pitchFamily="18" charset="0"/>
              </a:rPr>
              <a:t>3</a:t>
            </a:r>
            <a:endParaRPr kumimoji="0" lang="en-US" altLang="en-US" sz="3200" b="1" i="0" u="none" strike="noStrike" cap="none" normalizeH="0" smtClean="0">
              <a:ln>
                <a:noFill/>
              </a:ln>
              <a:solidFill>
                <a:srgbClr val="0000FF"/>
              </a:solidFill>
              <a:effectLst/>
              <a:latin typeface="Times New Roman" panose="02020603050405020304" pitchFamily="18" charset="0"/>
              <a:cs typeface="Times New Roman" panose="02020603050405020304" pitchFamily="18" charset="0"/>
            </a:endParaRPr>
          </a:p>
          <a:p>
            <a:pPr marL="514350" lvl="0" indent="-514350">
              <a:spcBef>
                <a:spcPts val="1200"/>
              </a:spcBef>
              <a:buFontTx/>
              <a:buAutoNum type="arabicPeriod"/>
            </a:pP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Muối sắt (III)</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514350" lvl="0" indent="-514350">
              <a:buAutoNum type="arabicPeriod"/>
            </a:pP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1"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038600"/>
            <a:ext cx="769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urved Left Arrow 21"/>
          <p:cNvSpPr/>
          <p:nvPr/>
        </p:nvSpPr>
        <p:spPr>
          <a:xfrm rot="5400000">
            <a:off x="6825456" y="4845844"/>
            <a:ext cx="593725" cy="18748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3" name="Curved Left Arrow 22"/>
          <p:cNvSpPr/>
          <p:nvPr/>
        </p:nvSpPr>
        <p:spPr>
          <a:xfrm rot="5400000">
            <a:off x="5561012" y="3808413"/>
            <a:ext cx="917575" cy="426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6" dur="500"/>
                                        <p:tgtEl>
                                          <p:spTgt spid="20">
                                            <p:txEl>
                                              <p:pRg st="0" end="0"/>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1"/>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2"/>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42" dur="5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47" dur="5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0">
                                            <p:txEl>
                                              <p:pRg st="4" end="4"/>
                                            </p:txEl>
                                          </p:spTgt>
                                        </p:tgtEl>
                                        <p:attrNameLst>
                                          <p:attrName>style.visibility</p:attrName>
                                        </p:attrNameLst>
                                      </p:cBhvr>
                                      <p:to>
                                        <p:strVal val="visible"/>
                                      </p:to>
                                    </p:set>
                                    <p:animEffect transition="in" filter="randombar(horizontal)">
                                      <p:cBhvr>
                                        <p:cTn id="5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autoUpdateAnimBg="0"/>
      <p:bldP spid="22" grpId="0" animBg="1"/>
      <p:bldP spid="22" grpId="1" animBg="1"/>
      <p:bldP spid="23" grpId="0" animBg="1"/>
      <p:bldP spid="2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102"/>
          <p:cNvSpPr txBox="1">
            <a:spLocks noChangeArrowheads="1"/>
          </p:cNvSpPr>
          <p:nvPr/>
        </p:nvSpPr>
        <p:spPr bwMode="auto">
          <a:xfrm>
            <a:off x="1722438" y="106363"/>
            <a:ext cx="6735762" cy="554037"/>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000" b="1" dirty="0">
                <a:solidFill>
                  <a:srgbClr val="0000CC"/>
                </a:solidFill>
                <a:latin typeface="Times New Roman" pitchFamily="18" charset="0"/>
                <a:cs typeface="Times New Roman" pitchFamily="18" charset="0"/>
              </a:rPr>
              <a:t>II. HỢP CHẤT SẮT (III)</a:t>
            </a:r>
          </a:p>
        </p:txBody>
      </p:sp>
      <p:grpSp>
        <p:nvGrpSpPr>
          <p:cNvPr id="3" name="Group 22"/>
          <p:cNvGrpSpPr>
            <a:grpSpLocks/>
          </p:cNvGrpSpPr>
          <p:nvPr/>
        </p:nvGrpSpPr>
        <p:grpSpPr bwMode="auto">
          <a:xfrm>
            <a:off x="9144000" y="383380"/>
            <a:ext cx="2613025" cy="2740819"/>
            <a:chOff x="1981200" y="3581400"/>
            <a:chExt cx="1698625" cy="1833563"/>
          </a:xfrm>
        </p:grpSpPr>
        <p:pic>
          <p:nvPicPr>
            <p:cNvPr id="2766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81400"/>
              <a:ext cx="16986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Rectangle 14"/>
            <p:cNvSpPr>
              <a:spLocks noChangeArrowheads="1"/>
            </p:cNvSpPr>
            <p:nvPr/>
          </p:nvSpPr>
          <p:spPr bwMode="auto">
            <a:xfrm>
              <a:off x="2209800" y="4953000"/>
              <a:ext cx="103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Fe</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O</a:t>
              </a:r>
              <a:r>
                <a:rPr lang="en-US" altLang="en-US" sz="2400" baseline="-25000">
                  <a:latin typeface="Times New Roman" panose="02020603050405020304" pitchFamily="18" charset="0"/>
                  <a:cs typeface="Times New Roman" panose="02020603050405020304" pitchFamily="18" charset="0"/>
                </a:rPr>
                <a:t>3</a:t>
              </a:r>
              <a:endParaRPr lang="en-US" altLang="en-US" sz="2400">
                <a:latin typeface="Times New Roman" panose="02020603050405020304" pitchFamily="18" charset="0"/>
                <a:cs typeface="Times New Roman" panose="02020603050405020304" pitchFamily="18" charset="0"/>
              </a:endParaRPr>
            </a:p>
          </p:txBody>
        </p:sp>
      </p:grpSp>
      <p:pic>
        <p:nvPicPr>
          <p:cNvPr id="27665" name="Picture 17" descr="https://img.loigiaihay.com/picture/2021/0817/ly-thuyet-hop-chat-cua-sat-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24200"/>
            <a:ext cx="5192486" cy="685800"/>
          </a:xfrm>
          <a:prstGeom prst="rect">
            <a:avLst/>
          </a:prstGeom>
          <a:noFill/>
          <a:extLst>
            <a:ext uri="{909E8E84-426E-40DD-AFC4-6F175D3DCCD1}">
              <a14:hiddenFill xmlns:a14="http://schemas.microsoft.com/office/drawing/2010/main">
                <a:solidFill>
                  <a:srgbClr val="FFFFFF"/>
                </a:solidFill>
              </a14:hiddenFill>
            </a:ext>
          </a:extLst>
        </p:spPr>
      </p:pic>
      <p:pic>
        <p:nvPicPr>
          <p:cNvPr id="27666" name="Picture 18" descr="https://img.loigiaihay.com/picture/2021/0817/ly-thuyet-hop-chat-cua-sat-h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227" y="4089891"/>
            <a:ext cx="4670373" cy="710709"/>
          </a:xfrm>
          <a:prstGeom prst="rect">
            <a:avLst/>
          </a:prstGeom>
          <a:noFill/>
          <a:extLst>
            <a:ext uri="{909E8E84-426E-40DD-AFC4-6F175D3DCCD1}">
              <a14:hiddenFill xmlns:a14="http://schemas.microsoft.com/office/drawing/2010/main">
                <a:solidFill>
                  <a:srgbClr val="FFFFFF"/>
                </a:solidFill>
              </a14:hiddenFill>
            </a:ext>
          </a:extLst>
        </p:spPr>
      </p:pic>
      <p:pic>
        <p:nvPicPr>
          <p:cNvPr id="27667" name="Picture 19" descr="https://img.loigiaihay.com/picture/2021/0817/ly-thuyet-hop-chat-cua-sat-h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063568"/>
            <a:ext cx="4602684" cy="72763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6"/>
          <p:cNvSpPr>
            <a:spLocks noChangeArrowheads="1"/>
          </p:cNvSpPr>
          <p:nvPr/>
        </p:nvSpPr>
        <p:spPr bwMode="auto">
          <a:xfrm>
            <a:off x="685800" y="762000"/>
            <a:ext cx="11277600" cy="590931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lvl="0"/>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1. </a:t>
            </a:r>
            <a:r>
              <a:rPr lang="en-US" altLang="en-US" sz="3200" b="1">
                <a:solidFill>
                  <a:srgbClr val="0000FF"/>
                </a:solidFill>
                <a:latin typeface="Times New Roman" panose="02020603050405020304" pitchFamily="18" charset="0"/>
                <a:cs typeface="Times New Roman" panose="02020603050405020304" pitchFamily="18" charset="0"/>
              </a:rPr>
              <a:t>Sắt (III) </a:t>
            </a:r>
            <a:r>
              <a:rPr lang="en-US" altLang="en-US" sz="3200" b="1" smtClean="0">
                <a:solidFill>
                  <a:srgbClr val="0000FF"/>
                </a:solidFill>
                <a:latin typeface="Times New Roman" panose="02020603050405020304" pitchFamily="18" charset="0"/>
                <a:cs typeface="Times New Roman" panose="02020603050405020304" pitchFamily="18" charset="0"/>
              </a:rPr>
              <a:t>o</a:t>
            </a: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xit Fe</a:t>
            </a:r>
            <a:r>
              <a:rPr kumimoji="0" lang="en-US" altLang="en-US" sz="3200" b="1" i="0" u="none" strike="noStrike" cap="none" normalizeH="0" baseline="-30000" smtClean="0">
                <a:ln>
                  <a:noFill/>
                </a:ln>
                <a:solidFill>
                  <a:srgbClr val="0000FF"/>
                </a:solidFill>
                <a:effectLst/>
                <a:latin typeface="Times New Roman" panose="02020603050405020304" pitchFamily="18" charset="0"/>
                <a:cs typeface="Times New Roman" panose="02020603050405020304" pitchFamily="18" charset="0"/>
              </a:rPr>
              <a:t>2</a:t>
            </a: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O</a:t>
            </a:r>
            <a:r>
              <a:rPr kumimoji="0" lang="en-US" altLang="en-US" sz="3200" b="1" i="0" u="none" strike="noStrike" cap="none" normalizeH="0" baseline="-30000" smtClean="0">
                <a:ln>
                  <a:noFill/>
                </a:ln>
                <a:solidFill>
                  <a:srgbClr val="0000FF"/>
                </a:solidFill>
                <a:effectLst/>
                <a:latin typeface="Times New Roman" panose="02020603050405020304" pitchFamily="18" charset="0"/>
                <a:cs typeface="Times New Roman" panose="02020603050405020304" pitchFamily="18" charset="0"/>
              </a:rPr>
              <a:t>3</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Là chất rắn màu đỏ nâu, không tan trong nước</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Tác</a:t>
            </a:r>
            <a:r>
              <a:rPr kumimoji="0" lang="en-US" altLang="en-US" sz="3200" b="0" i="0" u="none" strike="noStrike" cap="none" normalizeH="0" smtClean="0">
                <a:ln>
                  <a:noFill/>
                </a:ln>
                <a:solidFill>
                  <a:srgbClr val="000000"/>
                </a:solidFill>
                <a:effectLst/>
                <a:latin typeface="Times New Roman" panose="02020603050405020304" pitchFamily="18" charset="0"/>
                <a:cs typeface="Times New Roman" panose="02020603050405020304" pitchFamily="18" charset="0"/>
              </a:rPr>
              <a:t> dụng với </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dung dịch axit mạnh</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Ở nhiệt độ cao, Fe</a:t>
            </a:r>
            <a:r>
              <a:rPr kumimoji="0" lang="en-US" altLang="en-US" sz="3200" b="0"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O</a:t>
            </a:r>
            <a:r>
              <a:rPr kumimoji="0" lang="en-US" altLang="en-US" sz="3200" b="0"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3</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bị CO khử hoặc H</a:t>
            </a:r>
            <a:r>
              <a:rPr kumimoji="0" lang="en-US" altLang="en-US" sz="3200" b="0"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khử thành Fe.</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b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Điều chế: qua phản ứng phân hủy sắt (III) hiđroxit ở nhiệt độ cao.</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Sắt (III) oxit tồn tại trong tự nhiên dưới dạng quặng hemantit dùng để luyện gang</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9963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12" dur="500"/>
                                        <p:tgtEl>
                                          <p:spTgt spid="20">
                                            <p:txEl>
                                              <p:pRg st="2" end="2"/>
                                            </p:txEl>
                                          </p:spTgt>
                                        </p:tgtEl>
                                      </p:cBhvr>
                                    </p:animEffect>
                                  </p:childTnLst>
                                </p:cTn>
                              </p:par>
                              <p:par>
                                <p:cTn id="13" presetID="1" presetClass="entr" presetSubtype="0" fill="hold" nodeType="with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19" dur="500"/>
                                        <p:tgtEl>
                                          <p:spTgt spid="20">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randombar(horizontal)">
                                      <p:cBhvr>
                                        <p:cTn id="24" dur="500"/>
                                        <p:tgtEl>
                                          <p:spTgt spid="20">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7665"/>
                                        </p:tgtEl>
                                        <p:attrNameLst>
                                          <p:attrName>style.visibility</p:attrName>
                                        </p:attrNameLst>
                                      </p:cBhvr>
                                      <p:to>
                                        <p:strVal val="visible"/>
                                      </p:to>
                                    </p:set>
                                    <p:animEffect transition="in" filter="randombar(horizontal)">
                                      <p:cBhvr>
                                        <p:cTn id="27" dur="500"/>
                                        <p:tgtEl>
                                          <p:spTgt spid="2766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
                                            <p:txEl>
                                              <p:pRg st="6" end="6"/>
                                            </p:txEl>
                                          </p:spTgt>
                                        </p:tgtEl>
                                        <p:attrNameLst>
                                          <p:attrName>style.visibility</p:attrName>
                                        </p:attrNameLst>
                                      </p:cBhvr>
                                      <p:to>
                                        <p:strVal val="visible"/>
                                      </p:to>
                                    </p:set>
                                    <p:animEffect transition="in" filter="randombar(horizontal)">
                                      <p:cBhvr>
                                        <p:cTn id="32" dur="500"/>
                                        <p:tgtEl>
                                          <p:spTgt spid="20">
                                            <p:txEl>
                                              <p:pRg st="6" end="6"/>
                                            </p:txEl>
                                          </p:spTgt>
                                        </p:tgtEl>
                                      </p:cBhvr>
                                    </p:animEffect>
                                  </p:childTnLst>
                                </p:cTn>
                              </p:par>
                              <p:par>
                                <p:cTn id="33" presetID="2" presetClass="entr" presetSubtype="4" fill="hold" nodeType="withEffect">
                                  <p:stCondLst>
                                    <p:cond delay="0"/>
                                  </p:stCondLst>
                                  <p:childTnLst>
                                    <p:set>
                                      <p:cBhvr>
                                        <p:cTn id="34" dur="1" fill="hold">
                                          <p:stCondLst>
                                            <p:cond delay="0"/>
                                          </p:stCondLst>
                                        </p:cTn>
                                        <p:tgtEl>
                                          <p:spTgt spid="27666"/>
                                        </p:tgtEl>
                                        <p:attrNameLst>
                                          <p:attrName>style.visibility</p:attrName>
                                        </p:attrNameLst>
                                      </p:cBhvr>
                                      <p:to>
                                        <p:strVal val="visible"/>
                                      </p:to>
                                    </p:set>
                                    <p:anim calcmode="lin" valueType="num">
                                      <p:cBhvr additive="base">
                                        <p:cTn id="35" dur="500" fill="hold"/>
                                        <p:tgtEl>
                                          <p:spTgt spid="27666"/>
                                        </p:tgtEl>
                                        <p:attrNameLst>
                                          <p:attrName>ppt_x</p:attrName>
                                        </p:attrNameLst>
                                      </p:cBhvr>
                                      <p:tavLst>
                                        <p:tav tm="0">
                                          <p:val>
                                            <p:strVal val="#ppt_x"/>
                                          </p:val>
                                        </p:tav>
                                        <p:tav tm="100000">
                                          <p:val>
                                            <p:strVal val="#ppt_x"/>
                                          </p:val>
                                        </p:tav>
                                      </p:tavLst>
                                    </p:anim>
                                    <p:anim calcmode="lin" valueType="num">
                                      <p:cBhvr additive="base">
                                        <p:cTn id="36" dur="500" fill="hold"/>
                                        <p:tgtEl>
                                          <p:spTgt spid="2766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0">
                                            <p:txEl>
                                              <p:pRg st="7" end="7"/>
                                            </p:txEl>
                                          </p:spTgt>
                                        </p:tgtEl>
                                        <p:attrNameLst>
                                          <p:attrName>style.visibility</p:attrName>
                                        </p:attrNameLst>
                                      </p:cBhvr>
                                      <p:to>
                                        <p:strVal val="visible"/>
                                      </p:to>
                                    </p:set>
                                    <p:animEffect transition="in" filter="randombar(horizontal)">
                                      <p:cBhvr>
                                        <p:cTn id="41" dur="500"/>
                                        <p:tgtEl>
                                          <p:spTgt spid="20">
                                            <p:txEl>
                                              <p:pRg st="7" end="7"/>
                                            </p:txEl>
                                          </p:spTgt>
                                        </p:tgtEl>
                                      </p:cBhvr>
                                    </p:animEffect>
                                  </p:childTnLst>
                                </p:cTn>
                              </p:par>
                              <p:par>
                                <p:cTn id="42" presetID="2" presetClass="entr" presetSubtype="4" fill="hold" nodeType="withEffect">
                                  <p:stCondLst>
                                    <p:cond delay="0"/>
                                  </p:stCondLst>
                                  <p:childTnLst>
                                    <p:set>
                                      <p:cBhvr>
                                        <p:cTn id="43" dur="1" fill="hold">
                                          <p:stCondLst>
                                            <p:cond delay="0"/>
                                          </p:stCondLst>
                                        </p:cTn>
                                        <p:tgtEl>
                                          <p:spTgt spid="27667"/>
                                        </p:tgtEl>
                                        <p:attrNameLst>
                                          <p:attrName>style.visibility</p:attrName>
                                        </p:attrNameLst>
                                      </p:cBhvr>
                                      <p:to>
                                        <p:strVal val="visible"/>
                                      </p:to>
                                    </p:set>
                                    <p:anim calcmode="lin" valueType="num">
                                      <p:cBhvr additive="base">
                                        <p:cTn id="44" dur="500" fill="hold"/>
                                        <p:tgtEl>
                                          <p:spTgt spid="27667"/>
                                        </p:tgtEl>
                                        <p:attrNameLst>
                                          <p:attrName>ppt_x</p:attrName>
                                        </p:attrNameLst>
                                      </p:cBhvr>
                                      <p:tavLst>
                                        <p:tav tm="0">
                                          <p:val>
                                            <p:strVal val="#ppt_x"/>
                                          </p:val>
                                        </p:tav>
                                        <p:tav tm="100000">
                                          <p:val>
                                            <p:strVal val="#ppt_x"/>
                                          </p:val>
                                        </p:tav>
                                      </p:tavLst>
                                    </p:anim>
                                    <p:anim calcmode="lin" valueType="num">
                                      <p:cBhvr additive="base">
                                        <p:cTn id="45" dur="500" fill="hold"/>
                                        <p:tgtEl>
                                          <p:spTgt spid="2766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0">
                                            <p:txEl>
                                              <p:pRg st="9" end="9"/>
                                            </p:txEl>
                                          </p:spTgt>
                                        </p:tgtEl>
                                        <p:attrNameLst>
                                          <p:attrName>style.visibility</p:attrName>
                                        </p:attrNameLst>
                                      </p:cBhvr>
                                      <p:to>
                                        <p:strVal val="visible"/>
                                      </p:to>
                                    </p:set>
                                    <p:animEffect transition="in" filter="randombar(horizontal)">
                                      <p:cBhvr>
                                        <p:cTn id="50" dur="500"/>
                                        <p:tgtEl>
                                          <p:spTgt spid="2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102"/>
          <p:cNvSpPr txBox="1">
            <a:spLocks noChangeArrowheads="1"/>
          </p:cNvSpPr>
          <p:nvPr/>
        </p:nvSpPr>
        <p:spPr bwMode="auto">
          <a:xfrm>
            <a:off x="1722438" y="106363"/>
            <a:ext cx="6735762" cy="554037"/>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000" b="1" dirty="0">
                <a:solidFill>
                  <a:srgbClr val="0000CC"/>
                </a:solidFill>
                <a:latin typeface="Times New Roman" pitchFamily="18" charset="0"/>
                <a:cs typeface="Times New Roman" pitchFamily="18" charset="0"/>
              </a:rPr>
              <a:t>II. HỢP CHẤT SẮT (III)</a:t>
            </a:r>
          </a:p>
        </p:txBody>
      </p:sp>
      <p:grpSp>
        <p:nvGrpSpPr>
          <p:cNvPr id="2" name="Group 23"/>
          <p:cNvGrpSpPr>
            <a:grpSpLocks/>
          </p:cNvGrpSpPr>
          <p:nvPr/>
        </p:nvGrpSpPr>
        <p:grpSpPr bwMode="auto">
          <a:xfrm>
            <a:off x="10222040" y="3962400"/>
            <a:ext cx="1965949" cy="2743200"/>
            <a:chOff x="3962400" y="2743199"/>
            <a:chExt cx="1524000" cy="2743201"/>
          </a:xfrm>
        </p:grpSpPr>
        <p:pic>
          <p:nvPicPr>
            <p:cNvPr id="2766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743199"/>
              <a:ext cx="1295400" cy="22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Rectangle 14"/>
            <p:cNvSpPr>
              <a:spLocks noChangeArrowheads="1"/>
            </p:cNvSpPr>
            <p:nvPr/>
          </p:nvSpPr>
          <p:spPr bwMode="auto">
            <a:xfrm>
              <a:off x="4038600" y="5024437"/>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Fe(OH)</a:t>
              </a:r>
              <a:r>
                <a:rPr lang="en-US" altLang="en-US" sz="2400" baseline="-25000">
                  <a:latin typeface="Times New Roman" panose="02020603050405020304" pitchFamily="18" charset="0"/>
                  <a:cs typeface="Times New Roman" panose="02020603050405020304" pitchFamily="18" charset="0"/>
                </a:rPr>
                <a:t>3</a:t>
              </a:r>
              <a:endParaRPr lang="en-US" altLang="en-US" sz="2400">
                <a:latin typeface="Times New Roman" panose="02020603050405020304" pitchFamily="18" charset="0"/>
                <a:cs typeface="Times New Roman" panose="02020603050405020304" pitchFamily="18" charset="0"/>
              </a:endParaRPr>
            </a:p>
          </p:txBody>
        </p:sp>
      </p:grpSp>
      <p:sp>
        <p:nvSpPr>
          <p:cNvPr id="5" name="Rectangle 16"/>
          <p:cNvSpPr>
            <a:spLocks noChangeArrowheads="1"/>
          </p:cNvSpPr>
          <p:nvPr/>
        </p:nvSpPr>
        <p:spPr bwMode="auto">
          <a:xfrm>
            <a:off x="568704" y="773192"/>
            <a:ext cx="11130792" cy="3570208"/>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2. Sắt</a:t>
            </a:r>
            <a:r>
              <a:rPr kumimoji="0" lang="en-US" altLang="en-US" sz="3200" b="1" i="0" u="none" strike="noStrike" cap="none" normalizeH="0" smtClean="0">
                <a:ln>
                  <a:noFill/>
                </a:ln>
                <a:solidFill>
                  <a:srgbClr val="0000FF"/>
                </a:solidFill>
                <a:effectLst/>
                <a:latin typeface="Times New Roman" panose="02020603050405020304" pitchFamily="18" charset="0"/>
                <a:cs typeface="Times New Roman" panose="02020603050405020304" pitchFamily="18" charset="0"/>
              </a:rPr>
              <a:t> (III) h</a:t>
            </a: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idroxit Fe(OH)</a:t>
            </a:r>
            <a:r>
              <a:rPr kumimoji="0" lang="en-US" altLang="en-US" sz="3200" b="1" i="0" u="none" strike="noStrike" cap="none" normalizeH="0" baseline="-30000" smtClean="0">
                <a:ln>
                  <a:noFill/>
                </a:ln>
                <a:solidFill>
                  <a:srgbClr val="0000FF"/>
                </a:solidFill>
                <a:effectLst/>
                <a:latin typeface="Times New Roman" panose="02020603050405020304" pitchFamily="18" charset="0"/>
                <a:cs typeface="Times New Roman" panose="02020603050405020304" pitchFamily="18" charset="0"/>
              </a:rPr>
              <a:t>3</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Là chất rắn màu nâu đỏ, không tan trong nước nhưng dễ tan trong các dung dịch axit tạo muối sắt (III) </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pP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2Fe(OH)</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3</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+ 3H</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SO</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4</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 Fe</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(SO4)</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3</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+ 6H</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O</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Điều chế: cho dung dịch kiềm tác dụng với muối sắt (III).</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pP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FeCl</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3</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+ 3NaOH → Fe(OH)</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3</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+ 3NaCl</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1884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ompas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2247900" y="1676400"/>
            <a:ext cx="7827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latin typeface="Times New Roman" panose="02020603050405020304" pitchFamily="18" charset="0"/>
                <a:cs typeface="Times New Roman" panose="02020603050405020304" pitchFamily="18" charset="0"/>
              </a:rPr>
              <a:t>Chủ đề: </a:t>
            </a:r>
            <a:r>
              <a:rPr lang="en-US" altLang="en-US" sz="6000" b="1" smtClean="0">
                <a:latin typeface="Times New Roman" panose="02020603050405020304" pitchFamily="18" charset="0"/>
                <a:cs typeface="Times New Roman" panose="02020603050405020304" pitchFamily="18" charset="0"/>
              </a:rPr>
              <a:t>SẮT</a:t>
            </a:r>
            <a:endParaRPr lang="en-US" altLang="en-US" sz="6000" b="1">
              <a:latin typeface="Times New Roman" panose="02020603050405020304" pitchFamily="18" charset="0"/>
              <a:cs typeface="Times New Roman" panose="02020603050405020304" pitchFamily="18" charset="0"/>
            </a:endParaRPr>
          </a:p>
        </p:txBody>
      </p:sp>
      <p:sp>
        <p:nvSpPr>
          <p:cNvPr id="5124" name="TextBox 16"/>
          <p:cNvSpPr txBox="1">
            <a:spLocks noChangeArrowheads="1"/>
          </p:cNvSpPr>
          <p:nvPr/>
        </p:nvSpPr>
        <p:spPr bwMode="auto">
          <a:xfrm>
            <a:off x="2952750" y="455613"/>
            <a:ext cx="6515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a:latin typeface="Times New Roman" panose="02020603050405020304" pitchFamily="18" charset="0"/>
                <a:cs typeface="Times New Roman" panose="02020603050405020304" pitchFamily="18" charset="0"/>
              </a:rPr>
              <a:t>TRƯỜNG THPT NGÔ SỸ LIÊN</a:t>
            </a:r>
          </a:p>
        </p:txBody>
      </p:sp>
      <p:grpSp>
        <p:nvGrpSpPr>
          <p:cNvPr id="4" name="Group 3"/>
          <p:cNvGrpSpPr/>
          <p:nvPr/>
        </p:nvGrpSpPr>
        <p:grpSpPr>
          <a:xfrm>
            <a:off x="1657350" y="2743200"/>
            <a:ext cx="8934450" cy="1219200"/>
            <a:chOff x="1657350" y="2743200"/>
            <a:chExt cx="8934450" cy="1219200"/>
          </a:xfrm>
        </p:grpSpPr>
        <p:sp>
          <p:nvSpPr>
            <p:cNvPr id="2" name="Rounded Rectangle 1"/>
            <p:cNvSpPr/>
            <p:nvPr/>
          </p:nvSpPr>
          <p:spPr>
            <a:xfrm>
              <a:off x="1981200" y="2895600"/>
              <a:ext cx="861060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US" sz="4800" b="1" smtClean="0">
                  <a:latin typeface="Times New Roman" panose="02020603050405020304" pitchFamily="18" charset="0"/>
                  <a:cs typeface="Times New Roman" panose="02020603050405020304" pitchFamily="18" charset="0"/>
                </a:rPr>
                <a:t>SẮT</a:t>
              </a:r>
              <a:endParaRPr lang="en-US" sz="4800" b="1">
                <a:latin typeface="Times New Roman" panose="02020603050405020304" pitchFamily="18" charset="0"/>
                <a:cs typeface="Times New Roman" panose="02020603050405020304" pitchFamily="18" charset="0"/>
              </a:endParaRPr>
            </a:p>
          </p:txBody>
        </p:sp>
        <p:sp>
          <p:nvSpPr>
            <p:cNvPr id="3" name="Oval 2"/>
            <p:cNvSpPr/>
            <p:nvPr/>
          </p:nvSpPr>
          <p:spPr>
            <a:xfrm>
              <a:off x="1657350" y="2743200"/>
              <a:ext cx="1295400" cy="1219200"/>
            </a:xfrm>
            <a:prstGeom prst="ellipse">
              <a:avLst/>
            </a:prstGeom>
            <a:solidFill>
              <a:srgbClr val="0099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latin typeface="Times New Roman" panose="02020603050405020304" pitchFamily="18" charset="0"/>
                  <a:cs typeface="Times New Roman" panose="02020603050405020304" pitchFamily="18" charset="0"/>
                </a:rPr>
                <a:t>A</a:t>
              </a:r>
              <a:endParaRPr lang="en-US" sz="5400" b="1">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657350" y="4089737"/>
            <a:ext cx="8934450" cy="1219200"/>
            <a:chOff x="1657350" y="4089737"/>
            <a:chExt cx="8934450" cy="1219200"/>
          </a:xfrm>
        </p:grpSpPr>
        <p:sp>
          <p:nvSpPr>
            <p:cNvPr id="7" name="Rounded Rectangle 6"/>
            <p:cNvSpPr/>
            <p:nvPr/>
          </p:nvSpPr>
          <p:spPr>
            <a:xfrm>
              <a:off x="1981200" y="4242137"/>
              <a:ext cx="861060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US" sz="4800" b="1" smtClean="0">
                  <a:latin typeface="Times New Roman" panose="02020603050405020304" pitchFamily="18" charset="0"/>
                  <a:cs typeface="Times New Roman" panose="02020603050405020304" pitchFamily="18" charset="0"/>
                </a:rPr>
                <a:t>HỢP CHẤT CỦA SẮT</a:t>
              </a:r>
              <a:endParaRPr lang="en-US" sz="4800" b="1">
                <a:latin typeface="Times New Roman" panose="02020603050405020304" pitchFamily="18" charset="0"/>
                <a:cs typeface="Times New Roman" panose="02020603050405020304" pitchFamily="18" charset="0"/>
              </a:endParaRPr>
            </a:p>
          </p:txBody>
        </p:sp>
        <p:sp>
          <p:nvSpPr>
            <p:cNvPr id="8" name="Oval 7"/>
            <p:cNvSpPr/>
            <p:nvPr/>
          </p:nvSpPr>
          <p:spPr>
            <a:xfrm>
              <a:off x="1657350" y="4089737"/>
              <a:ext cx="1295400" cy="1219200"/>
            </a:xfrm>
            <a:prstGeom prst="ellipse">
              <a:avLst/>
            </a:prstGeom>
            <a:solidFill>
              <a:srgbClr val="0099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latin typeface="Times New Roman" panose="02020603050405020304" pitchFamily="18" charset="0"/>
                  <a:cs typeface="Times New Roman" panose="02020603050405020304" pitchFamily="18" charset="0"/>
                </a:rPr>
                <a:t>B</a:t>
              </a:r>
              <a:endParaRPr lang="en-US" sz="5400" b="1">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661361" y="5446295"/>
            <a:ext cx="8934450" cy="1219200"/>
            <a:chOff x="1661361" y="5446295"/>
            <a:chExt cx="8934450" cy="1219200"/>
          </a:xfrm>
        </p:grpSpPr>
        <p:sp>
          <p:nvSpPr>
            <p:cNvPr id="9" name="Rounded Rectangle 8"/>
            <p:cNvSpPr/>
            <p:nvPr/>
          </p:nvSpPr>
          <p:spPr>
            <a:xfrm>
              <a:off x="1985211" y="5598695"/>
              <a:ext cx="861060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US" sz="4800" b="1" smtClean="0">
                  <a:latin typeface="Times New Roman" panose="02020603050405020304" pitchFamily="18" charset="0"/>
                  <a:cs typeface="Times New Roman" panose="02020603050405020304" pitchFamily="18" charset="0"/>
                </a:rPr>
                <a:t>HỢP KIM CỦA SẮT</a:t>
              </a:r>
              <a:endParaRPr lang="en-US" sz="4800" b="1">
                <a:latin typeface="Times New Roman" panose="02020603050405020304" pitchFamily="18" charset="0"/>
                <a:cs typeface="Times New Roman" panose="02020603050405020304" pitchFamily="18" charset="0"/>
              </a:endParaRPr>
            </a:p>
          </p:txBody>
        </p:sp>
        <p:sp>
          <p:nvSpPr>
            <p:cNvPr id="10" name="Oval 9"/>
            <p:cNvSpPr/>
            <p:nvPr/>
          </p:nvSpPr>
          <p:spPr>
            <a:xfrm>
              <a:off x="1661361" y="5446295"/>
              <a:ext cx="1295400" cy="1219200"/>
            </a:xfrm>
            <a:prstGeom prst="ellipse">
              <a:avLst/>
            </a:prstGeom>
            <a:solidFill>
              <a:srgbClr val="0099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par>
                                <p:cTn id="24" presetID="2" presetClass="exit" presetSubtype="4" fill="hold" nodeType="with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ppt_x"/>
                                          </p:val>
                                        </p:tav>
                                      </p:tavLst>
                                    </p:anim>
                                    <p:anim calcmode="lin" valueType="num">
                                      <p:cBhvr additive="base">
                                        <p:cTn id="26" dur="500"/>
                                        <p:tgtEl>
                                          <p:spTgt spid="6"/>
                                        </p:tgtEl>
                                        <p:attrNameLst>
                                          <p:attrName>ppt_y</p:attrName>
                                        </p:attrNameLst>
                                      </p:cBhvr>
                                      <p:tavLst>
                                        <p:tav tm="0">
                                          <p:val>
                                            <p:strVal val="ppt_y"/>
                                          </p:val>
                                        </p:tav>
                                        <p:tav tm="100000">
                                          <p:val>
                                            <p:strVal val="1+ppt_h/2"/>
                                          </p:val>
                                        </p:tav>
                                      </p:tavLst>
                                    </p:anim>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102"/>
          <p:cNvSpPr txBox="1">
            <a:spLocks noChangeArrowheads="1"/>
          </p:cNvSpPr>
          <p:nvPr/>
        </p:nvSpPr>
        <p:spPr bwMode="auto">
          <a:xfrm>
            <a:off x="1722438" y="106363"/>
            <a:ext cx="6735762" cy="554037"/>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sz="3000" b="1" dirty="0">
                <a:solidFill>
                  <a:srgbClr val="0000CC"/>
                </a:solidFill>
                <a:latin typeface="Times New Roman" pitchFamily="18" charset="0"/>
                <a:cs typeface="Times New Roman" pitchFamily="18" charset="0"/>
              </a:rPr>
              <a:t>II. HỢP CHẤT SẮT (III)</a:t>
            </a:r>
          </a:p>
        </p:txBody>
      </p:sp>
      <p:grpSp>
        <p:nvGrpSpPr>
          <p:cNvPr id="4" name="Group 24"/>
          <p:cNvGrpSpPr>
            <a:grpSpLocks/>
          </p:cNvGrpSpPr>
          <p:nvPr/>
        </p:nvGrpSpPr>
        <p:grpSpPr bwMode="auto">
          <a:xfrm>
            <a:off x="9372600" y="4806544"/>
            <a:ext cx="2667000" cy="2063488"/>
            <a:chOff x="3520678" y="2667000"/>
            <a:chExt cx="4053285" cy="2066925"/>
          </a:xfrm>
        </p:grpSpPr>
        <p:pic>
          <p:nvPicPr>
            <p:cNvPr id="276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667000"/>
              <a:ext cx="231616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Rectangle 14"/>
            <p:cNvSpPr>
              <a:spLocks noChangeArrowheads="1"/>
            </p:cNvSpPr>
            <p:nvPr/>
          </p:nvSpPr>
          <p:spPr bwMode="auto">
            <a:xfrm>
              <a:off x="3520678" y="3582923"/>
              <a:ext cx="1737122" cy="5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FeCl</a:t>
              </a:r>
              <a:r>
                <a:rPr lang="en-US" altLang="en-US" sz="2800" baseline="-25000">
                  <a:latin typeface="Times New Roman" panose="02020603050405020304" pitchFamily="18" charset="0"/>
                  <a:cs typeface="Times New Roman" panose="02020603050405020304" pitchFamily="18" charset="0"/>
                </a:rPr>
                <a:t>3</a:t>
              </a:r>
              <a:endParaRPr lang="en-US" altLang="en-US" sz="2800">
                <a:latin typeface="Times New Roman" panose="02020603050405020304" pitchFamily="18" charset="0"/>
                <a:cs typeface="Times New Roman" panose="02020603050405020304" pitchFamily="18" charset="0"/>
              </a:endParaRPr>
            </a:p>
          </p:txBody>
        </p:sp>
      </p:grpSp>
      <p:sp>
        <p:nvSpPr>
          <p:cNvPr id="5" name="Rectangle 16"/>
          <p:cNvSpPr>
            <a:spLocks noChangeArrowheads="1"/>
          </p:cNvSpPr>
          <p:nvPr/>
        </p:nvSpPr>
        <p:spPr bwMode="auto">
          <a:xfrm>
            <a:off x="838200" y="838200"/>
            <a:ext cx="10876551" cy="4216539"/>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en-US" sz="32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3. Muối sắt (III)</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Các muối sắt (III) có tính oxi hóa, dễ bị khử thành muối sắt (II).</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pP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Fe + 2FeCl</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3</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 3FeCl</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Bột đồng tan trong dung dịch muối sắt (III).</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600"/>
              </a:spcBef>
              <a:spcAft>
                <a:spcPts val="600"/>
              </a:spcAft>
              <a:buClrTx/>
              <a:buSzTx/>
              <a:buFontTx/>
              <a:buNone/>
              <a:tabLst/>
            </a:pP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Cu + 2FeCl</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3</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(vàng nâu) → CuCl</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 FeCl</a:t>
            </a:r>
            <a:r>
              <a:rPr kumimoji="0" lang="en-US" altLang="en-US" sz="3200" b="1"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Dung dịch CuCl</a:t>
            </a:r>
            <a:r>
              <a:rPr kumimoji="0" lang="en-US" altLang="en-US" sz="3200" b="0"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(màu xanh) và dung dịch FeCl</a:t>
            </a:r>
            <a:r>
              <a:rPr kumimoji="0" lang="en-US" altLang="en-US" sz="3200" b="0" i="0" u="none" strike="noStrike" cap="none" normalizeH="0" baseline="-30000" smtClean="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(không màu) nên dung dịch thu được có màu xanh.</a:t>
            </a:r>
          </a:p>
        </p:txBody>
      </p:sp>
    </p:spTree>
    <p:extLst>
      <p:ext uri="{BB962C8B-B14F-4D97-AF65-F5344CB8AC3E}">
        <p14:creationId xmlns:p14="http://schemas.microsoft.com/office/powerpoint/2010/main" val="3189815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609600" y="1308972"/>
            <a:ext cx="10972800" cy="98488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vi-VN" sz="3200" b="1" smtClean="0">
                <a:latin typeface="Times New Roman" pitchFamily="18" charset="0"/>
                <a:cs typeface="Times New Roman" pitchFamily="18" charset="0"/>
              </a:rPr>
              <a:t>Bài 1 (trang 1</a:t>
            </a:r>
            <a:r>
              <a:rPr lang="en-US" sz="3200" b="1" smtClean="0">
                <a:latin typeface="Times New Roman" pitchFamily="18" charset="0"/>
                <a:cs typeface="Times New Roman" pitchFamily="18" charset="0"/>
              </a:rPr>
              <a:t>45</a:t>
            </a:r>
            <a:r>
              <a:rPr lang="vi-VN" sz="3200" b="1" smtClean="0">
                <a:latin typeface="Times New Roman" pitchFamily="18" charset="0"/>
                <a:cs typeface="Times New Roman" pitchFamily="18" charset="0"/>
              </a:rPr>
              <a:t> SGK Hóa 12): </a:t>
            </a:r>
            <a:r>
              <a:rPr lang="vi-VN" sz="3200">
                <a:solidFill>
                  <a:srgbClr val="000000"/>
                </a:solidFill>
                <a:latin typeface="Times New Roman" panose="02020603050405020304" pitchFamily="18" charset="0"/>
                <a:cs typeface="Times New Roman" panose="02020603050405020304" pitchFamily="18" charset="0"/>
              </a:rPr>
              <a:t>Viết phương trình hóa học của các phản ứng trong quá trình chuyển đổi sau</a:t>
            </a:r>
            <a:r>
              <a:rPr lang="vi-VN" sz="3200" smtClean="0">
                <a:solidFill>
                  <a:srgbClr val="000000"/>
                </a:solidFill>
                <a:latin typeface="Times New Roman" panose="02020603050405020304" pitchFamily="18" charset="0"/>
                <a:cs typeface="Times New Roman" panose="02020603050405020304" pitchFamily="18" charset="0"/>
              </a:rPr>
              <a:t>:</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4314825" y="30480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
        <p:nvSpPr>
          <p:cNvPr id="3" name="Rectangle 2"/>
          <p:cNvSpPr/>
          <p:nvPr/>
        </p:nvSpPr>
        <p:spPr>
          <a:xfrm>
            <a:off x="260684" y="2514600"/>
            <a:ext cx="11931316" cy="584775"/>
          </a:xfrm>
          <a:prstGeom prst="rect">
            <a:avLst/>
          </a:prstGeom>
        </p:spPr>
        <p:txBody>
          <a:bodyPr wrap="square">
            <a:spAutoFit/>
          </a:bodyPr>
          <a:lstStyle/>
          <a:p>
            <a:pPr algn="ctr"/>
            <a:r>
              <a:rPr lang="vi-VN" sz="3200">
                <a:solidFill>
                  <a:srgbClr val="000000"/>
                </a:solidFill>
                <a:latin typeface="Times New Roman" panose="02020603050405020304" pitchFamily="18" charset="0"/>
                <a:cs typeface="Times New Roman" panose="02020603050405020304" pitchFamily="18" charset="0"/>
              </a:rPr>
              <a:t>FeS</a:t>
            </a:r>
            <a:r>
              <a:rPr lang="vi-VN" sz="3200" baseline="-25000">
                <a:solidFill>
                  <a:srgbClr val="000000"/>
                </a:solidFill>
                <a:latin typeface="Times New Roman" panose="02020603050405020304" pitchFamily="18" charset="0"/>
                <a:cs typeface="Times New Roman" panose="02020603050405020304" pitchFamily="18" charset="0"/>
              </a:rPr>
              <a:t>2</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Fe</a:t>
            </a:r>
            <a:r>
              <a:rPr lang="vi-VN" sz="3200" baseline="-25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O</a:t>
            </a:r>
            <a:r>
              <a:rPr lang="vi-VN" sz="3200" baseline="-25000">
                <a:solidFill>
                  <a:srgbClr val="000000"/>
                </a:solidFill>
                <a:latin typeface="Times New Roman" panose="02020603050405020304" pitchFamily="18" charset="0"/>
                <a:cs typeface="Times New Roman" panose="02020603050405020304" pitchFamily="18" charset="0"/>
              </a:rPr>
              <a:t>3</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FeCl</a:t>
            </a:r>
            <a:r>
              <a:rPr lang="vi-VN" sz="3200" baseline="-25000">
                <a:solidFill>
                  <a:srgbClr val="000000"/>
                </a:solidFill>
                <a:latin typeface="Times New Roman" panose="02020603050405020304" pitchFamily="18" charset="0"/>
                <a:cs typeface="Times New Roman" panose="02020603050405020304" pitchFamily="18" charset="0"/>
              </a:rPr>
              <a:t>3</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Fe(OH)</a:t>
            </a:r>
            <a:r>
              <a:rPr lang="vi-VN" sz="3200" baseline="-25000">
                <a:solidFill>
                  <a:srgbClr val="000000"/>
                </a:solidFill>
                <a:latin typeface="Times New Roman" panose="02020603050405020304" pitchFamily="18" charset="0"/>
                <a:cs typeface="Times New Roman" panose="02020603050405020304" pitchFamily="18" charset="0"/>
              </a:rPr>
              <a:t>3</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Fe</a:t>
            </a:r>
            <a:r>
              <a:rPr lang="vi-VN" sz="3200" baseline="-25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O</a:t>
            </a:r>
            <a:r>
              <a:rPr lang="vi-VN" sz="3200" baseline="-25000">
                <a:solidFill>
                  <a:srgbClr val="000000"/>
                </a:solidFill>
                <a:latin typeface="Times New Roman" panose="02020603050405020304" pitchFamily="18" charset="0"/>
                <a:cs typeface="Times New Roman" panose="02020603050405020304" pitchFamily="18" charset="0"/>
              </a:rPr>
              <a:t>3</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FeO</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FeSO</a:t>
            </a:r>
            <a:r>
              <a:rPr lang="vi-VN" sz="3200" baseline="-25000">
                <a:solidFill>
                  <a:srgbClr val="000000"/>
                </a:solidFill>
                <a:latin typeface="Times New Roman" panose="02020603050405020304" pitchFamily="18" charset="0"/>
                <a:cs typeface="Times New Roman" panose="02020603050405020304" pitchFamily="18" charset="0"/>
              </a:rPr>
              <a:t>4</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Fe</a:t>
            </a:r>
          </a:p>
        </p:txBody>
      </p:sp>
      <p:sp>
        <p:nvSpPr>
          <p:cNvPr id="4" name="TextBox 3"/>
          <p:cNvSpPr txBox="1"/>
          <p:nvPr/>
        </p:nvSpPr>
        <p:spPr>
          <a:xfrm>
            <a:off x="1219200" y="2376411"/>
            <a:ext cx="543739" cy="461665"/>
          </a:xfrm>
          <a:prstGeom prst="rect">
            <a:avLst/>
          </a:prstGeom>
          <a:noFill/>
        </p:spPr>
        <p:txBody>
          <a:bodyPr wrap="non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(1)</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09061" y="2376411"/>
            <a:ext cx="543739" cy="461665"/>
          </a:xfrm>
          <a:prstGeom prst="rect">
            <a:avLst/>
          </a:prstGeom>
          <a:noFill/>
        </p:spPr>
        <p:txBody>
          <a:bodyPr wrap="non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(2)</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409261" y="2390622"/>
            <a:ext cx="543739" cy="461665"/>
          </a:xfrm>
          <a:prstGeom prst="rect">
            <a:avLst/>
          </a:prstGeom>
          <a:noFill/>
        </p:spPr>
        <p:txBody>
          <a:bodyPr wrap="non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(3)</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411139" y="2362200"/>
            <a:ext cx="543739" cy="461665"/>
          </a:xfrm>
          <a:prstGeom prst="rect">
            <a:avLst/>
          </a:prstGeom>
          <a:noFill/>
        </p:spPr>
        <p:txBody>
          <a:bodyPr wrap="non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(4)</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8001000" y="2362200"/>
            <a:ext cx="543739" cy="461665"/>
          </a:xfrm>
          <a:prstGeom prst="rect">
            <a:avLst/>
          </a:prstGeom>
          <a:noFill/>
        </p:spPr>
        <p:txBody>
          <a:bodyPr wrap="non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(5)</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9220200" y="2376411"/>
            <a:ext cx="543739" cy="461665"/>
          </a:xfrm>
          <a:prstGeom prst="rect">
            <a:avLst/>
          </a:prstGeom>
          <a:noFill/>
        </p:spPr>
        <p:txBody>
          <a:bodyPr wrap="non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(6)</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0950208" y="2383629"/>
            <a:ext cx="543739" cy="461665"/>
          </a:xfrm>
          <a:prstGeom prst="rect">
            <a:avLst/>
          </a:prstGeom>
          <a:noFill/>
        </p:spPr>
        <p:txBody>
          <a:bodyPr wrap="non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(7)</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7222" y="3296055"/>
            <a:ext cx="6434577" cy="2677656"/>
          </a:xfrm>
          <a:prstGeom prst="rect">
            <a:avLst/>
          </a:prstGeom>
        </p:spPr>
        <p:txBody>
          <a:bodyPr wrap="square">
            <a:spAutoFit/>
          </a:bodyPr>
          <a:lstStyle/>
          <a:p>
            <a:pPr>
              <a:lnSpc>
                <a:spcPct val="150000"/>
              </a:lnSpc>
            </a:pPr>
            <a:r>
              <a:rPr lang="pt-BR" sz="2800">
                <a:solidFill>
                  <a:srgbClr val="000000"/>
                </a:solidFill>
                <a:latin typeface="Times New Roman" panose="02020603050405020304" pitchFamily="18" charset="0"/>
                <a:cs typeface="Times New Roman" panose="02020603050405020304" pitchFamily="18" charset="0"/>
              </a:rPr>
              <a:t>(1</a:t>
            </a:r>
            <a:r>
              <a:rPr lang="pt-BR" sz="2800" smtClean="0">
                <a:solidFill>
                  <a:srgbClr val="000000"/>
                </a:solidFill>
                <a:latin typeface="Times New Roman" panose="02020603050405020304" pitchFamily="18" charset="0"/>
                <a:cs typeface="Times New Roman" panose="02020603050405020304" pitchFamily="18" charset="0"/>
              </a:rPr>
              <a:t>) 4FeS</a:t>
            </a:r>
            <a:r>
              <a:rPr lang="pt-BR" sz="2800" baseline="-25000" smtClean="0">
                <a:solidFill>
                  <a:srgbClr val="000000"/>
                </a:solidFill>
                <a:latin typeface="Times New Roman" panose="02020603050405020304" pitchFamily="18" charset="0"/>
                <a:cs typeface="Times New Roman" panose="02020603050405020304" pitchFamily="18" charset="0"/>
              </a:rPr>
              <a:t>2</a:t>
            </a:r>
            <a:r>
              <a:rPr lang="pt-BR" sz="2800" smtClean="0">
                <a:solidFill>
                  <a:srgbClr val="000000"/>
                </a:solidFill>
                <a:latin typeface="Times New Roman" panose="02020603050405020304" pitchFamily="18" charset="0"/>
                <a:cs typeface="Times New Roman" panose="02020603050405020304" pitchFamily="18" charset="0"/>
              </a:rPr>
              <a:t> + 11O</a:t>
            </a:r>
            <a:r>
              <a:rPr lang="pt-BR" sz="2800" baseline="-25000" smtClean="0">
                <a:solidFill>
                  <a:srgbClr val="000000"/>
                </a:solidFill>
                <a:latin typeface="Times New Roman" panose="02020603050405020304" pitchFamily="18" charset="0"/>
                <a:cs typeface="Times New Roman" panose="02020603050405020304" pitchFamily="18" charset="0"/>
              </a:rPr>
              <a:t>2</a:t>
            </a:r>
            <a:r>
              <a:rPr lang="pt-BR" sz="2800" smtClean="0">
                <a:solidFill>
                  <a:srgbClr val="000000"/>
                </a:solidFill>
                <a:latin typeface="Times New Roman" panose="02020603050405020304" pitchFamily="18" charset="0"/>
                <a:cs typeface="Times New Roman" panose="02020603050405020304" pitchFamily="18" charset="0"/>
              </a:rPr>
              <a:t> → 2Fe</a:t>
            </a:r>
            <a:r>
              <a:rPr lang="pt-BR" sz="2800" baseline="-25000" smtClean="0">
                <a:solidFill>
                  <a:srgbClr val="000000"/>
                </a:solidFill>
                <a:latin typeface="Times New Roman" panose="02020603050405020304" pitchFamily="18" charset="0"/>
                <a:cs typeface="Times New Roman" panose="02020603050405020304" pitchFamily="18" charset="0"/>
              </a:rPr>
              <a:t>2</a:t>
            </a:r>
            <a:r>
              <a:rPr lang="pt-BR" sz="2800" smtClean="0">
                <a:solidFill>
                  <a:srgbClr val="000000"/>
                </a:solidFill>
                <a:latin typeface="Times New Roman" panose="02020603050405020304" pitchFamily="18" charset="0"/>
                <a:cs typeface="Times New Roman" panose="02020603050405020304" pitchFamily="18" charset="0"/>
              </a:rPr>
              <a:t>O</a:t>
            </a:r>
            <a:r>
              <a:rPr lang="pt-BR" sz="2800" baseline="-25000" smtClean="0">
                <a:solidFill>
                  <a:srgbClr val="000000"/>
                </a:solidFill>
                <a:latin typeface="Times New Roman" panose="02020603050405020304" pitchFamily="18" charset="0"/>
                <a:cs typeface="Times New Roman" panose="02020603050405020304" pitchFamily="18" charset="0"/>
              </a:rPr>
              <a:t>3</a:t>
            </a:r>
            <a:r>
              <a:rPr lang="pt-BR" sz="2800" smtClean="0">
                <a:solidFill>
                  <a:srgbClr val="000000"/>
                </a:solidFill>
                <a:latin typeface="Times New Roman" panose="02020603050405020304" pitchFamily="18" charset="0"/>
                <a:cs typeface="Times New Roman" panose="02020603050405020304" pitchFamily="18" charset="0"/>
              </a:rPr>
              <a:t> + 8SO</a:t>
            </a:r>
            <a:r>
              <a:rPr lang="pt-BR" sz="2800" baseline="-25000" smtClean="0">
                <a:solidFill>
                  <a:srgbClr val="000000"/>
                </a:solidFill>
                <a:latin typeface="Times New Roman" panose="02020603050405020304" pitchFamily="18" charset="0"/>
                <a:cs typeface="Times New Roman" panose="02020603050405020304" pitchFamily="18" charset="0"/>
              </a:rPr>
              <a:t>2</a:t>
            </a:r>
          </a:p>
          <a:p>
            <a:pPr>
              <a:lnSpc>
                <a:spcPct val="150000"/>
              </a:lnSpc>
            </a:pPr>
            <a:r>
              <a:rPr lang="pt-BR" sz="2800" smtClean="0">
                <a:solidFill>
                  <a:srgbClr val="000000"/>
                </a:solidFill>
                <a:latin typeface="Times New Roman" panose="02020603050405020304" pitchFamily="18" charset="0"/>
                <a:cs typeface="Times New Roman" panose="02020603050405020304" pitchFamily="18" charset="0"/>
              </a:rPr>
              <a:t>(</a:t>
            </a:r>
            <a:r>
              <a:rPr lang="pt-BR" sz="2800">
                <a:solidFill>
                  <a:srgbClr val="000000"/>
                </a:solidFill>
                <a:latin typeface="Times New Roman" panose="02020603050405020304" pitchFamily="18" charset="0"/>
                <a:cs typeface="Times New Roman" panose="02020603050405020304" pitchFamily="18" charset="0"/>
              </a:rPr>
              <a:t>2</a:t>
            </a:r>
            <a:r>
              <a:rPr lang="pt-BR" sz="2800" smtClean="0">
                <a:solidFill>
                  <a:srgbClr val="000000"/>
                </a:solidFill>
                <a:latin typeface="Times New Roman" panose="02020603050405020304" pitchFamily="18" charset="0"/>
                <a:cs typeface="Times New Roman" panose="02020603050405020304" pitchFamily="18" charset="0"/>
              </a:rPr>
              <a:t>) Fe</a:t>
            </a:r>
            <a:r>
              <a:rPr lang="pt-BR" sz="2800" baseline="-25000" smtClean="0">
                <a:solidFill>
                  <a:srgbClr val="000000"/>
                </a:solidFill>
                <a:latin typeface="Times New Roman" panose="02020603050405020304" pitchFamily="18" charset="0"/>
                <a:cs typeface="Times New Roman" panose="02020603050405020304" pitchFamily="18" charset="0"/>
              </a:rPr>
              <a:t>2</a:t>
            </a:r>
            <a:r>
              <a:rPr lang="pt-BR" sz="2800" smtClean="0">
                <a:solidFill>
                  <a:srgbClr val="000000"/>
                </a:solidFill>
                <a:latin typeface="Times New Roman" panose="02020603050405020304" pitchFamily="18" charset="0"/>
                <a:cs typeface="Times New Roman" panose="02020603050405020304" pitchFamily="18" charset="0"/>
              </a:rPr>
              <a:t>O</a:t>
            </a:r>
            <a:r>
              <a:rPr lang="pt-BR" sz="2800" baseline="-25000" smtClean="0">
                <a:solidFill>
                  <a:srgbClr val="000000"/>
                </a:solidFill>
                <a:latin typeface="Times New Roman" panose="02020603050405020304" pitchFamily="18" charset="0"/>
                <a:cs typeface="Times New Roman" panose="02020603050405020304" pitchFamily="18" charset="0"/>
              </a:rPr>
              <a:t>3</a:t>
            </a:r>
            <a:r>
              <a:rPr lang="pt-BR" sz="2800" smtClean="0">
                <a:solidFill>
                  <a:srgbClr val="000000"/>
                </a:solidFill>
                <a:latin typeface="Times New Roman" panose="02020603050405020304" pitchFamily="18" charset="0"/>
                <a:cs typeface="Times New Roman" panose="02020603050405020304" pitchFamily="18" charset="0"/>
              </a:rPr>
              <a:t> + 6HCl → 2FeCl</a:t>
            </a:r>
            <a:r>
              <a:rPr lang="pt-BR" sz="2800" baseline="-25000" smtClean="0">
                <a:solidFill>
                  <a:srgbClr val="000000"/>
                </a:solidFill>
                <a:latin typeface="Times New Roman" panose="02020603050405020304" pitchFamily="18" charset="0"/>
                <a:cs typeface="Times New Roman" panose="02020603050405020304" pitchFamily="18" charset="0"/>
              </a:rPr>
              <a:t>3</a:t>
            </a:r>
            <a:r>
              <a:rPr lang="pt-BR" sz="2800" smtClean="0">
                <a:solidFill>
                  <a:srgbClr val="000000"/>
                </a:solidFill>
                <a:latin typeface="Times New Roman" panose="02020603050405020304" pitchFamily="18" charset="0"/>
                <a:cs typeface="Times New Roman" panose="02020603050405020304" pitchFamily="18" charset="0"/>
              </a:rPr>
              <a:t> + 3H</a:t>
            </a:r>
            <a:r>
              <a:rPr lang="pt-BR" sz="2800" baseline="-25000" smtClean="0">
                <a:solidFill>
                  <a:srgbClr val="000000"/>
                </a:solidFill>
                <a:latin typeface="Times New Roman" panose="02020603050405020304" pitchFamily="18" charset="0"/>
                <a:cs typeface="Times New Roman" panose="02020603050405020304" pitchFamily="18" charset="0"/>
              </a:rPr>
              <a:t>2</a:t>
            </a:r>
            <a:r>
              <a:rPr lang="pt-BR" sz="2800" smtClean="0">
                <a:solidFill>
                  <a:srgbClr val="000000"/>
                </a:solidFill>
                <a:latin typeface="Times New Roman" panose="02020603050405020304" pitchFamily="18" charset="0"/>
                <a:cs typeface="Times New Roman" panose="02020603050405020304" pitchFamily="18" charset="0"/>
              </a:rPr>
              <a:t>O</a:t>
            </a:r>
          </a:p>
          <a:p>
            <a:pPr>
              <a:lnSpc>
                <a:spcPct val="150000"/>
              </a:lnSpc>
            </a:pPr>
            <a:r>
              <a:rPr lang="pt-BR" sz="2800" smtClean="0">
                <a:solidFill>
                  <a:srgbClr val="000000"/>
                </a:solidFill>
                <a:latin typeface="Times New Roman" panose="02020603050405020304" pitchFamily="18" charset="0"/>
                <a:cs typeface="Times New Roman" panose="02020603050405020304" pitchFamily="18" charset="0"/>
              </a:rPr>
              <a:t>(</a:t>
            </a:r>
            <a:r>
              <a:rPr lang="pt-BR" sz="2800">
                <a:solidFill>
                  <a:srgbClr val="000000"/>
                </a:solidFill>
                <a:latin typeface="Times New Roman" panose="02020603050405020304" pitchFamily="18" charset="0"/>
                <a:cs typeface="Times New Roman" panose="02020603050405020304" pitchFamily="18" charset="0"/>
              </a:rPr>
              <a:t>3</a:t>
            </a:r>
            <a:r>
              <a:rPr lang="pt-BR" sz="2800" smtClean="0">
                <a:solidFill>
                  <a:srgbClr val="000000"/>
                </a:solidFill>
                <a:latin typeface="Times New Roman" panose="02020603050405020304" pitchFamily="18" charset="0"/>
                <a:cs typeface="Times New Roman" panose="02020603050405020304" pitchFamily="18" charset="0"/>
              </a:rPr>
              <a:t>) FeCl</a:t>
            </a:r>
            <a:r>
              <a:rPr lang="pt-BR" sz="2800" baseline="-25000" smtClean="0">
                <a:solidFill>
                  <a:srgbClr val="000000"/>
                </a:solidFill>
                <a:latin typeface="Times New Roman" panose="02020603050405020304" pitchFamily="18" charset="0"/>
                <a:cs typeface="Times New Roman" panose="02020603050405020304" pitchFamily="18" charset="0"/>
              </a:rPr>
              <a:t>3</a:t>
            </a:r>
            <a:r>
              <a:rPr lang="pt-BR" sz="2800" smtClean="0">
                <a:solidFill>
                  <a:srgbClr val="000000"/>
                </a:solidFill>
                <a:latin typeface="Times New Roman" panose="02020603050405020304" pitchFamily="18" charset="0"/>
                <a:cs typeface="Times New Roman" panose="02020603050405020304" pitchFamily="18" charset="0"/>
              </a:rPr>
              <a:t> + 3NaOH → Fe(OH)</a:t>
            </a:r>
            <a:r>
              <a:rPr lang="pt-BR" sz="2800" baseline="-25000" smtClean="0">
                <a:solidFill>
                  <a:srgbClr val="000000"/>
                </a:solidFill>
                <a:latin typeface="Times New Roman" panose="02020603050405020304" pitchFamily="18" charset="0"/>
                <a:cs typeface="Times New Roman" panose="02020603050405020304" pitchFamily="18" charset="0"/>
              </a:rPr>
              <a:t>3</a:t>
            </a:r>
            <a:r>
              <a:rPr lang="pt-BR" sz="2800" smtClean="0">
                <a:solidFill>
                  <a:srgbClr val="000000"/>
                </a:solidFill>
                <a:latin typeface="Times New Roman" panose="02020603050405020304" pitchFamily="18" charset="0"/>
                <a:cs typeface="Times New Roman" panose="02020603050405020304" pitchFamily="18" charset="0"/>
              </a:rPr>
              <a:t> + 3NaCl</a:t>
            </a:r>
          </a:p>
          <a:p>
            <a:pPr>
              <a:lnSpc>
                <a:spcPct val="150000"/>
              </a:lnSpc>
            </a:pPr>
            <a:r>
              <a:rPr lang="pt-BR" sz="2800" smtClean="0">
                <a:solidFill>
                  <a:srgbClr val="000000"/>
                </a:solidFill>
                <a:latin typeface="Times New Roman" panose="02020603050405020304" pitchFamily="18" charset="0"/>
                <a:cs typeface="Times New Roman" panose="02020603050405020304" pitchFamily="18" charset="0"/>
              </a:rPr>
              <a:t>(</a:t>
            </a:r>
            <a:r>
              <a:rPr lang="pt-BR" sz="2800">
                <a:solidFill>
                  <a:srgbClr val="000000"/>
                </a:solidFill>
                <a:latin typeface="Times New Roman" panose="02020603050405020304" pitchFamily="18" charset="0"/>
                <a:cs typeface="Times New Roman" panose="02020603050405020304" pitchFamily="18" charset="0"/>
              </a:rPr>
              <a:t>4</a:t>
            </a:r>
            <a:r>
              <a:rPr lang="pt-BR" sz="2800" smtClean="0">
                <a:solidFill>
                  <a:srgbClr val="000000"/>
                </a:solidFill>
                <a:latin typeface="Times New Roman" panose="02020603050405020304" pitchFamily="18" charset="0"/>
                <a:cs typeface="Times New Roman" panose="02020603050405020304" pitchFamily="18" charset="0"/>
              </a:rPr>
              <a:t>) 2Fe(OH)</a:t>
            </a:r>
            <a:r>
              <a:rPr lang="pt-BR" sz="2800" baseline="-25000" smtClean="0">
                <a:solidFill>
                  <a:srgbClr val="000000"/>
                </a:solidFill>
                <a:latin typeface="Times New Roman" panose="02020603050405020304" pitchFamily="18" charset="0"/>
                <a:cs typeface="Times New Roman" panose="02020603050405020304" pitchFamily="18" charset="0"/>
              </a:rPr>
              <a:t>3</a:t>
            </a:r>
            <a:r>
              <a:rPr lang="pt-BR" sz="2800" smtClean="0">
                <a:solidFill>
                  <a:srgbClr val="000000"/>
                </a:solidFill>
                <a:latin typeface="Times New Roman" panose="02020603050405020304" pitchFamily="18" charset="0"/>
                <a:cs typeface="Times New Roman" panose="02020603050405020304" pitchFamily="18" charset="0"/>
              </a:rPr>
              <a:t> → Fe</a:t>
            </a:r>
            <a:r>
              <a:rPr lang="pt-BR" sz="2800" baseline="-25000" smtClean="0">
                <a:solidFill>
                  <a:srgbClr val="000000"/>
                </a:solidFill>
                <a:latin typeface="Times New Roman" panose="02020603050405020304" pitchFamily="18" charset="0"/>
                <a:cs typeface="Times New Roman" panose="02020603050405020304" pitchFamily="18" charset="0"/>
              </a:rPr>
              <a:t>2</a:t>
            </a:r>
            <a:r>
              <a:rPr lang="pt-BR" sz="2800" smtClean="0">
                <a:solidFill>
                  <a:srgbClr val="000000"/>
                </a:solidFill>
                <a:latin typeface="Times New Roman" panose="02020603050405020304" pitchFamily="18" charset="0"/>
                <a:cs typeface="Times New Roman" panose="02020603050405020304" pitchFamily="18" charset="0"/>
              </a:rPr>
              <a:t>O</a:t>
            </a:r>
            <a:r>
              <a:rPr lang="pt-BR" sz="2800" baseline="-25000" smtClean="0">
                <a:solidFill>
                  <a:srgbClr val="000000"/>
                </a:solidFill>
                <a:latin typeface="Times New Roman" panose="02020603050405020304" pitchFamily="18" charset="0"/>
                <a:cs typeface="Times New Roman" panose="02020603050405020304" pitchFamily="18" charset="0"/>
              </a:rPr>
              <a:t>3</a:t>
            </a:r>
            <a:r>
              <a:rPr lang="pt-BR" sz="2800" smtClean="0">
                <a:solidFill>
                  <a:srgbClr val="000000"/>
                </a:solidFill>
                <a:latin typeface="Times New Roman" panose="02020603050405020304" pitchFamily="18" charset="0"/>
                <a:cs typeface="Times New Roman" panose="02020603050405020304" pitchFamily="18" charset="0"/>
              </a:rPr>
              <a:t> + 3H</a:t>
            </a:r>
            <a:r>
              <a:rPr lang="pt-BR" sz="2800" baseline="-25000" smtClean="0">
                <a:solidFill>
                  <a:srgbClr val="000000"/>
                </a:solidFill>
                <a:latin typeface="Times New Roman" panose="02020603050405020304" pitchFamily="18" charset="0"/>
                <a:cs typeface="Times New Roman" panose="02020603050405020304" pitchFamily="18" charset="0"/>
              </a:rPr>
              <a:t>2</a:t>
            </a:r>
            <a:r>
              <a:rPr lang="pt-BR" sz="2800" smtClean="0">
                <a:solidFill>
                  <a:srgbClr val="000000"/>
                </a:solidFill>
                <a:latin typeface="Times New Roman" panose="02020603050405020304" pitchFamily="18" charset="0"/>
                <a:cs typeface="Times New Roman" panose="02020603050405020304" pitchFamily="18" charset="0"/>
              </a:rPr>
              <a:t>O</a:t>
            </a:r>
          </a:p>
        </p:txBody>
      </p:sp>
      <p:sp>
        <p:nvSpPr>
          <p:cNvPr id="6" name="Rectangle 5"/>
          <p:cNvSpPr/>
          <p:nvPr/>
        </p:nvSpPr>
        <p:spPr>
          <a:xfrm>
            <a:off x="6954878" y="4826675"/>
            <a:ext cx="6096000" cy="2031325"/>
          </a:xfrm>
          <a:prstGeom prst="rect">
            <a:avLst/>
          </a:prstGeom>
        </p:spPr>
        <p:txBody>
          <a:bodyPr>
            <a:spAutoFit/>
          </a:bodyPr>
          <a:lstStyle/>
          <a:p>
            <a:pPr>
              <a:lnSpc>
                <a:spcPct val="150000"/>
              </a:lnSpc>
            </a:pPr>
            <a:r>
              <a:rPr lang="pt-BR" sz="2800">
                <a:solidFill>
                  <a:srgbClr val="000000"/>
                </a:solidFill>
                <a:latin typeface="Times New Roman" panose="02020603050405020304" pitchFamily="18" charset="0"/>
                <a:cs typeface="Times New Roman" panose="02020603050405020304" pitchFamily="18" charset="0"/>
              </a:rPr>
              <a:t>(5) Fe</a:t>
            </a:r>
            <a:r>
              <a:rPr lang="pt-BR" sz="2800" baseline="-25000">
                <a:solidFill>
                  <a:srgbClr val="000000"/>
                </a:solidFill>
                <a:latin typeface="Times New Roman" panose="02020603050405020304" pitchFamily="18" charset="0"/>
                <a:cs typeface="Times New Roman" panose="02020603050405020304" pitchFamily="18" charset="0"/>
              </a:rPr>
              <a:t>2</a:t>
            </a:r>
            <a:r>
              <a:rPr lang="pt-BR" sz="2800">
                <a:solidFill>
                  <a:srgbClr val="000000"/>
                </a:solidFill>
                <a:latin typeface="Times New Roman" panose="02020603050405020304" pitchFamily="18" charset="0"/>
                <a:cs typeface="Times New Roman" panose="02020603050405020304" pitchFamily="18" charset="0"/>
              </a:rPr>
              <a:t>O</a:t>
            </a:r>
            <a:r>
              <a:rPr lang="pt-BR" sz="2800" baseline="-25000">
                <a:solidFill>
                  <a:srgbClr val="000000"/>
                </a:solidFill>
                <a:latin typeface="Times New Roman" panose="02020603050405020304" pitchFamily="18" charset="0"/>
                <a:cs typeface="Times New Roman" panose="02020603050405020304" pitchFamily="18" charset="0"/>
              </a:rPr>
              <a:t>3</a:t>
            </a:r>
            <a:r>
              <a:rPr lang="pt-BR" sz="2800">
                <a:solidFill>
                  <a:srgbClr val="000000"/>
                </a:solidFill>
                <a:latin typeface="Times New Roman" panose="02020603050405020304" pitchFamily="18" charset="0"/>
                <a:cs typeface="Times New Roman" panose="02020603050405020304" pitchFamily="18" charset="0"/>
              </a:rPr>
              <a:t> + H</a:t>
            </a:r>
            <a:r>
              <a:rPr lang="pt-BR" sz="2800" baseline="-25000">
                <a:solidFill>
                  <a:srgbClr val="000000"/>
                </a:solidFill>
                <a:latin typeface="Times New Roman" panose="02020603050405020304" pitchFamily="18" charset="0"/>
                <a:cs typeface="Times New Roman" panose="02020603050405020304" pitchFamily="18" charset="0"/>
              </a:rPr>
              <a:t>2</a:t>
            </a:r>
            <a:r>
              <a:rPr lang="pt-BR" sz="2800">
                <a:solidFill>
                  <a:srgbClr val="000000"/>
                </a:solidFill>
                <a:latin typeface="Times New Roman" panose="02020603050405020304" pitchFamily="18" charset="0"/>
                <a:cs typeface="Times New Roman" panose="02020603050405020304" pitchFamily="18" charset="0"/>
              </a:rPr>
              <a:t> → 2FeO + H</a:t>
            </a:r>
            <a:r>
              <a:rPr lang="pt-BR" sz="2800" baseline="-25000">
                <a:solidFill>
                  <a:srgbClr val="000000"/>
                </a:solidFill>
                <a:latin typeface="Times New Roman" panose="02020603050405020304" pitchFamily="18" charset="0"/>
                <a:cs typeface="Times New Roman" panose="02020603050405020304" pitchFamily="18" charset="0"/>
              </a:rPr>
              <a:t>2</a:t>
            </a:r>
            <a:r>
              <a:rPr lang="pt-BR" sz="2800">
                <a:solidFill>
                  <a:srgbClr val="000000"/>
                </a:solidFill>
                <a:latin typeface="Times New Roman" panose="02020603050405020304" pitchFamily="18" charset="0"/>
                <a:cs typeface="Times New Roman" panose="02020603050405020304" pitchFamily="18" charset="0"/>
              </a:rPr>
              <a:t>O</a:t>
            </a:r>
          </a:p>
          <a:p>
            <a:pPr>
              <a:lnSpc>
                <a:spcPct val="150000"/>
              </a:lnSpc>
            </a:pPr>
            <a:r>
              <a:rPr lang="pt-BR" sz="2800">
                <a:solidFill>
                  <a:srgbClr val="000000"/>
                </a:solidFill>
                <a:latin typeface="Times New Roman" panose="02020603050405020304" pitchFamily="18" charset="0"/>
                <a:cs typeface="Times New Roman" panose="02020603050405020304" pitchFamily="18" charset="0"/>
              </a:rPr>
              <a:t>(6) FeO + H</a:t>
            </a:r>
            <a:r>
              <a:rPr lang="pt-BR" sz="2800" baseline="-25000">
                <a:solidFill>
                  <a:srgbClr val="000000"/>
                </a:solidFill>
                <a:latin typeface="Times New Roman" panose="02020603050405020304" pitchFamily="18" charset="0"/>
                <a:cs typeface="Times New Roman" panose="02020603050405020304" pitchFamily="18" charset="0"/>
              </a:rPr>
              <a:t>2</a:t>
            </a:r>
            <a:r>
              <a:rPr lang="pt-BR" sz="2800">
                <a:solidFill>
                  <a:srgbClr val="000000"/>
                </a:solidFill>
                <a:latin typeface="Times New Roman" panose="02020603050405020304" pitchFamily="18" charset="0"/>
                <a:cs typeface="Times New Roman" panose="02020603050405020304" pitchFamily="18" charset="0"/>
              </a:rPr>
              <a:t>SO</a:t>
            </a:r>
            <a:r>
              <a:rPr lang="pt-BR" sz="2800" baseline="-25000">
                <a:solidFill>
                  <a:srgbClr val="000000"/>
                </a:solidFill>
                <a:latin typeface="Times New Roman" panose="02020603050405020304" pitchFamily="18" charset="0"/>
                <a:cs typeface="Times New Roman" panose="02020603050405020304" pitchFamily="18" charset="0"/>
              </a:rPr>
              <a:t>4</a:t>
            </a:r>
            <a:r>
              <a:rPr lang="pt-BR" sz="2800">
                <a:solidFill>
                  <a:srgbClr val="000000"/>
                </a:solidFill>
                <a:latin typeface="Times New Roman" panose="02020603050405020304" pitchFamily="18" charset="0"/>
                <a:cs typeface="Times New Roman" panose="02020603050405020304" pitchFamily="18" charset="0"/>
              </a:rPr>
              <a:t> → FeSO</a:t>
            </a:r>
            <a:r>
              <a:rPr lang="pt-BR" sz="2800" baseline="-25000">
                <a:solidFill>
                  <a:srgbClr val="000000"/>
                </a:solidFill>
                <a:latin typeface="Times New Roman" panose="02020603050405020304" pitchFamily="18" charset="0"/>
                <a:cs typeface="Times New Roman" panose="02020603050405020304" pitchFamily="18" charset="0"/>
              </a:rPr>
              <a:t>4</a:t>
            </a:r>
            <a:r>
              <a:rPr lang="pt-BR" sz="2800">
                <a:solidFill>
                  <a:srgbClr val="000000"/>
                </a:solidFill>
                <a:latin typeface="Times New Roman" panose="02020603050405020304" pitchFamily="18" charset="0"/>
                <a:cs typeface="Times New Roman" panose="02020603050405020304" pitchFamily="18" charset="0"/>
              </a:rPr>
              <a:t> + H</a:t>
            </a:r>
            <a:r>
              <a:rPr lang="pt-BR" sz="2800" baseline="-25000">
                <a:solidFill>
                  <a:srgbClr val="000000"/>
                </a:solidFill>
                <a:latin typeface="Times New Roman" panose="02020603050405020304" pitchFamily="18" charset="0"/>
                <a:cs typeface="Times New Roman" panose="02020603050405020304" pitchFamily="18" charset="0"/>
              </a:rPr>
              <a:t>2</a:t>
            </a:r>
            <a:r>
              <a:rPr lang="pt-BR" sz="2800">
                <a:solidFill>
                  <a:srgbClr val="000000"/>
                </a:solidFill>
                <a:latin typeface="Times New Roman" panose="02020603050405020304" pitchFamily="18" charset="0"/>
                <a:cs typeface="Times New Roman" panose="02020603050405020304" pitchFamily="18" charset="0"/>
              </a:rPr>
              <a:t>O</a:t>
            </a:r>
          </a:p>
          <a:p>
            <a:pPr>
              <a:lnSpc>
                <a:spcPct val="150000"/>
              </a:lnSpc>
            </a:pPr>
            <a:r>
              <a:rPr lang="pt-BR" sz="2800">
                <a:solidFill>
                  <a:srgbClr val="000000"/>
                </a:solidFill>
                <a:latin typeface="Times New Roman" panose="02020603050405020304" pitchFamily="18" charset="0"/>
                <a:cs typeface="Times New Roman" panose="02020603050405020304" pitchFamily="18" charset="0"/>
              </a:rPr>
              <a:t>(7) FeSO</a:t>
            </a:r>
            <a:r>
              <a:rPr lang="pt-BR" sz="2800" baseline="-25000">
                <a:solidFill>
                  <a:srgbClr val="000000"/>
                </a:solidFill>
                <a:latin typeface="Times New Roman" panose="02020603050405020304" pitchFamily="18" charset="0"/>
                <a:cs typeface="Times New Roman" panose="02020603050405020304" pitchFamily="18" charset="0"/>
              </a:rPr>
              <a:t>4</a:t>
            </a:r>
            <a:r>
              <a:rPr lang="pt-BR" sz="2800">
                <a:solidFill>
                  <a:srgbClr val="000000"/>
                </a:solidFill>
                <a:latin typeface="Times New Roman" panose="02020603050405020304" pitchFamily="18" charset="0"/>
                <a:cs typeface="Times New Roman" panose="02020603050405020304" pitchFamily="18" charset="0"/>
              </a:rPr>
              <a:t> + Mg → MgSO</a:t>
            </a:r>
            <a:r>
              <a:rPr lang="pt-BR" sz="2800" baseline="-25000">
                <a:solidFill>
                  <a:srgbClr val="000000"/>
                </a:solidFill>
                <a:latin typeface="Times New Roman" panose="02020603050405020304" pitchFamily="18" charset="0"/>
                <a:cs typeface="Times New Roman" panose="02020603050405020304" pitchFamily="18" charset="0"/>
              </a:rPr>
              <a:t>4</a:t>
            </a:r>
            <a:r>
              <a:rPr lang="pt-BR" sz="2800">
                <a:solidFill>
                  <a:srgbClr val="000000"/>
                </a:solidFill>
                <a:latin typeface="Times New Roman" panose="02020603050405020304" pitchFamily="18" charset="0"/>
                <a:cs typeface="Times New Roman" panose="02020603050405020304" pitchFamily="18" charset="0"/>
              </a:rPr>
              <a:t> + Fe</a:t>
            </a:r>
            <a:endParaRPr lang="en-US" sz="2800">
              <a:latin typeface="Times New Roman" panose="02020603050405020304" pitchFamily="18" charset="0"/>
              <a:cs typeface="Times New Roman" panose="02020603050405020304" pitchFamily="18" charset="0"/>
            </a:endParaRPr>
          </a:p>
        </p:txBody>
      </p:sp>
      <p:sp>
        <p:nvSpPr>
          <p:cNvPr id="33" name="Rectangle 32"/>
          <p:cNvSpPr/>
          <p:nvPr/>
        </p:nvSpPr>
        <p:spPr>
          <a:xfrm>
            <a:off x="2972561" y="3296055"/>
            <a:ext cx="372218" cy="461665"/>
          </a:xfrm>
          <a:prstGeom prst="rect">
            <a:avLst/>
          </a:prstGeom>
        </p:spPr>
        <p:txBody>
          <a:bodyPr wrap="none">
            <a:spAutoFit/>
          </a:bodyPr>
          <a:lstStyle/>
          <a:p>
            <a:r>
              <a:rPr lang="vi-VN" sz="2400">
                <a:solidFill>
                  <a:srgbClr val="000000"/>
                </a:solidFill>
                <a:latin typeface="Times New Roman" panose="02020603050405020304" pitchFamily="18" charset="0"/>
                <a:cs typeface="Times New Roman" panose="02020603050405020304" pitchFamily="18" charset="0"/>
              </a:rPr>
              <a:t>t</a:t>
            </a:r>
            <a:r>
              <a:rPr lang="vi-VN" sz="2400" baseline="30000">
                <a:solidFill>
                  <a:srgbClr val="000000"/>
                </a:solidFill>
                <a:latin typeface="Times New Roman" panose="02020603050405020304" pitchFamily="18" charset="0"/>
                <a:cs typeface="Times New Roman" panose="02020603050405020304" pitchFamily="18" charset="0"/>
              </a:rPr>
              <a:t>o</a:t>
            </a:r>
            <a:endParaRPr lang="en-US" sz="2400"/>
          </a:p>
        </p:txBody>
      </p:sp>
      <p:sp>
        <p:nvSpPr>
          <p:cNvPr id="34" name="Rectangle 33"/>
          <p:cNvSpPr/>
          <p:nvPr/>
        </p:nvSpPr>
        <p:spPr>
          <a:xfrm>
            <a:off x="2436843" y="5181600"/>
            <a:ext cx="372218" cy="461665"/>
          </a:xfrm>
          <a:prstGeom prst="rect">
            <a:avLst/>
          </a:prstGeom>
        </p:spPr>
        <p:txBody>
          <a:bodyPr wrap="none">
            <a:spAutoFit/>
          </a:bodyPr>
          <a:lstStyle/>
          <a:p>
            <a:r>
              <a:rPr lang="vi-VN" sz="2400">
                <a:solidFill>
                  <a:srgbClr val="000000"/>
                </a:solidFill>
                <a:latin typeface="Times New Roman" panose="02020603050405020304" pitchFamily="18" charset="0"/>
                <a:cs typeface="Times New Roman" panose="02020603050405020304" pitchFamily="18" charset="0"/>
              </a:rPr>
              <a:t>t</a:t>
            </a:r>
            <a:r>
              <a:rPr lang="vi-VN" sz="2400" baseline="30000">
                <a:solidFill>
                  <a:srgbClr val="000000"/>
                </a:solidFill>
                <a:latin typeface="Times New Roman" panose="02020603050405020304" pitchFamily="18" charset="0"/>
                <a:cs typeface="Times New Roman" panose="02020603050405020304" pitchFamily="18" charset="0"/>
              </a:rPr>
              <a:t>o</a:t>
            </a:r>
            <a:endParaRPr lang="en-US" sz="2400"/>
          </a:p>
        </p:txBody>
      </p:sp>
      <p:sp>
        <p:nvSpPr>
          <p:cNvPr id="35" name="Rectangle 34"/>
          <p:cNvSpPr/>
          <p:nvPr/>
        </p:nvSpPr>
        <p:spPr>
          <a:xfrm>
            <a:off x="9220200" y="4864557"/>
            <a:ext cx="372218" cy="461665"/>
          </a:xfrm>
          <a:prstGeom prst="rect">
            <a:avLst/>
          </a:prstGeom>
        </p:spPr>
        <p:txBody>
          <a:bodyPr wrap="none">
            <a:spAutoFit/>
          </a:bodyPr>
          <a:lstStyle/>
          <a:p>
            <a:r>
              <a:rPr lang="vi-VN" sz="2400">
                <a:solidFill>
                  <a:srgbClr val="000000"/>
                </a:solidFill>
                <a:latin typeface="Times New Roman" panose="02020603050405020304" pitchFamily="18" charset="0"/>
                <a:cs typeface="Times New Roman" panose="02020603050405020304" pitchFamily="18" charset="0"/>
              </a:rPr>
              <a:t>t</a:t>
            </a:r>
            <a:r>
              <a:rPr lang="vi-VN" sz="2400" baseline="30000">
                <a:solidFill>
                  <a:srgbClr val="000000"/>
                </a:solidFill>
                <a:latin typeface="Times New Roman" panose="02020603050405020304" pitchFamily="18" charset="0"/>
                <a:cs typeface="Times New Roman" panose="02020603050405020304" pitchFamily="18" charset="0"/>
              </a:rPr>
              <a:t>o</a:t>
            </a:r>
            <a:endParaRPr lang="en-US" sz="2400"/>
          </a:p>
        </p:txBody>
      </p:sp>
    </p:spTree>
    <p:extLst>
      <p:ext uri="{BB962C8B-B14F-4D97-AF65-F5344CB8AC3E}">
        <p14:creationId xmlns:p14="http://schemas.microsoft.com/office/powerpoint/2010/main" val="222833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 calcmode="lin" valueType="num">
                                      <p:cBhvr additive="base">
                                        <p:cTn id="5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 calcmode="lin" valueType="num">
                                      <p:cBhvr additive="base">
                                        <p:cTn id="5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 calcmode="lin" valueType="num">
                                      <p:cBhvr additive="base">
                                        <p:cTn id="6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4" presetID="2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 calcmode="lin" valueType="num">
                                      <p:cBhvr additive="base">
                                        <p:cTn id="7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
                                            <p:txEl>
                                              <p:pRg st="1" end="1"/>
                                            </p:txEl>
                                          </p:spTgt>
                                        </p:tgtEl>
                                        <p:attrNameLst>
                                          <p:attrName>style.visibility</p:attrName>
                                        </p:attrNameLst>
                                      </p:cBhvr>
                                      <p:to>
                                        <p:strVal val="visible"/>
                                      </p:to>
                                    </p:set>
                                    <p:anim calcmode="lin" valueType="num">
                                      <p:cBhvr additive="base">
                                        <p:cTn id="8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
                                            <p:txEl>
                                              <p:pRg st="2" end="2"/>
                                            </p:txEl>
                                          </p:spTgt>
                                        </p:tgtEl>
                                        <p:attrNameLst>
                                          <p:attrName>style.visibility</p:attrName>
                                        </p:attrNameLst>
                                      </p:cBhvr>
                                      <p:to>
                                        <p:strVal val="visible"/>
                                      </p:to>
                                    </p:set>
                                    <p:anim calcmode="lin" valueType="num">
                                      <p:cBhvr additive="base">
                                        <p:cTn id="8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19" grpId="0"/>
      <p:bldP spid="21" grpId="0"/>
      <p:bldP spid="22" grpId="0"/>
      <p:bldP spid="27" grpId="0"/>
      <p:bldP spid="28" grpId="0"/>
      <p:bldP spid="32"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609600" y="1447800"/>
            <a:ext cx="10972800" cy="295465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sz="3200" b="1" smtClean="0">
                <a:latin typeface="Times New Roman" pitchFamily="18" charset="0"/>
                <a:cs typeface="Times New Roman" pitchFamily="18" charset="0"/>
              </a:rPr>
              <a:t>Bài </a:t>
            </a:r>
            <a:r>
              <a:rPr lang="en-US" sz="3200" b="1" smtClean="0">
                <a:latin typeface="Times New Roman" pitchFamily="18" charset="0"/>
                <a:cs typeface="Times New Roman" pitchFamily="18" charset="0"/>
              </a:rPr>
              <a:t>2</a:t>
            </a:r>
            <a:r>
              <a:rPr lang="vi-VN" sz="3200" b="1" smtClean="0">
                <a:latin typeface="Times New Roman" pitchFamily="18" charset="0"/>
                <a:cs typeface="Times New Roman" pitchFamily="18" charset="0"/>
              </a:rPr>
              <a:t> (trang 1</a:t>
            </a:r>
            <a:r>
              <a:rPr lang="en-US" sz="3200" b="1" smtClean="0">
                <a:latin typeface="Times New Roman" pitchFamily="18" charset="0"/>
                <a:cs typeface="Times New Roman" pitchFamily="18" charset="0"/>
              </a:rPr>
              <a:t>45</a:t>
            </a:r>
            <a:r>
              <a:rPr lang="vi-VN" sz="3200" b="1" smtClean="0">
                <a:latin typeface="Times New Roman" pitchFamily="18" charset="0"/>
                <a:cs typeface="Times New Roman" pitchFamily="18" charset="0"/>
              </a:rPr>
              <a:t> SGK Hóa 12): </a:t>
            </a:r>
            <a:r>
              <a:rPr lang="vi-VN" sz="3200">
                <a:latin typeface="Times New Roman" panose="02020603050405020304" pitchFamily="18" charset="0"/>
                <a:cs typeface="Times New Roman" panose="02020603050405020304" pitchFamily="18" charset="0"/>
              </a:rPr>
              <a:t>Cho sắt tác dụng với dung dịch H</a:t>
            </a:r>
            <a:r>
              <a:rPr lang="vi-VN" sz="3200" baseline="-250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SO</a:t>
            </a:r>
            <a:r>
              <a:rPr lang="vi-VN" sz="3200" baseline="-25000">
                <a:latin typeface="Times New Roman" panose="02020603050405020304" pitchFamily="18" charset="0"/>
                <a:cs typeface="Times New Roman" panose="02020603050405020304" pitchFamily="18" charset="0"/>
              </a:rPr>
              <a:t>4</a:t>
            </a:r>
            <a:r>
              <a:rPr lang="vi-VN" sz="3200">
                <a:latin typeface="Times New Roman" panose="02020603050405020304" pitchFamily="18" charset="0"/>
                <a:cs typeface="Times New Roman" panose="02020603050405020304" pitchFamily="18" charset="0"/>
              </a:rPr>
              <a:t> loãng thu được V lít khí H</a:t>
            </a:r>
            <a:r>
              <a:rPr lang="vi-VN" sz="3200" baseline="-250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 (đktc), dung dịch thu được cho bay hơi thu được tinh thể FeSO</a:t>
            </a:r>
            <a:r>
              <a:rPr lang="vi-VN" sz="3200" baseline="-25000">
                <a:latin typeface="Times New Roman" panose="02020603050405020304" pitchFamily="18" charset="0"/>
                <a:cs typeface="Times New Roman" panose="02020603050405020304" pitchFamily="18" charset="0"/>
              </a:rPr>
              <a:t>4</a:t>
            </a:r>
            <a:r>
              <a:rPr lang="vi-VN" sz="3200">
                <a:latin typeface="Times New Roman" panose="02020603050405020304" pitchFamily="18" charset="0"/>
                <a:cs typeface="Times New Roman" panose="02020603050405020304" pitchFamily="18" charset="0"/>
              </a:rPr>
              <a:t>.7H</a:t>
            </a:r>
            <a:r>
              <a:rPr lang="vi-VN" sz="3200" baseline="-250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O có khối lượng là 55,6 gam. Thể tích khí H</a:t>
            </a:r>
            <a:r>
              <a:rPr lang="vi-VN" sz="3200" baseline="-250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(đktc) được giải phóng là :</a:t>
            </a:r>
          </a:p>
          <a:p>
            <a:r>
              <a:rPr lang="vi-VN" sz="3200">
                <a:latin typeface="Times New Roman" panose="02020603050405020304" pitchFamily="18" charset="0"/>
                <a:cs typeface="Times New Roman" panose="02020603050405020304" pitchFamily="18" charset="0"/>
              </a:rPr>
              <a:t>A.8,19 lít.                                          B.7,33 lít.</a:t>
            </a:r>
          </a:p>
          <a:p>
            <a:r>
              <a:rPr lang="vi-VN" sz="3200">
                <a:latin typeface="Times New Roman" panose="02020603050405020304" pitchFamily="18" charset="0"/>
                <a:cs typeface="Times New Roman" panose="02020603050405020304" pitchFamily="18" charset="0"/>
              </a:rPr>
              <a:t>C.4,48 lít.                                          D.6,23 lít</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3" name="Rounded Rectangle 12"/>
          <p:cNvSpPr/>
          <p:nvPr/>
        </p:nvSpPr>
        <p:spPr>
          <a:xfrm>
            <a:off x="4314825" y="30480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
        <p:nvSpPr>
          <p:cNvPr id="2" name="Rectangle 1"/>
          <p:cNvSpPr/>
          <p:nvPr/>
        </p:nvSpPr>
        <p:spPr>
          <a:xfrm>
            <a:off x="609600" y="4635066"/>
            <a:ext cx="11582400" cy="2062103"/>
          </a:xfrm>
          <a:prstGeom prst="rect">
            <a:avLst/>
          </a:prstGeom>
        </p:spPr>
        <p:txBody>
          <a:bodyPr wrap="square">
            <a:spAutoFit/>
          </a:bodyPr>
          <a:lstStyle/>
          <a:p>
            <a:pPr algn="just"/>
            <a:r>
              <a:rPr lang="en-US" sz="3200" b="1" smtClean="0">
                <a:solidFill>
                  <a:srgbClr val="000000"/>
                </a:solidFill>
                <a:latin typeface="Times New Roman" panose="02020603050405020304" pitchFamily="18" charset="0"/>
                <a:cs typeface="Times New Roman" panose="02020603050405020304" pitchFamily="18" charset="0"/>
              </a:rPr>
              <a:t>Bài </a:t>
            </a:r>
            <a:r>
              <a:rPr lang="en-US" sz="3200" b="1">
                <a:solidFill>
                  <a:srgbClr val="000000"/>
                </a:solidFill>
                <a:latin typeface="Times New Roman" panose="02020603050405020304" pitchFamily="18" charset="0"/>
                <a:cs typeface="Times New Roman" panose="02020603050405020304" pitchFamily="18" charset="0"/>
              </a:rPr>
              <a:t>giải: </a:t>
            </a:r>
            <a:r>
              <a:rPr lang="en-US" sz="3200" b="1"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n</a:t>
            </a:r>
            <a:r>
              <a:rPr lang="vi-VN" sz="3200" baseline="-25000" smtClean="0">
                <a:solidFill>
                  <a:srgbClr val="000000"/>
                </a:solidFill>
                <a:latin typeface="Times New Roman" panose="02020603050405020304" pitchFamily="18" charset="0"/>
                <a:cs typeface="Times New Roman" panose="02020603050405020304" pitchFamily="18" charset="0"/>
              </a:rPr>
              <a:t>FeSO4</a:t>
            </a:r>
            <a:r>
              <a:rPr lang="en-US" sz="3200" baseline="-250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n</a:t>
            </a:r>
            <a:r>
              <a:rPr lang="vi-VN" sz="3200" baseline="-25000" smtClean="0">
                <a:solidFill>
                  <a:srgbClr val="000000"/>
                </a:solidFill>
                <a:latin typeface="Times New Roman" panose="02020603050405020304" pitchFamily="18" charset="0"/>
                <a:cs typeface="Times New Roman" panose="02020603050405020304" pitchFamily="18" charset="0"/>
              </a:rPr>
              <a:t>FeSO4.7H2O</a:t>
            </a:r>
            <a:r>
              <a:rPr lang="en-US" sz="3200" baseline="-250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55,6</a:t>
            </a:r>
            <a:r>
              <a:rPr lang="en-US" sz="3200" smtClean="0">
                <a:solidFill>
                  <a:srgbClr val="000000"/>
                </a:solidFill>
                <a:latin typeface="Times New Roman" panose="02020603050405020304" pitchFamily="18" charset="0"/>
                <a:cs typeface="Times New Roman" panose="02020603050405020304" pitchFamily="18" charset="0"/>
              </a:rPr>
              <a:t> : </a:t>
            </a:r>
            <a:r>
              <a:rPr lang="vi-VN" sz="3200" smtClean="0">
                <a:solidFill>
                  <a:srgbClr val="000000"/>
                </a:solidFill>
                <a:latin typeface="Times New Roman" panose="02020603050405020304" pitchFamily="18" charset="0"/>
                <a:cs typeface="Times New Roman" panose="02020603050405020304" pitchFamily="18" charset="0"/>
              </a:rPr>
              <a:t>278</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0,2</a:t>
            </a:r>
            <a:r>
              <a:rPr lang="vi-VN" sz="3200">
                <a:solidFill>
                  <a:srgbClr val="000000"/>
                </a:solidFill>
                <a:latin typeface="Times New Roman" panose="02020603050405020304" pitchFamily="18" charset="0"/>
                <a:cs typeface="Times New Roman" panose="02020603050405020304" pitchFamily="18" charset="0"/>
              </a:rPr>
              <a:t> (mol)</a:t>
            </a:r>
          </a:p>
          <a:p>
            <a:r>
              <a:rPr lang="en-US" sz="3200" smtClean="0">
                <a:solidFill>
                  <a:srgbClr val="000000"/>
                </a:solidFill>
                <a:latin typeface="Times New Roman" panose="02020603050405020304" pitchFamily="18" charset="0"/>
                <a:cs typeface="Times New Roman" panose="02020603050405020304" pitchFamily="18" charset="0"/>
              </a:rPr>
              <a:t>PTHH:  		</a:t>
            </a:r>
            <a:r>
              <a:rPr lang="vi-VN" sz="3200" smtClean="0">
                <a:solidFill>
                  <a:srgbClr val="000000"/>
                </a:solidFill>
                <a:latin typeface="Times New Roman" panose="02020603050405020304" pitchFamily="18" charset="0"/>
                <a:cs typeface="Times New Roman" panose="02020603050405020304" pitchFamily="18" charset="0"/>
              </a:rPr>
              <a:t>Fe </a:t>
            </a:r>
            <a:r>
              <a:rPr lang="vi-VN" sz="3200">
                <a:solidFill>
                  <a:srgbClr val="000000"/>
                </a:solidFill>
                <a:latin typeface="Times New Roman" panose="02020603050405020304" pitchFamily="18" charset="0"/>
                <a:cs typeface="Times New Roman" panose="02020603050405020304" pitchFamily="18" charset="0"/>
              </a:rPr>
              <a:t>+ H</a:t>
            </a:r>
            <a:r>
              <a:rPr lang="vi-VN" sz="3200" baseline="-25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SO</a:t>
            </a:r>
            <a:r>
              <a:rPr lang="vi-VN" sz="3200" baseline="-25000">
                <a:solidFill>
                  <a:srgbClr val="000000"/>
                </a:solidFill>
                <a:latin typeface="Times New Roman" panose="02020603050405020304" pitchFamily="18" charset="0"/>
                <a:cs typeface="Times New Roman" panose="02020603050405020304" pitchFamily="18" charset="0"/>
              </a:rPr>
              <a:t>4</a:t>
            </a:r>
            <a:r>
              <a:rPr lang="vi-VN" sz="3200">
                <a:solidFill>
                  <a:srgbClr val="000000"/>
                </a:solidFill>
                <a:latin typeface="Times New Roman" panose="02020603050405020304" pitchFamily="18" charset="0"/>
                <a:cs typeface="Times New Roman" panose="02020603050405020304" pitchFamily="18" charset="0"/>
              </a:rPr>
              <a:t> → FeSO</a:t>
            </a:r>
            <a:r>
              <a:rPr lang="vi-VN" sz="3200" baseline="-25000">
                <a:solidFill>
                  <a:srgbClr val="000000"/>
                </a:solidFill>
                <a:latin typeface="Times New Roman" panose="02020603050405020304" pitchFamily="18" charset="0"/>
                <a:cs typeface="Times New Roman" panose="02020603050405020304" pitchFamily="18" charset="0"/>
              </a:rPr>
              <a:t>4</a:t>
            </a:r>
            <a:r>
              <a:rPr lang="vi-VN" sz="3200">
                <a:solidFill>
                  <a:srgbClr val="000000"/>
                </a:solidFill>
                <a:latin typeface="Times New Roman" panose="02020603050405020304" pitchFamily="18" charset="0"/>
                <a:cs typeface="Times New Roman" panose="02020603050405020304" pitchFamily="18" charset="0"/>
              </a:rPr>
              <a:t> + </a:t>
            </a:r>
            <a:r>
              <a:rPr lang="vi-VN" sz="3200" smtClean="0">
                <a:solidFill>
                  <a:srgbClr val="000000"/>
                </a:solidFill>
                <a:latin typeface="Times New Roman" panose="02020603050405020304" pitchFamily="18" charset="0"/>
                <a:cs typeface="Times New Roman" panose="02020603050405020304" pitchFamily="18" charset="0"/>
              </a:rPr>
              <a:t>H</a:t>
            </a:r>
            <a:r>
              <a:rPr lang="en-US" sz="3200" baseline="-25000" smtClean="0">
                <a:solidFill>
                  <a:srgbClr val="000000"/>
                </a:solidFill>
                <a:latin typeface="Times New Roman" panose="02020603050405020304" pitchFamily="18" charset="0"/>
                <a:cs typeface="Times New Roman" panose="02020603050405020304" pitchFamily="18" charset="0"/>
              </a:rPr>
              <a:t>2</a:t>
            </a:r>
            <a:endParaRPr lang="en-US" sz="3200" smtClean="0">
              <a:solidFill>
                <a:srgbClr val="000000"/>
              </a:solidFill>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0,2               (mol)</a:t>
            </a:r>
          </a:p>
          <a:p>
            <a:pPr algn="just"/>
            <a:r>
              <a:rPr lang="vi-VN" sz="3200" smtClean="0">
                <a:solidFill>
                  <a:srgbClr val="000000"/>
                </a:solidFill>
                <a:latin typeface="Times New Roman" panose="02020603050405020304" pitchFamily="18" charset="0"/>
                <a:cs typeface="Times New Roman" panose="02020603050405020304" pitchFamily="18" charset="0"/>
              </a:rPr>
              <a:t>Vậy </a:t>
            </a:r>
            <a:r>
              <a:rPr lang="vi-VN" sz="3200">
                <a:solidFill>
                  <a:srgbClr val="000000"/>
                </a:solidFill>
                <a:latin typeface="Times New Roman" panose="02020603050405020304" pitchFamily="18" charset="0"/>
                <a:cs typeface="Times New Roman" panose="02020603050405020304" pitchFamily="18" charset="0"/>
              </a:rPr>
              <a:t>thể tích khí </a:t>
            </a:r>
            <a:r>
              <a:rPr lang="vi-VN" sz="3200" smtClean="0">
                <a:solidFill>
                  <a:srgbClr val="000000"/>
                </a:solidFill>
                <a:latin typeface="Times New Roman" panose="02020603050405020304" pitchFamily="18" charset="0"/>
                <a:cs typeface="Times New Roman" panose="02020603050405020304" pitchFamily="18" charset="0"/>
              </a:rPr>
              <a:t>V</a:t>
            </a:r>
            <a:r>
              <a:rPr lang="vi-VN" sz="3200" baseline="-25000" smtClean="0">
                <a:solidFill>
                  <a:srgbClr val="000000"/>
                </a:solidFill>
                <a:latin typeface="Times New Roman" panose="02020603050405020304" pitchFamily="18" charset="0"/>
                <a:cs typeface="Times New Roman" panose="02020603050405020304" pitchFamily="18" charset="0"/>
              </a:rPr>
              <a:t>H2</a:t>
            </a:r>
            <a:r>
              <a:rPr lang="en-US" sz="3200" baseline="-250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0,2</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22,4</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4,48</a:t>
            </a:r>
            <a:r>
              <a:rPr lang="vi-VN" sz="3200">
                <a:solidFill>
                  <a:srgbClr val="000000"/>
                </a:solidFill>
                <a:latin typeface="Times New Roman" panose="02020603050405020304" pitchFamily="18" charset="0"/>
                <a:cs typeface="Times New Roman" panose="02020603050405020304" pitchFamily="18" charset="0"/>
              </a:rPr>
              <a:t> (lít</a:t>
            </a:r>
            <a:r>
              <a:rPr lang="vi-VN" sz="3200" smtClean="0">
                <a:solidFill>
                  <a:srgbClr val="000000"/>
                </a:solidFill>
                <a:latin typeface="Times New Roman" panose="02020603050405020304" pitchFamily="18" charset="0"/>
                <a:cs typeface="Times New Roman" panose="02020603050405020304" pitchFamily="18" charset="0"/>
              </a:rPr>
              <a:t>)</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315200" y="5666117"/>
            <a:ext cx="829665"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0,2</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23" name="Oval 22"/>
          <p:cNvSpPr/>
          <p:nvPr/>
        </p:nvSpPr>
        <p:spPr>
          <a:xfrm>
            <a:off x="381000" y="3886200"/>
            <a:ext cx="609600" cy="577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77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1)">
                                      <p:cBhvr>
                                        <p:cTn id="3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28800" y="228600"/>
            <a:ext cx="8934450" cy="1219200"/>
            <a:chOff x="1661361" y="5446295"/>
            <a:chExt cx="8934450" cy="1219200"/>
          </a:xfrm>
        </p:grpSpPr>
        <p:sp>
          <p:nvSpPr>
            <p:cNvPr id="4" name="Rounded Rectangle 3"/>
            <p:cNvSpPr/>
            <p:nvPr/>
          </p:nvSpPr>
          <p:spPr>
            <a:xfrm>
              <a:off x="1985211" y="5598695"/>
              <a:ext cx="861060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US" sz="4800" b="1" smtClean="0">
                  <a:latin typeface="Times New Roman" panose="02020603050405020304" pitchFamily="18" charset="0"/>
                  <a:cs typeface="Times New Roman" panose="02020603050405020304" pitchFamily="18" charset="0"/>
                </a:rPr>
                <a:t>HỢP KIM CỦA SẮT</a:t>
              </a:r>
              <a:endParaRPr lang="en-US" sz="4800" b="1">
                <a:latin typeface="Times New Roman" panose="02020603050405020304" pitchFamily="18" charset="0"/>
                <a:cs typeface="Times New Roman" panose="02020603050405020304" pitchFamily="18" charset="0"/>
              </a:endParaRPr>
            </a:p>
          </p:txBody>
        </p:sp>
        <p:sp>
          <p:nvSpPr>
            <p:cNvPr id="5" name="Oval 4"/>
            <p:cNvSpPr/>
            <p:nvPr/>
          </p:nvSpPr>
          <p:spPr>
            <a:xfrm>
              <a:off x="1661361" y="5446295"/>
              <a:ext cx="1295400" cy="1219200"/>
            </a:xfrm>
            <a:prstGeom prst="ellipse">
              <a:avLst/>
            </a:prstGeom>
            <a:solidFill>
              <a:srgbClr val="0099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C</a:t>
              </a:r>
            </a:p>
          </p:txBody>
        </p:sp>
      </p:grpSp>
      <p:sp>
        <p:nvSpPr>
          <p:cNvPr id="6" name="Rectangle 7" descr="Medium wood"/>
          <p:cNvSpPr>
            <a:spLocks noChangeArrowheads="1"/>
          </p:cNvSpPr>
          <p:nvPr/>
        </p:nvSpPr>
        <p:spPr bwMode="auto">
          <a:xfrm>
            <a:off x="5029200" y="2743200"/>
            <a:ext cx="1712913" cy="914400"/>
          </a:xfrm>
          <a:prstGeom prst="rect">
            <a:avLst/>
          </a:prstGeom>
          <a:solidFill>
            <a:schemeClr val="bg1">
              <a:lumMod val="85000"/>
            </a:schemeClr>
          </a:solidFill>
          <a:ln w="9525">
            <a:solidFill>
              <a:schemeClr val="tx1"/>
            </a:solidFill>
            <a:miter lim="800000"/>
            <a:headEnd/>
            <a:tailEnd/>
          </a:ln>
        </p:spPr>
        <p:txBody>
          <a:bodyPr wrap="none" anchor="ctr"/>
          <a:lstStyle>
            <a:lvl1pPr eaLnBrk="0" hangingPunct="0">
              <a:defRPr sz="2800" b="1">
                <a:solidFill>
                  <a:schemeClr val="tx1"/>
                </a:solidFill>
                <a:latin typeface="VNI-Times" pitchFamily="2" charset="0"/>
                <a:cs typeface="Arial" panose="020B0604020202020204" pitchFamily="34" charset="0"/>
              </a:defRPr>
            </a:lvl1pPr>
            <a:lvl2pPr marL="742950" indent="-285750" eaLnBrk="0" hangingPunct="0">
              <a:defRPr sz="2800" b="1">
                <a:solidFill>
                  <a:schemeClr val="tx1"/>
                </a:solidFill>
                <a:latin typeface="VNI-Times" pitchFamily="2" charset="0"/>
                <a:cs typeface="Arial" panose="020B0604020202020204" pitchFamily="34" charset="0"/>
              </a:defRPr>
            </a:lvl2pPr>
            <a:lvl3pPr marL="1143000" indent="-228600" eaLnBrk="0" hangingPunct="0">
              <a:defRPr sz="2800" b="1">
                <a:solidFill>
                  <a:schemeClr val="tx1"/>
                </a:solidFill>
                <a:latin typeface="VNI-Times" pitchFamily="2" charset="0"/>
                <a:cs typeface="Arial" panose="020B0604020202020204" pitchFamily="34" charset="0"/>
              </a:defRPr>
            </a:lvl3pPr>
            <a:lvl4pPr marL="1600200" indent="-228600" eaLnBrk="0" hangingPunct="0">
              <a:defRPr sz="2800" b="1">
                <a:solidFill>
                  <a:schemeClr val="tx1"/>
                </a:solidFill>
                <a:latin typeface="VNI-Times" pitchFamily="2" charset="0"/>
                <a:cs typeface="Arial" panose="020B0604020202020204" pitchFamily="34" charset="0"/>
              </a:defRPr>
            </a:lvl4pPr>
            <a:lvl5pPr marL="2057400" indent="-228600" eaLnBrk="0" hangingPunct="0">
              <a:defRPr sz="2800" b="1">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9pPr>
          </a:lstStyle>
          <a:p>
            <a:pPr algn="ctr" eaLnBrk="1" hangingPunct="1"/>
            <a:r>
              <a:rPr lang="en-US" altLang="en-US" sz="4000">
                <a:latin typeface="Times New Roman" panose="02020603050405020304" pitchFamily="18" charset="0"/>
                <a:cs typeface="Times New Roman" panose="02020603050405020304" pitchFamily="18" charset="0"/>
              </a:rPr>
              <a:t>GANG</a:t>
            </a:r>
          </a:p>
        </p:txBody>
      </p:sp>
      <p:sp>
        <p:nvSpPr>
          <p:cNvPr id="7" name="Rectangle 8" descr="Medium wood"/>
          <p:cNvSpPr>
            <a:spLocks noChangeArrowheads="1"/>
          </p:cNvSpPr>
          <p:nvPr/>
        </p:nvSpPr>
        <p:spPr bwMode="auto">
          <a:xfrm>
            <a:off x="4921250" y="4665662"/>
            <a:ext cx="1738313" cy="914400"/>
          </a:xfrm>
          <a:prstGeom prst="rect">
            <a:avLst/>
          </a:prstGeom>
          <a:solidFill>
            <a:schemeClr val="bg1">
              <a:lumMod val="85000"/>
            </a:schemeClr>
          </a:solidFill>
          <a:ln w="9525">
            <a:solidFill>
              <a:schemeClr val="tx1"/>
            </a:solidFill>
            <a:miter lim="800000"/>
            <a:headEnd/>
            <a:tailEnd/>
          </a:ln>
        </p:spPr>
        <p:txBody>
          <a:bodyPr wrap="none" anchor="ctr"/>
          <a:lstStyle>
            <a:lvl1pPr eaLnBrk="0" hangingPunct="0">
              <a:defRPr sz="2800" b="1">
                <a:solidFill>
                  <a:schemeClr val="tx1"/>
                </a:solidFill>
                <a:latin typeface="VNI-Times" pitchFamily="2" charset="0"/>
                <a:cs typeface="Arial" panose="020B0604020202020204" pitchFamily="34" charset="0"/>
              </a:defRPr>
            </a:lvl1pPr>
            <a:lvl2pPr marL="742950" indent="-285750" eaLnBrk="0" hangingPunct="0">
              <a:defRPr sz="2800" b="1">
                <a:solidFill>
                  <a:schemeClr val="tx1"/>
                </a:solidFill>
                <a:latin typeface="VNI-Times" pitchFamily="2" charset="0"/>
                <a:cs typeface="Arial" panose="020B0604020202020204" pitchFamily="34" charset="0"/>
              </a:defRPr>
            </a:lvl2pPr>
            <a:lvl3pPr marL="1143000" indent="-228600" eaLnBrk="0" hangingPunct="0">
              <a:defRPr sz="2800" b="1">
                <a:solidFill>
                  <a:schemeClr val="tx1"/>
                </a:solidFill>
                <a:latin typeface="VNI-Times" pitchFamily="2" charset="0"/>
                <a:cs typeface="Arial" panose="020B0604020202020204" pitchFamily="34" charset="0"/>
              </a:defRPr>
            </a:lvl3pPr>
            <a:lvl4pPr marL="1600200" indent="-228600" eaLnBrk="0" hangingPunct="0">
              <a:defRPr sz="2800" b="1">
                <a:solidFill>
                  <a:schemeClr val="tx1"/>
                </a:solidFill>
                <a:latin typeface="VNI-Times" pitchFamily="2" charset="0"/>
                <a:cs typeface="Arial" panose="020B0604020202020204" pitchFamily="34" charset="0"/>
              </a:defRPr>
            </a:lvl4pPr>
            <a:lvl5pPr marL="2057400" indent="-228600" eaLnBrk="0" hangingPunct="0">
              <a:defRPr sz="2800" b="1">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9pPr>
          </a:lstStyle>
          <a:p>
            <a:pPr algn="ctr" eaLnBrk="1" hangingPunct="1"/>
            <a:r>
              <a:rPr lang="en-US" altLang="en-US" sz="4000">
                <a:latin typeface="Times New Roman" panose="02020603050405020304" pitchFamily="18" charset="0"/>
                <a:cs typeface="Times New Roman" panose="02020603050405020304" pitchFamily="18" charset="0"/>
              </a:rPr>
              <a:t>TH</a:t>
            </a:r>
            <a:r>
              <a:rPr lang="vi-VN" altLang="en-US" sz="4000">
                <a:latin typeface="Times New Roman" panose="02020603050405020304" pitchFamily="18" charset="0"/>
                <a:cs typeface="Times New Roman" panose="02020603050405020304" pitchFamily="18" charset="0"/>
              </a:rPr>
              <a:t>É</a:t>
            </a:r>
            <a:r>
              <a:rPr lang="en-US" altLang="en-US" sz="4000">
                <a:latin typeface="Times New Roman" panose="02020603050405020304" pitchFamily="18" charset="0"/>
                <a:cs typeface="Times New Roman" panose="02020603050405020304" pitchFamily="18" charset="0"/>
              </a:rPr>
              <a:t>P</a:t>
            </a:r>
          </a:p>
        </p:txBody>
      </p:sp>
      <p:sp>
        <p:nvSpPr>
          <p:cNvPr id="8" name="Oval 13" descr="Blue tissue paper"/>
          <p:cNvSpPr>
            <a:spLocks noChangeArrowheads="1"/>
          </p:cNvSpPr>
          <p:nvPr/>
        </p:nvSpPr>
        <p:spPr bwMode="auto">
          <a:xfrm>
            <a:off x="1199356" y="2743200"/>
            <a:ext cx="2900362" cy="2743200"/>
          </a:xfrm>
          <a:prstGeom prst="ellipse">
            <a:avLst/>
          </a:prstGeom>
          <a:blipFill dpi="0" rotWithShape="1">
            <a:blip r:embed="rId2"/>
            <a:srcRect/>
            <a:tile tx="0" ty="0" sx="100000" sy="100000" flip="none" algn="tl"/>
          </a:blipFill>
          <a:ln w="9525">
            <a:solidFill>
              <a:schemeClr val="tx1"/>
            </a:solidFill>
            <a:round/>
            <a:headEnd/>
            <a:tailEnd/>
          </a:ln>
        </p:spPr>
        <p:txBody>
          <a:bodyPr wrap="none" anchor="ctr"/>
          <a:lstStyle>
            <a:lvl1pPr eaLnBrk="0" hangingPunct="0">
              <a:defRPr sz="2800" b="1">
                <a:solidFill>
                  <a:schemeClr val="tx1"/>
                </a:solidFill>
                <a:latin typeface="VNI-Times" pitchFamily="2" charset="0"/>
                <a:cs typeface="Arial" panose="020B0604020202020204" pitchFamily="34" charset="0"/>
              </a:defRPr>
            </a:lvl1pPr>
            <a:lvl2pPr marL="742950" indent="-285750" eaLnBrk="0" hangingPunct="0">
              <a:defRPr sz="2800" b="1">
                <a:solidFill>
                  <a:schemeClr val="tx1"/>
                </a:solidFill>
                <a:latin typeface="VNI-Times" pitchFamily="2" charset="0"/>
                <a:cs typeface="Arial" panose="020B0604020202020204" pitchFamily="34" charset="0"/>
              </a:defRPr>
            </a:lvl2pPr>
            <a:lvl3pPr marL="1143000" indent="-228600" eaLnBrk="0" hangingPunct="0">
              <a:defRPr sz="2800" b="1">
                <a:solidFill>
                  <a:schemeClr val="tx1"/>
                </a:solidFill>
                <a:latin typeface="VNI-Times" pitchFamily="2" charset="0"/>
                <a:cs typeface="Arial" panose="020B0604020202020204" pitchFamily="34" charset="0"/>
              </a:defRPr>
            </a:lvl3pPr>
            <a:lvl4pPr marL="1600200" indent="-228600" eaLnBrk="0" hangingPunct="0">
              <a:defRPr sz="2800" b="1">
                <a:solidFill>
                  <a:schemeClr val="tx1"/>
                </a:solidFill>
                <a:latin typeface="VNI-Times" pitchFamily="2" charset="0"/>
                <a:cs typeface="Arial" panose="020B0604020202020204" pitchFamily="34" charset="0"/>
              </a:defRPr>
            </a:lvl4pPr>
            <a:lvl5pPr marL="2057400" indent="-228600" eaLnBrk="0" hangingPunct="0">
              <a:defRPr sz="2800" b="1">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9pPr>
          </a:lstStyle>
          <a:p>
            <a:pPr algn="ctr" eaLnBrk="1" hangingPunct="1"/>
            <a:r>
              <a:rPr lang="en-US" altLang="en-US" sz="4000" smtClean="0">
                <a:solidFill>
                  <a:srgbClr val="000099"/>
                </a:solidFill>
                <a:latin typeface="Times New Roman" panose="02020603050405020304" pitchFamily="18" charset="0"/>
                <a:cs typeface="Times New Roman" panose="02020603050405020304" pitchFamily="18" charset="0"/>
              </a:rPr>
              <a:t>Hợp kim </a:t>
            </a:r>
          </a:p>
          <a:p>
            <a:pPr algn="ctr" eaLnBrk="1" hangingPunct="1"/>
            <a:r>
              <a:rPr lang="en-US" altLang="en-US" sz="4000" smtClean="0">
                <a:solidFill>
                  <a:srgbClr val="000099"/>
                </a:solidFill>
                <a:latin typeface="Times New Roman" panose="02020603050405020304" pitchFamily="18" charset="0"/>
                <a:cs typeface="Times New Roman" panose="02020603050405020304" pitchFamily="18" charset="0"/>
              </a:rPr>
              <a:t>của sắt</a:t>
            </a:r>
            <a:endParaRPr lang="en-US" altLang="en-US" sz="4000">
              <a:solidFill>
                <a:srgbClr val="000099"/>
              </a:solidFill>
              <a:latin typeface="Times New Roman" panose="02020603050405020304" pitchFamily="18" charset="0"/>
              <a:cs typeface="Times New Roman" panose="02020603050405020304" pitchFamily="18" charset="0"/>
            </a:endParaRPr>
          </a:p>
        </p:txBody>
      </p:sp>
      <p:sp>
        <p:nvSpPr>
          <p:cNvPr id="9" name="Line 16"/>
          <p:cNvSpPr>
            <a:spLocks noChangeShapeType="1"/>
          </p:cNvSpPr>
          <p:nvPr/>
        </p:nvSpPr>
        <p:spPr bwMode="auto">
          <a:xfrm flipV="1">
            <a:off x="4099718" y="3065462"/>
            <a:ext cx="897732" cy="8207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7"/>
          <p:cNvSpPr>
            <a:spLocks noChangeShapeType="1"/>
          </p:cNvSpPr>
          <p:nvPr/>
        </p:nvSpPr>
        <p:spPr bwMode="auto">
          <a:xfrm>
            <a:off x="4099718" y="4038600"/>
            <a:ext cx="821532" cy="100806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164" y="1376351"/>
            <a:ext cx="2857333" cy="266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322" y="4227444"/>
            <a:ext cx="2829259" cy="251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par>
                          <p:cTn id="28" fill="hold">
                            <p:stCondLst>
                              <p:cond delay="500"/>
                            </p:stCondLst>
                            <p:childTnLst>
                              <p:par>
                                <p:cTn id="29" presetID="5"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p:cNvPicPr>
          <p:nvPr/>
        </p:nvPicPr>
        <p:blipFill>
          <a:blip r:embed="rId2">
            <a:extLst>
              <a:ext uri="{28A0092B-C50C-407E-A947-70E740481C1C}">
                <a14:useLocalDpi xmlns:a14="http://schemas.microsoft.com/office/drawing/2010/main" val="0"/>
              </a:ext>
            </a:extLst>
          </a:blip>
          <a:srcRect l="14514" t="9544" r="13515" b="26436"/>
          <a:stretch>
            <a:fillRect/>
          </a:stretch>
        </p:blipFill>
        <p:spPr bwMode="auto">
          <a:xfrm>
            <a:off x="7523163" y="3513138"/>
            <a:ext cx="3144837"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8325" y="3509963"/>
            <a:ext cx="3144838"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1425" y="-15875"/>
            <a:ext cx="309245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0"/>
            <a:ext cx="2867025"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505200"/>
            <a:ext cx="288607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1"/>
          <p:cNvPicPr>
            <a:picLocks noChangeAspect="1"/>
          </p:cNvPicPr>
          <p:nvPr/>
        </p:nvPicPr>
        <p:blipFill>
          <a:blip r:embed="rId7">
            <a:extLst>
              <a:ext uri="{28A0092B-C50C-407E-A947-70E740481C1C}">
                <a14:useLocalDpi xmlns:a14="http://schemas.microsoft.com/office/drawing/2010/main" val="0"/>
              </a:ext>
            </a:extLst>
          </a:blip>
          <a:srcRect t="23518" r="12500"/>
          <a:stretch>
            <a:fillRect/>
          </a:stretch>
        </p:blipFill>
        <p:spPr bwMode="auto">
          <a:xfrm>
            <a:off x="1524000" y="0"/>
            <a:ext cx="3200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Box 12"/>
          <p:cNvSpPr txBox="1">
            <a:spLocks noChangeArrowheads="1"/>
          </p:cNvSpPr>
          <p:nvPr/>
        </p:nvSpPr>
        <p:spPr bwMode="auto">
          <a:xfrm>
            <a:off x="3657600" y="2971800"/>
            <a:ext cx="3733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GANG</a:t>
            </a:r>
            <a:r>
              <a:rPr lang="en-US" altLang="en-US" sz="3000">
                <a:latin typeface="Times New Roman" panose="02020603050405020304" pitchFamily="18" charset="0"/>
                <a:cs typeface="Times New Roman" panose="02020603050405020304" pitchFamily="18" charset="0"/>
              </a:rPr>
              <a:t> (Fe, 2-5% C) </a:t>
            </a:r>
          </a:p>
        </p:txBody>
      </p:sp>
      <p:sp>
        <p:nvSpPr>
          <p:cNvPr id="43017" name="TextBox 13"/>
          <p:cNvSpPr txBox="1">
            <a:spLocks noChangeArrowheads="1"/>
          </p:cNvSpPr>
          <p:nvPr/>
        </p:nvSpPr>
        <p:spPr bwMode="auto">
          <a:xfrm>
            <a:off x="3789363" y="6303963"/>
            <a:ext cx="40592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THÉP</a:t>
            </a:r>
            <a:r>
              <a:rPr lang="en-US" altLang="en-US" sz="3000">
                <a:latin typeface="Times New Roman" panose="02020603050405020304" pitchFamily="18" charset="0"/>
                <a:cs typeface="Times New Roman" panose="02020603050405020304" pitchFamily="18" charset="0"/>
              </a:rPr>
              <a:t> (Fe, 0,01-2% C)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img.loigiaihay.com/picture/2021/0914/anh-so-do-tu-duy-s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7775"/>
            <a:ext cx="12192000" cy="4924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a:spLocks noChangeArrowheads="1"/>
          </p:cNvSpPr>
          <p:nvPr/>
        </p:nvSpPr>
        <p:spPr bwMode="auto">
          <a:xfrm>
            <a:off x="1905000" y="357438"/>
            <a:ext cx="7827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latin typeface="Times New Roman" panose="02020603050405020304" pitchFamily="18" charset="0"/>
                <a:cs typeface="Times New Roman" panose="02020603050405020304" pitchFamily="18" charset="0"/>
              </a:rPr>
              <a:t>Chủ đề: </a:t>
            </a:r>
            <a:r>
              <a:rPr lang="en-US" altLang="en-US" sz="4400" b="1" smtClean="0">
                <a:latin typeface="Times New Roman" panose="02020603050405020304" pitchFamily="18" charset="0"/>
                <a:cs typeface="Times New Roman" panose="02020603050405020304" pitchFamily="18" charset="0"/>
              </a:rPr>
              <a:t>SẮT</a:t>
            </a:r>
            <a:endParaRPr lang="en-US" altLang="en-US" sz="4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139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7225" y="0"/>
            <a:ext cx="10877550" cy="6858000"/>
          </a:xfrm>
          <a:prstGeom prst="rect">
            <a:avLst/>
          </a:prstGeom>
        </p:spPr>
      </p:pic>
    </p:spTree>
    <p:extLst>
      <p:ext uri="{BB962C8B-B14F-4D97-AF65-F5344CB8AC3E}">
        <p14:creationId xmlns:p14="http://schemas.microsoft.com/office/powerpoint/2010/main" val="1844034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7632447" y="3019251"/>
            <a:ext cx="3048000" cy="2133600"/>
          </a:xfrm>
          <a:prstGeom prst="roundRect">
            <a:avLst>
              <a:gd name="adj" fmla="val 16667"/>
            </a:avLst>
          </a:prstGeom>
          <a:solidFill>
            <a:srgbClr val="0070C0"/>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130000"/>
              </a:lnSpc>
            </a:pPr>
            <a:r>
              <a:rPr lang="en-US" sz="4267" b="1" dirty="0">
                <a:solidFill>
                  <a:schemeClr val="bg1"/>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BÀI TẬP</a:t>
            </a:r>
          </a:p>
        </p:txBody>
      </p:sp>
      <p:sp>
        <p:nvSpPr>
          <p:cNvPr id="9" name="AutoShape 5"/>
          <p:cNvSpPr>
            <a:spLocks noChangeArrowheads="1"/>
          </p:cNvSpPr>
          <p:nvPr/>
        </p:nvSpPr>
        <p:spPr bwMode="auto">
          <a:xfrm>
            <a:off x="1223180" y="3048001"/>
            <a:ext cx="3048000" cy="2104851"/>
          </a:xfrm>
          <a:prstGeom prst="roundRect">
            <a:avLst>
              <a:gd name="adj" fmla="val 16667"/>
            </a:avLst>
          </a:prstGeom>
          <a:solidFill>
            <a:schemeClr val="accent6">
              <a:lumMod val="75000"/>
            </a:schemeClr>
          </a:solidFill>
          <a:ln w="38100">
            <a:solidFill>
              <a:schemeClr val="accent6">
                <a:lumMod val="75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4267" b="1" dirty="0">
                <a:solidFill>
                  <a:schemeClr val="bg1"/>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LÍ THUYẾT</a:t>
            </a:r>
          </a:p>
        </p:txBody>
      </p:sp>
      <p:sp>
        <p:nvSpPr>
          <p:cNvPr id="10" name="Freeform 8"/>
          <p:cNvSpPr>
            <a:spLocks/>
          </p:cNvSpPr>
          <p:nvPr/>
        </p:nvSpPr>
        <p:spPr bwMode="gray">
          <a:xfrm>
            <a:off x="4271180" y="2635926"/>
            <a:ext cx="1204384"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latin typeface="Arial" panose="020B0604020202020204" pitchFamily="34" charset="0"/>
            </a:endParaRPr>
          </a:p>
        </p:txBody>
      </p:sp>
      <p:sp>
        <p:nvSpPr>
          <p:cNvPr id="11" name="Freeform 10"/>
          <p:cNvSpPr>
            <a:spLocks/>
          </p:cNvSpPr>
          <p:nvPr/>
        </p:nvSpPr>
        <p:spPr bwMode="gray">
          <a:xfrm flipH="1">
            <a:off x="6474635" y="2635926"/>
            <a:ext cx="1204383"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latin typeface="Arial" panose="020B0604020202020204" pitchFamily="34" charset="0"/>
            </a:endParaRPr>
          </a:p>
        </p:txBody>
      </p:sp>
      <p:grpSp>
        <p:nvGrpSpPr>
          <p:cNvPr id="20" name="Group 19"/>
          <p:cNvGrpSpPr/>
          <p:nvPr/>
        </p:nvGrpSpPr>
        <p:grpSpPr>
          <a:xfrm>
            <a:off x="4038347" y="1008735"/>
            <a:ext cx="3998384" cy="1886865"/>
            <a:chOff x="3028760" y="1008734"/>
            <a:chExt cx="2998788" cy="1886865"/>
          </a:xfrm>
        </p:grpSpPr>
        <p:grpSp>
          <p:nvGrpSpPr>
            <p:cNvPr id="12" name="Group 11"/>
            <p:cNvGrpSpPr>
              <a:grpSpLocks/>
            </p:cNvGrpSpPr>
            <p:nvPr/>
          </p:nvGrpSpPr>
          <p:grpSpPr bwMode="auto">
            <a:xfrm>
              <a:off x="3028760" y="1008734"/>
              <a:ext cx="2998788" cy="1886865"/>
              <a:chOff x="1997" y="1314"/>
              <a:chExt cx="1889" cy="1009"/>
            </a:xfrm>
          </p:grpSpPr>
          <p:grpSp>
            <p:nvGrpSpPr>
              <p:cNvPr id="13" name="Group 12"/>
              <p:cNvGrpSpPr>
                <a:grpSpLocks/>
              </p:cNvGrpSpPr>
              <p:nvPr/>
            </p:nvGrpSpPr>
            <p:grpSpPr bwMode="auto">
              <a:xfrm>
                <a:off x="1997" y="1404"/>
                <a:ext cx="1889" cy="919"/>
                <a:chOff x="1973" y="1027"/>
                <a:chExt cx="1926" cy="937"/>
              </a:xfrm>
            </p:grpSpPr>
            <p:sp>
              <p:nvSpPr>
                <p:cNvPr id="18"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19"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panose="020B0604020202020204" pitchFamily="34" charset="0"/>
                  </a:endParaRPr>
                </a:p>
              </p:txBody>
            </p:sp>
          </p:grpSp>
          <p:sp>
            <p:nvSpPr>
              <p:cNvPr id="14"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endParaRPr>
              </a:p>
            </p:txBody>
          </p:sp>
          <p:sp>
            <p:nvSpPr>
              <p:cNvPr id="15"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endParaRPr>
              </a:p>
            </p:txBody>
          </p:sp>
          <p:sp>
            <p:nvSpPr>
              <p:cNvPr id="16"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endParaRPr>
              </a:p>
            </p:txBody>
          </p:sp>
          <p:sp>
            <p:nvSpPr>
              <p:cNvPr id="17"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latin typeface="Arial" panose="020B0604020202020204" pitchFamily="34" charset="0"/>
                </a:endParaRPr>
              </a:p>
            </p:txBody>
          </p:sp>
        </p:grpSp>
        <p:sp>
          <p:nvSpPr>
            <p:cNvPr id="2" name="TextBox 1"/>
            <p:cNvSpPr txBox="1"/>
            <p:nvPr/>
          </p:nvSpPr>
          <p:spPr>
            <a:xfrm>
              <a:off x="3337476" y="1355521"/>
              <a:ext cx="257874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NỘI DUNG</a:t>
              </a:r>
            </a:p>
          </p:txBody>
        </p:sp>
      </p:grpSp>
    </p:spTree>
    <p:extLst>
      <p:ext uri="{BB962C8B-B14F-4D97-AF65-F5344CB8AC3E}">
        <p14:creationId xmlns:p14="http://schemas.microsoft.com/office/powerpoint/2010/main" val="19192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3200" y="234947"/>
            <a:ext cx="2743200" cy="543675"/>
          </a:xfrm>
          <a:prstGeom prst="rect">
            <a:avLst/>
          </a:prstGeom>
        </p:spPr>
        <p:txBody>
          <a:bodyPr wrap="square">
            <a:spAutoFit/>
          </a:bodyPr>
          <a:lstStyle/>
          <a:p>
            <a:pPr lvl="0"/>
            <a:r>
              <a:rPr lang="en-US" sz="293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3"/>
              </a:rPr>
              <a:t>I. LÍ THUYẾT</a:t>
            </a:r>
            <a:endParaRPr lang="en-US" sz="293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Oval 3"/>
          <p:cNvSpPr/>
          <p:nvPr/>
        </p:nvSpPr>
        <p:spPr>
          <a:xfrm>
            <a:off x="4785711" y="228600"/>
            <a:ext cx="2032000" cy="1371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67" dirty="0">
              <a:solidFill>
                <a:srgbClr val="FF0000"/>
              </a:solidFill>
              <a:latin typeface="Arial" pitchFamily="34" charset="0"/>
              <a:cs typeface="Arial" pitchFamily="34" charset="0"/>
            </a:endParaRPr>
          </a:p>
        </p:txBody>
      </p:sp>
      <p:cxnSp>
        <p:nvCxnSpPr>
          <p:cNvPr id="6" name="Straight Connector 5"/>
          <p:cNvCxnSpPr/>
          <p:nvPr/>
        </p:nvCxnSpPr>
        <p:spPr>
          <a:xfrm>
            <a:off x="5801711" y="1559998"/>
            <a:ext cx="0" cy="802204"/>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812267" y="1647577"/>
            <a:ext cx="2743200" cy="584775"/>
          </a:xfrm>
          <a:prstGeom prst="rect">
            <a:avLst/>
          </a:prstGeom>
          <a:noFill/>
        </p:spPr>
        <p:txBody>
          <a:bodyPr wrap="square" rtlCol="0">
            <a:spAutoFit/>
          </a:bodyPr>
          <a:lstStyle/>
          <a:p>
            <a:pPr algn="ctr"/>
            <a:r>
              <a:rPr lang="en-US" sz="3200" b="1" dirty="0" err="1">
                <a:solidFill>
                  <a:schemeClr val="bg1"/>
                </a:solidFill>
                <a:cs typeface="Arial" pitchFamily="34" charset="0"/>
              </a:rPr>
              <a:t>tác</a:t>
            </a:r>
            <a:r>
              <a:rPr lang="en-US" sz="3200" b="1" dirty="0">
                <a:solidFill>
                  <a:schemeClr val="bg1"/>
                </a:solidFill>
                <a:cs typeface="Arial" pitchFamily="34" charset="0"/>
              </a:rPr>
              <a:t> </a:t>
            </a:r>
            <a:r>
              <a:rPr lang="en-US" sz="3200" b="1" dirty="0" err="1">
                <a:solidFill>
                  <a:schemeClr val="bg1"/>
                </a:solidFill>
                <a:cs typeface="Arial" pitchFamily="34" charset="0"/>
              </a:rPr>
              <a:t>dụng</a:t>
            </a:r>
            <a:r>
              <a:rPr lang="en-US" sz="3200" b="1" dirty="0">
                <a:solidFill>
                  <a:schemeClr val="bg1"/>
                </a:solidFill>
                <a:cs typeface="Arial" pitchFamily="34" charset="0"/>
              </a:rPr>
              <a:t> </a:t>
            </a:r>
            <a:r>
              <a:rPr lang="en-US" sz="3200" b="1" dirty="0" err="1">
                <a:solidFill>
                  <a:schemeClr val="bg1"/>
                </a:solidFill>
                <a:cs typeface="Arial" pitchFamily="34" charset="0"/>
              </a:rPr>
              <a:t>với</a:t>
            </a:r>
            <a:endParaRPr lang="en-US" sz="3200" b="1" dirty="0">
              <a:solidFill>
                <a:schemeClr val="bg1"/>
              </a:solidFill>
              <a:cs typeface="Arial" pitchFamily="34" charset="0"/>
            </a:endParaRPr>
          </a:p>
        </p:txBody>
      </p:sp>
      <p:cxnSp>
        <p:nvCxnSpPr>
          <p:cNvPr id="17" name="Straight Connector 16"/>
          <p:cNvCxnSpPr/>
          <p:nvPr/>
        </p:nvCxnSpPr>
        <p:spPr>
          <a:xfrm>
            <a:off x="1524000" y="2362200"/>
            <a:ext cx="88392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4827935" y="2971800"/>
            <a:ext cx="1828800" cy="8382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AXIT</a:t>
            </a:r>
          </a:p>
        </p:txBody>
      </p:sp>
      <p:sp>
        <p:nvSpPr>
          <p:cNvPr id="31" name="Rectangle 30"/>
          <p:cNvSpPr/>
          <p:nvPr/>
        </p:nvSpPr>
        <p:spPr>
          <a:xfrm>
            <a:off x="9438244" y="2973779"/>
            <a:ext cx="1828800" cy="83820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DD MUỐI</a:t>
            </a:r>
          </a:p>
        </p:txBody>
      </p:sp>
      <p:sp>
        <p:nvSpPr>
          <p:cNvPr id="32" name="Rectangle 31"/>
          <p:cNvSpPr/>
          <p:nvPr/>
        </p:nvSpPr>
        <p:spPr>
          <a:xfrm>
            <a:off x="609600" y="2971800"/>
            <a:ext cx="1828800" cy="838200"/>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PHI KIM</a:t>
            </a:r>
          </a:p>
        </p:txBody>
      </p:sp>
      <p:cxnSp>
        <p:nvCxnSpPr>
          <p:cNvPr id="33" name="Straight Connector 32"/>
          <p:cNvCxnSpPr/>
          <p:nvPr/>
        </p:nvCxnSpPr>
        <p:spPr>
          <a:xfrm>
            <a:off x="5801715" y="2362201"/>
            <a:ext cx="10556" cy="611579"/>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1513449" y="2362201"/>
            <a:ext cx="10556" cy="611579"/>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10352649" y="2362201"/>
            <a:ext cx="10556" cy="611579"/>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10363201" y="3811979"/>
            <a:ext cx="10556" cy="45522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256156" y="4311733"/>
            <a:ext cx="2235200" cy="584775"/>
          </a:xfrm>
          <a:prstGeom prst="rect">
            <a:avLst/>
          </a:prstGeom>
          <a:noFill/>
          <a:ln w="28575">
            <a:solidFill>
              <a:srgbClr val="FFFF66"/>
            </a:solidFill>
          </a:ln>
        </p:spPr>
        <p:txBody>
          <a:bodyPr wrap="square" rtlCol="0">
            <a:spAutoFit/>
          </a:bodyPr>
          <a:lstStyle/>
          <a:p>
            <a:r>
              <a:rPr lang="en-US" sz="3200" b="1" dirty="0">
                <a:solidFill>
                  <a:srgbClr val="FF0000"/>
                </a:solidFill>
                <a:cs typeface="Arial" pitchFamily="34" charset="0"/>
              </a:rPr>
              <a:t>Fe</a:t>
            </a:r>
            <a:r>
              <a:rPr lang="en-US" sz="3200" b="1" baseline="30000" dirty="0">
                <a:solidFill>
                  <a:srgbClr val="FF0000"/>
                </a:solidFill>
                <a:cs typeface="Arial" pitchFamily="34" charset="0"/>
              </a:rPr>
              <a:t>2+</a:t>
            </a:r>
            <a:r>
              <a:rPr lang="en-US" sz="3200" b="1" dirty="0">
                <a:solidFill>
                  <a:srgbClr val="FF0000"/>
                </a:solidFill>
                <a:cs typeface="Arial" pitchFamily="34" charset="0"/>
              </a:rPr>
              <a:t> + KL</a:t>
            </a:r>
          </a:p>
        </p:txBody>
      </p:sp>
      <p:cxnSp>
        <p:nvCxnSpPr>
          <p:cNvPr id="25" name="Straight Arrow Connector 24"/>
          <p:cNvCxnSpPr/>
          <p:nvPr/>
        </p:nvCxnSpPr>
        <p:spPr>
          <a:xfrm>
            <a:off x="5801715" y="3811980"/>
            <a:ext cx="3104099" cy="234659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2345880">
            <a:off x="6268984" y="4622638"/>
            <a:ext cx="3205048" cy="543675"/>
          </a:xfrm>
          <a:prstGeom prst="rect">
            <a:avLst/>
          </a:prstGeom>
          <a:noFill/>
        </p:spPr>
        <p:txBody>
          <a:bodyPr wrap="square" rtlCol="0">
            <a:spAutoFit/>
          </a:bodyPr>
          <a:lstStyle/>
          <a:p>
            <a:r>
              <a:rPr lang="en-US" sz="2933" dirty="0" err="1">
                <a:solidFill>
                  <a:srgbClr val="FF0000"/>
                </a:solidFill>
                <a:cs typeface="Arial" pitchFamily="34" charset="0"/>
              </a:rPr>
              <a:t>HCl</a:t>
            </a:r>
            <a:r>
              <a:rPr lang="en-US" sz="2933" dirty="0">
                <a:solidFill>
                  <a:srgbClr val="FF0000"/>
                </a:solidFill>
                <a:cs typeface="Arial" pitchFamily="34" charset="0"/>
              </a:rPr>
              <a:t>, H</a:t>
            </a:r>
            <a:r>
              <a:rPr lang="en-US" sz="2933" baseline="-25000" dirty="0">
                <a:solidFill>
                  <a:srgbClr val="FF0000"/>
                </a:solidFill>
                <a:cs typeface="Arial" pitchFamily="34" charset="0"/>
              </a:rPr>
              <a:t>2</a:t>
            </a:r>
            <a:r>
              <a:rPr lang="en-US" sz="2933" dirty="0">
                <a:solidFill>
                  <a:srgbClr val="FF0000"/>
                </a:solidFill>
                <a:cs typeface="Arial" pitchFamily="34" charset="0"/>
              </a:rPr>
              <a:t>SO</a:t>
            </a:r>
            <a:r>
              <a:rPr lang="en-US" sz="2933" baseline="-25000" dirty="0">
                <a:solidFill>
                  <a:srgbClr val="FF0000"/>
                </a:solidFill>
                <a:cs typeface="Arial" pitchFamily="34" charset="0"/>
              </a:rPr>
              <a:t>4</a:t>
            </a:r>
            <a:r>
              <a:rPr lang="en-US" sz="2933" dirty="0">
                <a:solidFill>
                  <a:srgbClr val="FF0000"/>
                </a:solidFill>
                <a:cs typeface="Arial" pitchFamily="34" charset="0"/>
              </a:rPr>
              <a:t> </a:t>
            </a:r>
            <a:r>
              <a:rPr lang="en-US" sz="2933" dirty="0" err="1">
                <a:solidFill>
                  <a:srgbClr val="FF0000"/>
                </a:solidFill>
                <a:cs typeface="Arial" pitchFamily="34" charset="0"/>
              </a:rPr>
              <a:t>loãng</a:t>
            </a:r>
            <a:endParaRPr lang="en-US" sz="2933" dirty="0">
              <a:solidFill>
                <a:srgbClr val="FF0000"/>
              </a:solidFill>
              <a:cs typeface="Arial" pitchFamily="34" charset="0"/>
            </a:endParaRPr>
          </a:p>
        </p:txBody>
      </p:sp>
      <p:sp>
        <p:nvSpPr>
          <p:cNvPr id="45" name="TextBox 44"/>
          <p:cNvSpPr txBox="1"/>
          <p:nvPr/>
        </p:nvSpPr>
        <p:spPr>
          <a:xfrm>
            <a:off x="7437870" y="6158573"/>
            <a:ext cx="2935889" cy="584775"/>
          </a:xfrm>
          <a:prstGeom prst="rect">
            <a:avLst/>
          </a:prstGeom>
          <a:noFill/>
          <a:ln w="19050">
            <a:solidFill>
              <a:srgbClr val="FFFF66"/>
            </a:solidFill>
          </a:ln>
        </p:spPr>
        <p:txBody>
          <a:bodyPr wrap="square" rtlCol="0">
            <a:spAutoFit/>
          </a:bodyPr>
          <a:lstStyle/>
          <a:p>
            <a:pPr algn="ctr"/>
            <a:r>
              <a:rPr lang="en-US" sz="3200" b="1" dirty="0">
                <a:solidFill>
                  <a:srgbClr val="FF0000"/>
                </a:solidFill>
                <a:cs typeface="Arial" pitchFamily="34" charset="0"/>
              </a:rPr>
              <a:t>Fe</a:t>
            </a:r>
            <a:r>
              <a:rPr lang="en-US" sz="3200" b="1" baseline="30000" dirty="0">
                <a:solidFill>
                  <a:srgbClr val="FF0000"/>
                </a:solidFill>
                <a:cs typeface="Arial" pitchFamily="34" charset="0"/>
              </a:rPr>
              <a:t>2+</a:t>
            </a:r>
            <a:r>
              <a:rPr lang="en-US" sz="3200" b="1" dirty="0">
                <a:solidFill>
                  <a:srgbClr val="FF0000"/>
                </a:solidFill>
                <a:cs typeface="Arial" pitchFamily="34" charset="0"/>
              </a:rPr>
              <a:t> + H</a:t>
            </a:r>
            <a:r>
              <a:rPr lang="en-US" sz="3200" b="1" baseline="-25000" dirty="0">
                <a:solidFill>
                  <a:srgbClr val="FF0000"/>
                </a:solidFill>
                <a:cs typeface="Arial" pitchFamily="34" charset="0"/>
              </a:rPr>
              <a:t>2</a:t>
            </a:r>
            <a:r>
              <a:rPr lang="en-US" sz="3200" b="1" dirty="0">
                <a:solidFill>
                  <a:srgbClr val="FF0000"/>
                </a:solidFill>
                <a:cs typeface="Arial" pitchFamily="34" charset="0"/>
                <a:sym typeface="Wingdings 3"/>
              </a:rPr>
              <a:t></a:t>
            </a:r>
            <a:endParaRPr lang="en-US" sz="3200" b="1" dirty="0">
              <a:solidFill>
                <a:srgbClr val="FF0000"/>
              </a:solidFill>
              <a:cs typeface="Arial" pitchFamily="34" charset="0"/>
            </a:endParaRPr>
          </a:p>
        </p:txBody>
      </p:sp>
      <p:cxnSp>
        <p:nvCxnSpPr>
          <p:cNvPr id="46" name="Straight Arrow Connector 45"/>
          <p:cNvCxnSpPr/>
          <p:nvPr/>
        </p:nvCxnSpPr>
        <p:spPr>
          <a:xfrm flipH="1">
            <a:off x="3556005" y="3811980"/>
            <a:ext cx="2186331" cy="228733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8808837">
            <a:off x="2594227" y="4434507"/>
            <a:ext cx="3816711" cy="543675"/>
          </a:xfrm>
          <a:prstGeom prst="rect">
            <a:avLst/>
          </a:prstGeom>
          <a:noFill/>
        </p:spPr>
        <p:txBody>
          <a:bodyPr wrap="square" rtlCol="0">
            <a:spAutoFit/>
          </a:bodyPr>
          <a:lstStyle/>
          <a:p>
            <a:r>
              <a:rPr lang="en-US" sz="2933" b="1" dirty="0">
                <a:solidFill>
                  <a:srgbClr val="FF0000"/>
                </a:solidFill>
                <a:cs typeface="Arial" pitchFamily="34" charset="0"/>
              </a:rPr>
              <a:t>HNO</a:t>
            </a:r>
            <a:r>
              <a:rPr lang="en-US" sz="2933" b="1" baseline="-25000" dirty="0">
                <a:solidFill>
                  <a:srgbClr val="FF0000"/>
                </a:solidFill>
                <a:cs typeface="Arial" pitchFamily="34" charset="0"/>
              </a:rPr>
              <a:t>3</a:t>
            </a:r>
            <a:r>
              <a:rPr lang="en-US" sz="2933" b="1" dirty="0">
                <a:solidFill>
                  <a:srgbClr val="FF0000"/>
                </a:solidFill>
                <a:cs typeface="Arial" pitchFamily="34" charset="0"/>
              </a:rPr>
              <a:t>, H</a:t>
            </a:r>
            <a:r>
              <a:rPr lang="en-US" sz="2933" b="1" baseline="-25000" dirty="0">
                <a:solidFill>
                  <a:srgbClr val="FF0000"/>
                </a:solidFill>
                <a:cs typeface="Arial" pitchFamily="34" charset="0"/>
              </a:rPr>
              <a:t>2</a:t>
            </a:r>
            <a:r>
              <a:rPr lang="en-US" sz="2933" b="1" dirty="0">
                <a:solidFill>
                  <a:srgbClr val="FF0000"/>
                </a:solidFill>
                <a:cs typeface="Arial" pitchFamily="34" charset="0"/>
              </a:rPr>
              <a:t>SO</a:t>
            </a:r>
            <a:r>
              <a:rPr lang="en-US" sz="2933" b="1" baseline="-25000" dirty="0">
                <a:solidFill>
                  <a:srgbClr val="FF0000"/>
                </a:solidFill>
                <a:cs typeface="Arial" pitchFamily="34" charset="0"/>
              </a:rPr>
              <a:t>4</a:t>
            </a:r>
            <a:r>
              <a:rPr lang="en-US" sz="2933" b="1" dirty="0">
                <a:solidFill>
                  <a:srgbClr val="FF0000"/>
                </a:solidFill>
                <a:cs typeface="Arial" pitchFamily="34" charset="0"/>
              </a:rPr>
              <a:t>đ, t</a:t>
            </a:r>
            <a:r>
              <a:rPr lang="en-US" sz="2933" b="1" baseline="30000" dirty="0">
                <a:solidFill>
                  <a:srgbClr val="FF0000"/>
                </a:solidFill>
                <a:cs typeface="Arial" pitchFamily="34" charset="0"/>
              </a:rPr>
              <a:t>o</a:t>
            </a:r>
            <a:endParaRPr lang="en-US" sz="2933" b="1" dirty="0">
              <a:solidFill>
                <a:srgbClr val="FF0000"/>
              </a:solidFill>
              <a:cs typeface="Arial" pitchFamily="34" charset="0"/>
            </a:endParaRPr>
          </a:p>
        </p:txBody>
      </p:sp>
      <p:sp>
        <p:nvSpPr>
          <p:cNvPr id="51" name="TextBox 50"/>
          <p:cNvSpPr txBox="1"/>
          <p:nvPr/>
        </p:nvSpPr>
        <p:spPr>
          <a:xfrm>
            <a:off x="1823526" y="6158572"/>
            <a:ext cx="3464956" cy="584775"/>
          </a:xfrm>
          <a:prstGeom prst="rect">
            <a:avLst/>
          </a:prstGeom>
          <a:noFill/>
          <a:ln w="19050">
            <a:solidFill>
              <a:srgbClr val="FFFF66"/>
            </a:solidFill>
          </a:ln>
        </p:spPr>
        <p:txBody>
          <a:bodyPr wrap="square" rtlCol="0">
            <a:spAutoFit/>
          </a:bodyPr>
          <a:lstStyle/>
          <a:p>
            <a:pPr algn="ctr"/>
            <a:r>
              <a:rPr lang="en-US" sz="3200" b="1" dirty="0">
                <a:solidFill>
                  <a:srgbClr val="FF0000"/>
                </a:solidFill>
                <a:cs typeface="Arial" pitchFamily="34" charset="0"/>
              </a:rPr>
              <a:t>Fe</a:t>
            </a:r>
            <a:r>
              <a:rPr lang="en-US" sz="3200" b="1" baseline="30000" dirty="0">
                <a:solidFill>
                  <a:srgbClr val="FF0000"/>
                </a:solidFill>
                <a:cs typeface="Arial" pitchFamily="34" charset="0"/>
              </a:rPr>
              <a:t>3+</a:t>
            </a:r>
            <a:r>
              <a:rPr lang="en-US" sz="3200" b="1" dirty="0">
                <a:solidFill>
                  <a:srgbClr val="FF0000"/>
                </a:solidFill>
                <a:cs typeface="Arial" pitchFamily="34" charset="0"/>
              </a:rPr>
              <a:t> + </a:t>
            </a:r>
            <a:r>
              <a:rPr lang="en-US" sz="3200" b="1" dirty="0" err="1">
                <a:solidFill>
                  <a:srgbClr val="FF0000"/>
                </a:solidFill>
                <a:cs typeface="Arial" pitchFamily="34" charset="0"/>
              </a:rPr>
              <a:t>spk</a:t>
            </a:r>
            <a:r>
              <a:rPr lang="en-US" sz="3200" b="1" dirty="0">
                <a:solidFill>
                  <a:srgbClr val="FF0000"/>
                </a:solidFill>
                <a:cs typeface="Arial" pitchFamily="34" charset="0"/>
              </a:rPr>
              <a:t> + H</a:t>
            </a:r>
            <a:r>
              <a:rPr lang="en-US" sz="3200" b="1" baseline="-25000" dirty="0">
                <a:solidFill>
                  <a:srgbClr val="FF0000"/>
                </a:solidFill>
                <a:cs typeface="Arial" pitchFamily="34" charset="0"/>
              </a:rPr>
              <a:t>2</a:t>
            </a:r>
            <a:r>
              <a:rPr lang="en-US" sz="3200" b="1" dirty="0">
                <a:solidFill>
                  <a:srgbClr val="FF0000"/>
                </a:solidFill>
                <a:cs typeface="Arial" pitchFamily="34" charset="0"/>
                <a:sym typeface="Wingdings 3"/>
              </a:rPr>
              <a:t>O</a:t>
            </a:r>
            <a:endParaRPr lang="en-US" sz="3200" b="1" dirty="0">
              <a:solidFill>
                <a:srgbClr val="FF0000"/>
              </a:solidFill>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76900355"/>
              </p:ext>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1030" name="Equation" r:id="rId4" imgW="114120" imgH="177480" progId="Equation.DSMT4">
                  <p:embed/>
                </p:oleObj>
              </mc:Choice>
              <mc:Fallback>
                <p:oleObj name="Equation" r:id="rId4" imgW="114120" imgH="177480" progId="Equation.DSMT4">
                  <p:embed/>
                  <p:pic>
                    <p:nvPicPr>
                      <p:cNvPr id="2" name="Object 1"/>
                      <p:cNvPicPr/>
                      <p:nvPr/>
                    </p:nvPicPr>
                    <p:blipFill>
                      <a:blip r:embed="rId5"/>
                      <a:stretch>
                        <a:fillRect/>
                      </a:stretch>
                    </p:blipFill>
                    <p:spPr>
                      <a:xfrm>
                        <a:off x="6019800" y="3340100"/>
                        <a:ext cx="1524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5107522" y="341312"/>
          <a:ext cx="1458383" cy="1071563"/>
        </p:xfrm>
        <a:graphic>
          <a:graphicData uri="http://schemas.openxmlformats.org/presentationml/2006/ole">
            <mc:AlternateContent xmlns:mc="http://schemas.openxmlformats.org/markup-compatibility/2006">
              <mc:Choice xmlns:v="urn:schemas-microsoft-com:vml" Requires="v">
                <p:oleObj spid="_x0000_s1031" name="Equation" r:id="rId6" imgW="317160" imgH="241200" progId="Equation.DSMT4">
                  <p:embed/>
                </p:oleObj>
              </mc:Choice>
              <mc:Fallback>
                <p:oleObj name="Equation" r:id="rId6" imgW="317160" imgH="241200" progId="Equation.DSMT4">
                  <p:embed/>
                  <p:pic>
                    <p:nvPicPr>
                      <p:cNvPr id="5" name="Object 4"/>
                      <p:cNvPicPr/>
                      <p:nvPr/>
                    </p:nvPicPr>
                    <p:blipFill>
                      <a:blip r:embed="rId7"/>
                      <a:stretch>
                        <a:fillRect/>
                      </a:stretch>
                    </p:blipFill>
                    <p:spPr>
                      <a:xfrm>
                        <a:off x="5107522" y="341312"/>
                        <a:ext cx="1458383" cy="1071563"/>
                      </a:xfrm>
                      <a:prstGeom prst="rect">
                        <a:avLst/>
                      </a:prstGeom>
                    </p:spPr>
                  </p:pic>
                </p:oleObj>
              </mc:Fallback>
            </mc:AlternateContent>
          </a:graphicData>
        </a:graphic>
      </p:graphicFrame>
    </p:spTree>
    <p:extLst>
      <p:ext uri="{BB962C8B-B14F-4D97-AF65-F5344CB8AC3E}">
        <p14:creationId xmlns:p14="http://schemas.microsoft.com/office/powerpoint/2010/main" val="15267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par>
                                <p:cTn id="25" presetID="16" presetClass="entr" presetSubtype="21"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arn(inVertical)">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arn(inVertic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arn(inVertical)">
                                      <p:cBhvr>
                                        <p:cTn id="57" dur="500"/>
                                        <p:tgtEl>
                                          <p:spTgt spid="4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barn(inVertical)">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barn(inVertical)">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arn(inVertical)">
                                      <p:cBhvr>
                                        <p:cTn id="70" dur="500"/>
                                        <p:tgtEl>
                                          <p:spTgt spid="2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barn(inVertical)">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8" grpId="0" animBg="1"/>
      <p:bldP spid="31" grpId="0" animBg="1"/>
      <p:bldP spid="32" grpId="0" animBg="1"/>
      <p:bldP spid="40" grpId="0" animBg="1"/>
      <p:bldP spid="43" grpId="0"/>
      <p:bldP spid="45" grpId="0" animBg="1"/>
      <p:bldP spid="49" grpId="0"/>
      <p:bldP spid="5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4639708" y="1989178"/>
            <a:ext cx="2742552" cy="1438007"/>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8251" tIns="178251" rIns="178251" bIns="178251" numCol="1" spcCol="1270" anchor="ctr" anchorCtr="0">
            <a:noAutofit/>
          </a:bodyPr>
          <a:lstStyle/>
          <a:p>
            <a:pPr algn="ctr" defTabSz="1600160">
              <a:lnSpc>
                <a:spcPct val="130000"/>
              </a:lnSpc>
            </a:pPr>
            <a:r>
              <a:rPr lang="en-US" sz="34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 CHẤT CỦA SẮT</a:t>
            </a:r>
          </a:p>
        </p:txBody>
      </p:sp>
      <p:sp>
        <p:nvSpPr>
          <p:cNvPr id="29" name="Freeform 28"/>
          <p:cNvSpPr/>
          <p:nvPr/>
        </p:nvSpPr>
        <p:spPr>
          <a:xfrm>
            <a:off x="8700331" y="2022997"/>
            <a:ext cx="2780469" cy="1438007"/>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a:solidFill>
            <a:srgbClr val="FF99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8251" tIns="178251" rIns="178251" bIns="178251" numCol="1" spcCol="1270" anchor="ctr" anchorCtr="0">
            <a:noAutofit/>
          </a:bodyPr>
          <a:lstStyle/>
          <a:p>
            <a:pPr algn="ctr" defTabSz="1600160">
              <a:lnSpc>
                <a:spcPct val="130000"/>
              </a:lnSpc>
            </a:pPr>
            <a:r>
              <a:rPr lang="en-US" sz="34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 CHẤT Fe</a:t>
            </a:r>
            <a:r>
              <a:rPr lang="en-US" sz="3467"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34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Freeform 38"/>
          <p:cNvSpPr/>
          <p:nvPr/>
        </p:nvSpPr>
        <p:spPr>
          <a:xfrm>
            <a:off x="609600" y="1952329"/>
            <a:ext cx="2780469" cy="1438007"/>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a:solidFill>
            <a:srgbClr val="00CC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78251" tIns="178251" rIns="178251" bIns="178251" numCol="1" spcCol="1270" anchor="ctr" anchorCtr="0">
            <a:noAutofit/>
          </a:bodyPr>
          <a:lstStyle/>
          <a:p>
            <a:pPr algn="ctr" defTabSz="1600160">
              <a:lnSpc>
                <a:spcPct val="130000"/>
              </a:lnSpc>
            </a:pPr>
            <a:r>
              <a:rPr lang="en-US" sz="34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 CHẤT Fe</a:t>
            </a:r>
            <a:r>
              <a:rPr lang="en-US" sz="3467"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34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 name="Freeform 46"/>
          <p:cNvSpPr/>
          <p:nvPr/>
        </p:nvSpPr>
        <p:spPr>
          <a:xfrm>
            <a:off x="7664620" y="2328434"/>
            <a:ext cx="746336" cy="685799"/>
          </a:xfrm>
          <a:custGeom>
            <a:avLst/>
            <a:gdLst>
              <a:gd name="connsiteX0" fmla="*/ 0 w 429649"/>
              <a:gd name="connsiteY0" fmla="*/ 137160 h 685799"/>
              <a:gd name="connsiteX1" fmla="*/ 214825 w 429649"/>
              <a:gd name="connsiteY1" fmla="*/ 137160 h 685799"/>
              <a:gd name="connsiteX2" fmla="*/ 214825 w 429649"/>
              <a:gd name="connsiteY2" fmla="*/ 0 h 685799"/>
              <a:gd name="connsiteX3" fmla="*/ 429649 w 429649"/>
              <a:gd name="connsiteY3" fmla="*/ 342900 h 685799"/>
              <a:gd name="connsiteX4" fmla="*/ 214825 w 429649"/>
              <a:gd name="connsiteY4" fmla="*/ 685799 h 685799"/>
              <a:gd name="connsiteX5" fmla="*/ 214825 w 429649"/>
              <a:gd name="connsiteY5" fmla="*/ 548639 h 685799"/>
              <a:gd name="connsiteX6" fmla="*/ 0 w 429649"/>
              <a:gd name="connsiteY6" fmla="*/ 548639 h 685799"/>
              <a:gd name="connsiteX7" fmla="*/ 0 w 429649"/>
              <a:gd name="connsiteY7" fmla="*/ 137160 h 68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649" h="685799">
                <a:moveTo>
                  <a:pt x="0" y="137160"/>
                </a:moveTo>
                <a:lnTo>
                  <a:pt x="214825" y="137160"/>
                </a:lnTo>
                <a:lnTo>
                  <a:pt x="214825" y="0"/>
                </a:lnTo>
                <a:lnTo>
                  <a:pt x="429649" y="342900"/>
                </a:lnTo>
                <a:lnTo>
                  <a:pt x="214825" y="685799"/>
                </a:lnTo>
                <a:lnTo>
                  <a:pt x="214825" y="548639"/>
                </a:lnTo>
                <a:lnTo>
                  <a:pt x="0" y="548639"/>
                </a:lnTo>
                <a:lnTo>
                  <a:pt x="0" y="137160"/>
                </a:lnTo>
                <a:close/>
              </a:path>
            </a:pathLst>
          </a:custGeom>
          <a:solidFill>
            <a:srgbClr val="FF9900"/>
          </a:solidFill>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spcFirstLastPara="0" vert="horz" wrap="square" lIns="0" tIns="182880" rIns="171860" bIns="182880" numCol="1" spcCol="1270" anchor="ctr" anchorCtr="0">
            <a:noAutofit/>
          </a:bodyPr>
          <a:lstStyle/>
          <a:p>
            <a:pPr algn="ctr" defTabSz="1718690">
              <a:lnSpc>
                <a:spcPct val="90000"/>
              </a:lnSpc>
              <a:spcAft>
                <a:spcPct val="35000"/>
              </a:spcAft>
            </a:pPr>
            <a:endParaRPr lang="en-US" sz="3867">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8" name="Freeform 47"/>
          <p:cNvSpPr/>
          <p:nvPr/>
        </p:nvSpPr>
        <p:spPr>
          <a:xfrm>
            <a:off x="3507751" y="2328431"/>
            <a:ext cx="877131" cy="685800"/>
          </a:xfrm>
          <a:custGeom>
            <a:avLst/>
            <a:gdLst>
              <a:gd name="connsiteX0" fmla="*/ 0 w 429649"/>
              <a:gd name="connsiteY0" fmla="*/ 137160 h 685799"/>
              <a:gd name="connsiteX1" fmla="*/ 214825 w 429649"/>
              <a:gd name="connsiteY1" fmla="*/ 137160 h 685799"/>
              <a:gd name="connsiteX2" fmla="*/ 214825 w 429649"/>
              <a:gd name="connsiteY2" fmla="*/ 0 h 685799"/>
              <a:gd name="connsiteX3" fmla="*/ 429649 w 429649"/>
              <a:gd name="connsiteY3" fmla="*/ 342900 h 685799"/>
              <a:gd name="connsiteX4" fmla="*/ 214825 w 429649"/>
              <a:gd name="connsiteY4" fmla="*/ 685799 h 685799"/>
              <a:gd name="connsiteX5" fmla="*/ 214825 w 429649"/>
              <a:gd name="connsiteY5" fmla="*/ 548639 h 685799"/>
              <a:gd name="connsiteX6" fmla="*/ 0 w 429649"/>
              <a:gd name="connsiteY6" fmla="*/ 548639 h 685799"/>
              <a:gd name="connsiteX7" fmla="*/ 0 w 429649"/>
              <a:gd name="connsiteY7" fmla="*/ 137160 h 68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649" h="685799">
                <a:moveTo>
                  <a:pt x="429649" y="548639"/>
                </a:moveTo>
                <a:lnTo>
                  <a:pt x="214824" y="548639"/>
                </a:lnTo>
                <a:lnTo>
                  <a:pt x="214824" y="685799"/>
                </a:lnTo>
                <a:lnTo>
                  <a:pt x="0" y="342899"/>
                </a:lnTo>
                <a:lnTo>
                  <a:pt x="214824" y="0"/>
                </a:lnTo>
                <a:lnTo>
                  <a:pt x="214824" y="137160"/>
                </a:lnTo>
                <a:lnTo>
                  <a:pt x="429649" y="137160"/>
                </a:lnTo>
                <a:lnTo>
                  <a:pt x="429649" y="548639"/>
                </a:lnTo>
                <a:close/>
              </a:path>
            </a:pathLst>
          </a:custGeom>
          <a:solidFill>
            <a:srgbClr val="00CC66"/>
          </a:solidFill>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71860" tIns="182881" rIns="1" bIns="182880" numCol="1" spcCol="1270" anchor="ctr" anchorCtr="0">
            <a:noAutofit/>
          </a:bodyPr>
          <a:lstStyle/>
          <a:p>
            <a:pPr algn="ctr" defTabSz="1718690">
              <a:lnSpc>
                <a:spcPct val="90000"/>
              </a:lnSpc>
              <a:spcAft>
                <a:spcPct val="35000"/>
              </a:spcAft>
            </a:pPr>
            <a:endParaRPr lang="en-US" sz="3867">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609600" y="1484098"/>
            <a:ext cx="2780469" cy="46823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KHỬ</a:t>
            </a:r>
          </a:p>
        </p:txBody>
      </p:sp>
      <p:sp>
        <p:nvSpPr>
          <p:cNvPr id="50" name="Rectangle 49"/>
          <p:cNvSpPr/>
          <p:nvPr/>
        </p:nvSpPr>
        <p:spPr>
          <a:xfrm>
            <a:off x="8700331" y="1554765"/>
            <a:ext cx="2780469" cy="46823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OXI HÓA</a:t>
            </a:r>
          </a:p>
        </p:txBody>
      </p:sp>
      <p:cxnSp>
        <p:nvCxnSpPr>
          <p:cNvPr id="7" name="Straight Connector 6"/>
          <p:cNvCxnSpPr>
            <a:endCxn id="9" idx="7"/>
          </p:cNvCxnSpPr>
          <p:nvPr/>
        </p:nvCxnSpPr>
        <p:spPr>
          <a:xfrm flipH="1">
            <a:off x="1215276" y="3401801"/>
            <a:ext cx="689163" cy="660811"/>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Oval 8"/>
          <p:cNvSpPr/>
          <p:nvPr/>
        </p:nvSpPr>
        <p:spPr>
          <a:xfrm>
            <a:off x="87903" y="3928701"/>
            <a:ext cx="1320800" cy="914400"/>
          </a:xfrm>
          <a:prstGeom prst="ellips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FeO</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2" name="Oval 51"/>
          <p:cNvSpPr/>
          <p:nvPr/>
        </p:nvSpPr>
        <p:spPr>
          <a:xfrm>
            <a:off x="1073068" y="4530249"/>
            <a:ext cx="2003973" cy="1295400"/>
          </a:xfrm>
          <a:prstGeom prst="ellips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Fe(OH)</a:t>
            </a:r>
            <a:r>
              <a:rPr lang="en-US" sz="2667"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3" name="Oval 52"/>
          <p:cNvSpPr/>
          <p:nvPr/>
        </p:nvSpPr>
        <p:spPr>
          <a:xfrm>
            <a:off x="2944330" y="5160136"/>
            <a:ext cx="2003973" cy="1295400"/>
          </a:xfrm>
          <a:prstGeom prst="ellips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Muối</a:t>
            </a:r>
            <a:r>
              <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Fe</a:t>
            </a:r>
            <a:r>
              <a:rPr lang="en-US" sz="2667"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4" name="Straight Connector 53"/>
          <p:cNvCxnSpPr/>
          <p:nvPr/>
        </p:nvCxnSpPr>
        <p:spPr>
          <a:xfrm>
            <a:off x="1931411" y="3432427"/>
            <a:ext cx="171035" cy="11284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a:off x="1904439" y="3390337"/>
            <a:ext cx="2041877" cy="175792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6" name="Oval 55"/>
          <p:cNvSpPr/>
          <p:nvPr/>
        </p:nvSpPr>
        <p:spPr>
          <a:xfrm>
            <a:off x="10620500" y="3896153"/>
            <a:ext cx="1524000" cy="914400"/>
          </a:xfrm>
          <a:prstGeom prst="ellips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3"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a:t>
            </a:r>
            <a:r>
              <a:rPr lang="en-US" sz="2533"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533"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533"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2533"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7" name="Oval 56"/>
          <p:cNvSpPr/>
          <p:nvPr/>
        </p:nvSpPr>
        <p:spPr>
          <a:xfrm>
            <a:off x="8917050" y="4385901"/>
            <a:ext cx="2003973" cy="1295400"/>
          </a:xfrm>
          <a:prstGeom prst="ellips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Fe(OH)</a:t>
            </a:r>
            <a:r>
              <a:rPr lang="en-US" sz="2667"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8" name="Oval 57"/>
          <p:cNvSpPr/>
          <p:nvPr/>
        </p:nvSpPr>
        <p:spPr>
          <a:xfrm>
            <a:off x="7083302" y="5071787"/>
            <a:ext cx="2003973" cy="1295400"/>
          </a:xfrm>
          <a:prstGeom prst="ellips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Muối</a:t>
            </a:r>
            <a:r>
              <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Fe</a:t>
            </a:r>
            <a:r>
              <a:rPr lang="en-US" sz="2667"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9" name="Straight Connector 58"/>
          <p:cNvCxnSpPr/>
          <p:nvPr/>
        </p:nvCxnSpPr>
        <p:spPr>
          <a:xfrm>
            <a:off x="10216117" y="3461001"/>
            <a:ext cx="858283" cy="462451"/>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flipH="1">
            <a:off x="9873978" y="3466251"/>
            <a:ext cx="344581" cy="92490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flipH="1">
            <a:off x="8037793" y="3448884"/>
            <a:ext cx="2178329" cy="161427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21" name="Freeform 20"/>
          <p:cNvSpPr/>
          <p:nvPr/>
        </p:nvSpPr>
        <p:spPr>
          <a:xfrm rot="5400000">
            <a:off x="5766365" y="1291453"/>
            <a:ext cx="489247" cy="914399"/>
          </a:xfrm>
          <a:custGeom>
            <a:avLst/>
            <a:gdLst>
              <a:gd name="connsiteX0" fmla="*/ 0 w 489247"/>
              <a:gd name="connsiteY0" fmla="*/ 137160 h 685799"/>
              <a:gd name="connsiteX1" fmla="*/ 244624 w 489247"/>
              <a:gd name="connsiteY1" fmla="*/ 137160 h 685799"/>
              <a:gd name="connsiteX2" fmla="*/ 244624 w 489247"/>
              <a:gd name="connsiteY2" fmla="*/ 0 h 685799"/>
              <a:gd name="connsiteX3" fmla="*/ 489247 w 489247"/>
              <a:gd name="connsiteY3" fmla="*/ 342900 h 685799"/>
              <a:gd name="connsiteX4" fmla="*/ 244624 w 489247"/>
              <a:gd name="connsiteY4" fmla="*/ 685799 h 685799"/>
              <a:gd name="connsiteX5" fmla="*/ 244624 w 489247"/>
              <a:gd name="connsiteY5" fmla="*/ 548639 h 685799"/>
              <a:gd name="connsiteX6" fmla="*/ 0 w 489247"/>
              <a:gd name="connsiteY6" fmla="*/ 548639 h 685799"/>
              <a:gd name="connsiteX7" fmla="*/ 0 w 489247"/>
              <a:gd name="connsiteY7" fmla="*/ 137160 h 68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247" h="685799">
                <a:moveTo>
                  <a:pt x="0" y="137160"/>
                </a:moveTo>
                <a:lnTo>
                  <a:pt x="244624" y="137160"/>
                </a:lnTo>
                <a:lnTo>
                  <a:pt x="244624" y="0"/>
                </a:lnTo>
                <a:lnTo>
                  <a:pt x="489247" y="342900"/>
                </a:lnTo>
                <a:lnTo>
                  <a:pt x="244624" y="685799"/>
                </a:lnTo>
                <a:lnTo>
                  <a:pt x="244624" y="548639"/>
                </a:lnTo>
                <a:lnTo>
                  <a:pt x="0" y="548639"/>
                </a:lnTo>
                <a:lnTo>
                  <a:pt x="0" y="137160"/>
                </a:lnTo>
                <a:close/>
              </a:path>
            </a:pathLst>
          </a:custGeom>
          <a:solidFill>
            <a:schemeClr val="bg1">
              <a:lumMod val="50000"/>
            </a:schemeClr>
          </a:solidFill>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spcFirstLastPara="0" vert="horz" wrap="square" lIns="-1" tIns="182879" rIns="195699" bIns="182881" numCol="1" spcCol="1270" anchor="ctr" anchorCtr="0">
            <a:noAutofit/>
          </a:bodyPr>
          <a:lstStyle/>
          <a:p>
            <a:pPr algn="ctr" defTabSz="1718690">
              <a:lnSpc>
                <a:spcPct val="90000"/>
              </a:lnSpc>
              <a:spcAft>
                <a:spcPct val="35000"/>
              </a:spcAft>
            </a:pPr>
            <a:endParaRPr lang="en-US" sz="3867">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Freeform 21"/>
          <p:cNvSpPr/>
          <p:nvPr/>
        </p:nvSpPr>
        <p:spPr>
          <a:xfrm>
            <a:off x="4639708" y="567142"/>
            <a:ext cx="2742552" cy="927292"/>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a:solidFill>
            <a:schemeClr val="bg1">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8251" tIns="178251" rIns="178251" bIns="178251" numCol="1" spcCol="1270" anchor="ctr" anchorCtr="0">
            <a:noAutofit/>
          </a:bodyPr>
          <a:lstStyle/>
          <a:p>
            <a:pPr algn="ctr" defTabSz="1600160">
              <a:lnSpc>
                <a:spcPct val="130000"/>
              </a:lnSpc>
            </a:pPr>
            <a:r>
              <a:rPr lang="en-US" sz="4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SẮT</a:t>
            </a:r>
          </a:p>
        </p:txBody>
      </p:sp>
      <p:sp>
        <p:nvSpPr>
          <p:cNvPr id="24" name="Rectangle 23"/>
          <p:cNvSpPr/>
          <p:nvPr/>
        </p:nvSpPr>
        <p:spPr>
          <a:xfrm>
            <a:off x="4617168" y="148358"/>
            <a:ext cx="2780469" cy="46823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KHỬ</a:t>
            </a:r>
          </a:p>
        </p:txBody>
      </p:sp>
    </p:spTree>
    <p:extLst>
      <p:ext uri="{BB962C8B-B14F-4D97-AF65-F5344CB8AC3E}">
        <p14:creationId xmlns:p14="http://schemas.microsoft.com/office/powerpoint/2010/main" val="427580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barn(inVertical)">
                                      <p:cBhvr>
                                        <p:cTn id="50" dur="500"/>
                                        <p:tgtEl>
                                          <p:spTgt spid="5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barn(inVertical)">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arn(inVertical)">
                                      <p:cBhvr>
                                        <p:cTn id="58" dur="500"/>
                                        <p:tgtEl>
                                          <p:spTgt spid="5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arn(inVertical)">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barn(inVertical)">
                                      <p:cBhvr>
                                        <p:cTn id="66" dur="500"/>
                                        <p:tgtEl>
                                          <p:spTgt spid="59"/>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barn(inVertical)">
                                      <p:cBhvr>
                                        <p:cTn id="69" dur="500"/>
                                        <p:tgtEl>
                                          <p:spTgt spid="56"/>
                                        </p:tgtEl>
                                      </p:cBhvr>
                                    </p:animEffect>
                                  </p:childTnLst>
                                </p:cTn>
                              </p:par>
                              <p:par>
                                <p:cTn id="70" presetID="16" presetClass="entr" presetSubtype="21"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barn(inVertical)">
                                      <p:cBhvr>
                                        <p:cTn id="72" dur="500"/>
                                        <p:tgtEl>
                                          <p:spTgt spid="60"/>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arn(inVertical)">
                                      <p:cBhvr>
                                        <p:cTn id="75" dur="500"/>
                                        <p:tgtEl>
                                          <p:spTgt spid="57"/>
                                        </p:tgtEl>
                                      </p:cBhvr>
                                    </p:animEffect>
                                  </p:childTnLst>
                                </p:cTn>
                              </p:par>
                              <p:par>
                                <p:cTn id="76" presetID="16" presetClass="entr" presetSubtype="21"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arn(inVertical)">
                                      <p:cBhvr>
                                        <p:cTn id="78" dur="500"/>
                                        <p:tgtEl>
                                          <p:spTgt spid="62"/>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barn(inVertical)">
                                      <p:cBhvr>
                                        <p:cTn id="8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9" grpId="0" animBg="1"/>
      <p:bldP spid="47" grpId="0" animBg="1"/>
      <p:bldP spid="48" grpId="0" animBg="1"/>
      <p:bldP spid="3" grpId="0" animBg="1"/>
      <p:bldP spid="50" grpId="0" animBg="1"/>
      <p:bldP spid="9" grpId="0" animBg="1"/>
      <p:bldP spid="52" grpId="0" animBg="1"/>
      <p:bldP spid="53" grpId="0" animBg="1"/>
      <p:bldP spid="56" grpId="0" animBg="1"/>
      <p:bldP spid="57" grpId="0" animBg="1"/>
      <p:bldP spid="58" grpId="0" animBg="1"/>
      <p:bldP spid="21"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211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hlinkClick r:id="rId4" action="ppaction://hlinksldjump"/>
          </p:cNvPr>
          <p:cNvSpPr/>
          <p:nvPr/>
        </p:nvSpPr>
        <p:spPr>
          <a:xfrm>
            <a:off x="4926013" y="2189163"/>
            <a:ext cx="739775" cy="80645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665788" y="1931988"/>
            <a:ext cx="571500" cy="25717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 name="Straight Arrow Connector 5"/>
          <p:cNvCxnSpPr/>
          <p:nvPr/>
        </p:nvCxnSpPr>
        <p:spPr>
          <a:xfrm flipH="1">
            <a:off x="304800" y="2592388"/>
            <a:ext cx="4621213" cy="0"/>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4098" name="Equation" r:id="rId4" imgW="114120" imgH="177480" progId="Equation.DSMT4">
                  <p:embed/>
                </p:oleObj>
              </mc:Choice>
              <mc:Fallback>
                <p:oleObj name="Equation" r:id="rId4" imgW="114120" imgH="177480" progId="Equation.DSMT4">
                  <p:embed/>
                  <p:pic>
                    <p:nvPicPr>
                      <p:cNvPr id="2" name="Object 1"/>
                      <p:cNvPicPr/>
                      <p:nvPr/>
                    </p:nvPicPr>
                    <p:blipFill>
                      <a:blip r:embed="rId5"/>
                      <a:stretch>
                        <a:fillRect/>
                      </a:stretch>
                    </p:blipFill>
                    <p:spPr>
                      <a:xfrm>
                        <a:off x="6019800" y="3340100"/>
                        <a:ext cx="1524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4099" name="Equation" r:id="rId6" imgW="114120" imgH="177480" progId="Equation.DSMT4">
                  <p:embed/>
                </p:oleObj>
              </mc:Choice>
              <mc:Fallback>
                <p:oleObj name="Equation" r:id="rId6" imgW="114120" imgH="177480" progId="Equation.DSMT4">
                  <p:embed/>
                  <p:pic>
                    <p:nvPicPr>
                      <p:cNvPr id="5" name="Object 4"/>
                      <p:cNvPicPr/>
                      <p:nvPr/>
                    </p:nvPicPr>
                    <p:blipFill>
                      <a:blip r:embed="rId5"/>
                      <a:stretch>
                        <a:fillRect/>
                      </a:stretch>
                    </p:blipFill>
                    <p:spPr>
                      <a:xfrm>
                        <a:off x="6019800" y="3340100"/>
                        <a:ext cx="152400" cy="177800"/>
                      </a:xfrm>
                      <a:prstGeom prst="rect">
                        <a:avLst/>
                      </a:prstGeom>
                    </p:spPr>
                  </p:pic>
                </p:oleObj>
              </mc:Fallback>
            </mc:AlternateContent>
          </a:graphicData>
        </a:graphic>
      </p:graphicFrame>
      <p:sp>
        <p:nvSpPr>
          <p:cNvPr id="18" name="TextBox 17"/>
          <p:cNvSpPr txBox="1"/>
          <p:nvPr/>
        </p:nvSpPr>
        <p:spPr>
          <a:xfrm>
            <a:off x="141003" y="48094"/>
            <a:ext cx="11886992" cy="1159228"/>
          </a:xfrm>
          <a:prstGeom prst="rect">
            <a:avLst/>
          </a:prstGeom>
          <a:noFill/>
        </p:spPr>
        <p:txBody>
          <a:bodyPr wrap="square" rtlCol="0">
            <a:spAutoFit/>
          </a:bodyPr>
          <a:lstStyle/>
          <a:p>
            <a:r>
              <a:rPr lang="pt-BR" sz="3733" dirty="0">
                <a:cs typeface="Arial" pitchFamily="34" charset="0"/>
              </a:rPr>
              <a:t> </a:t>
            </a:r>
            <a:r>
              <a:rPr lang="en-US" sz="3200" b="1" err="1">
                <a:latin typeface="Times New Roman" pitchFamily="18" charset="0"/>
                <a:cs typeface="Times New Roman" pitchFamily="18" charset="0"/>
              </a:rPr>
              <a:t>Câu</a:t>
            </a:r>
            <a:r>
              <a:rPr lang="en-US" sz="3200" b="1">
                <a:latin typeface="Times New Roman" pitchFamily="18" charset="0"/>
                <a:cs typeface="Times New Roman" pitchFamily="18" charset="0"/>
              </a:rPr>
              <a:t> </a:t>
            </a:r>
            <a:r>
              <a:rPr lang="en-US" sz="3200" b="1">
                <a:latin typeface="Times New Roman" pitchFamily="18" charset="0"/>
                <a:cs typeface="Times New Roman" pitchFamily="18" charset="0"/>
              </a:rPr>
              <a:t>1: </a:t>
            </a:r>
            <a:r>
              <a:rPr lang="es-ES_tradnl" sz="3200" dirty="0" err="1">
                <a:latin typeface="Times New Roman" pitchFamily="18" charset="0"/>
                <a:cs typeface="Times New Roman" pitchFamily="18" charset="0"/>
              </a:rPr>
              <a:t>Hợp</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chất</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nào</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sau</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đây</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của</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sắt</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vừa</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có</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tính</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oxi</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hóa</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vừa</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có</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tính</a:t>
            </a:r>
            <a:r>
              <a:rPr lang="es-ES_tradnl" sz="3200" dirty="0">
                <a:latin typeface="Times New Roman" pitchFamily="18" charset="0"/>
                <a:cs typeface="Times New Roman" pitchFamily="18" charset="0"/>
              </a:rPr>
              <a:t> </a:t>
            </a:r>
            <a:r>
              <a:rPr lang="es-ES_tradnl" sz="3200" dirty="0" err="1">
                <a:latin typeface="Times New Roman" pitchFamily="18" charset="0"/>
                <a:cs typeface="Times New Roman" pitchFamily="18" charset="0"/>
              </a:rPr>
              <a:t>khử</a:t>
            </a:r>
            <a:r>
              <a:rPr lang="es-ES_tradnl"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9" name="Oval 18"/>
          <p:cNvSpPr/>
          <p:nvPr/>
        </p:nvSpPr>
        <p:spPr>
          <a:xfrm>
            <a:off x="775899" y="1540992"/>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A</a:t>
            </a:r>
          </a:p>
        </p:txBody>
      </p:sp>
      <p:sp>
        <p:nvSpPr>
          <p:cNvPr id="20" name="Oval 19"/>
          <p:cNvSpPr/>
          <p:nvPr/>
        </p:nvSpPr>
        <p:spPr>
          <a:xfrm>
            <a:off x="5449499" y="1540992"/>
            <a:ext cx="914400" cy="609600"/>
          </a:xfrm>
          <a:prstGeom prst="ellipse">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B</a:t>
            </a:r>
          </a:p>
        </p:txBody>
      </p:sp>
      <p:sp>
        <p:nvSpPr>
          <p:cNvPr id="21" name="Rounded Rectangle 20"/>
          <p:cNvSpPr/>
          <p:nvPr/>
        </p:nvSpPr>
        <p:spPr>
          <a:xfrm>
            <a:off x="1791899" y="1527344"/>
            <a:ext cx="2974405"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s-ES_tradnl" sz="3200" dirty="0" err="1">
                <a:solidFill>
                  <a:schemeClr val="tx1"/>
                </a:solidFill>
                <a:latin typeface="Times New Roman" pitchFamily="18" charset="0"/>
                <a:cs typeface="Times New Roman" pitchFamily="18" charset="0"/>
              </a:rPr>
              <a:t>FeO</a:t>
            </a:r>
            <a:endParaRPr lang="en-US" sz="3200" dirty="0">
              <a:solidFill>
                <a:schemeClr val="tx1"/>
              </a:solidFill>
              <a:latin typeface="Times New Roman" pitchFamily="18" charset="0"/>
              <a:cs typeface="Times New Roman" pitchFamily="18" charset="0"/>
            </a:endParaRPr>
          </a:p>
        </p:txBody>
      </p:sp>
      <p:sp>
        <p:nvSpPr>
          <p:cNvPr id="22" name="Rounded Rectangle 21"/>
          <p:cNvSpPr/>
          <p:nvPr/>
        </p:nvSpPr>
        <p:spPr>
          <a:xfrm>
            <a:off x="6354269" y="1501403"/>
            <a:ext cx="2540000"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s-ES_tradnl" sz="3200" dirty="0">
                <a:solidFill>
                  <a:schemeClr val="tx1"/>
                </a:solidFill>
                <a:latin typeface="Times New Roman" pitchFamily="18" charset="0"/>
                <a:cs typeface="Times New Roman" pitchFamily="18" charset="0"/>
              </a:rPr>
              <a:t>Fe(OH)</a:t>
            </a:r>
            <a:r>
              <a:rPr lang="es-ES_tradnl" sz="3200" baseline="-25000" dirty="0">
                <a:solidFill>
                  <a:schemeClr val="tx1"/>
                </a:solidFill>
                <a:latin typeface="Times New Roman" pitchFamily="18" charset="0"/>
                <a:cs typeface="Times New Roman" pitchFamily="18" charset="0"/>
              </a:rPr>
              <a:t>3</a:t>
            </a:r>
            <a:endParaRPr lang="en-US" sz="3200" dirty="0">
              <a:solidFill>
                <a:schemeClr val="tx1"/>
              </a:solidFill>
              <a:latin typeface="Times New Roman" pitchFamily="18" charset="0"/>
              <a:cs typeface="Times New Roman" pitchFamily="18" charset="0"/>
            </a:endParaRPr>
          </a:p>
        </p:txBody>
      </p:sp>
      <p:sp>
        <p:nvSpPr>
          <p:cNvPr id="23" name="Oval 22"/>
          <p:cNvSpPr/>
          <p:nvPr/>
        </p:nvSpPr>
        <p:spPr>
          <a:xfrm>
            <a:off x="775899" y="2375856"/>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C</a:t>
            </a:r>
          </a:p>
        </p:txBody>
      </p:sp>
      <p:sp>
        <p:nvSpPr>
          <p:cNvPr id="24" name="Rounded Rectangle 23"/>
          <p:cNvSpPr/>
          <p:nvPr/>
        </p:nvSpPr>
        <p:spPr>
          <a:xfrm>
            <a:off x="1791899" y="2362208"/>
            <a:ext cx="2871872"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Fe</a:t>
            </a:r>
            <a:r>
              <a:rPr lang="pt-BR" sz="3200" baseline="-25000" dirty="0">
                <a:solidFill>
                  <a:schemeClr val="tx1"/>
                </a:solidFill>
                <a:latin typeface="Times New Roman" pitchFamily="18" charset="0"/>
                <a:cs typeface="Times New Roman" pitchFamily="18" charset="0"/>
              </a:rPr>
              <a:t>2</a:t>
            </a:r>
            <a:r>
              <a:rPr lang="pt-BR" sz="3200" dirty="0">
                <a:solidFill>
                  <a:schemeClr val="tx1"/>
                </a:solidFill>
                <a:latin typeface="Times New Roman" pitchFamily="18" charset="0"/>
                <a:cs typeface="Times New Roman" pitchFamily="18" charset="0"/>
              </a:rPr>
              <a:t>(SO</a:t>
            </a:r>
            <a:r>
              <a:rPr lang="pt-BR" sz="3200" baseline="-25000" dirty="0">
                <a:solidFill>
                  <a:schemeClr val="tx1"/>
                </a:solidFill>
                <a:latin typeface="Times New Roman" pitchFamily="18" charset="0"/>
                <a:cs typeface="Times New Roman" pitchFamily="18" charset="0"/>
              </a:rPr>
              <a:t>4</a:t>
            </a:r>
            <a:r>
              <a:rPr lang="pt-BR" sz="3200" dirty="0">
                <a:solidFill>
                  <a:schemeClr val="tx1"/>
                </a:solidFill>
                <a:latin typeface="Times New Roman" pitchFamily="18" charset="0"/>
                <a:cs typeface="Times New Roman" pitchFamily="18" charset="0"/>
              </a:rPr>
              <a:t>)</a:t>
            </a:r>
            <a:r>
              <a:rPr lang="pt-BR" sz="3200" baseline="-25000" dirty="0">
                <a:solidFill>
                  <a:schemeClr val="tx1"/>
                </a:solidFill>
                <a:latin typeface="Times New Roman" pitchFamily="18" charset="0"/>
                <a:cs typeface="Times New Roman" pitchFamily="18" charset="0"/>
              </a:rPr>
              <a:t>3</a:t>
            </a:r>
            <a:endParaRPr lang="en-US" sz="3200" dirty="0">
              <a:solidFill>
                <a:schemeClr val="tx1"/>
              </a:solidFill>
              <a:latin typeface="Times New Roman" pitchFamily="18" charset="0"/>
              <a:cs typeface="Times New Roman" pitchFamily="18" charset="0"/>
            </a:endParaRPr>
          </a:p>
        </p:txBody>
      </p:sp>
      <p:sp>
        <p:nvSpPr>
          <p:cNvPr id="25" name="Rounded Rectangle 24"/>
          <p:cNvSpPr/>
          <p:nvPr/>
        </p:nvSpPr>
        <p:spPr>
          <a:xfrm>
            <a:off x="6379775" y="2362208"/>
            <a:ext cx="2844796"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s-ES_tradnl" sz="3200" dirty="0">
                <a:solidFill>
                  <a:schemeClr val="tx1"/>
                </a:solidFill>
                <a:latin typeface="Times New Roman" pitchFamily="18" charset="0"/>
                <a:cs typeface="Times New Roman" pitchFamily="18" charset="0"/>
              </a:rPr>
              <a:t>Fe</a:t>
            </a:r>
            <a:r>
              <a:rPr lang="es-ES_tradnl" sz="3200" baseline="-25000" dirty="0">
                <a:solidFill>
                  <a:schemeClr val="tx1"/>
                </a:solidFill>
                <a:latin typeface="Times New Roman" pitchFamily="18" charset="0"/>
                <a:cs typeface="Times New Roman" pitchFamily="18" charset="0"/>
              </a:rPr>
              <a:t>2</a:t>
            </a:r>
            <a:r>
              <a:rPr lang="es-ES_tradnl" sz="3200" dirty="0">
                <a:solidFill>
                  <a:schemeClr val="tx1"/>
                </a:solidFill>
                <a:latin typeface="Times New Roman" pitchFamily="18" charset="0"/>
                <a:cs typeface="Times New Roman" pitchFamily="18" charset="0"/>
              </a:rPr>
              <a:t>O</a:t>
            </a:r>
            <a:r>
              <a:rPr lang="es-ES_tradnl" sz="3200" baseline="-25000" dirty="0">
                <a:solidFill>
                  <a:schemeClr val="tx1"/>
                </a:solidFill>
                <a:latin typeface="Times New Roman" pitchFamily="18" charset="0"/>
                <a:cs typeface="Times New Roman" pitchFamily="18" charset="0"/>
              </a:rPr>
              <a:t>3</a:t>
            </a:r>
            <a:endParaRPr lang="en-US" sz="3200" dirty="0">
              <a:solidFill>
                <a:schemeClr val="tx1"/>
              </a:solidFill>
              <a:latin typeface="Times New Roman" pitchFamily="18" charset="0"/>
              <a:cs typeface="Times New Roman" pitchFamily="18" charset="0"/>
            </a:endParaRPr>
          </a:p>
        </p:txBody>
      </p:sp>
      <p:sp>
        <p:nvSpPr>
          <p:cNvPr id="26" name="Oval 25"/>
          <p:cNvSpPr/>
          <p:nvPr/>
        </p:nvSpPr>
        <p:spPr>
          <a:xfrm>
            <a:off x="5454032" y="2362208"/>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D</a:t>
            </a:r>
          </a:p>
        </p:txBody>
      </p:sp>
      <p:sp>
        <p:nvSpPr>
          <p:cNvPr id="48" name="Rounded Rectangle 47"/>
          <p:cNvSpPr/>
          <p:nvPr/>
        </p:nvSpPr>
        <p:spPr>
          <a:xfrm>
            <a:off x="1327275" y="3541405"/>
            <a:ext cx="8331200" cy="609600"/>
          </a:xfrm>
          <a:prstGeom prst="round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b="1" dirty="0" err="1">
                <a:solidFill>
                  <a:schemeClr val="tx1"/>
                </a:solidFill>
                <a:latin typeface="Times New Roman" pitchFamily="18" charset="0"/>
                <a:cs typeface="Times New Roman" pitchFamily="18" charset="0"/>
              </a:rPr>
              <a:t>FeO</a:t>
            </a:r>
            <a:r>
              <a:rPr lang="en-US" sz="3200" b="1" dirty="0">
                <a:solidFill>
                  <a:schemeClr val="tx1"/>
                </a:solidFill>
                <a:latin typeface="Times New Roman" pitchFamily="18" charset="0"/>
                <a:cs typeface="Times New Roman" pitchFamily="18" charset="0"/>
              </a:rPr>
              <a:t> + CO  </a:t>
            </a:r>
            <a:r>
              <a:rPr lang="en-US" sz="3200" b="1" dirty="0">
                <a:solidFill>
                  <a:schemeClr val="tx1"/>
                </a:solidFill>
                <a:latin typeface="Times New Roman" pitchFamily="18" charset="0"/>
                <a:cs typeface="Times New Roman" pitchFamily="18" charset="0"/>
                <a:sym typeface="Wingdings 3"/>
              </a:rPr>
              <a:t>         Fe + CO</a:t>
            </a:r>
            <a:r>
              <a:rPr lang="en-US" sz="3200" b="1" baseline="-25000" dirty="0">
                <a:solidFill>
                  <a:schemeClr val="tx1"/>
                </a:solidFill>
                <a:latin typeface="Times New Roman" pitchFamily="18" charset="0"/>
                <a:cs typeface="Times New Roman" pitchFamily="18" charset="0"/>
                <a:sym typeface="Wingdings 3"/>
              </a:rPr>
              <a:t>2</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FeO</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có</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tính</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oxh</a:t>
            </a:r>
            <a:r>
              <a:rPr lang="en-US" sz="3200" b="1" dirty="0">
                <a:solidFill>
                  <a:schemeClr val="tx1"/>
                </a:solidFill>
                <a:latin typeface="Times New Roman" pitchFamily="18" charset="0"/>
                <a:cs typeface="Times New Roman" pitchFamily="18" charset="0"/>
                <a:sym typeface="Wingdings 3"/>
              </a:rPr>
              <a:t>)</a:t>
            </a:r>
            <a:endParaRPr lang="en-US" sz="3200" b="1" dirty="0">
              <a:solidFill>
                <a:schemeClr val="tx1"/>
              </a:solidFill>
              <a:latin typeface="Times New Roman" pitchFamily="18" charset="0"/>
              <a:cs typeface="Times New Roman" pitchFamily="18" charset="0"/>
            </a:endParaRPr>
          </a:p>
        </p:txBody>
      </p:sp>
      <p:sp>
        <p:nvSpPr>
          <p:cNvPr id="49" name="Rounded Rectangle 48"/>
          <p:cNvSpPr/>
          <p:nvPr/>
        </p:nvSpPr>
        <p:spPr>
          <a:xfrm>
            <a:off x="1347097" y="4291517"/>
            <a:ext cx="8311377" cy="977088"/>
          </a:xfrm>
          <a:prstGeom prst="round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chemeClr val="tx1"/>
                </a:solidFill>
                <a:latin typeface="Times New Roman" pitchFamily="18" charset="0"/>
                <a:cs typeface="Times New Roman" pitchFamily="18" charset="0"/>
                <a:sym typeface="Wingdings 3"/>
              </a:rPr>
              <a:t>3</a:t>
            </a:r>
            <a:r>
              <a:rPr lang="en-US" sz="3200" b="1" dirty="0">
                <a:solidFill>
                  <a:schemeClr val="tx1"/>
                </a:solidFill>
                <a:latin typeface="Times New Roman" pitchFamily="18" charset="0"/>
                <a:cs typeface="Times New Roman" pitchFamily="18" charset="0"/>
              </a:rPr>
              <a:t>FeO </a:t>
            </a:r>
            <a:r>
              <a:rPr lang="en-US" sz="3200" b="1" dirty="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10HNO</a:t>
            </a:r>
            <a:r>
              <a:rPr lang="en-US" sz="3200" b="1" baseline="-25000" dirty="0">
                <a:solidFill>
                  <a:schemeClr val="tx1"/>
                </a:solidFill>
                <a:latin typeface="Times New Roman" pitchFamily="18" charset="0"/>
                <a:cs typeface="Times New Roman" pitchFamily="18" charset="0"/>
              </a:rPr>
              <a:t>3</a:t>
            </a:r>
            <a:r>
              <a:rPr lang="en-US" sz="3200" b="1" dirty="0">
                <a:solidFill>
                  <a:schemeClr val="tx1"/>
                </a:solidFill>
                <a:latin typeface="Times New Roman" pitchFamily="18" charset="0"/>
                <a:cs typeface="Times New Roman" pitchFamily="18" charset="0"/>
                <a:sym typeface="Wingdings 3"/>
              </a:rPr>
              <a:t>3Fe(NO</a:t>
            </a:r>
            <a:r>
              <a:rPr lang="en-US" sz="3200" b="1" baseline="-25000" dirty="0">
                <a:solidFill>
                  <a:schemeClr val="tx1"/>
                </a:solidFill>
                <a:latin typeface="Times New Roman" pitchFamily="18" charset="0"/>
                <a:cs typeface="Times New Roman" pitchFamily="18" charset="0"/>
                <a:sym typeface="Wingdings 3"/>
              </a:rPr>
              <a:t>3</a:t>
            </a:r>
            <a:r>
              <a:rPr lang="en-US" sz="3200" b="1" dirty="0">
                <a:solidFill>
                  <a:schemeClr val="tx1"/>
                </a:solidFill>
                <a:latin typeface="Times New Roman" pitchFamily="18" charset="0"/>
                <a:cs typeface="Times New Roman" pitchFamily="18" charset="0"/>
                <a:sym typeface="Wingdings 3"/>
              </a:rPr>
              <a:t>)</a:t>
            </a:r>
            <a:r>
              <a:rPr lang="en-US" sz="3200" b="1" baseline="-25000" dirty="0">
                <a:solidFill>
                  <a:schemeClr val="tx1"/>
                </a:solidFill>
                <a:latin typeface="Times New Roman" pitchFamily="18" charset="0"/>
                <a:cs typeface="Times New Roman" pitchFamily="18" charset="0"/>
                <a:sym typeface="Wingdings 3"/>
              </a:rPr>
              <a:t>3</a:t>
            </a:r>
            <a:r>
              <a:rPr lang="en-US" sz="3200" b="1" dirty="0">
                <a:solidFill>
                  <a:schemeClr val="tx1"/>
                </a:solidFill>
                <a:latin typeface="Times New Roman" pitchFamily="18" charset="0"/>
                <a:cs typeface="Times New Roman" pitchFamily="18" charset="0"/>
                <a:sym typeface="Wingdings 3"/>
              </a:rPr>
              <a:t>+ NO + 5H</a:t>
            </a:r>
            <a:r>
              <a:rPr lang="en-US" sz="3200" b="1" baseline="-25000" dirty="0">
                <a:solidFill>
                  <a:schemeClr val="tx1"/>
                </a:solidFill>
                <a:latin typeface="Times New Roman" pitchFamily="18" charset="0"/>
                <a:cs typeface="Times New Roman" pitchFamily="18" charset="0"/>
                <a:sym typeface="Wingdings 3"/>
              </a:rPr>
              <a:t>2</a:t>
            </a:r>
            <a:r>
              <a:rPr lang="en-US" sz="3200" b="1" dirty="0">
                <a:solidFill>
                  <a:schemeClr val="tx1"/>
                </a:solidFill>
                <a:latin typeface="Times New Roman" pitchFamily="18" charset="0"/>
                <a:cs typeface="Times New Roman" pitchFamily="18" charset="0"/>
                <a:sym typeface="Wingdings 3"/>
              </a:rPr>
              <a:t>O</a:t>
            </a:r>
          </a:p>
          <a:p>
            <a:r>
              <a:rPr lang="en-US" sz="3200" b="1" dirty="0">
                <a:solidFill>
                  <a:schemeClr val="tx1"/>
                </a:solidFill>
                <a:latin typeface="Times New Roman" pitchFamily="18" charset="0"/>
                <a:cs typeface="Times New Roman" pitchFamily="18" charset="0"/>
              </a:rPr>
              <a:t>(</a:t>
            </a:r>
            <a:r>
              <a:rPr lang="en-US" sz="3200" b="1" dirty="0" err="1">
                <a:solidFill>
                  <a:schemeClr val="tx1"/>
                </a:solidFill>
                <a:latin typeface="Times New Roman" pitchFamily="18" charset="0"/>
                <a:cs typeface="Times New Roman" pitchFamily="18" charset="0"/>
              </a:rPr>
              <a:t>FeO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tính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khử</a:t>
            </a:r>
            <a:r>
              <a:rPr lang="en-US" sz="3200" b="1" dirty="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graphicFrame>
        <p:nvGraphicFramePr>
          <p:cNvPr id="50" name="Object 49"/>
          <p:cNvGraphicFramePr>
            <a:graphicFrameLocks noChangeAspect="1"/>
          </p:cNvGraphicFramePr>
          <p:nvPr>
            <p:extLst/>
          </p:nvPr>
        </p:nvGraphicFramePr>
        <p:xfrm>
          <a:off x="3428459" y="3632200"/>
          <a:ext cx="738272" cy="457200"/>
        </p:xfrm>
        <a:graphic>
          <a:graphicData uri="http://schemas.openxmlformats.org/presentationml/2006/ole">
            <mc:AlternateContent xmlns:mc="http://schemas.openxmlformats.org/markup-compatibility/2006">
              <mc:Choice xmlns:v="urn:schemas-microsoft-com:vml" Requires="v">
                <p:oleObj spid="_x0000_s4100" name="Equation" r:id="rId7" imgW="431640" imgH="228600" progId="Equation.DSMT4">
                  <p:embed/>
                </p:oleObj>
              </mc:Choice>
              <mc:Fallback>
                <p:oleObj name="Equation" r:id="rId7" imgW="431640" imgH="228600" progId="Equation.DSMT4">
                  <p:embed/>
                  <p:pic>
                    <p:nvPicPr>
                      <p:cNvPr id="50" name="Object 49"/>
                      <p:cNvPicPr/>
                      <p:nvPr/>
                    </p:nvPicPr>
                    <p:blipFill>
                      <a:blip r:embed="rId8"/>
                      <a:stretch>
                        <a:fillRect/>
                      </a:stretch>
                    </p:blipFill>
                    <p:spPr>
                      <a:xfrm>
                        <a:off x="3428459" y="3632200"/>
                        <a:ext cx="738272" cy="457200"/>
                      </a:xfrm>
                      <a:prstGeom prst="rect">
                        <a:avLst/>
                      </a:prstGeom>
                    </p:spPr>
                  </p:pic>
                </p:oleObj>
              </mc:Fallback>
            </mc:AlternateContent>
          </a:graphicData>
        </a:graphic>
      </p:graphicFrame>
    </p:spTree>
    <p:extLst>
      <p:ext uri="{BB962C8B-B14F-4D97-AF65-F5344CB8AC3E}">
        <p14:creationId xmlns:p14="http://schemas.microsoft.com/office/powerpoint/2010/main" val="5623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9"/>
                                        </p:tgtEl>
                                        <p:attrNameLst>
                                          <p:attrName>fillcolor</p:attrName>
                                        </p:attrNameLst>
                                      </p:cBhvr>
                                      <p:to>
                                        <a:schemeClr val="accent2"/>
                                      </p:to>
                                    </p:animClr>
                                    <p:set>
                                      <p:cBhvr>
                                        <p:cTn id="7" dur="2000" fill="hold"/>
                                        <p:tgtEl>
                                          <p:spTgt spid="19"/>
                                        </p:tgtEl>
                                        <p:attrNameLst>
                                          <p:attrName>fill.type</p:attrName>
                                        </p:attrNameLst>
                                      </p:cBhvr>
                                      <p:to>
                                        <p:strVal val="solid"/>
                                      </p:to>
                                    </p:set>
                                    <p:set>
                                      <p:cBhvr>
                                        <p:cTn id="8" dur="2000" fill="hold"/>
                                        <p:tgtEl>
                                          <p:spTgt spid="1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10962568" y="6860615"/>
            <a:ext cx="812800" cy="521208"/>
          </a:xfrm>
          <a:prstGeom prst="rect">
            <a:avLst/>
          </a:prstGeom>
        </p:spPr>
        <p:txBody>
          <a:bodyPr/>
          <a:lstStyle/>
          <a:p>
            <a:pPr>
              <a:defRPr/>
            </a:pPr>
            <a:fld id="{6E694A40-DB9D-4601-891A-2B7D5ADBAA2C}" type="slidenum">
              <a:rPr lang="vi-VN" smtClean="0"/>
              <a:pPr>
                <a:defRPr/>
              </a:pPr>
              <a:t>41</a:t>
            </a:fld>
            <a:endParaRPr lang="vi-VN"/>
          </a:p>
        </p:txBody>
      </p:sp>
      <p:sp>
        <p:nvSpPr>
          <p:cNvPr id="17" name="TextBox 16"/>
          <p:cNvSpPr txBox="1"/>
          <p:nvPr/>
        </p:nvSpPr>
        <p:spPr>
          <a:xfrm>
            <a:off x="283779" y="304801"/>
            <a:ext cx="11908221" cy="1241237"/>
          </a:xfrm>
          <a:prstGeom prst="rect">
            <a:avLst/>
          </a:prstGeom>
          <a:noFill/>
        </p:spPr>
        <p:txBody>
          <a:bodyPr wrap="square" rtlCol="0">
            <a:spAutoFit/>
          </a:bodyPr>
          <a:lstStyle/>
          <a:p>
            <a:r>
              <a:rPr lang="en-US" sz="3733" b="1" err="1">
                <a:latin typeface="Times New Roman" pitchFamily="18" charset="0"/>
                <a:cs typeface="Times New Roman" pitchFamily="18" charset="0"/>
              </a:rPr>
              <a:t>Câu</a:t>
            </a:r>
            <a:r>
              <a:rPr lang="en-US" sz="3733" b="1">
                <a:latin typeface="Times New Roman" pitchFamily="18" charset="0"/>
                <a:cs typeface="Times New Roman" pitchFamily="18" charset="0"/>
              </a:rPr>
              <a:t> 2: </a:t>
            </a:r>
            <a:r>
              <a:rPr lang="en-US" sz="3733" dirty="0" err="1">
                <a:latin typeface="Times New Roman" pitchFamily="18" charset="0"/>
                <a:cs typeface="Times New Roman" pitchFamily="18" charset="0"/>
              </a:rPr>
              <a:t>Phân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hủy</a:t>
            </a:r>
            <a:r>
              <a:rPr lang="en-US" sz="3733" dirty="0">
                <a:latin typeface="Times New Roman" pitchFamily="18" charset="0"/>
                <a:cs typeface="Times New Roman" pitchFamily="18" charset="0"/>
              </a:rPr>
              <a:t> Fe(OH)</a:t>
            </a:r>
            <a:r>
              <a:rPr lang="en-US" sz="3733" baseline="-25000" dirty="0">
                <a:latin typeface="Times New Roman" pitchFamily="18" charset="0"/>
                <a:cs typeface="Times New Roman" pitchFamily="18" charset="0"/>
              </a:rPr>
              <a:t>3</a:t>
            </a:r>
            <a:r>
              <a:rPr lang="en-US" sz="3733" dirty="0">
                <a:latin typeface="Times New Roman" pitchFamily="18" charset="0"/>
                <a:cs typeface="Times New Roman" pitchFamily="18" charset="0"/>
              </a:rPr>
              <a:t> ở </a:t>
            </a:r>
            <a:r>
              <a:rPr lang="en-US" sz="3733" dirty="0" err="1">
                <a:latin typeface="Times New Roman" pitchFamily="18" charset="0"/>
                <a:cs typeface="Times New Roman" pitchFamily="18" charset="0"/>
              </a:rPr>
              <a:t>nhiệt</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độ</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cao</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đến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khối</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lượng</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không</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đổi</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thu</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được</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chất</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rắn</a:t>
            </a:r>
            <a:r>
              <a:rPr lang="en-US" sz="3733" dirty="0">
                <a:latin typeface="Times New Roman" pitchFamily="18" charset="0"/>
                <a:cs typeface="Times New Roman" pitchFamily="18" charset="0"/>
              </a:rPr>
              <a:t> </a:t>
            </a:r>
            <a:r>
              <a:rPr lang="en-US" sz="3733" dirty="0" err="1">
                <a:latin typeface="Times New Roman" pitchFamily="18" charset="0"/>
                <a:cs typeface="Times New Roman" pitchFamily="18" charset="0"/>
              </a:rPr>
              <a:t>là</a:t>
            </a:r>
            <a:endParaRPr lang="en-US" sz="3733" dirty="0">
              <a:latin typeface="Times New Roman" pitchFamily="18" charset="0"/>
              <a:cs typeface="Times New Roman" pitchFamily="18" charset="0"/>
            </a:endParaRPr>
          </a:p>
        </p:txBody>
      </p:sp>
      <p:sp>
        <p:nvSpPr>
          <p:cNvPr id="18" name="Oval 17"/>
          <p:cNvSpPr/>
          <p:nvPr/>
        </p:nvSpPr>
        <p:spPr>
          <a:xfrm>
            <a:off x="609600" y="1701800"/>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A</a:t>
            </a:r>
          </a:p>
        </p:txBody>
      </p:sp>
      <p:sp>
        <p:nvSpPr>
          <p:cNvPr id="21" name="Oval 20"/>
          <p:cNvSpPr/>
          <p:nvPr/>
        </p:nvSpPr>
        <p:spPr>
          <a:xfrm>
            <a:off x="5486400" y="1717472"/>
            <a:ext cx="914400" cy="609600"/>
          </a:xfrm>
          <a:prstGeom prst="ellipse">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C</a:t>
            </a:r>
          </a:p>
        </p:txBody>
      </p:sp>
      <p:sp>
        <p:nvSpPr>
          <p:cNvPr id="23" name="Rounded Rectangle 22"/>
          <p:cNvSpPr/>
          <p:nvPr/>
        </p:nvSpPr>
        <p:spPr>
          <a:xfrm>
            <a:off x="1444011" y="1675859"/>
            <a:ext cx="1502389"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 FeO.</a:t>
            </a:r>
            <a:endParaRPr lang="en-US" sz="3200" dirty="0">
              <a:solidFill>
                <a:schemeClr val="tx1"/>
              </a:solidFill>
              <a:latin typeface="Times New Roman" pitchFamily="18" charset="0"/>
              <a:cs typeface="Times New Roman" pitchFamily="18" charset="0"/>
            </a:endParaRPr>
          </a:p>
        </p:txBody>
      </p:sp>
      <p:sp>
        <p:nvSpPr>
          <p:cNvPr id="14" name="Oval 13"/>
          <p:cNvSpPr/>
          <p:nvPr/>
        </p:nvSpPr>
        <p:spPr>
          <a:xfrm>
            <a:off x="2946400" y="1717472"/>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B</a:t>
            </a:r>
          </a:p>
        </p:txBody>
      </p:sp>
      <p:sp>
        <p:nvSpPr>
          <p:cNvPr id="15" name="Oval 14"/>
          <p:cNvSpPr/>
          <p:nvPr/>
        </p:nvSpPr>
        <p:spPr>
          <a:xfrm>
            <a:off x="8432800" y="1701800"/>
            <a:ext cx="914400" cy="609600"/>
          </a:xfrm>
          <a:prstGeom prst="ellipse">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D</a:t>
            </a:r>
          </a:p>
        </p:txBody>
      </p:sp>
      <p:sp>
        <p:nvSpPr>
          <p:cNvPr id="26" name="Rounded Rectangle 25"/>
          <p:cNvSpPr/>
          <p:nvPr/>
        </p:nvSpPr>
        <p:spPr>
          <a:xfrm>
            <a:off x="3795947" y="1639648"/>
            <a:ext cx="1830965"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 Fe</a:t>
            </a:r>
            <a:r>
              <a:rPr lang="pt-BR" sz="3200" baseline="-25000" dirty="0">
                <a:solidFill>
                  <a:schemeClr val="tx1"/>
                </a:solidFill>
                <a:latin typeface="Times New Roman" pitchFamily="18" charset="0"/>
                <a:cs typeface="Times New Roman" pitchFamily="18" charset="0"/>
              </a:rPr>
              <a:t>2</a:t>
            </a:r>
            <a:r>
              <a:rPr lang="pt-BR" sz="3200" dirty="0">
                <a:solidFill>
                  <a:schemeClr val="tx1"/>
                </a:solidFill>
                <a:latin typeface="Times New Roman" pitchFamily="18" charset="0"/>
                <a:cs typeface="Times New Roman" pitchFamily="18" charset="0"/>
              </a:rPr>
              <a:t>O</a:t>
            </a:r>
            <a:r>
              <a:rPr lang="pt-BR" sz="3200" baseline="-25000" dirty="0">
                <a:solidFill>
                  <a:schemeClr val="tx1"/>
                </a:solidFill>
                <a:latin typeface="Times New Roman" pitchFamily="18" charset="0"/>
                <a:cs typeface="Times New Roman" pitchFamily="18" charset="0"/>
              </a:rPr>
              <a:t>3</a:t>
            </a:r>
            <a:r>
              <a:rPr lang="pt-BR"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9" name="Rounded Rectangle 18"/>
          <p:cNvSpPr/>
          <p:nvPr/>
        </p:nvSpPr>
        <p:spPr>
          <a:xfrm>
            <a:off x="6299200" y="1622347"/>
            <a:ext cx="2044971"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 Fe(OH)</a:t>
            </a:r>
            <a:r>
              <a:rPr lang="pt-BR" sz="3200" baseline="-25000" dirty="0">
                <a:solidFill>
                  <a:schemeClr val="tx1"/>
                </a:solidFill>
                <a:latin typeface="Times New Roman" pitchFamily="18" charset="0"/>
                <a:cs typeface="Times New Roman" pitchFamily="18" charset="0"/>
              </a:rPr>
              <a:t>2</a:t>
            </a:r>
            <a:r>
              <a:rPr lang="pt-BR"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0" name="Rounded Rectangle 19"/>
          <p:cNvSpPr/>
          <p:nvPr/>
        </p:nvSpPr>
        <p:spPr>
          <a:xfrm>
            <a:off x="9254240" y="1600200"/>
            <a:ext cx="1830965"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 Fe</a:t>
            </a:r>
            <a:r>
              <a:rPr lang="pt-BR" sz="3200" baseline="-25000" dirty="0">
                <a:solidFill>
                  <a:schemeClr val="tx1"/>
                </a:solidFill>
                <a:latin typeface="Times New Roman" pitchFamily="18" charset="0"/>
                <a:cs typeface="Times New Roman" pitchFamily="18" charset="0"/>
              </a:rPr>
              <a:t>3</a:t>
            </a:r>
            <a:r>
              <a:rPr lang="pt-BR" sz="3200" dirty="0">
                <a:solidFill>
                  <a:schemeClr val="tx1"/>
                </a:solidFill>
                <a:latin typeface="Times New Roman" pitchFamily="18" charset="0"/>
                <a:cs typeface="Times New Roman" pitchFamily="18" charset="0"/>
              </a:rPr>
              <a:t>O</a:t>
            </a:r>
            <a:r>
              <a:rPr lang="pt-BR" sz="3200" baseline="-25000" dirty="0">
                <a:solidFill>
                  <a:schemeClr val="tx1"/>
                </a:solidFill>
                <a:latin typeface="Times New Roman" pitchFamily="18" charset="0"/>
                <a:cs typeface="Times New Roman" pitchFamily="18" charset="0"/>
              </a:rPr>
              <a:t>4</a:t>
            </a:r>
            <a:r>
              <a:rPr lang="pt-BR"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34" name="Rounded Rectangle 33"/>
          <p:cNvSpPr/>
          <p:nvPr/>
        </p:nvSpPr>
        <p:spPr>
          <a:xfrm>
            <a:off x="1625600" y="2921000"/>
            <a:ext cx="6718571" cy="1016000"/>
          </a:xfrm>
          <a:prstGeom prst="round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chemeClr val="tx1"/>
                </a:solidFill>
                <a:latin typeface="Times New Roman" pitchFamily="18" charset="0"/>
                <a:cs typeface="Times New Roman" pitchFamily="18" charset="0"/>
              </a:rPr>
              <a:t>2Fe(OH)</a:t>
            </a:r>
            <a:r>
              <a:rPr lang="en-US" sz="3200" b="1" baseline="-25000" dirty="0">
                <a:solidFill>
                  <a:schemeClr val="tx1"/>
                </a:solidFill>
                <a:latin typeface="Times New Roman" pitchFamily="18" charset="0"/>
                <a:cs typeface="Times New Roman" pitchFamily="18" charset="0"/>
              </a:rPr>
              <a:t>3</a:t>
            </a:r>
            <a:r>
              <a:rPr lang="en-US" sz="3200" b="1" dirty="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sym typeface="Wingdings 3"/>
              </a:rPr>
              <a:t>          Fe</a:t>
            </a:r>
            <a:r>
              <a:rPr lang="en-US" sz="3200" b="1" baseline="-25000" dirty="0">
                <a:solidFill>
                  <a:schemeClr val="tx1"/>
                </a:solidFill>
                <a:latin typeface="Times New Roman" pitchFamily="18" charset="0"/>
                <a:cs typeface="Times New Roman" pitchFamily="18" charset="0"/>
                <a:sym typeface="Wingdings 3"/>
              </a:rPr>
              <a:t>2</a:t>
            </a:r>
            <a:r>
              <a:rPr lang="en-US" sz="3200" b="1" dirty="0">
                <a:solidFill>
                  <a:schemeClr val="tx1"/>
                </a:solidFill>
                <a:latin typeface="Times New Roman" pitchFamily="18" charset="0"/>
                <a:cs typeface="Times New Roman" pitchFamily="18" charset="0"/>
                <a:sym typeface="Wingdings 3"/>
              </a:rPr>
              <a:t>O</a:t>
            </a:r>
            <a:r>
              <a:rPr lang="en-US" sz="3200" b="1" baseline="-25000" dirty="0">
                <a:solidFill>
                  <a:schemeClr val="tx1"/>
                </a:solidFill>
                <a:latin typeface="Times New Roman" pitchFamily="18" charset="0"/>
                <a:cs typeface="Times New Roman" pitchFamily="18" charset="0"/>
                <a:sym typeface="Wingdings 3"/>
              </a:rPr>
              <a:t>3</a:t>
            </a:r>
            <a:r>
              <a:rPr lang="en-US" sz="3200" b="1" baseline="-25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sym typeface="Wingdings 3"/>
              </a:rPr>
              <a:t> </a:t>
            </a:r>
            <a:r>
              <a:rPr lang="en-US" sz="3200" b="1" dirty="0">
                <a:solidFill>
                  <a:schemeClr val="tx1"/>
                </a:solidFill>
                <a:latin typeface="Times New Roman" pitchFamily="18" charset="0"/>
                <a:cs typeface="Times New Roman" pitchFamily="18" charset="0"/>
                <a:sym typeface="Wingdings 3"/>
              </a:rPr>
              <a:t>+ 3H</a:t>
            </a:r>
            <a:r>
              <a:rPr lang="en-US" sz="3200" b="1" baseline="-25000" dirty="0">
                <a:solidFill>
                  <a:schemeClr val="tx1"/>
                </a:solidFill>
                <a:latin typeface="Times New Roman" pitchFamily="18" charset="0"/>
                <a:cs typeface="Times New Roman" pitchFamily="18" charset="0"/>
                <a:sym typeface="Wingdings 3"/>
              </a:rPr>
              <a:t>2</a:t>
            </a:r>
            <a:r>
              <a:rPr lang="en-US" sz="3200" b="1" dirty="0">
                <a:solidFill>
                  <a:schemeClr val="tx1"/>
                </a:solidFill>
                <a:latin typeface="Times New Roman" pitchFamily="18" charset="0"/>
                <a:cs typeface="Times New Roman" pitchFamily="18" charset="0"/>
                <a:sym typeface="Wingdings 3"/>
              </a:rPr>
              <a:t>O</a:t>
            </a:r>
            <a:endParaRPr lang="en-US" sz="3200" b="1" dirty="0">
              <a:solidFill>
                <a:schemeClr val="tx1"/>
              </a:solidFill>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88937844"/>
              </p:ext>
            </p:extLst>
          </p:nvPr>
        </p:nvGraphicFramePr>
        <p:xfrm>
          <a:off x="3614357" y="3074483"/>
          <a:ext cx="957643" cy="558800"/>
        </p:xfrm>
        <a:graphic>
          <a:graphicData uri="http://schemas.openxmlformats.org/presentationml/2006/ole">
            <mc:AlternateContent xmlns:mc="http://schemas.openxmlformats.org/markup-compatibility/2006">
              <mc:Choice xmlns:v="urn:schemas-microsoft-com:vml" Requires="v">
                <p:oleObj spid="_x0000_s2052" name="Equation" r:id="rId4" imgW="431640" imgH="228600" progId="Equation.DSMT4">
                  <p:embed/>
                </p:oleObj>
              </mc:Choice>
              <mc:Fallback>
                <p:oleObj name="Equation" r:id="rId4" imgW="431640" imgH="228600" progId="Equation.DSMT4">
                  <p:embed/>
                  <p:pic>
                    <p:nvPicPr>
                      <p:cNvPr id="2" name="Object 1"/>
                      <p:cNvPicPr/>
                      <p:nvPr/>
                    </p:nvPicPr>
                    <p:blipFill>
                      <a:blip r:embed="rId5"/>
                      <a:stretch>
                        <a:fillRect/>
                      </a:stretch>
                    </p:blipFill>
                    <p:spPr>
                      <a:xfrm>
                        <a:off x="3614357" y="3074483"/>
                        <a:ext cx="957643" cy="558800"/>
                      </a:xfrm>
                      <a:prstGeom prst="rect">
                        <a:avLst/>
                      </a:prstGeom>
                    </p:spPr>
                  </p:pic>
                </p:oleObj>
              </mc:Fallback>
            </mc:AlternateContent>
          </a:graphicData>
        </a:graphic>
      </p:graphicFrame>
    </p:spTree>
    <p:extLst>
      <p:ext uri="{BB962C8B-B14F-4D97-AF65-F5344CB8AC3E}">
        <p14:creationId xmlns:p14="http://schemas.microsoft.com/office/powerpoint/2010/main" val="33249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rgbClr val="FF0000"/>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par>
                                <p:cTn id="9" presetID="7" presetClass="emph" presetSubtype="1" nodeType="withEffect">
                                  <p:stCondLst>
                                    <p:cond delay="0"/>
                                  </p:stCondLst>
                                  <p:childTnLst>
                                    <p:set>
                                      <p:cBhvr>
                                        <p:cTn id="10" dur="indefinite"/>
                                        <p:tgtEl>
                                          <p:spTgt spid="26"/>
                                        </p:tgtEl>
                                        <p:attrNameLst>
                                          <p:attrName>stroke.color</p:attrName>
                                        </p:attrNameLst>
                                      </p:cBhvr>
                                      <p:to>
                                        <p:clrVal>
                                          <a:srgbClr val="FFFF00"/>
                                        </p:clrVal>
                                      </p:to>
                                    </p:set>
                                    <p:set>
                                      <p:cBhvr>
                                        <p:cTn id="11" dur="indefinite"/>
                                        <p:tgtEl>
                                          <p:spTgt spid="26"/>
                                        </p:tgtEl>
                                        <p:attrNameLst>
                                          <p:attrName>stroke.on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
                                            <p:txEl>
                                              <p:pRg st="0" end="0"/>
                                            </p:txEl>
                                          </p:spTgt>
                                        </p:tgtEl>
                                        <p:attrNameLst>
                                          <p:attrName>style.visibility</p:attrName>
                                        </p:attrNameLst>
                                      </p:cBhvr>
                                      <p:to>
                                        <p:strVal val="visible"/>
                                      </p:to>
                                    </p:set>
                                    <p:animEffect transition="in" filter="fade">
                                      <p:cBhvr>
                                        <p:cTn id="26"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3779" y="76201"/>
            <a:ext cx="11400221" cy="1815690"/>
          </a:xfrm>
          <a:prstGeom prst="rect">
            <a:avLst/>
          </a:prstGeom>
          <a:noFill/>
        </p:spPr>
        <p:txBody>
          <a:bodyPr wrap="square" rtlCol="0">
            <a:spAutoFit/>
          </a:bodyPr>
          <a:lstStyle/>
          <a:p>
            <a:r>
              <a:rPr lang="en-US" sz="3733" b="1" err="1">
                <a:latin typeface="Times New Roman" pitchFamily="18" charset="0"/>
                <a:cs typeface="Times New Roman" pitchFamily="18" charset="0"/>
              </a:rPr>
              <a:t>Câu</a:t>
            </a:r>
            <a:r>
              <a:rPr lang="en-US" sz="3733" b="1">
                <a:latin typeface="Times New Roman" pitchFamily="18" charset="0"/>
                <a:cs typeface="Times New Roman" pitchFamily="18" charset="0"/>
              </a:rPr>
              <a:t> 3: </a:t>
            </a:r>
            <a:r>
              <a:rPr lang="pt-BR" sz="3733" dirty="0">
                <a:latin typeface="Times New Roman" pitchFamily="18" charset="0"/>
                <a:cs typeface="Times New Roman" pitchFamily="18" charset="0"/>
              </a:rPr>
              <a:t>Nhúng một thanh Fe vào dung dịch HCl, nhận thấy thanh Fe sẽ tan nhanh hơn nếu ta nhỏ thêm vào dung dịch một vài giọt dung dịch nào sau đây:</a:t>
            </a:r>
            <a:endParaRPr lang="en-US" sz="3733" dirty="0">
              <a:latin typeface="Times New Roman" pitchFamily="18" charset="0"/>
              <a:cs typeface="Times New Roman" pitchFamily="18" charset="0"/>
            </a:endParaRPr>
          </a:p>
        </p:txBody>
      </p:sp>
      <p:sp>
        <p:nvSpPr>
          <p:cNvPr id="34" name="Oval 33"/>
          <p:cNvSpPr/>
          <p:nvPr/>
        </p:nvSpPr>
        <p:spPr>
          <a:xfrm>
            <a:off x="5475889" y="2110093"/>
            <a:ext cx="1016000" cy="607707"/>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tx1"/>
                </a:solidFill>
                <a:latin typeface="Times New Roman" pitchFamily="18" charset="0"/>
                <a:cs typeface="Times New Roman" pitchFamily="18" charset="0"/>
              </a:rPr>
              <a:t>B.</a:t>
            </a:r>
          </a:p>
        </p:txBody>
      </p:sp>
      <p:sp>
        <p:nvSpPr>
          <p:cNvPr id="35" name="Oval 34"/>
          <p:cNvSpPr/>
          <p:nvPr/>
        </p:nvSpPr>
        <p:spPr>
          <a:xfrm>
            <a:off x="609600" y="2110093"/>
            <a:ext cx="1016000" cy="607707"/>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tx1"/>
                </a:solidFill>
                <a:latin typeface="Times New Roman" pitchFamily="18" charset="0"/>
                <a:cs typeface="Times New Roman" pitchFamily="18" charset="0"/>
              </a:rPr>
              <a:t>A.</a:t>
            </a:r>
            <a:r>
              <a:rPr lang="en-US" sz="3200" b="1" dirty="0">
                <a:solidFill>
                  <a:schemeClr val="tx1"/>
                </a:solidFill>
                <a:latin typeface="Arial" pitchFamily="34" charset="0"/>
                <a:cs typeface="Arial" pitchFamily="34" charset="0"/>
              </a:rPr>
              <a:t> </a:t>
            </a:r>
          </a:p>
        </p:txBody>
      </p:sp>
      <p:sp>
        <p:nvSpPr>
          <p:cNvPr id="36" name="Oval 35"/>
          <p:cNvSpPr/>
          <p:nvPr/>
        </p:nvSpPr>
        <p:spPr>
          <a:xfrm>
            <a:off x="5501831" y="3147976"/>
            <a:ext cx="1016000" cy="607707"/>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tx1"/>
                </a:solidFill>
                <a:latin typeface="Times New Roman" pitchFamily="18" charset="0"/>
                <a:cs typeface="Times New Roman" pitchFamily="18" charset="0"/>
              </a:rPr>
              <a:t>D.</a:t>
            </a:r>
            <a:r>
              <a:rPr lang="en-US" sz="3200" b="1" dirty="0">
                <a:solidFill>
                  <a:schemeClr val="tx1"/>
                </a:solidFill>
                <a:latin typeface="Arial" pitchFamily="34" charset="0"/>
                <a:cs typeface="Arial" pitchFamily="34" charset="0"/>
              </a:rPr>
              <a:t> </a:t>
            </a:r>
          </a:p>
        </p:txBody>
      </p:sp>
      <p:sp>
        <p:nvSpPr>
          <p:cNvPr id="41" name="Oval 40"/>
          <p:cNvSpPr/>
          <p:nvPr/>
        </p:nvSpPr>
        <p:spPr>
          <a:xfrm>
            <a:off x="609600" y="3124201"/>
            <a:ext cx="1016000" cy="607705"/>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tx1"/>
                </a:solidFill>
                <a:latin typeface="Times New Roman" pitchFamily="18" charset="0"/>
                <a:cs typeface="Times New Roman" pitchFamily="18" charset="0"/>
              </a:rPr>
              <a:t>C.</a:t>
            </a:r>
          </a:p>
        </p:txBody>
      </p:sp>
      <p:sp>
        <p:nvSpPr>
          <p:cNvPr id="9" name="Rectangle 8"/>
          <p:cNvSpPr/>
          <p:nvPr/>
        </p:nvSpPr>
        <p:spPr>
          <a:xfrm>
            <a:off x="1779083" y="2078431"/>
            <a:ext cx="1472117" cy="584775"/>
          </a:xfrm>
          <a:prstGeom prst="rect">
            <a:avLst/>
          </a:prstGeom>
        </p:spPr>
        <p:txBody>
          <a:bodyPr wrap="square">
            <a:spAutoFit/>
          </a:bodyPr>
          <a:lstStyle/>
          <a:p>
            <a:pPr lvl="0"/>
            <a:r>
              <a:rPr lang="pt-BR" sz="3200" dirty="0">
                <a:latin typeface="Times New Roman" pitchFamily="18" charset="0"/>
                <a:cs typeface="Times New Roman" pitchFamily="18" charset="0"/>
              </a:rPr>
              <a:t>H</a:t>
            </a:r>
            <a:r>
              <a:rPr lang="pt-BR" sz="3200" baseline="-25000" dirty="0">
                <a:latin typeface="Times New Roman" pitchFamily="18" charset="0"/>
                <a:cs typeface="Times New Roman" pitchFamily="18" charset="0"/>
              </a:rPr>
              <a:t>2</a:t>
            </a:r>
            <a:r>
              <a:rPr lang="pt-BR" sz="3200" dirty="0">
                <a:latin typeface="Times New Roman" pitchFamily="18" charset="0"/>
                <a:cs typeface="Times New Roman" pitchFamily="18" charset="0"/>
              </a:rPr>
              <a:t>SO</a:t>
            </a:r>
            <a:r>
              <a:rPr lang="pt-BR" sz="3200" baseline="-25000" dirty="0">
                <a:latin typeface="Times New Roman" pitchFamily="18" charset="0"/>
                <a:cs typeface="Times New Roman" pitchFamily="18" charset="0"/>
              </a:rPr>
              <a:t>4</a:t>
            </a:r>
            <a:endParaRPr lang="en-US" sz="2933"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6528342" y="2071453"/>
            <a:ext cx="1472117" cy="584775"/>
          </a:xfrm>
          <a:prstGeom prst="rect">
            <a:avLst/>
          </a:prstGeom>
        </p:spPr>
        <p:txBody>
          <a:bodyPr wrap="square">
            <a:spAutoFit/>
          </a:bodyPr>
          <a:lstStyle/>
          <a:p>
            <a:pPr lvl="0"/>
            <a:r>
              <a:rPr lang="pt-BR" sz="3200" dirty="0">
                <a:latin typeface="Times New Roman" pitchFamily="18" charset="0"/>
                <a:cs typeface="Times New Roman" pitchFamily="18" charset="0"/>
              </a:rPr>
              <a:t>MgSO</a:t>
            </a:r>
            <a:r>
              <a:rPr lang="pt-BR" sz="3200" baseline="-25000" dirty="0">
                <a:latin typeface="Times New Roman" pitchFamily="18" charset="0"/>
                <a:cs typeface="Times New Roman" pitchFamily="18" charset="0"/>
              </a:rPr>
              <a:t>4</a:t>
            </a:r>
            <a:endParaRPr lang="en-US" sz="2933"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1727200" y="3061512"/>
            <a:ext cx="1472117" cy="584775"/>
          </a:xfrm>
          <a:prstGeom prst="rect">
            <a:avLst/>
          </a:prstGeom>
        </p:spPr>
        <p:txBody>
          <a:bodyPr wrap="square">
            <a:spAutoFit/>
          </a:bodyPr>
          <a:lstStyle/>
          <a:p>
            <a:pPr lvl="0"/>
            <a:r>
              <a:rPr lang="pt-BR" sz="3200" dirty="0">
                <a:latin typeface="Times New Roman" pitchFamily="18" charset="0"/>
                <a:cs typeface="Times New Roman" pitchFamily="18" charset="0"/>
              </a:rPr>
              <a:t>CuSO</a:t>
            </a:r>
            <a:r>
              <a:rPr lang="pt-BR" sz="3200" baseline="-25000" dirty="0">
                <a:latin typeface="Times New Roman" pitchFamily="18" charset="0"/>
                <a:cs typeface="Times New Roman" pitchFamily="18" charset="0"/>
              </a:rPr>
              <a:t>4</a:t>
            </a:r>
            <a:endParaRPr lang="en-US" sz="2933"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6536982" y="3113395"/>
            <a:ext cx="1472117" cy="584775"/>
          </a:xfrm>
          <a:prstGeom prst="rect">
            <a:avLst/>
          </a:prstGeom>
        </p:spPr>
        <p:txBody>
          <a:bodyPr wrap="square">
            <a:spAutoFit/>
          </a:bodyPr>
          <a:lstStyle/>
          <a:p>
            <a:pPr lvl="0"/>
            <a:r>
              <a:rPr lang="pt-BR" sz="3200" dirty="0">
                <a:latin typeface="Times New Roman" pitchFamily="18" charset="0"/>
                <a:cs typeface="Times New Roman" pitchFamily="18" charset="0"/>
              </a:rPr>
              <a:t>NaOH</a:t>
            </a:r>
            <a:endParaRPr lang="en-US" sz="2933"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ounded Rectangle 12"/>
          <p:cNvSpPr/>
          <p:nvPr/>
        </p:nvSpPr>
        <p:spPr>
          <a:xfrm>
            <a:off x="1625600" y="4241800"/>
            <a:ext cx="9448800" cy="609600"/>
          </a:xfrm>
          <a:prstGeom prst="round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chemeClr val="tx1"/>
                </a:solidFill>
                <a:latin typeface="Times New Roman" pitchFamily="18" charset="0"/>
                <a:cs typeface="Times New Roman" pitchFamily="18" charset="0"/>
              </a:rPr>
              <a:t>Fe + 2HCl  </a:t>
            </a:r>
            <a:r>
              <a:rPr lang="en-US" sz="3200" b="1" dirty="0">
                <a:solidFill>
                  <a:schemeClr val="tx1"/>
                </a:solidFill>
                <a:latin typeface="Times New Roman" pitchFamily="18" charset="0"/>
                <a:cs typeface="Times New Roman" pitchFamily="18" charset="0"/>
                <a:sym typeface="Wingdings 3"/>
              </a:rPr>
              <a:t> FeCl</a:t>
            </a:r>
            <a:r>
              <a:rPr lang="en-US" sz="3200" b="1" baseline="-25000" dirty="0">
                <a:solidFill>
                  <a:schemeClr val="tx1"/>
                </a:solidFill>
                <a:latin typeface="Times New Roman" pitchFamily="18" charset="0"/>
                <a:cs typeface="Times New Roman" pitchFamily="18" charset="0"/>
                <a:sym typeface="Wingdings 3"/>
              </a:rPr>
              <a:t>2</a:t>
            </a:r>
            <a:r>
              <a:rPr lang="en-US" sz="3200" b="1" baseline="-25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sym typeface="Wingdings 3"/>
              </a:rPr>
              <a:t> </a:t>
            </a:r>
            <a:r>
              <a:rPr lang="en-US" sz="3200" b="1" dirty="0">
                <a:solidFill>
                  <a:schemeClr val="tx1"/>
                </a:solidFill>
                <a:latin typeface="Times New Roman" pitchFamily="18" charset="0"/>
                <a:cs typeface="Times New Roman" pitchFamily="18" charset="0"/>
                <a:sym typeface="Wingdings 3"/>
              </a:rPr>
              <a:t>+ H</a:t>
            </a:r>
            <a:r>
              <a:rPr lang="en-US" sz="3200" b="1" baseline="-25000" dirty="0">
                <a:solidFill>
                  <a:schemeClr val="tx1"/>
                </a:solidFill>
                <a:latin typeface="Times New Roman" pitchFamily="18" charset="0"/>
                <a:cs typeface="Times New Roman" pitchFamily="18" charset="0"/>
                <a:sym typeface="Wingdings 3"/>
              </a:rPr>
              <a:t>2 </a:t>
            </a:r>
            <a:r>
              <a:rPr lang="en-US" sz="3200" b="1" dirty="0">
                <a:solidFill>
                  <a:schemeClr val="tx1"/>
                </a:solidFill>
                <a:latin typeface="Times New Roman" pitchFamily="18" charset="0"/>
                <a:cs typeface="Times New Roman" pitchFamily="18" charset="0"/>
                <a:sym typeface="Wingdings 3"/>
              </a:rPr>
              <a:t> (Fe </a:t>
            </a:r>
            <a:r>
              <a:rPr lang="en-US" sz="3200" b="1" dirty="0" err="1">
                <a:solidFill>
                  <a:schemeClr val="tx1"/>
                </a:solidFill>
                <a:latin typeface="Times New Roman" pitchFamily="18" charset="0"/>
                <a:cs typeface="Times New Roman" pitchFamily="18" charset="0"/>
                <a:sym typeface="Wingdings 3"/>
              </a:rPr>
              <a:t>bị</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ăn</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mòn</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hóa</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học</a:t>
            </a:r>
            <a:r>
              <a:rPr lang="en-US" sz="3200" b="1" dirty="0">
                <a:solidFill>
                  <a:schemeClr val="tx1"/>
                </a:solidFill>
                <a:latin typeface="Times New Roman" pitchFamily="18" charset="0"/>
                <a:cs typeface="Times New Roman" pitchFamily="18" charset="0"/>
                <a:sym typeface="Wingdings 3"/>
              </a:rPr>
              <a:t>)</a:t>
            </a:r>
            <a:endParaRPr lang="en-US" sz="3200" b="1" dirty="0">
              <a:solidFill>
                <a:schemeClr val="tx1"/>
              </a:solidFill>
              <a:latin typeface="Times New Roman" pitchFamily="18" charset="0"/>
              <a:cs typeface="Times New Roman" pitchFamily="18" charset="0"/>
            </a:endParaRPr>
          </a:p>
        </p:txBody>
      </p:sp>
      <p:sp>
        <p:nvSpPr>
          <p:cNvPr id="14" name="Rounded Rectangle 13"/>
          <p:cNvSpPr/>
          <p:nvPr/>
        </p:nvSpPr>
        <p:spPr>
          <a:xfrm>
            <a:off x="1645421" y="4991912"/>
            <a:ext cx="9936979" cy="609600"/>
          </a:xfrm>
          <a:prstGeom prst="round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chemeClr val="tx1"/>
                </a:solidFill>
                <a:latin typeface="Times New Roman" pitchFamily="18" charset="0"/>
                <a:cs typeface="Times New Roman" pitchFamily="18" charset="0"/>
              </a:rPr>
              <a:t>Fe + CuSO</a:t>
            </a:r>
            <a:r>
              <a:rPr lang="en-US" sz="3200" b="1" baseline="-25000" dirty="0">
                <a:solidFill>
                  <a:schemeClr val="tx1"/>
                </a:solidFill>
                <a:latin typeface="Times New Roman" pitchFamily="18" charset="0"/>
                <a:cs typeface="Times New Roman" pitchFamily="18" charset="0"/>
              </a:rPr>
              <a:t>4</a:t>
            </a:r>
            <a:r>
              <a:rPr lang="en-US" sz="3200" b="1" dirty="0">
                <a:solidFill>
                  <a:schemeClr val="tx1"/>
                </a:solidFill>
                <a:latin typeface="Times New Roman" pitchFamily="18" charset="0"/>
                <a:cs typeface="Times New Roman" pitchFamily="18" charset="0"/>
                <a:sym typeface="Wingdings 3"/>
              </a:rPr>
              <a:t>FeSO</a:t>
            </a:r>
            <a:r>
              <a:rPr lang="en-US" sz="3200" b="1" baseline="-25000" dirty="0">
                <a:solidFill>
                  <a:schemeClr val="tx1"/>
                </a:solidFill>
                <a:latin typeface="Times New Roman" pitchFamily="18" charset="0"/>
                <a:cs typeface="Times New Roman" pitchFamily="18" charset="0"/>
                <a:sym typeface="Wingdings 3"/>
              </a:rPr>
              <a:t>4</a:t>
            </a:r>
            <a:r>
              <a:rPr lang="en-US" sz="3200" b="1" dirty="0">
                <a:solidFill>
                  <a:schemeClr val="tx1"/>
                </a:solidFill>
                <a:latin typeface="Times New Roman" pitchFamily="18" charset="0"/>
                <a:cs typeface="Times New Roman" pitchFamily="18" charset="0"/>
                <a:sym typeface="Wingdings 3"/>
              </a:rPr>
              <a:t>+ Cu</a:t>
            </a:r>
            <a:r>
              <a:rPr lang="en-US" sz="3200" b="1" dirty="0">
                <a:solidFill>
                  <a:schemeClr val="tx1"/>
                </a:solidFill>
                <a:latin typeface="Times New Roman"/>
                <a:cs typeface="Times New Roman"/>
                <a:sym typeface="Wingdings 3"/>
              </a:rPr>
              <a:t>↓</a:t>
            </a:r>
            <a:r>
              <a:rPr lang="en-US" sz="3200" b="1" dirty="0">
                <a:solidFill>
                  <a:schemeClr val="tx1"/>
                </a:solidFill>
                <a:latin typeface="Times New Roman" pitchFamily="18" charset="0"/>
                <a:cs typeface="Times New Roman" pitchFamily="18" charset="0"/>
                <a:sym typeface="Wingdings 3"/>
              </a:rPr>
              <a:t> (Fe </a:t>
            </a:r>
            <a:r>
              <a:rPr lang="en-US" sz="3200" b="1" dirty="0" err="1">
                <a:solidFill>
                  <a:schemeClr val="tx1"/>
                </a:solidFill>
                <a:latin typeface="Times New Roman" pitchFamily="18" charset="0"/>
                <a:cs typeface="Times New Roman" pitchFamily="18" charset="0"/>
                <a:sym typeface="Wingdings 3"/>
              </a:rPr>
              <a:t>bị</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ăn</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mòn</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điện</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hóa</a:t>
            </a:r>
            <a:r>
              <a:rPr lang="en-US" sz="3200" b="1" dirty="0">
                <a:solidFill>
                  <a:schemeClr val="tx1"/>
                </a:solidFill>
                <a:latin typeface="Times New Roman" pitchFamily="18" charset="0"/>
                <a:cs typeface="Times New Roman" pitchFamily="18" charset="0"/>
                <a:sym typeface="Wingdings 3"/>
              </a:rPr>
              <a:t> </a:t>
            </a:r>
            <a:r>
              <a:rPr lang="en-US" sz="3200" b="1" dirty="0" err="1">
                <a:solidFill>
                  <a:schemeClr val="tx1"/>
                </a:solidFill>
                <a:latin typeface="Times New Roman" pitchFamily="18" charset="0"/>
                <a:cs typeface="Times New Roman" pitchFamily="18" charset="0"/>
                <a:sym typeface="Wingdings 3"/>
              </a:rPr>
              <a:t>học</a:t>
            </a:r>
            <a:r>
              <a:rPr lang="en-US" sz="3200" dirty="0">
                <a:solidFill>
                  <a:schemeClr val="tx1"/>
                </a:solidFill>
                <a:latin typeface="Times New Roman" pitchFamily="18" charset="0"/>
                <a:cs typeface="Times New Roman" pitchFamily="18" charset="0"/>
                <a:sym typeface="Wingdings 3"/>
              </a:rPr>
              <a:t>) </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34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1"/>
                                        </p:tgtEl>
                                        <p:attrNameLst>
                                          <p:attrName>fillcolor</p:attrName>
                                        </p:attrNameLst>
                                      </p:cBhvr>
                                      <p:to>
                                        <a:srgbClr val="FF0000"/>
                                      </p:to>
                                    </p:animClr>
                                    <p:set>
                                      <p:cBhvr>
                                        <p:cTn id="7" dur="2000" fill="hold"/>
                                        <p:tgtEl>
                                          <p:spTgt spid="41"/>
                                        </p:tgtEl>
                                        <p:attrNameLst>
                                          <p:attrName>fill.type</p:attrName>
                                        </p:attrNameLst>
                                      </p:cBhvr>
                                      <p:to>
                                        <p:strVal val="solid"/>
                                      </p:to>
                                    </p:set>
                                    <p:set>
                                      <p:cBhvr>
                                        <p:cTn id="8" dur="2000" fill="hold"/>
                                        <p:tgtEl>
                                          <p:spTgt spid="4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1932" y="279401"/>
            <a:ext cx="11400221" cy="2554545"/>
          </a:xfrm>
          <a:prstGeom prst="rect">
            <a:avLst/>
          </a:prstGeom>
          <a:noFill/>
        </p:spPr>
        <p:txBody>
          <a:bodyPr wrap="square" rtlCol="0">
            <a:spAutoFit/>
          </a:bodyPr>
          <a:lstStyle/>
          <a:p>
            <a:r>
              <a:rPr lang="en-US" sz="3200" b="1" err="1">
                <a:latin typeface="Times New Roman" pitchFamily="18" charset="0"/>
                <a:cs typeface="Times New Roman" pitchFamily="18" charset="0"/>
              </a:rPr>
              <a:t>Câu</a:t>
            </a:r>
            <a:r>
              <a:rPr lang="en-US" sz="3200" b="1">
                <a:latin typeface="Times New Roman" pitchFamily="18" charset="0"/>
                <a:cs typeface="Times New Roman" pitchFamily="18" charset="0"/>
              </a:rPr>
              <a:t> 4: </a:t>
            </a:r>
            <a:r>
              <a:rPr lang="en-US" sz="3200">
                <a:latin typeface="Times New Roman" pitchFamily="18" charset="0"/>
                <a:cs typeface="Times New Roman" pitchFamily="18" charset="0"/>
              </a:rPr>
              <a:t> </a:t>
            </a:r>
            <a:r>
              <a:rPr lang="pt-BR" sz="3200" dirty="0">
                <a:latin typeface="Times New Roman" pitchFamily="18" charset="0"/>
                <a:cs typeface="Times New Roman" pitchFamily="18" charset="0"/>
              </a:rPr>
              <a:t>Cho các phản ứng sau :       </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(1) Fe</a:t>
            </a:r>
            <a:r>
              <a:rPr lang="pt-BR" sz="3200" baseline="-25000" dirty="0">
                <a:latin typeface="Times New Roman" pitchFamily="18" charset="0"/>
                <a:cs typeface="Times New Roman" pitchFamily="18" charset="0"/>
              </a:rPr>
              <a:t>3</a:t>
            </a:r>
            <a:r>
              <a:rPr lang="pt-BR" sz="3200" dirty="0">
                <a:latin typeface="Times New Roman" pitchFamily="18" charset="0"/>
                <a:cs typeface="Times New Roman" pitchFamily="18" charset="0"/>
              </a:rPr>
              <a:t>O</a:t>
            </a:r>
            <a:r>
              <a:rPr lang="pt-BR" sz="3200" baseline="-25000" dirty="0">
                <a:latin typeface="Times New Roman" pitchFamily="18" charset="0"/>
                <a:cs typeface="Times New Roman" pitchFamily="18" charset="0"/>
              </a:rPr>
              <a:t>4 </a:t>
            </a:r>
            <a:r>
              <a:rPr lang="pt-BR" sz="3200" dirty="0">
                <a:latin typeface="Times New Roman" pitchFamily="18" charset="0"/>
                <a:cs typeface="Times New Roman" pitchFamily="18" charset="0"/>
              </a:rPr>
              <a:t>+ dung dịch HNO</a:t>
            </a:r>
            <a:r>
              <a:rPr lang="pt-BR" sz="3200" baseline="-25000" dirty="0">
                <a:latin typeface="Times New Roman" pitchFamily="18" charset="0"/>
                <a:cs typeface="Times New Roman" pitchFamily="18" charset="0"/>
              </a:rPr>
              <a:t>3       </a:t>
            </a:r>
            <a:r>
              <a:rPr lang="pt-BR" sz="3200" dirty="0">
                <a:latin typeface="Times New Roman" pitchFamily="18" charset="0"/>
                <a:cs typeface="Times New Roman" pitchFamily="18" charset="0"/>
              </a:rPr>
              <a:t>(2) Fe</a:t>
            </a:r>
            <a:r>
              <a:rPr lang="pt-BR" sz="3200" baseline="-25000" dirty="0">
                <a:latin typeface="Times New Roman" pitchFamily="18" charset="0"/>
                <a:cs typeface="Times New Roman" pitchFamily="18" charset="0"/>
              </a:rPr>
              <a:t>2</a:t>
            </a:r>
            <a:r>
              <a:rPr lang="pt-BR" sz="3200" dirty="0">
                <a:latin typeface="Times New Roman" pitchFamily="18" charset="0"/>
                <a:cs typeface="Times New Roman" pitchFamily="18" charset="0"/>
              </a:rPr>
              <a:t>O</a:t>
            </a:r>
            <a:r>
              <a:rPr lang="pt-BR" sz="3200" baseline="-25000" dirty="0">
                <a:latin typeface="Times New Roman" pitchFamily="18" charset="0"/>
                <a:cs typeface="Times New Roman" pitchFamily="18" charset="0"/>
              </a:rPr>
              <a:t>3</a:t>
            </a:r>
            <a:r>
              <a:rPr lang="pt-BR" sz="3200" dirty="0">
                <a:latin typeface="Times New Roman" pitchFamily="18" charset="0"/>
                <a:cs typeface="Times New Roman" pitchFamily="18" charset="0"/>
              </a:rPr>
              <a:t> + dung dịch HNO</a:t>
            </a:r>
            <a:r>
              <a:rPr lang="pt-BR" sz="3200" baseline="-25000" dirty="0">
                <a:latin typeface="Times New Roman" pitchFamily="18" charset="0"/>
                <a:cs typeface="Times New Roman" pitchFamily="18" charset="0"/>
              </a:rPr>
              <a:t>3</a:t>
            </a:r>
            <a:r>
              <a:rPr lang="pt-BR"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(3) Mg + dung dịch HCl            (4) FeO</a:t>
            </a:r>
            <a:r>
              <a:rPr lang="pt-BR" sz="3200" baseline="-25000" dirty="0">
                <a:latin typeface="Times New Roman" pitchFamily="18" charset="0"/>
                <a:cs typeface="Times New Roman" pitchFamily="18" charset="0"/>
              </a:rPr>
              <a:t> </a:t>
            </a:r>
            <a:r>
              <a:rPr lang="pt-BR" sz="3200" dirty="0">
                <a:latin typeface="Times New Roman" pitchFamily="18" charset="0"/>
                <a:cs typeface="Times New Roman" pitchFamily="18" charset="0"/>
              </a:rPr>
              <a:t>+ dung dịch HNO</a:t>
            </a:r>
            <a:r>
              <a:rPr lang="pt-BR" sz="3200" baseline="-25000" dirty="0">
                <a:latin typeface="Times New Roman" pitchFamily="18" charset="0"/>
                <a:cs typeface="Times New Roman" pitchFamily="18" charset="0"/>
              </a:rPr>
              <a:t>3 </a:t>
            </a:r>
            <a:r>
              <a:rPr lang="pt-BR"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(5) HCl + NaOH                       (6) Cu + dung dịch H</a:t>
            </a:r>
            <a:r>
              <a:rPr lang="pt-BR" sz="3200" baseline="-25000" dirty="0">
                <a:latin typeface="Times New Roman" pitchFamily="18" charset="0"/>
                <a:cs typeface="Times New Roman" pitchFamily="18" charset="0"/>
              </a:rPr>
              <a:t>2</a:t>
            </a:r>
            <a:r>
              <a:rPr lang="pt-BR" sz="3200" dirty="0">
                <a:latin typeface="Times New Roman" pitchFamily="18" charset="0"/>
                <a:cs typeface="Times New Roman" pitchFamily="18" charset="0"/>
              </a:rPr>
              <a:t>SO</a:t>
            </a:r>
            <a:r>
              <a:rPr lang="pt-BR" sz="3200" baseline="-25000" dirty="0">
                <a:latin typeface="Times New Roman" pitchFamily="18" charset="0"/>
                <a:cs typeface="Times New Roman" pitchFamily="18" charset="0"/>
              </a:rPr>
              <a:t>4</a:t>
            </a:r>
            <a:r>
              <a:rPr lang="pt-BR" sz="3200" dirty="0">
                <a:latin typeface="Times New Roman" pitchFamily="18" charset="0"/>
                <a:cs typeface="Times New Roman" pitchFamily="18" charset="0"/>
              </a:rPr>
              <a:t> đặc nóng </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Phản ứng oxi hóa khử là:</a:t>
            </a:r>
            <a:endParaRPr lang="en-US" sz="3200" dirty="0">
              <a:latin typeface="Times New Roman" pitchFamily="18" charset="0"/>
              <a:cs typeface="Times New Roman" pitchFamily="18" charset="0"/>
            </a:endParaRPr>
          </a:p>
        </p:txBody>
      </p:sp>
      <p:sp>
        <p:nvSpPr>
          <p:cNvPr id="34" name="Oval 33"/>
          <p:cNvSpPr/>
          <p:nvPr/>
        </p:nvSpPr>
        <p:spPr>
          <a:xfrm>
            <a:off x="508000" y="4140200"/>
            <a:ext cx="1016000" cy="685933"/>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tx1"/>
                </a:solidFill>
                <a:latin typeface="Arial" pitchFamily="34" charset="0"/>
                <a:cs typeface="Arial" pitchFamily="34" charset="0"/>
              </a:rPr>
              <a:t>C. </a:t>
            </a:r>
          </a:p>
        </p:txBody>
      </p:sp>
      <p:sp>
        <p:nvSpPr>
          <p:cNvPr id="35" name="Oval 34"/>
          <p:cNvSpPr/>
          <p:nvPr/>
        </p:nvSpPr>
        <p:spPr>
          <a:xfrm>
            <a:off x="508000" y="3124199"/>
            <a:ext cx="1016000" cy="640812"/>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tx1"/>
                </a:solidFill>
                <a:latin typeface="Arial" pitchFamily="34" charset="0"/>
                <a:cs typeface="Arial" pitchFamily="34" charset="0"/>
              </a:rPr>
              <a:t>A. </a:t>
            </a:r>
          </a:p>
        </p:txBody>
      </p:sp>
      <p:sp>
        <p:nvSpPr>
          <p:cNvPr id="36" name="Oval 35"/>
          <p:cNvSpPr/>
          <p:nvPr/>
        </p:nvSpPr>
        <p:spPr>
          <a:xfrm>
            <a:off x="5181601" y="4140201"/>
            <a:ext cx="976079" cy="67722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tx1"/>
                </a:solidFill>
                <a:latin typeface="Arial" pitchFamily="34" charset="0"/>
                <a:cs typeface="Arial" pitchFamily="34" charset="0"/>
              </a:rPr>
              <a:t>D. </a:t>
            </a:r>
          </a:p>
        </p:txBody>
      </p:sp>
      <p:sp>
        <p:nvSpPr>
          <p:cNvPr id="41" name="Oval 40"/>
          <p:cNvSpPr/>
          <p:nvPr/>
        </p:nvSpPr>
        <p:spPr>
          <a:xfrm>
            <a:off x="5080000" y="3100425"/>
            <a:ext cx="1016000" cy="664588"/>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a:solidFill>
                  <a:schemeClr val="tx1"/>
                </a:solidFill>
                <a:latin typeface="Arial" pitchFamily="34" charset="0"/>
                <a:cs typeface="Arial" pitchFamily="34" charset="0"/>
              </a:rPr>
              <a:t>B. </a:t>
            </a:r>
          </a:p>
        </p:txBody>
      </p:sp>
      <p:sp>
        <p:nvSpPr>
          <p:cNvPr id="12" name="Rectangle 11"/>
          <p:cNvSpPr/>
          <p:nvPr/>
        </p:nvSpPr>
        <p:spPr>
          <a:xfrm>
            <a:off x="1524000" y="3107402"/>
            <a:ext cx="1371600" cy="584775"/>
          </a:xfrm>
          <a:prstGeom prst="rect">
            <a:avLst/>
          </a:prstGeom>
        </p:spPr>
        <p:txBody>
          <a:bodyPr wrap="square">
            <a:spAutoFit/>
          </a:bodyPr>
          <a:lstStyle/>
          <a:p>
            <a:pPr lvl="0"/>
            <a:r>
              <a:rPr lang="en-US" sz="3200" dirty="0">
                <a:latin typeface="Times New Roman" pitchFamily="18" charset="0"/>
                <a:cs typeface="Times New Roman" pitchFamily="18" charset="0"/>
              </a:rPr>
              <a:t>1,3,4</a:t>
            </a:r>
            <a:endParaRPr lang="en-US" sz="2933"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6045200" y="3087453"/>
            <a:ext cx="1574800" cy="584775"/>
          </a:xfrm>
          <a:prstGeom prst="rect">
            <a:avLst/>
          </a:prstGeom>
        </p:spPr>
        <p:txBody>
          <a:bodyPr wrap="square">
            <a:spAutoFit/>
          </a:bodyPr>
          <a:lstStyle/>
          <a:p>
            <a:pPr lvl="0"/>
            <a:r>
              <a:rPr lang="en-US" sz="3200" dirty="0">
                <a:latin typeface="Times New Roman" pitchFamily="18" charset="0"/>
                <a:cs typeface="Times New Roman" pitchFamily="18" charset="0"/>
              </a:rPr>
              <a:t>1,3,4,6</a:t>
            </a:r>
            <a:endParaRPr lang="en-US" sz="2933"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1493728" y="4199100"/>
            <a:ext cx="1371600" cy="584775"/>
          </a:xfrm>
          <a:prstGeom prst="rect">
            <a:avLst/>
          </a:prstGeom>
        </p:spPr>
        <p:txBody>
          <a:bodyPr wrap="square">
            <a:spAutoFit/>
          </a:bodyPr>
          <a:lstStyle/>
          <a:p>
            <a:pPr lvl="0"/>
            <a:r>
              <a:rPr lang="en-US" sz="3200" dirty="0">
                <a:latin typeface="Times New Roman" pitchFamily="18" charset="0"/>
                <a:cs typeface="Times New Roman" pitchFamily="18" charset="0"/>
              </a:rPr>
              <a:t>1,2,3,4</a:t>
            </a:r>
            <a:endParaRPr lang="en-US" sz="2933"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6059253" y="4101812"/>
            <a:ext cx="1371600" cy="584775"/>
          </a:xfrm>
          <a:prstGeom prst="rect">
            <a:avLst/>
          </a:prstGeom>
        </p:spPr>
        <p:txBody>
          <a:bodyPr wrap="square">
            <a:spAutoFit/>
          </a:bodyPr>
          <a:lstStyle/>
          <a:p>
            <a:pPr lvl="0"/>
            <a:r>
              <a:rPr lang="en-US" sz="3200" dirty="0">
                <a:latin typeface="Times New Roman" pitchFamily="18" charset="0"/>
                <a:cs typeface="Times New Roman" pitchFamily="18" charset="0"/>
              </a:rPr>
              <a:t>3,4,5,6</a:t>
            </a:r>
            <a:endParaRPr lang="en-US" sz="2933"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024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1"/>
                                        </p:tgtEl>
                                        <p:attrNameLst>
                                          <p:attrName>fillcolor</p:attrName>
                                        </p:attrNameLst>
                                      </p:cBhvr>
                                      <p:to>
                                        <a:srgbClr val="FF0000"/>
                                      </p:to>
                                    </p:animClr>
                                    <p:set>
                                      <p:cBhvr>
                                        <p:cTn id="7" dur="2000" fill="hold"/>
                                        <p:tgtEl>
                                          <p:spTgt spid="41"/>
                                        </p:tgtEl>
                                        <p:attrNameLst>
                                          <p:attrName>fill.type</p:attrName>
                                        </p:attrNameLst>
                                      </p:cBhvr>
                                      <p:to>
                                        <p:strVal val="solid"/>
                                      </p:to>
                                    </p:set>
                                    <p:set>
                                      <p:cBhvr>
                                        <p:cTn id="8" dur="2000" fill="hold"/>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304" y="429657"/>
            <a:ext cx="11886992" cy="1241237"/>
          </a:xfrm>
          <a:prstGeom prst="rect">
            <a:avLst/>
          </a:prstGeom>
          <a:noFill/>
        </p:spPr>
        <p:txBody>
          <a:bodyPr wrap="square" rtlCol="0">
            <a:spAutoFit/>
          </a:bodyPr>
          <a:lstStyle/>
          <a:p>
            <a:r>
              <a:rPr lang="pt-BR" sz="3733" dirty="0">
                <a:cs typeface="Arial" pitchFamily="34" charset="0"/>
              </a:rPr>
              <a:t> </a:t>
            </a:r>
            <a:r>
              <a:rPr lang="en-US" sz="3733" b="1" err="1">
                <a:latin typeface="Times New Roman" pitchFamily="18" charset="0"/>
                <a:cs typeface="Times New Roman" pitchFamily="18" charset="0"/>
              </a:rPr>
              <a:t>Câu</a:t>
            </a:r>
            <a:r>
              <a:rPr lang="en-US" sz="3733" b="1">
                <a:latin typeface="Times New Roman" pitchFamily="18" charset="0"/>
                <a:cs typeface="Times New Roman" pitchFamily="18" charset="0"/>
              </a:rPr>
              <a:t> 5: </a:t>
            </a:r>
            <a:r>
              <a:rPr lang="pt-BR" sz="3733" dirty="0">
                <a:latin typeface="Times New Roman" pitchFamily="18" charset="0"/>
                <a:cs typeface="Times New Roman" pitchFamily="18" charset="0"/>
              </a:rPr>
              <a:t>Sản phẩm tạo thành có chất kết tủa khi dung dịch Fe</a:t>
            </a:r>
            <a:r>
              <a:rPr lang="pt-BR" sz="3733" baseline="-25000" dirty="0">
                <a:latin typeface="Times New Roman" pitchFamily="18" charset="0"/>
                <a:cs typeface="Times New Roman" pitchFamily="18" charset="0"/>
              </a:rPr>
              <a:t>2</a:t>
            </a:r>
            <a:r>
              <a:rPr lang="pt-BR" sz="3733" dirty="0">
                <a:latin typeface="Times New Roman" pitchFamily="18" charset="0"/>
                <a:cs typeface="Times New Roman" pitchFamily="18" charset="0"/>
              </a:rPr>
              <a:t>(SO</a:t>
            </a:r>
            <a:r>
              <a:rPr lang="pt-BR" sz="3733" baseline="-25000" dirty="0">
                <a:latin typeface="Times New Roman" pitchFamily="18" charset="0"/>
                <a:cs typeface="Times New Roman" pitchFamily="18" charset="0"/>
              </a:rPr>
              <a:t>4</a:t>
            </a:r>
            <a:r>
              <a:rPr lang="pt-BR" sz="3733" dirty="0">
                <a:latin typeface="Times New Roman" pitchFamily="18" charset="0"/>
                <a:cs typeface="Times New Roman" pitchFamily="18" charset="0"/>
              </a:rPr>
              <a:t>)</a:t>
            </a:r>
            <a:r>
              <a:rPr lang="pt-BR" sz="3733" baseline="-25000" dirty="0">
                <a:latin typeface="Times New Roman" pitchFamily="18" charset="0"/>
                <a:cs typeface="Times New Roman" pitchFamily="18" charset="0"/>
              </a:rPr>
              <a:t>3 </a:t>
            </a:r>
            <a:r>
              <a:rPr lang="pt-BR" sz="3733" dirty="0">
                <a:latin typeface="Times New Roman" pitchFamily="18" charset="0"/>
                <a:cs typeface="Times New Roman" pitchFamily="18" charset="0"/>
              </a:rPr>
              <a:t>tác dụng với dung dịch</a:t>
            </a:r>
            <a:endParaRPr lang="en-US" sz="3733" dirty="0">
              <a:latin typeface="Times New Roman" pitchFamily="18" charset="0"/>
              <a:cs typeface="Times New Roman" pitchFamily="18" charset="0"/>
            </a:endParaRPr>
          </a:p>
        </p:txBody>
      </p:sp>
      <p:sp>
        <p:nvSpPr>
          <p:cNvPr id="8" name="Oval 7"/>
          <p:cNvSpPr/>
          <p:nvPr/>
        </p:nvSpPr>
        <p:spPr>
          <a:xfrm>
            <a:off x="1594997" y="1801429"/>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A</a:t>
            </a:r>
          </a:p>
        </p:txBody>
      </p:sp>
      <p:sp>
        <p:nvSpPr>
          <p:cNvPr id="9" name="Oval 8"/>
          <p:cNvSpPr/>
          <p:nvPr/>
        </p:nvSpPr>
        <p:spPr>
          <a:xfrm>
            <a:off x="6193431" y="1801429"/>
            <a:ext cx="914400" cy="609600"/>
          </a:xfrm>
          <a:prstGeom prst="ellipse">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B</a:t>
            </a:r>
          </a:p>
        </p:txBody>
      </p:sp>
      <p:sp>
        <p:nvSpPr>
          <p:cNvPr id="10" name="Rounded Rectangle 9"/>
          <p:cNvSpPr/>
          <p:nvPr/>
        </p:nvSpPr>
        <p:spPr>
          <a:xfrm>
            <a:off x="2585528" y="1787781"/>
            <a:ext cx="2116077"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NaOH</a:t>
            </a:r>
            <a:r>
              <a:rPr lang="en-US" sz="3200" dirty="0">
                <a:solidFill>
                  <a:schemeClr val="tx1"/>
                </a:solidFill>
                <a:latin typeface="Times New Roman" pitchFamily="18" charset="0"/>
                <a:cs typeface="Times New Roman" pitchFamily="18" charset="0"/>
              </a:rPr>
              <a:t>.</a:t>
            </a:r>
          </a:p>
        </p:txBody>
      </p:sp>
      <p:sp>
        <p:nvSpPr>
          <p:cNvPr id="12" name="Rounded Rectangle 11"/>
          <p:cNvSpPr/>
          <p:nvPr/>
        </p:nvSpPr>
        <p:spPr>
          <a:xfrm>
            <a:off x="7098201" y="1761840"/>
            <a:ext cx="2540000"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CuSO</a:t>
            </a:r>
            <a:r>
              <a:rPr lang="pt-BR" sz="3200" baseline="-25000" dirty="0">
                <a:solidFill>
                  <a:schemeClr val="tx1"/>
                </a:solidFill>
                <a:latin typeface="Times New Roman" pitchFamily="18" charset="0"/>
                <a:cs typeface="Times New Roman" pitchFamily="18" charset="0"/>
              </a:rPr>
              <a:t>4</a:t>
            </a:r>
            <a:r>
              <a:rPr lang="en-US" sz="3200" dirty="0">
                <a:solidFill>
                  <a:schemeClr val="tx1"/>
                </a:solidFill>
                <a:latin typeface="Times New Roman" pitchFamily="18" charset="0"/>
                <a:cs typeface="Times New Roman" pitchFamily="18" charset="0"/>
              </a:rPr>
              <a:t>.</a:t>
            </a:r>
          </a:p>
        </p:txBody>
      </p:sp>
      <p:sp>
        <p:nvSpPr>
          <p:cNvPr id="13" name="Oval 12"/>
          <p:cNvSpPr/>
          <p:nvPr/>
        </p:nvSpPr>
        <p:spPr>
          <a:xfrm>
            <a:off x="1594997" y="2636293"/>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C</a:t>
            </a:r>
          </a:p>
        </p:txBody>
      </p:sp>
      <p:sp>
        <p:nvSpPr>
          <p:cNvPr id="14" name="Rounded Rectangle 13"/>
          <p:cNvSpPr/>
          <p:nvPr/>
        </p:nvSpPr>
        <p:spPr>
          <a:xfrm>
            <a:off x="2564621" y="2622645"/>
            <a:ext cx="2871872"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NaCl</a:t>
            </a:r>
            <a:r>
              <a:rPr lang="en-US" sz="3200" dirty="0">
                <a:solidFill>
                  <a:schemeClr val="tx1"/>
                </a:solidFill>
                <a:latin typeface="Times New Roman" pitchFamily="18" charset="0"/>
                <a:cs typeface="Times New Roman" pitchFamily="18" charset="0"/>
              </a:rPr>
              <a:t>.</a:t>
            </a:r>
          </a:p>
        </p:txBody>
      </p:sp>
      <p:sp>
        <p:nvSpPr>
          <p:cNvPr id="15" name="Rounded Rectangle 14"/>
          <p:cNvSpPr/>
          <p:nvPr/>
        </p:nvSpPr>
        <p:spPr>
          <a:xfrm>
            <a:off x="7107835" y="2622645"/>
            <a:ext cx="1860276"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Na</a:t>
            </a:r>
            <a:r>
              <a:rPr lang="pt-BR" sz="3200" baseline="-25000" dirty="0">
                <a:solidFill>
                  <a:schemeClr val="tx1"/>
                </a:solidFill>
                <a:latin typeface="Times New Roman" pitchFamily="18" charset="0"/>
                <a:cs typeface="Times New Roman" pitchFamily="18" charset="0"/>
              </a:rPr>
              <a:t>2</a:t>
            </a:r>
            <a:r>
              <a:rPr lang="pt-BR" sz="3200" dirty="0">
                <a:solidFill>
                  <a:schemeClr val="tx1"/>
                </a:solidFill>
                <a:latin typeface="Times New Roman" pitchFamily="18" charset="0"/>
                <a:cs typeface="Times New Roman" pitchFamily="18" charset="0"/>
              </a:rPr>
              <a:t>SO</a:t>
            </a:r>
            <a:r>
              <a:rPr lang="pt-BR" sz="3200" baseline="-25000" dirty="0">
                <a:solidFill>
                  <a:schemeClr val="tx1"/>
                </a:solidFill>
                <a:latin typeface="Times New Roman" pitchFamily="18" charset="0"/>
                <a:cs typeface="Times New Roman" pitchFamily="18" charset="0"/>
              </a:rPr>
              <a:t>4</a:t>
            </a:r>
            <a:r>
              <a:rPr lang="pl-PL" sz="3200" dirty="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16" name="Oval 15"/>
          <p:cNvSpPr/>
          <p:nvPr/>
        </p:nvSpPr>
        <p:spPr>
          <a:xfrm>
            <a:off x="6197964" y="2622645"/>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D</a:t>
            </a:r>
          </a:p>
        </p:txBody>
      </p:sp>
      <p:graphicFrame>
        <p:nvGraphicFramePr>
          <p:cNvPr id="2" name="Object 1"/>
          <p:cNvGraphicFramePr>
            <a:graphicFrameLocks noChangeAspect="1"/>
          </p:cNvGraphicFramePr>
          <p:nvPr>
            <p:extLst>
              <p:ext uri="{D42A27DB-BD31-4B8C-83A1-F6EECF244321}">
                <p14:modId xmlns:p14="http://schemas.microsoft.com/office/powerpoint/2010/main" val="3956358783"/>
              </p:ext>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3078" name="Equation" r:id="rId4" imgW="114120" imgH="177480" progId="Equation.DSMT4">
                  <p:embed/>
                </p:oleObj>
              </mc:Choice>
              <mc:Fallback>
                <p:oleObj name="Equation" r:id="rId4" imgW="114120" imgH="177480" progId="Equation.DSMT4">
                  <p:embed/>
                  <p:pic>
                    <p:nvPicPr>
                      <p:cNvPr id="2" name="Object 1"/>
                      <p:cNvPicPr/>
                      <p:nvPr/>
                    </p:nvPicPr>
                    <p:blipFill>
                      <a:blip r:embed="rId5"/>
                      <a:stretch>
                        <a:fillRect/>
                      </a:stretch>
                    </p:blipFill>
                    <p:spPr>
                      <a:xfrm>
                        <a:off x="6019800" y="3340100"/>
                        <a:ext cx="1524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31565691"/>
              </p:ext>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3079" name="Equation" r:id="rId6" imgW="114120" imgH="177480" progId="Equation.DSMT4">
                  <p:embed/>
                </p:oleObj>
              </mc:Choice>
              <mc:Fallback>
                <p:oleObj name="Equation" r:id="rId6" imgW="114120" imgH="177480" progId="Equation.DSMT4">
                  <p:embed/>
                  <p:pic>
                    <p:nvPicPr>
                      <p:cNvPr id="5" name="Object 4"/>
                      <p:cNvPicPr/>
                      <p:nvPr/>
                    </p:nvPicPr>
                    <p:blipFill>
                      <a:blip r:embed="rId5"/>
                      <a:stretch>
                        <a:fillRect/>
                      </a:stretch>
                    </p:blipFill>
                    <p:spPr>
                      <a:xfrm>
                        <a:off x="6019800" y="3340100"/>
                        <a:ext cx="152400" cy="177800"/>
                      </a:xfrm>
                      <a:prstGeom prst="rect">
                        <a:avLst/>
                      </a:prstGeom>
                    </p:spPr>
                  </p:pic>
                </p:oleObj>
              </mc:Fallback>
            </mc:AlternateContent>
          </a:graphicData>
        </a:graphic>
      </p:graphicFrame>
      <p:sp>
        <p:nvSpPr>
          <p:cNvPr id="18" name="Rounded Rectangle 17"/>
          <p:cNvSpPr/>
          <p:nvPr/>
        </p:nvSpPr>
        <p:spPr>
          <a:xfrm>
            <a:off x="1625600" y="4241800"/>
            <a:ext cx="9448800" cy="609600"/>
          </a:xfrm>
          <a:prstGeom prst="round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chemeClr val="tx1"/>
                </a:solidFill>
                <a:latin typeface="Times New Roman" pitchFamily="18" charset="0"/>
                <a:cs typeface="Times New Roman" pitchFamily="18" charset="0"/>
              </a:rPr>
              <a:t>Fe</a:t>
            </a:r>
            <a:r>
              <a:rPr lang="en-US" sz="3200" b="1" baseline="-25000" dirty="0">
                <a:solidFill>
                  <a:schemeClr val="tx1"/>
                </a:solidFill>
                <a:latin typeface="Times New Roman" pitchFamily="18" charset="0"/>
                <a:cs typeface="Times New Roman" pitchFamily="18" charset="0"/>
              </a:rPr>
              <a:t>2</a:t>
            </a:r>
            <a:r>
              <a:rPr lang="en-US" sz="3200" b="1" dirty="0">
                <a:solidFill>
                  <a:schemeClr val="tx1"/>
                </a:solidFill>
                <a:latin typeface="Times New Roman" pitchFamily="18" charset="0"/>
                <a:cs typeface="Times New Roman" pitchFamily="18" charset="0"/>
              </a:rPr>
              <a:t>(SO</a:t>
            </a:r>
            <a:r>
              <a:rPr lang="en-US" sz="3200" b="1" baseline="-25000" dirty="0">
                <a:solidFill>
                  <a:schemeClr val="tx1"/>
                </a:solidFill>
                <a:latin typeface="Times New Roman" pitchFamily="18" charset="0"/>
                <a:cs typeface="Times New Roman" pitchFamily="18" charset="0"/>
              </a:rPr>
              <a:t>4</a:t>
            </a:r>
            <a:r>
              <a:rPr lang="en-US" sz="3200" b="1" dirty="0">
                <a:solidFill>
                  <a:schemeClr val="tx1"/>
                </a:solidFill>
                <a:latin typeface="Times New Roman" pitchFamily="18" charset="0"/>
                <a:cs typeface="Times New Roman" pitchFamily="18" charset="0"/>
              </a:rPr>
              <a:t>)</a:t>
            </a:r>
            <a:r>
              <a:rPr lang="en-US" sz="3200" b="1" baseline="-25000" dirty="0">
                <a:solidFill>
                  <a:schemeClr val="tx1"/>
                </a:solidFill>
                <a:latin typeface="Times New Roman" pitchFamily="18" charset="0"/>
                <a:cs typeface="Times New Roman" pitchFamily="18" charset="0"/>
              </a:rPr>
              <a:t>3</a:t>
            </a:r>
            <a:r>
              <a:rPr lang="en-US" sz="3200" b="1" dirty="0">
                <a:solidFill>
                  <a:schemeClr val="tx1"/>
                </a:solidFill>
                <a:latin typeface="Times New Roman" pitchFamily="18" charset="0"/>
                <a:cs typeface="Times New Roman" pitchFamily="18" charset="0"/>
              </a:rPr>
              <a:t> + 6NaOH</a:t>
            </a:r>
            <a:r>
              <a:rPr lang="en-US" sz="3200" b="1" dirty="0">
                <a:solidFill>
                  <a:schemeClr val="tx1"/>
                </a:solidFill>
                <a:latin typeface="Times New Roman" pitchFamily="18" charset="0"/>
                <a:cs typeface="Times New Roman" pitchFamily="18" charset="0"/>
                <a:sym typeface="Wingdings 3"/>
              </a:rPr>
              <a:t>2Fe(OH)</a:t>
            </a:r>
            <a:r>
              <a:rPr lang="en-US" sz="3200" b="1" baseline="-25000" dirty="0">
                <a:solidFill>
                  <a:schemeClr val="tx1"/>
                </a:solidFill>
                <a:latin typeface="Times New Roman" pitchFamily="18" charset="0"/>
                <a:cs typeface="Times New Roman" pitchFamily="18" charset="0"/>
                <a:sym typeface="Wingdings 3"/>
              </a:rPr>
              <a:t>3</a:t>
            </a:r>
            <a:r>
              <a:rPr lang="en-US" sz="3200" b="1" dirty="0">
                <a:solidFill>
                  <a:schemeClr val="tx1"/>
                </a:solidFill>
                <a:latin typeface="Times New Roman"/>
                <a:cs typeface="Times New Roman"/>
                <a:sym typeface="Wingdings 3"/>
              </a:rPr>
              <a:t>↓</a:t>
            </a:r>
            <a:r>
              <a:rPr lang="en-US" sz="3200" b="1" baseline="-25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sym typeface="Wingdings 3"/>
              </a:rPr>
              <a:t> </a:t>
            </a:r>
            <a:r>
              <a:rPr lang="en-US" sz="3200" b="1" dirty="0">
                <a:solidFill>
                  <a:schemeClr val="tx1"/>
                </a:solidFill>
                <a:latin typeface="Times New Roman" pitchFamily="18" charset="0"/>
                <a:cs typeface="Times New Roman" pitchFamily="18" charset="0"/>
                <a:sym typeface="Wingdings 3"/>
              </a:rPr>
              <a:t>+ 3Na</a:t>
            </a:r>
            <a:r>
              <a:rPr lang="en-US" sz="3200" b="1" baseline="-25000" dirty="0">
                <a:solidFill>
                  <a:schemeClr val="tx1"/>
                </a:solidFill>
                <a:latin typeface="Times New Roman" pitchFamily="18" charset="0"/>
                <a:cs typeface="Times New Roman" pitchFamily="18" charset="0"/>
                <a:sym typeface="Wingdings 3"/>
              </a:rPr>
              <a:t>2</a:t>
            </a:r>
            <a:r>
              <a:rPr lang="en-US" sz="3200" b="1" dirty="0">
                <a:solidFill>
                  <a:schemeClr val="tx1"/>
                </a:solidFill>
                <a:latin typeface="Times New Roman" pitchFamily="18" charset="0"/>
                <a:cs typeface="Times New Roman" pitchFamily="18" charset="0"/>
                <a:sym typeface="Wingdings 3"/>
              </a:rPr>
              <a:t>SO</a:t>
            </a:r>
            <a:r>
              <a:rPr lang="en-US" sz="3200" b="1" baseline="-25000" dirty="0">
                <a:solidFill>
                  <a:schemeClr val="tx1"/>
                </a:solidFill>
                <a:latin typeface="Times New Roman" pitchFamily="18" charset="0"/>
                <a:cs typeface="Times New Roman" pitchFamily="18" charset="0"/>
                <a:sym typeface="Wingdings 3"/>
              </a:rPr>
              <a:t>4</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2424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304" y="279401"/>
            <a:ext cx="11886992" cy="666786"/>
          </a:xfrm>
          <a:prstGeom prst="rect">
            <a:avLst/>
          </a:prstGeom>
          <a:noFill/>
        </p:spPr>
        <p:txBody>
          <a:bodyPr wrap="square" rtlCol="0">
            <a:spAutoFit/>
          </a:bodyPr>
          <a:lstStyle/>
          <a:p>
            <a:r>
              <a:rPr lang="pt-BR" sz="3733" dirty="0">
                <a:cs typeface="Arial" pitchFamily="34" charset="0"/>
              </a:rPr>
              <a:t> </a:t>
            </a:r>
            <a:r>
              <a:rPr lang="en-US" sz="3733" b="1" err="1">
                <a:latin typeface="Times New Roman" pitchFamily="18" charset="0"/>
                <a:cs typeface="Times New Roman" pitchFamily="18" charset="0"/>
              </a:rPr>
              <a:t>Câu</a:t>
            </a:r>
            <a:r>
              <a:rPr lang="en-US" sz="3733" b="1">
                <a:latin typeface="Times New Roman" pitchFamily="18" charset="0"/>
                <a:cs typeface="Times New Roman" pitchFamily="18" charset="0"/>
              </a:rPr>
              <a:t> </a:t>
            </a:r>
            <a:r>
              <a:rPr lang="en-US" sz="3733" b="1">
                <a:latin typeface="Times New Roman" pitchFamily="18" charset="0"/>
                <a:cs typeface="Times New Roman" pitchFamily="18" charset="0"/>
              </a:rPr>
              <a:t>6: </a:t>
            </a:r>
            <a:r>
              <a:rPr lang="es-ES_tradnl" sz="3733" dirty="0" err="1">
                <a:latin typeface="Times New Roman" pitchFamily="18" charset="0"/>
                <a:cs typeface="Times New Roman" pitchFamily="18" charset="0"/>
              </a:rPr>
              <a:t>Hợp</a:t>
            </a:r>
            <a:r>
              <a:rPr lang="es-ES_tradnl" sz="3733" dirty="0">
                <a:latin typeface="Times New Roman" pitchFamily="18" charset="0"/>
                <a:cs typeface="Times New Roman" pitchFamily="18" charset="0"/>
              </a:rPr>
              <a:t> </a:t>
            </a:r>
            <a:r>
              <a:rPr lang="es-ES_tradnl" sz="3733" dirty="0" err="1">
                <a:latin typeface="Times New Roman" pitchFamily="18" charset="0"/>
                <a:cs typeface="Times New Roman" pitchFamily="18" charset="0"/>
              </a:rPr>
              <a:t>chất</a:t>
            </a:r>
            <a:r>
              <a:rPr lang="es-ES_tradnl" sz="3733" dirty="0">
                <a:latin typeface="Times New Roman" pitchFamily="18" charset="0"/>
                <a:cs typeface="Times New Roman" pitchFamily="18" charset="0"/>
              </a:rPr>
              <a:t> </a:t>
            </a:r>
            <a:r>
              <a:rPr lang="es-ES_tradnl" sz="3733" dirty="0" err="1">
                <a:latin typeface="Times New Roman" pitchFamily="18" charset="0"/>
                <a:cs typeface="Times New Roman" pitchFamily="18" charset="0"/>
              </a:rPr>
              <a:t>sắt</a:t>
            </a:r>
            <a:r>
              <a:rPr lang="es-ES_tradnl" sz="3733" dirty="0">
                <a:latin typeface="Times New Roman" pitchFamily="18" charset="0"/>
                <a:cs typeface="Times New Roman" pitchFamily="18" charset="0"/>
              </a:rPr>
              <a:t> (II) </a:t>
            </a:r>
            <a:r>
              <a:rPr lang="es-ES_tradnl" sz="3733" dirty="0" err="1">
                <a:latin typeface="Times New Roman" pitchFamily="18" charset="0"/>
                <a:cs typeface="Times New Roman" pitchFamily="18" charset="0"/>
              </a:rPr>
              <a:t>sunfat</a:t>
            </a:r>
            <a:r>
              <a:rPr lang="es-ES_tradnl" sz="3733" dirty="0">
                <a:latin typeface="Times New Roman" pitchFamily="18" charset="0"/>
                <a:cs typeface="Times New Roman" pitchFamily="18" charset="0"/>
              </a:rPr>
              <a:t> </a:t>
            </a:r>
            <a:r>
              <a:rPr lang="es-ES_tradnl" sz="3733" dirty="0" err="1">
                <a:latin typeface="Times New Roman" pitchFamily="18" charset="0"/>
                <a:cs typeface="Times New Roman" pitchFamily="18" charset="0"/>
              </a:rPr>
              <a:t>có</a:t>
            </a:r>
            <a:r>
              <a:rPr lang="es-ES_tradnl" sz="3733" dirty="0">
                <a:latin typeface="Times New Roman" pitchFamily="18" charset="0"/>
                <a:cs typeface="Times New Roman" pitchFamily="18" charset="0"/>
              </a:rPr>
              <a:t> </a:t>
            </a:r>
            <a:r>
              <a:rPr lang="es-ES_tradnl" sz="3733" dirty="0" err="1">
                <a:latin typeface="Times New Roman" pitchFamily="18" charset="0"/>
                <a:cs typeface="Times New Roman" pitchFamily="18" charset="0"/>
              </a:rPr>
              <a:t>công</a:t>
            </a:r>
            <a:r>
              <a:rPr lang="es-ES_tradnl" sz="3733" dirty="0">
                <a:latin typeface="Times New Roman" pitchFamily="18" charset="0"/>
                <a:cs typeface="Times New Roman" pitchFamily="18" charset="0"/>
              </a:rPr>
              <a:t> </a:t>
            </a:r>
            <a:r>
              <a:rPr lang="es-ES_tradnl" sz="3733" dirty="0" err="1">
                <a:latin typeface="Times New Roman" pitchFamily="18" charset="0"/>
                <a:cs typeface="Times New Roman" pitchFamily="18" charset="0"/>
              </a:rPr>
              <a:t>thức</a:t>
            </a:r>
            <a:r>
              <a:rPr lang="es-ES_tradnl" sz="3733" dirty="0">
                <a:latin typeface="Times New Roman" pitchFamily="18" charset="0"/>
                <a:cs typeface="Times New Roman" pitchFamily="18" charset="0"/>
              </a:rPr>
              <a:t> </a:t>
            </a:r>
            <a:r>
              <a:rPr lang="es-ES_tradnl" sz="3733" dirty="0" err="1">
                <a:latin typeface="Times New Roman" pitchFamily="18" charset="0"/>
                <a:cs typeface="Times New Roman" pitchFamily="18" charset="0"/>
              </a:rPr>
              <a:t>là</a:t>
            </a:r>
            <a:endParaRPr lang="en-US" sz="3733" dirty="0">
              <a:latin typeface="Times New Roman" pitchFamily="18" charset="0"/>
              <a:cs typeface="Times New Roman" pitchFamily="18" charset="0"/>
            </a:endParaRPr>
          </a:p>
        </p:txBody>
      </p:sp>
      <p:sp>
        <p:nvSpPr>
          <p:cNvPr id="8" name="Oval 7"/>
          <p:cNvSpPr/>
          <p:nvPr/>
        </p:nvSpPr>
        <p:spPr>
          <a:xfrm>
            <a:off x="1153995" y="1191808"/>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A</a:t>
            </a:r>
          </a:p>
        </p:txBody>
      </p:sp>
      <p:sp>
        <p:nvSpPr>
          <p:cNvPr id="9" name="Oval 8"/>
          <p:cNvSpPr/>
          <p:nvPr/>
        </p:nvSpPr>
        <p:spPr>
          <a:xfrm>
            <a:off x="5752428" y="1191808"/>
            <a:ext cx="914400" cy="609600"/>
          </a:xfrm>
          <a:prstGeom prst="ellipse">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B</a:t>
            </a:r>
          </a:p>
        </p:txBody>
      </p:sp>
      <p:sp>
        <p:nvSpPr>
          <p:cNvPr id="10" name="Rounded Rectangle 9"/>
          <p:cNvSpPr/>
          <p:nvPr/>
        </p:nvSpPr>
        <p:spPr>
          <a:xfrm>
            <a:off x="2144526" y="1178160"/>
            <a:ext cx="2116077"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Fe</a:t>
            </a:r>
            <a:r>
              <a:rPr lang="pt-BR" sz="3200" baseline="-25000" dirty="0">
                <a:solidFill>
                  <a:schemeClr val="tx1"/>
                </a:solidFill>
                <a:latin typeface="Times New Roman" pitchFamily="18" charset="0"/>
                <a:cs typeface="Times New Roman" pitchFamily="18" charset="0"/>
              </a:rPr>
              <a:t>2</a:t>
            </a:r>
            <a:r>
              <a:rPr lang="pt-BR" sz="3200" dirty="0">
                <a:solidFill>
                  <a:schemeClr val="tx1"/>
                </a:solidFill>
                <a:latin typeface="Times New Roman" pitchFamily="18" charset="0"/>
                <a:cs typeface="Times New Roman" pitchFamily="18" charset="0"/>
              </a:rPr>
              <a:t>O</a:t>
            </a:r>
            <a:r>
              <a:rPr lang="pt-BR" sz="3200" baseline="-25000" dirty="0">
                <a:solidFill>
                  <a:schemeClr val="tx1"/>
                </a:solidFill>
                <a:latin typeface="Times New Roman" pitchFamily="18" charset="0"/>
                <a:cs typeface="Times New Roman" pitchFamily="18" charset="0"/>
              </a:rPr>
              <a:t>3</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2" name="Rounded Rectangle 11"/>
          <p:cNvSpPr/>
          <p:nvPr/>
        </p:nvSpPr>
        <p:spPr>
          <a:xfrm>
            <a:off x="6657199" y="1152219"/>
            <a:ext cx="2540000"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FeSO</a:t>
            </a:r>
            <a:r>
              <a:rPr lang="en-US" sz="3200" baseline="-25000" dirty="0">
                <a:solidFill>
                  <a:schemeClr val="tx1"/>
                </a:solidFill>
                <a:latin typeface="Times New Roman" pitchFamily="18" charset="0"/>
                <a:cs typeface="Times New Roman" pitchFamily="18" charset="0"/>
              </a:rPr>
              <a:t>4</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3" name="Oval 12"/>
          <p:cNvSpPr/>
          <p:nvPr/>
        </p:nvSpPr>
        <p:spPr>
          <a:xfrm>
            <a:off x="1153995" y="2026672"/>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C</a:t>
            </a:r>
          </a:p>
        </p:txBody>
      </p:sp>
      <p:sp>
        <p:nvSpPr>
          <p:cNvPr id="14" name="Rounded Rectangle 13"/>
          <p:cNvSpPr/>
          <p:nvPr/>
        </p:nvSpPr>
        <p:spPr>
          <a:xfrm>
            <a:off x="2123619" y="2013024"/>
            <a:ext cx="2871872"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Fe(OH)</a:t>
            </a:r>
            <a:r>
              <a:rPr lang="en-US" sz="3200" baseline="-25000" dirty="0">
                <a:solidFill>
                  <a:schemeClr val="tx1"/>
                </a:solidFill>
                <a:latin typeface="Times New Roman" pitchFamily="18" charset="0"/>
                <a:cs typeface="Times New Roman" pitchFamily="18" charset="0"/>
              </a:rPr>
              <a:t>3</a:t>
            </a:r>
            <a:r>
              <a:rPr lang="en-US" sz="3200" baseline="-25000" dirty="0">
                <a:solidFill>
                  <a:schemeClr val="tx1"/>
                </a:solidFill>
                <a:latin typeface="Times New Roman" pitchFamily="18" charset="0"/>
                <a:cs typeface="Times New Roman" pitchFamily="18" charset="0"/>
              </a:rPr>
              <a:t>.</a:t>
            </a:r>
            <a:endParaRPr lang="en-US" sz="3200" baseline="-25000" dirty="0">
              <a:solidFill>
                <a:schemeClr val="tx1"/>
              </a:solidFill>
              <a:latin typeface="Times New Roman" pitchFamily="18" charset="0"/>
              <a:cs typeface="Times New Roman" pitchFamily="18" charset="0"/>
            </a:endParaRPr>
          </a:p>
        </p:txBody>
      </p:sp>
      <p:sp>
        <p:nvSpPr>
          <p:cNvPr id="15" name="Rounded Rectangle 14"/>
          <p:cNvSpPr/>
          <p:nvPr/>
        </p:nvSpPr>
        <p:spPr>
          <a:xfrm>
            <a:off x="6666832" y="2013024"/>
            <a:ext cx="2036165"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Fe</a:t>
            </a:r>
            <a:r>
              <a:rPr lang="en-US" sz="3200" baseline="-25000" dirty="0">
                <a:solidFill>
                  <a:schemeClr val="tx1"/>
                </a:solidFill>
                <a:latin typeface="Times New Roman" pitchFamily="18" charset="0"/>
                <a:cs typeface="Times New Roman" pitchFamily="18" charset="0"/>
              </a:rPr>
              <a:t>2</a:t>
            </a:r>
            <a:r>
              <a:rPr lang="en-US" sz="3200" dirty="0">
                <a:solidFill>
                  <a:schemeClr val="tx1"/>
                </a:solidFill>
                <a:latin typeface="Times New Roman" pitchFamily="18" charset="0"/>
                <a:cs typeface="Times New Roman" pitchFamily="18" charset="0"/>
              </a:rPr>
              <a:t>(SO</a:t>
            </a:r>
            <a:r>
              <a:rPr lang="en-US" sz="3200" baseline="-25000" dirty="0">
                <a:solidFill>
                  <a:schemeClr val="tx1"/>
                </a:solidFill>
                <a:latin typeface="Times New Roman" pitchFamily="18" charset="0"/>
                <a:cs typeface="Times New Roman" pitchFamily="18" charset="0"/>
              </a:rPr>
              <a:t>4</a:t>
            </a:r>
            <a:r>
              <a:rPr lang="en-US" sz="3200" dirty="0">
                <a:solidFill>
                  <a:schemeClr val="tx1"/>
                </a:solidFill>
                <a:latin typeface="Times New Roman" pitchFamily="18" charset="0"/>
                <a:cs typeface="Times New Roman" pitchFamily="18" charset="0"/>
              </a:rPr>
              <a:t>)</a:t>
            </a:r>
            <a:r>
              <a:rPr lang="en-US" sz="3200" baseline="-25000" dirty="0">
                <a:solidFill>
                  <a:schemeClr val="tx1"/>
                </a:solidFill>
                <a:latin typeface="Times New Roman" pitchFamily="18" charset="0"/>
                <a:cs typeface="Times New Roman" pitchFamily="18" charset="0"/>
              </a:rPr>
              <a:t>3</a:t>
            </a:r>
            <a:r>
              <a:rPr lang="pl-PL" sz="3200" dirty="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16" name="Oval 15"/>
          <p:cNvSpPr/>
          <p:nvPr/>
        </p:nvSpPr>
        <p:spPr>
          <a:xfrm>
            <a:off x="5756961" y="2013024"/>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D</a:t>
            </a:r>
          </a:p>
        </p:txBody>
      </p:sp>
      <p:graphicFrame>
        <p:nvGraphicFramePr>
          <p:cNvPr id="2" name="Object 1"/>
          <p:cNvGraphicFramePr>
            <a:graphicFrameLocks noChangeAspect="1"/>
          </p:cNvGraphicFramePr>
          <p:nvPr>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5122" name="Equation" r:id="rId4" imgW="114120" imgH="177480" progId="Equation.DSMT4">
                  <p:embed/>
                </p:oleObj>
              </mc:Choice>
              <mc:Fallback>
                <p:oleObj name="Equation" r:id="rId4" imgW="114120" imgH="177480" progId="Equation.DSMT4">
                  <p:embed/>
                  <p:pic>
                    <p:nvPicPr>
                      <p:cNvPr id="2" name="Object 1"/>
                      <p:cNvPicPr/>
                      <p:nvPr/>
                    </p:nvPicPr>
                    <p:blipFill>
                      <a:blip r:embed="rId5"/>
                      <a:stretch>
                        <a:fillRect/>
                      </a:stretch>
                    </p:blipFill>
                    <p:spPr>
                      <a:xfrm>
                        <a:off x="6019800" y="3340100"/>
                        <a:ext cx="1524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5123" name="Equation" r:id="rId6" imgW="114120" imgH="177480" progId="Equation.DSMT4">
                  <p:embed/>
                </p:oleObj>
              </mc:Choice>
              <mc:Fallback>
                <p:oleObj name="Equation" r:id="rId6" imgW="114120" imgH="177480" progId="Equation.DSMT4">
                  <p:embed/>
                  <p:pic>
                    <p:nvPicPr>
                      <p:cNvPr id="5" name="Object 4"/>
                      <p:cNvPicPr/>
                      <p:nvPr/>
                    </p:nvPicPr>
                    <p:blipFill>
                      <a:blip r:embed="rId5"/>
                      <a:stretch>
                        <a:fillRect/>
                      </a:stretch>
                    </p:blipFill>
                    <p:spPr>
                      <a:xfrm>
                        <a:off x="6019800" y="3340100"/>
                        <a:ext cx="152400" cy="177800"/>
                      </a:xfrm>
                      <a:prstGeom prst="rect">
                        <a:avLst/>
                      </a:prstGeom>
                    </p:spPr>
                  </p:pic>
                </p:oleObj>
              </mc:Fallback>
            </mc:AlternateContent>
          </a:graphicData>
        </a:graphic>
      </p:graphicFrame>
      <p:sp>
        <p:nvSpPr>
          <p:cNvPr id="18" name="TextBox 17"/>
          <p:cNvSpPr txBox="1"/>
          <p:nvPr/>
        </p:nvSpPr>
        <p:spPr>
          <a:xfrm>
            <a:off x="279504" y="3205729"/>
            <a:ext cx="11886992" cy="666786"/>
          </a:xfrm>
          <a:prstGeom prst="rect">
            <a:avLst/>
          </a:prstGeom>
          <a:noFill/>
        </p:spPr>
        <p:txBody>
          <a:bodyPr wrap="square" rtlCol="0">
            <a:spAutoFit/>
          </a:bodyPr>
          <a:lstStyle/>
          <a:p>
            <a:r>
              <a:rPr lang="pt-BR" sz="3733" dirty="0">
                <a:cs typeface="Arial" pitchFamily="34" charset="0"/>
              </a:rPr>
              <a:t> </a:t>
            </a:r>
            <a:r>
              <a:rPr lang="en-US" sz="3733" b="1" err="1">
                <a:latin typeface="Times New Roman" pitchFamily="18" charset="0"/>
                <a:cs typeface="Times New Roman" pitchFamily="18" charset="0"/>
              </a:rPr>
              <a:t>Câu</a:t>
            </a:r>
            <a:r>
              <a:rPr lang="en-US" sz="3733" b="1">
                <a:latin typeface="Times New Roman" pitchFamily="18" charset="0"/>
                <a:cs typeface="Times New Roman" pitchFamily="18" charset="0"/>
              </a:rPr>
              <a:t> </a:t>
            </a:r>
            <a:r>
              <a:rPr lang="en-US" sz="3733" b="1">
                <a:latin typeface="Times New Roman" pitchFamily="18" charset="0"/>
                <a:cs typeface="Times New Roman" pitchFamily="18" charset="0"/>
              </a:rPr>
              <a:t>7: </a:t>
            </a:r>
            <a:r>
              <a:rPr lang="pt-BR" sz="3733" dirty="0">
                <a:latin typeface="Times New Roman" pitchFamily="18" charset="0"/>
                <a:cs typeface="Times New Roman" pitchFamily="18" charset="0"/>
              </a:rPr>
              <a:t>Chất có tính oxi hoá nhưng </a:t>
            </a:r>
            <a:r>
              <a:rPr lang="pt-BR" sz="3733" b="1" dirty="0">
                <a:latin typeface="Times New Roman" pitchFamily="18" charset="0"/>
                <a:cs typeface="Times New Roman" pitchFamily="18" charset="0"/>
              </a:rPr>
              <a:t>không </a:t>
            </a:r>
            <a:r>
              <a:rPr lang="pt-BR" sz="3733" dirty="0">
                <a:latin typeface="Times New Roman" pitchFamily="18" charset="0"/>
                <a:cs typeface="Times New Roman" pitchFamily="18" charset="0"/>
              </a:rPr>
              <a:t>có tính khử là</a:t>
            </a:r>
            <a:endParaRPr lang="en-US" sz="3733" dirty="0">
              <a:latin typeface="Times New Roman" pitchFamily="18" charset="0"/>
              <a:cs typeface="Times New Roman" pitchFamily="18" charset="0"/>
            </a:endParaRPr>
          </a:p>
        </p:txBody>
      </p:sp>
      <p:sp>
        <p:nvSpPr>
          <p:cNvPr id="19" name="Oval 18"/>
          <p:cNvSpPr/>
          <p:nvPr/>
        </p:nvSpPr>
        <p:spPr>
          <a:xfrm>
            <a:off x="1357195" y="4118136"/>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A</a:t>
            </a:r>
          </a:p>
        </p:txBody>
      </p:sp>
      <p:sp>
        <p:nvSpPr>
          <p:cNvPr id="20" name="Oval 19"/>
          <p:cNvSpPr/>
          <p:nvPr/>
        </p:nvSpPr>
        <p:spPr>
          <a:xfrm>
            <a:off x="5955628" y="4118136"/>
            <a:ext cx="914400" cy="609600"/>
          </a:xfrm>
          <a:prstGeom prst="ellipse">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B</a:t>
            </a:r>
          </a:p>
        </p:txBody>
      </p:sp>
      <p:sp>
        <p:nvSpPr>
          <p:cNvPr id="21" name="Rounded Rectangle 20"/>
          <p:cNvSpPr/>
          <p:nvPr/>
        </p:nvSpPr>
        <p:spPr>
          <a:xfrm>
            <a:off x="2347726" y="4104488"/>
            <a:ext cx="2116077"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Fe</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2" name="Rounded Rectangle 21"/>
          <p:cNvSpPr/>
          <p:nvPr/>
        </p:nvSpPr>
        <p:spPr>
          <a:xfrm>
            <a:off x="6860399" y="4078547"/>
            <a:ext cx="2540000"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Fe</a:t>
            </a:r>
            <a:r>
              <a:rPr lang="en-US" sz="3200" baseline="-25000" dirty="0">
                <a:solidFill>
                  <a:schemeClr val="tx1"/>
                </a:solidFill>
                <a:latin typeface="Times New Roman" pitchFamily="18" charset="0"/>
                <a:cs typeface="Times New Roman" pitchFamily="18" charset="0"/>
              </a:rPr>
              <a:t>2</a:t>
            </a:r>
            <a:r>
              <a:rPr lang="en-US" sz="3200" dirty="0">
                <a:solidFill>
                  <a:schemeClr val="tx1"/>
                </a:solidFill>
                <a:latin typeface="Times New Roman" pitchFamily="18" charset="0"/>
                <a:cs typeface="Times New Roman" pitchFamily="18" charset="0"/>
              </a:rPr>
              <a:t>O</a:t>
            </a:r>
            <a:r>
              <a:rPr lang="en-US" sz="3200" baseline="-25000" dirty="0">
                <a:solidFill>
                  <a:schemeClr val="tx1"/>
                </a:solidFill>
                <a:latin typeface="Times New Roman" pitchFamily="18" charset="0"/>
                <a:cs typeface="Times New Roman" pitchFamily="18" charset="0"/>
              </a:rPr>
              <a:t>3</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3" name="Oval 22"/>
          <p:cNvSpPr/>
          <p:nvPr/>
        </p:nvSpPr>
        <p:spPr>
          <a:xfrm>
            <a:off x="1357195" y="4953000"/>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C</a:t>
            </a:r>
          </a:p>
        </p:txBody>
      </p:sp>
      <p:sp>
        <p:nvSpPr>
          <p:cNvPr id="24" name="Rounded Rectangle 23"/>
          <p:cNvSpPr/>
          <p:nvPr/>
        </p:nvSpPr>
        <p:spPr>
          <a:xfrm>
            <a:off x="2326819" y="4939352"/>
            <a:ext cx="2871872"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err="1">
                <a:solidFill>
                  <a:schemeClr val="tx1"/>
                </a:solidFill>
                <a:latin typeface="Times New Roman" pitchFamily="18" charset="0"/>
                <a:cs typeface="Times New Roman" pitchFamily="18" charset="0"/>
              </a:rPr>
              <a:t>FeO</a:t>
            </a:r>
            <a:r>
              <a:rPr lang="en-US" sz="3200" baseline="-25000" dirty="0">
                <a:solidFill>
                  <a:schemeClr val="tx1"/>
                </a:solidFill>
                <a:latin typeface="Times New Roman" pitchFamily="18" charset="0"/>
                <a:cs typeface="Times New Roman" pitchFamily="18" charset="0"/>
              </a:rPr>
              <a:t>.</a:t>
            </a:r>
            <a:endParaRPr lang="en-US" sz="3200" baseline="-25000" dirty="0">
              <a:solidFill>
                <a:schemeClr val="tx1"/>
              </a:solidFill>
              <a:latin typeface="Times New Roman" pitchFamily="18" charset="0"/>
              <a:cs typeface="Times New Roman" pitchFamily="18" charset="0"/>
            </a:endParaRPr>
          </a:p>
        </p:txBody>
      </p:sp>
      <p:sp>
        <p:nvSpPr>
          <p:cNvPr id="25" name="Rounded Rectangle 24"/>
          <p:cNvSpPr/>
          <p:nvPr/>
        </p:nvSpPr>
        <p:spPr>
          <a:xfrm>
            <a:off x="6870032" y="4939352"/>
            <a:ext cx="2036165"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FeCl</a:t>
            </a:r>
            <a:r>
              <a:rPr lang="en-US" sz="3200" baseline="-25000" dirty="0">
                <a:solidFill>
                  <a:schemeClr val="tx1"/>
                </a:solidFill>
                <a:latin typeface="Times New Roman" pitchFamily="18" charset="0"/>
                <a:cs typeface="Times New Roman" pitchFamily="18" charset="0"/>
              </a:rPr>
              <a:t>2</a:t>
            </a:r>
            <a:r>
              <a:rPr lang="pl-PL" sz="3200" dirty="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26" name="Oval 25"/>
          <p:cNvSpPr/>
          <p:nvPr/>
        </p:nvSpPr>
        <p:spPr>
          <a:xfrm>
            <a:off x="5960161" y="4939352"/>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D</a:t>
            </a:r>
          </a:p>
        </p:txBody>
      </p:sp>
    </p:spTree>
    <p:extLst>
      <p:ext uri="{BB962C8B-B14F-4D97-AF65-F5344CB8AC3E}">
        <p14:creationId xmlns:p14="http://schemas.microsoft.com/office/powerpoint/2010/main" val="24308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0"/>
                                        </p:tgtEl>
                                        <p:attrNameLst>
                                          <p:attrName>fillcolor</p:attrName>
                                        </p:attrNameLst>
                                      </p:cBhvr>
                                      <p:to>
                                        <a:schemeClr val="accent2"/>
                                      </p:to>
                                    </p:animClr>
                                    <p:set>
                                      <p:cBhvr>
                                        <p:cTn id="13" dur="2000" fill="hold"/>
                                        <p:tgtEl>
                                          <p:spTgt spid="20"/>
                                        </p:tgtEl>
                                        <p:attrNameLst>
                                          <p:attrName>fill.type</p:attrName>
                                        </p:attrNameLst>
                                      </p:cBhvr>
                                      <p:to>
                                        <p:strVal val="solid"/>
                                      </p:to>
                                    </p:set>
                                    <p:set>
                                      <p:cBhvr>
                                        <p:cTn id="14" dur="20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304" y="308531"/>
            <a:ext cx="11886992" cy="1159228"/>
          </a:xfrm>
          <a:prstGeom prst="rect">
            <a:avLst/>
          </a:prstGeom>
          <a:noFill/>
        </p:spPr>
        <p:txBody>
          <a:bodyPr wrap="square" rtlCol="0">
            <a:spAutoFit/>
          </a:bodyPr>
          <a:lstStyle/>
          <a:p>
            <a:r>
              <a:rPr lang="pt-BR" sz="3733" dirty="0">
                <a:cs typeface="Arial" pitchFamily="34" charset="0"/>
              </a:rPr>
              <a:t> </a:t>
            </a:r>
            <a:r>
              <a:rPr lang="en-US" sz="3200" b="1" err="1">
                <a:latin typeface="Times New Roman" pitchFamily="18" charset="0"/>
                <a:cs typeface="Times New Roman" pitchFamily="18" charset="0"/>
              </a:rPr>
              <a:t>Câu</a:t>
            </a:r>
            <a:r>
              <a:rPr lang="en-US" sz="3200" b="1">
                <a:latin typeface="Times New Roman" pitchFamily="18" charset="0"/>
                <a:cs typeface="Times New Roman" pitchFamily="18" charset="0"/>
              </a:rPr>
              <a:t> </a:t>
            </a:r>
            <a:r>
              <a:rPr lang="en-US" sz="3200" b="1">
                <a:latin typeface="Times New Roman" pitchFamily="18" charset="0"/>
                <a:cs typeface="Times New Roman" pitchFamily="18" charset="0"/>
              </a:rPr>
              <a:t>8: </a:t>
            </a:r>
            <a:r>
              <a:rPr lang="pt-BR" sz="3200" dirty="0">
                <a:latin typeface="Times New Roman" pitchFamily="18" charset="0"/>
                <a:cs typeface="Times New Roman" pitchFamily="18" charset="0"/>
              </a:rPr>
              <a:t>Cho sơ đồ chuyển hoá: Fe</a:t>
            </a:r>
            <a:r>
              <a:rPr lang="en-US" sz="3200"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pt-BR" sz="3200" dirty="0">
                <a:latin typeface="Times New Roman" pitchFamily="18" charset="0"/>
                <a:cs typeface="Times New Roman" pitchFamily="18" charset="0"/>
              </a:rPr>
              <a:t>FeCl</a:t>
            </a:r>
            <a:r>
              <a:rPr lang="pt-BR" sz="3200" baseline="-25000" dirty="0">
                <a:latin typeface="Times New Roman" pitchFamily="18" charset="0"/>
                <a:cs typeface="Times New Roman" pitchFamily="18" charset="0"/>
              </a:rPr>
              <a:t>3</a:t>
            </a:r>
            <a:r>
              <a:rPr lang="en-US" sz="3200" baseline="-25000" dirty="0">
                <a:latin typeface="Times New Roman" pitchFamily="18" charset="0"/>
                <a:cs typeface="Times New Roman" pitchFamily="18" charset="0"/>
              </a:rPr>
              <a:t>                    </a:t>
            </a:r>
            <a:r>
              <a:rPr lang="pt-BR" sz="3200" dirty="0">
                <a:latin typeface="Times New Roman" pitchFamily="18" charset="0"/>
                <a:cs typeface="Times New Roman" pitchFamily="18" charset="0"/>
              </a:rPr>
              <a:t>Fe(OH)</a:t>
            </a:r>
            <a:r>
              <a:rPr lang="pt-BR" sz="3200" baseline="-25000" dirty="0">
                <a:latin typeface="Times New Roman" pitchFamily="18" charset="0"/>
                <a:cs typeface="Times New Roman" pitchFamily="18" charset="0"/>
              </a:rPr>
              <a:t>3 </a:t>
            </a:r>
            <a:r>
              <a:rPr lang="pt-BR" sz="3200" dirty="0">
                <a:latin typeface="Times New Roman" pitchFamily="18" charset="0"/>
                <a:cs typeface="Times New Roman" pitchFamily="18" charset="0"/>
              </a:rPr>
              <a:t>(mỗi mũi tên ứng với một phản ứng). Hai chất X, Y lần lượt </a:t>
            </a:r>
            <a:r>
              <a:rPr lang="pt-BR" sz="3200" dirty="0">
                <a:latin typeface="Times New Roman" pitchFamily="18" charset="0"/>
                <a:cs typeface="Times New Roman" pitchFamily="18" charset="0"/>
              </a:rPr>
              <a:t>là</a:t>
            </a:r>
            <a:endParaRPr lang="en-US" sz="3200" dirty="0"/>
          </a:p>
        </p:txBody>
      </p:sp>
      <p:sp>
        <p:nvSpPr>
          <p:cNvPr id="8" name="Oval 7"/>
          <p:cNvSpPr/>
          <p:nvPr/>
        </p:nvSpPr>
        <p:spPr>
          <a:xfrm>
            <a:off x="711200" y="1801429"/>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A</a:t>
            </a:r>
          </a:p>
        </p:txBody>
      </p:sp>
      <p:sp>
        <p:nvSpPr>
          <p:cNvPr id="9" name="Oval 8"/>
          <p:cNvSpPr/>
          <p:nvPr/>
        </p:nvSpPr>
        <p:spPr>
          <a:xfrm>
            <a:off x="5384800" y="1801429"/>
            <a:ext cx="914400" cy="609600"/>
          </a:xfrm>
          <a:prstGeom prst="ellipse">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B</a:t>
            </a:r>
          </a:p>
        </p:txBody>
      </p:sp>
      <p:sp>
        <p:nvSpPr>
          <p:cNvPr id="10" name="Rounded Rectangle 9"/>
          <p:cNvSpPr/>
          <p:nvPr/>
        </p:nvSpPr>
        <p:spPr>
          <a:xfrm>
            <a:off x="1727200" y="1787781"/>
            <a:ext cx="2974405"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s-ES_tradnl" sz="3200" dirty="0" err="1">
                <a:solidFill>
                  <a:schemeClr val="tx1"/>
                </a:solidFill>
                <a:latin typeface="Times New Roman" pitchFamily="18" charset="0"/>
                <a:cs typeface="Times New Roman" pitchFamily="18" charset="0"/>
              </a:rPr>
              <a:t>HCl</a:t>
            </a:r>
            <a:r>
              <a:rPr lang="es-ES_tradnl" sz="3200" dirty="0">
                <a:solidFill>
                  <a:schemeClr val="tx1"/>
                </a:solidFill>
                <a:latin typeface="Times New Roman" pitchFamily="18" charset="0"/>
                <a:cs typeface="Times New Roman" pitchFamily="18" charset="0"/>
              </a:rPr>
              <a:t>, Al(OH)</a:t>
            </a:r>
            <a:r>
              <a:rPr lang="es-ES_tradnl" sz="3200" baseline="-25000" dirty="0">
                <a:solidFill>
                  <a:schemeClr val="tx1"/>
                </a:solidFill>
                <a:latin typeface="Times New Roman" pitchFamily="18" charset="0"/>
                <a:cs typeface="Times New Roman" pitchFamily="18" charset="0"/>
              </a:rPr>
              <a:t>3</a:t>
            </a:r>
            <a:endParaRPr lang="en-US" sz="3200" dirty="0">
              <a:solidFill>
                <a:schemeClr val="tx1"/>
              </a:solidFill>
              <a:latin typeface="Times New Roman" pitchFamily="18" charset="0"/>
              <a:cs typeface="Times New Roman" pitchFamily="18" charset="0"/>
            </a:endParaRPr>
          </a:p>
        </p:txBody>
      </p:sp>
      <p:sp>
        <p:nvSpPr>
          <p:cNvPr id="12" name="Rounded Rectangle 11"/>
          <p:cNvSpPr/>
          <p:nvPr/>
        </p:nvSpPr>
        <p:spPr>
          <a:xfrm>
            <a:off x="6289571" y="1761840"/>
            <a:ext cx="2540000"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s-ES_tradnl" sz="3200" dirty="0">
                <a:solidFill>
                  <a:schemeClr val="tx1"/>
                </a:solidFill>
                <a:latin typeface="Times New Roman" pitchFamily="18" charset="0"/>
                <a:cs typeface="Times New Roman" pitchFamily="18" charset="0"/>
              </a:rPr>
              <a:t>Cl</a:t>
            </a:r>
            <a:r>
              <a:rPr lang="es-ES_tradnl" sz="3200" baseline="-25000" dirty="0">
                <a:solidFill>
                  <a:schemeClr val="tx1"/>
                </a:solidFill>
                <a:latin typeface="Times New Roman" pitchFamily="18" charset="0"/>
                <a:cs typeface="Times New Roman" pitchFamily="18" charset="0"/>
              </a:rPr>
              <a:t>2</a:t>
            </a:r>
            <a:r>
              <a:rPr lang="es-ES_tradnl" sz="3200" dirty="0">
                <a:solidFill>
                  <a:schemeClr val="tx1"/>
                </a:solidFill>
                <a:latin typeface="Times New Roman" pitchFamily="18" charset="0"/>
                <a:cs typeface="Times New Roman" pitchFamily="18" charset="0"/>
              </a:rPr>
              <a:t>, </a:t>
            </a:r>
            <a:r>
              <a:rPr lang="es-ES_tradnl" sz="3200" dirty="0" err="1">
                <a:solidFill>
                  <a:schemeClr val="tx1"/>
                </a:solidFill>
                <a:latin typeface="Times New Roman" pitchFamily="18" charset="0"/>
                <a:cs typeface="Times New Roman" pitchFamily="18" charset="0"/>
              </a:rPr>
              <a:t>NaOH</a:t>
            </a:r>
            <a:endParaRPr lang="en-US" sz="3200" dirty="0">
              <a:solidFill>
                <a:schemeClr val="tx1"/>
              </a:solidFill>
              <a:latin typeface="Times New Roman" pitchFamily="18" charset="0"/>
              <a:cs typeface="Times New Roman" pitchFamily="18" charset="0"/>
            </a:endParaRPr>
          </a:p>
        </p:txBody>
      </p:sp>
      <p:sp>
        <p:nvSpPr>
          <p:cNvPr id="13" name="Oval 12"/>
          <p:cNvSpPr/>
          <p:nvPr/>
        </p:nvSpPr>
        <p:spPr>
          <a:xfrm>
            <a:off x="711200" y="2636293"/>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C</a:t>
            </a:r>
          </a:p>
        </p:txBody>
      </p:sp>
      <p:sp>
        <p:nvSpPr>
          <p:cNvPr id="14" name="Rounded Rectangle 13"/>
          <p:cNvSpPr/>
          <p:nvPr/>
        </p:nvSpPr>
        <p:spPr>
          <a:xfrm>
            <a:off x="1727200" y="2622645"/>
            <a:ext cx="2871872"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t-BR" sz="3200" dirty="0">
                <a:solidFill>
                  <a:schemeClr val="tx1"/>
                </a:solidFill>
                <a:latin typeface="Times New Roman" pitchFamily="18" charset="0"/>
                <a:cs typeface="Times New Roman" pitchFamily="18" charset="0"/>
              </a:rPr>
              <a:t>HCl, NaOH.</a:t>
            </a:r>
            <a:endParaRPr lang="en-US" sz="3200" dirty="0">
              <a:solidFill>
                <a:schemeClr val="tx1"/>
              </a:solidFill>
              <a:latin typeface="Times New Roman" pitchFamily="18" charset="0"/>
              <a:cs typeface="Times New Roman" pitchFamily="18" charset="0"/>
            </a:endParaRPr>
          </a:p>
        </p:txBody>
      </p:sp>
      <p:sp>
        <p:nvSpPr>
          <p:cNvPr id="15" name="Rounded Rectangle 14"/>
          <p:cNvSpPr/>
          <p:nvPr/>
        </p:nvSpPr>
        <p:spPr>
          <a:xfrm>
            <a:off x="6299205" y="2622645"/>
            <a:ext cx="2844796"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s-ES_tradnl" sz="3200" dirty="0" err="1">
                <a:solidFill>
                  <a:schemeClr val="tx1"/>
                </a:solidFill>
                <a:latin typeface="Times New Roman" pitchFamily="18" charset="0"/>
                <a:cs typeface="Times New Roman" pitchFamily="18" charset="0"/>
              </a:rPr>
              <a:t>NaCl</a:t>
            </a:r>
            <a:r>
              <a:rPr lang="es-ES_tradnl" sz="3200" dirty="0">
                <a:solidFill>
                  <a:schemeClr val="tx1"/>
                </a:solidFill>
                <a:latin typeface="Times New Roman" pitchFamily="18" charset="0"/>
                <a:cs typeface="Times New Roman" pitchFamily="18" charset="0"/>
              </a:rPr>
              <a:t>, Cu(OH)</a:t>
            </a:r>
            <a:r>
              <a:rPr lang="es-ES_tradnl" sz="3200" baseline="-25000" dirty="0">
                <a:solidFill>
                  <a:schemeClr val="tx1"/>
                </a:solidFill>
                <a:latin typeface="Times New Roman" pitchFamily="18" charset="0"/>
                <a:cs typeface="Times New Roman" pitchFamily="18" charset="0"/>
              </a:rPr>
              <a:t>2</a:t>
            </a:r>
            <a:endParaRPr lang="en-US" sz="3200" dirty="0">
              <a:solidFill>
                <a:schemeClr val="tx1"/>
              </a:solidFill>
              <a:latin typeface="Times New Roman" pitchFamily="18" charset="0"/>
              <a:cs typeface="Times New Roman" pitchFamily="18" charset="0"/>
            </a:endParaRPr>
          </a:p>
        </p:txBody>
      </p:sp>
      <p:sp>
        <p:nvSpPr>
          <p:cNvPr id="16" name="Oval 15"/>
          <p:cNvSpPr/>
          <p:nvPr/>
        </p:nvSpPr>
        <p:spPr>
          <a:xfrm>
            <a:off x="5389333" y="2622645"/>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D</a:t>
            </a:r>
          </a:p>
        </p:txBody>
      </p:sp>
      <p:graphicFrame>
        <p:nvGraphicFramePr>
          <p:cNvPr id="2" name="Object 1"/>
          <p:cNvGraphicFramePr>
            <a:graphicFrameLocks noChangeAspect="1"/>
          </p:cNvGraphicFramePr>
          <p:nvPr>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6146" name="Equation" r:id="rId4" imgW="114120" imgH="177480" progId="Equation.DSMT4">
                  <p:embed/>
                </p:oleObj>
              </mc:Choice>
              <mc:Fallback>
                <p:oleObj name="Equation" r:id="rId4" imgW="114120" imgH="177480" progId="Equation.DSMT4">
                  <p:embed/>
                  <p:pic>
                    <p:nvPicPr>
                      <p:cNvPr id="2" name="Object 1"/>
                      <p:cNvPicPr/>
                      <p:nvPr/>
                    </p:nvPicPr>
                    <p:blipFill>
                      <a:blip r:embed="rId5"/>
                      <a:stretch>
                        <a:fillRect/>
                      </a:stretch>
                    </p:blipFill>
                    <p:spPr>
                      <a:xfrm>
                        <a:off x="6019800" y="3340100"/>
                        <a:ext cx="1524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6147" name="Equation" r:id="rId6" imgW="114120" imgH="177480" progId="Equation.DSMT4">
                  <p:embed/>
                </p:oleObj>
              </mc:Choice>
              <mc:Fallback>
                <p:oleObj name="Equation" r:id="rId6" imgW="114120" imgH="177480" progId="Equation.DSMT4">
                  <p:embed/>
                  <p:pic>
                    <p:nvPicPr>
                      <p:cNvPr id="5" name="Object 4"/>
                      <p:cNvPicPr/>
                      <p:nvPr/>
                    </p:nvPicPr>
                    <p:blipFill>
                      <a:blip r:embed="rId5"/>
                      <a:stretch>
                        <a:fillRect/>
                      </a:stretch>
                    </p:blipFill>
                    <p:spPr>
                      <a:xfrm>
                        <a:off x="6019800" y="3340100"/>
                        <a:ext cx="152400" cy="177800"/>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6145717" y="445853"/>
          <a:ext cx="914400" cy="464819"/>
        </p:xfrm>
        <a:graphic>
          <a:graphicData uri="http://schemas.openxmlformats.org/presentationml/2006/ole">
            <mc:AlternateContent xmlns:mc="http://schemas.openxmlformats.org/markup-compatibility/2006">
              <mc:Choice xmlns:v="urn:schemas-microsoft-com:vml" Requires="v">
                <p:oleObj spid="_x0000_s6148" name="Equation" r:id="rId7" imgW="495000" imgH="203040" progId="Equation.DSMT4">
                  <p:embed/>
                </p:oleObj>
              </mc:Choice>
              <mc:Fallback>
                <p:oleObj name="Equation" r:id="rId7" imgW="495000" imgH="203040" progId="Equation.DSMT4">
                  <p:embed/>
                  <p:pic>
                    <p:nvPicPr>
                      <p:cNvPr id="3" name="Object 2"/>
                      <p:cNvPicPr/>
                      <p:nvPr/>
                    </p:nvPicPr>
                    <p:blipFill>
                      <a:blip r:embed="rId8"/>
                      <a:stretch>
                        <a:fillRect/>
                      </a:stretch>
                    </p:blipFill>
                    <p:spPr>
                      <a:xfrm>
                        <a:off x="6145717" y="445853"/>
                        <a:ext cx="914400" cy="464819"/>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8314268" y="533401"/>
          <a:ext cx="867833" cy="463551"/>
        </p:xfrm>
        <a:graphic>
          <a:graphicData uri="http://schemas.openxmlformats.org/presentationml/2006/ole">
            <mc:AlternateContent xmlns:mc="http://schemas.openxmlformats.org/markup-compatibility/2006">
              <mc:Choice xmlns:v="urn:schemas-microsoft-com:vml" Requires="v">
                <p:oleObj spid="_x0000_s6149" name="Equation" r:id="rId9" imgW="469800" imgH="203040" progId="Equation.DSMT4">
                  <p:embed/>
                </p:oleObj>
              </mc:Choice>
              <mc:Fallback>
                <p:oleObj name="Equation" r:id="rId9" imgW="469800" imgH="203040" progId="Equation.DSMT4">
                  <p:embed/>
                  <p:pic>
                    <p:nvPicPr>
                      <p:cNvPr id="4" name="Object 3"/>
                      <p:cNvPicPr>
                        <a:picLocks noChangeAspect="1" noChangeArrowheads="1"/>
                      </p:cNvPicPr>
                      <p:nvPr/>
                    </p:nvPicPr>
                    <p:blipFill>
                      <a:blip r:embed="rId10"/>
                      <a:srcRect/>
                      <a:stretch>
                        <a:fillRect/>
                      </a:stretch>
                    </p:blipFill>
                    <p:spPr bwMode="auto">
                      <a:xfrm>
                        <a:off x="8314268" y="533401"/>
                        <a:ext cx="867833"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ounded Rectangle 26"/>
          <p:cNvSpPr/>
          <p:nvPr/>
        </p:nvSpPr>
        <p:spPr>
          <a:xfrm>
            <a:off x="1625600" y="3835400"/>
            <a:ext cx="6299200" cy="609600"/>
          </a:xfrm>
          <a:prstGeom prst="round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chemeClr val="tx1"/>
                </a:solidFill>
                <a:latin typeface="Times New Roman" pitchFamily="18" charset="0"/>
                <a:cs typeface="Times New Roman" pitchFamily="18" charset="0"/>
              </a:rPr>
              <a:t>2Fe </a:t>
            </a:r>
            <a:r>
              <a:rPr lang="en-US" sz="3200" b="1" dirty="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3Cl</a:t>
            </a:r>
            <a:r>
              <a:rPr lang="en-US" sz="3200" b="1" baseline="-25000" dirty="0">
                <a:solidFill>
                  <a:schemeClr val="tx1"/>
                </a:solidFill>
                <a:latin typeface="Times New Roman" pitchFamily="18" charset="0"/>
                <a:cs typeface="Times New Roman" pitchFamily="18" charset="0"/>
              </a:rPr>
              <a:t>2</a:t>
            </a:r>
            <a:r>
              <a:rPr lang="en-US" sz="3200" b="1" dirty="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sym typeface="Wingdings 3"/>
              </a:rPr>
              <a:t>        2FeCl</a:t>
            </a:r>
            <a:r>
              <a:rPr lang="en-US" sz="3200" b="1" baseline="-25000" dirty="0">
                <a:solidFill>
                  <a:schemeClr val="tx1"/>
                </a:solidFill>
                <a:latin typeface="Times New Roman" pitchFamily="18" charset="0"/>
                <a:cs typeface="Times New Roman" pitchFamily="18" charset="0"/>
                <a:sym typeface="Wingdings 3"/>
              </a:rPr>
              <a:t>3</a:t>
            </a:r>
            <a:endParaRPr lang="en-US" sz="3200" b="1" dirty="0">
              <a:solidFill>
                <a:schemeClr val="tx1"/>
              </a:solidFill>
              <a:latin typeface="Times New Roman" pitchFamily="18" charset="0"/>
              <a:cs typeface="Times New Roman" pitchFamily="18" charset="0"/>
            </a:endParaRPr>
          </a:p>
        </p:txBody>
      </p:sp>
      <p:sp>
        <p:nvSpPr>
          <p:cNvPr id="28" name="Rounded Rectangle 27"/>
          <p:cNvSpPr/>
          <p:nvPr/>
        </p:nvSpPr>
        <p:spPr>
          <a:xfrm>
            <a:off x="1645423" y="4585512"/>
            <a:ext cx="6299200" cy="609600"/>
          </a:xfrm>
          <a:prstGeom prst="round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3NaOH </a:t>
            </a:r>
            <a:r>
              <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FeCl</a:t>
            </a:r>
            <a:r>
              <a:rPr lang="en-US" sz="3200" baseline="-25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a:t>
            </a:r>
            <a:r>
              <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sym typeface="Wingdings 3"/>
              </a:rPr>
              <a:t>Fe(OH)</a:t>
            </a:r>
            <a:r>
              <a:rPr lang="en-US" sz="3200" baseline="-25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sym typeface="Wingdings 3"/>
              </a:rPr>
              <a:t>3</a:t>
            </a:r>
            <a:r>
              <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sym typeface="Wingdings 3"/>
              </a:rPr>
              <a:t>+ 3NaCl</a:t>
            </a:r>
            <a:endPar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Object 5"/>
          <p:cNvGraphicFramePr>
            <a:graphicFrameLocks noChangeAspect="1"/>
          </p:cNvGraphicFramePr>
          <p:nvPr>
            <p:extLst/>
          </p:nvPr>
        </p:nvGraphicFramePr>
        <p:xfrm>
          <a:off x="3666240" y="3887283"/>
          <a:ext cx="738272" cy="457200"/>
        </p:xfrm>
        <a:graphic>
          <a:graphicData uri="http://schemas.openxmlformats.org/presentationml/2006/ole">
            <mc:AlternateContent xmlns:mc="http://schemas.openxmlformats.org/markup-compatibility/2006">
              <mc:Choice xmlns:v="urn:schemas-microsoft-com:vml" Requires="v">
                <p:oleObj spid="_x0000_s6150" name="Equation" r:id="rId11" imgW="431640" imgH="228600" progId="Equation.DSMT4">
                  <p:embed/>
                </p:oleObj>
              </mc:Choice>
              <mc:Fallback>
                <p:oleObj name="Equation" r:id="rId11" imgW="431640" imgH="228600" progId="Equation.DSMT4">
                  <p:embed/>
                  <p:pic>
                    <p:nvPicPr>
                      <p:cNvPr id="6" name="Object 5"/>
                      <p:cNvPicPr/>
                      <p:nvPr/>
                    </p:nvPicPr>
                    <p:blipFill>
                      <a:blip r:embed="rId12"/>
                      <a:stretch>
                        <a:fillRect/>
                      </a:stretch>
                    </p:blipFill>
                    <p:spPr>
                      <a:xfrm>
                        <a:off x="3666240" y="3887283"/>
                        <a:ext cx="738272" cy="457200"/>
                      </a:xfrm>
                      <a:prstGeom prst="rect">
                        <a:avLst/>
                      </a:prstGeom>
                    </p:spPr>
                  </p:pic>
                </p:oleObj>
              </mc:Fallback>
            </mc:AlternateContent>
          </a:graphicData>
        </a:graphic>
      </p:graphicFrame>
    </p:spTree>
    <p:extLst>
      <p:ext uri="{BB962C8B-B14F-4D97-AF65-F5344CB8AC3E}">
        <p14:creationId xmlns:p14="http://schemas.microsoft.com/office/powerpoint/2010/main" val="4990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7170" name="Equation" r:id="rId4" imgW="114120" imgH="177480" progId="Equation.DSMT4">
                  <p:embed/>
                </p:oleObj>
              </mc:Choice>
              <mc:Fallback>
                <p:oleObj name="Equation" r:id="rId4" imgW="114120" imgH="177480" progId="Equation.DSMT4">
                  <p:embed/>
                  <p:pic>
                    <p:nvPicPr>
                      <p:cNvPr id="2" name="Object 1"/>
                      <p:cNvPicPr/>
                      <p:nvPr/>
                    </p:nvPicPr>
                    <p:blipFill>
                      <a:blip r:embed="rId5"/>
                      <a:stretch>
                        <a:fillRect/>
                      </a:stretch>
                    </p:blipFill>
                    <p:spPr>
                      <a:xfrm>
                        <a:off x="6019800" y="3340100"/>
                        <a:ext cx="1524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6019800" y="3340100"/>
          <a:ext cx="152400" cy="177800"/>
        </p:xfrm>
        <a:graphic>
          <a:graphicData uri="http://schemas.openxmlformats.org/presentationml/2006/ole">
            <mc:AlternateContent xmlns:mc="http://schemas.openxmlformats.org/markup-compatibility/2006">
              <mc:Choice xmlns:v="urn:schemas-microsoft-com:vml" Requires="v">
                <p:oleObj spid="_x0000_s7171" name="Equation" r:id="rId6" imgW="114120" imgH="177480" progId="Equation.DSMT4">
                  <p:embed/>
                </p:oleObj>
              </mc:Choice>
              <mc:Fallback>
                <p:oleObj name="Equation" r:id="rId6" imgW="114120" imgH="177480" progId="Equation.DSMT4">
                  <p:embed/>
                  <p:pic>
                    <p:nvPicPr>
                      <p:cNvPr id="5" name="Object 4"/>
                      <p:cNvPicPr/>
                      <p:nvPr/>
                    </p:nvPicPr>
                    <p:blipFill>
                      <a:blip r:embed="rId5"/>
                      <a:stretch>
                        <a:fillRect/>
                      </a:stretch>
                    </p:blipFill>
                    <p:spPr>
                      <a:xfrm>
                        <a:off x="6019800" y="3340100"/>
                        <a:ext cx="152400" cy="177800"/>
                      </a:xfrm>
                      <a:prstGeom prst="rect">
                        <a:avLst/>
                      </a:prstGeom>
                    </p:spPr>
                  </p:pic>
                </p:oleObj>
              </mc:Fallback>
            </mc:AlternateContent>
          </a:graphicData>
        </a:graphic>
      </p:graphicFrame>
      <p:sp>
        <p:nvSpPr>
          <p:cNvPr id="18" name="TextBox 17"/>
          <p:cNvSpPr txBox="1"/>
          <p:nvPr/>
        </p:nvSpPr>
        <p:spPr>
          <a:xfrm>
            <a:off x="138555" y="76201"/>
            <a:ext cx="11886992" cy="666786"/>
          </a:xfrm>
          <a:prstGeom prst="rect">
            <a:avLst/>
          </a:prstGeom>
          <a:noFill/>
        </p:spPr>
        <p:txBody>
          <a:bodyPr wrap="square" rtlCol="0">
            <a:spAutoFit/>
          </a:bodyPr>
          <a:lstStyle/>
          <a:p>
            <a:r>
              <a:rPr lang="pt-BR" sz="3733" dirty="0">
                <a:cs typeface="Arial" pitchFamily="34" charset="0"/>
              </a:rPr>
              <a:t> </a:t>
            </a:r>
            <a:r>
              <a:rPr lang="en-US" sz="3733" b="1" err="1">
                <a:latin typeface="Times New Roman" pitchFamily="18" charset="0"/>
                <a:cs typeface="Times New Roman" pitchFamily="18" charset="0"/>
              </a:rPr>
              <a:t>Câu</a:t>
            </a:r>
            <a:r>
              <a:rPr lang="en-US" sz="3733" b="1">
                <a:latin typeface="Times New Roman" pitchFamily="18" charset="0"/>
                <a:cs typeface="Times New Roman" pitchFamily="18" charset="0"/>
              </a:rPr>
              <a:t> </a:t>
            </a:r>
            <a:r>
              <a:rPr lang="en-US" sz="3733" b="1">
                <a:latin typeface="Times New Roman" pitchFamily="18" charset="0"/>
                <a:cs typeface="Times New Roman" pitchFamily="18" charset="0"/>
              </a:rPr>
              <a:t>9: </a:t>
            </a:r>
            <a:r>
              <a:rPr lang="pt-BR" sz="3733" dirty="0">
                <a:latin typeface="Times New Roman" pitchFamily="18" charset="0"/>
                <a:cs typeface="Times New Roman" pitchFamily="18" charset="0"/>
              </a:rPr>
              <a:t>Sắt có thể tan trong dung dịch nào sau đây</a:t>
            </a:r>
            <a:r>
              <a:rPr lang="pt-BR" sz="3733" dirty="0">
                <a:latin typeface="Times New Roman" pitchFamily="18" charset="0"/>
                <a:cs typeface="Times New Roman" pitchFamily="18" charset="0"/>
              </a:rPr>
              <a:t>?</a:t>
            </a:r>
            <a:endParaRPr lang="en-US" sz="3733" dirty="0">
              <a:latin typeface="Times New Roman" pitchFamily="18" charset="0"/>
              <a:cs typeface="Times New Roman" pitchFamily="18" charset="0"/>
            </a:endParaRPr>
          </a:p>
        </p:txBody>
      </p:sp>
      <p:sp>
        <p:nvSpPr>
          <p:cNvPr id="19" name="Oval 18"/>
          <p:cNvSpPr/>
          <p:nvPr/>
        </p:nvSpPr>
        <p:spPr>
          <a:xfrm>
            <a:off x="765248" y="934707"/>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A</a:t>
            </a:r>
          </a:p>
        </p:txBody>
      </p:sp>
      <p:sp>
        <p:nvSpPr>
          <p:cNvPr id="20" name="Oval 19"/>
          <p:cNvSpPr/>
          <p:nvPr/>
        </p:nvSpPr>
        <p:spPr>
          <a:xfrm>
            <a:off x="5363681" y="928589"/>
            <a:ext cx="914400" cy="609600"/>
          </a:xfrm>
          <a:prstGeom prst="ellipse">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B</a:t>
            </a:r>
          </a:p>
        </p:txBody>
      </p:sp>
      <p:sp>
        <p:nvSpPr>
          <p:cNvPr id="21" name="Rounded Rectangle 20"/>
          <p:cNvSpPr/>
          <p:nvPr/>
        </p:nvSpPr>
        <p:spPr>
          <a:xfrm>
            <a:off x="1755779" y="914941"/>
            <a:ext cx="2116077"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MgCl</a:t>
            </a:r>
            <a:r>
              <a:rPr lang="en-US" sz="3200" baseline="-25000" dirty="0">
                <a:solidFill>
                  <a:schemeClr val="tx1"/>
                </a:solidFill>
                <a:latin typeface="Times New Roman" pitchFamily="18" charset="0"/>
                <a:cs typeface="Times New Roman" pitchFamily="18" charset="0"/>
              </a:rPr>
              <a:t>2</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2" name="Rounded Rectangle 21"/>
          <p:cNvSpPr/>
          <p:nvPr/>
        </p:nvSpPr>
        <p:spPr>
          <a:xfrm>
            <a:off x="6268452" y="889000"/>
            <a:ext cx="2540000"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FeCl</a:t>
            </a:r>
            <a:r>
              <a:rPr lang="en-US" sz="3200" baseline="-25000" dirty="0">
                <a:solidFill>
                  <a:schemeClr val="tx1"/>
                </a:solidFill>
                <a:latin typeface="Times New Roman" pitchFamily="18" charset="0"/>
                <a:cs typeface="Times New Roman" pitchFamily="18" charset="0"/>
              </a:rPr>
              <a:t>2</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3" name="Oval 22"/>
          <p:cNvSpPr/>
          <p:nvPr/>
        </p:nvSpPr>
        <p:spPr>
          <a:xfrm>
            <a:off x="765248" y="1763453"/>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C</a:t>
            </a:r>
          </a:p>
        </p:txBody>
      </p:sp>
      <p:sp>
        <p:nvSpPr>
          <p:cNvPr id="24" name="Rounded Rectangle 23"/>
          <p:cNvSpPr/>
          <p:nvPr/>
        </p:nvSpPr>
        <p:spPr>
          <a:xfrm>
            <a:off x="1734872" y="1749805"/>
            <a:ext cx="2871872"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FeCl</a:t>
            </a:r>
            <a:r>
              <a:rPr lang="en-US" sz="3200" baseline="-25000" dirty="0">
                <a:solidFill>
                  <a:schemeClr val="tx1"/>
                </a:solidFill>
                <a:latin typeface="Times New Roman" pitchFamily="18" charset="0"/>
                <a:cs typeface="Times New Roman" pitchFamily="18" charset="0"/>
              </a:rPr>
              <a:t>3</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5" name="Rounded Rectangle 24"/>
          <p:cNvSpPr/>
          <p:nvPr/>
        </p:nvSpPr>
        <p:spPr>
          <a:xfrm>
            <a:off x="6278086" y="1749805"/>
            <a:ext cx="1860276"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tx1"/>
                </a:solidFill>
                <a:latin typeface="Times New Roman" pitchFamily="18" charset="0"/>
                <a:cs typeface="Times New Roman" pitchFamily="18" charset="0"/>
              </a:rPr>
              <a:t>AlCl</a:t>
            </a:r>
            <a:r>
              <a:rPr lang="en-US" sz="3200" baseline="-25000" dirty="0">
                <a:solidFill>
                  <a:schemeClr val="tx1"/>
                </a:solidFill>
                <a:latin typeface="Times New Roman" pitchFamily="18" charset="0"/>
                <a:cs typeface="Times New Roman" pitchFamily="18" charset="0"/>
              </a:rPr>
              <a:t>3</a:t>
            </a:r>
            <a:r>
              <a:rPr lang="pl-PL" sz="3200" dirty="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26" name="Oval 25"/>
          <p:cNvSpPr/>
          <p:nvPr/>
        </p:nvSpPr>
        <p:spPr>
          <a:xfrm>
            <a:off x="5368215" y="1749805"/>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D</a:t>
            </a:r>
          </a:p>
        </p:txBody>
      </p:sp>
      <p:sp>
        <p:nvSpPr>
          <p:cNvPr id="27" name="Rounded Rectangle 26"/>
          <p:cNvSpPr/>
          <p:nvPr/>
        </p:nvSpPr>
        <p:spPr>
          <a:xfrm>
            <a:off x="1625600" y="2514600"/>
            <a:ext cx="6299200" cy="609600"/>
          </a:xfrm>
          <a:prstGeom prst="roundRect">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b="1" dirty="0">
                <a:solidFill>
                  <a:schemeClr val="tx1"/>
                </a:solidFill>
                <a:latin typeface="Times New Roman" pitchFamily="18" charset="0"/>
                <a:cs typeface="Times New Roman" pitchFamily="18" charset="0"/>
              </a:rPr>
              <a:t> Fe </a:t>
            </a:r>
            <a:r>
              <a:rPr lang="en-US" sz="3200" b="1" dirty="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sym typeface="Wingdings 3"/>
              </a:rPr>
              <a:t>2FeCl</a:t>
            </a:r>
            <a:r>
              <a:rPr lang="en-US" sz="3200" b="1" baseline="-25000" dirty="0">
                <a:solidFill>
                  <a:schemeClr val="tx1"/>
                </a:solidFill>
                <a:latin typeface="Times New Roman" pitchFamily="18" charset="0"/>
                <a:cs typeface="Times New Roman" pitchFamily="18" charset="0"/>
                <a:sym typeface="Wingdings 3"/>
              </a:rPr>
              <a:t>3  </a:t>
            </a:r>
            <a:r>
              <a:rPr lang="en-US" sz="3200" b="1" dirty="0">
                <a:solidFill>
                  <a:schemeClr val="tx1"/>
                </a:solidFill>
                <a:latin typeface="Times New Roman" pitchFamily="18" charset="0"/>
                <a:cs typeface="Times New Roman" pitchFamily="18" charset="0"/>
                <a:sym typeface="Wingdings 3"/>
              </a:rPr>
              <a:t>→</a:t>
            </a:r>
            <a:r>
              <a:rPr lang="en-US" sz="3200" b="1" baseline="-25000" dirty="0">
                <a:solidFill>
                  <a:schemeClr val="tx1"/>
                </a:solidFill>
                <a:latin typeface="Times New Roman" pitchFamily="18" charset="0"/>
                <a:cs typeface="Times New Roman" pitchFamily="18" charset="0"/>
                <a:sym typeface="Wingdings 3"/>
              </a:rPr>
              <a:t>  </a:t>
            </a:r>
            <a:r>
              <a:rPr lang="en-US" sz="3200" b="1" dirty="0">
                <a:solidFill>
                  <a:schemeClr val="tx1"/>
                </a:solidFill>
                <a:latin typeface="Times New Roman" pitchFamily="18" charset="0"/>
                <a:cs typeface="Times New Roman" pitchFamily="18" charset="0"/>
                <a:sym typeface="Wingdings 3"/>
              </a:rPr>
              <a:t>3Fe</a:t>
            </a:r>
            <a:r>
              <a:rPr lang="en-US" sz="3200" b="1" dirty="0">
                <a:solidFill>
                  <a:schemeClr val="tx1"/>
                </a:solidFill>
                <a:latin typeface="Times New Roman" pitchFamily="18" charset="0"/>
                <a:cs typeface="Times New Roman" pitchFamily="18" charset="0"/>
              </a:rPr>
              <a:t>Cl</a:t>
            </a:r>
            <a:r>
              <a:rPr lang="en-US" sz="3200" b="1" baseline="-25000" dirty="0">
                <a:solidFill>
                  <a:schemeClr val="tx1"/>
                </a:solidFill>
                <a:latin typeface="Times New Roman" pitchFamily="18" charset="0"/>
                <a:cs typeface="Times New Roman" pitchFamily="18" charset="0"/>
              </a:rPr>
              <a:t>2</a:t>
            </a:r>
            <a:endParaRPr lang="en-US" sz="3200" b="1" dirty="0">
              <a:solidFill>
                <a:schemeClr val="tx1"/>
              </a:solidFill>
              <a:latin typeface="Times New Roman" pitchFamily="18" charset="0"/>
              <a:cs typeface="Times New Roman" pitchFamily="18" charset="0"/>
            </a:endParaRPr>
          </a:p>
        </p:txBody>
      </p:sp>
      <p:sp>
        <p:nvSpPr>
          <p:cNvPr id="28" name="TextBox 27"/>
          <p:cNvSpPr txBox="1"/>
          <p:nvPr/>
        </p:nvSpPr>
        <p:spPr>
          <a:xfrm>
            <a:off x="147195" y="3343571"/>
            <a:ext cx="11886992" cy="1241237"/>
          </a:xfrm>
          <a:prstGeom prst="rect">
            <a:avLst/>
          </a:prstGeom>
          <a:noFill/>
        </p:spPr>
        <p:txBody>
          <a:bodyPr wrap="square" rtlCol="0">
            <a:spAutoFit/>
          </a:bodyPr>
          <a:lstStyle/>
          <a:p>
            <a:r>
              <a:rPr lang="pt-BR" sz="3733" dirty="0">
                <a:cs typeface="Arial" pitchFamily="34" charset="0"/>
              </a:rPr>
              <a:t> </a:t>
            </a:r>
            <a:r>
              <a:rPr lang="en-US" sz="3733" b="1" err="1">
                <a:latin typeface="Times New Roman" pitchFamily="18" charset="0"/>
                <a:cs typeface="Times New Roman" pitchFamily="18" charset="0"/>
              </a:rPr>
              <a:t>Câu</a:t>
            </a:r>
            <a:r>
              <a:rPr lang="en-US" sz="3733" b="1">
                <a:latin typeface="Times New Roman" pitchFamily="18" charset="0"/>
                <a:cs typeface="Times New Roman" pitchFamily="18" charset="0"/>
              </a:rPr>
              <a:t> </a:t>
            </a:r>
            <a:r>
              <a:rPr lang="en-US" sz="3733" b="1">
                <a:latin typeface="Times New Roman" pitchFamily="18" charset="0"/>
                <a:cs typeface="Times New Roman" pitchFamily="18" charset="0"/>
              </a:rPr>
              <a:t>10: </a:t>
            </a:r>
            <a:r>
              <a:rPr lang="it-IT" sz="3733" dirty="0">
                <a:latin typeface="Times New Roman" pitchFamily="18" charset="0"/>
                <a:cs typeface="Times New Roman" pitchFamily="18" charset="0"/>
              </a:rPr>
              <a:t>Trong các loại quặng sắt, quặng có hàm lượng sắt cao nhất là</a:t>
            </a:r>
            <a:endParaRPr lang="en-US" sz="3733" dirty="0">
              <a:latin typeface="Times New Roman" pitchFamily="18" charset="0"/>
              <a:cs typeface="Times New Roman" pitchFamily="18" charset="0"/>
            </a:endParaRPr>
          </a:p>
        </p:txBody>
      </p:sp>
      <p:sp>
        <p:nvSpPr>
          <p:cNvPr id="29" name="Oval 28"/>
          <p:cNvSpPr/>
          <p:nvPr/>
        </p:nvSpPr>
        <p:spPr>
          <a:xfrm>
            <a:off x="832743" y="4697107"/>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A</a:t>
            </a:r>
          </a:p>
        </p:txBody>
      </p:sp>
      <p:sp>
        <p:nvSpPr>
          <p:cNvPr id="30" name="Oval 29"/>
          <p:cNvSpPr/>
          <p:nvPr/>
        </p:nvSpPr>
        <p:spPr>
          <a:xfrm>
            <a:off x="5431176" y="4690989"/>
            <a:ext cx="914400" cy="609600"/>
          </a:xfrm>
          <a:prstGeom prst="ellipse">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B</a:t>
            </a:r>
          </a:p>
        </p:txBody>
      </p:sp>
      <p:sp>
        <p:nvSpPr>
          <p:cNvPr id="31" name="Rounded Rectangle 30"/>
          <p:cNvSpPr/>
          <p:nvPr/>
        </p:nvSpPr>
        <p:spPr>
          <a:xfrm>
            <a:off x="1823273" y="4677341"/>
            <a:ext cx="2545527"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err="1">
                <a:solidFill>
                  <a:schemeClr val="tx1"/>
                </a:solidFill>
                <a:latin typeface="Times New Roman" pitchFamily="18" charset="0"/>
                <a:cs typeface="Times New Roman" pitchFamily="18" charset="0"/>
              </a:rPr>
              <a:t>hematit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nâu</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32" name="Rounded Rectangle 31"/>
          <p:cNvSpPr/>
          <p:nvPr/>
        </p:nvSpPr>
        <p:spPr>
          <a:xfrm>
            <a:off x="6335947" y="4651400"/>
            <a:ext cx="2540000"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err="1">
                <a:solidFill>
                  <a:schemeClr val="tx1"/>
                </a:solidFill>
                <a:latin typeface="Times New Roman" pitchFamily="18" charset="0"/>
                <a:cs typeface="Times New Roman" pitchFamily="18" charset="0"/>
              </a:rPr>
              <a:t>manhetit</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33" name="Oval 32"/>
          <p:cNvSpPr/>
          <p:nvPr/>
        </p:nvSpPr>
        <p:spPr>
          <a:xfrm>
            <a:off x="832743" y="5525853"/>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C</a:t>
            </a:r>
          </a:p>
        </p:txBody>
      </p:sp>
      <p:sp>
        <p:nvSpPr>
          <p:cNvPr id="34" name="Rounded Rectangle 33"/>
          <p:cNvSpPr/>
          <p:nvPr/>
        </p:nvSpPr>
        <p:spPr>
          <a:xfrm>
            <a:off x="1802367" y="5512205"/>
            <a:ext cx="2871872"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it-IT" sz="3200" dirty="0">
                <a:solidFill>
                  <a:schemeClr val="tx1"/>
                </a:solidFill>
                <a:latin typeface="Times New Roman" pitchFamily="18" charset="0"/>
                <a:cs typeface="Times New Roman" pitchFamily="18" charset="0"/>
              </a:rPr>
              <a:t>xiđerit</a:t>
            </a:r>
            <a:r>
              <a:rPr lang="it-IT"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35" name="Rounded Rectangle 34"/>
          <p:cNvSpPr/>
          <p:nvPr/>
        </p:nvSpPr>
        <p:spPr>
          <a:xfrm>
            <a:off x="6345581" y="5512205"/>
            <a:ext cx="2595220" cy="6096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err="1">
                <a:solidFill>
                  <a:schemeClr val="tx1"/>
                </a:solidFill>
                <a:latin typeface="Times New Roman" pitchFamily="18" charset="0"/>
                <a:cs typeface="Times New Roman" pitchFamily="18" charset="0"/>
              </a:rPr>
              <a:t>hematit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đỏ</a:t>
            </a:r>
            <a:r>
              <a:rPr lang="en-US" sz="3200" dirty="0">
                <a:solidFill>
                  <a:schemeClr val="tx1"/>
                </a:solidFill>
                <a:latin typeface="Times New Roman" pitchFamily="18" charset="0"/>
                <a:cs typeface="Times New Roman" pitchFamily="18" charset="0"/>
              </a:rPr>
              <a:t> </a:t>
            </a:r>
            <a:r>
              <a:rPr lang="pl-PL" sz="3200" dirty="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36" name="Oval 35"/>
          <p:cNvSpPr/>
          <p:nvPr/>
        </p:nvSpPr>
        <p:spPr>
          <a:xfrm>
            <a:off x="5435709" y="5512205"/>
            <a:ext cx="914400" cy="609600"/>
          </a:xfrm>
          <a:prstGeom prst="ellipse">
            <a:avLst/>
          </a:prstGeom>
          <a:solidFill>
            <a:srgbClr val="008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latin typeface="Arial" pitchFamily="34" charset="0"/>
                <a:cs typeface="Arial" pitchFamily="34" charset="0"/>
              </a:rPr>
              <a:t>D</a:t>
            </a:r>
          </a:p>
        </p:txBody>
      </p:sp>
    </p:spTree>
    <p:extLst>
      <p:ext uri="{BB962C8B-B14F-4D97-AF65-F5344CB8AC3E}">
        <p14:creationId xmlns:p14="http://schemas.microsoft.com/office/powerpoint/2010/main" val="169267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3"/>
                                        </p:tgtEl>
                                        <p:attrNameLst>
                                          <p:attrName>fillcolor</p:attrName>
                                        </p:attrNameLst>
                                      </p:cBhvr>
                                      <p:to>
                                        <a:schemeClr val="accent2"/>
                                      </p:to>
                                    </p:animClr>
                                    <p:set>
                                      <p:cBhvr>
                                        <p:cTn id="7" dur="2000" fill="hold"/>
                                        <p:tgtEl>
                                          <p:spTgt spid="23"/>
                                        </p:tgtEl>
                                        <p:attrNameLst>
                                          <p:attrName>fill.type</p:attrName>
                                        </p:attrNameLst>
                                      </p:cBhvr>
                                      <p:to>
                                        <p:strVal val="solid"/>
                                      </p:to>
                                    </p:set>
                                    <p:set>
                                      <p:cBhvr>
                                        <p:cTn id="8" dur="2000" fill="hold"/>
                                        <p:tgtEl>
                                          <p:spTgt spid="2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0"/>
                                        </p:tgtEl>
                                        <p:attrNameLst>
                                          <p:attrName>fillcolor</p:attrName>
                                        </p:attrNameLst>
                                      </p:cBhvr>
                                      <p:to>
                                        <a:schemeClr val="accent2"/>
                                      </p:to>
                                    </p:animClr>
                                    <p:set>
                                      <p:cBhvr>
                                        <p:cTn id="18" dur="2000" fill="hold"/>
                                        <p:tgtEl>
                                          <p:spTgt spid="30"/>
                                        </p:tgtEl>
                                        <p:attrNameLst>
                                          <p:attrName>fill.type</p:attrName>
                                        </p:attrNameLst>
                                      </p:cBhvr>
                                      <p:to>
                                        <p:strVal val="solid"/>
                                      </p:to>
                                    </p:set>
                                    <p:set>
                                      <p:cBhvr>
                                        <p:cTn id="19" dur="2000" fill="hold"/>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219200"/>
            <a:ext cx="8382000" cy="4924425"/>
          </a:xfrm>
          <a:prstGeom prst="rect">
            <a:avLst/>
          </a:prstGeom>
        </p:spPr>
        <p:txBody>
          <a:bodyPr>
            <a:spAutoFit/>
          </a:bodyPr>
          <a:lstStyle/>
          <a:p>
            <a:pPr eaLnBrk="1" hangingPunct="1">
              <a:spcBef>
                <a:spcPts val="600"/>
              </a:spcBef>
              <a:spcAft>
                <a:spcPts val="600"/>
              </a:spcAft>
              <a:defRPr/>
            </a:pPr>
            <a:r>
              <a:rPr lang="vi-VN" sz="3300" b="1" dirty="0">
                <a:latin typeface="Times New Roman" pitchFamily="18" charset="0"/>
                <a:cs typeface="Times New Roman" pitchFamily="18" charset="0"/>
              </a:rPr>
              <a:t>Bài 1 (trang 165 SGK Hóa 12):</a:t>
            </a:r>
            <a:r>
              <a:rPr lang="vi-VN" sz="3300" dirty="0">
                <a:latin typeface="Times New Roman" pitchFamily="18" charset="0"/>
                <a:cs typeface="Times New Roman" pitchFamily="18" charset="0"/>
              </a:rPr>
              <a:t> Điền </a:t>
            </a:r>
            <a:r>
              <a:rPr lang="vi-VN" sz="3300" dirty="0">
                <a:solidFill>
                  <a:srgbClr val="FF0000"/>
                </a:solidFill>
                <a:latin typeface="Times New Roman" pitchFamily="18" charset="0"/>
                <a:cs typeface="Times New Roman" pitchFamily="18" charset="0"/>
              </a:rPr>
              <a:t>công thức hóa học</a:t>
            </a:r>
            <a:r>
              <a:rPr lang="vi-VN" sz="3300" dirty="0">
                <a:latin typeface="Times New Roman" pitchFamily="18" charset="0"/>
                <a:cs typeface="Times New Roman" pitchFamily="18" charset="0"/>
              </a:rPr>
              <a:t> của chất vào những chỗ trống và lập các phương trình hóa học sau:</a:t>
            </a:r>
          </a:p>
          <a:p>
            <a:pPr marL="342900" indent="-342900" eaLnBrk="1" hangingPunct="1">
              <a:spcBef>
                <a:spcPts val="600"/>
              </a:spcBef>
              <a:spcAft>
                <a:spcPts val="600"/>
              </a:spcAft>
              <a:buFontTx/>
              <a:buAutoNum type="alphaLcPeriod"/>
              <a:defRPr/>
            </a:pPr>
            <a:r>
              <a:rPr lang="en-US" sz="3300" dirty="0">
                <a:latin typeface="Times New Roman" pitchFamily="18" charset="0"/>
                <a:cs typeface="Times New Roman" pitchFamily="18" charset="0"/>
              </a:rPr>
              <a:t> </a:t>
            </a:r>
            <a:r>
              <a:rPr lang="vi-VN" sz="3300" dirty="0">
                <a:latin typeface="Times New Roman" pitchFamily="18" charset="0"/>
                <a:cs typeface="Times New Roman" pitchFamily="18" charset="0"/>
              </a:rPr>
              <a:t>Fe + </a:t>
            </a:r>
            <a:r>
              <a:rPr lang="en-US" sz="3300" dirty="0">
                <a:latin typeface="Times New Roman" pitchFamily="18" charset="0"/>
                <a:cs typeface="Times New Roman" pitchFamily="18" charset="0"/>
              </a:rPr>
              <a:t> </a:t>
            </a:r>
            <a:r>
              <a:rPr lang="vi-VN" sz="3300" dirty="0">
                <a:latin typeface="Times New Roman" pitchFamily="18" charset="0"/>
                <a:cs typeface="Times New Roman" pitchFamily="18" charset="0"/>
              </a:rPr>
              <a:t>H</a:t>
            </a:r>
            <a:r>
              <a:rPr lang="vi-VN" sz="3300" baseline="-25000" dirty="0">
                <a:latin typeface="Times New Roman" pitchFamily="18" charset="0"/>
                <a:cs typeface="Times New Roman" pitchFamily="18" charset="0"/>
              </a:rPr>
              <a:t>2</a:t>
            </a:r>
            <a:r>
              <a:rPr lang="vi-VN" sz="3300" dirty="0">
                <a:latin typeface="Times New Roman" pitchFamily="18" charset="0"/>
                <a:cs typeface="Times New Roman" pitchFamily="18" charset="0"/>
              </a:rPr>
              <a:t>SO</a:t>
            </a:r>
            <a:r>
              <a:rPr lang="vi-VN" sz="3300" baseline="-25000" dirty="0">
                <a:latin typeface="Times New Roman" pitchFamily="18" charset="0"/>
                <a:cs typeface="Times New Roman" pitchFamily="18" charset="0"/>
              </a:rPr>
              <a:t>4</a:t>
            </a:r>
            <a:r>
              <a:rPr lang="vi-VN" sz="3300" dirty="0">
                <a:latin typeface="Times New Roman" pitchFamily="18" charset="0"/>
                <a:cs typeface="Times New Roman" pitchFamily="18" charset="0"/>
              </a:rPr>
              <a:t>đặc → </a:t>
            </a:r>
            <a:r>
              <a:rPr lang="en-US" sz="3300" dirty="0">
                <a:latin typeface="Times New Roman" pitchFamily="18" charset="0"/>
                <a:cs typeface="Times New Roman" pitchFamily="18" charset="0"/>
              </a:rPr>
              <a:t> </a:t>
            </a:r>
            <a:r>
              <a:rPr lang="vi-VN" sz="3300" dirty="0">
                <a:latin typeface="Times New Roman" pitchFamily="18" charset="0"/>
                <a:cs typeface="Times New Roman" pitchFamily="18" charset="0"/>
              </a:rPr>
              <a:t>SO</a:t>
            </a:r>
            <a:r>
              <a:rPr lang="vi-VN" sz="3300" baseline="-25000" dirty="0">
                <a:latin typeface="Times New Roman" pitchFamily="18" charset="0"/>
                <a:cs typeface="Times New Roman" pitchFamily="18" charset="0"/>
              </a:rPr>
              <a:t>2</a:t>
            </a:r>
            <a:r>
              <a:rPr lang="vi-VN" sz="3300" dirty="0">
                <a:latin typeface="Times New Roman" pitchFamily="18" charset="0"/>
                <a:cs typeface="Times New Roman" pitchFamily="18" charset="0"/>
              </a:rPr>
              <a:t> + ………</a:t>
            </a:r>
            <a:endParaRPr lang="en-US" sz="3300" dirty="0">
              <a:latin typeface="Times New Roman" pitchFamily="18" charset="0"/>
              <a:cs typeface="Times New Roman" pitchFamily="18" charset="0"/>
            </a:endParaRPr>
          </a:p>
          <a:p>
            <a:pPr eaLnBrk="1" hangingPunct="1">
              <a:spcBef>
                <a:spcPts val="600"/>
              </a:spcBef>
              <a:spcAft>
                <a:spcPts val="600"/>
              </a:spcAft>
              <a:defRPr/>
            </a:pPr>
            <a:r>
              <a:rPr lang="vi-VN" sz="3300" dirty="0">
                <a:latin typeface="Times New Roman" pitchFamily="18" charset="0"/>
                <a:cs typeface="Times New Roman" pitchFamily="18" charset="0"/>
              </a:rPr>
              <a:t>b. Fe + HNO</a:t>
            </a:r>
            <a:r>
              <a:rPr lang="vi-VN" sz="3300" baseline="-25000" dirty="0">
                <a:latin typeface="Times New Roman" pitchFamily="18" charset="0"/>
                <a:cs typeface="Times New Roman" pitchFamily="18" charset="0"/>
              </a:rPr>
              <a:t>3</a:t>
            </a:r>
            <a:r>
              <a:rPr lang="vi-VN" sz="3300" dirty="0">
                <a:latin typeface="Times New Roman" pitchFamily="18" charset="0"/>
                <a:cs typeface="Times New Roman" pitchFamily="18" charset="0"/>
              </a:rPr>
              <a:t>đặc → NO</a:t>
            </a:r>
            <a:r>
              <a:rPr lang="vi-VN" sz="3300" baseline="-25000" dirty="0">
                <a:latin typeface="Times New Roman" pitchFamily="18" charset="0"/>
                <a:cs typeface="Times New Roman" pitchFamily="18" charset="0"/>
              </a:rPr>
              <a:t>2</a:t>
            </a:r>
            <a:r>
              <a:rPr lang="vi-VN" sz="3300" dirty="0">
                <a:latin typeface="Times New Roman" pitchFamily="18" charset="0"/>
                <a:cs typeface="Times New Roman" pitchFamily="18" charset="0"/>
              </a:rPr>
              <a:t> + ………</a:t>
            </a:r>
          </a:p>
          <a:p>
            <a:pPr eaLnBrk="1" hangingPunct="1">
              <a:spcBef>
                <a:spcPts val="600"/>
              </a:spcBef>
              <a:spcAft>
                <a:spcPts val="600"/>
              </a:spcAft>
              <a:defRPr/>
            </a:pPr>
            <a:r>
              <a:rPr lang="vi-VN" sz="3300" dirty="0">
                <a:latin typeface="Times New Roman" pitchFamily="18" charset="0"/>
                <a:cs typeface="Times New Roman" pitchFamily="18" charset="0"/>
              </a:rPr>
              <a:t>c. Fe + HNO</a:t>
            </a:r>
            <a:r>
              <a:rPr lang="vi-VN" sz="3300" baseline="-25000" dirty="0">
                <a:latin typeface="Times New Roman" pitchFamily="18" charset="0"/>
                <a:cs typeface="Times New Roman" pitchFamily="18" charset="0"/>
              </a:rPr>
              <a:t>3</a:t>
            </a:r>
            <a:r>
              <a:rPr lang="vi-VN" sz="3300" dirty="0">
                <a:latin typeface="Times New Roman" pitchFamily="18" charset="0"/>
                <a:cs typeface="Times New Roman" pitchFamily="18" charset="0"/>
              </a:rPr>
              <a:t>loãng → NO + ………</a:t>
            </a:r>
          </a:p>
          <a:p>
            <a:pPr eaLnBrk="1" hangingPunct="1">
              <a:spcBef>
                <a:spcPts val="600"/>
              </a:spcBef>
              <a:spcAft>
                <a:spcPts val="600"/>
              </a:spcAft>
              <a:defRPr/>
            </a:pPr>
            <a:r>
              <a:rPr lang="vi-VN" sz="3300" dirty="0">
                <a:latin typeface="Times New Roman" pitchFamily="18" charset="0"/>
                <a:cs typeface="Times New Roman" pitchFamily="18" charset="0"/>
              </a:rPr>
              <a:t>d. FeS + HNO</a:t>
            </a:r>
            <a:r>
              <a:rPr lang="vi-VN" sz="3300" baseline="-25000" dirty="0">
                <a:latin typeface="Times New Roman" pitchFamily="18" charset="0"/>
                <a:cs typeface="Times New Roman" pitchFamily="18" charset="0"/>
              </a:rPr>
              <a:t>3</a:t>
            </a:r>
            <a:r>
              <a:rPr lang="vi-VN" sz="3300" dirty="0">
                <a:latin typeface="Times New Roman" pitchFamily="18" charset="0"/>
                <a:cs typeface="Times New Roman" pitchFamily="18" charset="0"/>
              </a:rPr>
              <a:t> → NO + Fe</a:t>
            </a:r>
            <a:r>
              <a:rPr lang="vi-VN" sz="3300" baseline="-25000" dirty="0">
                <a:latin typeface="Times New Roman" pitchFamily="18" charset="0"/>
                <a:cs typeface="Times New Roman" pitchFamily="18" charset="0"/>
              </a:rPr>
              <a:t>2</a:t>
            </a:r>
            <a:r>
              <a:rPr lang="vi-VN" sz="3300" dirty="0">
                <a:latin typeface="Times New Roman" pitchFamily="18" charset="0"/>
                <a:cs typeface="Times New Roman" pitchFamily="18" charset="0"/>
              </a:rPr>
              <a:t>(SO</a:t>
            </a:r>
            <a:r>
              <a:rPr lang="vi-VN" sz="3300" baseline="-25000" dirty="0">
                <a:latin typeface="Times New Roman" pitchFamily="18" charset="0"/>
                <a:cs typeface="Times New Roman" pitchFamily="18" charset="0"/>
              </a:rPr>
              <a:t>4</a:t>
            </a:r>
            <a:r>
              <a:rPr lang="vi-VN" sz="3300" dirty="0">
                <a:latin typeface="Times New Roman" pitchFamily="18" charset="0"/>
                <a:cs typeface="Times New Roman" pitchFamily="18" charset="0"/>
              </a:rPr>
              <a:t>)</a:t>
            </a:r>
            <a:r>
              <a:rPr lang="vi-VN" sz="3300" baseline="-25000" dirty="0">
                <a:latin typeface="Times New Roman" pitchFamily="18" charset="0"/>
                <a:cs typeface="Times New Roman" pitchFamily="18" charset="0"/>
              </a:rPr>
              <a:t>3</a:t>
            </a:r>
            <a:r>
              <a:rPr lang="vi-VN" sz="3300" dirty="0">
                <a:latin typeface="Times New Roman" pitchFamily="18" charset="0"/>
                <a:cs typeface="Times New Roman" pitchFamily="18" charset="0"/>
              </a:rPr>
              <a:t>+ ………</a:t>
            </a:r>
          </a:p>
          <a:p>
            <a:pPr marL="342900" indent="-342900" eaLnBrk="1" hangingPunct="1">
              <a:spcBef>
                <a:spcPts val="600"/>
              </a:spcBef>
              <a:spcAft>
                <a:spcPts val="600"/>
              </a:spcAft>
              <a:buFontTx/>
              <a:buAutoNum type="alphaLcPeriod"/>
              <a:defRPr/>
            </a:pPr>
            <a:endParaRPr lang="vi-VN" sz="3300" dirty="0">
              <a:latin typeface="Times New Roman" pitchFamily="18" charset="0"/>
              <a:cs typeface="Times New Roman" pitchFamily="18" charset="0"/>
            </a:endParaRPr>
          </a:p>
        </p:txBody>
      </p:sp>
      <p:sp>
        <p:nvSpPr>
          <p:cNvPr id="3" name="TextBox 2"/>
          <p:cNvSpPr txBox="1">
            <a:spLocks noChangeArrowheads="1"/>
          </p:cNvSpPr>
          <p:nvPr/>
        </p:nvSpPr>
        <p:spPr bwMode="auto">
          <a:xfrm>
            <a:off x="5029200" y="3451225"/>
            <a:ext cx="45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tº</a:t>
            </a:r>
          </a:p>
        </p:txBody>
      </p:sp>
      <p:sp>
        <p:nvSpPr>
          <p:cNvPr id="6" name="TextBox 5"/>
          <p:cNvSpPr txBox="1">
            <a:spLocks noChangeArrowheads="1"/>
          </p:cNvSpPr>
          <p:nvPr/>
        </p:nvSpPr>
        <p:spPr bwMode="auto">
          <a:xfrm>
            <a:off x="5238750" y="2819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tº</a:t>
            </a:r>
          </a:p>
        </p:txBody>
      </p:sp>
      <p:sp>
        <p:nvSpPr>
          <p:cNvPr id="4" name="Rectangle 3"/>
          <p:cNvSpPr>
            <a:spLocks noChangeArrowheads="1"/>
          </p:cNvSpPr>
          <p:nvPr/>
        </p:nvSpPr>
        <p:spPr bwMode="auto">
          <a:xfrm>
            <a:off x="6219825" y="2819400"/>
            <a:ext cx="39973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300" b="1">
                <a:solidFill>
                  <a:srgbClr val="FF0000"/>
                </a:solidFill>
                <a:latin typeface="Times New Roman" panose="02020603050405020304" pitchFamily="18" charset="0"/>
                <a:cs typeface="Times New Roman" panose="02020603050405020304" pitchFamily="18" charset="0"/>
              </a:rPr>
              <a:t>      Fe</a:t>
            </a:r>
            <a:r>
              <a:rPr lang="pt-BR" altLang="en-US" sz="3300" b="1" baseline="-25000">
                <a:solidFill>
                  <a:srgbClr val="FF0000"/>
                </a:solidFill>
                <a:latin typeface="Times New Roman" panose="02020603050405020304" pitchFamily="18" charset="0"/>
                <a:cs typeface="Times New Roman" panose="02020603050405020304" pitchFamily="18" charset="0"/>
              </a:rPr>
              <a:t>2</a:t>
            </a:r>
            <a:r>
              <a:rPr lang="pt-BR" altLang="en-US" sz="3300" b="1">
                <a:solidFill>
                  <a:srgbClr val="FF0000"/>
                </a:solidFill>
                <a:latin typeface="Times New Roman" panose="02020603050405020304" pitchFamily="18" charset="0"/>
                <a:cs typeface="Times New Roman" panose="02020603050405020304" pitchFamily="18" charset="0"/>
              </a:rPr>
              <a:t>(SO</a:t>
            </a:r>
            <a:r>
              <a:rPr lang="pt-BR" altLang="en-US" sz="3300" b="1" baseline="-25000">
                <a:solidFill>
                  <a:srgbClr val="FF0000"/>
                </a:solidFill>
                <a:latin typeface="Times New Roman" panose="02020603050405020304" pitchFamily="18" charset="0"/>
                <a:cs typeface="Times New Roman" panose="02020603050405020304" pitchFamily="18" charset="0"/>
              </a:rPr>
              <a:t>4</a:t>
            </a:r>
            <a:r>
              <a:rPr lang="pt-BR" altLang="en-US" sz="3300" b="1">
                <a:solidFill>
                  <a:srgbClr val="FF0000"/>
                </a:solidFill>
                <a:latin typeface="Times New Roman" panose="02020603050405020304" pitchFamily="18" charset="0"/>
                <a:cs typeface="Times New Roman" panose="02020603050405020304" pitchFamily="18" charset="0"/>
              </a:rPr>
              <a:t>)</a:t>
            </a:r>
            <a:r>
              <a:rPr lang="pt-BR" altLang="en-US" sz="3300" b="1" baseline="-25000">
                <a:solidFill>
                  <a:srgbClr val="FF0000"/>
                </a:solidFill>
                <a:latin typeface="Times New Roman" panose="02020603050405020304" pitchFamily="18" charset="0"/>
                <a:cs typeface="Times New Roman" panose="02020603050405020304" pitchFamily="18" charset="0"/>
              </a:rPr>
              <a:t>3</a:t>
            </a:r>
            <a:r>
              <a:rPr lang="pt-BR" altLang="en-US" sz="3300" b="1">
                <a:solidFill>
                  <a:srgbClr val="FF0000"/>
                </a:solidFill>
                <a:latin typeface="Times New Roman" panose="02020603050405020304" pitchFamily="18" charset="0"/>
                <a:cs typeface="Times New Roman" panose="02020603050405020304" pitchFamily="18" charset="0"/>
              </a:rPr>
              <a:t> +   H</a:t>
            </a:r>
            <a:r>
              <a:rPr lang="pt-BR" altLang="en-US" sz="3300" b="1" baseline="-25000">
                <a:solidFill>
                  <a:srgbClr val="FF0000"/>
                </a:solidFill>
                <a:latin typeface="Times New Roman" panose="02020603050405020304" pitchFamily="18" charset="0"/>
                <a:cs typeface="Times New Roman" panose="02020603050405020304" pitchFamily="18" charset="0"/>
              </a:rPr>
              <a:t>2</a:t>
            </a:r>
            <a:r>
              <a:rPr lang="pt-BR" altLang="en-US" sz="3300" b="1">
                <a:solidFill>
                  <a:srgbClr val="FF0000"/>
                </a:solidFill>
                <a:latin typeface="Times New Roman" panose="02020603050405020304" pitchFamily="18" charset="0"/>
                <a:cs typeface="Times New Roman" panose="02020603050405020304" pitchFamily="18" charset="0"/>
              </a:rPr>
              <a:t>O</a:t>
            </a:r>
          </a:p>
        </p:txBody>
      </p:sp>
      <p:sp>
        <p:nvSpPr>
          <p:cNvPr id="5" name="Rectangle 4"/>
          <p:cNvSpPr>
            <a:spLocks noChangeArrowheads="1"/>
          </p:cNvSpPr>
          <p:nvPr/>
        </p:nvSpPr>
        <p:spPr bwMode="auto">
          <a:xfrm>
            <a:off x="6748463" y="3514725"/>
            <a:ext cx="31845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300" b="1">
                <a:solidFill>
                  <a:srgbClr val="FF0000"/>
                </a:solidFill>
                <a:latin typeface="Times New Roman" panose="02020603050405020304" pitchFamily="18" charset="0"/>
                <a:cs typeface="Times New Roman" panose="02020603050405020304" pitchFamily="18" charset="0"/>
              </a:rPr>
              <a:t>Fe(NO</a:t>
            </a:r>
            <a:r>
              <a:rPr lang="pt-BR" altLang="en-US" sz="3300" b="1" baseline="-25000">
                <a:solidFill>
                  <a:srgbClr val="FF0000"/>
                </a:solidFill>
                <a:latin typeface="Times New Roman" panose="02020603050405020304" pitchFamily="18" charset="0"/>
                <a:cs typeface="Times New Roman" panose="02020603050405020304" pitchFamily="18" charset="0"/>
              </a:rPr>
              <a:t>3</a:t>
            </a:r>
            <a:r>
              <a:rPr lang="pt-BR" altLang="en-US" sz="3300" b="1">
                <a:solidFill>
                  <a:srgbClr val="FF0000"/>
                </a:solidFill>
                <a:latin typeface="Times New Roman" panose="02020603050405020304" pitchFamily="18" charset="0"/>
                <a:cs typeface="Times New Roman" panose="02020603050405020304" pitchFamily="18" charset="0"/>
              </a:rPr>
              <a:t>)</a:t>
            </a:r>
            <a:r>
              <a:rPr lang="pt-BR" altLang="en-US" sz="3300" b="1" baseline="-25000">
                <a:solidFill>
                  <a:srgbClr val="FF0000"/>
                </a:solidFill>
                <a:latin typeface="Times New Roman" panose="02020603050405020304" pitchFamily="18" charset="0"/>
                <a:cs typeface="Times New Roman" panose="02020603050405020304" pitchFamily="18" charset="0"/>
              </a:rPr>
              <a:t>3</a:t>
            </a:r>
            <a:r>
              <a:rPr lang="pt-BR" altLang="en-US" sz="3300" b="1">
                <a:solidFill>
                  <a:srgbClr val="FF0000"/>
                </a:solidFill>
                <a:latin typeface="Times New Roman" panose="02020603050405020304" pitchFamily="18" charset="0"/>
                <a:cs typeface="Times New Roman" panose="02020603050405020304" pitchFamily="18" charset="0"/>
              </a:rPr>
              <a:t> +  H</a:t>
            </a:r>
            <a:r>
              <a:rPr lang="pt-BR" altLang="en-US" sz="3300" b="1" baseline="-25000">
                <a:solidFill>
                  <a:srgbClr val="FF0000"/>
                </a:solidFill>
                <a:latin typeface="Times New Roman" panose="02020603050405020304" pitchFamily="18" charset="0"/>
                <a:cs typeface="Times New Roman" panose="02020603050405020304" pitchFamily="18" charset="0"/>
              </a:rPr>
              <a:t>2</a:t>
            </a:r>
            <a:r>
              <a:rPr lang="pt-BR" altLang="en-US" sz="3300" b="1">
                <a:solidFill>
                  <a:srgbClr val="FF0000"/>
                </a:solidFill>
                <a:latin typeface="Times New Roman" panose="02020603050405020304" pitchFamily="18" charset="0"/>
                <a:cs typeface="Times New Roman" panose="02020603050405020304" pitchFamily="18" charset="0"/>
              </a:rPr>
              <a:t>O</a:t>
            </a:r>
          </a:p>
        </p:txBody>
      </p:sp>
      <p:sp>
        <p:nvSpPr>
          <p:cNvPr id="7" name="Rectangle 6"/>
          <p:cNvSpPr>
            <a:spLocks noChangeArrowheads="1"/>
          </p:cNvSpPr>
          <p:nvPr/>
        </p:nvSpPr>
        <p:spPr bwMode="auto">
          <a:xfrm>
            <a:off x="6748463" y="4124325"/>
            <a:ext cx="30797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300" b="1">
                <a:solidFill>
                  <a:srgbClr val="FF0000"/>
                </a:solidFill>
                <a:latin typeface="Times New Roman" panose="02020603050405020304" pitchFamily="18" charset="0"/>
                <a:cs typeface="Times New Roman" panose="02020603050405020304" pitchFamily="18" charset="0"/>
              </a:rPr>
              <a:t>Fe(NO</a:t>
            </a:r>
            <a:r>
              <a:rPr lang="pt-BR" altLang="en-US" sz="3300" b="1" baseline="-25000">
                <a:solidFill>
                  <a:srgbClr val="FF0000"/>
                </a:solidFill>
                <a:latin typeface="Times New Roman" panose="02020603050405020304" pitchFamily="18" charset="0"/>
                <a:cs typeface="Times New Roman" panose="02020603050405020304" pitchFamily="18" charset="0"/>
              </a:rPr>
              <a:t>3</a:t>
            </a:r>
            <a:r>
              <a:rPr lang="pt-BR" altLang="en-US" sz="3300" b="1">
                <a:solidFill>
                  <a:srgbClr val="FF0000"/>
                </a:solidFill>
                <a:latin typeface="Times New Roman" panose="02020603050405020304" pitchFamily="18" charset="0"/>
                <a:cs typeface="Times New Roman" panose="02020603050405020304" pitchFamily="18" charset="0"/>
              </a:rPr>
              <a:t>)</a:t>
            </a:r>
            <a:r>
              <a:rPr lang="pt-BR" altLang="en-US" sz="3300" b="1" baseline="-25000">
                <a:solidFill>
                  <a:srgbClr val="FF0000"/>
                </a:solidFill>
                <a:latin typeface="Times New Roman" panose="02020603050405020304" pitchFamily="18" charset="0"/>
                <a:cs typeface="Times New Roman" panose="02020603050405020304" pitchFamily="18" charset="0"/>
              </a:rPr>
              <a:t>3</a:t>
            </a:r>
            <a:r>
              <a:rPr lang="pt-BR" altLang="en-US" sz="3300" b="1">
                <a:solidFill>
                  <a:srgbClr val="FF0000"/>
                </a:solidFill>
                <a:latin typeface="Times New Roman" panose="02020603050405020304" pitchFamily="18" charset="0"/>
                <a:cs typeface="Times New Roman" panose="02020603050405020304" pitchFamily="18" charset="0"/>
              </a:rPr>
              <a:t> + H</a:t>
            </a:r>
            <a:r>
              <a:rPr lang="pt-BR" altLang="en-US" sz="3300" b="1" baseline="-25000">
                <a:solidFill>
                  <a:srgbClr val="FF0000"/>
                </a:solidFill>
                <a:latin typeface="Times New Roman" panose="02020603050405020304" pitchFamily="18" charset="0"/>
                <a:cs typeface="Times New Roman" panose="02020603050405020304" pitchFamily="18" charset="0"/>
              </a:rPr>
              <a:t>2</a:t>
            </a:r>
            <a:r>
              <a:rPr lang="pt-BR" altLang="en-US" sz="3300" b="1">
                <a:solidFill>
                  <a:srgbClr val="FF0000"/>
                </a:solidFill>
                <a:latin typeface="Times New Roman" panose="02020603050405020304" pitchFamily="18" charset="0"/>
                <a:cs typeface="Times New Roman" panose="02020603050405020304" pitchFamily="18" charset="0"/>
              </a:rPr>
              <a:t>O</a:t>
            </a:r>
            <a:endParaRPr lang="en-US" altLang="en-US" sz="33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7894638" y="4800600"/>
            <a:ext cx="323691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pt-BR" altLang="en-US" sz="3300" b="1">
                <a:solidFill>
                  <a:srgbClr val="FF0000"/>
                </a:solidFill>
                <a:latin typeface="Times New Roman" panose="02020603050405020304" pitchFamily="18" charset="0"/>
                <a:cs typeface="Times New Roman" panose="02020603050405020304" pitchFamily="18" charset="0"/>
              </a:rPr>
              <a:t>Fe(NO</a:t>
            </a:r>
            <a:r>
              <a:rPr lang="pt-BR" altLang="en-US" sz="3300" b="1" baseline="-25000">
                <a:solidFill>
                  <a:srgbClr val="FF0000"/>
                </a:solidFill>
                <a:latin typeface="Times New Roman" panose="02020603050405020304" pitchFamily="18" charset="0"/>
                <a:cs typeface="Times New Roman" panose="02020603050405020304" pitchFamily="18" charset="0"/>
              </a:rPr>
              <a:t>3</a:t>
            </a:r>
            <a:r>
              <a:rPr lang="pt-BR" altLang="en-US" sz="3300" b="1">
                <a:solidFill>
                  <a:srgbClr val="FF0000"/>
                </a:solidFill>
                <a:latin typeface="Times New Roman" panose="02020603050405020304" pitchFamily="18" charset="0"/>
                <a:cs typeface="Times New Roman" panose="02020603050405020304" pitchFamily="18" charset="0"/>
              </a:rPr>
              <a:t>)</a:t>
            </a:r>
            <a:r>
              <a:rPr lang="pt-BR" altLang="en-US" sz="3300" b="1" baseline="-25000">
                <a:solidFill>
                  <a:srgbClr val="FF0000"/>
                </a:solidFill>
                <a:latin typeface="Times New Roman" panose="02020603050405020304" pitchFamily="18" charset="0"/>
                <a:cs typeface="Times New Roman" panose="02020603050405020304" pitchFamily="18" charset="0"/>
              </a:rPr>
              <a:t>3</a:t>
            </a:r>
            <a:r>
              <a:rPr lang="pt-BR" altLang="en-US" sz="3300" b="1">
                <a:solidFill>
                  <a:srgbClr val="FF0000"/>
                </a:solidFill>
                <a:latin typeface="Times New Roman" panose="02020603050405020304" pitchFamily="18" charset="0"/>
                <a:cs typeface="Times New Roman" panose="02020603050405020304" pitchFamily="18" charset="0"/>
              </a:rPr>
              <a:t> + </a:t>
            </a:r>
            <a:r>
              <a:rPr lang="pt-BR" altLang="en-US" sz="3300" b="1" smtClean="0">
                <a:solidFill>
                  <a:srgbClr val="FF0000"/>
                </a:solidFill>
                <a:latin typeface="Times New Roman" panose="02020603050405020304" pitchFamily="18" charset="0"/>
                <a:cs typeface="Times New Roman" panose="02020603050405020304" pitchFamily="18" charset="0"/>
              </a:rPr>
              <a:t>H</a:t>
            </a:r>
            <a:r>
              <a:rPr lang="pt-BR" altLang="en-US" sz="3300" b="1" baseline="-25000" smtClean="0">
                <a:solidFill>
                  <a:srgbClr val="FF0000"/>
                </a:solidFill>
                <a:latin typeface="Times New Roman" panose="02020603050405020304" pitchFamily="18" charset="0"/>
                <a:cs typeface="Times New Roman" panose="02020603050405020304" pitchFamily="18" charset="0"/>
              </a:rPr>
              <a:t>2</a:t>
            </a:r>
            <a:r>
              <a:rPr lang="pt-BR" altLang="en-US" sz="3300" b="1" smtClean="0">
                <a:solidFill>
                  <a:srgbClr val="FF0000"/>
                </a:solidFill>
                <a:latin typeface="Times New Roman" panose="02020603050405020304" pitchFamily="18" charset="0"/>
                <a:cs typeface="Times New Roman" panose="02020603050405020304" pitchFamily="18" charset="0"/>
              </a:rPr>
              <a:t>O</a:t>
            </a:r>
            <a:endParaRPr lang="pt-BR" altLang="en-US" sz="3300" b="1">
              <a:solidFill>
                <a:srgbClr val="FF0000"/>
              </a:solidFill>
              <a:latin typeface="Times New Roman" panose="02020603050405020304" pitchFamily="18" charset="0"/>
              <a:cs typeface="Times New Roman" panose="02020603050405020304" pitchFamily="18" charset="0"/>
            </a:endParaRPr>
          </a:p>
        </p:txBody>
      </p:sp>
      <p:sp>
        <p:nvSpPr>
          <p:cNvPr id="11" name="Content Placeholder 2"/>
          <p:cNvSpPr>
            <a:spLocks noGrp="1"/>
          </p:cNvSpPr>
          <p:nvPr>
            <p:ph idx="1"/>
          </p:nvPr>
        </p:nvSpPr>
        <p:spPr>
          <a:xfrm>
            <a:off x="685800" y="2786063"/>
            <a:ext cx="11506200" cy="4071937"/>
          </a:xfrm>
          <a:solidFill>
            <a:schemeClr val="bg1"/>
          </a:solidFill>
        </p:spPr>
        <p:txBody>
          <a:bodyPr/>
          <a:lstStyle/>
          <a:p>
            <a:pPr>
              <a:defRPr/>
            </a:pPr>
            <a:r>
              <a:rPr lang="pt-BR" sz="3500" b="1" dirty="0">
                <a:solidFill>
                  <a:srgbClr val="FF0000"/>
                </a:solidFill>
                <a:latin typeface="Times New Roman" pitchFamily="18" charset="0"/>
                <a:cs typeface="Times New Roman" pitchFamily="18" charset="0"/>
              </a:rPr>
              <a:t>2</a:t>
            </a:r>
            <a:r>
              <a:rPr lang="pt-BR" sz="3500" b="1" dirty="0">
                <a:latin typeface="Times New Roman" pitchFamily="18" charset="0"/>
                <a:cs typeface="Times New Roman" pitchFamily="18" charset="0"/>
              </a:rPr>
              <a:t>Fe + </a:t>
            </a:r>
            <a:r>
              <a:rPr lang="pt-BR" sz="3500" b="1" dirty="0">
                <a:solidFill>
                  <a:srgbClr val="FF0000"/>
                </a:solidFill>
                <a:latin typeface="Times New Roman" pitchFamily="18" charset="0"/>
                <a:cs typeface="Times New Roman" pitchFamily="18" charset="0"/>
              </a:rPr>
              <a:t>6</a:t>
            </a:r>
            <a:r>
              <a:rPr lang="pt-BR" sz="3500" b="1" dirty="0">
                <a:latin typeface="Times New Roman" pitchFamily="18" charset="0"/>
                <a:cs typeface="Times New Roman" pitchFamily="18" charset="0"/>
              </a:rPr>
              <a:t>H</a:t>
            </a:r>
            <a:r>
              <a:rPr lang="pt-BR" sz="3500" b="1" baseline="-25000" dirty="0">
                <a:latin typeface="Times New Roman" pitchFamily="18" charset="0"/>
                <a:cs typeface="Times New Roman" pitchFamily="18" charset="0"/>
              </a:rPr>
              <a:t>2</a:t>
            </a:r>
            <a:r>
              <a:rPr lang="pt-BR" sz="3500" b="1" dirty="0">
                <a:latin typeface="Times New Roman" pitchFamily="18" charset="0"/>
                <a:cs typeface="Times New Roman" pitchFamily="18" charset="0"/>
              </a:rPr>
              <a:t>SO</a:t>
            </a:r>
            <a:r>
              <a:rPr lang="pt-BR" sz="3500" b="1" baseline="-25000" dirty="0">
                <a:latin typeface="Times New Roman" pitchFamily="18" charset="0"/>
                <a:cs typeface="Times New Roman" pitchFamily="18" charset="0"/>
              </a:rPr>
              <a:t>4</a:t>
            </a:r>
            <a:r>
              <a:rPr lang="pt-BR" sz="3500" b="1" dirty="0">
                <a:latin typeface="Times New Roman" pitchFamily="18" charset="0"/>
                <a:cs typeface="Times New Roman" pitchFamily="18" charset="0"/>
              </a:rPr>
              <a:t>(d) → </a:t>
            </a:r>
            <a:r>
              <a:rPr lang="pt-BR" sz="3500" b="1" dirty="0">
                <a:solidFill>
                  <a:srgbClr val="FF0000"/>
                </a:solidFill>
                <a:latin typeface="Times New Roman" pitchFamily="18" charset="0"/>
                <a:cs typeface="Times New Roman" pitchFamily="18" charset="0"/>
              </a:rPr>
              <a:t>3</a:t>
            </a:r>
            <a:r>
              <a:rPr lang="pt-BR" sz="3500" b="1" dirty="0">
                <a:latin typeface="Times New Roman" pitchFamily="18" charset="0"/>
                <a:cs typeface="Times New Roman" pitchFamily="18" charset="0"/>
              </a:rPr>
              <a:t>SO</a:t>
            </a:r>
            <a:r>
              <a:rPr lang="pt-BR" sz="3500" b="1" baseline="-25000" dirty="0">
                <a:latin typeface="Times New Roman" pitchFamily="18" charset="0"/>
                <a:cs typeface="Times New Roman" pitchFamily="18" charset="0"/>
              </a:rPr>
              <a:t>2</a:t>
            </a:r>
            <a:r>
              <a:rPr lang="pt-BR" sz="3500" b="1" dirty="0">
                <a:latin typeface="Times New Roman" pitchFamily="18" charset="0"/>
                <a:cs typeface="Times New Roman" pitchFamily="18" charset="0"/>
              </a:rPr>
              <a:t> + </a:t>
            </a:r>
            <a:r>
              <a:rPr lang="pt-BR" sz="3500" b="1" dirty="0">
                <a:solidFill>
                  <a:srgbClr val="FF0000"/>
                </a:solidFill>
                <a:latin typeface="Times New Roman" pitchFamily="18" charset="0"/>
                <a:cs typeface="Times New Roman" pitchFamily="18" charset="0"/>
              </a:rPr>
              <a:t>Fe</a:t>
            </a:r>
            <a:r>
              <a:rPr lang="pt-BR" sz="3500" b="1" baseline="-25000" dirty="0">
                <a:solidFill>
                  <a:srgbClr val="FF0000"/>
                </a:solidFill>
                <a:latin typeface="Times New Roman" pitchFamily="18" charset="0"/>
                <a:cs typeface="Times New Roman" pitchFamily="18" charset="0"/>
              </a:rPr>
              <a:t>2</a:t>
            </a:r>
            <a:r>
              <a:rPr lang="pt-BR" sz="3500" b="1" dirty="0">
                <a:solidFill>
                  <a:srgbClr val="FF0000"/>
                </a:solidFill>
                <a:latin typeface="Times New Roman" pitchFamily="18" charset="0"/>
                <a:cs typeface="Times New Roman" pitchFamily="18" charset="0"/>
              </a:rPr>
              <a:t>(SO</a:t>
            </a:r>
            <a:r>
              <a:rPr lang="pt-BR" sz="3500" b="1" baseline="-25000" dirty="0">
                <a:solidFill>
                  <a:srgbClr val="FF0000"/>
                </a:solidFill>
                <a:latin typeface="Times New Roman" pitchFamily="18" charset="0"/>
                <a:cs typeface="Times New Roman" pitchFamily="18" charset="0"/>
              </a:rPr>
              <a:t>4</a:t>
            </a:r>
            <a:r>
              <a:rPr lang="pt-BR" sz="3500" b="1" dirty="0">
                <a:solidFill>
                  <a:srgbClr val="FF0000"/>
                </a:solidFill>
                <a:latin typeface="Times New Roman" pitchFamily="18" charset="0"/>
                <a:cs typeface="Times New Roman" pitchFamily="18" charset="0"/>
              </a:rPr>
              <a:t>)</a:t>
            </a:r>
            <a:r>
              <a:rPr lang="pt-BR" sz="3500" b="1" baseline="-25000" dirty="0">
                <a:solidFill>
                  <a:srgbClr val="FF0000"/>
                </a:solidFill>
                <a:latin typeface="Times New Roman" pitchFamily="18" charset="0"/>
                <a:cs typeface="Times New Roman" pitchFamily="18" charset="0"/>
              </a:rPr>
              <a:t>3</a:t>
            </a:r>
            <a:r>
              <a:rPr lang="pt-BR" sz="3500" b="1" dirty="0">
                <a:solidFill>
                  <a:srgbClr val="FF0000"/>
                </a:solidFill>
                <a:latin typeface="Times New Roman" pitchFamily="18" charset="0"/>
                <a:cs typeface="Times New Roman" pitchFamily="18" charset="0"/>
              </a:rPr>
              <a:t> + 6H</a:t>
            </a:r>
            <a:r>
              <a:rPr lang="pt-BR" sz="3500" b="1" baseline="-25000" dirty="0">
                <a:solidFill>
                  <a:srgbClr val="FF0000"/>
                </a:solidFill>
                <a:latin typeface="Times New Roman" pitchFamily="18" charset="0"/>
                <a:cs typeface="Times New Roman" pitchFamily="18" charset="0"/>
              </a:rPr>
              <a:t>2</a:t>
            </a:r>
            <a:r>
              <a:rPr lang="pt-BR" sz="3500" b="1" dirty="0">
                <a:solidFill>
                  <a:srgbClr val="FF0000"/>
                </a:solidFill>
                <a:latin typeface="Times New Roman" pitchFamily="18" charset="0"/>
                <a:cs typeface="Times New Roman" pitchFamily="18" charset="0"/>
              </a:rPr>
              <a:t>O</a:t>
            </a:r>
          </a:p>
          <a:p>
            <a:pPr>
              <a:defRPr/>
            </a:pPr>
            <a:r>
              <a:rPr lang="pt-BR" sz="3500" b="1" dirty="0">
                <a:latin typeface="Times New Roman" pitchFamily="18" charset="0"/>
                <a:cs typeface="Times New Roman" pitchFamily="18" charset="0"/>
              </a:rPr>
              <a:t>Fe + </a:t>
            </a:r>
            <a:r>
              <a:rPr lang="pt-BR" sz="3500" b="1" dirty="0">
                <a:solidFill>
                  <a:srgbClr val="FF0000"/>
                </a:solidFill>
                <a:latin typeface="Times New Roman" pitchFamily="18" charset="0"/>
                <a:cs typeface="Times New Roman" pitchFamily="18" charset="0"/>
              </a:rPr>
              <a:t>6</a:t>
            </a:r>
            <a:r>
              <a:rPr lang="pt-BR" sz="3500" b="1" dirty="0">
                <a:latin typeface="Times New Roman" pitchFamily="18" charset="0"/>
                <a:cs typeface="Times New Roman" pitchFamily="18" charset="0"/>
              </a:rPr>
              <a:t>HNO</a:t>
            </a:r>
            <a:r>
              <a:rPr lang="pt-BR" sz="3500" b="1" baseline="-25000" dirty="0">
                <a:latin typeface="Times New Roman" pitchFamily="18" charset="0"/>
                <a:cs typeface="Times New Roman" pitchFamily="18" charset="0"/>
              </a:rPr>
              <a:t>3</a:t>
            </a:r>
            <a:r>
              <a:rPr lang="pt-BR" sz="3500" b="1" dirty="0">
                <a:latin typeface="Times New Roman" pitchFamily="18" charset="0"/>
                <a:cs typeface="Times New Roman" pitchFamily="18" charset="0"/>
              </a:rPr>
              <a:t>(d) → </a:t>
            </a:r>
            <a:r>
              <a:rPr lang="pt-BR" sz="3500" b="1" dirty="0">
                <a:solidFill>
                  <a:srgbClr val="FF0000"/>
                </a:solidFill>
                <a:latin typeface="Times New Roman" pitchFamily="18" charset="0"/>
                <a:cs typeface="Times New Roman" pitchFamily="18" charset="0"/>
              </a:rPr>
              <a:t>3</a:t>
            </a:r>
            <a:r>
              <a:rPr lang="pt-BR" sz="3500" b="1" dirty="0">
                <a:latin typeface="Times New Roman" pitchFamily="18" charset="0"/>
                <a:cs typeface="Times New Roman" pitchFamily="18" charset="0"/>
              </a:rPr>
              <a:t>NO</a:t>
            </a:r>
            <a:r>
              <a:rPr lang="pt-BR" sz="3500" b="1" baseline="-25000" dirty="0">
                <a:latin typeface="Times New Roman" pitchFamily="18" charset="0"/>
                <a:cs typeface="Times New Roman" pitchFamily="18" charset="0"/>
              </a:rPr>
              <a:t>2</a:t>
            </a:r>
            <a:r>
              <a:rPr lang="pt-BR" sz="3500" b="1" dirty="0">
                <a:latin typeface="Times New Roman" pitchFamily="18" charset="0"/>
                <a:cs typeface="Times New Roman" pitchFamily="18" charset="0"/>
              </a:rPr>
              <a:t> + </a:t>
            </a:r>
            <a:r>
              <a:rPr lang="pt-BR" sz="3500" b="1" dirty="0">
                <a:solidFill>
                  <a:srgbClr val="FF0000"/>
                </a:solidFill>
                <a:latin typeface="Times New Roman" pitchFamily="18" charset="0"/>
                <a:cs typeface="Times New Roman" pitchFamily="18" charset="0"/>
              </a:rPr>
              <a:t>Fe(NO</a:t>
            </a:r>
            <a:r>
              <a:rPr lang="pt-BR" sz="3500" b="1" baseline="-25000" dirty="0">
                <a:solidFill>
                  <a:srgbClr val="FF0000"/>
                </a:solidFill>
                <a:latin typeface="Times New Roman" pitchFamily="18" charset="0"/>
                <a:cs typeface="Times New Roman" pitchFamily="18" charset="0"/>
              </a:rPr>
              <a:t>3</a:t>
            </a:r>
            <a:r>
              <a:rPr lang="pt-BR" sz="3500" b="1" dirty="0">
                <a:solidFill>
                  <a:srgbClr val="FF0000"/>
                </a:solidFill>
                <a:latin typeface="Times New Roman" pitchFamily="18" charset="0"/>
                <a:cs typeface="Times New Roman" pitchFamily="18" charset="0"/>
              </a:rPr>
              <a:t>)</a:t>
            </a:r>
            <a:r>
              <a:rPr lang="pt-BR" sz="3500" b="1" baseline="-25000" dirty="0">
                <a:solidFill>
                  <a:srgbClr val="FF0000"/>
                </a:solidFill>
                <a:latin typeface="Times New Roman" pitchFamily="18" charset="0"/>
                <a:cs typeface="Times New Roman" pitchFamily="18" charset="0"/>
              </a:rPr>
              <a:t>3</a:t>
            </a:r>
            <a:r>
              <a:rPr lang="pt-BR" sz="3500" b="1" dirty="0">
                <a:solidFill>
                  <a:srgbClr val="FF0000"/>
                </a:solidFill>
                <a:latin typeface="Times New Roman" pitchFamily="18" charset="0"/>
                <a:cs typeface="Times New Roman" pitchFamily="18" charset="0"/>
              </a:rPr>
              <a:t> + 3H</a:t>
            </a:r>
            <a:r>
              <a:rPr lang="pt-BR" sz="3500" b="1" baseline="-25000" dirty="0">
                <a:solidFill>
                  <a:srgbClr val="FF0000"/>
                </a:solidFill>
                <a:latin typeface="Times New Roman" pitchFamily="18" charset="0"/>
                <a:cs typeface="Times New Roman" pitchFamily="18" charset="0"/>
              </a:rPr>
              <a:t>2</a:t>
            </a:r>
            <a:r>
              <a:rPr lang="pt-BR" sz="3500" b="1" dirty="0">
                <a:solidFill>
                  <a:srgbClr val="FF0000"/>
                </a:solidFill>
                <a:latin typeface="Times New Roman" pitchFamily="18" charset="0"/>
                <a:cs typeface="Times New Roman" pitchFamily="18" charset="0"/>
              </a:rPr>
              <a:t>O</a:t>
            </a:r>
          </a:p>
          <a:p>
            <a:pPr>
              <a:defRPr/>
            </a:pPr>
            <a:r>
              <a:rPr lang="pt-BR" sz="3500" b="1" dirty="0">
                <a:latin typeface="Times New Roman" pitchFamily="18" charset="0"/>
                <a:cs typeface="Times New Roman" pitchFamily="18" charset="0"/>
              </a:rPr>
              <a:t>Fe + </a:t>
            </a:r>
            <a:r>
              <a:rPr lang="pt-BR" sz="3500" b="1" dirty="0">
                <a:solidFill>
                  <a:srgbClr val="FF0000"/>
                </a:solidFill>
                <a:latin typeface="Times New Roman" pitchFamily="18" charset="0"/>
                <a:cs typeface="Times New Roman" pitchFamily="18" charset="0"/>
              </a:rPr>
              <a:t>4</a:t>
            </a:r>
            <a:r>
              <a:rPr lang="pt-BR" sz="3500" b="1" dirty="0">
                <a:latin typeface="Times New Roman" pitchFamily="18" charset="0"/>
                <a:cs typeface="Times New Roman" pitchFamily="18" charset="0"/>
              </a:rPr>
              <a:t>HNO</a:t>
            </a:r>
            <a:r>
              <a:rPr lang="pt-BR" sz="3500" b="1" baseline="-25000" dirty="0">
                <a:latin typeface="Times New Roman" pitchFamily="18" charset="0"/>
                <a:cs typeface="Times New Roman" pitchFamily="18" charset="0"/>
              </a:rPr>
              <a:t>3</a:t>
            </a:r>
            <a:r>
              <a:rPr lang="pt-BR" sz="3500" b="1" dirty="0">
                <a:latin typeface="Times New Roman" pitchFamily="18" charset="0"/>
                <a:cs typeface="Times New Roman" pitchFamily="18" charset="0"/>
              </a:rPr>
              <a:t>(l) → NO + </a:t>
            </a:r>
            <a:r>
              <a:rPr lang="pt-BR" sz="3500" b="1" dirty="0">
                <a:solidFill>
                  <a:srgbClr val="FF0000"/>
                </a:solidFill>
                <a:latin typeface="Times New Roman" pitchFamily="18" charset="0"/>
                <a:cs typeface="Times New Roman" pitchFamily="18" charset="0"/>
              </a:rPr>
              <a:t>Fe(NO</a:t>
            </a:r>
            <a:r>
              <a:rPr lang="pt-BR" sz="3500" b="1" baseline="-25000" dirty="0">
                <a:solidFill>
                  <a:srgbClr val="FF0000"/>
                </a:solidFill>
                <a:latin typeface="Times New Roman" pitchFamily="18" charset="0"/>
                <a:cs typeface="Times New Roman" pitchFamily="18" charset="0"/>
              </a:rPr>
              <a:t>3</a:t>
            </a:r>
            <a:r>
              <a:rPr lang="pt-BR" sz="3500" b="1" dirty="0">
                <a:solidFill>
                  <a:srgbClr val="FF0000"/>
                </a:solidFill>
                <a:latin typeface="Times New Roman" pitchFamily="18" charset="0"/>
                <a:cs typeface="Times New Roman" pitchFamily="18" charset="0"/>
              </a:rPr>
              <a:t>)</a:t>
            </a:r>
            <a:r>
              <a:rPr lang="pt-BR" sz="3500" b="1" baseline="-25000" dirty="0">
                <a:solidFill>
                  <a:srgbClr val="FF0000"/>
                </a:solidFill>
                <a:latin typeface="Times New Roman" pitchFamily="18" charset="0"/>
                <a:cs typeface="Times New Roman" pitchFamily="18" charset="0"/>
              </a:rPr>
              <a:t>3</a:t>
            </a:r>
            <a:r>
              <a:rPr lang="pt-BR" sz="3500" b="1" dirty="0">
                <a:solidFill>
                  <a:srgbClr val="FF0000"/>
                </a:solidFill>
                <a:latin typeface="Times New Roman" pitchFamily="18" charset="0"/>
                <a:cs typeface="Times New Roman" pitchFamily="18" charset="0"/>
              </a:rPr>
              <a:t> + 2H</a:t>
            </a:r>
            <a:r>
              <a:rPr lang="pt-BR" sz="3500" b="1" baseline="-25000" dirty="0">
                <a:solidFill>
                  <a:srgbClr val="FF0000"/>
                </a:solidFill>
                <a:latin typeface="Times New Roman" pitchFamily="18" charset="0"/>
                <a:cs typeface="Times New Roman" pitchFamily="18" charset="0"/>
              </a:rPr>
              <a:t>2</a:t>
            </a:r>
            <a:r>
              <a:rPr lang="pt-BR" sz="3500" b="1" dirty="0">
                <a:solidFill>
                  <a:srgbClr val="FF0000"/>
                </a:solidFill>
                <a:latin typeface="Times New Roman" pitchFamily="18" charset="0"/>
                <a:cs typeface="Times New Roman" pitchFamily="18" charset="0"/>
              </a:rPr>
              <a:t>O</a:t>
            </a:r>
          </a:p>
          <a:p>
            <a:pPr>
              <a:defRPr/>
            </a:pPr>
            <a:r>
              <a:rPr lang="pt-BR" sz="3500" b="1" dirty="0">
                <a:solidFill>
                  <a:srgbClr val="FF0000"/>
                </a:solidFill>
                <a:latin typeface="Times New Roman" pitchFamily="18" charset="0"/>
                <a:cs typeface="Times New Roman" pitchFamily="18" charset="0"/>
              </a:rPr>
              <a:t>3</a:t>
            </a:r>
            <a:r>
              <a:rPr lang="pt-BR" sz="3500" b="1" dirty="0">
                <a:latin typeface="Times New Roman" pitchFamily="18" charset="0"/>
                <a:cs typeface="Times New Roman" pitchFamily="18" charset="0"/>
              </a:rPr>
              <a:t>FeS + </a:t>
            </a:r>
            <a:r>
              <a:rPr lang="pt-BR" sz="3500" b="1" dirty="0">
                <a:solidFill>
                  <a:srgbClr val="FF0000"/>
                </a:solidFill>
                <a:latin typeface="Times New Roman" pitchFamily="18" charset="0"/>
                <a:cs typeface="Times New Roman" pitchFamily="18" charset="0"/>
              </a:rPr>
              <a:t>12</a:t>
            </a:r>
            <a:r>
              <a:rPr lang="pt-BR" sz="3500" b="1" dirty="0">
                <a:latin typeface="Times New Roman" pitchFamily="18" charset="0"/>
                <a:cs typeface="Times New Roman" pitchFamily="18" charset="0"/>
              </a:rPr>
              <a:t>HNO</a:t>
            </a:r>
            <a:r>
              <a:rPr lang="pt-BR" sz="3500" b="1" baseline="-25000" dirty="0">
                <a:latin typeface="Times New Roman" pitchFamily="18" charset="0"/>
                <a:cs typeface="Times New Roman" pitchFamily="18" charset="0"/>
              </a:rPr>
              <a:t>3</a:t>
            </a:r>
            <a:r>
              <a:rPr lang="pt-BR" sz="3500" b="1" dirty="0">
                <a:latin typeface="Times New Roman" pitchFamily="18" charset="0"/>
                <a:cs typeface="Times New Roman" pitchFamily="18" charset="0"/>
              </a:rPr>
              <a:t> → </a:t>
            </a:r>
            <a:r>
              <a:rPr lang="pt-BR" sz="3500" b="1" dirty="0">
                <a:solidFill>
                  <a:srgbClr val="FF0000"/>
                </a:solidFill>
                <a:latin typeface="Times New Roman" pitchFamily="18" charset="0"/>
                <a:cs typeface="Times New Roman" pitchFamily="18" charset="0"/>
              </a:rPr>
              <a:t>9</a:t>
            </a:r>
            <a:r>
              <a:rPr lang="pt-BR" sz="3500" b="1" dirty="0">
                <a:latin typeface="Times New Roman" pitchFamily="18" charset="0"/>
                <a:cs typeface="Times New Roman" pitchFamily="18" charset="0"/>
              </a:rPr>
              <a:t>NO + Fe</a:t>
            </a:r>
            <a:r>
              <a:rPr lang="pt-BR" sz="3500" b="1" baseline="-25000" dirty="0">
                <a:latin typeface="Times New Roman" pitchFamily="18" charset="0"/>
                <a:cs typeface="Times New Roman" pitchFamily="18" charset="0"/>
              </a:rPr>
              <a:t>2</a:t>
            </a:r>
            <a:r>
              <a:rPr lang="pt-BR" sz="3500" b="1" dirty="0">
                <a:latin typeface="Times New Roman" pitchFamily="18" charset="0"/>
                <a:cs typeface="Times New Roman" pitchFamily="18" charset="0"/>
              </a:rPr>
              <a:t>(SO</a:t>
            </a:r>
            <a:r>
              <a:rPr lang="pt-BR" sz="3500" b="1" baseline="-25000" dirty="0">
                <a:latin typeface="Times New Roman" pitchFamily="18" charset="0"/>
                <a:cs typeface="Times New Roman" pitchFamily="18" charset="0"/>
              </a:rPr>
              <a:t>4</a:t>
            </a:r>
            <a:r>
              <a:rPr lang="pt-BR" sz="3500" b="1" dirty="0">
                <a:latin typeface="Times New Roman" pitchFamily="18" charset="0"/>
                <a:cs typeface="Times New Roman" pitchFamily="18" charset="0"/>
              </a:rPr>
              <a:t>)</a:t>
            </a:r>
            <a:r>
              <a:rPr lang="pt-BR" sz="3500" b="1" baseline="-25000" dirty="0">
                <a:latin typeface="Times New Roman" pitchFamily="18" charset="0"/>
                <a:cs typeface="Times New Roman" pitchFamily="18" charset="0"/>
              </a:rPr>
              <a:t>3</a:t>
            </a:r>
            <a:r>
              <a:rPr lang="pt-BR" sz="3500" b="1" dirty="0">
                <a:latin typeface="Times New Roman" pitchFamily="18" charset="0"/>
                <a:cs typeface="Times New Roman" pitchFamily="18" charset="0"/>
              </a:rPr>
              <a:t> </a:t>
            </a:r>
            <a:r>
              <a:rPr lang="pt-BR" sz="3500" b="1">
                <a:latin typeface="Times New Roman" pitchFamily="18" charset="0"/>
                <a:cs typeface="Times New Roman" pitchFamily="18" charset="0"/>
              </a:rPr>
              <a:t>+ </a:t>
            </a:r>
            <a:r>
              <a:rPr lang="pt-BR" sz="3500" b="1" smtClean="0">
                <a:solidFill>
                  <a:srgbClr val="FF0000"/>
                </a:solidFill>
                <a:latin typeface="Times New Roman" pitchFamily="18" charset="0"/>
                <a:cs typeface="Times New Roman" pitchFamily="18" charset="0"/>
              </a:rPr>
              <a:t>Fe(NO</a:t>
            </a:r>
            <a:r>
              <a:rPr lang="pt-BR" sz="3500" b="1" baseline="-25000" smtClean="0">
                <a:solidFill>
                  <a:srgbClr val="FF0000"/>
                </a:solidFill>
                <a:latin typeface="Times New Roman" pitchFamily="18" charset="0"/>
                <a:cs typeface="Times New Roman" pitchFamily="18" charset="0"/>
              </a:rPr>
              <a:t>3</a:t>
            </a:r>
            <a:r>
              <a:rPr lang="pt-BR" sz="3500" b="1" smtClean="0">
                <a:solidFill>
                  <a:srgbClr val="FF0000"/>
                </a:solidFill>
                <a:latin typeface="Times New Roman" pitchFamily="18" charset="0"/>
                <a:cs typeface="Times New Roman" pitchFamily="18" charset="0"/>
              </a:rPr>
              <a:t>)</a:t>
            </a:r>
            <a:r>
              <a:rPr lang="pt-BR" sz="3500" b="1" baseline="-25000" smtClean="0">
                <a:solidFill>
                  <a:srgbClr val="FF0000"/>
                </a:solidFill>
                <a:latin typeface="Times New Roman" pitchFamily="18" charset="0"/>
                <a:cs typeface="Times New Roman" pitchFamily="18" charset="0"/>
              </a:rPr>
              <a:t>3</a:t>
            </a:r>
            <a:r>
              <a:rPr lang="pt-BR" sz="3500" b="1" smtClean="0">
                <a:solidFill>
                  <a:srgbClr val="FF0000"/>
                </a:solidFill>
                <a:latin typeface="Times New Roman" pitchFamily="18" charset="0"/>
                <a:cs typeface="Times New Roman" pitchFamily="18" charset="0"/>
              </a:rPr>
              <a:t> + 6H</a:t>
            </a:r>
            <a:r>
              <a:rPr lang="pt-BR" sz="3500" b="1" baseline="-25000" smtClean="0">
                <a:solidFill>
                  <a:srgbClr val="FF0000"/>
                </a:solidFill>
                <a:latin typeface="Times New Roman" pitchFamily="18" charset="0"/>
                <a:cs typeface="Times New Roman" pitchFamily="18" charset="0"/>
              </a:rPr>
              <a:t>2</a:t>
            </a:r>
            <a:r>
              <a:rPr lang="pt-BR" sz="3500" b="1" smtClean="0">
                <a:solidFill>
                  <a:srgbClr val="FF0000"/>
                </a:solidFill>
                <a:latin typeface="Times New Roman" pitchFamily="18" charset="0"/>
                <a:cs typeface="Times New Roman" pitchFamily="18" charset="0"/>
              </a:rPr>
              <a:t>O</a:t>
            </a:r>
          </a:p>
          <a:p>
            <a:pPr>
              <a:defRPr/>
            </a:pPr>
            <a:endParaRPr lang="en-US" sz="3500" b="1" dirty="0">
              <a:latin typeface="Times New Roman" pitchFamily="18" charset="0"/>
              <a:cs typeface="Times New Roman" pitchFamily="18" charset="0"/>
            </a:endParaRPr>
          </a:p>
        </p:txBody>
      </p:sp>
      <p:sp>
        <p:nvSpPr>
          <p:cNvPr id="15" name="Rounded Rectangle 14"/>
          <p:cNvSpPr/>
          <p:nvPr/>
        </p:nvSpPr>
        <p:spPr>
          <a:xfrm>
            <a:off x="4314825" y="30480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737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bg/>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4" grpId="0"/>
      <p:bldP spid="5" grpId="0"/>
      <p:bldP spid="7" grpId="0"/>
      <p:bldP spid="8" grpId="0"/>
      <p:bldP spid="11"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6042" y="1447800"/>
            <a:ext cx="12192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4000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300" b="1">
                <a:latin typeface="Times New Roman" panose="02020603050405020304" pitchFamily="18" charset="0"/>
                <a:cs typeface="Times New Roman" panose="02020603050405020304" pitchFamily="18" charset="0"/>
              </a:rPr>
              <a:t>Bài 4 (trang 165 SGK Hóa 12):</a:t>
            </a:r>
            <a:r>
              <a:rPr lang="vi-VN" altLang="en-US" sz="3300">
                <a:latin typeface="Times New Roman" panose="02020603050405020304" pitchFamily="18" charset="0"/>
                <a:cs typeface="Times New Roman" panose="02020603050405020304" pitchFamily="18" charset="0"/>
              </a:rPr>
              <a:t> Cho một ít bột sắt nguyên chất tác dụng hết với dung dịch</a:t>
            </a:r>
            <a:r>
              <a:rPr lang="en-US" altLang="en-US" sz="3300">
                <a:latin typeface="Times New Roman" panose="02020603050405020304" pitchFamily="18" charset="0"/>
                <a:cs typeface="Times New Roman" panose="02020603050405020304" pitchFamily="18" charset="0"/>
              </a:rPr>
              <a:t> </a:t>
            </a:r>
            <a:r>
              <a:rPr lang="vi-VN" altLang="en-US" sz="3300">
                <a:latin typeface="Times New Roman" panose="02020603050405020304" pitchFamily="18" charset="0"/>
                <a:cs typeface="Times New Roman" panose="02020603050405020304" pitchFamily="18" charset="0"/>
              </a:rPr>
              <a:t>H</a:t>
            </a:r>
            <a:r>
              <a:rPr lang="vi-VN" altLang="en-US" sz="3300" baseline="-25000">
                <a:latin typeface="Times New Roman" panose="02020603050405020304" pitchFamily="18" charset="0"/>
                <a:cs typeface="Times New Roman" panose="02020603050405020304" pitchFamily="18" charset="0"/>
              </a:rPr>
              <a:t>2</a:t>
            </a:r>
            <a:r>
              <a:rPr lang="vi-VN" altLang="en-US" sz="3300">
                <a:latin typeface="Times New Roman" panose="02020603050405020304" pitchFamily="18" charset="0"/>
                <a:cs typeface="Times New Roman" panose="02020603050405020304" pitchFamily="18" charset="0"/>
              </a:rPr>
              <a:t>SO</a:t>
            </a:r>
            <a:r>
              <a:rPr lang="vi-VN" altLang="en-US" sz="3300" baseline="-25000">
                <a:latin typeface="Times New Roman" panose="02020603050405020304" pitchFamily="18" charset="0"/>
                <a:cs typeface="Times New Roman" panose="02020603050405020304" pitchFamily="18" charset="0"/>
              </a:rPr>
              <a:t>4</a:t>
            </a:r>
            <a:r>
              <a:rPr lang="en-US" altLang="en-US" sz="3300" baseline="-25000">
                <a:latin typeface="Times New Roman" panose="02020603050405020304" pitchFamily="18" charset="0"/>
                <a:cs typeface="Times New Roman" panose="02020603050405020304" pitchFamily="18" charset="0"/>
              </a:rPr>
              <a:t> </a:t>
            </a:r>
            <a:r>
              <a:rPr lang="vi-VN" altLang="en-US" sz="3300">
                <a:latin typeface="Times New Roman" panose="02020603050405020304" pitchFamily="18" charset="0"/>
                <a:cs typeface="Times New Roman" panose="02020603050405020304" pitchFamily="18" charset="0"/>
              </a:rPr>
              <a:t> loãng thu được 560 ml một chất khí ở đktc. Nếu cho một lượng gấp đôi bột sắt nói trên tác dụng hết với dung dịch CuSO</a:t>
            </a:r>
            <a:r>
              <a:rPr lang="vi-VN" altLang="en-US" sz="3300" baseline="-25000">
                <a:latin typeface="Times New Roman" panose="02020603050405020304" pitchFamily="18" charset="0"/>
                <a:cs typeface="Times New Roman" panose="02020603050405020304" pitchFamily="18" charset="0"/>
              </a:rPr>
              <a:t>4</a:t>
            </a:r>
            <a:r>
              <a:rPr lang="vi-VN" altLang="en-US" sz="3300">
                <a:latin typeface="Times New Roman" panose="02020603050405020304" pitchFamily="18" charset="0"/>
                <a:cs typeface="Times New Roman" panose="02020603050405020304" pitchFamily="18" charset="0"/>
              </a:rPr>
              <a:t> thì thu được một chất rắn. </a:t>
            </a:r>
            <a:endParaRPr lang="en-US" altLang="en-US" sz="3300">
              <a:latin typeface="Times New Roman" panose="02020603050405020304" pitchFamily="18" charset="0"/>
              <a:cs typeface="Times New Roman" panose="02020603050405020304" pitchFamily="18" charset="0"/>
            </a:endParaRPr>
          </a:p>
          <a:p>
            <a:pPr eaLnBrk="1" hangingPunct="1">
              <a:spcBef>
                <a:spcPct val="0"/>
              </a:spcBef>
              <a:buFontTx/>
              <a:buNone/>
            </a:pPr>
            <a:r>
              <a:rPr lang="vi-VN" altLang="en-US" sz="3300">
                <a:latin typeface="Times New Roman" panose="02020603050405020304" pitchFamily="18" charset="0"/>
                <a:cs typeface="Times New Roman" panose="02020603050405020304" pitchFamily="18" charset="0"/>
              </a:rPr>
              <a:t>Tính </a:t>
            </a:r>
            <a:r>
              <a:rPr lang="vi-VN" altLang="en-US" sz="3300" b="1" u="sng">
                <a:latin typeface="Times New Roman" panose="02020603050405020304" pitchFamily="18" charset="0"/>
                <a:cs typeface="Times New Roman" panose="02020603050405020304" pitchFamily="18" charset="0"/>
              </a:rPr>
              <a:t>khối lượng bột sắt </a:t>
            </a:r>
            <a:r>
              <a:rPr lang="vi-VN" altLang="en-US" sz="3300">
                <a:latin typeface="Times New Roman" panose="02020603050405020304" pitchFamily="18" charset="0"/>
                <a:cs typeface="Times New Roman" panose="02020603050405020304" pitchFamily="18" charset="0"/>
              </a:rPr>
              <a:t>đã dùng trong hai trường hợp nói trên và </a:t>
            </a:r>
            <a:r>
              <a:rPr lang="vi-VN" altLang="en-US" sz="3300" b="1" u="sng">
                <a:latin typeface="Times New Roman" panose="02020603050405020304" pitchFamily="18" charset="0"/>
                <a:cs typeface="Times New Roman" panose="02020603050405020304" pitchFamily="18" charset="0"/>
              </a:rPr>
              <a:t>khối lượng chất rắn </a:t>
            </a:r>
            <a:r>
              <a:rPr lang="vi-VN" altLang="en-US" sz="3300">
                <a:latin typeface="Times New Roman" panose="02020603050405020304" pitchFamily="18" charset="0"/>
                <a:cs typeface="Times New Roman" panose="02020603050405020304" pitchFamily="18" charset="0"/>
              </a:rPr>
              <a:t>thu được.</a:t>
            </a:r>
            <a:endParaRPr lang="en-US" altLang="en-US" sz="3300">
              <a:latin typeface="Times New Roman" panose="02020603050405020304" pitchFamily="18" charset="0"/>
              <a:cs typeface="Times New Roman" panose="02020603050405020304" pitchFamily="18" charset="0"/>
            </a:endParaRPr>
          </a:p>
        </p:txBody>
      </p:sp>
      <p:sp>
        <p:nvSpPr>
          <p:cNvPr id="3" name="Rounded Rectangle 2"/>
          <p:cNvSpPr/>
          <p:nvPr/>
        </p:nvSpPr>
        <p:spPr>
          <a:xfrm>
            <a:off x="4314825" y="30480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randombar(horizontal)">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6600"/>
                </a:solidFill>
                <a:latin typeface="Times New Roman" panose="02020603050405020304" pitchFamily="18" charset="0"/>
                <a:cs typeface="Times New Roman" panose="02020603050405020304" pitchFamily="18" charset="0"/>
              </a:rPr>
              <a:t>I. </a:t>
            </a:r>
            <a:r>
              <a:rPr lang="en-US" altLang="en-US" b="1" u="sng">
                <a:solidFill>
                  <a:srgbClr val="FF6600"/>
                </a:solidFill>
                <a:latin typeface="Times New Roman" panose="02020603050405020304" pitchFamily="18" charset="0"/>
                <a:cs typeface="Times New Roman" panose="02020603050405020304" pitchFamily="18" charset="0"/>
              </a:rPr>
              <a:t>VỊ TRÍ, CẤU HÌNH ELECTRON</a:t>
            </a:r>
          </a:p>
        </p:txBody>
      </p:sp>
      <p:sp>
        <p:nvSpPr>
          <p:cNvPr id="2" name="Rectangle 1"/>
          <p:cNvSpPr/>
          <p:nvPr/>
        </p:nvSpPr>
        <p:spPr>
          <a:xfrm>
            <a:off x="554038" y="1512888"/>
            <a:ext cx="8256587" cy="3324225"/>
          </a:xfrm>
          <a:prstGeom prst="rect">
            <a:avLst/>
          </a:prstGeom>
        </p:spPr>
        <p:txBody>
          <a:bodyPr>
            <a:spAutoFit/>
          </a:bodyPr>
          <a:lstStyle/>
          <a:p>
            <a:pPr eaLnBrk="1" hangingPunct="1">
              <a:spcBef>
                <a:spcPct val="50000"/>
              </a:spcBef>
              <a:defRPr/>
            </a:pPr>
            <a:r>
              <a:rPr lang="en-US" sz="3000" b="1" dirty="0" err="1">
                <a:latin typeface="Times New Roman" pitchFamily="18" charset="0"/>
                <a:cs typeface="Times New Roman" pitchFamily="18" charset="0"/>
              </a:rPr>
              <a:t>Kí</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hiệu</a:t>
            </a:r>
            <a:r>
              <a:rPr lang="en-US" sz="3000" b="1" dirty="0">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Fe</a:t>
            </a:r>
          </a:p>
          <a:p>
            <a:pPr eaLnBrk="1" hangingPunct="1">
              <a:spcBef>
                <a:spcPct val="50000"/>
              </a:spcBef>
              <a:defRPr/>
            </a:pPr>
            <a:r>
              <a:rPr lang="en-US" sz="3000" b="1" dirty="0" err="1">
                <a:latin typeface="Times New Roman" pitchFamily="18" charset="0"/>
                <a:cs typeface="Times New Roman" pitchFamily="18" charset="0"/>
              </a:rPr>
              <a:t>Số</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thứ</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tự</a:t>
            </a:r>
            <a:r>
              <a:rPr lang="en-US" sz="3000" b="1" dirty="0">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Ô </a:t>
            </a:r>
            <a:r>
              <a:rPr lang="en-US" sz="3000" b="1" dirty="0" err="1">
                <a:solidFill>
                  <a:srgbClr val="FF0000"/>
                </a:solidFill>
                <a:latin typeface="Times New Roman" pitchFamily="18" charset="0"/>
                <a:cs typeface="Times New Roman" pitchFamily="18" charset="0"/>
              </a:rPr>
              <a:t>số</a:t>
            </a:r>
            <a:r>
              <a:rPr lang="en-US" sz="3000" b="1" dirty="0">
                <a:solidFill>
                  <a:srgbClr val="FF0000"/>
                </a:solidFill>
                <a:latin typeface="Times New Roman" pitchFamily="18" charset="0"/>
                <a:cs typeface="Times New Roman" pitchFamily="18" charset="0"/>
              </a:rPr>
              <a:t> 26, </a:t>
            </a:r>
            <a:r>
              <a:rPr lang="en-US" sz="3000" b="1" dirty="0" err="1">
                <a:solidFill>
                  <a:srgbClr val="FF0000"/>
                </a:solidFill>
                <a:latin typeface="Times New Roman" pitchFamily="18" charset="0"/>
                <a:cs typeface="Times New Roman" pitchFamily="18" charset="0"/>
              </a:rPr>
              <a:t>chu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kỳ</a:t>
            </a:r>
            <a:r>
              <a:rPr lang="en-US" sz="3000" b="1" dirty="0">
                <a:solidFill>
                  <a:srgbClr val="FF0000"/>
                </a:solidFill>
                <a:latin typeface="Times New Roman" pitchFamily="18" charset="0"/>
                <a:cs typeface="Times New Roman" pitchFamily="18" charset="0"/>
              </a:rPr>
              <a:t> 4, </a:t>
            </a:r>
            <a:r>
              <a:rPr lang="en-US" sz="3000" b="1" dirty="0" err="1">
                <a:solidFill>
                  <a:srgbClr val="FF0000"/>
                </a:solidFill>
                <a:latin typeface="Times New Roman" pitchFamily="18" charset="0"/>
                <a:cs typeface="Times New Roman" pitchFamily="18" charset="0"/>
              </a:rPr>
              <a:t>nhóm</a:t>
            </a:r>
            <a:r>
              <a:rPr lang="en-US" sz="3000" b="1" dirty="0">
                <a:solidFill>
                  <a:srgbClr val="FF0000"/>
                </a:solidFill>
                <a:latin typeface="Times New Roman" pitchFamily="18" charset="0"/>
                <a:cs typeface="Times New Roman" pitchFamily="18" charset="0"/>
              </a:rPr>
              <a:t> VIIIB</a:t>
            </a:r>
          </a:p>
          <a:p>
            <a:pPr eaLnBrk="1" hangingPunct="1">
              <a:spcBef>
                <a:spcPct val="50000"/>
              </a:spcBef>
              <a:defRPr/>
            </a:pPr>
            <a:r>
              <a:rPr lang="en-US" sz="3000" b="1" dirty="0" err="1">
                <a:latin typeface="Times New Roman" pitchFamily="18" charset="0"/>
                <a:cs typeface="Times New Roman" pitchFamily="18" charset="0"/>
              </a:rPr>
              <a:t>Cấu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hình</a:t>
            </a:r>
            <a:r>
              <a:rPr lang="en-US" sz="3000" b="1" dirty="0">
                <a:latin typeface="Times New Roman" pitchFamily="18" charset="0"/>
                <a:cs typeface="Times New Roman" pitchFamily="18" charset="0"/>
              </a:rPr>
              <a:t> electron </a:t>
            </a:r>
            <a:r>
              <a:rPr lang="en-US" sz="3000" b="1" dirty="0" err="1">
                <a:latin typeface="Times New Roman" pitchFamily="18" charset="0"/>
                <a:cs typeface="Times New Roman" pitchFamily="18" charset="0"/>
              </a:rPr>
              <a:t>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tử</a:t>
            </a:r>
            <a:r>
              <a:rPr lang="en-US" sz="30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1s</a:t>
            </a:r>
            <a:r>
              <a:rPr lang="en-US" sz="2800" b="1" baseline="30000" dirty="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cs typeface="Times New Roman" pitchFamily="18" charset="0"/>
              </a:rPr>
              <a:t> 2s</a:t>
            </a:r>
            <a:r>
              <a:rPr lang="en-US" sz="2800" b="1" baseline="30000" dirty="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cs typeface="Times New Roman" pitchFamily="18" charset="0"/>
              </a:rPr>
              <a:t> 2p</a:t>
            </a:r>
            <a:r>
              <a:rPr lang="en-US" sz="2800" b="1" baseline="30000" dirty="0">
                <a:solidFill>
                  <a:srgbClr val="FF0000"/>
                </a:solidFill>
                <a:latin typeface="Times New Roman" pitchFamily="18" charset="0"/>
                <a:cs typeface="Times New Roman" pitchFamily="18" charset="0"/>
              </a:rPr>
              <a:t>6</a:t>
            </a:r>
            <a:r>
              <a:rPr lang="en-US" sz="2800" b="1" dirty="0">
                <a:solidFill>
                  <a:srgbClr val="FF0000"/>
                </a:solidFill>
                <a:latin typeface="Times New Roman" pitchFamily="18" charset="0"/>
                <a:cs typeface="Times New Roman" pitchFamily="18" charset="0"/>
              </a:rPr>
              <a:t> 3s</a:t>
            </a:r>
            <a:r>
              <a:rPr lang="en-US" sz="2800" b="1" baseline="30000" dirty="0">
                <a:solidFill>
                  <a:srgbClr val="FF0000"/>
                </a:solidFill>
                <a:latin typeface="Times New Roman" pitchFamily="18" charset="0"/>
                <a:cs typeface="Times New Roman" pitchFamily="18" charset="0"/>
              </a:rPr>
              <a:t>2</a:t>
            </a:r>
            <a:r>
              <a:rPr lang="en-US" sz="2800" b="1" dirty="0">
                <a:solidFill>
                  <a:srgbClr val="FF0000"/>
                </a:solidFill>
                <a:latin typeface="Times New Roman" pitchFamily="18" charset="0"/>
                <a:cs typeface="Times New Roman" pitchFamily="18" charset="0"/>
              </a:rPr>
              <a:t> 3p</a:t>
            </a:r>
            <a:r>
              <a:rPr lang="en-US" sz="2800" b="1" baseline="30000" dirty="0">
                <a:solidFill>
                  <a:srgbClr val="FF0000"/>
                </a:solidFill>
                <a:latin typeface="Times New Roman" pitchFamily="18" charset="0"/>
                <a:cs typeface="Times New Roman" pitchFamily="18" charset="0"/>
              </a:rPr>
              <a:t>6</a:t>
            </a:r>
            <a:r>
              <a:rPr lang="en-US" sz="2800" b="1" dirty="0">
                <a:solidFill>
                  <a:srgbClr val="FF0000"/>
                </a:solidFill>
                <a:latin typeface="Times New Roman" pitchFamily="18" charset="0"/>
                <a:cs typeface="Times New Roman" pitchFamily="18" charset="0"/>
              </a:rPr>
              <a:t> 3d</a:t>
            </a:r>
            <a:r>
              <a:rPr lang="en-US" sz="2800" b="1" baseline="30000" dirty="0">
                <a:solidFill>
                  <a:srgbClr val="FF0000"/>
                </a:solidFill>
                <a:latin typeface="Times New Roman" pitchFamily="18" charset="0"/>
                <a:cs typeface="Times New Roman" pitchFamily="18" charset="0"/>
              </a:rPr>
              <a:t>6</a:t>
            </a:r>
            <a:r>
              <a:rPr lang="en-US" sz="2800" b="1" dirty="0">
                <a:solidFill>
                  <a:srgbClr val="FF0000"/>
                </a:solidFill>
                <a:latin typeface="Times New Roman" pitchFamily="18" charset="0"/>
                <a:cs typeface="Times New Roman" pitchFamily="18" charset="0"/>
              </a:rPr>
              <a:t> 4s</a:t>
            </a:r>
            <a:r>
              <a:rPr lang="en-US" sz="2800" b="1" baseline="30000" dirty="0">
                <a:solidFill>
                  <a:srgbClr val="FF0000"/>
                </a:solidFill>
                <a:latin typeface="Times New Roman" pitchFamily="18" charset="0"/>
                <a:cs typeface="Times New Roman" pitchFamily="18" charset="0"/>
              </a:rPr>
              <a:t>2</a:t>
            </a:r>
          </a:p>
          <a:p>
            <a:pPr indent="4051300" eaLnBrk="1" hangingPunct="1">
              <a:spcBef>
                <a:spcPct val="50000"/>
              </a:spcBef>
              <a:defRPr/>
            </a:pPr>
            <a:r>
              <a:rPr lang="en-US" sz="3000" dirty="0">
                <a:solidFill>
                  <a:srgbClr val="FF0000"/>
                </a:solidFill>
                <a:latin typeface="Times New Roman" pitchFamily="18" charset="0"/>
                <a:cs typeface="Times New Roman" pitchFamily="18" charset="0"/>
              </a:rPr>
              <a:t>[</a:t>
            </a:r>
            <a:r>
              <a:rPr lang="en-US" sz="3000" dirty="0" err="1">
                <a:solidFill>
                  <a:srgbClr val="FF0000"/>
                </a:solidFill>
                <a:latin typeface="Times New Roman" pitchFamily="18" charset="0"/>
                <a:cs typeface="Times New Roman" pitchFamily="18" charset="0"/>
              </a:rPr>
              <a:t>Ar</a:t>
            </a:r>
            <a:r>
              <a:rPr lang="en-US" sz="3000" dirty="0">
                <a:solidFill>
                  <a:srgbClr val="FF0000"/>
                </a:solidFill>
                <a:latin typeface="Times New Roman" pitchFamily="18" charset="0"/>
                <a:cs typeface="Times New Roman" pitchFamily="18" charset="0"/>
              </a:rPr>
              <a:t>]3d</a:t>
            </a:r>
            <a:r>
              <a:rPr lang="en-US" sz="3000" baseline="30000" dirty="0">
                <a:solidFill>
                  <a:srgbClr val="FF0000"/>
                </a:solidFill>
                <a:latin typeface="Times New Roman" pitchFamily="18" charset="0"/>
                <a:cs typeface="Times New Roman" pitchFamily="18" charset="0"/>
              </a:rPr>
              <a:t>6</a:t>
            </a:r>
            <a:r>
              <a:rPr lang="en-US" sz="3000" dirty="0">
                <a:solidFill>
                  <a:srgbClr val="FF0000"/>
                </a:solidFill>
                <a:latin typeface="Times New Roman" pitchFamily="18" charset="0"/>
                <a:cs typeface="Times New Roman" pitchFamily="18" charset="0"/>
              </a:rPr>
              <a:t>4s</a:t>
            </a:r>
            <a:r>
              <a:rPr lang="en-US" sz="3000" baseline="30000" dirty="0">
                <a:solidFill>
                  <a:srgbClr val="FF0000"/>
                </a:solidFill>
                <a:latin typeface="Times New Roman" pitchFamily="18" charset="0"/>
                <a:cs typeface="Times New Roman" pitchFamily="18" charset="0"/>
              </a:rPr>
              <a:t>2</a:t>
            </a:r>
            <a:endParaRPr lang="en-US" sz="3000" b="1" dirty="0">
              <a:solidFill>
                <a:srgbClr val="FF0000"/>
              </a:solidFill>
              <a:latin typeface="Times New Roman" pitchFamily="18" charset="0"/>
              <a:cs typeface="Times New Roman" pitchFamily="18" charset="0"/>
            </a:endParaRPr>
          </a:p>
          <a:p>
            <a:pPr eaLnBrk="1" hangingPunct="1">
              <a:spcBef>
                <a:spcPct val="50000"/>
              </a:spcBef>
              <a:defRPr/>
            </a:pPr>
            <a:r>
              <a:rPr lang="en-US" sz="3000" b="1" dirty="0" err="1">
                <a:latin typeface="Times New Roman" pitchFamily="18" charset="0"/>
                <a:cs typeface="Times New Roman" pitchFamily="18" charset="0"/>
              </a:rPr>
              <a:t>M</a:t>
            </a:r>
            <a:r>
              <a:rPr lang="en-US" sz="3000" b="1" baseline="-25000" dirty="0" err="1">
                <a:latin typeface="Times New Roman" pitchFamily="18" charset="0"/>
                <a:cs typeface="Times New Roman" pitchFamily="18" charset="0"/>
              </a:rPr>
              <a:t>Fe</a:t>
            </a:r>
            <a:r>
              <a:rPr lang="en-US" sz="3000" b="1" dirty="0">
                <a:latin typeface="Times New Roman" pitchFamily="18" charset="0"/>
                <a:cs typeface="Times New Roman" pitchFamily="18" charset="0"/>
              </a:rPr>
              <a:t> </a:t>
            </a:r>
            <a:r>
              <a:rPr lang="en-US" sz="3000" b="1">
                <a:latin typeface="Times New Roman" pitchFamily="18" charset="0"/>
                <a:cs typeface="Times New Roman" pitchFamily="18" charset="0"/>
              </a:rPr>
              <a:t>= </a:t>
            </a:r>
            <a:r>
              <a:rPr lang="en-US" sz="3000" b="1">
                <a:solidFill>
                  <a:srgbClr val="FF0000"/>
                </a:solidFill>
                <a:latin typeface="Times New Roman" pitchFamily="18" charset="0"/>
                <a:cs typeface="Times New Roman" pitchFamily="18" charset="0"/>
              </a:rPr>
              <a:t>56</a:t>
            </a:r>
            <a:r>
              <a:rPr lang="en-US" sz="3000" b="1">
                <a:latin typeface="Times New Roman" pitchFamily="18" charset="0"/>
                <a:cs typeface="Times New Roman" pitchFamily="18" charset="0"/>
              </a:rPr>
              <a:t>g/mol</a:t>
            </a:r>
            <a:endParaRPr lang="en-US" sz="3000" b="1" dirty="0">
              <a:latin typeface="Times New Roman" pitchFamily="18" charset="0"/>
              <a:cs typeface="Times New Roman" pitchFamily="18" charset="0"/>
            </a:endParaRPr>
          </a:p>
        </p:txBody>
      </p:sp>
      <p:grpSp>
        <p:nvGrpSpPr>
          <p:cNvPr id="9220" name="Group 5"/>
          <p:cNvGrpSpPr>
            <a:grpSpLocks/>
          </p:cNvGrpSpPr>
          <p:nvPr/>
        </p:nvGrpSpPr>
        <p:grpSpPr bwMode="auto">
          <a:xfrm>
            <a:off x="10074275" y="60325"/>
            <a:ext cx="2514600" cy="1616075"/>
            <a:chOff x="4176" y="2630"/>
            <a:chExt cx="1584" cy="1018"/>
          </a:xfrm>
        </p:grpSpPr>
        <p:sp>
          <p:nvSpPr>
            <p:cNvPr id="9233"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9234"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9235"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sp>
        <p:nvSpPr>
          <p:cNvPr id="8" name="Text Box 16"/>
          <p:cNvSpPr txBox="1">
            <a:spLocks noChangeArrowheads="1"/>
          </p:cNvSpPr>
          <p:nvPr/>
        </p:nvSpPr>
        <p:spPr bwMode="auto">
          <a:xfrm>
            <a:off x="1125538" y="5449888"/>
            <a:ext cx="2206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Khả năng:</a:t>
            </a:r>
          </a:p>
        </p:txBody>
      </p:sp>
      <p:grpSp>
        <p:nvGrpSpPr>
          <p:cNvPr id="9" name="Group 8"/>
          <p:cNvGrpSpPr>
            <a:grpSpLocks/>
          </p:cNvGrpSpPr>
          <p:nvPr/>
        </p:nvGrpSpPr>
        <p:grpSpPr bwMode="auto">
          <a:xfrm>
            <a:off x="3208338" y="5399088"/>
            <a:ext cx="2017712" cy="742950"/>
            <a:chOff x="1488" y="2880"/>
            <a:chExt cx="1353" cy="447"/>
          </a:xfrm>
        </p:grpSpPr>
        <p:sp>
          <p:nvSpPr>
            <p:cNvPr id="9229" name="Line 18"/>
            <p:cNvSpPr>
              <a:spLocks noChangeShapeType="1"/>
            </p:cNvSpPr>
            <p:nvPr/>
          </p:nvSpPr>
          <p:spPr bwMode="auto">
            <a:xfrm flipV="1">
              <a:off x="1488" y="2880"/>
              <a:ext cx="257" cy="2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9"/>
            <p:cNvSpPr>
              <a:spLocks noChangeShapeType="1"/>
            </p:cNvSpPr>
            <p:nvPr/>
          </p:nvSpPr>
          <p:spPr bwMode="auto">
            <a:xfrm>
              <a:off x="1488" y="3114"/>
              <a:ext cx="311" cy="2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20"/>
            <p:cNvSpPr>
              <a:spLocks noChangeShapeType="1"/>
            </p:cNvSpPr>
            <p:nvPr/>
          </p:nvSpPr>
          <p:spPr bwMode="auto">
            <a:xfrm flipV="1">
              <a:off x="1801" y="3327"/>
              <a:ext cx="104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21"/>
            <p:cNvSpPr>
              <a:spLocks noChangeShapeType="1"/>
            </p:cNvSpPr>
            <p:nvPr/>
          </p:nvSpPr>
          <p:spPr bwMode="auto">
            <a:xfrm>
              <a:off x="1730" y="2880"/>
              <a:ext cx="109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 name="Text Box 22"/>
          <p:cNvSpPr txBox="1">
            <a:spLocks noChangeArrowheads="1"/>
          </p:cNvSpPr>
          <p:nvPr/>
        </p:nvSpPr>
        <p:spPr bwMode="auto">
          <a:xfrm>
            <a:off x="3568700" y="4913313"/>
            <a:ext cx="16573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nhường 2e</a:t>
            </a:r>
          </a:p>
        </p:txBody>
      </p:sp>
      <p:sp>
        <p:nvSpPr>
          <p:cNvPr id="16" name="Text Box 23"/>
          <p:cNvSpPr txBox="1">
            <a:spLocks noChangeArrowheads="1"/>
          </p:cNvSpPr>
          <p:nvPr/>
        </p:nvSpPr>
        <p:spPr bwMode="auto">
          <a:xfrm>
            <a:off x="5214938" y="5170488"/>
            <a:ext cx="8604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latin typeface="Times New Roman" panose="02020603050405020304" pitchFamily="18" charset="0"/>
                <a:cs typeface="Times New Roman" panose="02020603050405020304" pitchFamily="18" charset="0"/>
              </a:rPr>
              <a:t>Fe</a:t>
            </a:r>
            <a:r>
              <a:rPr lang="en-US" altLang="en-US" sz="2800" b="1" baseline="30000">
                <a:latin typeface="Times New Roman" panose="02020603050405020304" pitchFamily="18" charset="0"/>
                <a:cs typeface="Times New Roman" panose="02020603050405020304" pitchFamily="18" charset="0"/>
              </a:rPr>
              <a:t>2+</a:t>
            </a:r>
            <a:r>
              <a:rPr lang="en-US" altLang="en-US" sz="2800" b="1" baseline="30000">
                <a:solidFill>
                  <a:srgbClr val="FF3300"/>
                </a:solidFill>
                <a:latin typeface="Times New Roman" panose="02020603050405020304" pitchFamily="18" charset="0"/>
                <a:cs typeface="Times New Roman" panose="02020603050405020304" pitchFamily="18" charset="0"/>
              </a:rPr>
              <a:t>   </a:t>
            </a:r>
          </a:p>
        </p:txBody>
      </p:sp>
      <p:sp>
        <p:nvSpPr>
          <p:cNvPr id="17" name="Text Box 24"/>
          <p:cNvSpPr txBox="1">
            <a:spLocks noChangeArrowheads="1"/>
          </p:cNvSpPr>
          <p:nvPr/>
        </p:nvSpPr>
        <p:spPr bwMode="auto">
          <a:xfrm>
            <a:off x="5203825" y="5865813"/>
            <a:ext cx="1143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latin typeface="Times New Roman" panose="02020603050405020304" pitchFamily="18" charset="0"/>
                <a:cs typeface="Times New Roman" panose="02020603050405020304" pitchFamily="18" charset="0"/>
              </a:rPr>
              <a:t>Fe</a:t>
            </a:r>
            <a:r>
              <a:rPr lang="en-US" altLang="en-US" sz="2800" b="1" baseline="30000">
                <a:latin typeface="Times New Roman" panose="02020603050405020304" pitchFamily="18" charset="0"/>
                <a:cs typeface="Times New Roman" panose="02020603050405020304" pitchFamily="18" charset="0"/>
              </a:rPr>
              <a:t>3+</a:t>
            </a:r>
          </a:p>
        </p:txBody>
      </p:sp>
      <p:sp>
        <p:nvSpPr>
          <p:cNvPr id="18" name="Text Box 25"/>
          <p:cNvSpPr txBox="1">
            <a:spLocks noChangeArrowheads="1"/>
          </p:cNvSpPr>
          <p:nvPr/>
        </p:nvSpPr>
        <p:spPr bwMode="auto">
          <a:xfrm>
            <a:off x="5938838" y="5170488"/>
            <a:ext cx="168116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b="1">
                <a:latin typeface="Times New Roman" panose="02020603050405020304" pitchFamily="18" charset="0"/>
                <a:cs typeface="Times New Roman" panose="02020603050405020304" pitchFamily="18" charset="0"/>
              </a:rPr>
              <a:t>: [Ar]3d</a:t>
            </a:r>
            <a:r>
              <a:rPr lang="en-US" altLang="en-US" sz="2800" b="1" baseline="30000">
                <a:latin typeface="Times New Roman" panose="02020603050405020304" pitchFamily="18" charset="0"/>
                <a:cs typeface="Times New Roman" panose="02020603050405020304" pitchFamily="18" charset="0"/>
              </a:rPr>
              <a:t>6</a:t>
            </a:r>
            <a:endParaRPr lang="en-US" altLang="en-US" sz="2800" b="1">
              <a:latin typeface="Times New Roman" panose="02020603050405020304" pitchFamily="18" charset="0"/>
              <a:cs typeface="Times New Roman" panose="02020603050405020304" pitchFamily="18" charset="0"/>
            </a:endParaRPr>
          </a:p>
        </p:txBody>
      </p:sp>
      <p:sp>
        <p:nvSpPr>
          <p:cNvPr id="19" name="Text Box 26"/>
          <p:cNvSpPr txBox="1">
            <a:spLocks noChangeArrowheads="1"/>
          </p:cNvSpPr>
          <p:nvPr/>
        </p:nvSpPr>
        <p:spPr bwMode="auto">
          <a:xfrm>
            <a:off x="5961063" y="5856288"/>
            <a:ext cx="1658937"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b="1">
                <a:latin typeface="Times New Roman" panose="02020603050405020304" pitchFamily="18" charset="0"/>
                <a:cs typeface="Times New Roman" panose="02020603050405020304" pitchFamily="18" charset="0"/>
              </a:rPr>
              <a:t>:  [Ar]3d</a:t>
            </a:r>
            <a:r>
              <a:rPr lang="en-US" altLang="en-US" sz="2800" b="1" baseline="30000">
                <a:latin typeface="Times New Roman" panose="02020603050405020304" pitchFamily="18" charset="0"/>
                <a:cs typeface="Times New Roman" panose="02020603050405020304" pitchFamily="18" charset="0"/>
              </a:rPr>
              <a:t>5</a:t>
            </a:r>
            <a:endParaRPr lang="en-US" altLang="en-US" sz="2800" b="1">
              <a:latin typeface="Times New Roman" panose="02020603050405020304" pitchFamily="18" charset="0"/>
              <a:cs typeface="Times New Roman" panose="02020603050405020304" pitchFamily="18" charset="0"/>
            </a:endParaRPr>
          </a:p>
        </p:txBody>
      </p:sp>
      <p:sp>
        <p:nvSpPr>
          <p:cNvPr id="20" name="Text Box 27"/>
          <p:cNvSpPr txBox="1">
            <a:spLocks noChangeArrowheads="1"/>
          </p:cNvSpPr>
          <p:nvPr/>
        </p:nvSpPr>
        <p:spPr bwMode="auto">
          <a:xfrm>
            <a:off x="3668713" y="6091238"/>
            <a:ext cx="18319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nhường 3e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circle(in)">
                                      <p:cBhvr>
                                        <p:cTn id="6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 grpId="0"/>
      <p:bldP spid="15" grpId="0"/>
      <p:bldP spid="16" grpId="0"/>
      <p:bldP spid="17" grpId="0"/>
      <p:bldP spid="18" grpId="0"/>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57726" y="990600"/>
            <a:ext cx="1150620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600"/>
              </a:spcAft>
              <a:buFontTx/>
              <a:buNone/>
            </a:pPr>
            <a:r>
              <a:rPr lang="vi-VN" altLang="en-US" smtClean="0">
                <a:latin typeface="Times New Roman" panose="02020603050405020304" pitchFamily="18" charset="0"/>
                <a:cs typeface="Times New Roman" panose="02020603050405020304" pitchFamily="18" charset="0"/>
              </a:rPr>
              <a:t>TH</a:t>
            </a:r>
            <a:r>
              <a:rPr lang="en-US" altLang="en-US" smtClean="0">
                <a:latin typeface="Times New Roman" panose="02020603050405020304" pitchFamily="18" charset="0"/>
                <a:cs typeface="Times New Roman" panose="02020603050405020304" pitchFamily="18" charset="0"/>
              </a:rPr>
              <a:t>1</a:t>
            </a:r>
            <a:r>
              <a:rPr lang="vi-VN" altLang="en-US" smtClean="0">
                <a:latin typeface="Times New Roman" panose="02020603050405020304" pitchFamily="18" charset="0"/>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 </a:t>
            </a:r>
            <a:r>
              <a:rPr lang="en-US" altLang="en-US" b="1" smtClean="0">
                <a:latin typeface="Times New Roman" panose="02020603050405020304" pitchFamily="18" charset="0"/>
                <a:cs typeface="Times New Roman" panose="02020603050405020304" pitchFamily="18" charset="0"/>
              </a:rPr>
              <a:t>		</a:t>
            </a:r>
            <a:r>
              <a:rPr lang="vi-VN" altLang="en-US" b="1" smtClean="0">
                <a:latin typeface="Times New Roman" panose="02020603050405020304" pitchFamily="18" charset="0"/>
                <a:cs typeface="Times New Roman" panose="02020603050405020304" pitchFamily="18" charset="0"/>
              </a:rPr>
              <a:t>Fe </a:t>
            </a:r>
            <a:r>
              <a:rPr lang="vi-VN" altLang="en-US" b="1">
                <a:latin typeface="Times New Roman" panose="02020603050405020304" pitchFamily="18" charset="0"/>
                <a:cs typeface="Times New Roman" panose="02020603050405020304" pitchFamily="18" charset="0"/>
              </a:rPr>
              <a:t>+ H</a:t>
            </a:r>
            <a:r>
              <a:rPr lang="vi-VN" altLang="en-US" b="1" baseline="-25000">
                <a:latin typeface="Times New Roman" panose="02020603050405020304" pitchFamily="18" charset="0"/>
                <a:cs typeface="Times New Roman" panose="02020603050405020304" pitchFamily="18" charset="0"/>
              </a:rPr>
              <a:t>2</a:t>
            </a:r>
            <a:r>
              <a:rPr lang="vi-VN" altLang="en-US" b="1">
                <a:latin typeface="Times New Roman" panose="02020603050405020304" pitchFamily="18" charset="0"/>
                <a:cs typeface="Times New Roman" panose="02020603050405020304" pitchFamily="18" charset="0"/>
              </a:rPr>
              <a:t>SO</a:t>
            </a:r>
            <a:r>
              <a:rPr lang="vi-VN" altLang="en-US" b="1" baseline="-25000">
                <a:latin typeface="Times New Roman" panose="02020603050405020304" pitchFamily="18" charset="0"/>
                <a:cs typeface="Times New Roman" panose="02020603050405020304" pitchFamily="18" charset="0"/>
              </a:rPr>
              <a:t>4</a:t>
            </a:r>
            <a:r>
              <a:rPr lang="vi-VN" altLang="en-US" b="1">
                <a:latin typeface="Times New Roman" panose="02020603050405020304" pitchFamily="18" charset="0"/>
                <a:cs typeface="Times New Roman" panose="02020603050405020304" pitchFamily="18" charset="0"/>
              </a:rPr>
              <a:t> → FeSO</a:t>
            </a:r>
            <a:r>
              <a:rPr lang="vi-VN" altLang="en-US" b="1" baseline="-25000">
                <a:latin typeface="Times New Roman" panose="02020603050405020304" pitchFamily="18" charset="0"/>
                <a:cs typeface="Times New Roman" panose="02020603050405020304" pitchFamily="18" charset="0"/>
              </a:rPr>
              <a:t>4</a:t>
            </a:r>
            <a:r>
              <a:rPr lang="vi-VN" altLang="en-US" b="1">
                <a:latin typeface="Times New Roman" panose="02020603050405020304" pitchFamily="18" charset="0"/>
                <a:cs typeface="Times New Roman" panose="02020603050405020304" pitchFamily="18" charset="0"/>
              </a:rPr>
              <a:t> + H</a:t>
            </a:r>
            <a:r>
              <a:rPr lang="vi-VN" altLang="en-US" b="1" baseline="-25000">
                <a:latin typeface="Times New Roman" panose="02020603050405020304" pitchFamily="18" charset="0"/>
                <a:cs typeface="Times New Roman" panose="02020603050405020304" pitchFamily="18" charset="0"/>
              </a:rPr>
              <a:t>2</a:t>
            </a:r>
            <a:r>
              <a:rPr lang="en-US" altLang="en-US" b="1" baseline="-25000">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(1)</a:t>
            </a:r>
            <a:endParaRPr lang="vi-VN" altLang="en-US" b="1">
              <a:latin typeface="Times New Roman" panose="02020603050405020304" pitchFamily="18" charset="0"/>
              <a:cs typeface="Times New Roman" panose="02020603050405020304" pitchFamily="18" charset="0"/>
            </a:endParaRPr>
          </a:p>
          <a:p>
            <a:pPr eaLnBrk="1" hangingPunct="1">
              <a:spcBef>
                <a:spcPts val="600"/>
              </a:spcBef>
              <a:spcAft>
                <a:spcPts val="600"/>
              </a:spcAft>
              <a:buFontTx/>
              <a:buNone/>
            </a:pPr>
            <a:r>
              <a:rPr lang="vi-VN" altLang="en-US">
                <a:latin typeface="Times New Roman" panose="02020603050405020304" pitchFamily="18" charset="0"/>
                <a:cs typeface="Times New Roman" panose="02020603050405020304" pitchFamily="18" charset="0"/>
              </a:rPr>
              <a:t>Số mol H</a:t>
            </a:r>
            <a:r>
              <a:rPr lang="vi-VN" altLang="en-US" baseline="-25000">
                <a:latin typeface="Times New Roman" panose="02020603050405020304" pitchFamily="18" charset="0"/>
                <a:cs typeface="Times New Roman" panose="02020603050405020304" pitchFamily="18" charset="0"/>
              </a:rPr>
              <a:t>2</a:t>
            </a:r>
            <a:r>
              <a:rPr lang="vi-VN" altLang="en-US">
                <a:latin typeface="Times New Roman" panose="02020603050405020304" pitchFamily="18" charset="0"/>
                <a:cs typeface="Times New Roman" panose="02020603050405020304" pitchFamily="18" charset="0"/>
              </a:rPr>
              <a:t>  n</a:t>
            </a:r>
            <a:r>
              <a:rPr lang="vi-VN" altLang="en-US" baseline="-25000">
                <a:latin typeface="Times New Roman" panose="02020603050405020304" pitchFamily="18" charset="0"/>
                <a:cs typeface="Times New Roman" panose="02020603050405020304" pitchFamily="18" charset="0"/>
              </a:rPr>
              <a:t>H2</a:t>
            </a:r>
            <a:r>
              <a:rPr lang="vi-VN" altLang="en-US">
                <a:latin typeface="Times New Roman" panose="02020603050405020304" pitchFamily="18" charset="0"/>
                <a:cs typeface="Times New Roman" panose="02020603050405020304" pitchFamily="18" charset="0"/>
              </a:rPr>
              <a:t> = 0,025(mol)</a:t>
            </a:r>
            <a:r>
              <a:rPr lang="en-US" altLang="en-US">
                <a:latin typeface="Times New Roman" panose="02020603050405020304" pitchFamily="18" charset="0"/>
                <a:cs typeface="Times New Roman" panose="02020603050405020304" pitchFamily="18" charset="0"/>
              </a:rPr>
              <a:t> = n</a:t>
            </a:r>
            <a:r>
              <a:rPr lang="en-US" altLang="en-US" baseline="-25000">
                <a:latin typeface="Times New Roman" panose="02020603050405020304" pitchFamily="18" charset="0"/>
                <a:cs typeface="Times New Roman" panose="02020603050405020304" pitchFamily="18" charset="0"/>
              </a:rPr>
              <a:t>Fe</a:t>
            </a:r>
            <a:endParaRPr lang="vi-VN" altLang="en-US">
              <a:latin typeface="Times New Roman" panose="02020603050405020304" pitchFamily="18" charset="0"/>
              <a:cs typeface="Times New Roman" panose="02020603050405020304" pitchFamily="18" charset="0"/>
            </a:endParaRPr>
          </a:p>
          <a:p>
            <a:pPr eaLnBrk="1" hangingPunct="1">
              <a:spcBef>
                <a:spcPts val="600"/>
              </a:spcBef>
              <a:spcAft>
                <a:spcPts val="600"/>
              </a:spcAft>
              <a:buFontTx/>
              <a:buNone/>
            </a:pPr>
            <a:r>
              <a:rPr lang="vi-VN" altLang="en-US">
                <a:latin typeface="Times New Roman" panose="02020603050405020304" pitchFamily="18" charset="0"/>
                <a:cs typeface="Times New Roman" panose="02020603050405020304" pitchFamily="18" charset="0"/>
              </a:rPr>
              <a:t>→ Khối lượng sắt dùng ở trường hợp 1 là: m</a:t>
            </a:r>
            <a:r>
              <a:rPr lang="vi-VN" altLang="en-US" baseline="-25000">
                <a:latin typeface="Times New Roman" panose="02020603050405020304" pitchFamily="18" charset="0"/>
                <a:cs typeface="Times New Roman" panose="02020603050405020304" pitchFamily="18" charset="0"/>
              </a:rPr>
              <a:t>Fe</a:t>
            </a:r>
            <a:r>
              <a:rPr lang="vi-VN" altLang="en-US">
                <a:latin typeface="Times New Roman" panose="02020603050405020304" pitchFamily="18" charset="0"/>
                <a:cs typeface="Times New Roman" panose="02020603050405020304" pitchFamily="18" charset="0"/>
              </a:rPr>
              <a:t> = 0,025 x 56 = 1,4(g)</a:t>
            </a:r>
          </a:p>
          <a:p>
            <a:pPr eaLnBrk="1" hangingPunct="1">
              <a:spcBef>
                <a:spcPts val="600"/>
              </a:spcBef>
              <a:spcAft>
                <a:spcPts val="600"/>
              </a:spcAft>
              <a:buFontTx/>
              <a:buNone/>
            </a:pPr>
            <a:r>
              <a:rPr lang="vi-VN" altLang="en-US">
                <a:latin typeface="Times New Roman" panose="02020603050405020304" pitchFamily="18" charset="0"/>
                <a:cs typeface="Times New Roman" panose="02020603050405020304" pitchFamily="18" charset="0"/>
              </a:rPr>
              <a:t>TH2: Lượng Fe gấp đôi khi đó số mol Fe là: 0,025. 2 = 0,05 (mol)</a:t>
            </a:r>
          </a:p>
          <a:p>
            <a:pPr algn="ctr" eaLnBrk="1" hangingPunct="1">
              <a:spcBef>
                <a:spcPts val="600"/>
              </a:spcBef>
              <a:spcAft>
                <a:spcPts val="600"/>
              </a:spcAft>
              <a:buFontTx/>
              <a:buNone/>
            </a:pPr>
            <a:r>
              <a:rPr lang="vi-VN" altLang="en-US" b="1">
                <a:latin typeface="Times New Roman" panose="02020603050405020304" pitchFamily="18" charset="0"/>
                <a:cs typeface="Times New Roman" panose="02020603050405020304" pitchFamily="18" charset="0"/>
              </a:rPr>
              <a:t>Fe + CuSO</a:t>
            </a:r>
            <a:r>
              <a:rPr lang="vi-VN" altLang="en-US" b="1" baseline="-25000">
                <a:latin typeface="Times New Roman" panose="02020603050405020304" pitchFamily="18" charset="0"/>
                <a:cs typeface="Times New Roman" panose="02020603050405020304" pitchFamily="18" charset="0"/>
              </a:rPr>
              <a:t>4</a:t>
            </a:r>
            <a:r>
              <a:rPr lang="vi-VN" altLang="en-US" b="1">
                <a:latin typeface="Times New Roman" panose="02020603050405020304" pitchFamily="18" charset="0"/>
                <a:cs typeface="Times New Roman" panose="02020603050405020304" pitchFamily="18" charset="0"/>
              </a:rPr>
              <a:t> → FeSO</a:t>
            </a:r>
            <a:r>
              <a:rPr lang="vi-VN" altLang="en-US" b="1" baseline="-25000">
                <a:latin typeface="Times New Roman" panose="02020603050405020304" pitchFamily="18" charset="0"/>
                <a:cs typeface="Times New Roman" panose="02020603050405020304" pitchFamily="18" charset="0"/>
              </a:rPr>
              <a:t>4</a:t>
            </a:r>
            <a:r>
              <a:rPr lang="vi-VN" altLang="en-US" b="1">
                <a:latin typeface="Times New Roman" panose="02020603050405020304" pitchFamily="18" charset="0"/>
                <a:cs typeface="Times New Roman" panose="02020603050405020304" pitchFamily="18" charset="0"/>
              </a:rPr>
              <a:t> + Cu</a:t>
            </a:r>
            <a:r>
              <a:rPr lang="en-US" altLang="en-US" b="1">
                <a:latin typeface="Times New Roman" panose="02020603050405020304" pitchFamily="18" charset="0"/>
                <a:cs typeface="Times New Roman" panose="02020603050405020304" pitchFamily="18" charset="0"/>
              </a:rPr>
              <a:t>     (2)</a:t>
            </a:r>
            <a:endParaRPr lang="vi-VN" altLang="en-US" b="1">
              <a:latin typeface="Times New Roman" panose="02020603050405020304" pitchFamily="18" charset="0"/>
              <a:cs typeface="Times New Roman" panose="02020603050405020304" pitchFamily="18" charset="0"/>
            </a:endParaRPr>
          </a:p>
          <a:p>
            <a:pPr eaLnBrk="1" hangingPunct="1">
              <a:spcBef>
                <a:spcPts val="600"/>
              </a:spcBef>
              <a:spcAft>
                <a:spcPts val="600"/>
              </a:spcAft>
              <a:buFontTx/>
              <a:buNone/>
            </a:pPr>
            <a:r>
              <a:rPr lang="vi-VN" altLang="en-US">
                <a:latin typeface="Times New Roman" panose="02020603050405020304" pitchFamily="18" charset="0"/>
                <a:cs typeface="Times New Roman" panose="02020603050405020304" pitchFamily="18" charset="0"/>
              </a:rPr>
              <a:t>n</a:t>
            </a:r>
            <a:r>
              <a:rPr lang="vi-VN" altLang="en-US" baseline="-25000">
                <a:latin typeface="Times New Roman" panose="02020603050405020304" pitchFamily="18" charset="0"/>
                <a:cs typeface="Times New Roman" panose="02020603050405020304" pitchFamily="18" charset="0"/>
              </a:rPr>
              <a:t>Fe</a:t>
            </a:r>
            <a:r>
              <a:rPr lang="vi-VN" altLang="en-US">
                <a:latin typeface="Times New Roman" panose="02020603050405020304" pitchFamily="18" charset="0"/>
                <a:cs typeface="Times New Roman" panose="02020603050405020304" pitchFamily="18" charset="0"/>
              </a:rPr>
              <a:t> = 0,05 mol.</a:t>
            </a:r>
          </a:p>
          <a:p>
            <a:pPr eaLnBrk="1" hangingPunct="1">
              <a:spcBef>
                <a:spcPts val="600"/>
              </a:spcBef>
              <a:spcAft>
                <a:spcPts val="600"/>
              </a:spcAft>
              <a:buFontTx/>
              <a:buNone/>
            </a:pPr>
            <a:r>
              <a:rPr lang="vi-VN" altLang="en-US">
                <a:latin typeface="Times New Roman" panose="02020603050405020304" pitchFamily="18" charset="0"/>
                <a:cs typeface="Times New Roman" panose="02020603050405020304" pitchFamily="18" charset="0"/>
              </a:rPr>
              <a:t>Khối lượng Fe đã dùng ở trường hợp 2 là: m</a:t>
            </a:r>
            <a:r>
              <a:rPr lang="vi-VN" altLang="en-US" baseline="-25000">
                <a:latin typeface="Times New Roman" panose="02020603050405020304" pitchFamily="18" charset="0"/>
                <a:cs typeface="Times New Roman" panose="02020603050405020304" pitchFamily="18" charset="0"/>
              </a:rPr>
              <a:t>Fe</a:t>
            </a:r>
            <a:r>
              <a:rPr lang="vi-VN" altLang="en-US">
                <a:latin typeface="Times New Roman" panose="02020603050405020304" pitchFamily="18" charset="0"/>
                <a:cs typeface="Times New Roman" panose="02020603050405020304" pitchFamily="18" charset="0"/>
              </a:rPr>
              <a:t> = 0,05 x 56 = 2,8 (g)</a:t>
            </a:r>
          </a:p>
          <a:p>
            <a:pPr eaLnBrk="1" hangingPunct="1">
              <a:spcBef>
                <a:spcPts val="600"/>
              </a:spcBef>
              <a:spcAft>
                <a:spcPts val="600"/>
              </a:spcAft>
              <a:buFontTx/>
              <a:buNone/>
            </a:pPr>
            <a:r>
              <a:rPr lang="vi-VN" altLang="en-US">
                <a:latin typeface="Times New Roman" panose="02020603050405020304" pitchFamily="18" charset="0"/>
                <a:cs typeface="Times New Roman" panose="02020603050405020304" pitchFamily="18" charset="0"/>
              </a:rPr>
              <a:t>Khối lượng chất rắn m = m</a:t>
            </a:r>
            <a:r>
              <a:rPr lang="vi-VN" altLang="en-US" baseline="-25000">
                <a:latin typeface="Times New Roman" panose="02020603050405020304" pitchFamily="18" charset="0"/>
                <a:cs typeface="Times New Roman" panose="02020603050405020304" pitchFamily="18" charset="0"/>
              </a:rPr>
              <a:t>Cu</a:t>
            </a:r>
            <a:r>
              <a:rPr lang="vi-VN" altLang="en-US">
                <a:latin typeface="Times New Roman" panose="02020603050405020304" pitchFamily="18" charset="0"/>
                <a:cs typeface="Times New Roman" panose="02020603050405020304" pitchFamily="18" charset="0"/>
              </a:rPr>
              <a:t> = 0,05 x 64 = 3,2(g)</a:t>
            </a:r>
          </a:p>
        </p:txBody>
      </p:sp>
      <p:pic>
        <p:nvPicPr>
          <p:cNvPr id="47107" name="Picture 2" descr="Giải bài tập Hóa học lớp 12 | Giải hóa lớp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150" y="-531813"/>
            <a:ext cx="13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05000" y="1016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Hướng dẫn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1" dur="500"/>
                                        <p:tgtEl>
                                          <p:spTgt spid="4">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495300" y="1524000"/>
            <a:ext cx="116586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300" b="1">
                <a:latin typeface="Times New Roman" panose="02020603050405020304" pitchFamily="18" charset="0"/>
                <a:cs typeface="Times New Roman" panose="02020603050405020304" pitchFamily="18" charset="0"/>
              </a:rPr>
              <a:t>Bài 5 (trang 165 SGK Hóa 12):</a:t>
            </a:r>
            <a:r>
              <a:rPr lang="vi-VN" altLang="en-US" sz="3300">
                <a:latin typeface="Times New Roman" panose="02020603050405020304" pitchFamily="18" charset="0"/>
                <a:cs typeface="Times New Roman" panose="02020603050405020304" pitchFamily="18" charset="0"/>
              </a:rPr>
              <a:t> Biết 2,3 gam hỗn hợp gồm MgO, CuO, FeO tác dụng vừa đủ với 100ml dung dịch H</a:t>
            </a:r>
            <a:r>
              <a:rPr lang="vi-VN" altLang="en-US" sz="3300" baseline="-25000">
                <a:latin typeface="Times New Roman" panose="02020603050405020304" pitchFamily="18" charset="0"/>
                <a:cs typeface="Times New Roman" panose="02020603050405020304" pitchFamily="18" charset="0"/>
              </a:rPr>
              <a:t>2</a:t>
            </a:r>
            <a:r>
              <a:rPr lang="vi-VN" altLang="en-US" sz="3300">
                <a:latin typeface="Times New Roman" panose="02020603050405020304" pitchFamily="18" charset="0"/>
                <a:cs typeface="Times New Roman" panose="02020603050405020304" pitchFamily="18" charset="0"/>
              </a:rPr>
              <a:t>SO</a:t>
            </a:r>
            <a:r>
              <a:rPr lang="vi-VN" altLang="en-US" sz="3300" baseline="-25000">
                <a:latin typeface="Times New Roman" panose="02020603050405020304" pitchFamily="18" charset="0"/>
                <a:cs typeface="Times New Roman" panose="02020603050405020304" pitchFamily="18" charset="0"/>
              </a:rPr>
              <a:t>4</a:t>
            </a:r>
            <a:r>
              <a:rPr lang="vi-VN" altLang="en-US" sz="3300">
                <a:latin typeface="Times New Roman" panose="02020603050405020304" pitchFamily="18" charset="0"/>
                <a:cs typeface="Times New Roman" panose="02020603050405020304" pitchFamily="18" charset="0"/>
              </a:rPr>
              <a:t> 0,2M. Khối lượng muối thu được là :</a:t>
            </a:r>
            <a:endParaRPr lang="en-US" altLang="en-US" sz="3300">
              <a:latin typeface="Times New Roman" panose="02020603050405020304" pitchFamily="18" charset="0"/>
              <a:cs typeface="Times New Roman" panose="02020603050405020304" pitchFamily="18" charset="0"/>
            </a:endParaRPr>
          </a:p>
          <a:p>
            <a:pPr algn="ctr" eaLnBrk="1" hangingPunct="1">
              <a:spcBef>
                <a:spcPct val="0"/>
              </a:spcBef>
              <a:buFontTx/>
              <a:buNone/>
            </a:pPr>
            <a:r>
              <a:rPr lang="pt-BR" altLang="en-US" sz="3600">
                <a:latin typeface="Times New Roman" panose="02020603050405020304" pitchFamily="18" charset="0"/>
                <a:cs typeface="Times New Roman" panose="02020603050405020304" pitchFamily="18" charset="0"/>
              </a:rPr>
              <a:t>A. 3,6 </a:t>
            </a:r>
            <a:r>
              <a:rPr lang="pt-BR" altLang="en-US" sz="3600" smtClean="0">
                <a:latin typeface="Times New Roman" panose="02020603050405020304" pitchFamily="18" charset="0"/>
                <a:cs typeface="Times New Roman" panose="02020603050405020304" pitchFamily="18" charset="0"/>
              </a:rPr>
              <a:t>gam.				B</a:t>
            </a:r>
            <a:r>
              <a:rPr lang="pt-BR" altLang="en-US" sz="3600">
                <a:latin typeface="Times New Roman" panose="02020603050405020304" pitchFamily="18" charset="0"/>
                <a:cs typeface="Times New Roman" panose="02020603050405020304" pitchFamily="18" charset="0"/>
              </a:rPr>
              <a:t>. 3,7 gam.</a:t>
            </a:r>
          </a:p>
          <a:p>
            <a:pPr algn="ctr" eaLnBrk="1" hangingPunct="1">
              <a:spcBef>
                <a:spcPct val="0"/>
              </a:spcBef>
              <a:buFontTx/>
              <a:buNone/>
            </a:pPr>
            <a:r>
              <a:rPr lang="pt-BR" altLang="en-US" sz="3600">
                <a:latin typeface="Times New Roman" panose="02020603050405020304" pitchFamily="18" charset="0"/>
                <a:cs typeface="Times New Roman" panose="02020603050405020304" pitchFamily="18" charset="0"/>
              </a:rPr>
              <a:t>C. 3,8 </a:t>
            </a:r>
            <a:r>
              <a:rPr lang="pt-BR" altLang="en-US" sz="3600" smtClean="0">
                <a:latin typeface="Times New Roman" panose="02020603050405020304" pitchFamily="18" charset="0"/>
                <a:cs typeface="Times New Roman" panose="02020603050405020304" pitchFamily="18" charset="0"/>
              </a:rPr>
              <a:t>gam.				D</a:t>
            </a:r>
            <a:r>
              <a:rPr lang="pt-BR" altLang="en-US" sz="3600">
                <a:latin typeface="Times New Roman" panose="02020603050405020304" pitchFamily="18" charset="0"/>
                <a:cs typeface="Times New Roman" panose="02020603050405020304" pitchFamily="18" charset="0"/>
              </a:rPr>
              <a:t>. 3,9 gam.</a:t>
            </a:r>
          </a:p>
          <a:p>
            <a:pPr eaLnBrk="1" hangingPunct="1">
              <a:spcBef>
                <a:spcPct val="0"/>
              </a:spcBef>
              <a:buFontTx/>
              <a:buNone/>
            </a:pPr>
            <a:endParaRPr lang="en-US" altLang="en-US" sz="3300">
              <a:latin typeface="Times New Roman" panose="02020603050405020304" pitchFamily="18" charset="0"/>
              <a:cs typeface="Times New Roman" panose="02020603050405020304" pitchFamily="18" charset="0"/>
            </a:endParaRPr>
          </a:p>
        </p:txBody>
      </p:sp>
      <p:sp>
        <p:nvSpPr>
          <p:cNvPr id="3" name="Rounded Rectangle 2"/>
          <p:cNvSpPr/>
          <p:nvPr/>
        </p:nvSpPr>
        <p:spPr>
          <a:xfrm>
            <a:off x="4314825" y="30480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
        <p:nvSpPr>
          <p:cNvPr id="2" name="Rectangle 1"/>
          <p:cNvSpPr/>
          <p:nvPr/>
        </p:nvSpPr>
        <p:spPr>
          <a:xfrm>
            <a:off x="838200" y="4267200"/>
            <a:ext cx="10629900" cy="2554545"/>
          </a:xfrm>
          <a:prstGeom prst="rect">
            <a:avLst/>
          </a:prstGeom>
        </p:spPr>
        <p:txBody>
          <a:bodyPr wrap="square">
            <a:spAutoFit/>
          </a:bodyPr>
          <a:lstStyle/>
          <a:p>
            <a:pPr eaLnBrk="1" hangingPunct="1"/>
            <a:r>
              <a:rPr lang="en-US" altLang="en-US" sz="3200" b="1" smtClean="0">
                <a:latin typeface="Times New Roman" panose="02020603050405020304" pitchFamily="18" charset="0"/>
                <a:cs typeface="Times New Roman" panose="02020603050405020304" pitchFamily="18" charset="0"/>
              </a:rPr>
              <a:t>Bài giải: </a:t>
            </a:r>
            <a:r>
              <a:rPr lang="vi-VN" altLang="en-US" sz="3200" smtClean="0">
                <a:latin typeface="Times New Roman" panose="02020603050405020304" pitchFamily="18" charset="0"/>
                <a:cs typeface="Times New Roman" panose="02020603050405020304" pitchFamily="18" charset="0"/>
              </a:rPr>
              <a:t>n</a:t>
            </a:r>
            <a:r>
              <a:rPr lang="vi-VN" altLang="en-US" sz="3200" baseline="-25000" smtClean="0">
                <a:latin typeface="Times New Roman" panose="02020603050405020304" pitchFamily="18" charset="0"/>
                <a:cs typeface="Times New Roman" panose="02020603050405020304" pitchFamily="18" charset="0"/>
              </a:rPr>
              <a:t>H2SO4</a:t>
            </a:r>
            <a:r>
              <a:rPr lang="vi-VN" altLang="en-US" sz="3200" smtClean="0">
                <a:latin typeface="Times New Roman" panose="02020603050405020304" pitchFamily="18" charset="0"/>
                <a:cs typeface="Times New Roman" panose="02020603050405020304" pitchFamily="18" charset="0"/>
              </a:rPr>
              <a:t> = 0,1. 0,2 = 0,02 mol</a:t>
            </a:r>
          </a:p>
          <a:p>
            <a:pPr algn="ctr" eaLnBrk="1" hangingPunct="1"/>
            <a:r>
              <a:rPr lang="vi-VN" altLang="en-US" sz="3200" b="1" smtClean="0">
                <a:latin typeface="Times New Roman" panose="02020603050405020304" pitchFamily="18" charset="0"/>
                <a:cs typeface="Times New Roman" panose="02020603050405020304" pitchFamily="18" charset="0"/>
              </a:rPr>
              <a:t>RO + H</a:t>
            </a:r>
            <a:r>
              <a:rPr lang="vi-VN" altLang="en-US" sz="3200" b="1" baseline="-25000" smtClean="0">
                <a:latin typeface="Times New Roman" panose="02020603050405020304" pitchFamily="18" charset="0"/>
                <a:cs typeface="Times New Roman" panose="02020603050405020304" pitchFamily="18" charset="0"/>
              </a:rPr>
              <a:t>2</a:t>
            </a:r>
            <a:r>
              <a:rPr lang="vi-VN" altLang="en-US" sz="3200" b="1" smtClean="0">
                <a:latin typeface="Times New Roman" panose="02020603050405020304" pitchFamily="18" charset="0"/>
                <a:cs typeface="Times New Roman" panose="02020603050405020304" pitchFamily="18" charset="0"/>
              </a:rPr>
              <a:t>SO</a:t>
            </a:r>
            <a:r>
              <a:rPr lang="vi-VN" altLang="en-US" sz="3200" b="1" baseline="-25000" smtClean="0">
                <a:latin typeface="Times New Roman" panose="02020603050405020304" pitchFamily="18" charset="0"/>
                <a:cs typeface="Times New Roman" panose="02020603050405020304" pitchFamily="18" charset="0"/>
              </a:rPr>
              <a:t>4</a:t>
            </a:r>
            <a:r>
              <a:rPr lang="vi-VN" altLang="en-US" sz="3200" b="1" smtClean="0">
                <a:latin typeface="Times New Roman" panose="02020603050405020304" pitchFamily="18" charset="0"/>
                <a:cs typeface="Times New Roman" panose="02020603050405020304" pitchFamily="18" charset="0"/>
              </a:rPr>
              <a:t> → RSO</a:t>
            </a:r>
            <a:r>
              <a:rPr lang="vi-VN" altLang="en-US" sz="3200" b="1" baseline="-25000" smtClean="0">
                <a:latin typeface="Times New Roman" panose="02020603050405020304" pitchFamily="18" charset="0"/>
                <a:cs typeface="Times New Roman" panose="02020603050405020304" pitchFamily="18" charset="0"/>
              </a:rPr>
              <a:t>4</a:t>
            </a:r>
            <a:r>
              <a:rPr lang="vi-VN" altLang="en-US" sz="3200" b="1" smtClean="0">
                <a:latin typeface="Times New Roman" panose="02020603050405020304" pitchFamily="18" charset="0"/>
                <a:cs typeface="Times New Roman" panose="02020603050405020304" pitchFamily="18" charset="0"/>
              </a:rPr>
              <a:t> + H</a:t>
            </a:r>
            <a:r>
              <a:rPr lang="vi-VN" altLang="en-US" sz="3200" b="1" baseline="-25000" smtClean="0">
                <a:latin typeface="Times New Roman" panose="02020603050405020304" pitchFamily="18" charset="0"/>
                <a:cs typeface="Times New Roman" panose="02020603050405020304" pitchFamily="18" charset="0"/>
              </a:rPr>
              <a:t>2</a:t>
            </a:r>
            <a:r>
              <a:rPr lang="vi-VN" altLang="en-US" sz="3200" b="1" smtClean="0">
                <a:latin typeface="Times New Roman" panose="02020603050405020304" pitchFamily="18" charset="0"/>
                <a:cs typeface="Times New Roman" panose="02020603050405020304" pitchFamily="18" charset="0"/>
              </a:rPr>
              <a:t>O</a:t>
            </a:r>
          </a:p>
          <a:p>
            <a:pPr eaLnBrk="1" hangingPunct="1"/>
            <a:r>
              <a:rPr lang="vi-VN" altLang="en-US" sz="3200" smtClean="0">
                <a:latin typeface="Times New Roman" panose="02020603050405020304" pitchFamily="18" charset="0"/>
                <a:cs typeface="Times New Roman" panose="02020603050405020304" pitchFamily="18" charset="0"/>
              </a:rPr>
              <a:t>1 mol oxit (RO) → 1 mol muối sunfat (RSO</a:t>
            </a:r>
            <a:r>
              <a:rPr lang="vi-VN" altLang="en-US" sz="3200" baseline="-25000" smtClean="0">
                <a:latin typeface="Times New Roman" panose="02020603050405020304" pitchFamily="18" charset="0"/>
                <a:cs typeface="Times New Roman" panose="02020603050405020304" pitchFamily="18" charset="0"/>
              </a:rPr>
              <a:t>4</a:t>
            </a:r>
            <a:r>
              <a:rPr lang="vi-VN" altLang="en-US" sz="3200" smtClean="0">
                <a:latin typeface="Times New Roman" panose="02020603050405020304" pitchFamily="18" charset="0"/>
                <a:cs typeface="Times New Roman" panose="02020603050405020304" pitchFamily="18" charset="0"/>
              </a:rPr>
              <a:t>) </a:t>
            </a:r>
            <a:endParaRPr lang="en-US" altLang="en-US" sz="3200" smtClean="0">
              <a:latin typeface="Times New Roman" panose="02020603050405020304" pitchFamily="18" charset="0"/>
              <a:cs typeface="Times New Roman" panose="02020603050405020304" pitchFamily="18" charset="0"/>
            </a:endParaRPr>
          </a:p>
          <a:p>
            <a:pPr eaLnBrk="1" hangingPunct="1"/>
            <a:r>
              <a:rPr lang="vi-VN" altLang="en-US" sz="3200" smtClean="0">
                <a:latin typeface="Times New Roman" panose="02020603050405020304" pitchFamily="18" charset="0"/>
                <a:cs typeface="Times New Roman" panose="02020603050405020304" pitchFamily="18" charset="0"/>
              </a:rPr>
              <a:t>⇒ khối lượng tăng là: 96 – 16 = 80g</a:t>
            </a:r>
          </a:p>
          <a:p>
            <a:pPr eaLnBrk="1" hangingPunct="1"/>
            <a:r>
              <a:rPr lang="vi-VN" altLang="en-US" sz="3200" smtClean="0">
                <a:latin typeface="Times New Roman" panose="02020603050405020304" pitchFamily="18" charset="0"/>
                <a:cs typeface="Times New Roman" panose="02020603050405020304" pitchFamily="18" charset="0"/>
              </a:rPr>
              <a:t>Khối lượng muối thu được là: 2,3 + 80. 0,02 = 3,9 g</a:t>
            </a:r>
            <a:endParaRPr lang="vi-VN" altLang="en-US" sz="3200">
              <a:latin typeface="Times New Roman" panose="02020603050405020304" pitchFamily="18" charset="0"/>
              <a:cs typeface="Times New Roman" panose="02020603050405020304" pitchFamily="18" charset="0"/>
            </a:endParaRPr>
          </a:p>
        </p:txBody>
      </p:sp>
      <p:sp>
        <p:nvSpPr>
          <p:cNvPr id="4" name="Oval 3"/>
          <p:cNvSpPr/>
          <p:nvPr/>
        </p:nvSpPr>
        <p:spPr>
          <a:xfrm>
            <a:off x="7772400" y="3657600"/>
            <a:ext cx="6858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randombar(horizontal)">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0"/>
            <a:ext cx="11582400" cy="2554545"/>
          </a:xfrm>
          <a:prstGeom prst="rect">
            <a:avLst/>
          </a:prstGeom>
        </p:spPr>
        <p:txBody>
          <a:bodyPr wrap="square">
            <a:spAutoFit/>
          </a:bodyPr>
          <a:lstStyle/>
          <a:p>
            <a:pPr eaLnBrk="1" hangingPunct="1">
              <a:defRPr/>
            </a:pPr>
            <a:r>
              <a:rPr lang="vi-VN" sz="3200" b="1" dirty="0">
                <a:latin typeface="Times New Roman" pitchFamily="18" charset="0"/>
                <a:cs typeface="Times New Roman" pitchFamily="18" charset="0"/>
              </a:rPr>
              <a:t>Bài 6 (trang 165 SGK Hóa 12):</a:t>
            </a:r>
            <a:r>
              <a:rPr lang="vi-VN" sz="3200" dirty="0">
                <a:latin typeface="Times New Roman" pitchFamily="18" charset="0"/>
                <a:cs typeface="Times New Roman" pitchFamily="18" charset="0"/>
              </a:rPr>
              <a:t> Nguyên tử của nguyên tố X có tổng số hạt cơ bản (p,n,e) là 82, trong đó số hạt mang điện nhiều hơn số hạt không mang điện là 22. Nguyên tố X là nguyên </a:t>
            </a:r>
            <a:r>
              <a:rPr lang="vi-VN" sz="3200">
                <a:latin typeface="Times New Roman" pitchFamily="18" charset="0"/>
                <a:cs typeface="Times New Roman" pitchFamily="18" charset="0"/>
              </a:rPr>
              <a:t>tố </a:t>
            </a:r>
            <a:r>
              <a:rPr lang="vi-VN" sz="3200" smtClean="0">
                <a:latin typeface="Times New Roman" pitchFamily="18" charset="0"/>
                <a:cs typeface="Times New Roman" pitchFamily="18" charset="0"/>
              </a:rPr>
              <a:t>nào?</a:t>
            </a:r>
            <a:endParaRPr lang="en-US" sz="3200" dirty="0">
              <a:latin typeface="Times New Roman" pitchFamily="18" charset="0"/>
              <a:cs typeface="Times New Roman" pitchFamily="18" charset="0"/>
            </a:endParaRPr>
          </a:p>
          <a:p>
            <a:pPr eaLnBrk="1" hangingPunct="1">
              <a:defRPr/>
            </a:pPr>
            <a:r>
              <a:rPr lang="en-US" sz="3200" smtClean="0">
                <a:latin typeface="Times New Roman" pitchFamily="18" charset="0"/>
                <a:cs typeface="Times New Roman" pitchFamily="18" charset="0"/>
              </a:rPr>
              <a:t>A</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Sắt.		B</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Brom.		C</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Photpho.		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Crom</a:t>
            </a:r>
            <a:r>
              <a:rPr lang="en-US" sz="3200" dirty="0">
                <a:latin typeface="Times New Roman" pitchFamily="18" charset="0"/>
                <a:cs typeface="Times New Roman" pitchFamily="18" charset="0"/>
              </a:rPr>
              <a:t>.</a:t>
            </a:r>
          </a:p>
          <a:p>
            <a:pPr eaLnBrk="1" hangingPunct="1">
              <a:defRPr/>
            </a:pPr>
            <a:endParaRPr lang="en-US" sz="3200" dirty="0">
              <a:latin typeface="Times New Roman" pitchFamily="18" charset="0"/>
              <a:cs typeface="Times New Roman" pitchFamily="18" charset="0"/>
            </a:endParaRPr>
          </a:p>
        </p:txBody>
      </p:sp>
      <p:sp>
        <p:nvSpPr>
          <p:cNvPr id="3" name="Rounded Rectangle 2"/>
          <p:cNvSpPr/>
          <p:nvPr/>
        </p:nvSpPr>
        <p:spPr>
          <a:xfrm>
            <a:off x="4314825" y="304800"/>
            <a:ext cx="4019550" cy="914400"/>
          </a:xfrm>
          <a:prstGeom prst="round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4800" b="1" smtClean="0">
                <a:latin typeface="Times New Roman" panose="02020603050405020304" pitchFamily="18" charset="0"/>
                <a:cs typeface="Times New Roman" panose="02020603050405020304" pitchFamily="18" charset="0"/>
              </a:rPr>
              <a:t>BÀI TẬP</a:t>
            </a:r>
            <a:endParaRPr lang="en-US" sz="4800" b="1">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762000" y="3581400"/>
            <a:ext cx="11430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300" b="1" smtClean="0">
                <a:latin typeface="Times New Roman" panose="02020603050405020304" pitchFamily="18" charset="0"/>
                <a:cs typeface="Times New Roman" panose="02020603050405020304" pitchFamily="18" charset="0"/>
              </a:rPr>
              <a:t>Bài giải: </a:t>
            </a:r>
            <a:r>
              <a:rPr lang="pt-BR" altLang="en-US" sz="3300" smtClean="0">
                <a:latin typeface="Times New Roman" panose="02020603050405020304" pitchFamily="18" charset="0"/>
                <a:cs typeface="Times New Roman" panose="02020603050405020304" pitchFamily="18" charset="0"/>
              </a:rPr>
              <a:t>Gọi </a:t>
            </a:r>
            <a:r>
              <a:rPr lang="pt-BR" altLang="en-US" sz="3300">
                <a:latin typeface="Times New Roman" panose="02020603050405020304" pitchFamily="18" charset="0"/>
                <a:cs typeface="Times New Roman" panose="02020603050405020304" pitchFamily="18" charset="0"/>
              </a:rPr>
              <a:t>p, n, e lần lượt là số proton, notron và electron.</a:t>
            </a:r>
          </a:p>
          <a:p>
            <a:pPr eaLnBrk="1" hangingPunct="1">
              <a:spcBef>
                <a:spcPct val="0"/>
              </a:spcBef>
              <a:buFontTx/>
              <a:buNone/>
            </a:pPr>
            <a:r>
              <a:rPr lang="pt-BR" altLang="en-US" sz="3300">
                <a:latin typeface="Times New Roman" panose="02020603050405020304" pitchFamily="18" charset="0"/>
                <a:cs typeface="Times New Roman" panose="02020603050405020304" pitchFamily="18" charset="0"/>
              </a:rPr>
              <a:t>Ta có p + n + e = 82.</a:t>
            </a:r>
          </a:p>
          <a:p>
            <a:pPr eaLnBrk="1" hangingPunct="1">
              <a:spcBef>
                <a:spcPct val="0"/>
              </a:spcBef>
              <a:buFontTx/>
              <a:buNone/>
            </a:pPr>
            <a:r>
              <a:rPr lang="pt-BR" altLang="en-US" sz="3300">
                <a:latin typeface="Times New Roman" panose="02020603050405020304" pitchFamily="18" charset="0"/>
                <a:cs typeface="Times New Roman" panose="02020603050405020304" pitchFamily="18" charset="0"/>
              </a:rPr>
              <a:t>          p + e - n = 22.</a:t>
            </a:r>
          </a:p>
          <a:p>
            <a:pPr eaLnBrk="1" hangingPunct="1">
              <a:spcBef>
                <a:spcPct val="0"/>
              </a:spcBef>
              <a:buFontTx/>
              <a:buNone/>
            </a:pPr>
            <a:r>
              <a:rPr lang="pt-BR" altLang="en-US" sz="3300">
                <a:latin typeface="Times New Roman" panose="02020603050405020304" pitchFamily="18" charset="0"/>
                <a:cs typeface="Times New Roman" panose="02020603050405020304" pitchFamily="18" charset="0"/>
              </a:rPr>
              <a:t>Mà     p = e → </a:t>
            </a:r>
            <a:r>
              <a:rPr lang="pt-BR" altLang="en-US" sz="3300" smtClean="0">
                <a:latin typeface="Times New Roman" panose="02020603050405020304" pitchFamily="18" charset="0"/>
                <a:cs typeface="Times New Roman" panose="02020603050405020304" pitchFamily="18" charset="0"/>
              </a:rPr>
              <a:t> 2p </a:t>
            </a:r>
            <a:r>
              <a:rPr lang="pt-BR" altLang="en-US" sz="3300">
                <a:latin typeface="Times New Roman" panose="02020603050405020304" pitchFamily="18" charset="0"/>
                <a:cs typeface="Times New Roman" panose="02020603050405020304" pitchFamily="18" charset="0"/>
              </a:rPr>
              <a:t>+ n =82</a:t>
            </a:r>
          </a:p>
          <a:p>
            <a:pPr eaLnBrk="1" hangingPunct="1">
              <a:spcBef>
                <a:spcPct val="0"/>
              </a:spcBef>
              <a:buFontTx/>
              <a:buNone/>
            </a:pPr>
            <a:r>
              <a:rPr lang="pt-BR" altLang="en-US" sz="3300">
                <a:latin typeface="Times New Roman" panose="02020603050405020304" pitchFamily="18" charset="0"/>
                <a:cs typeface="Times New Roman" panose="02020603050405020304" pitchFamily="18" charset="0"/>
              </a:rPr>
              <a:t>                         2p – n = 22</a:t>
            </a:r>
          </a:p>
          <a:p>
            <a:pPr eaLnBrk="1" hangingPunct="1">
              <a:spcBef>
                <a:spcPct val="0"/>
              </a:spcBef>
              <a:buFontTx/>
              <a:buNone/>
            </a:pPr>
            <a:r>
              <a:rPr lang="pt-BR" altLang="en-US" sz="3300">
                <a:latin typeface="Times New Roman" panose="02020603050405020304" pitchFamily="18" charset="0"/>
                <a:cs typeface="Times New Roman" panose="02020603050405020304" pitchFamily="18" charset="0"/>
              </a:rPr>
              <a:t>→ p = e = 26 ; n = 30</a:t>
            </a:r>
            <a:r>
              <a:rPr lang="pt-BR" altLang="en-US" sz="3300" smtClean="0">
                <a:latin typeface="Times New Roman" panose="02020603050405020304" pitchFamily="18" charset="0"/>
                <a:cs typeface="Times New Roman" panose="02020603050405020304" pitchFamily="18" charset="0"/>
              </a:rPr>
              <a:t>. </a:t>
            </a:r>
            <a:r>
              <a:rPr lang="pt-BR" altLang="en-US" sz="3300" smtClean="0">
                <a:latin typeface="Times New Roman" panose="02020603050405020304" pitchFamily="18" charset="0"/>
                <a:cs typeface="Times New Roman" panose="02020603050405020304" pitchFamily="18" charset="0"/>
                <a:sym typeface="Wingdings" panose="05000000000000000000" pitchFamily="2" charset="2"/>
              </a:rPr>
              <a:t> </a:t>
            </a:r>
            <a:r>
              <a:rPr lang="pt-BR" altLang="en-US" sz="3300" smtClean="0">
                <a:latin typeface="Times New Roman" panose="02020603050405020304" pitchFamily="18" charset="0"/>
                <a:cs typeface="Times New Roman" panose="02020603050405020304" pitchFamily="18" charset="0"/>
              </a:rPr>
              <a:t>X </a:t>
            </a:r>
            <a:r>
              <a:rPr lang="pt-BR" altLang="en-US" sz="3300">
                <a:latin typeface="Times New Roman" panose="02020603050405020304" pitchFamily="18" charset="0"/>
                <a:cs typeface="Times New Roman" panose="02020603050405020304" pitchFamily="18" charset="0"/>
              </a:rPr>
              <a:t>là Fe.</a:t>
            </a:r>
          </a:p>
        </p:txBody>
      </p:sp>
      <p:sp>
        <p:nvSpPr>
          <p:cNvPr id="2" name="Left Brace 1"/>
          <p:cNvSpPr/>
          <p:nvPr/>
        </p:nvSpPr>
        <p:spPr>
          <a:xfrm>
            <a:off x="3200400" y="5187315"/>
            <a:ext cx="381000" cy="98488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419100" y="3048000"/>
            <a:ext cx="6858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4" presetClass="entr" presetSubtype="1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6600"/>
                </a:solidFill>
                <a:latin typeface="Times New Roman" panose="02020603050405020304" pitchFamily="18" charset="0"/>
                <a:cs typeface="Times New Roman" panose="02020603050405020304" pitchFamily="18" charset="0"/>
              </a:rPr>
              <a:t>II. TÍNH CHẤT VẬT LÍ</a:t>
            </a:r>
            <a:endParaRPr lang="en-US" altLang="en-US" b="1" u="sng">
              <a:solidFill>
                <a:srgbClr val="FF6600"/>
              </a:solidFill>
              <a:latin typeface="Times New Roman" panose="02020603050405020304" pitchFamily="18" charset="0"/>
              <a:cs typeface="Times New Roman" panose="02020603050405020304" pitchFamily="18" charset="0"/>
            </a:endParaRPr>
          </a:p>
        </p:txBody>
      </p:sp>
      <p:grpSp>
        <p:nvGrpSpPr>
          <p:cNvPr id="10243" name="Group 5"/>
          <p:cNvGrpSpPr>
            <a:grpSpLocks/>
          </p:cNvGrpSpPr>
          <p:nvPr/>
        </p:nvGrpSpPr>
        <p:grpSpPr bwMode="auto">
          <a:xfrm>
            <a:off x="10074275" y="60325"/>
            <a:ext cx="2514600" cy="1616075"/>
            <a:chOff x="4176" y="2630"/>
            <a:chExt cx="1584" cy="1018"/>
          </a:xfrm>
        </p:grpSpPr>
        <p:sp>
          <p:nvSpPr>
            <p:cNvPr id="10244"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10245"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10246"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sp>
        <p:nvSpPr>
          <p:cNvPr id="3" name="Rectangle 2"/>
          <p:cNvSpPr/>
          <p:nvPr/>
        </p:nvSpPr>
        <p:spPr>
          <a:xfrm>
            <a:off x="779879" y="1463675"/>
            <a:ext cx="10361195" cy="1723549"/>
          </a:xfrm>
          <a:prstGeom prst="rect">
            <a:avLst/>
          </a:prstGeom>
        </p:spPr>
        <p:txBody>
          <a:bodyPr wrap="square">
            <a:spAutoFit/>
          </a:bodyPr>
          <a:lstStyle/>
          <a:p>
            <a:pPr>
              <a:spcBef>
                <a:spcPts val="1200"/>
              </a:spcBef>
            </a:pPr>
            <a:r>
              <a:rPr lang="vi-VN" sz="3200">
                <a:solidFill>
                  <a:srgbClr val="000000"/>
                </a:solidFill>
                <a:latin typeface="Times New Roman" panose="02020603050405020304" pitchFamily="18" charset="0"/>
                <a:cs typeface="Times New Roman" panose="02020603050405020304" pitchFamily="18" charset="0"/>
              </a:rPr>
              <a:t>- Sắt là kim loại có màu trắng hơi xám, dẻo, dễ rèn, nóng chảy ở nhiệt độ 1540</a:t>
            </a:r>
            <a:r>
              <a:rPr lang="vi-VN" sz="3200" baseline="30000">
                <a:solidFill>
                  <a:srgbClr val="000000"/>
                </a:solidFill>
                <a:latin typeface="Times New Roman" panose="02020603050405020304" pitchFamily="18" charset="0"/>
                <a:cs typeface="Times New Roman" panose="02020603050405020304" pitchFamily="18" charset="0"/>
              </a:rPr>
              <a:t>o</a:t>
            </a:r>
            <a:r>
              <a:rPr lang="vi-VN" sz="3200">
                <a:solidFill>
                  <a:srgbClr val="000000"/>
                </a:solidFill>
                <a:latin typeface="Times New Roman" panose="02020603050405020304" pitchFamily="18" charset="0"/>
                <a:cs typeface="Times New Roman" panose="02020603050405020304" pitchFamily="18" charset="0"/>
              </a:rPr>
              <a:t>C, có D = 7,9 g/cm</a:t>
            </a:r>
            <a:r>
              <a:rPr lang="vi-VN" sz="3200" baseline="30000">
                <a:solidFill>
                  <a:srgbClr val="000000"/>
                </a:solidFill>
                <a:latin typeface="Times New Roman" panose="02020603050405020304" pitchFamily="18" charset="0"/>
                <a:cs typeface="Times New Roman" panose="02020603050405020304" pitchFamily="18" charset="0"/>
              </a:rPr>
              <a:t>3</a:t>
            </a:r>
            <a:r>
              <a:rPr lang="vi-VN" sz="3200">
                <a:solidFill>
                  <a:srgbClr val="000000"/>
                </a:solidFill>
                <a:latin typeface="Times New Roman" panose="02020603050405020304" pitchFamily="18" charset="0"/>
                <a:cs typeface="Times New Roman" panose="02020603050405020304" pitchFamily="18" charset="0"/>
              </a:rPr>
              <a:t>.</a:t>
            </a:r>
          </a:p>
          <a:p>
            <a:pPr>
              <a:spcBef>
                <a:spcPts val="1200"/>
              </a:spcBef>
            </a:pPr>
            <a:r>
              <a:rPr lang="vi-VN" sz="3200">
                <a:solidFill>
                  <a:srgbClr val="000000"/>
                </a:solidFill>
                <a:latin typeface="Times New Roman" panose="02020603050405020304" pitchFamily="18" charset="0"/>
                <a:cs typeface="Times New Roman" panose="02020603050405020304" pitchFamily="18" charset="0"/>
              </a:rPr>
              <a:t>- Sắt có tính dẫn điện, dẫn nhiệt tốt, đặc biệt có tính nhiễm từ</a:t>
            </a:r>
            <a:r>
              <a:rPr lang="vi-VN" sz="3200" smtClean="0">
                <a:solidFill>
                  <a:srgbClr val="000000"/>
                </a:solidFill>
                <a:latin typeface="Times New Roman" panose="02020603050405020304" pitchFamily="18" charset="0"/>
                <a:cs typeface="Times New Roman" panose="02020603050405020304" pitchFamily="18" charset="0"/>
              </a:rPr>
              <a:t>.</a:t>
            </a:r>
            <a:endParaRPr lang="vi-VN" sz="32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6600"/>
                </a:solidFill>
                <a:latin typeface="Times New Roman" panose="02020603050405020304" pitchFamily="18" charset="0"/>
                <a:cs typeface="Times New Roman" panose="02020603050405020304" pitchFamily="18" charset="0"/>
              </a:rPr>
              <a:t>III. TÍNH CHẤT HÓA HỌC</a:t>
            </a:r>
            <a:endParaRPr lang="en-US" altLang="en-US" b="1" u="sng">
              <a:solidFill>
                <a:srgbClr val="FF6600"/>
              </a:solidFill>
              <a:latin typeface="Times New Roman" panose="02020603050405020304" pitchFamily="18" charset="0"/>
              <a:cs typeface="Times New Roman" panose="02020603050405020304" pitchFamily="18" charset="0"/>
            </a:endParaRPr>
          </a:p>
        </p:txBody>
      </p:sp>
      <p:grpSp>
        <p:nvGrpSpPr>
          <p:cNvPr id="11267" name="Group 5"/>
          <p:cNvGrpSpPr>
            <a:grpSpLocks/>
          </p:cNvGrpSpPr>
          <p:nvPr/>
        </p:nvGrpSpPr>
        <p:grpSpPr bwMode="auto">
          <a:xfrm>
            <a:off x="10074275" y="60325"/>
            <a:ext cx="2514600" cy="1616075"/>
            <a:chOff x="4176" y="2630"/>
            <a:chExt cx="1584" cy="1018"/>
          </a:xfrm>
        </p:grpSpPr>
        <p:sp>
          <p:nvSpPr>
            <p:cNvPr id="11277"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11278"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11279"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sp>
        <p:nvSpPr>
          <p:cNvPr id="7" name="Text Box 6"/>
          <p:cNvSpPr txBox="1">
            <a:spLocks noChangeArrowheads="1"/>
          </p:cNvSpPr>
          <p:nvPr/>
        </p:nvSpPr>
        <p:spPr bwMode="auto">
          <a:xfrm>
            <a:off x="3962400" y="2128838"/>
            <a:ext cx="23415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Fe</a:t>
            </a:r>
            <a:r>
              <a:rPr lang="en-US" altLang="en-US" sz="2800" b="1">
                <a:latin typeface="Times New Roman" panose="02020603050405020304" pitchFamily="18" charset="0"/>
                <a:cs typeface="Times New Roman" panose="02020603050405020304" pitchFamily="18" charset="0"/>
                <a:sym typeface="Wingdings 3" panose="05040102010807070707" pitchFamily="18" charset="2"/>
              </a:rPr>
              <a:t>Fe</a:t>
            </a:r>
            <a:r>
              <a:rPr lang="en-US" altLang="en-US" sz="2800" b="1" baseline="30000">
                <a:latin typeface="Times New Roman" panose="02020603050405020304" pitchFamily="18" charset="0"/>
                <a:cs typeface="Times New Roman" panose="02020603050405020304" pitchFamily="18" charset="0"/>
                <a:sym typeface="Wingdings 3" panose="05040102010807070707" pitchFamily="18" charset="2"/>
              </a:rPr>
              <a:t>2</a:t>
            </a:r>
            <a:r>
              <a:rPr lang="vi-VN" altLang="en-US" sz="2800" b="1" baseline="30000">
                <a:latin typeface="Times New Roman" panose="02020603050405020304" pitchFamily="18" charset="0"/>
                <a:cs typeface="Times New Roman" panose="02020603050405020304" pitchFamily="18" charset="0"/>
                <a:sym typeface="Wingdings 3" panose="05040102010807070707" pitchFamily="18" charset="2"/>
              </a:rPr>
              <a:t>+</a:t>
            </a:r>
            <a:r>
              <a:rPr lang="en-US" altLang="en-US" sz="2800" b="1">
                <a:latin typeface="Times New Roman" panose="02020603050405020304" pitchFamily="18" charset="0"/>
                <a:cs typeface="Times New Roman" panose="02020603050405020304" pitchFamily="18" charset="0"/>
                <a:sym typeface="Wingdings 3" panose="05040102010807070707" pitchFamily="18" charset="2"/>
              </a:rPr>
              <a:t> + 2e</a:t>
            </a:r>
          </a:p>
        </p:txBody>
      </p:sp>
      <p:sp>
        <p:nvSpPr>
          <p:cNvPr id="8" name="Text Box 10"/>
          <p:cNvSpPr txBox="1">
            <a:spLocks noChangeArrowheads="1"/>
          </p:cNvSpPr>
          <p:nvPr/>
        </p:nvSpPr>
        <p:spPr bwMode="auto">
          <a:xfrm>
            <a:off x="3967163" y="3386138"/>
            <a:ext cx="27003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Fe</a:t>
            </a:r>
            <a:r>
              <a:rPr lang="en-US" altLang="en-US" sz="2800" b="1">
                <a:latin typeface="Times New Roman" panose="02020603050405020304" pitchFamily="18" charset="0"/>
                <a:cs typeface="Times New Roman" panose="02020603050405020304" pitchFamily="18" charset="0"/>
                <a:sym typeface="Wingdings 3" panose="05040102010807070707" pitchFamily="18" charset="2"/>
              </a:rPr>
              <a:t>Fe</a:t>
            </a:r>
            <a:r>
              <a:rPr lang="en-US" altLang="en-US" sz="2800" b="1" baseline="30000">
                <a:latin typeface="Times New Roman" panose="02020603050405020304" pitchFamily="18" charset="0"/>
                <a:cs typeface="Times New Roman" panose="02020603050405020304" pitchFamily="18" charset="0"/>
                <a:sym typeface="Wingdings 3" panose="05040102010807070707" pitchFamily="18" charset="2"/>
              </a:rPr>
              <a:t>3</a:t>
            </a:r>
            <a:r>
              <a:rPr lang="vi-VN" altLang="en-US" sz="2800" b="1" baseline="30000">
                <a:latin typeface="Times New Roman" panose="02020603050405020304" pitchFamily="18" charset="0"/>
                <a:cs typeface="Times New Roman" panose="02020603050405020304" pitchFamily="18" charset="0"/>
                <a:sym typeface="Wingdings 3" panose="05040102010807070707" pitchFamily="18" charset="2"/>
              </a:rPr>
              <a:t>+</a:t>
            </a:r>
            <a:r>
              <a:rPr lang="en-US" altLang="en-US" sz="2800" b="1">
                <a:latin typeface="Times New Roman" panose="02020603050405020304" pitchFamily="18" charset="0"/>
                <a:cs typeface="Times New Roman" panose="02020603050405020304" pitchFamily="18" charset="0"/>
                <a:sym typeface="Wingdings 3" panose="05040102010807070707" pitchFamily="18" charset="2"/>
              </a:rPr>
              <a:t> + 3e</a:t>
            </a:r>
          </a:p>
        </p:txBody>
      </p:sp>
      <p:sp>
        <p:nvSpPr>
          <p:cNvPr id="9" name="Text Box 11"/>
          <p:cNvSpPr txBox="1">
            <a:spLocks noChangeArrowheads="1"/>
          </p:cNvSpPr>
          <p:nvPr/>
        </p:nvSpPr>
        <p:spPr bwMode="auto">
          <a:xfrm>
            <a:off x="838200" y="2590800"/>
            <a:ext cx="2971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400" b="1">
                <a:solidFill>
                  <a:srgbClr val="0000FF"/>
                </a:solidFill>
                <a:latin typeface="Times New Roman" panose="02020603050405020304" pitchFamily="18" charset="0"/>
                <a:cs typeface="Times New Roman" panose="02020603050405020304" pitchFamily="18" charset="0"/>
              </a:rPr>
              <a:t>Fe : </a:t>
            </a:r>
            <a:r>
              <a:rPr lang="en-US" altLang="en-US" sz="2400" b="1">
                <a:solidFill>
                  <a:srgbClr val="0000FF"/>
                </a:solidFill>
                <a:latin typeface="Times New Roman" panose="02020603050405020304" pitchFamily="18" charset="0"/>
                <a:cs typeface="Times New Roman" panose="02020603050405020304" pitchFamily="18" charset="0"/>
              </a:rPr>
              <a:t>T</a:t>
            </a:r>
            <a:r>
              <a:rPr lang="vi-VN" altLang="en-US" sz="2400" b="1">
                <a:solidFill>
                  <a:srgbClr val="0000FF"/>
                </a:solidFill>
                <a:latin typeface="Times New Roman" panose="02020603050405020304" pitchFamily="18" charset="0"/>
                <a:cs typeface="Times New Roman" panose="02020603050405020304" pitchFamily="18" charset="0"/>
              </a:rPr>
              <a:t>ÍNH KHỬ  </a:t>
            </a:r>
            <a:r>
              <a:rPr lang="en-US" altLang="en-US" sz="2400" b="1">
                <a:solidFill>
                  <a:srgbClr val="0000FF"/>
                </a:solidFill>
                <a:latin typeface="Times New Roman" panose="02020603050405020304" pitchFamily="18" charset="0"/>
                <a:cs typeface="Times New Roman" panose="02020603050405020304" pitchFamily="18" charset="0"/>
              </a:rPr>
              <a:t>trung bình</a:t>
            </a:r>
          </a:p>
        </p:txBody>
      </p:sp>
      <p:grpSp>
        <p:nvGrpSpPr>
          <p:cNvPr id="10" name="Group 9"/>
          <p:cNvGrpSpPr>
            <a:grpSpLocks/>
          </p:cNvGrpSpPr>
          <p:nvPr/>
        </p:nvGrpSpPr>
        <p:grpSpPr bwMode="auto">
          <a:xfrm>
            <a:off x="3578225" y="2300288"/>
            <a:ext cx="469900" cy="1314450"/>
            <a:chOff x="2496" y="1104"/>
            <a:chExt cx="432" cy="432"/>
          </a:xfrm>
        </p:grpSpPr>
        <p:sp>
          <p:nvSpPr>
            <p:cNvPr id="11275" name="Line 12"/>
            <p:cNvSpPr>
              <a:spLocks noChangeShapeType="1"/>
            </p:cNvSpPr>
            <p:nvPr/>
          </p:nvSpPr>
          <p:spPr bwMode="auto">
            <a:xfrm flipV="1">
              <a:off x="2496" y="1104"/>
              <a:ext cx="432"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13"/>
            <p:cNvSpPr>
              <a:spLocks noChangeShapeType="1"/>
            </p:cNvSpPr>
            <p:nvPr/>
          </p:nvSpPr>
          <p:spPr bwMode="auto">
            <a:xfrm>
              <a:off x="2496" y="1296"/>
              <a:ext cx="384"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Box 10"/>
          <p:cNvSpPr txBox="1">
            <a:spLocks noChangeArrowheads="1"/>
          </p:cNvSpPr>
          <p:nvPr/>
        </p:nvSpPr>
        <p:spPr bwMode="auto">
          <a:xfrm>
            <a:off x="6235700" y="2065338"/>
            <a:ext cx="5326063"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sym typeface="Wingdings 3" panose="05040102010807070707" pitchFamily="18" charset="2"/>
              </a:rPr>
              <a:t>(Phản ứng với chất oxi hóa yếu)</a:t>
            </a:r>
          </a:p>
        </p:txBody>
      </p:sp>
      <p:sp>
        <p:nvSpPr>
          <p:cNvPr id="14" name="Text Box 10"/>
          <p:cNvSpPr txBox="1">
            <a:spLocks noChangeArrowheads="1"/>
          </p:cNvSpPr>
          <p:nvPr/>
        </p:nvSpPr>
        <p:spPr bwMode="auto">
          <a:xfrm>
            <a:off x="6235700" y="3386138"/>
            <a:ext cx="57896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sym typeface="Wingdings 3" panose="05040102010807070707" pitchFamily="18" charset="2"/>
              </a:rPr>
              <a:t>(Phản ứng với chất oxi hóa mạnh)</a:t>
            </a:r>
          </a:p>
        </p:txBody>
      </p:sp>
      <p:sp>
        <p:nvSpPr>
          <p:cNvPr id="15" name="TextBox 14"/>
          <p:cNvSpPr txBox="1">
            <a:spLocks noChangeArrowheads="1"/>
          </p:cNvSpPr>
          <p:nvPr/>
        </p:nvSpPr>
        <p:spPr bwMode="auto">
          <a:xfrm>
            <a:off x="2328863" y="4411663"/>
            <a:ext cx="800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3600">
                <a:latin typeface="Times New Roman" panose="02020603050405020304" pitchFamily="18" charset="0"/>
                <a:cs typeface="Times New Roman" panose="02020603050405020304" pitchFamily="18" charset="0"/>
              </a:rPr>
              <a:t>Tác dụng với phi kim</a:t>
            </a:r>
          </a:p>
          <a:p>
            <a:pPr eaLnBrk="1" hangingPunct="1">
              <a:spcBef>
                <a:spcPct val="0"/>
              </a:spcBef>
              <a:buFontTx/>
              <a:buChar char="-"/>
            </a:pPr>
            <a:r>
              <a:rPr lang="en-US" altLang="en-US" sz="3600">
                <a:latin typeface="Times New Roman" panose="02020603050405020304" pitchFamily="18" charset="0"/>
                <a:cs typeface="Times New Roman" panose="02020603050405020304" pitchFamily="18" charset="0"/>
              </a:rPr>
              <a:t>Tác dụng với axit</a:t>
            </a:r>
          </a:p>
          <a:p>
            <a:pPr eaLnBrk="1" hangingPunct="1">
              <a:spcBef>
                <a:spcPct val="0"/>
              </a:spcBef>
              <a:buFontTx/>
              <a:buChar char="-"/>
            </a:pPr>
            <a:r>
              <a:rPr lang="en-US" altLang="en-US" sz="3600">
                <a:latin typeface="Times New Roman" panose="02020603050405020304" pitchFamily="18" charset="0"/>
                <a:cs typeface="Times New Roman" panose="02020603050405020304" pitchFamily="18" charset="0"/>
              </a:rPr>
              <a:t>Tác dụng với dung dịch muối</a:t>
            </a:r>
          </a:p>
          <a:p>
            <a:pPr eaLnBrk="1" hangingPunct="1">
              <a:spcBef>
                <a:spcPct val="0"/>
              </a:spcBef>
              <a:buFontTx/>
              <a:buChar char="-"/>
            </a:pPr>
            <a:r>
              <a:rPr lang="en-US" altLang="en-US" sz="3600">
                <a:latin typeface="Times New Roman" panose="02020603050405020304" pitchFamily="18" charset="0"/>
                <a:cs typeface="Times New Roman" panose="02020603050405020304" pitchFamily="18" charset="0"/>
              </a:rPr>
              <a:t>Tác dụng với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5"/>
          <p:cNvSpPr txBox="1">
            <a:spLocks noChangeArrowheads="1"/>
          </p:cNvSpPr>
          <p:nvPr/>
        </p:nvSpPr>
        <p:spPr bwMode="auto">
          <a:xfrm>
            <a:off x="1133475" y="1373188"/>
            <a:ext cx="56578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66"/>
                </a:solidFill>
                <a:latin typeface="Times New Roman" panose="02020603050405020304" pitchFamily="18" charset="0"/>
              </a:rPr>
              <a:t>1. Tác dụng với phi kim</a:t>
            </a:r>
          </a:p>
        </p:txBody>
      </p:sp>
      <p:grpSp>
        <p:nvGrpSpPr>
          <p:cNvPr id="2" name="Group 16"/>
          <p:cNvGrpSpPr>
            <a:grpSpLocks/>
          </p:cNvGrpSpPr>
          <p:nvPr/>
        </p:nvGrpSpPr>
        <p:grpSpPr bwMode="auto">
          <a:xfrm>
            <a:off x="1133475" y="1909763"/>
            <a:ext cx="3314700" cy="3349625"/>
            <a:chOff x="457200" y="2506440"/>
            <a:chExt cx="3429000" cy="4271943"/>
          </a:xfrm>
        </p:grpSpPr>
        <p:sp>
          <p:nvSpPr>
            <p:cNvPr id="12315" name="Text Box 11"/>
            <p:cNvSpPr txBox="1">
              <a:spLocks noChangeArrowheads="1"/>
            </p:cNvSpPr>
            <p:nvPr/>
          </p:nvSpPr>
          <p:spPr bwMode="auto">
            <a:xfrm>
              <a:off x="457200" y="2633662"/>
              <a:ext cx="3429000" cy="414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Fe    +      S    </a:t>
              </a:r>
              <a:r>
                <a:rPr lang="en-US" altLang="en-US" sz="2800">
                  <a:latin typeface="Times New Roman" panose="02020603050405020304" pitchFamily="18" charset="0"/>
                  <a:cs typeface="Times New Roman" panose="02020603050405020304" pitchFamily="18" charset="0"/>
                  <a:sym typeface="Symbol" panose="05050102010706020507" pitchFamily="18" charset="2"/>
                </a:rPr>
                <a:t></a:t>
              </a:r>
            </a:p>
            <a:p>
              <a:pPr eaLnBrk="1" hangingPunct="1">
                <a:spcBef>
                  <a:spcPct val="50000"/>
                </a:spcBef>
              </a:pPr>
              <a:r>
                <a:rPr lang="en-US" altLang="en-US" sz="2800">
                  <a:latin typeface="Times New Roman" panose="02020603050405020304" pitchFamily="18" charset="0"/>
                  <a:cs typeface="Times New Roman" panose="02020603050405020304" pitchFamily="18" charset="0"/>
                  <a:sym typeface="Symbol" panose="05050102010706020507" pitchFamily="18" charset="2"/>
                </a:rPr>
                <a:t>   Fe    +      O</a:t>
              </a:r>
              <a:r>
                <a:rPr lang="en-US" altLang="en-US" sz="2800" baseline="-25000">
                  <a:latin typeface="Times New Roman" panose="02020603050405020304" pitchFamily="18" charset="0"/>
                  <a:cs typeface="Times New Roman" panose="02020603050405020304" pitchFamily="18" charset="0"/>
                  <a:sym typeface="Symbol" panose="05050102010706020507" pitchFamily="18" charset="2"/>
                </a:rPr>
                <a:t>2</a:t>
              </a:r>
              <a:r>
                <a:rPr lang="en-US" altLang="en-US" sz="280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spcBef>
                  <a:spcPct val="50000"/>
                </a:spcBef>
              </a:pPr>
              <a:r>
                <a:rPr lang="en-US" altLang="en-US" sz="2800">
                  <a:latin typeface="Times New Roman" panose="02020603050405020304" pitchFamily="18" charset="0"/>
                  <a:cs typeface="Times New Roman" panose="02020603050405020304" pitchFamily="18" charset="0"/>
                  <a:sym typeface="Symbol" panose="05050102010706020507" pitchFamily="18" charset="2"/>
                </a:rPr>
                <a:t>   Fe    +      Cl</a:t>
              </a:r>
              <a:r>
                <a:rPr lang="en-US" altLang="en-US" sz="2800" baseline="-25000">
                  <a:latin typeface="Times New Roman" panose="02020603050405020304" pitchFamily="18" charset="0"/>
                  <a:cs typeface="Times New Roman" panose="02020603050405020304" pitchFamily="18" charset="0"/>
                  <a:sym typeface="Symbol" panose="05050102010706020507" pitchFamily="18" charset="2"/>
                </a:rPr>
                <a:t>2  </a:t>
              </a:r>
              <a:r>
                <a:rPr lang="en-US" altLang="en-US" sz="2800">
                  <a:latin typeface="Times New Roman" panose="02020603050405020304" pitchFamily="18" charset="0"/>
                  <a:cs typeface="Times New Roman" panose="02020603050405020304" pitchFamily="18" charset="0"/>
                  <a:sym typeface="Symbol" panose="05050102010706020507" pitchFamily="18" charset="2"/>
                </a:rPr>
                <a:t></a:t>
              </a:r>
            </a:p>
          </p:txBody>
        </p:sp>
        <p:sp>
          <p:nvSpPr>
            <p:cNvPr id="12316" name="Text Box 7"/>
            <p:cNvSpPr txBox="1">
              <a:spLocks noChangeArrowheads="1"/>
            </p:cNvSpPr>
            <p:nvPr/>
          </p:nvSpPr>
          <p:spPr bwMode="auto">
            <a:xfrm>
              <a:off x="2675019" y="2506440"/>
              <a:ext cx="914400" cy="6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t</a:t>
              </a:r>
              <a:r>
                <a:rPr lang="en-US" altLang="en-US" sz="2800" baseline="30000">
                  <a:latin typeface="Times New Roman" panose="02020603050405020304" pitchFamily="18" charset="0"/>
                  <a:cs typeface="Times New Roman" panose="02020603050405020304" pitchFamily="18" charset="0"/>
                </a:rPr>
                <a:t>o</a:t>
              </a:r>
              <a:endParaRPr lang="en-US" altLang="en-US" sz="2800" baseline="300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2317" name="Text Box 7"/>
            <p:cNvSpPr txBox="1">
              <a:spLocks noChangeArrowheads="1"/>
            </p:cNvSpPr>
            <p:nvPr/>
          </p:nvSpPr>
          <p:spPr bwMode="auto">
            <a:xfrm>
              <a:off x="2666209" y="3219450"/>
              <a:ext cx="914400" cy="6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t</a:t>
              </a:r>
              <a:r>
                <a:rPr lang="en-US" altLang="en-US" sz="2800" baseline="30000">
                  <a:latin typeface="Times New Roman" panose="02020603050405020304" pitchFamily="18" charset="0"/>
                  <a:cs typeface="Times New Roman" panose="02020603050405020304" pitchFamily="18" charset="0"/>
                </a:rPr>
                <a:t>o</a:t>
              </a:r>
              <a:endParaRPr lang="en-US" altLang="en-US" sz="2800" baseline="3000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2318" name="Text Box 7"/>
            <p:cNvSpPr txBox="1">
              <a:spLocks noChangeArrowheads="1"/>
            </p:cNvSpPr>
            <p:nvPr/>
          </p:nvSpPr>
          <p:spPr bwMode="auto">
            <a:xfrm>
              <a:off x="2675020" y="4098854"/>
              <a:ext cx="914400" cy="6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t</a:t>
              </a:r>
              <a:r>
                <a:rPr lang="en-US" altLang="en-US" sz="2800" baseline="30000">
                  <a:latin typeface="Times New Roman" panose="02020603050405020304" pitchFamily="18" charset="0"/>
                  <a:cs typeface="Times New Roman" panose="02020603050405020304" pitchFamily="18" charset="0"/>
                </a:rPr>
                <a:t>o</a:t>
              </a:r>
              <a:endParaRPr lang="en-US" altLang="en-US" sz="2800" baseline="30000">
                <a:latin typeface="Times New Roman" panose="02020603050405020304" pitchFamily="18" charset="0"/>
                <a:cs typeface="Times New Roman" panose="02020603050405020304" pitchFamily="18" charset="0"/>
                <a:sym typeface="Symbol" panose="05050102010706020507" pitchFamily="18" charset="2"/>
              </a:endParaRPr>
            </a:p>
          </p:txBody>
        </p:sp>
      </p:grpSp>
      <p:sp>
        <p:nvSpPr>
          <p:cNvPr id="51" name="Text Box 116"/>
          <p:cNvSpPr txBox="1">
            <a:spLocks noChangeArrowheads="1"/>
          </p:cNvSpPr>
          <p:nvPr/>
        </p:nvSpPr>
        <p:spPr bwMode="auto">
          <a:xfrm>
            <a:off x="5019675" y="2022475"/>
            <a:ext cx="257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rgbClr val="F91E07"/>
              </a:buClr>
              <a:buSzPct val="90000"/>
            </a:pPr>
            <a:r>
              <a:rPr lang="en-US" altLang="en-US" sz="2800">
                <a:solidFill>
                  <a:srgbClr val="0000CC"/>
                </a:solidFill>
                <a:latin typeface="Times New Roman" panose="02020603050405020304" pitchFamily="18" charset="0"/>
                <a:cs typeface="Times New Roman" panose="02020603050405020304" pitchFamily="18" charset="0"/>
              </a:rPr>
              <a:t> sắt (II) sunfua</a:t>
            </a:r>
          </a:p>
        </p:txBody>
      </p:sp>
      <p:sp>
        <p:nvSpPr>
          <p:cNvPr id="52" name="Text Box 116"/>
          <p:cNvSpPr txBox="1">
            <a:spLocks noChangeArrowheads="1"/>
          </p:cNvSpPr>
          <p:nvPr/>
        </p:nvSpPr>
        <p:spPr bwMode="auto">
          <a:xfrm>
            <a:off x="5173663" y="2752725"/>
            <a:ext cx="18430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rgbClr val="F91E07"/>
              </a:buClr>
              <a:buSzPct val="90000"/>
            </a:pPr>
            <a:r>
              <a:rPr lang="en-US" altLang="en-US" sz="2800">
                <a:solidFill>
                  <a:srgbClr val="0000CC"/>
                </a:solidFill>
                <a:latin typeface="Times New Roman" panose="02020603050405020304" pitchFamily="18" charset="0"/>
                <a:cs typeface="Times New Roman" panose="02020603050405020304" pitchFamily="18" charset="0"/>
              </a:rPr>
              <a:t>oxit sắt từ</a:t>
            </a:r>
          </a:p>
        </p:txBody>
      </p:sp>
      <p:sp>
        <p:nvSpPr>
          <p:cNvPr id="53" name="Text Box 116"/>
          <p:cNvSpPr txBox="1">
            <a:spLocks noChangeArrowheads="1"/>
          </p:cNvSpPr>
          <p:nvPr/>
        </p:nvSpPr>
        <p:spPr bwMode="auto">
          <a:xfrm>
            <a:off x="5227638" y="3346450"/>
            <a:ext cx="2430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rgbClr val="F91E07"/>
              </a:buClr>
              <a:buSzPct val="90000"/>
            </a:pPr>
            <a:r>
              <a:rPr lang="en-US" altLang="en-US" sz="2800">
                <a:solidFill>
                  <a:srgbClr val="0000CC"/>
                </a:solidFill>
                <a:latin typeface="Times New Roman" panose="02020603050405020304" pitchFamily="18" charset="0"/>
                <a:cs typeface="Times New Roman" panose="02020603050405020304" pitchFamily="18" charset="0"/>
              </a:rPr>
              <a:t>sắt (III) clorua</a:t>
            </a:r>
          </a:p>
        </p:txBody>
      </p:sp>
      <p:grpSp>
        <p:nvGrpSpPr>
          <p:cNvPr id="3" name="Group 22"/>
          <p:cNvGrpSpPr>
            <a:grpSpLocks/>
          </p:cNvGrpSpPr>
          <p:nvPr/>
        </p:nvGrpSpPr>
        <p:grpSpPr bwMode="auto">
          <a:xfrm>
            <a:off x="1143000" y="2071688"/>
            <a:ext cx="6351588" cy="1900237"/>
            <a:chOff x="561970" y="2732121"/>
            <a:chExt cx="6570629" cy="2421175"/>
          </a:xfrm>
        </p:grpSpPr>
        <p:sp>
          <p:nvSpPr>
            <p:cNvPr id="12310" name="Text Box 12"/>
            <p:cNvSpPr txBox="1">
              <a:spLocks noChangeArrowheads="1"/>
            </p:cNvSpPr>
            <p:nvPr/>
          </p:nvSpPr>
          <p:spPr bwMode="auto">
            <a:xfrm>
              <a:off x="3475000" y="2732121"/>
              <a:ext cx="3657599" cy="24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en-US" altLang="en-US" sz="2800">
                  <a:solidFill>
                    <a:srgbClr val="A50021"/>
                  </a:solidFill>
                  <a:latin typeface="Times New Roman" panose="02020603050405020304" pitchFamily="18" charset="0"/>
                  <a:cs typeface="Times New Roman" panose="02020603050405020304" pitchFamily="18" charset="0"/>
                </a:rPr>
                <a:t>FeS</a:t>
              </a:r>
            </a:p>
            <a:p>
              <a:pPr eaLnBrk="1" hangingPunct="1">
                <a:spcBef>
                  <a:spcPct val="50000"/>
                </a:spcBef>
              </a:pPr>
              <a:r>
                <a:rPr lang="en-US" altLang="en-US" sz="2800">
                  <a:latin typeface="Times New Roman" panose="02020603050405020304" pitchFamily="18" charset="0"/>
                  <a:cs typeface="Times New Roman" panose="02020603050405020304" pitchFamily="18" charset="0"/>
                </a:rPr>
                <a:t> </a:t>
              </a:r>
              <a:r>
                <a:rPr lang="en-US" altLang="en-US" sz="2800">
                  <a:solidFill>
                    <a:srgbClr val="A50021"/>
                  </a:solidFill>
                  <a:latin typeface="Times New Roman" panose="02020603050405020304" pitchFamily="18" charset="0"/>
                  <a:cs typeface="Times New Roman" panose="02020603050405020304" pitchFamily="18" charset="0"/>
                </a:rPr>
                <a:t>Fe</a:t>
              </a:r>
              <a:r>
                <a:rPr lang="en-US" altLang="en-US" sz="2800" baseline="-25000">
                  <a:solidFill>
                    <a:srgbClr val="A50021"/>
                  </a:solidFill>
                  <a:latin typeface="Times New Roman" panose="02020603050405020304" pitchFamily="18" charset="0"/>
                  <a:cs typeface="Times New Roman" panose="02020603050405020304" pitchFamily="18" charset="0"/>
                </a:rPr>
                <a:t>3</a:t>
              </a:r>
              <a:r>
                <a:rPr lang="en-US" altLang="en-US" sz="2800">
                  <a:solidFill>
                    <a:srgbClr val="A50021"/>
                  </a:solidFill>
                  <a:latin typeface="Times New Roman" panose="02020603050405020304" pitchFamily="18" charset="0"/>
                  <a:cs typeface="Times New Roman" panose="02020603050405020304" pitchFamily="18" charset="0"/>
                </a:rPr>
                <a:t>O</a:t>
              </a:r>
              <a:r>
                <a:rPr lang="en-US" altLang="en-US" sz="2800" baseline="-25000">
                  <a:solidFill>
                    <a:srgbClr val="A50021"/>
                  </a:solidFill>
                  <a:latin typeface="Times New Roman" panose="02020603050405020304" pitchFamily="18" charset="0"/>
                  <a:cs typeface="Times New Roman" panose="02020603050405020304" pitchFamily="18" charset="0"/>
                </a:rPr>
                <a:t>4</a:t>
              </a: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a:solidFill>
                    <a:srgbClr val="A50021"/>
                  </a:solidFill>
                  <a:latin typeface="Times New Roman" panose="02020603050405020304" pitchFamily="18" charset="0"/>
                  <a:cs typeface="Times New Roman" panose="02020603050405020304" pitchFamily="18" charset="0"/>
                </a:rPr>
                <a:t>2FeCl</a:t>
              </a:r>
              <a:r>
                <a:rPr lang="en-US" altLang="en-US" sz="2800" baseline="-25000">
                  <a:solidFill>
                    <a:srgbClr val="A50021"/>
                  </a:solidFill>
                  <a:latin typeface="Times New Roman" panose="02020603050405020304" pitchFamily="18" charset="0"/>
                  <a:cs typeface="Times New Roman" panose="02020603050405020304" pitchFamily="18" charset="0"/>
                </a:rPr>
                <a:t>3</a:t>
              </a:r>
              <a:endParaRPr lang="en-US" altLang="en-US" sz="2800">
                <a:solidFill>
                  <a:srgbClr val="A50021"/>
                </a:solidFill>
                <a:latin typeface="Times New Roman" panose="02020603050405020304" pitchFamily="18" charset="0"/>
                <a:cs typeface="Times New Roman" panose="02020603050405020304" pitchFamily="18" charset="0"/>
              </a:endParaRPr>
            </a:p>
          </p:txBody>
        </p:sp>
        <p:sp>
          <p:nvSpPr>
            <p:cNvPr id="12311" name="Rectangle 17"/>
            <p:cNvSpPr>
              <a:spLocks noChangeArrowheads="1"/>
            </p:cNvSpPr>
            <p:nvPr/>
          </p:nvSpPr>
          <p:spPr bwMode="auto">
            <a:xfrm>
              <a:off x="573742" y="3483964"/>
              <a:ext cx="340659"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latin typeface="Times New Roman" panose="02020603050405020304" pitchFamily="18" charset="0"/>
                  <a:cs typeface="Times New Roman" panose="02020603050405020304" pitchFamily="18" charset="0"/>
                </a:rPr>
                <a:t>3</a:t>
              </a:r>
            </a:p>
          </p:txBody>
        </p:sp>
        <p:sp>
          <p:nvSpPr>
            <p:cNvPr id="12312" name="Rectangle 18"/>
            <p:cNvSpPr>
              <a:spLocks noChangeArrowheads="1"/>
            </p:cNvSpPr>
            <p:nvPr/>
          </p:nvSpPr>
          <p:spPr bwMode="auto">
            <a:xfrm>
              <a:off x="2093259" y="3471772"/>
              <a:ext cx="358587"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latin typeface="Times New Roman" panose="02020603050405020304" pitchFamily="18" charset="0"/>
                  <a:cs typeface="Times New Roman" panose="02020603050405020304" pitchFamily="18" charset="0"/>
                </a:rPr>
                <a:t>2</a:t>
              </a:r>
            </a:p>
          </p:txBody>
        </p:sp>
        <p:sp>
          <p:nvSpPr>
            <p:cNvPr id="12313" name="Rectangle 19"/>
            <p:cNvSpPr>
              <a:spLocks noChangeArrowheads="1"/>
            </p:cNvSpPr>
            <p:nvPr/>
          </p:nvSpPr>
          <p:spPr bwMode="auto">
            <a:xfrm>
              <a:off x="2093259" y="4159836"/>
              <a:ext cx="485653"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latin typeface="Times New Roman" panose="02020603050405020304" pitchFamily="18" charset="0"/>
                  <a:cs typeface="Times New Roman" panose="02020603050405020304" pitchFamily="18" charset="0"/>
                </a:rPr>
                <a:t>3</a:t>
              </a:r>
            </a:p>
          </p:txBody>
        </p:sp>
        <p:sp>
          <p:nvSpPr>
            <p:cNvPr id="12314" name="Rectangle 20"/>
            <p:cNvSpPr>
              <a:spLocks noChangeArrowheads="1"/>
            </p:cNvSpPr>
            <p:nvPr/>
          </p:nvSpPr>
          <p:spPr bwMode="auto">
            <a:xfrm>
              <a:off x="561970" y="4116509"/>
              <a:ext cx="485653"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latin typeface="Times New Roman" panose="02020603050405020304" pitchFamily="18" charset="0"/>
                  <a:cs typeface="Times New Roman" panose="02020603050405020304" pitchFamily="18" charset="0"/>
                </a:rPr>
                <a:t>2</a:t>
              </a:r>
            </a:p>
          </p:txBody>
        </p:sp>
      </p:grpSp>
      <p:grpSp>
        <p:nvGrpSpPr>
          <p:cNvPr id="29" name="Group 28"/>
          <p:cNvGrpSpPr>
            <a:grpSpLocks/>
          </p:cNvGrpSpPr>
          <p:nvPr/>
        </p:nvGrpSpPr>
        <p:grpSpPr bwMode="auto">
          <a:xfrm>
            <a:off x="3903663" y="2586038"/>
            <a:ext cx="1049337" cy="352425"/>
            <a:chOff x="3657600" y="3294063"/>
            <a:chExt cx="1085850" cy="450730"/>
          </a:xfrm>
        </p:grpSpPr>
        <p:sp>
          <p:nvSpPr>
            <p:cNvPr id="12308" name="TextBox 3"/>
            <p:cNvSpPr txBox="1">
              <a:spLocks noChangeArrowheads="1"/>
            </p:cNvSpPr>
            <p:nvPr/>
          </p:nvSpPr>
          <p:spPr bwMode="auto">
            <a:xfrm>
              <a:off x="3657600" y="3294063"/>
              <a:ext cx="838199" cy="43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cs typeface="Times New Roman" panose="02020603050405020304" pitchFamily="18" charset="0"/>
                </a:rPr>
                <a:t>+8/3</a:t>
              </a:r>
            </a:p>
          </p:txBody>
        </p:sp>
        <p:sp>
          <p:nvSpPr>
            <p:cNvPr id="12309" name="TextBox 4"/>
            <p:cNvSpPr txBox="1">
              <a:spLocks noChangeArrowheads="1"/>
            </p:cNvSpPr>
            <p:nvPr/>
          </p:nvSpPr>
          <p:spPr bwMode="auto">
            <a:xfrm>
              <a:off x="4210050" y="3313114"/>
              <a:ext cx="533400" cy="43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cs typeface="Times New Roman" panose="02020603050405020304" pitchFamily="18" charset="0"/>
                </a:rPr>
                <a:t>-2</a:t>
              </a:r>
            </a:p>
          </p:txBody>
        </p:sp>
      </p:grpSp>
      <p:grpSp>
        <p:nvGrpSpPr>
          <p:cNvPr id="30" name="Group 29"/>
          <p:cNvGrpSpPr>
            <a:grpSpLocks/>
          </p:cNvGrpSpPr>
          <p:nvPr/>
        </p:nvGrpSpPr>
        <p:grpSpPr bwMode="auto">
          <a:xfrm>
            <a:off x="4151313" y="3176588"/>
            <a:ext cx="947737" cy="363537"/>
            <a:chOff x="3754438" y="3971925"/>
            <a:chExt cx="979487" cy="463428"/>
          </a:xfrm>
        </p:grpSpPr>
        <p:sp>
          <p:nvSpPr>
            <p:cNvPr id="12306" name="TextBox 5"/>
            <p:cNvSpPr txBox="1">
              <a:spLocks noChangeArrowheads="1"/>
            </p:cNvSpPr>
            <p:nvPr/>
          </p:nvSpPr>
          <p:spPr bwMode="auto">
            <a:xfrm>
              <a:off x="3754438" y="3971925"/>
              <a:ext cx="417512" cy="43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cs typeface="Times New Roman" panose="02020603050405020304" pitchFamily="18" charset="0"/>
                </a:rPr>
                <a:t>+3</a:t>
              </a:r>
            </a:p>
          </p:txBody>
        </p:sp>
        <p:sp>
          <p:nvSpPr>
            <p:cNvPr id="12307" name="TextBox 6"/>
            <p:cNvSpPr txBox="1">
              <a:spLocks noChangeArrowheads="1"/>
            </p:cNvSpPr>
            <p:nvPr/>
          </p:nvSpPr>
          <p:spPr bwMode="auto">
            <a:xfrm>
              <a:off x="4200525" y="4003675"/>
              <a:ext cx="533400" cy="43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cs typeface="Times New Roman" panose="02020603050405020304" pitchFamily="18" charset="0"/>
                </a:rPr>
                <a:t>-1</a:t>
              </a:r>
              <a:endParaRPr lang="en-US" altLang="en-US" sz="3200">
                <a:latin typeface="Times New Roman" panose="02020603050405020304" pitchFamily="18" charset="0"/>
                <a:cs typeface="Times New Roman" panose="02020603050405020304" pitchFamily="18" charset="0"/>
              </a:endParaRPr>
            </a:p>
          </p:txBody>
        </p:sp>
      </p:grpSp>
      <p:grpSp>
        <p:nvGrpSpPr>
          <p:cNvPr id="28" name="Group 27"/>
          <p:cNvGrpSpPr>
            <a:grpSpLocks/>
          </p:cNvGrpSpPr>
          <p:nvPr/>
        </p:nvGrpSpPr>
        <p:grpSpPr bwMode="auto">
          <a:xfrm>
            <a:off x="4103688" y="1858963"/>
            <a:ext cx="954087" cy="400050"/>
            <a:chOff x="3697288" y="2524125"/>
            <a:chExt cx="987425" cy="509468"/>
          </a:xfrm>
        </p:grpSpPr>
        <p:sp>
          <p:nvSpPr>
            <p:cNvPr id="12304" name="TextBox 7"/>
            <p:cNvSpPr txBox="1">
              <a:spLocks noChangeArrowheads="1"/>
            </p:cNvSpPr>
            <p:nvPr/>
          </p:nvSpPr>
          <p:spPr bwMode="auto">
            <a:xfrm>
              <a:off x="3697288" y="2524125"/>
              <a:ext cx="646112" cy="4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cs typeface="Times New Roman" panose="02020603050405020304" pitchFamily="18" charset="0"/>
                </a:rPr>
                <a:t>+2</a:t>
              </a:r>
            </a:p>
          </p:txBody>
        </p:sp>
        <p:sp>
          <p:nvSpPr>
            <p:cNvPr id="12305" name="TextBox 8"/>
            <p:cNvSpPr txBox="1">
              <a:spLocks noChangeArrowheads="1"/>
            </p:cNvSpPr>
            <p:nvPr/>
          </p:nvSpPr>
          <p:spPr bwMode="auto">
            <a:xfrm>
              <a:off x="3962400" y="2601913"/>
              <a:ext cx="722313" cy="4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cs typeface="Times New Roman" panose="02020603050405020304" pitchFamily="18" charset="0"/>
                </a:rPr>
                <a:t>-2</a:t>
              </a:r>
            </a:p>
          </p:txBody>
        </p:sp>
      </p:grpSp>
      <p:sp>
        <p:nvSpPr>
          <p:cNvPr id="12299"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6600"/>
                </a:solidFill>
                <a:latin typeface="Times New Roman" panose="02020603050405020304" pitchFamily="18" charset="0"/>
                <a:cs typeface="Times New Roman" panose="02020603050405020304" pitchFamily="18" charset="0"/>
              </a:rPr>
              <a:t>III. TÍNH CHẤT HÓA HỌC</a:t>
            </a:r>
            <a:endParaRPr lang="en-US" altLang="en-US" b="1" u="sng">
              <a:solidFill>
                <a:srgbClr val="FF6600"/>
              </a:solidFill>
              <a:latin typeface="Times New Roman" panose="02020603050405020304" pitchFamily="18" charset="0"/>
              <a:cs typeface="Times New Roman" panose="02020603050405020304" pitchFamily="18" charset="0"/>
            </a:endParaRPr>
          </a:p>
        </p:txBody>
      </p:sp>
      <p:grpSp>
        <p:nvGrpSpPr>
          <p:cNvPr id="12300" name="Group 5"/>
          <p:cNvGrpSpPr>
            <a:grpSpLocks/>
          </p:cNvGrpSpPr>
          <p:nvPr/>
        </p:nvGrpSpPr>
        <p:grpSpPr bwMode="auto">
          <a:xfrm>
            <a:off x="10074275" y="60325"/>
            <a:ext cx="2514600" cy="1616075"/>
            <a:chOff x="4176" y="2630"/>
            <a:chExt cx="1584" cy="1018"/>
          </a:xfrm>
        </p:grpSpPr>
        <p:sp>
          <p:nvSpPr>
            <p:cNvPr id="12301"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12302"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12303"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Bottom)">
                                      <p:cBhvr>
                                        <p:cTn id="7" dur="5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slide(fromBottom)">
                                      <p:cBhvr>
                                        <p:cTn id="22" dur="500"/>
                                        <p:tgtEl>
                                          <p:spTgt spid="51"/>
                                        </p:tgtEl>
                                      </p:cBhvr>
                                    </p:animEffect>
                                  </p:childTnLst>
                                </p:cTn>
                              </p:par>
                            </p:childTnLst>
                          </p:cTn>
                        </p:par>
                        <p:par>
                          <p:cTn id="23" fill="hold" nodeType="afterGroup">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slide(fromBottom)">
                                      <p:cBhvr>
                                        <p:cTn id="26" dur="500"/>
                                        <p:tgtEl>
                                          <p:spTgt spid="52"/>
                                        </p:tgtEl>
                                      </p:cBhvr>
                                    </p:animEffect>
                                  </p:childTnLst>
                                </p:cTn>
                              </p:par>
                            </p:childTnLst>
                          </p:cTn>
                        </p:par>
                        <p:par>
                          <p:cTn id="27" fill="hold" nodeType="afterGroup">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slide(fromBottom)">
                                      <p:cBhvr>
                                        <p:cTn id="30" dur="500"/>
                                        <p:tgtEl>
                                          <p:spTgt spid="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ox(in)">
                                      <p:cBhvr>
                                        <p:cTn id="35" dur="500"/>
                                        <p:tgtEl>
                                          <p:spTgt spid="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ox(in)">
                                      <p:cBhvr>
                                        <p:cTn id="40" dur="500"/>
                                        <p:tgtEl>
                                          <p:spTgt spid="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ox(in)">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5"/>
          <p:cNvSpPr txBox="1">
            <a:spLocks noChangeArrowheads="1"/>
          </p:cNvSpPr>
          <p:nvPr/>
        </p:nvSpPr>
        <p:spPr bwMode="auto">
          <a:xfrm>
            <a:off x="1133475" y="1373188"/>
            <a:ext cx="56578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smtClean="0">
                <a:solidFill>
                  <a:srgbClr val="FF0066"/>
                </a:solidFill>
                <a:latin typeface="Times New Roman" panose="02020603050405020304" pitchFamily="18" charset="0"/>
              </a:rPr>
              <a:t>2. </a:t>
            </a:r>
            <a:r>
              <a:rPr lang="en-US" altLang="en-US" sz="3200" b="1">
                <a:solidFill>
                  <a:srgbClr val="FF0066"/>
                </a:solidFill>
                <a:latin typeface="Times New Roman" panose="02020603050405020304" pitchFamily="18" charset="0"/>
              </a:rPr>
              <a:t>Tác dụng với </a:t>
            </a:r>
            <a:r>
              <a:rPr lang="en-US" altLang="en-US" sz="3200" b="1" smtClean="0">
                <a:solidFill>
                  <a:srgbClr val="FF0066"/>
                </a:solidFill>
                <a:latin typeface="Times New Roman" panose="02020603050405020304" pitchFamily="18" charset="0"/>
              </a:rPr>
              <a:t>axit</a:t>
            </a:r>
            <a:endParaRPr lang="en-US" altLang="en-US" sz="3200" b="1">
              <a:solidFill>
                <a:srgbClr val="FF0066"/>
              </a:solidFill>
              <a:latin typeface="Times New Roman" panose="02020603050405020304" pitchFamily="18" charset="0"/>
            </a:endParaRPr>
          </a:p>
        </p:txBody>
      </p:sp>
      <p:sp>
        <p:nvSpPr>
          <p:cNvPr id="12299" name="Text Box 8"/>
          <p:cNvSpPr txBox="1">
            <a:spLocks noChangeArrowheads="1"/>
          </p:cNvSpPr>
          <p:nvPr/>
        </p:nvSpPr>
        <p:spPr bwMode="auto">
          <a:xfrm>
            <a:off x="533400" y="682625"/>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6600"/>
                </a:solidFill>
                <a:latin typeface="Times New Roman" panose="02020603050405020304" pitchFamily="18" charset="0"/>
                <a:cs typeface="Times New Roman" panose="02020603050405020304" pitchFamily="18" charset="0"/>
              </a:rPr>
              <a:t>III. TÍNH CHẤT HÓA HỌC</a:t>
            </a:r>
            <a:endParaRPr lang="en-US" altLang="en-US" b="1" u="sng">
              <a:solidFill>
                <a:srgbClr val="FF6600"/>
              </a:solidFill>
              <a:latin typeface="Times New Roman" panose="02020603050405020304" pitchFamily="18" charset="0"/>
              <a:cs typeface="Times New Roman" panose="02020603050405020304" pitchFamily="18" charset="0"/>
            </a:endParaRPr>
          </a:p>
        </p:txBody>
      </p:sp>
      <p:grpSp>
        <p:nvGrpSpPr>
          <p:cNvPr id="12300" name="Group 5"/>
          <p:cNvGrpSpPr>
            <a:grpSpLocks/>
          </p:cNvGrpSpPr>
          <p:nvPr/>
        </p:nvGrpSpPr>
        <p:grpSpPr bwMode="auto">
          <a:xfrm>
            <a:off x="10074275" y="60325"/>
            <a:ext cx="2514600" cy="1616075"/>
            <a:chOff x="4176" y="2630"/>
            <a:chExt cx="1584" cy="1018"/>
          </a:xfrm>
        </p:grpSpPr>
        <p:sp>
          <p:nvSpPr>
            <p:cNvPr id="12301" name="Text Box 6"/>
            <p:cNvSpPr txBox="1">
              <a:spLocks noChangeArrowheads="1"/>
            </p:cNvSpPr>
            <p:nvPr/>
          </p:nvSpPr>
          <p:spPr bwMode="auto">
            <a:xfrm>
              <a:off x="4320" y="2688"/>
              <a:ext cx="144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0033CC"/>
                  </a:solidFill>
                  <a:latin typeface="VNI-Times" pitchFamily="2" charset="0"/>
                </a:rPr>
                <a:t>Fe</a:t>
              </a:r>
            </a:p>
          </p:txBody>
        </p:sp>
        <p:sp>
          <p:nvSpPr>
            <p:cNvPr id="12302" name="Text Box 7"/>
            <p:cNvSpPr txBox="1">
              <a:spLocks noChangeArrowheads="1"/>
            </p:cNvSpPr>
            <p:nvPr/>
          </p:nvSpPr>
          <p:spPr bwMode="auto">
            <a:xfrm>
              <a:off x="4176" y="2630"/>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56</a:t>
              </a:r>
            </a:p>
          </p:txBody>
        </p:sp>
        <p:sp>
          <p:nvSpPr>
            <p:cNvPr id="12303" name="Text Box 8"/>
            <p:cNvSpPr txBox="1">
              <a:spLocks noChangeArrowheads="1"/>
            </p:cNvSpPr>
            <p:nvPr/>
          </p:nvSpPr>
          <p:spPr bwMode="auto">
            <a:xfrm>
              <a:off x="4176" y="3206"/>
              <a:ext cx="6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33CC"/>
                  </a:solidFill>
                  <a:latin typeface="VNI-Times" pitchFamily="2" charset="0"/>
                </a:rPr>
                <a:t>26</a:t>
              </a:r>
            </a:p>
          </p:txBody>
        </p:sp>
      </p:grpSp>
      <p:sp>
        <p:nvSpPr>
          <p:cNvPr id="37" name="Text Box 116"/>
          <p:cNvSpPr txBox="1">
            <a:spLocks noChangeArrowheads="1"/>
          </p:cNvSpPr>
          <p:nvPr/>
        </p:nvSpPr>
        <p:spPr bwMode="auto">
          <a:xfrm>
            <a:off x="2307181" y="3886270"/>
            <a:ext cx="8809831" cy="523220"/>
          </a:xfrm>
          <a:prstGeom prst="rect">
            <a:avLst/>
          </a:prstGeom>
          <a:noFill/>
          <a:ln w="9525">
            <a:noFill/>
            <a:miter lim="800000"/>
            <a:headEnd/>
            <a:tailEnd/>
          </a:ln>
        </p:spPr>
        <p:txBody>
          <a:bodyPr wrap="square">
            <a:spAutoFit/>
          </a:bodyPr>
          <a:lstStyle/>
          <a:p>
            <a:pPr algn="just" eaLnBrk="1" hangingPunct="1">
              <a:spcBef>
                <a:spcPct val="20000"/>
              </a:spcBef>
              <a:buClr>
                <a:srgbClr val="F91E07"/>
              </a:buClr>
              <a:buSzPct val="90000"/>
              <a:defRPr/>
            </a:pPr>
            <a:r>
              <a:rPr lang="en-US" altLang="en-US" sz="2800" smtClean="0">
                <a:solidFill>
                  <a:srgbClr val="080808"/>
                </a:solidFill>
                <a:latin typeface="Times New Roman" panose="02020603050405020304" pitchFamily="18" charset="0"/>
                <a:cs typeface="Times New Roman" panose="02020603050405020304" pitchFamily="18" charset="0"/>
              </a:rPr>
              <a:t>Fe  </a:t>
            </a:r>
            <a:r>
              <a:rPr lang="en-US" altLang="en-US" sz="2800" dirty="0">
                <a:solidFill>
                  <a:srgbClr val="080808"/>
                </a:solidFill>
                <a:latin typeface="Times New Roman" panose="02020603050405020304" pitchFamily="18" charset="0"/>
                <a:cs typeface="Times New Roman" panose="02020603050405020304" pitchFamily="18" charset="0"/>
              </a:rPr>
              <a:t>+   </a:t>
            </a:r>
            <a:r>
              <a:rPr lang="vi-VN" altLang="en-US" sz="2800" dirty="0">
                <a:solidFill>
                  <a:srgbClr val="080808"/>
                </a:solidFill>
                <a:latin typeface="Times New Roman" panose="02020603050405020304" pitchFamily="18" charset="0"/>
                <a:cs typeface="Times New Roman" panose="02020603050405020304" pitchFamily="18" charset="0"/>
              </a:rPr>
              <a:t>4</a:t>
            </a:r>
            <a:r>
              <a:rPr lang="en-US" altLang="en-US" sz="2800" dirty="0">
                <a:solidFill>
                  <a:srgbClr val="080808"/>
                </a:solidFill>
                <a:latin typeface="Times New Roman" panose="02020603050405020304" pitchFamily="18" charset="0"/>
                <a:cs typeface="Times New Roman" panose="02020603050405020304" pitchFamily="18" charset="0"/>
              </a:rPr>
              <a:t>HNO</a:t>
            </a:r>
            <a:r>
              <a:rPr lang="en-US" altLang="en-US" sz="2800" baseline="-25000" dirty="0">
                <a:solidFill>
                  <a:srgbClr val="080808"/>
                </a:solidFill>
                <a:latin typeface="Times New Roman" panose="02020603050405020304" pitchFamily="18" charset="0"/>
                <a:cs typeface="Times New Roman" panose="02020603050405020304" pitchFamily="18" charset="0"/>
              </a:rPr>
              <a:t>3</a:t>
            </a:r>
            <a:r>
              <a:rPr lang="en-US" altLang="en-US" sz="2800" dirty="0">
                <a:solidFill>
                  <a:srgbClr val="080808"/>
                </a:solidFill>
                <a:latin typeface="Times New Roman" panose="02020603050405020304" pitchFamily="18" charset="0"/>
                <a:cs typeface="Times New Roman" panose="02020603050405020304" pitchFamily="18" charset="0"/>
              </a:rPr>
              <a:t> </a:t>
            </a:r>
            <a:r>
              <a:rPr lang="en-US" altLang="en-US" sz="2800" baseline="-25000" dirty="0" err="1">
                <a:solidFill>
                  <a:srgbClr val="080808"/>
                </a:solidFill>
                <a:latin typeface="Times New Roman" panose="02020603050405020304" pitchFamily="18" charset="0"/>
                <a:cs typeface="Times New Roman" panose="02020603050405020304" pitchFamily="18" charset="0"/>
              </a:rPr>
              <a:t>loãng</a:t>
            </a:r>
            <a:r>
              <a:rPr lang="en-US" altLang="en-US" sz="2800" baseline="-25000" dirty="0">
                <a:solidFill>
                  <a:srgbClr val="080808"/>
                </a:solidFill>
                <a:latin typeface="Times New Roman" panose="02020603050405020304" pitchFamily="18" charset="0"/>
                <a:cs typeface="Times New Roman" panose="02020603050405020304" pitchFamily="18" charset="0"/>
              </a:rPr>
              <a:t> </a:t>
            </a:r>
            <a:r>
              <a:rPr lang="en-US" altLang="en-US" sz="2800" dirty="0">
                <a:solidFill>
                  <a:srgbClr val="080808"/>
                </a:solidFill>
                <a:latin typeface="Times New Roman" pitchFamily="18" charset="0"/>
                <a:cs typeface="Times New Roman" pitchFamily="18" charset="0"/>
                <a:sym typeface="Symbol" pitchFamily="18" charset="2"/>
              </a:rPr>
              <a:t> Fe(NO</a:t>
            </a:r>
            <a:r>
              <a:rPr lang="en-US" altLang="en-US" sz="2800" baseline="-25000" dirty="0">
                <a:solidFill>
                  <a:srgbClr val="080808"/>
                </a:solidFill>
                <a:latin typeface="Times New Roman" pitchFamily="18" charset="0"/>
                <a:cs typeface="Times New Roman" pitchFamily="18" charset="0"/>
                <a:sym typeface="Symbol" pitchFamily="18" charset="2"/>
              </a:rPr>
              <a:t>3</a:t>
            </a:r>
            <a:r>
              <a:rPr lang="en-US" altLang="en-US" sz="2800" dirty="0">
                <a:solidFill>
                  <a:srgbClr val="080808"/>
                </a:solidFill>
                <a:latin typeface="Times New Roman" pitchFamily="18" charset="0"/>
                <a:cs typeface="Times New Roman" pitchFamily="18" charset="0"/>
                <a:sym typeface="Symbol" pitchFamily="18" charset="2"/>
              </a:rPr>
              <a:t>)</a:t>
            </a:r>
            <a:r>
              <a:rPr lang="en-US" altLang="en-US" sz="2800" baseline="-25000" dirty="0">
                <a:solidFill>
                  <a:srgbClr val="080808"/>
                </a:solidFill>
                <a:latin typeface="Times New Roman" pitchFamily="18" charset="0"/>
                <a:cs typeface="Times New Roman" pitchFamily="18" charset="0"/>
                <a:sym typeface="Symbol" pitchFamily="18" charset="2"/>
              </a:rPr>
              <a:t>3</a:t>
            </a:r>
            <a:r>
              <a:rPr lang="en-US" altLang="en-US" sz="2800" dirty="0">
                <a:solidFill>
                  <a:srgbClr val="080808"/>
                </a:solidFill>
                <a:latin typeface="Times New Roman" pitchFamily="18" charset="0"/>
                <a:cs typeface="Times New Roman" pitchFamily="18" charset="0"/>
                <a:sym typeface="Symbol" pitchFamily="18" charset="2"/>
              </a:rPr>
              <a:t>+  NO  +     </a:t>
            </a:r>
            <a:r>
              <a:rPr lang="vi-VN" altLang="en-US" sz="2800">
                <a:solidFill>
                  <a:srgbClr val="080808"/>
                </a:solidFill>
                <a:latin typeface="Times New Roman" pitchFamily="18" charset="0"/>
                <a:cs typeface="Times New Roman" pitchFamily="18" charset="0"/>
                <a:sym typeface="Symbol" pitchFamily="18" charset="2"/>
              </a:rPr>
              <a:t>2</a:t>
            </a:r>
            <a:r>
              <a:rPr lang="en-US" altLang="en-US" sz="2800" smtClean="0">
                <a:solidFill>
                  <a:srgbClr val="080808"/>
                </a:solidFill>
                <a:latin typeface="Times New Roman" pitchFamily="18" charset="0"/>
                <a:cs typeface="Times New Roman" pitchFamily="18" charset="0"/>
                <a:sym typeface="Symbol" pitchFamily="18" charset="2"/>
              </a:rPr>
              <a:t>H</a:t>
            </a:r>
            <a:r>
              <a:rPr lang="en-US" altLang="en-US" sz="2800" baseline="-25000" smtClean="0">
                <a:solidFill>
                  <a:srgbClr val="080808"/>
                </a:solidFill>
                <a:latin typeface="Times New Roman" pitchFamily="18" charset="0"/>
                <a:cs typeface="Times New Roman" pitchFamily="18" charset="0"/>
                <a:sym typeface="Symbol" pitchFamily="18" charset="2"/>
              </a:rPr>
              <a:t>2</a:t>
            </a:r>
            <a:r>
              <a:rPr lang="en-US" altLang="en-US" sz="2800" smtClean="0">
                <a:solidFill>
                  <a:srgbClr val="080808"/>
                </a:solidFill>
                <a:latin typeface="Times New Roman" pitchFamily="18" charset="0"/>
                <a:cs typeface="Times New Roman" pitchFamily="18" charset="0"/>
                <a:sym typeface="Symbol" pitchFamily="18" charset="2"/>
              </a:rPr>
              <a:t>O</a:t>
            </a:r>
            <a:endParaRPr lang="vi-VN" altLang="en-US" sz="2800" dirty="0">
              <a:solidFill>
                <a:srgbClr val="080808"/>
              </a:solidFill>
              <a:latin typeface="Times New Roman" pitchFamily="18" charset="0"/>
              <a:cs typeface="Times New Roman" pitchFamily="18" charset="0"/>
              <a:sym typeface="Symbol" pitchFamily="18" charset="2"/>
            </a:endParaRPr>
          </a:p>
        </p:txBody>
      </p:sp>
      <p:sp>
        <p:nvSpPr>
          <p:cNvPr id="39" name="Rectangle 14"/>
          <p:cNvSpPr>
            <a:spLocks noChangeArrowheads="1"/>
          </p:cNvSpPr>
          <p:nvPr/>
        </p:nvSpPr>
        <p:spPr bwMode="auto">
          <a:xfrm>
            <a:off x="2307181" y="3657600"/>
            <a:ext cx="6172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0          </a:t>
            </a: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5                      </a:t>
            </a:r>
            <a:r>
              <a:rPr lang="en-US" altLang="en-US" sz="2000" b="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+3                       +2</a:t>
            </a:r>
          </a:p>
        </p:txBody>
      </p:sp>
      <p:sp>
        <p:nvSpPr>
          <p:cNvPr id="4" name="Rectangle 3"/>
          <p:cNvSpPr/>
          <p:nvPr/>
        </p:nvSpPr>
        <p:spPr>
          <a:xfrm>
            <a:off x="1211262" y="1940683"/>
            <a:ext cx="10721976" cy="1692771"/>
          </a:xfrm>
          <a:prstGeom prst="rect">
            <a:avLst/>
          </a:prstGeom>
        </p:spPr>
        <p:txBody>
          <a:bodyPr wrap="square">
            <a:spAutoFit/>
          </a:bodyPr>
          <a:lstStyle/>
          <a:p>
            <a:pPr>
              <a:spcBef>
                <a:spcPts val="1200"/>
              </a:spcBef>
            </a:pPr>
            <a:r>
              <a:rPr lang="en-US" sz="2800" b="1">
                <a:solidFill>
                  <a:srgbClr val="000000"/>
                </a:solidFill>
                <a:latin typeface="Times New Roman" panose="02020603050405020304" pitchFamily="18" charset="0"/>
                <a:cs typeface="Times New Roman" panose="02020603050405020304" pitchFamily="18" charset="0"/>
              </a:rPr>
              <a:t>- Fe + axit HCl, H</a:t>
            </a:r>
            <a:r>
              <a:rPr lang="en-US" sz="2800" b="1" baseline="-25000">
                <a:solidFill>
                  <a:srgbClr val="000000"/>
                </a:solidFill>
                <a:latin typeface="Times New Roman" panose="02020603050405020304" pitchFamily="18" charset="0"/>
                <a:cs typeface="Times New Roman" panose="02020603050405020304" pitchFamily="18" charset="0"/>
              </a:rPr>
              <a:t>2</a:t>
            </a:r>
            <a:r>
              <a:rPr lang="en-US" sz="2800" b="1">
                <a:solidFill>
                  <a:srgbClr val="000000"/>
                </a:solidFill>
                <a:latin typeface="Times New Roman" panose="02020603050405020304" pitchFamily="18" charset="0"/>
                <a:cs typeface="Times New Roman" panose="02020603050405020304" pitchFamily="18" charset="0"/>
              </a:rPr>
              <a:t>SO</a:t>
            </a:r>
            <a:r>
              <a:rPr lang="en-US" sz="2800" b="1" baseline="-25000">
                <a:solidFill>
                  <a:srgbClr val="000000"/>
                </a:solidFill>
                <a:latin typeface="Times New Roman" panose="02020603050405020304" pitchFamily="18" charset="0"/>
                <a:cs typeface="Times New Roman" panose="02020603050405020304" pitchFamily="18" charset="0"/>
              </a:rPr>
              <a:t>4</a:t>
            </a:r>
            <a:r>
              <a:rPr lang="en-US" sz="2800" b="1">
                <a:solidFill>
                  <a:srgbClr val="000000"/>
                </a:solidFill>
                <a:latin typeface="Times New Roman" panose="02020603050405020304" pitchFamily="18" charset="0"/>
                <a:cs typeface="Times New Roman" panose="02020603050405020304" pitchFamily="18" charset="0"/>
              </a:rPr>
              <a:t> loãng → muối + H</a:t>
            </a:r>
            <a:r>
              <a:rPr lang="en-US" sz="2800" b="1" baseline="-25000">
                <a:solidFill>
                  <a:srgbClr val="000000"/>
                </a:solidFill>
                <a:latin typeface="Times New Roman" panose="02020603050405020304" pitchFamily="18" charset="0"/>
                <a:cs typeface="Times New Roman" panose="02020603050405020304" pitchFamily="18" charset="0"/>
              </a:rPr>
              <a:t>2</a:t>
            </a:r>
            <a:endParaRPr lang="en-US" sz="2800" b="1">
              <a:solidFill>
                <a:srgbClr val="000000"/>
              </a:solidFill>
              <a:latin typeface="Times New Roman" panose="02020603050405020304" pitchFamily="18" charset="0"/>
              <a:cs typeface="Times New Roman" panose="02020603050405020304" pitchFamily="18" charset="0"/>
            </a:endParaRPr>
          </a:p>
          <a:p>
            <a:pPr algn="ctr">
              <a:spcBef>
                <a:spcPts val="1200"/>
              </a:spcBef>
            </a:pPr>
            <a:r>
              <a:rPr lang="en-US" sz="2800">
                <a:solidFill>
                  <a:srgbClr val="000000"/>
                </a:solidFill>
                <a:latin typeface="Times New Roman" panose="02020603050405020304" pitchFamily="18" charset="0"/>
                <a:cs typeface="Times New Roman" panose="02020603050405020304" pitchFamily="18" charset="0"/>
              </a:rPr>
              <a:t>Fe  +  H</a:t>
            </a:r>
            <a:r>
              <a:rPr lang="en-US" sz="2800" baseline="-25000">
                <a:solidFill>
                  <a:srgbClr val="000000"/>
                </a:solidFill>
                <a:latin typeface="Times New Roman" panose="02020603050405020304" pitchFamily="18" charset="0"/>
                <a:cs typeface="Times New Roman" panose="02020603050405020304" pitchFamily="18" charset="0"/>
              </a:rPr>
              <a:t>2</a:t>
            </a:r>
            <a:r>
              <a:rPr lang="en-US" sz="2800">
                <a:solidFill>
                  <a:srgbClr val="000000"/>
                </a:solidFill>
                <a:latin typeface="Times New Roman" panose="02020603050405020304" pitchFamily="18" charset="0"/>
                <a:cs typeface="Times New Roman" panose="02020603050405020304" pitchFamily="18" charset="0"/>
              </a:rPr>
              <a:t>SO</a:t>
            </a:r>
            <a:r>
              <a:rPr lang="en-US" sz="2800" baseline="-25000">
                <a:solidFill>
                  <a:srgbClr val="000000"/>
                </a:solidFill>
                <a:latin typeface="Times New Roman" panose="02020603050405020304" pitchFamily="18" charset="0"/>
                <a:cs typeface="Times New Roman" panose="02020603050405020304" pitchFamily="18" charset="0"/>
              </a:rPr>
              <a:t>4</a:t>
            </a:r>
            <a:r>
              <a:rPr lang="en-US" sz="2800">
                <a:solidFill>
                  <a:srgbClr val="000000"/>
                </a:solidFill>
                <a:latin typeface="Times New Roman" panose="02020603050405020304" pitchFamily="18" charset="0"/>
                <a:cs typeface="Times New Roman" panose="02020603050405020304" pitchFamily="18" charset="0"/>
              </a:rPr>
              <a:t>  →  FeSO</a:t>
            </a:r>
            <a:r>
              <a:rPr lang="en-US" sz="2800" baseline="-25000">
                <a:solidFill>
                  <a:srgbClr val="000000"/>
                </a:solidFill>
                <a:latin typeface="Times New Roman" panose="02020603050405020304" pitchFamily="18" charset="0"/>
                <a:cs typeface="Times New Roman" panose="02020603050405020304" pitchFamily="18" charset="0"/>
              </a:rPr>
              <a:t>4</a:t>
            </a:r>
            <a:r>
              <a:rPr lang="en-US" sz="2800">
                <a:solidFill>
                  <a:srgbClr val="000000"/>
                </a:solidFill>
                <a:latin typeface="Times New Roman" panose="02020603050405020304" pitchFamily="18" charset="0"/>
                <a:cs typeface="Times New Roman" panose="02020603050405020304" pitchFamily="18" charset="0"/>
              </a:rPr>
              <a:t>  +  H</a:t>
            </a:r>
            <a:r>
              <a:rPr lang="en-US" sz="2800" baseline="-25000">
                <a:solidFill>
                  <a:srgbClr val="000000"/>
                </a:solidFill>
                <a:latin typeface="Times New Roman" panose="02020603050405020304" pitchFamily="18" charset="0"/>
                <a:cs typeface="Times New Roman" panose="02020603050405020304" pitchFamily="18" charset="0"/>
              </a:rPr>
              <a:t>2</a:t>
            </a:r>
            <a:endParaRPr lang="en-US" sz="2800">
              <a:solidFill>
                <a:srgbClr val="000000"/>
              </a:solidFill>
              <a:latin typeface="Times New Roman" panose="02020603050405020304" pitchFamily="18" charset="0"/>
              <a:cs typeface="Times New Roman" panose="02020603050405020304" pitchFamily="18" charset="0"/>
            </a:endParaRPr>
          </a:p>
          <a:p>
            <a:pPr>
              <a:spcBef>
                <a:spcPts val="1200"/>
              </a:spcBef>
            </a:pPr>
            <a:r>
              <a:rPr lang="en-US" sz="2800" b="1">
                <a:solidFill>
                  <a:srgbClr val="000000"/>
                </a:solidFill>
                <a:latin typeface="Times New Roman" panose="02020603050405020304" pitchFamily="18" charset="0"/>
                <a:cs typeface="Times New Roman" panose="02020603050405020304" pitchFamily="18" charset="0"/>
              </a:rPr>
              <a:t>- Fe + axit có tính </a:t>
            </a:r>
            <a:r>
              <a:rPr lang="en-US" sz="2800" b="1" smtClean="0">
                <a:solidFill>
                  <a:srgbClr val="000000"/>
                </a:solidFill>
                <a:latin typeface="Times New Roman" panose="02020603050405020304" pitchFamily="18" charset="0"/>
                <a:cs typeface="Times New Roman" panose="02020603050405020304" pitchFamily="18" charset="0"/>
              </a:rPr>
              <a:t>oxi hóa </a:t>
            </a:r>
            <a:r>
              <a:rPr lang="en-US" sz="2800" b="1">
                <a:solidFill>
                  <a:srgbClr val="000000"/>
                </a:solidFill>
                <a:latin typeface="Times New Roman" panose="02020603050405020304" pitchFamily="18" charset="0"/>
                <a:cs typeface="Times New Roman" panose="02020603050405020304" pitchFamily="18" charset="0"/>
              </a:rPr>
              <a:t>mạnh → muối + sản phẩm khử + </a:t>
            </a:r>
            <a:r>
              <a:rPr lang="en-US" sz="2800" b="1" smtClean="0">
                <a:solidFill>
                  <a:srgbClr val="000000"/>
                </a:solidFill>
                <a:latin typeface="Times New Roman" panose="02020603050405020304" pitchFamily="18" charset="0"/>
                <a:cs typeface="Times New Roman" panose="02020603050405020304" pitchFamily="18" charset="0"/>
              </a:rPr>
              <a:t>H</a:t>
            </a:r>
            <a:r>
              <a:rPr lang="en-US" sz="2800" b="1" baseline="-25000" smtClean="0">
                <a:solidFill>
                  <a:srgbClr val="000000"/>
                </a:solidFill>
                <a:latin typeface="Times New Roman" panose="02020603050405020304" pitchFamily="18" charset="0"/>
                <a:cs typeface="Times New Roman" panose="02020603050405020304" pitchFamily="18" charset="0"/>
              </a:rPr>
              <a:t>2</a:t>
            </a:r>
            <a:r>
              <a:rPr lang="en-US" sz="2800" b="1" smtClean="0">
                <a:solidFill>
                  <a:srgbClr val="000000"/>
                </a:solidFill>
                <a:latin typeface="Times New Roman" panose="02020603050405020304" pitchFamily="18" charset="0"/>
                <a:cs typeface="Times New Roman" panose="02020603050405020304" pitchFamily="18" charset="0"/>
              </a:rPr>
              <a:t>O</a:t>
            </a:r>
            <a:endParaRPr lang="en-US" sz="2800" b="1">
              <a:solidFill>
                <a:srgbClr val="000000"/>
              </a:solidFill>
              <a:latin typeface="Times New Roman" panose="02020603050405020304" pitchFamily="18" charset="0"/>
              <a:cs typeface="Times New Roman" panose="02020603050405020304" pitchFamily="18" charset="0"/>
            </a:endParaRPr>
          </a:p>
        </p:txBody>
      </p:sp>
      <p:sp>
        <p:nvSpPr>
          <p:cNvPr id="41" name="Rectangle 5"/>
          <p:cNvSpPr>
            <a:spLocks noChangeArrowheads="1"/>
          </p:cNvSpPr>
          <p:nvPr/>
        </p:nvSpPr>
        <p:spPr bwMode="auto">
          <a:xfrm>
            <a:off x="4432300" y="241617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0</a:t>
            </a:r>
            <a:endParaRPr lang="en-US" altLang="en-US" b="1">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42" name="Rectangle 8"/>
          <p:cNvSpPr>
            <a:spLocks noChangeArrowheads="1"/>
          </p:cNvSpPr>
          <p:nvPr/>
        </p:nvSpPr>
        <p:spPr bwMode="auto">
          <a:xfrm>
            <a:off x="6934200" y="2441575"/>
            <a:ext cx="2174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endParaRPr lang="en-US" altLang="en-US" b="1">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43" name="Text Box 116"/>
          <p:cNvSpPr txBox="1">
            <a:spLocks noChangeArrowheads="1"/>
          </p:cNvSpPr>
          <p:nvPr/>
        </p:nvSpPr>
        <p:spPr bwMode="auto">
          <a:xfrm>
            <a:off x="1641636" y="5185230"/>
            <a:ext cx="4911564" cy="523220"/>
          </a:xfrm>
          <a:prstGeom prst="rect">
            <a:avLst/>
          </a:prstGeom>
          <a:noFill/>
          <a:ln w="9525">
            <a:noFill/>
            <a:miter lim="800000"/>
            <a:headEnd/>
            <a:tailEnd/>
          </a:ln>
        </p:spPr>
        <p:txBody>
          <a:bodyPr wrap="square">
            <a:spAutoFit/>
          </a:bodyPr>
          <a:lstStyle/>
          <a:p>
            <a:pPr algn="just" eaLnBrk="1" hangingPunct="1">
              <a:spcBef>
                <a:spcPct val="20000"/>
              </a:spcBef>
              <a:buClr>
                <a:srgbClr val="F91E07"/>
              </a:buClr>
              <a:buSzPct val="90000"/>
              <a:defRPr/>
            </a:pPr>
            <a:r>
              <a:rPr lang="en-US" altLang="en-US" sz="2800" dirty="0">
                <a:latin typeface="Times New Roman" pitchFamily="18" charset="0"/>
              </a:rPr>
              <a:t>       Fe +   H</a:t>
            </a:r>
            <a:r>
              <a:rPr lang="en-US" altLang="en-US" sz="2800" baseline="-25000" dirty="0">
                <a:latin typeface="Times New Roman" pitchFamily="18" charset="0"/>
              </a:rPr>
              <a:t>2</a:t>
            </a:r>
            <a:r>
              <a:rPr lang="en-US" altLang="en-US" sz="2800" dirty="0">
                <a:latin typeface="Times New Roman" pitchFamily="18" charset="0"/>
              </a:rPr>
              <a:t>SO</a:t>
            </a:r>
            <a:r>
              <a:rPr lang="en-US" altLang="en-US" sz="2800" baseline="-25000" dirty="0">
                <a:latin typeface="Times New Roman" pitchFamily="18" charset="0"/>
              </a:rPr>
              <a:t>4</a:t>
            </a:r>
            <a:r>
              <a:rPr lang="en-US" altLang="en-US" sz="2800" dirty="0">
                <a:latin typeface="Times New Roman" pitchFamily="18" charset="0"/>
              </a:rPr>
              <a:t> </a:t>
            </a:r>
            <a:r>
              <a:rPr lang="en-US" altLang="en-US" sz="2800" baseline="-25000" dirty="0" err="1">
                <a:latin typeface="Times New Roman" pitchFamily="18" charset="0"/>
              </a:rPr>
              <a:t>đặc</a:t>
            </a:r>
            <a:r>
              <a:rPr lang="en-US" altLang="en-US" sz="2800" baseline="-25000" dirty="0">
                <a:latin typeface="Times New Roman" pitchFamily="18" charset="0"/>
              </a:rPr>
              <a:t>, </a:t>
            </a:r>
            <a:r>
              <a:rPr lang="en-US" altLang="en-US" sz="2800" baseline="-25000" dirty="0" err="1">
                <a:latin typeface="Times New Roman" pitchFamily="18" charset="0"/>
              </a:rPr>
              <a:t>nóng</a:t>
            </a:r>
            <a:r>
              <a:rPr lang="en-US" altLang="en-US" sz="2800" dirty="0">
                <a:latin typeface="Times New Roman" pitchFamily="18" charset="0"/>
                <a:cs typeface="Times New Roman" pitchFamily="18" charset="0"/>
                <a:sym typeface="Symbol" pitchFamily="18" charset="2"/>
              </a:rPr>
              <a:t>   </a:t>
            </a:r>
            <a:endParaRPr lang="en-US" altLang="en-US" sz="2800" baseline="-25000" dirty="0">
              <a:latin typeface="Times New Roman" pitchFamily="18" charset="0"/>
            </a:endParaRPr>
          </a:p>
        </p:txBody>
      </p:sp>
      <p:grpSp>
        <p:nvGrpSpPr>
          <p:cNvPr id="44" name="Group 23"/>
          <p:cNvGrpSpPr>
            <a:grpSpLocks/>
          </p:cNvGrpSpPr>
          <p:nvPr/>
        </p:nvGrpSpPr>
        <p:grpSpPr bwMode="auto">
          <a:xfrm>
            <a:off x="2278857" y="4522570"/>
            <a:ext cx="7795418" cy="529570"/>
            <a:chOff x="990600" y="4953000"/>
            <a:chExt cx="7924800" cy="706148"/>
          </a:xfrm>
        </p:grpSpPr>
        <p:sp>
          <p:nvSpPr>
            <p:cNvPr id="46" name="Text Box 116"/>
            <p:cNvSpPr txBox="1">
              <a:spLocks noChangeArrowheads="1"/>
            </p:cNvSpPr>
            <p:nvPr/>
          </p:nvSpPr>
          <p:spPr bwMode="auto">
            <a:xfrm>
              <a:off x="990600" y="4955117"/>
              <a:ext cx="3886200" cy="697681"/>
            </a:xfrm>
            <a:prstGeom prst="rect">
              <a:avLst/>
            </a:prstGeom>
            <a:noFill/>
            <a:ln w="9525">
              <a:noFill/>
              <a:miter lim="800000"/>
              <a:headEnd/>
              <a:tailEnd/>
            </a:ln>
          </p:spPr>
          <p:txBody>
            <a:bodyPr>
              <a:spAutoFit/>
            </a:bodyPr>
            <a:lstStyle/>
            <a:p>
              <a:pPr algn="just" eaLnBrk="1" hangingPunct="1">
                <a:spcBef>
                  <a:spcPct val="20000"/>
                </a:spcBef>
                <a:buClr>
                  <a:srgbClr val="F91E07"/>
                </a:buClr>
                <a:buSzPct val="90000"/>
                <a:defRPr/>
              </a:pPr>
              <a:r>
                <a:rPr lang="en-US" altLang="en-US" sz="2800" dirty="0">
                  <a:latin typeface="Times New Roman" pitchFamily="18" charset="0"/>
                </a:rPr>
                <a:t>Fe +   HNO</a:t>
              </a:r>
              <a:r>
                <a:rPr lang="en-US" altLang="en-US" sz="2800" baseline="-25000" dirty="0">
                  <a:latin typeface="Times New Roman" pitchFamily="18" charset="0"/>
                </a:rPr>
                <a:t>3</a:t>
              </a:r>
              <a:r>
                <a:rPr lang="en-US" altLang="en-US" sz="2800" dirty="0">
                  <a:latin typeface="Times New Roman" pitchFamily="18" charset="0"/>
                </a:rPr>
                <a:t> </a:t>
              </a:r>
              <a:r>
                <a:rPr lang="en-US" altLang="en-US" sz="2800" baseline="-25000" dirty="0" err="1">
                  <a:latin typeface="Times New Roman" pitchFamily="18" charset="0"/>
                </a:rPr>
                <a:t>đặc</a:t>
              </a:r>
              <a:r>
                <a:rPr lang="en-US" altLang="en-US" sz="2800" baseline="-25000" dirty="0">
                  <a:latin typeface="Times New Roman" pitchFamily="18" charset="0"/>
                </a:rPr>
                <a:t>, </a:t>
              </a:r>
              <a:r>
                <a:rPr lang="en-US" altLang="en-US" sz="2800" baseline="-25000" dirty="0" err="1">
                  <a:latin typeface="Times New Roman" pitchFamily="18" charset="0"/>
                </a:rPr>
                <a:t>nóng</a:t>
              </a:r>
              <a:r>
                <a:rPr lang="en-US" altLang="en-US" sz="2800" dirty="0">
                  <a:latin typeface="Times New Roman" pitchFamily="18" charset="0"/>
                  <a:cs typeface="Times New Roman" pitchFamily="18" charset="0"/>
                  <a:sym typeface="Symbol" pitchFamily="18" charset="2"/>
                </a:rPr>
                <a:t>   </a:t>
              </a:r>
              <a:endParaRPr lang="en-US" altLang="en-US" sz="2800" baseline="-25000" dirty="0">
                <a:latin typeface="Times New Roman" pitchFamily="18" charset="0"/>
              </a:endParaRPr>
            </a:p>
          </p:txBody>
        </p:sp>
        <p:sp>
          <p:nvSpPr>
            <p:cNvPr id="47" name="Text Box 116"/>
            <p:cNvSpPr txBox="1">
              <a:spLocks noChangeArrowheads="1"/>
            </p:cNvSpPr>
            <p:nvPr/>
          </p:nvSpPr>
          <p:spPr bwMode="auto">
            <a:xfrm>
              <a:off x="4572000" y="4961467"/>
              <a:ext cx="4343400" cy="697681"/>
            </a:xfrm>
            <a:prstGeom prst="rect">
              <a:avLst/>
            </a:prstGeom>
            <a:noFill/>
            <a:ln w="9525">
              <a:noFill/>
              <a:miter lim="800000"/>
              <a:headEnd/>
              <a:tailEnd/>
            </a:ln>
          </p:spPr>
          <p:txBody>
            <a:bodyPr>
              <a:spAutoFit/>
            </a:bodyPr>
            <a:lstStyle/>
            <a:p>
              <a:pPr algn="just" eaLnBrk="1" hangingPunct="1">
                <a:spcBef>
                  <a:spcPct val="20000"/>
                </a:spcBef>
                <a:buClr>
                  <a:srgbClr val="F91E07"/>
                </a:buClr>
                <a:buSzPct val="90000"/>
                <a:defRPr/>
              </a:pPr>
              <a:r>
                <a:rPr lang="en-US" altLang="en-US" sz="2800" dirty="0">
                  <a:latin typeface="Times New Roman" pitchFamily="18" charset="0"/>
                  <a:cs typeface="Times New Roman" pitchFamily="18" charset="0"/>
                  <a:sym typeface="Symbol" pitchFamily="18" charset="2"/>
                </a:rPr>
                <a:t>Fe(NO</a:t>
              </a:r>
              <a:r>
                <a:rPr lang="en-US" altLang="en-US" sz="2800" baseline="-25000" dirty="0">
                  <a:latin typeface="Times New Roman" pitchFamily="18" charset="0"/>
                  <a:cs typeface="Times New Roman" pitchFamily="18" charset="0"/>
                  <a:sym typeface="Symbol" pitchFamily="18" charset="2"/>
                </a:rPr>
                <a:t>3</a:t>
              </a:r>
              <a:r>
                <a:rPr lang="en-US" altLang="en-US" sz="2800" dirty="0">
                  <a:latin typeface="Times New Roman" pitchFamily="18" charset="0"/>
                  <a:cs typeface="Times New Roman" pitchFamily="18" charset="0"/>
                  <a:sym typeface="Symbol" pitchFamily="18" charset="2"/>
                </a:rPr>
                <a:t>)</a:t>
              </a:r>
              <a:r>
                <a:rPr lang="en-US" altLang="en-US" sz="2800" baseline="-25000" dirty="0">
                  <a:latin typeface="Times New Roman" pitchFamily="18" charset="0"/>
                  <a:cs typeface="Times New Roman" pitchFamily="18" charset="0"/>
                  <a:sym typeface="Symbol" pitchFamily="18" charset="2"/>
                </a:rPr>
                <a:t>3</a:t>
              </a:r>
              <a:r>
                <a:rPr lang="en-US" altLang="en-US" sz="2800" dirty="0">
                  <a:latin typeface="Times New Roman" pitchFamily="18" charset="0"/>
                  <a:cs typeface="Times New Roman" pitchFamily="18" charset="0"/>
                  <a:sym typeface="Symbol" pitchFamily="18" charset="2"/>
                </a:rPr>
                <a:t>+ 3NO</a:t>
              </a:r>
              <a:r>
                <a:rPr lang="en-US" altLang="en-US" sz="2800" baseline="-25000" dirty="0">
                  <a:latin typeface="Times New Roman" pitchFamily="18" charset="0"/>
                  <a:cs typeface="Times New Roman" pitchFamily="18" charset="0"/>
                  <a:sym typeface="Symbol" pitchFamily="18" charset="2"/>
                </a:rPr>
                <a:t>2</a:t>
              </a:r>
              <a:r>
                <a:rPr lang="en-US" altLang="en-US" sz="2800" dirty="0">
                  <a:latin typeface="Times New Roman" pitchFamily="18" charset="0"/>
                  <a:cs typeface="Times New Roman" pitchFamily="18" charset="0"/>
                  <a:sym typeface="Symbol" pitchFamily="18" charset="2"/>
                </a:rPr>
                <a:t>  + 3H</a:t>
              </a:r>
              <a:r>
                <a:rPr lang="en-US" altLang="en-US" sz="2800" baseline="-25000" dirty="0">
                  <a:latin typeface="Times New Roman" pitchFamily="18" charset="0"/>
                  <a:cs typeface="Times New Roman" pitchFamily="18" charset="0"/>
                  <a:sym typeface="Symbol" pitchFamily="18" charset="2"/>
                </a:rPr>
                <a:t>2</a:t>
              </a:r>
              <a:r>
                <a:rPr lang="en-US" altLang="en-US" sz="2800" dirty="0">
                  <a:latin typeface="Times New Roman" pitchFamily="18" charset="0"/>
                  <a:cs typeface="Times New Roman" pitchFamily="18" charset="0"/>
                  <a:sym typeface="Symbol" pitchFamily="18" charset="2"/>
                </a:rPr>
                <a:t>O  </a:t>
              </a:r>
              <a:endParaRPr lang="en-US" altLang="en-US" sz="2800" baseline="-25000" dirty="0">
                <a:latin typeface="Times New Roman" pitchFamily="18" charset="0"/>
              </a:endParaRPr>
            </a:p>
          </p:txBody>
        </p:sp>
        <p:sp>
          <p:nvSpPr>
            <p:cNvPr id="48" name="Text Box 116"/>
            <p:cNvSpPr txBox="1">
              <a:spLocks noChangeArrowheads="1"/>
            </p:cNvSpPr>
            <p:nvPr/>
          </p:nvSpPr>
          <p:spPr bwMode="auto">
            <a:xfrm>
              <a:off x="1752600" y="4953000"/>
              <a:ext cx="533400" cy="697681"/>
            </a:xfrm>
            <a:prstGeom prst="rect">
              <a:avLst/>
            </a:prstGeom>
            <a:noFill/>
            <a:ln w="9525">
              <a:noFill/>
              <a:miter lim="800000"/>
              <a:headEnd/>
              <a:tailEnd/>
            </a:ln>
          </p:spPr>
          <p:txBody>
            <a:bodyPr>
              <a:spAutoFit/>
            </a:bodyPr>
            <a:lstStyle/>
            <a:p>
              <a:pPr algn="just" eaLnBrk="1" hangingPunct="1">
                <a:spcBef>
                  <a:spcPct val="20000"/>
                </a:spcBef>
                <a:buClr>
                  <a:srgbClr val="F91E07"/>
                </a:buClr>
                <a:buSzPct val="90000"/>
                <a:defRPr/>
              </a:pPr>
              <a:r>
                <a:rPr lang="en-US" altLang="en-US" sz="2800">
                  <a:latin typeface="Times New Roman" pitchFamily="18" charset="0"/>
                  <a:cs typeface="Times New Roman" pitchFamily="18" charset="0"/>
                  <a:sym typeface="Symbol" pitchFamily="18" charset="2"/>
                </a:rPr>
                <a:t>6</a:t>
              </a:r>
              <a:endParaRPr lang="en-US" altLang="en-US" sz="2800" baseline="-25000">
                <a:latin typeface="Times New Roman" pitchFamily="18" charset="0"/>
              </a:endParaRPr>
            </a:p>
          </p:txBody>
        </p:sp>
      </p:grpSp>
      <p:sp>
        <p:nvSpPr>
          <p:cNvPr id="50" name="Text Box 116"/>
          <p:cNvSpPr txBox="1">
            <a:spLocks noChangeArrowheads="1"/>
          </p:cNvSpPr>
          <p:nvPr/>
        </p:nvSpPr>
        <p:spPr bwMode="auto">
          <a:xfrm>
            <a:off x="5801786" y="5240332"/>
            <a:ext cx="4195379" cy="523220"/>
          </a:xfrm>
          <a:prstGeom prst="rect">
            <a:avLst/>
          </a:prstGeom>
          <a:noFill/>
          <a:ln w="9525">
            <a:noFill/>
            <a:miter lim="800000"/>
            <a:headEnd/>
            <a:tailEnd/>
          </a:ln>
        </p:spPr>
        <p:txBody>
          <a:bodyPr>
            <a:spAutoFit/>
          </a:bodyPr>
          <a:lstStyle/>
          <a:p>
            <a:pPr algn="just" eaLnBrk="1" hangingPunct="1">
              <a:spcBef>
                <a:spcPct val="20000"/>
              </a:spcBef>
              <a:buClr>
                <a:srgbClr val="F91E07"/>
              </a:buClr>
              <a:buSzPct val="90000"/>
              <a:defRPr/>
            </a:pPr>
            <a:r>
              <a:rPr lang="en-US" altLang="en-US" sz="2800" dirty="0">
                <a:latin typeface="Times New Roman" pitchFamily="18" charset="0"/>
                <a:cs typeface="Times New Roman" pitchFamily="18" charset="0"/>
                <a:sym typeface="Symbol" pitchFamily="18" charset="2"/>
              </a:rPr>
              <a:t>Fe</a:t>
            </a:r>
            <a:r>
              <a:rPr lang="en-US" altLang="en-US" sz="2800" baseline="-25000" dirty="0">
                <a:latin typeface="Times New Roman" pitchFamily="18" charset="0"/>
                <a:cs typeface="Times New Roman" pitchFamily="18" charset="0"/>
                <a:sym typeface="Symbol" pitchFamily="18" charset="2"/>
              </a:rPr>
              <a:t>2</a:t>
            </a:r>
            <a:r>
              <a:rPr lang="en-US" altLang="en-US" sz="2800" dirty="0">
                <a:latin typeface="Times New Roman" pitchFamily="18" charset="0"/>
                <a:cs typeface="Times New Roman" pitchFamily="18" charset="0"/>
                <a:sym typeface="Symbol" pitchFamily="18" charset="2"/>
              </a:rPr>
              <a:t>(SO</a:t>
            </a:r>
            <a:r>
              <a:rPr lang="en-US" altLang="en-US" sz="2800" baseline="-25000" dirty="0">
                <a:latin typeface="Times New Roman" pitchFamily="18" charset="0"/>
                <a:cs typeface="Times New Roman" pitchFamily="18" charset="0"/>
                <a:sym typeface="Symbol" pitchFamily="18" charset="2"/>
              </a:rPr>
              <a:t>4</a:t>
            </a:r>
            <a:r>
              <a:rPr lang="en-US" altLang="en-US" sz="2800" dirty="0">
                <a:latin typeface="Times New Roman" pitchFamily="18" charset="0"/>
                <a:cs typeface="Times New Roman" pitchFamily="18" charset="0"/>
                <a:sym typeface="Symbol" pitchFamily="18" charset="2"/>
              </a:rPr>
              <a:t>)</a:t>
            </a:r>
            <a:r>
              <a:rPr lang="en-US" altLang="en-US" sz="2800" baseline="-25000" dirty="0">
                <a:latin typeface="Times New Roman" pitchFamily="18" charset="0"/>
                <a:cs typeface="Times New Roman" pitchFamily="18" charset="0"/>
                <a:sym typeface="Symbol" pitchFamily="18" charset="2"/>
              </a:rPr>
              <a:t>3</a:t>
            </a:r>
            <a:r>
              <a:rPr lang="en-US" altLang="en-US" sz="2800" dirty="0">
                <a:latin typeface="Times New Roman" pitchFamily="18" charset="0"/>
                <a:cs typeface="Times New Roman" pitchFamily="18" charset="0"/>
                <a:sym typeface="Symbol" pitchFamily="18" charset="2"/>
              </a:rPr>
              <a:t>+ 3SO</a:t>
            </a:r>
            <a:r>
              <a:rPr lang="en-US" altLang="en-US" sz="2800" baseline="-25000" dirty="0">
                <a:latin typeface="Times New Roman" pitchFamily="18" charset="0"/>
                <a:cs typeface="Times New Roman" pitchFamily="18" charset="0"/>
                <a:sym typeface="Symbol" pitchFamily="18" charset="2"/>
              </a:rPr>
              <a:t>2</a:t>
            </a:r>
            <a:r>
              <a:rPr lang="en-US" altLang="en-US" sz="2800" dirty="0">
                <a:latin typeface="Times New Roman" pitchFamily="18" charset="0"/>
                <a:cs typeface="Times New Roman" pitchFamily="18" charset="0"/>
                <a:sym typeface="Symbol" pitchFamily="18" charset="2"/>
              </a:rPr>
              <a:t> + 3H</a:t>
            </a:r>
            <a:r>
              <a:rPr lang="en-US" altLang="en-US" sz="2800" baseline="-25000" dirty="0">
                <a:latin typeface="Times New Roman" pitchFamily="18" charset="0"/>
                <a:cs typeface="Times New Roman" pitchFamily="18" charset="0"/>
                <a:sym typeface="Symbol" pitchFamily="18" charset="2"/>
              </a:rPr>
              <a:t>2</a:t>
            </a:r>
            <a:r>
              <a:rPr lang="en-US" altLang="en-US" sz="2800" dirty="0">
                <a:latin typeface="Times New Roman" pitchFamily="18" charset="0"/>
                <a:cs typeface="Times New Roman" pitchFamily="18" charset="0"/>
                <a:sym typeface="Symbol" pitchFamily="18" charset="2"/>
              </a:rPr>
              <a:t>O</a:t>
            </a:r>
            <a:endParaRPr lang="en-US" altLang="en-US" sz="2800" baseline="-25000" dirty="0">
              <a:latin typeface="Times New Roman" pitchFamily="18" charset="0"/>
            </a:endParaRPr>
          </a:p>
        </p:txBody>
      </p:sp>
      <p:sp>
        <p:nvSpPr>
          <p:cNvPr id="56" name="Rectangle 14"/>
          <p:cNvSpPr>
            <a:spLocks noChangeArrowheads="1"/>
          </p:cNvSpPr>
          <p:nvPr/>
        </p:nvSpPr>
        <p:spPr bwMode="auto">
          <a:xfrm>
            <a:off x="2278857" y="4340728"/>
            <a:ext cx="6172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0          </a:t>
            </a: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+3          </a:t>
            </a:r>
          </a:p>
        </p:txBody>
      </p:sp>
      <p:sp>
        <p:nvSpPr>
          <p:cNvPr id="57" name="Rectangle 14"/>
          <p:cNvSpPr>
            <a:spLocks noChangeArrowheads="1"/>
          </p:cNvSpPr>
          <p:nvPr/>
        </p:nvSpPr>
        <p:spPr bwMode="auto">
          <a:xfrm>
            <a:off x="2239002" y="4988213"/>
            <a:ext cx="6172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0          </a:t>
            </a:r>
            <a:r>
              <a:rPr lang="vi-VN"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+3          </a:t>
            </a:r>
          </a:p>
        </p:txBody>
      </p:sp>
      <p:sp>
        <p:nvSpPr>
          <p:cNvPr id="58" name="Rectangle 2"/>
          <p:cNvSpPr txBox="1">
            <a:spLocks noChangeArrowheads="1"/>
          </p:cNvSpPr>
          <p:nvPr/>
        </p:nvSpPr>
        <p:spPr bwMode="auto">
          <a:xfrm>
            <a:off x="533400" y="5905467"/>
            <a:ext cx="113998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en-US" sz="3200">
                <a:solidFill>
                  <a:srgbClr val="000000"/>
                </a:solidFill>
                <a:latin typeface="Times New Roman" panose="02020603050405020304" pitchFamily="18" charset="0"/>
              </a:rPr>
              <a:t>* Fe bị </a:t>
            </a:r>
            <a:r>
              <a:rPr lang="en-US" altLang="en-US" sz="3200">
                <a:solidFill>
                  <a:srgbClr val="FF0000"/>
                </a:solidFill>
                <a:latin typeface="Times New Roman" panose="02020603050405020304" pitchFamily="18" charset="0"/>
              </a:rPr>
              <a:t>thụ động </a:t>
            </a:r>
            <a:r>
              <a:rPr lang="en-US" altLang="en-US" sz="3200">
                <a:solidFill>
                  <a:srgbClr val="000000"/>
                </a:solidFill>
                <a:latin typeface="Times New Roman" panose="02020603050405020304" pitchFamily="18" charset="0"/>
              </a:rPr>
              <a:t>với axit HNO</a:t>
            </a:r>
            <a:r>
              <a:rPr lang="en-US" altLang="en-US" sz="3200" baseline="-25000">
                <a:solidFill>
                  <a:srgbClr val="000000"/>
                </a:solidFill>
                <a:latin typeface="Times New Roman" panose="02020603050405020304" pitchFamily="18" charset="0"/>
              </a:rPr>
              <a:t>3</a:t>
            </a:r>
            <a:r>
              <a:rPr lang="en-US" altLang="en-US" sz="3200">
                <a:solidFill>
                  <a:srgbClr val="000000"/>
                </a:solidFill>
                <a:latin typeface="Times New Roman" panose="02020603050405020304" pitchFamily="18" charset="0"/>
              </a:rPr>
              <a:t>,H</a:t>
            </a:r>
            <a:r>
              <a:rPr lang="en-US" altLang="en-US" sz="3200" baseline="-25000">
                <a:solidFill>
                  <a:srgbClr val="000000"/>
                </a:solidFill>
                <a:latin typeface="Times New Roman" panose="02020603050405020304" pitchFamily="18" charset="0"/>
              </a:rPr>
              <a:t>2</a:t>
            </a:r>
            <a:r>
              <a:rPr lang="en-US" altLang="en-US" sz="3200">
                <a:solidFill>
                  <a:srgbClr val="000000"/>
                </a:solidFill>
                <a:latin typeface="Times New Roman" panose="02020603050405020304" pitchFamily="18" charset="0"/>
              </a:rPr>
              <a:t>SO</a:t>
            </a:r>
            <a:r>
              <a:rPr lang="en-US" altLang="en-US" sz="3200" baseline="-25000">
                <a:solidFill>
                  <a:srgbClr val="000000"/>
                </a:solidFill>
                <a:latin typeface="Times New Roman" panose="02020603050405020304" pitchFamily="18" charset="0"/>
              </a:rPr>
              <a:t>4</a:t>
            </a:r>
            <a:r>
              <a:rPr lang="en-US" altLang="en-US" sz="3200">
                <a:solidFill>
                  <a:srgbClr val="000000"/>
                </a:solidFill>
                <a:latin typeface="Times New Roman" panose="02020603050405020304" pitchFamily="18" charset="0"/>
              </a:rPr>
              <a:t> đặc, nguội tương tự Al, Cr</a:t>
            </a:r>
          </a:p>
        </p:txBody>
      </p:sp>
    </p:spTree>
    <p:extLst>
      <p:ext uri="{BB962C8B-B14F-4D97-AF65-F5344CB8AC3E}">
        <p14:creationId xmlns:p14="http://schemas.microsoft.com/office/powerpoint/2010/main" val="2004633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Bottom)">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randombar(horizont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randombar(horizontal)">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slide(fromBottom)">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slide(fromBottom)">
                                      <p:cBhvr>
                                        <p:cTn id="56" dur="500"/>
                                        <p:tgtEl>
                                          <p:spTgt spid="4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barn(inVertical)">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randombar(horizontal)">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randombar(horizontal)">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7" grpId="0"/>
      <p:bldP spid="39" grpId="0"/>
      <p:bldP spid="41" grpId="0"/>
      <p:bldP spid="42" grpId="0"/>
      <p:bldP spid="43" grpId="0"/>
      <p:bldP spid="50" grpId="0"/>
      <p:bldP spid="56" grpId="0"/>
      <p:bldP spid="57" grpId="0"/>
      <p:bldP spid="5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1725</TotalTime>
  <Words>2079</Words>
  <Application>Microsoft Office PowerPoint</Application>
  <PresentationFormat>Widescreen</PresentationFormat>
  <Paragraphs>513</Paragraphs>
  <Slides>52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Arial</vt:lpstr>
      <vt:lpstr>Symbol</vt:lpstr>
      <vt:lpstr>Tahoma</vt:lpstr>
      <vt:lpstr>Times New Roman</vt:lpstr>
      <vt:lpstr>VNI-Times</vt:lpstr>
      <vt:lpstr>Wingdings</vt:lpstr>
      <vt:lpstr>Wingdings 3</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YlmF</dc:creator>
  <cp:lastModifiedBy>Windows User</cp:lastModifiedBy>
  <cp:revision>271</cp:revision>
  <dcterms:created xsi:type="dcterms:W3CDTF">2009-03-05T07:18:22Z</dcterms:created>
  <dcterms:modified xsi:type="dcterms:W3CDTF">2022-03-11T01:17:56Z</dcterms:modified>
</cp:coreProperties>
</file>