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9679D-1705-46B1-ADD1-8E71ADA16689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0AEE7-ACD5-4BD2-A7E7-EA12B6B9D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09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9679D-1705-46B1-ADD1-8E71ADA16689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0AEE7-ACD5-4BD2-A7E7-EA12B6B9D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70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9679D-1705-46B1-ADD1-8E71ADA16689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0AEE7-ACD5-4BD2-A7E7-EA12B6B9D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59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9679D-1705-46B1-ADD1-8E71ADA16689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0AEE7-ACD5-4BD2-A7E7-EA12B6B9D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22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9679D-1705-46B1-ADD1-8E71ADA16689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0AEE7-ACD5-4BD2-A7E7-EA12B6B9D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00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9679D-1705-46B1-ADD1-8E71ADA16689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0AEE7-ACD5-4BD2-A7E7-EA12B6B9D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46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9679D-1705-46B1-ADD1-8E71ADA16689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0AEE7-ACD5-4BD2-A7E7-EA12B6B9D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0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9679D-1705-46B1-ADD1-8E71ADA16689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0AEE7-ACD5-4BD2-A7E7-EA12B6B9D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01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9679D-1705-46B1-ADD1-8E71ADA16689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0AEE7-ACD5-4BD2-A7E7-EA12B6B9D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9679D-1705-46B1-ADD1-8E71ADA16689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0AEE7-ACD5-4BD2-A7E7-EA12B6B9D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3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9679D-1705-46B1-ADD1-8E71ADA16689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0AEE7-ACD5-4BD2-A7E7-EA12B6B9D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54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1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9679D-1705-46B1-ADD1-8E71ADA16689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0AEE7-ACD5-4BD2-A7E7-EA12B6B9D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247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5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video" Target="../media/media6.mp4"/><Relationship Id="rId5" Type="http://schemas.microsoft.com/office/2007/relationships/media" Target="../media/media6.mp4"/><Relationship Id="rId10" Type="http://schemas.openxmlformats.org/officeDocument/2006/relationships/image" Target="../media/image8.png"/><Relationship Id="rId4" Type="http://schemas.openxmlformats.org/officeDocument/2006/relationships/video" Target="../media/media5.mp4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8.mp4"/><Relationship Id="rId7" Type="http://schemas.openxmlformats.org/officeDocument/2006/relationships/image" Target="../media/image10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8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1463"/>
            <a:ext cx="4276725" cy="4800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78138" y="338347"/>
            <a:ext cx="94058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ln w="12700" cmpd="sng">
                  <a:solidFill>
                    <a:sysClr val="windowText" lastClr="000000"/>
                  </a:solidFill>
                  <a:prstDash val="solid"/>
                </a:ln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lang="en-US" sz="5400" b="1" dirty="0">
              <a:ln w="12700" cmpd="sng">
                <a:solidFill>
                  <a:sysClr val="windowText" lastClr="000000"/>
                </a:solidFill>
                <a:prstDash val="solid"/>
              </a:ln>
              <a:gradFill flip="none" rotWithShape="1">
                <a:gsLst>
                  <a:gs pos="0">
                    <a:srgbClr val="FF0000">
                      <a:tint val="66000"/>
                      <a:satMod val="160000"/>
                    </a:srgbClr>
                  </a:gs>
                  <a:gs pos="50000">
                    <a:srgbClr val="FF0000">
                      <a:tint val="44500"/>
                      <a:satMod val="160000"/>
                    </a:srgbClr>
                  </a:gs>
                  <a:gs pos="100000">
                    <a:srgbClr val="FF0000">
                      <a:tint val="23500"/>
                      <a:satMod val="160000"/>
                    </a:srgbClr>
                  </a:gs>
                </a:gsLst>
                <a:lin ang="16200000" scaled="1"/>
                <a:tileRect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4946" y="1041869"/>
            <a:ext cx="8019247" cy="200202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4400" b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 chất của kim loại kiềm, kiềm thổ và nhôm</a:t>
            </a:r>
            <a:endParaRPr lang="en-US" sz="8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3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8686" y="347728"/>
            <a:ext cx="9401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sz="3600" b="1" dirty="0" err="1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600" b="1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kiềm</a:t>
            </a:r>
            <a:r>
              <a:rPr lang="en-US" sz="3600" b="1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kiềm</a:t>
            </a:r>
            <a:r>
              <a:rPr lang="en-US" sz="3600" b="1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3600" b="1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600" b="1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3600" b="1" dirty="0" err="1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endParaRPr lang="en-US" sz="3600" b="1" dirty="0"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NHÔM TÁC DỤNG VỚI NaOH Al+NaO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8686" y="1413457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22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191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9195" y="167426"/>
            <a:ext cx="6722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Kim </a:t>
            </a:r>
            <a:r>
              <a:rPr lang="en-US" sz="3600" b="1" dirty="0" err="1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b="1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kiềm</a:t>
            </a:r>
            <a:r>
              <a:rPr lang="en-US" sz="3600" b="1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600" b="1" dirty="0"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lkali Metals Reacting with Wat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2378" y="1493950"/>
            <a:ext cx="8329114" cy="468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6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60609"/>
            <a:ext cx="8165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Kim </a:t>
            </a:r>
            <a:r>
              <a:rPr lang="en-US" sz="3600" b="1" dirty="0" err="1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b="1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kiềm</a:t>
            </a:r>
            <a:r>
              <a:rPr lang="en-US" sz="3600" b="1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3600" b="1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600" b="1" dirty="0"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Reaction of Magnesium and Wat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1200" y="1193375"/>
            <a:ext cx="7144309" cy="535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29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lcium in wat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960" y="1245248"/>
            <a:ext cx="7234215" cy="54256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6626" y="309094"/>
            <a:ext cx="6516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Canxi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41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633" y="169812"/>
            <a:ext cx="6722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Kim </a:t>
            </a:r>
            <a:r>
              <a:rPr lang="en-US" sz="3600" b="1" dirty="0" err="1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b="1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kiềm</a:t>
            </a:r>
            <a:r>
              <a:rPr lang="en-US" sz="3600" b="1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endParaRPr lang="en-US" sz="3600" b="1" dirty="0"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Lithium metal reacts with concentrated hydrochloric aci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9191" y="1240996"/>
            <a:ext cx="4000942" cy="2248773"/>
          </a:xfrm>
          <a:prstGeom prst="rect">
            <a:avLst/>
          </a:prstGeom>
        </p:spPr>
      </p:pic>
      <p:pic>
        <p:nvPicPr>
          <p:cNvPr id="6" name="Sodium metal reacting with concentrated hydrochloric acid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12935" y="1240996"/>
            <a:ext cx="4000941" cy="2248773"/>
          </a:xfrm>
          <a:prstGeom prst="rect">
            <a:avLst/>
          </a:prstGeom>
        </p:spPr>
      </p:pic>
      <p:pic>
        <p:nvPicPr>
          <p:cNvPr id="2" name="Potassium metal reacting with concentrated hydrochloric acid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39662" y="3929888"/>
            <a:ext cx="4573744" cy="257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11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2377" y="283335"/>
            <a:ext cx="7778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Kim </a:t>
            </a:r>
            <a:r>
              <a:rPr lang="en-US" sz="3600" b="1" dirty="0" err="1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b="1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kiềm</a:t>
            </a:r>
            <a:r>
              <a:rPr lang="en-US" sz="3600" b="1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3600" b="1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endParaRPr lang="en-US" sz="3600" b="1" dirty="0"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alcium and HC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3335" y="1133340"/>
            <a:ext cx="5825801" cy="3274455"/>
          </a:xfrm>
          <a:prstGeom prst="rect">
            <a:avLst/>
          </a:prstGeom>
        </p:spPr>
      </p:pic>
      <p:pic>
        <p:nvPicPr>
          <p:cNvPr id="6" name="Single Displacement Mg and HCl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78061" y="3583545"/>
            <a:ext cx="4365939" cy="327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02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4248" y="206062"/>
            <a:ext cx="6722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600" b="1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Na</a:t>
            </a:r>
          </a:p>
        </p:txBody>
      </p:sp>
      <p:pic>
        <p:nvPicPr>
          <p:cNvPr id="5" name="Điều chế kim loại Natr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7551" y="1503608"/>
            <a:ext cx="8346302" cy="469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74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3438" y="412125"/>
            <a:ext cx="6722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Na </a:t>
            </a:r>
            <a:r>
              <a:rPr lang="en-US" sz="3600" b="1" dirty="0" err="1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b="1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Clo</a:t>
            </a:r>
            <a:endParaRPr lang="en-US" sz="3600" b="1" dirty="0"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Sodium and Chlorin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1946" y="149073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99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7528" y="321972"/>
            <a:ext cx="6722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Mg </a:t>
            </a:r>
            <a:r>
              <a:rPr lang="en-US" sz="3600" b="1" dirty="0" err="1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b="1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Clo</a:t>
            </a:r>
            <a:endParaRPr lang="en-US" sz="3600" b="1" dirty="0"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Reaction Mg,Cl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9371" y="159376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03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