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33CC"/>
    <a:srgbClr val="FF0000"/>
    <a:srgbClr val="FFCCFF"/>
    <a:srgbClr val="FF00FF"/>
    <a:srgbClr val="006600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891" autoAdjust="0"/>
  </p:normalViewPr>
  <p:slideViewPr>
    <p:cSldViewPr snapToObjects="1">
      <p:cViewPr>
        <p:scale>
          <a:sx n="60" d="100"/>
          <a:sy n="60" d="100"/>
        </p:scale>
        <p:origin x="1878" y="88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96CA4-D78E-4FA1-BA41-34AD5B82F82F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FFED7-C3EE-4E4C-B58D-E1F9AD4ED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06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D67B3-9733-4AA0-A78A-11444A303645}" type="slidenum">
              <a:rPr lang="en-US" altLang="en-US">
                <a:solidFill>
                  <a:srgbClr val="000000"/>
                </a:solidFill>
              </a:rPr>
              <a:pPr/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8952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5D041-7D58-4DE9-B9E0-2EA1D65BB3D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12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D67B3-9733-4AA0-A78A-11444A303645}" type="slidenum">
              <a:rPr lang="en-US" altLang="en-US">
                <a:solidFill>
                  <a:srgbClr val="000000"/>
                </a:solidFill>
              </a:rPr>
              <a:pPr/>
              <a:t>13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1705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5D041-7D58-4DE9-B9E0-2EA1D65BB3D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07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D67B3-9733-4AA0-A78A-11444A303645}" type="slidenum">
              <a:rPr lang="en-US" altLang="en-US">
                <a:solidFill>
                  <a:srgbClr val="000000"/>
                </a:solidFill>
              </a:rPr>
              <a:pPr/>
              <a:t>15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4272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5D041-7D58-4DE9-B9E0-2EA1D65BB3D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077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5D041-7D58-4DE9-B9E0-2EA1D65BB3D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047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9FFED7-C3EE-4E4C-B58D-E1F9AD4ED91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90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5D041-7D58-4DE9-B9E0-2EA1D65BB3D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82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D67B3-9733-4AA0-A78A-11444A303645}" type="slidenum">
              <a:rPr lang="en-US" altLang="en-US">
                <a:solidFill>
                  <a:srgbClr val="000000"/>
                </a:solidFill>
              </a:rPr>
              <a:pPr/>
              <a:t>5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641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5D041-7D58-4DE9-B9E0-2EA1D65BB3D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25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D67B3-9733-4AA0-A78A-11444A303645}" type="slidenum">
              <a:rPr lang="en-US" altLang="en-US">
                <a:solidFill>
                  <a:srgbClr val="000000"/>
                </a:solidFill>
              </a:rPr>
              <a:pPr/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0913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5D041-7D58-4DE9-B9E0-2EA1D65BB3D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45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D67B3-9733-4AA0-A78A-11444A303645}" type="slidenum">
              <a:rPr lang="en-US" altLang="en-US">
                <a:solidFill>
                  <a:srgbClr val="000000"/>
                </a:solidFill>
              </a:rPr>
              <a:pPr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91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5D041-7D58-4DE9-B9E0-2EA1D65BB3D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0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D67B3-9733-4AA0-A78A-11444A303645}" type="slidenum">
              <a:rPr lang="en-US" altLang="en-US">
                <a:solidFill>
                  <a:srgbClr val="000000"/>
                </a:solidFill>
              </a:rPr>
              <a:pPr/>
              <a:t>11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59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7549E-6A9F-4065-B3D4-21EFFC0C9C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79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E40E5-CC31-403C-BA3C-DFA71B6FEC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086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EAC79-DC07-4BF8-B8C5-D8C604C4A4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747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54D5A-5C51-4ACF-ABBC-88814ADFFF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521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F54D7-C154-44F1-9D4B-705485A406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952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59844-AB53-4977-B69B-030CF19E23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80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7816C-9A81-406A-89B0-30D94C4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3A0A6-774C-4302-8B8F-481D7F52B0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00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100AC-0330-4720-8B97-B753F59EDE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221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28DF2-2C48-448F-8F7B-692C4576AC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999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9058B-C563-465C-81CB-54FB5B825E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7986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A30C8-5C33-4420-BF87-8BEE7687B1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62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95507-7F7F-4B29-9D58-00ED11CFE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581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D45F9B-E17E-4588-A7D7-2AC80EEB12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file:///C:\Documents%20and%20Settings\PCC\My%20Documents\Downloads\TN%20Hoa%20Hoc%2010\Br+Al.DA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hyperlink" Target="file:///C:\Documents%20and%20Settings\PCC\My%20Documents\Downloads\TN%20Hoa%20Hoc%2010\Iot+Al.DAT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05063" y="536171"/>
            <a:ext cx="11582400" cy="190821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1200"/>
              </a:spcBef>
              <a:buFontTx/>
              <a:buNone/>
            </a:pPr>
            <a:r>
              <a:rPr lang="en-US" altLang="en-US" sz="54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Bài </a:t>
            </a:r>
            <a:r>
              <a:rPr lang="en-US" altLang="en-US" sz="54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29: </a:t>
            </a:r>
            <a:r>
              <a:rPr lang="en-US" altLang="en-US" sz="54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Luyện tập</a:t>
            </a:r>
          </a:p>
          <a:p>
            <a:pPr algn="ctr">
              <a:spcBef>
                <a:spcPts val="1200"/>
              </a:spcBef>
              <a:buFontTx/>
              <a:buNone/>
            </a:pPr>
            <a:r>
              <a:rPr lang="en-US" altLang="en-US" sz="54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Nhôm và </a:t>
            </a:r>
            <a:r>
              <a:rPr lang="en-US" altLang="en-US" sz="54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hợp chất của </a:t>
            </a:r>
            <a:r>
              <a:rPr lang="en-US" altLang="en-US" sz="54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nhôm</a:t>
            </a:r>
            <a:endParaRPr lang="en-US" altLang="en-US" sz="5400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8610600" y="304800"/>
            <a:ext cx="1828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2286000" y="4343400"/>
            <a:ext cx="4114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pic>
        <p:nvPicPr>
          <p:cNvPr id="2053" name="Picture 9" descr="weasellab">
            <a:hlinkClick r:id="rId2" action="ppaction://hlinkfil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614864"/>
            <a:ext cx="28956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InsolBasePrepFullAnim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614864"/>
            <a:ext cx="22860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4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762001"/>
            <a:ext cx="11049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Nhôm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ô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thứ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13,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kì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nhóm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IIIA</a:t>
            </a:r>
            <a:r>
              <a:rPr lang="en-US" sz="2800" b="1" dirty="0">
                <a:latin typeface="Times New Roman" pitchFamily="18" charset="0"/>
              </a:rPr>
              <a:t>. 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>
                <a:solidFill>
                  <a:srgbClr val="0000FF"/>
                </a:solidFill>
              </a:rPr>
              <a:t>I. </a:t>
            </a:r>
            <a:r>
              <a:rPr lang="en-US" sz="3200" b="1" u="sng" dirty="0" err="1">
                <a:solidFill>
                  <a:srgbClr val="0000FF"/>
                </a:solidFill>
              </a:rPr>
              <a:t>Kiến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thức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cần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nhớ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pic>
        <p:nvPicPr>
          <p:cNvPr id="6" name="Picture 22" descr="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76" y="1"/>
            <a:ext cx="2397125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533400" y="2133600"/>
            <a:ext cx="11049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</a:rPr>
              <a:t>b) </a:t>
            </a:r>
            <a:r>
              <a:rPr lang="en-US" b="1" dirty="0" err="1">
                <a:solidFill>
                  <a:srgbClr val="0000FF"/>
                </a:solidFill>
              </a:rPr>
              <a:t>Tính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chất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vật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lí</a:t>
            </a:r>
            <a:r>
              <a:rPr lang="en-US" b="1" dirty="0">
                <a:solidFill>
                  <a:srgbClr val="0000FF"/>
                </a:solidFill>
              </a:rPr>
              <a:t>: </a:t>
            </a:r>
            <a:r>
              <a:rPr lang="en-US" b="1" dirty="0" err="1">
                <a:solidFill>
                  <a:srgbClr val="0000FF"/>
                </a:solidFill>
              </a:rPr>
              <a:t>Là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kim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loại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nhẹ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dẫn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điện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dẫn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nhiệt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tốt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dẻo</a:t>
            </a:r>
            <a:r>
              <a:rPr lang="en-US" b="1" dirty="0">
                <a:solidFill>
                  <a:srgbClr val="0000FF"/>
                </a:solidFill>
              </a:rPr>
              <a:t>.</a:t>
            </a:r>
            <a:endParaRPr lang="en-US" b="1" dirty="0"/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8" name="Text Box 64"/>
          <p:cNvSpPr txBox="1">
            <a:spLocks noChangeArrowheads="1"/>
          </p:cNvSpPr>
          <p:nvPr/>
        </p:nvSpPr>
        <p:spPr bwMode="auto">
          <a:xfrm>
            <a:off x="457200" y="3124201"/>
            <a:ext cx="11049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</a:rPr>
              <a:t>c) </a:t>
            </a:r>
            <a:r>
              <a:rPr lang="en-US" b="1" dirty="0" err="1">
                <a:solidFill>
                  <a:srgbClr val="0000FF"/>
                </a:solidFill>
              </a:rPr>
              <a:t>Tính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chất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hóa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học</a:t>
            </a:r>
            <a:r>
              <a:rPr lang="en-US" b="1" dirty="0">
                <a:solidFill>
                  <a:srgbClr val="0000FF"/>
                </a:solidFill>
              </a:rPr>
              <a:t>: </a:t>
            </a:r>
          </a:p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    + </a:t>
            </a:r>
            <a:r>
              <a:rPr lang="en-US" b="1" dirty="0" err="1">
                <a:solidFill>
                  <a:srgbClr val="0000FF"/>
                </a:solidFill>
              </a:rPr>
              <a:t>Có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tính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khử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mạnh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chỉ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sau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kim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loại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kiềm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và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kiềm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thổ</a:t>
            </a:r>
            <a:r>
              <a:rPr lang="en-US" b="1">
                <a:solidFill>
                  <a:srgbClr val="0000FF"/>
                </a:solidFill>
              </a:rPr>
              <a:t>:    </a:t>
            </a:r>
            <a:endParaRPr lang="en-US" b="1" smtClean="0">
              <a:solidFill>
                <a:srgbClr val="0000FF"/>
              </a:solidFill>
            </a:endParaRPr>
          </a:p>
          <a:p>
            <a:pPr marL="342900" indent="-342900" algn="ctr">
              <a:spcBef>
                <a:spcPct val="50000"/>
              </a:spcBef>
            </a:pPr>
            <a:r>
              <a:rPr lang="en-US" altLang="en-US" b="1" smtClean="0">
                <a:solidFill>
                  <a:srgbClr val="0000CC"/>
                </a:solidFill>
                <a:cs typeface="Arial" pitchFamily="34" charset="0"/>
              </a:rPr>
              <a:t>Al </a:t>
            </a:r>
            <a:r>
              <a:rPr lang="en-US" altLang="en-US" b="1" dirty="0">
                <a:solidFill>
                  <a:srgbClr val="0000CC"/>
                </a:solidFill>
                <a:cs typeface="Arial" pitchFamily="34" charset="0"/>
                <a:sym typeface="Wingdings 3" pitchFamily="18" charset="2"/>
              </a:rPr>
              <a:t> Al</a:t>
            </a:r>
            <a:r>
              <a:rPr lang="en-US" altLang="en-US" b="1" baseline="30000" dirty="0">
                <a:solidFill>
                  <a:srgbClr val="0000CC"/>
                </a:solidFill>
                <a:cs typeface="Arial" pitchFamily="34" charset="0"/>
                <a:sym typeface="Wingdings 3" pitchFamily="18" charset="2"/>
              </a:rPr>
              <a:t>3+</a:t>
            </a:r>
            <a:r>
              <a:rPr lang="en-US" altLang="en-US" b="1" dirty="0">
                <a:solidFill>
                  <a:srgbClr val="0000CC"/>
                </a:solidFill>
                <a:cs typeface="Arial" pitchFamily="34" charset="0"/>
                <a:sym typeface="Wingdings 3" pitchFamily="18" charset="2"/>
              </a:rPr>
              <a:t> + 3e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 Box 64"/>
          <p:cNvSpPr txBox="1">
            <a:spLocks noChangeArrowheads="1"/>
          </p:cNvSpPr>
          <p:nvPr/>
        </p:nvSpPr>
        <p:spPr bwMode="auto">
          <a:xfrm>
            <a:off x="457200" y="4191000"/>
            <a:ext cx="11049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0" name="Text Box 64"/>
          <p:cNvSpPr txBox="1">
            <a:spLocks noChangeArrowheads="1"/>
          </p:cNvSpPr>
          <p:nvPr/>
        </p:nvSpPr>
        <p:spPr bwMode="auto">
          <a:xfrm>
            <a:off x="762000" y="4800601"/>
            <a:ext cx="11049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</a:rPr>
              <a:t>+ </a:t>
            </a:r>
            <a:r>
              <a:rPr lang="en-US" b="1" dirty="0" err="1">
                <a:solidFill>
                  <a:srgbClr val="FF0000"/>
                </a:solidFill>
              </a:rPr>
              <a:t>Thực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tế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nhôm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không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tác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dụng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với</a:t>
            </a:r>
            <a:r>
              <a:rPr lang="en-US" b="1" dirty="0">
                <a:solidFill>
                  <a:srgbClr val="FF0000"/>
                </a:solidFill>
              </a:rPr>
              <a:t> O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không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khí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nước</a:t>
            </a:r>
            <a:r>
              <a:rPr lang="en-US" b="1" dirty="0">
                <a:solidFill>
                  <a:srgbClr val="FF0000"/>
                </a:solidFill>
              </a:rPr>
              <a:t> do </a:t>
            </a:r>
            <a:r>
              <a:rPr lang="en-US" b="1" dirty="0" err="1">
                <a:solidFill>
                  <a:srgbClr val="FF0000"/>
                </a:solidFill>
              </a:rPr>
              <a:t>có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màng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oxit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bảo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vệ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</a:p>
        </p:txBody>
      </p:sp>
      <p:pic>
        <p:nvPicPr>
          <p:cNvPr id="11" name="Picture 5" descr="Book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48800" y="5791200"/>
            <a:ext cx="12192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542491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Box 27"/>
          <p:cNvSpPr txBox="1">
            <a:spLocks noChangeArrowheads="1"/>
          </p:cNvSpPr>
          <p:nvPr/>
        </p:nvSpPr>
        <p:spPr bwMode="auto">
          <a:xfrm>
            <a:off x="1143000" y="980308"/>
            <a:ext cx="10363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Câu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6: </a:t>
            </a:r>
            <a:r>
              <a:rPr lang="pt-BR" b="1" dirty="0">
                <a:solidFill>
                  <a:srgbClr val="0000CC"/>
                </a:solidFill>
              </a:rPr>
              <a:t>Kim loại nào sau đây tan được trong dung dịch NaOH:</a:t>
            </a:r>
            <a:endParaRPr lang="en-US" b="1" dirty="0">
              <a:solidFill>
                <a:srgbClr val="0000CC"/>
              </a:solidFill>
            </a:endParaRPr>
          </a:p>
        </p:txBody>
      </p:sp>
      <p:pic>
        <p:nvPicPr>
          <p:cNvPr id="9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77" r="3723" b="5502"/>
          <a:stretch/>
        </p:blipFill>
        <p:spPr bwMode="auto">
          <a:xfrm>
            <a:off x="9558140" y="32074"/>
            <a:ext cx="957461" cy="9395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295" name="Rectangle 2"/>
          <p:cNvSpPr>
            <a:spLocks noChangeArrowheads="1"/>
          </p:cNvSpPr>
          <p:nvPr/>
        </p:nvSpPr>
        <p:spPr bwMode="auto">
          <a:xfrm>
            <a:off x="4343400" y="214378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A. 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Cu.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40296" name="Rectangle 3"/>
          <p:cNvSpPr>
            <a:spLocks noChangeArrowheads="1"/>
          </p:cNvSpPr>
          <p:nvPr/>
        </p:nvSpPr>
        <p:spPr bwMode="auto">
          <a:xfrm>
            <a:off x="4343400" y="290578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B. </a:t>
            </a:r>
            <a:r>
              <a:rPr lang="en-US" b="1" dirty="0" err="1">
                <a:solidFill>
                  <a:srgbClr val="0000CC"/>
                </a:solidFill>
              </a:rPr>
              <a:t>Pb</a:t>
            </a:r>
            <a:r>
              <a:rPr lang="en-US" b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140297" name="Rectangle 5"/>
          <p:cNvSpPr>
            <a:spLocks noChangeArrowheads="1"/>
          </p:cNvSpPr>
          <p:nvPr/>
        </p:nvSpPr>
        <p:spPr bwMode="auto">
          <a:xfrm>
            <a:off x="4343400" y="38100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C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 </a:t>
            </a:r>
            <a:r>
              <a:rPr lang="en-US" b="1" dirty="0">
                <a:solidFill>
                  <a:srgbClr val="0000CC"/>
                </a:solidFill>
              </a:rPr>
              <a:t>Fe.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40298" name="Rectangle 6"/>
          <p:cNvSpPr>
            <a:spLocks noChangeArrowheads="1"/>
          </p:cNvSpPr>
          <p:nvPr/>
        </p:nvSpPr>
        <p:spPr bwMode="auto">
          <a:xfrm>
            <a:off x="4419600" y="4519136"/>
            <a:ext cx="79946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D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b="1" dirty="0">
                <a:solidFill>
                  <a:srgbClr val="0000CC"/>
                </a:solidFill>
              </a:rPr>
              <a:t>Al.</a:t>
            </a:r>
            <a:endParaRPr lang="en-US" altLang="en-US" b="1" dirty="0">
              <a:solidFill>
                <a:srgbClr val="0000CC"/>
              </a:solidFill>
              <a:cs typeface="Calibri" pitchFamily="34" charset="0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343400" y="4724400"/>
            <a:ext cx="533400" cy="457200"/>
          </a:xfrm>
          <a:prstGeom prst="ellipse">
            <a:avLst/>
          </a:prstGeom>
          <a:solidFill>
            <a:schemeClr val="bg1">
              <a:alpha val="0"/>
            </a:schemeClr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2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5" grpId="0"/>
      <p:bldP spid="140296" grpId="0"/>
      <p:bldP spid="140297" grpId="0"/>
      <p:bldP spid="140298" grpId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4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762001"/>
            <a:ext cx="10972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Nhôm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ô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thứ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13,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kì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nhóm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IIIA</a:t>
            </a:r>
            <a:r>
              <a:rPr lang="en-US" sz="2800" b="1" dirty="0">
                <a:latin typeface="Times New Roman" pitchFamily="18" charset="0"/>
              </a:rPr>
              <a:t>. 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>
                <a:solidFill>
                  <a:srgbClr val="0000FF"/>
                </a:solidFill>
              </a:rPr>
              <a:t>I. </a:t>
            </a:r>
            <a:r>
              <a:rPr lang="en-US" sz="3200" b="1" u="sng" dirty="0" err="1">
                <a:solidFill>
                  <a:srgbClr val="0000FF"/>
                </a:solidFill>
              </a:rPr>
              <a:t>Kiến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thức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cần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nhớ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pic>
        <p:nvPicPr>
          <p:cNvPr id="6" name="Picture 22" descr="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76" y="1"/>
            <a:ext cx="2397125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533400" y="2133600"/>
            <a:ext cx="10972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</a:rPr>
              <a:t>b) </a:t>
            </a:r>
            <a:r>
              <a:rPr lang="en-US" b="1" dirty="0" err="1">
                <a:solidFill>
                  <a:srgbClr val="0000FF"/>
                </a:solidFill>
              </a:rPr>
              <a:t>Tính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chất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vật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lí</a:t>
            </a:r>
            <a:r>
              <a:rPr lang="en-US" b="1" dirty="0">
                <a:solidFill>
                  <a:srgbClr val="0000FF"/>
                </a:solidFill>
              </a:rPr>
              <a:t>: </a:t>
            </a:r>
            <a:r>
              <a:rPr lang="en-US" b="1" dirty="0" err="1">
                <a:solidFill>
                  <a:srgbClr val="0000FF"/>
                </a:solidFill>
              </a:rPr>
              <a:t>Là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kim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loại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nhẹ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dẫn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điện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dẫn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nhiệt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tốt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dẻo</a:t>
            </a:r>
            <a:r>
              <a:rPr lang="en-US" b="1" dirty="0">
                <a:solidFill>
                  <a:srgbClr val="0000FF"/>
                </a:solidFill>
              </a:rPr>
              <a:t>.</a:t>
            </a:r>
            <a:endParaRPr lang="en-US" b="1" dirty="0"/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8" name="Text Box 64"/>
          <p:cNvSpPr txBox="1">
            <a:spLocks noChangeArrowheads="1"/>
          </p:cNvSpPr>
          <p:nvPr/>
        </p:nvSpPr>
        <p:spPr bwMode="auto">
          <a:xfrm>
            <a:off x="457200" y="3124201"/>
            <a:ext cx="10972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</a:rPr>
              <a:t>c) </a:t>
            </a:r>
            <a:r>
              <a:rPr lang="en-US" b="1" dirty="0" err="1">
                <a:solidFill>
                  <a:srgbClr val="0000FF"/>
                </a:solidFill>
              </a:rPr>
              <a:t>Tính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chất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hóa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học</a:t>
            </a:r>
            <a:r>
              <a:rPr lang="en-US" b="1" dirty="0">
                <a:solidFill>
                  <a:srgbClr val="0000FF"/>
                </a:solidFill>
              </a:rPr>
              <a:t>: </a:t>
            </a:r>
          </a:p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    + </a:t>
            </a:r>
            <a:r>
              <a:rPr lang="en-US" b="1" dirty="0" err="1">
                <a:solidFill>
                  <a:srgbClr val="0000FF"/>
                </a:solidFill>
              </a:rPr>
              <a:t>Có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tính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khử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mạnh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chỉ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sau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kim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loại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kiềm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và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kiềm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thổ</a:t>
            </a:r>
            <a:r>
              <a:rPr lang="en-US" b="1">
                <a:solidFill>
                  <a:srgbClr val="0000FF"/>
                </a:solidFill>
              </a:rPr>
              <a:t>:    </a:t>
            </a:r>
            <a:endParaRPr lang="en-US" b="1" smtClean="0">
              <a:solidFill>
                <a:srgbClr val="0000FF"/>
              </a:solidFill>
            </a:endParaRPr>
          </a:p>
          <a:p>
            <a:pPr marL="342900" indent="-342900" algn="ctr">
              <a:spcBef>
                <a:spcPct val="50000"/>
              </a:spcBef>
            </a:pPr>
            <a:r>
              <a:rPr lang="en-US" altLang="en-US" b="1" smtClean="0">
                <a:solidFill>
                  <a:srgbClr val="0000CC"/>
                </a:solidFill>
                <a:cs typeface="Arial" pitchFamily="34" charset="0"/>
              </a:rPr>
              <a:t>Al </a:t>
            </a:r>
            <a:r>
              <a:rPr lang="en-US" altLang="en-US" b="1" dirty="0">
                <a:solidFill>
                  <a:srgbClr val="0000CC"/>
                </a:solidFill>
                <a:cs typeface="Arial" pitchFamily="34" charset="0"/>
                <a:sym typeface="Wingdings 3" pitchFamily="18" charset="2"/>
              </a:rPr>
              <a:t> Al</a:t>
            </a:r>
            <a:r>
              <a:rPr lang="en-US" altLang="en-US" b="1" baseline="30000" dirty="0">
                <a:solidFill>
                  <a:srgbClr val="0000CC"/>
                </a:solidFill>
                <a:cs typeface="Arial" pitchFamily="34" charset="0"/>
                <a:sym typeface="Wingdings 3" pitchFamily="18" charset="2"/>
              </a:rPr>
              <a:t>3+</a:t>
            </a:r>
            <a:r>
              <a:rPr lang="en-US" altLang="en-US" b="1" dirty="0">
                <a:solidFill>
                  <a:srgbClr val="0000CC"/>
                </a:solidFill>
                <a:cs typeface="Arial" pitchFamily="34" charset="0"/>
                <a:sym typeface="Wingdings 3" pitchFamily="18" charset="2"/>
              </a:rPr>
              <a:t> + 3e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 Box 64"/>
          <p:cNvSpPr txBox="1">
            <a:spLocks noChangeArrowheads="1"/>
          </p:cNvSpPr>
          <p:nvPr/>
        </p:nvSpPr>
        <p:spPr bwMode="auto">
          <a:xfrm>
            <a:off x="457200" y="4191000"/>
            <a:ext cx="1097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0" name="Text Box 64"/>
          <p:cNvSpPr txBox="1">
            <a:spLocks noChangeArrowheads="1"/>
          </p:cNvSpPr>
          <p:nvPr/>
        </p:nvSpPr>
        <p:spPr bwMode="auto">
          <a:xfrm>
            <a:off x="762000" y="4800601"/>
            <a:ext cx="10972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CC"/>
                </a:solidFill>
              </a:rPr>
              <a:t>+ </a:t>
            </a:r>
            <a:r>
              <a:rPr lang="en-US" b="1" dirty="0" err="1">
                <a:solidFill>
                  <a:srgbClr val="0000CC"/>
                </a:solidFill>
              </a:rPr>
              <a:t>Thực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tế</a:t>
            </a:r>
            <a:r>
              <a:rPr lang="en-US" b="1" dirty="0">
                <a:solidFill>
                  <a:srgbClr val="0000CC"/>
                </a:solidFill>
              </a:rPr>
              <a:t>, </a:t>
            </a:r>
            <a:r>
              <a:rPr lang="en-US" b="1" dirty="0" err="1">
                <a:solidFill>
                  <a:srgbClr val="0000CC"/>
                </a:solidFill>
              </a:rPr>
              <a:t>nhôm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không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tác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dụng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với</a:t>
            </a:r>
            <a:r>
              <a:rPr lang="en-US" b="1" dirty="0">
                <a:solidFill>
                  <a:srgbClr val="0000CC"/>
                </a:solidFill>
              </a:rPr>
              <a:t> O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không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khí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và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nước</a:t>
            </a:r>
            <a:r>
              <a:rPr lang="en-US" b="1" dirty="0">
                <a:solidFill>
                  <a:srgbClr val="0000CC"/>
                </a:solidFill>
              </a:rPr>
              <a:t> do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màng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oxit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bảo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vệ</a:t>
            </a:r>
            <a:r>
              <a:rPr lang="en-US" b="1" dirty="0">
                <a:solidFill>
                  <a:srgbClr val="0000CC"/>
                </a:solidFill>
              </a:rPr>
              <a:t>. </a:t>
            </a:r>
          </a:p>
        </p:txBody>
      </p: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685800" y="5877580"/>
            <a:ext cx="1097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</a:rPr>
              <a:t>+ Bị </a:t>
            </a:r>
            <a:r>
              <a:rPr lang="en-US" b="1" dirty="0" err="1">
                <a:solidFill>
                  <a:srgbClr val="FF0000"/>
                </a:solidFill>
              </a:rPr>
              <a:t>phá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hủy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trong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môi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trường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kiềm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2" name="Picture 5" descr="Book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48800" y="5791200"/>
            <a:ext cx="12192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8426305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250" autoRev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Box 27"/>
          <p:cNvSpPr txBox="1">
            <a:spLocks noChangeArrowheads="1"/>
          </p:cNvSpPr>
          <p:nvPr/>
        </p:nvSpPr>
        <p:spPr bwMode="auto">
          <a:xfrm>
            <a:off x="1295401" y="838201"/>
            <a:ext cx="91090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Câu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6: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Dãy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chất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nào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sau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đây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đều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có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tính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lưỡng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tính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:</a:t>
            </a:r>
          </a:p>
        </p:txBody>
      </p:sp>
      <p:pic>
        <p:nvPicPr>
          <p:cNvPr id="9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77" r="3723" b="5502"/>
          <a:stretch/>
        </p:blipFill>
        <p:spPr bwMode="auto">
          <a:xfrm>
            <a:off x="9558140" y="32074"/>
            <a:ext cx="957461" cy="9395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295" name="Rectangle 2"/>
          <p:cNvSpPr>
            <a:spLocks noChangeArrowheads="1"/>
          </p:cNvSpPr>
          <p:nvPr/>
        </p:nvSpPr>
        <p:spPr bwMode="auto">
          <a:xfrm>
            <a:off x="2438400" y="205740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A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. 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Al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2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O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3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,  Al, Al(OH)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3</a:t>
            </a:r>
            <a:r>
              <a:rPr lang="pt-BR" dirty="0">
                <a:cs typeface="Times New Roman" pitchFamily="18" charset="0"/>
              </a:rPr>
              <a:t>	</a:t>
            </a:r>
            <a:endParaRPr lang="en-US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140296" name="Rectangle 3"/>
          <p:cNvSpPr>
            <a:spLocks noChangeArrowheads="1"/>
          </p:cNvSpPr>
          <p:nvPr/>
        </p:nvSpPr>
        <p:spPr bwMode="auto">
          <a:xfrm>
            <a:off x="2438400" y="3236893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B. 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Al(OH)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3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, NaHCO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3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, NaHSO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4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140297" name="Rectangle 5"/>
          <p:cNvSpPr>
            <a:spLocks noChangeArrowheads="1"/>
          </p:cNvSpPr>
          <p:nvPr/>
        </p:nvSpPr>
        <p:spPr bwMode="auto">
          <a:xfrm>
            <a:off x="2362200" y="44958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C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 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Al, Al(OH)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3,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 NaHCO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3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, Al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2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O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3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.</a:t>
            </a:r>
            <a:endParaRPr lang="en-US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140298" name="Rectangle 6"/>
          <p:cNvSpPr>
            <a:spLocks noChangeArrowheads="1"/>
          </p:cNvSpPr>
          <p:nvPr/>
        </p:nvSpPr>
        <p:spPr bwMode="auto">
          <a:xfrm>
            <a:off x="2362200" y="5578858"/>
            <a:ext cx="79946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D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Al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2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O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3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, Al(OH)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3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, NaHCO</a:t>
            </a:r>
            <a:r>
              <a:rPr lang="pt-BR" b="1" baseline="-25000" dirty="0">
                <a:solidFill>
                  <a:srgbClr val="0000CC"/>
                </a:solidFill>
                <a:cs typeface="Times New Roman" pitchFamily="18" charset="0"/>
              </a:rPr>
              <a:t>3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.</a:t>
            </a:r>
            <a:endParaRPr lang="en-US" altLang="en-US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286000" y="5791200"/>
            <a:ext cx="533400" cy="457200"/>
          </a:xfrm>
          <a:prstGeom prst="ellipse">
            <a:avLst/>
          </a:prstGeom>
          <a:solidFill>
            <a:schemeClr val="bg1">
              <a:alpha val="0"/>
            </a:schemeClr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9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5" grpId="0"/>
      <p:bldP spid="140296" grpId="0"/>
      <p:bldP spid="140297" grpId="0"/>
      <p:bldP spid="140298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4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762000"/>
            <a:ext cx="1074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Nhôm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>
                <a:solidFill>
                  <a:srgbClr val="0000FF"/>
                </a:solidFill>
              </a:rPr>
              <a:t>I. </a:t>
            </a:r>
            <a:r>
              <a:rPr lang="en-US" sz="3200" b="1" u="sng" dirty="0" err="1">
                <a:solidFill>
                  <a:srgbClr val="0000FF"/>
                </a:solidFill>
              </a:rPr>
              <a:t>Kiến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thức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cần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nhớ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pic>
        <p:nvPicPr>
          <p:cNvPr id="6" name="Picture 22" descr="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76" y="1"/>
            <a:ext cx="2397125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64"/>
          <p:cNvSpPr txBox="1">
            <a:spLocks noChangeArrowheads="1"/>
          </p:cNvSpPr>
          <p:nvPr/>
        </p:nvSpPr>
        <p:spPr bwMode="auto">
          <a:xfrm>
            <a:off x="609600" y="1295400"/>
            <a:ext cx="1074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</a:rPr>
              <a:t>2. </a:t>
            </a:r>
            <a:r>
              <a:rPr lang="en-US" b="1" dirty="0" err="1">
                <a:solidFill>
                  <a:srgbClr val="0000FF"/>
                </a:solidFill>
              </a:rPr>
              <a:t>Hợp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chất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của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nhôm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838200" y="2057401"/>
            <a:ext cx="10744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+ Al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O</a:t>
            </a:r>
            <a:r>
              <a:rPr lang="en-US" b="1" baseline="-25000" dirty="0">
                <a:solidFill>
                  <a:srgbClr val="FF0000"/>
                </a:solidFill>
              </a:rPr>
              <a:t>3 </a:t>
            </a:r>
            <a:r>
              <a:rPr lang="en-US" b="1" dirty="0" err="1">
                <a:solidFill>
                  <a:srgbClr val="FF0000"/>
                </a:solidFill>
              </a:rPr>
              <a:t>là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oxit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lưỡng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tính</a:t>
            </a:r>
            <a:r>
              <a:rPr lang="en-US" b="1" dirty="0">
                <a:solidFill>
                  <a:srgbClr val="FF0000"/>
                </a:solidFill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+ Al(OH)</a:t>
            </a:r>
            <a:r>
              <a:rPr lang="en-US" b="1" baseline="-25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hiđroxit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lưỡng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tính</a:t>
            </a:r>
            <a:endParaRPr lang="en-US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&gt;</a:t>
            </a:r>
            <a:r>
              <a:rPr lang="en-US" b="1" dirty="0" err="1">
                <a:solidFill>
                  <a:srgbClr val="FF0000"/>
                </a:solidFill>
              </a:rPr>
              <a:t>Vừa</a:t>
            </a:r>
            <a:r>
              <a:rPr lang="en-US" b="1" dirty="0">
                <a:solidFill>
                  <a:srgbClr val="FF0000"/>
                </a:solidFill>
              </a:rPr>
              <a:t> tan </a:t>
            </a:r>
            <a:r>
              <a:rPr lang="en-US" b="1" dirty="0" err="1">
                <a:solidFill>
                  <a:srgbClr val="FF0000"/>
                </a:solidFill>
              </a:rPr>
              <a:t>trong</a:t>
            </a:r>
            <a:r>
              <a:rPr lang="en-US" b="1" dirty="0">
                <a:solidFill>
                  <a:srgbClr val="FF0000"/>
                </a:solidFill>
              </a:rPr>
              <a:t> dung </a:t>
            </a:r>
            <a:r>
              <a:rPr lang="en-US" b="1" dirty="0" err="1">
                <a:solidFill>
                  <a:srgbClr val="FF0000"/>
                </a:solidFill>
              </a:rPr>
              <a:t>dịch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axit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vừa</a:t>
            </a:r>
            <a:r>
              <a:rPr lang="en-US" b="1" dirty="0">
                <a:solidFill>
                  <a:srgbClr val="FF0000"/>
                </a:solidFill>
              </a:rPr>
              <a:t> tan </a:t>
            </a:r>
            <a:r>
              <a:rPr lang="en-US" b="1" dirty="0" err="1">
                <a:solidFill>
                  <a:srgbClr val="FF0000"/>
                </a:solidFill>
              </a:rPr>
              <a:t>trong</a:t>
            </a:r>
            <a:r>
              <a:rPr lang="en-US" b="1" dirty="0">
                <a:solidFill>
                  <a:srgbClr val="FF0000"/>
                </a:solidFill>
              </a:rPr>
              <a:t> dung </a:t>
            </a:r>
            <a:r>
              <a:rPr lang="en-US" b="1" dirty="0" err="1">
                <a:solidFill>
                  <a:srgbClr val="FF0000"/>
                </a:solidFill>
              </a:rPr>
              <a:t>dịch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kiềm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mạnh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9" name="Picture 5" descr="Book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48800" y="5791200"/>
            <a:ext cx="12192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319438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Box 27"/>
          <p:cNvSpPr txBox="1">
            <a:spLocks noChangeArrowheads="1"/>
          </p:cNvSpPr>
          <p:nvPr/>
        </p:nvSpPr>
        <p:spPr bwMode="auto">
          <a:xfrm>
            <a:off x="685801" y="838201"/>
            <a:ext cx="975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err="1">
                <a:solidFill>
                  <a:srgbClr val="0000FF"/>
                </a:solidFill>
                <a:cs typeface="Times New Roman" pitchFamily="18" charset="0"/>
              </a:rPr>
              <a:t>Câu</a:t>
            </a:r>
            <a:r>
              <a:rPr lang="en-US" altLang="en-US" b="1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smtClean="0">
                <a:solidFill>
                  <a:srgbClr val="0000FF"/>
                </a:solidFill>
                <a:cs typeface="Times New Roman" pitchFamily="18" charset="0"/>
              </a:rPr>
              <a:t>7: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Công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thức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phèn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chua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dùng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làm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nước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là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:</a:t>
            </a:r>
          </a:p>
        </p:txBody>
      </p:sp>
      <p:pic>
        <p:nvPicPr>
          <p:cNvPr id="9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77" r="3723" b="5502"/>
          <a:stretch/>
        </p:blipFill>
        <p:spPr bwMode="auto">
          <a:xfrm>
            <a:off x="9558140" y="32074"/>
            <a:ext cx="957461" cy="9395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295" name="Rectangle 2"/>
          <p:cNvSpPr>
            <a:spLocks noChangeArrowheads="1"/>
          </p:cNvSpPr>
          <p:nvPr/>
        </p:nvSpPr>
        <p:spPr bwMode="auto">
          <a:xfrm>
            <a:off x="2438400" y="205740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A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. </a:t>
            </a:r>
            <a:r>
              <a:rPr lang="pt-BR" b="1" dirty="0">
                <a:solidFill>
                  <a:srgbClr val="0000CC"/>
                </a:solidFill>
              </a:rPr>
              <a:t>K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SO</a:t>
            </a:r>
            <a:r>
              <a:rPr lang="pt-BR" b="1" baseline="-25000" dirty="0">
                <a:solidFill>
                  <a:srgbClr val="0000CC"/>
                </a:solidFill>
              </a:rPr>
              <a:t>4</a:t>
            </a:r>
            <a:r>
              <a:rPr lang="pt-BR" b="1" dirty="0">
                <a:solidFill>
                  <a:srgbClr val="0000CC"/>
                </a:solidFill>
              </a:rPr>
              <a:t>.Al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(SO</a:t>
            </a:r>
            <a:r>
              <a:rPr lang="pt-BR" b="1" baseline="-25000" dirty="0">
                <a:solidFill>
                  <a:srgbClr val="0000CC"/>
                </a:solidFill>
              </a:rPr>
              <a:t>4</a:t>
            </a:r>
            <a:r>
              <a:rPr lang="pt-BR" b="1" dirty="0">
                <a:solidFill>
                  <a:srgbClr val="0000CC"/>
                </a:solidFill>
              </a:rPr>
              <a:t>)</a:t>
            </a:r>
            <a:r>
              <a:rPr lang="pt-BR" b="1" baseline="-25000" dirty="0">
                <a:solidFill>
                  <a:srgbClr val="0000CC"/>
                </a:solidFill>
              </a:rPr>
              <a:t>3 </a:t>
            </a:r>
            <a:r>
              <a:rPr lang="pt-BR" b="1" dirty="0">
                <a:solidFill>
                  <a:srgbClr val="0000CC"/>
                </a:solidFill>
              </a:rPr>
              <a:t>.24H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O.</a:t>
            </a:r>
            <a:endParaRPr lang="en-US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140296" name="Rectangle 3"/>
          <p:cNvSpPr>
            <a:spLocks noChangeArrowheads="1"/>
          </p:cNvSpPr>
          <p:nvPr/>
        </p:nvSpPr>
        <p:spPr bwMode="auto">
          <a:xfrm>
            <a:off x="2438400" y="3236893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B. </a:t>
            </a:r>
            <a:r>
              <a:rPr lang="pt-BR" b="1" dirty="0">
                <a:solidFill>
                  <a:srgbClr val="0000CC"/>
                </a:solidFill>
              </a:rPr>
              <a:t>Na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SO</a:t>
            </a:r>
            <a:r>
              <a:rPr lang="pt-BR" b="1" baseline="-25000" dirty="0">
                <a:solidFill>
                  <a:srgbClr val="0000CC"/>
                </a:solidFill>
              </a:rPr>
              <a:t>4</a:t>
            </a:r>
            <a:r>
              <a:rPr lang="pt-BR" b="1" dirty="0">
                <a:solidFill>
                  <a:srgbClr val="0000CC"/>
                </a:solidFill>
              </a:rPr>
              <a:t>.Al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(SO</a:t>
            </a:r>
            <a:r>
              <a:rPr lang="pt-BR" b="1" baseline="-25000" dirty="0">
                <a:solidFill>
                  <a:srgbClr val="0000CC"/>
                </a:solidFill>
              </a:rPr>
              <a:t>4</a:t>
            </a:r>
            <a:r>
              <a:rPr lang="pt-BR" b="1" dirty="0">
                <a:solidFill>
                  <a:srgbClr val="0000CC"/>
                </a:solidFill>
              </a:rPr>
              <a:t>)</a:t>
            </a:r>
            <a:r>
              <a:rPr lang="pt-BR" b="1" baseline="-25000" dirty="0">
                <a:solidFill>
                  <a:srgbClr val="0000CC"/>
                </a:solidFill>
              </a:rPr>
              <a:t>3</a:t>
            </a:r>
            <a:r>
              <a:rPr lang="pt-BR" b="1" dirty="0">
                <a:solidFill>
                  <a:srgbClr val="0000CC"/>
                </a:solidFill>
              </a:rPr>
              <a:t>.24H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O.</a:t>
            </a:r>
            <a:endParaRPr lang="en-US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140297" name="Rectangle 5"/>
          <p:cNvSpPr>
            <a:spLocks noChangeArrowheads="1"/>
          </p:cNvSpPr>
          <p:nvPr/>
        </p:nvSpPr>
        <p:spPr bwMode="auto">
          <a:xfrm>
            <a:off x="2362200" y="44958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C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 </a:t>
            </a:r>
            <a:r>
              <a:rPr lang="pt-BR" b="1" dirty="0">
                <a:solidFill>
                  <a:srgbClr val="0000CC"/>
                </a:solidFill>
              </a:rPr>
              <a:t>(NH</a:t>
            </a:r>
            <a:r>
              <a:rPr lang="pt-BR" b="1" baseline="-25000" dirty="0">
                <a:solidFill>
                  <a:srgbClr val="0000CC"/>
                </a:solidFill>
              </a:rPr>
              <a:t>4</a:t>
            </a:r>
            <a:r>
              <a:rPr lang="pt-BR" b="1" dirty="0">
                <a:solidFill>
                  <a:srgbClr val="0000CC"/>
                </a:solidFill>
              </a:rPr>
              <a:t>)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SO</a:t>
            </a:r>
            <a:r>
              <a:rPr lang="pt-BR" b="1" baseline="-25000" dirty="0">
                <a:solidFill>
                  <a:srgbClr val="0000CC"/>
                </a:solidFill>
              </a:rPr>
              <a:t>4</a:t>
            </a:r>
            <a:r>
              <a:rPr lang="pt-BR" b="1" dirty="0">
                <a:solidFill>
                  <a:srgbClr val="0000CC"/>
                </a:solidFill>
              </a:rPr>
              <a:t>.Fe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(SO</a:t>
            </a:r>
            <a:r>
              <a:rPr lang="pt-BR" b="1" baseline="-25000" dirty="0">
                <a:solidFill>
                  <a:srgbClr val="0000CC"/>
                </a:solidFill>
              </a:rPr>
              <a:t>4</a:t>
            </a:r>
            <a:r>
              <a:rPr lang="pt-BR" b="1" dirty="0">
                <a:solidFill>
                  <a:srgbClr val="0000CC"/>
                </a:solidFill>
              </a:rPr>
              <a:t>)</a:t>
            </a:r>
            <a:r>
              <a:rPr lang="pt-BR" b="1" baseline="-25000" dirty="0">
                <a:solidFill>
                  <a:srgbClr val="0000CC"/>
                </a:solidFill>
              </a:rPr>
              <a:t>3</a:t>
            </a:r>
            <a:r>
              <a:rPr lang="pt-BR" b="1" dirty="0">
                <a:solidFill>
                  <a:srgbClr val="0000CC"/>
                </a:solidFill>
              </a:rPr>
              <a:t>.24H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O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.</a:t>
            </a:r>
            <a:endParaRPr lang="en-US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140298" name="Rectangle 6"/>
          <p:cNvSpPr>
            <a:spLocks noChangeArrowheads="1"/>
          </p:cNvSpPr>
          <p:nvPr/>
        </p:nvSpPr>
        <p:spPr bwMode="auto">
          <a:xfrm>
            <a:off x="2362200" y="5578858"/>
            <a:ext cx="79946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D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pt-BR" b="1" dirty="0">
                <a:solidFill>
                  <a:srgbClr val="0000CC"/>
                </a:solidFill>
              </a:rPr>
              <a:t>Li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SO</a:t>
            </a:r>
            <a:r>
              <a:rPr lang="pt-BR" b="1" baseline="-25000" dirty="0">
                <a:solidFill>
                  <a:srgbClr val="0000CC"/>
                </a:solidFill>
              </a:rPr>
              <a:t>4</a:t>
            </a:r>
            <a:r>
              <a:rPr lang="pt-BR" b="1" dirty="0">
                <a:solidFill>
                  <a:srgbClr val="0000CC"/>
                </a:solidFill>
              </a:rPr>
              <a:t>.Al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(SO</a:t>
            </a:r>
            <a:r>
              <a:rPr lang="pt-BR" b="1" baseline="-25000" dirty="0">
                <a:solidFill>
                  <a:srgbClr val="0000CC"/>
                </a:solidFill>
              </a:rPr>
              <a:t>4</a:t>
            </a:r>
            <a:r>
              <a:rPr lang="pt-BR" b="1" dirty="0">
                <a:solidFill>
                  <a:srgbClr val="0000CC"/>
                </a:solidFill>
              </a:rPr>
              <a:t>)</a:t>
            </a:r>
            <a:r>
              <a:rPr lang="pt-BR" b="1" baseline="-25000" dirty="0">
                <a:solidFill>
                  <a:srgbClr val="0000CC"/>
                </a:solidFill>
              </a:rPr>
              <a:t>3</a:t>
            </a:r>
            <a:r>
              <a:rPr lang="pt-BR" b="1" dirty="0">
                <a:solidFill>
                  <a:srgbClr val="0000CC"/>
                </a:solidFill>
              </a:rPr>
              <a:t>.24H</a:t>
            </a:r>
            <a:r>
              <a:rPr lang="pt-BR" b="1" baseline="-25000" dirty="0">
                <a:solidFill>
                  <a:srgbClr val="0000CC"/>
                </a:solidFill>
              </a:rPr>
              <a:t>2</a:t>
            </a:r>
            <a:r>
              <a:rPr lang="pt-BR" b="1" dirty="0">
                <a:solidFill>
                  <a:srgbClr val="0000CC"/>
                </a:solidFill>
              </a:rPr>
              <a:t>O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.</a:t>
            </a:r>
            <a:endParaRPr lang="en-US" altLang="en-US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286000" y="5791200"/>
            <a:ext cx="533400" cy="457200"/>
          </a:xfrm>
          <a:prstGeom prst="ellipse">
            <a:avLst/>
          </a:prstGeom>
          <a:solidFill>
            <a:schemeClr val="bg1">
              <a:alpha val="0"/>
            </a:schemeClr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42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5" grpId="0"/>
      <p:bldP spid="140296" grpId="0"/>
      <p:bldP spid="140297" grpId="0"/>
      <p:bldP spid="140298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4"/>
          <p:cNvSpPr txBox="1">
            <a:spLocks noGrp="1" noChangeArrowheads="1"/>
          </p:cNvSpPr>
          <p:nvPr>
            <p:ph idx="1"/>
          </p:nvPr>
        </p:nvSpPr>
        <p:spPr bwMode="auto">
          <a:xfrm>
            <a:off x="685800" y="762000"/>
            <a:ext cx="108359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Nhôm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>
                <a:solidFill>
                  <a:srgbClr val="0000FF"/>
                </a:solidFill>
              </a:rPr>
              <a:t>I. </a:t>
            </a:r>
            <a:r>
              <a:rPr lang="en-US" sz="3200" b="1" u="sng" dirty="0" err="1">
                <a:solidFill>
                  <a:srgbClr val="0000FF"/>
                </a:solidFill>
              </a:rPr>
              <a:t>Kiến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thức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cần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nhớ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pic>
        <p:nvPicPr>
          <p:cNvPr id="6" name="Picture 22" descr="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76" y="1"/>
            <a:ext cx="2397125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64"/>
          <p:cNvSpPr txBox="1">
            <a:spLocks noChangeArrowheads="1"/>
          </p:cNvSpPr>
          <p:nvPr/>
        </p:nvSpPr>
        <p:spPr bwMode="auto">
          <a:xfrm>
            <a:off x="685800" y="1295400"/>
            <a:ext cx="108359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CC"/>
                </a:solidFill>
              </a:rPr>
              <a:t>2. </a:t>
            </a:r>
            <a:r>
              <a:rPr lang="en-US" b="1" dirty="0" err="1">
                <a:solidFill>
                  <a:srgbClr val="0000CC"/>
                </a:solidFill>
              </a:rPr>
              <a:t>Hợp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chất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của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nhôm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914400" y="2057401"/>
            <a:ext cx="1083592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+ Al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r>
              <a:rPr lang="en-US" b="1" dirty="0">
                <a:solidFill>
                  <a:srgbClr val="0000CC"/>
                </a:solidFill>
              </a:rPr>
              <a:t>O</a:t>
            </a:r>
            <a:r>
              <a:rPr lang="en-US" b="1" baseline="-25000" dirty="0">
                <a:solidFill>
                  <a:srgbClr val="0000CC"/>
                </a:solidFill>
              </a:rPr>
              <a:t>3 </a:t>
            </a:r>
            <a:r>
              <a:rPr lang="en-US" b="1" dirty="0" err="1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oxit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lưỡng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tính</a:t>
            </a:r>
            <a:r>
              <a:rPr lang="en-US" b="1" dirty="0">
                <a:solidFill>
                  <a:srgbClr val="0000CC"/>
                </a:solidFill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+ Al(OH)</a:t>
            </a:r>
            <a:r>
              <a:rPr lang="en-US" b="1" baseline="-25000" dirty="0">
                <a:solidFill>
                  <a:srgbClr val="0000CC"/>
                </a:solidFill>
              </a:rPr>
              <a:t>3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hiđroxit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lưỡng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tính</a:t>
            </a:r>
            <a:endParaRPr lang="en-US" b="1" dirty="0">
              <a:solidFill>
                <a:srgbClr val="0000CC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 dirty="0">
                <a:solidFill>
                  <a:srgbClr val="0000CC"/>
                </a:solidFill>
              </a:rPr>
              <a:t>&gt;</a:t>
            </a:r>
            <a:r>
              <a:rPr lang="en-US" b="1" dirty="0" err="1">
                <a:solidFill>
                  <a:srgbClr val="0000CC"/>
                </a:solidFill>
              </a:rPr>
              <a:t>Vừa</a:t>
            </a:r>
            <a:r>
              <a:rPr lang="en-US" b="1" dirty="0">
                <a:solidFill>
                  <a:srgbClr val="0000CC"/>
                </a:solidFill>
              </a:rPr>
              <a:t> tan </a:t>
            </a:r>
            <a:r>
              <a:rPr lang="en-US" b="1" dirty="0" err="1">
                <a:solidFill>
                  <a:srgbClr val="0000CC"/>
                </a:solidFill>
              </a:rPr>
              <a:t>trong</a:t>
            </a:r>
            <a:r>
              <a:rPr lang="en-US" b="1" dirty="0">
                <a:solidFill>
                  <a:srgbClr val="0000CC"/>
                </a:solidFill>
              </a:rPr>
              <a:t> dung </a:t>
            </a:r>
            <a:r>
              <a:rPr lang="en-US" b="1" dirty="0" err="1">
                <a:solidFill>
                  <a:srgbClr val="0000CC"/>
                </a:solidFill>
              </a:rPr>
              <a:t>dịch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axit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vừa</a:t>
            </a:r>
            <a:r>
              <a:rPr lang="en-US" b="1" dirty="0">
                <a:solidFill>
                  <a:srgbClr val="0000CC"/>
                </a:solidFill>
              </a:rPr>
              <a:t> tan </a:t>
            </a:r>
            <a:r>
              <a:rPr lang="en-US" b="1" dirty="0" err="1">
                <a:solidFill>
                  <a:srgbClr val="0000CC"/>
                </a:solidFill>
              </a:rPr>
              <a:t>trong</a:t>
            </a:r>
            <a:r>
              <a:rPr lang="en-US" b="1" dirty="0">
                <a:solidFill>
                  <a:srgbClr val="0000CC"/>
                </a:solidFill>
              </a:rPr>
              <a:t> dung </a:t>
            </a:r>
            <a:r>
              <a:rPr lang="en-US" b="1" dirty="0" err="1">
                <a:solidFill>
                  <a:srgbClr val="0000CC"/>
                </a:solidFill>
              </a:rPr>
              <a:t>dịch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kiềm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mạnh</a:t>
            </a:r>
            <a:r>
              <a:rPr lang="en-US" b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966611" y="3962400"/>
            <a:ext cx="11036587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spcBef>
                <a:spcPts val="600"/>
              </a:spcBef>
            </a:pPr>
            <a:r>
              <a:rPr lang="en-US" b="1" dirty="0">
                <a:solidFill>
                  <a:srgbClr val="FF0000"/>
                </a:solidFill>
              </a:rPr>
              <a:t>- </a:t>
            </a:r>
            <a:r>
              <a:rPr lang="en-US" b="1" dirty="0" err="1">
                <a:solidFill>
                  <a:srgbClr val="FF0000"/>
                </a:solidFill>
              </a:rPr>
              <a:t>Nhôm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sunfat</a:t>
            </a:r>
            <a:r>
              <a:rPr lang="en-US" b="1" dirty="0">
                <a:solidFill>
                  <a:srgbClr val="FF0000"/>
                </a:solidFill>
              </a:rPr>
              <a:t>:+ </a:t>
            </a:r>
            <a:r>
              <a:rPr lang="en-US" b="1" dirty="0" err="1">
                <a:solidFill>
                  <a:srgbClr val="FF0000"/>
                </a:solidFill>
              </a:rPr>
              <a:t>Phèn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chua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de-DE" b="1" dirty="0">
                <a:solidFill>
                  <a:srgbClr val="FF0000"/>
                </a:solidFill>
              </a:rPr>
              <a:t>K</a:t>
            </a:r>
            <a:r>
              <a:rPr lang="de-DE" b="1" baseline="-25000" dirty="0">
                <a:solidFill>
                  <a:srgbClr val="FF0000"/>
                </a:solidFill>
              </a:rPr>
              <a:t>2</a:t>
            </a:r>
            <a:r>
              <a:rPr lang="de-DE" b="1" dirty="0">
                <a:solidFill>
                  <a:srgbClr val="FF0000"/>
                </a:solidFill>
              </a:rPr>
              <a:t>SO</a:t>
            </a:r>
            <a:r>
              <a:rPr lang="de-DE" b="1" baseline="-25000" dirty="0">
                <a:solidFill>
                  <a:srgbClr val="FF0000"/>
                </a:solidFill>
              </a:rPr>
              <a:t>4</a:t>
            </a:r>
            <a:r>
              <a:rPr lang="de-DE" b="1" dirty="0">
                <a:solidFill>
                  <a:srgbClr val="FF0000"/>
                </a:solidFill>
              </a:rPr>
              <a:t>.Al</a:t>
            </a:r>
            <a:r>
              <a:rPr lang="de-DE" b="1" baseline="-25000" dirty="0">
                <a:solidFill>
                  <a:srgbClr val="FF0000"/>
                </a:solidFill>
              </a:rPr>
              <a:t>2</a:t>
            </a:r>
            <a:r>
              <a:rPr lang="de-DE" b="1" dirty="0">
                <a:solidFill>
                  <a:srgbClr val="FF0000"/>
                </a:solidFill>
              </a:rPr>
              <a:t>(SO</a:t>
            </a:r>
            <a:r>
              <a:rPr lang="de-DE" b="1" baseline="-25000" dirty="0">
                <a:solidFill>
                  <a:srgbClr val="FF0000"/>
                </a:solidFill>
              </a:rPr>
              <a:t>4</a:t>
            </a:r>
            <a:r>
              <a:rPr lang="de-DE" b="1" dirty="0">
                <a:solidFill>
                  <a:srgbClr val="FF0000"/>
                </a:solidFill>
              </a:rPr>
              <a:t>)</a:t>
            </a:r>
            <a:r>
              <a:rPr lang="de-DE" b="1" baseline="-25000" dirty="0">
                <a:solidFill>
                  <a:srgbClr val="FF0000"/>
                </a:solidFill>
              </a:rPr>
              <a:t>3</a:t>
            </a:r>
            <a:r>
              <a:rPr lang="de-DE" b="1" dirty="0">
                <a:solidFill>
                  <a:srgbClr val="FF0000"/>
                </a:solidFill>
              </a:rPr>
              <a:t> .24H</a:t>
            </a:r>
            <a:r>
              <a:rPr lang="de-DE" b="1" baseline="-25000" dirty="0">
                <a:solidFill>
                  <a:srgbClr val="FF0000"/>
                </a:solidFill>
              </a:rPr>
              <a:t>2</a:t>
            </a:r>
            <a:r>
              <a:rPr lang="de-DE" b="1" dirty="0">
                <a:solidFill>
                  <a:srgbClr val="FF0000"/>
                </a:solidFill>
              </a:rPr>
              <a:t>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marL="609600" indent="-609600">
              <a:spcBef>
                <a:spcPts val="600"/>
              </a:spcBef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>
                <a:solidFill>
                  <a:srgbClr val="FF0000"/>
                </a:solidFill>
              </a:rPr>
              <a:t>   </a:t>
            </a:r>
            <a:r>
              <a:rPr lang="en-US" b="1" smtClean="0">
                <a:solidFill>
                  <a:srgbClr val="FF0000"/>
                </a:solidFill>
              </a:rPr>
              <a:t>  + </a:t>
            </a:r>
            <a:r>
              <a:rPr lang="en-US" b="1" dirty="0" err="1">
                <a:solidFill>
                  <a:srgbClr val="FF0000"/>
                </a:solidFill>
              </a:rPr>
              <a:t>Phèn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nhôm</a:t>
            </a:r>
            <a:r>
              <a:rPr lang="en-US" b="1" dirty="0">
                <a:solidFill>
                  <a:srgbClr val="FF0000"/>
                </a:solidFill>
              </a:rPr>
              <a:t>: M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SO</a:t>
            </a:r>
            <a:r>
              <a:rPr lang="en-US" b="1" baseline="-25000" dirty="0">
                <a:solidFill>
                  <a:srgbClr val="FF0000"/>
                </a:solidFill>
              </a:rPr>
              <a:t>4</a:t>
            </a:r>
            <a:r>
              <a:rPr lang="en-US" b="1" dirty="0">
                <a:solidFill>
                  <a:srgbClr val="FF0000"/>
                </a:solidFill>
              </a:rPr>
              <a:t>. Al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(SO</a:t>
            </a:r>
            <a:r>
              <a:rPr lang="en-US" b="1" baseline="-25000" dirty="0">
                <a:solidFill>
                  <a:srgbClr val="FF0000"/>
                </a:solidFill>
              </a:rPr>
              <a:t>4</a:t>
            </a:r>
            <a:r>
              <a:rPr lang="en-US" b="1" dirty="0">
                <a:solidFill>
                  <a:srgbClr val="FF0000"/>
                </a:solidFill>
              </a:rPr>
              <a:t>)</a:t>
            </a:r>
            <a:r>
              <a:rPr lang="en-US" b="1" baseline="-25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de-DE" b="1" dirty="0">
                <a:solidFill>
                  <a:srgbClr val="FF0000"/>
                </a:solidFill>
              </a:rPr>
              <a:t>24H</a:t>
            </a:r>
            <a:r>
              <a:rPr lang="de-DE" b="1" baseline="-25000" dirty="0">
                <a:solidFill>
                  <a:srgbClr val="FF0000"/>
                </a:solidFill>
              </a:rPr>
              <a:t>2</a:t>
            </a:r>
            <a:r>
              <a:rPr lang="de-DE" b="1" dirty="0">
                <a:solidFill>
                  <a:srgbClr val="FF0000"/>
                </a:solidFill>
              </a:rPr>
              <a:t>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marL="609600" indent="-609600">
              <a:spcBef>
                <a:spcPts val="600"/>
              </a:spcBef>
            </a:pPr>
            <a:r>
              <a:rPr lang="en-US" b="1" dirty="0">
                <a:solidFill>
                  <a:srgbClr val="FF0000"/>
                </a:solidFill>
              </a:rPr>
              <a:t>                                               (M</a:t>
            </a:r>
            <a:r>
              <a:rPr lang="en-US" b="1" baseline="30000" dirty="0">
                <a:solidFill>
                  <a:srgbClr val="FF0000"/>
                </a:solidFill>
              </a:rPr>
              <a:t>+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là</a:t>
            </a:r>
            <a:r>
              <a:rPr lang="en-US" b="1" dirty="0">
                <a:solidFill>
                  <a:srgbClr val="FF0000"/>
                </a:solidFill>
              </a:rPr>
              <a:t> Na+, Li</a:t>
            </a:r>
            <a:r>
              <a:rPr lang="en-US" b="1" baseline="30000" dirty="0">
                <a:solidFill>
                  <a:srgbClr val="FF0000"/>
                </a:solidFill>
              </a:rPr>
              <a:t>+</a:t>
            </a:r>
            <a:r>
              <a:rPr lang="en-US" b="1" dirty="0">
                <a:solidFill>
                  <a:srgbClr val="FF0000"/>
                </a:solidFill>
              </a:rPr>
              <a:t>, NH</a:t>
            </a:r>
            <a:r>
              <a:rPr lang="en-US" b="1" baseline="-25000" dirty="0">
                <a:solidFill>
                  <a:srgbClr val="FF0000"/>
                </a:solidFill>
              </a:rPr>
              <a:t>4</a:t>
            </a:r>
            <a:r>
              <a:rPr lang="en-US" b="1" baseline="30000" dirty="0">
                <a:solidFill>
                  <a:srgbClr val="FF0000"/>
                </a:solidFill>
              </a:rPr>
              <a:t>+</a:t>
            </a:r>
            <a:r>
              <a:rPr lang="en-US" b="1" dirty="0">
                <a:solidFill>
                  <a:srgbClr val="FF0000"/>
                </a:solidFill>
              </a:rPr>
              <a:t>)</a:t>
            </a:r>
            <a:endParaRPr lang="en-US" b="1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73262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8" dur="25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25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2" dur="25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25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6" dur="250" autoRev="1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250" autoRev="1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smtClean="0">
                <a:solidFill>
                  <a:srgbClr val="0000FF"/>
                </a:solidFill>
              </a:rPr>
              <a:t>II. </a:t>
            </a:r>
            <a:r>
              <a:rPr lang="en-US" sz="3200" b="1" u="sng" dirty="0" err="1">
                <a:solidFill>
                  <a:srgbClr val="0000FF"/>
                </a:solidFill>
              </a:rPr>
              <a:t>Bài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tập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65159" y="996375"/>
            <a:ext cx="18934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</a:rPr>
              <a:t>Bài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tập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>
                <a:solidFill>
                  <a:srgbClr val="0000FF"/>
                </a:solidFill>
              </a:rPr>
              <a:t>1:</a:t>
            </a:r>
            <a:endParaRPr lang="en-US" sz="3200" b="1" dirty="0">
              <a:solidFill>
                <a:srgbClr val="0000FF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273" y="2100488"/>
            <a:ext cx="11277298" cy="410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465220" y="1581150"/>
            <a:ext cx="112692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b="1" dirty="0" err="1"/>
              <a:t>Hoàn</a:t>
            </a:r>
            <a:r>
              <a:rPr lang="en-US" b="1" dirty="0"/>
              <a:t> </a:t>
            </a:r>
            <a:r>
              <a:rPr lang="en-US" b="1" dirty="0" err="1"/>
              <a:t>thành</a:t>
            </a:r>
            <a:r>
              <a:rPr lang="en-US" b="1" dirty="0"/>
              <a:t> </a:t>
            </a:r>
            <a:r>
              <a:rPr lang="en-US" b="1" dirty="0" err="1"/>
              <a:t>chuỗi</a:t>
            </a:r>
            <a:r>
              <a:rPr lang="en-US" b="1" dirty="0"/>
              <a:t> </a:t>
            </a:r>
            <a:r>
              <a:rPr lang="en-US" b="1" dirty="0" err="1"/>
              <a:t>biến</a:t>
            </a:r>
            <a:r>
              <a:rPr lang="en-US" b="1" dirty="0"/>
              <a:t> </a:t>
            </a:r>
            <a:r>
              <a:rPr lang="en-US" b="1" dirty="0" err="1"/>
              <a:t>hóa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 (</a:t>
            </a:r>
            <a:r>
              <a:rPr lang="en-US" b="1" dirty="0" err="1"/>
              <a:t>ghi</a:t>
            </a:r>
            <a:r>
              <a:rPr lang="en-US" b="1" dirty="0"/>
              <a:t> </a:t>
            </a:r>
            <a:r>
              <a:rPr lang="en-US" b="1" dirty="0" err="1"/>
              <a:t>rõ</a:t>
            </a:r>
            <a:r>
              <a:rPr lang="en-US" b="1" dirty="0"/>
              <a:t> </a:t>
            </a:r>
            <a:r>
              <a:rPr lang="en-US" b="1" dirty="0" err="1"/>
              <a:t>điều</a:t>
            </a:r>
            <a:r>
              <a:rPr lang="en-US" b="1" dirty="0"/>
              <a:t> </a:t>
            </a:r>
            <a:r>
              <a:rPr lang="en-US" b="1" dirty="0" err="1"/>
              <a:t>kiện</a:t>
            </a:r>
            <a:r>
              <a:rPr lang="en-US" b="1" dirty="0"/>
              <a:t> </a:t>
            </a:r>
            <a:r>
              <a:rPr lang="en-US" b="1" dirty="0" err="1"/>
              <a:t>phản</a:t>
            </a:r>
            <a:r>
              <a:rPr lang="en-US" b="1" dirty="0"/>
              <a:t> </a:t>
            </a:r>
            <a:r>
              <a:rPr lang="en-US" b="1" dirty="0" err="1"/>
              <a:t>ứng</a:t>
            </a:r>
            <a:r>
              <a:rPr lang="en-US" b="1" dirty="0"/>
              <a:t> </a:t>
            </a:r>
            <a:r>
              <a:rPr lang="en-US" b="1" dirty="0" err="1"/>
              <a:t>nếu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)</a:t>
            </a:r>
            <a:endParaRPr lang="en-US" b="1" dirty="0"/>
          </a:p>
        </p:txBody>
      </p:sp>
      <p:pic>
        <p:nvPicPr>
          <p:cNvPr id="13" name="Picture 18" descr="Kết quả hình ảnh cho thảo luận nhó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63000" y="20638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813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108585"/>
              </p:ext>
            </p:extLst>
          </p:nvPr>
        </p:nvGraphicFramePr>
        <p:xfrm>
          <a:off x="609600" y="203745"/>
          <a:ext cx="8610600" cy="619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4" imgW="3098520" imgH="2666880" progId="Equation.3">
                  <p:embed/>
                </p:oleObj>
              </mc:Choice>
              <mc:Fallback>
                <p:oleObj name="Equation" r:id="rId4" imgW="3098520" imgH="2666880" progId="Equation.3">
                  <p:embed/>
                  <p:pic>
                    <p:nvPicPr>
                      <p:cNvPr id="4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3745"/>
                        <a:ext cx="8610600" cy="6192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421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471487" y="990600"/>
            <a:ext cx="1156811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u="sng" dirty="0" err="1">
                <a:solidFill>
                  <a:srgbClr val="0000CC"/>
                </a:solidFill>
              </a:rPr>
              <a:t>Bài</a:t>
            </a:r>
            <a:r>
              <a:rPr lang="en-US" sz="3200" b="1" u="sng" dirty="0">
                <a:solidFill>
                  <a:srgbClr val="0000CC"/>
                </a:solidFill>
              </a:rPr>
              <a:t> </a:t>
            </a:r>
            <a:r>
              <a:rPr lang="en-US" sz="3200" b="1" u="sng" dirty="0" err="1">
                <a:solidFill>
                  <a:srgbClr val="0000CC"/>
                </a:solidFill>
              </a:rPr>
              <a:t>tập</a:t>
            </a:r>
            <a:r>
              <a:rPr lang="en-US" sz="3200" b="1" u="sng" dirty="0">
                <a:solidFill>
                  <a:srgbClr val="0000CC"/>
                </a:solidFill>
              </a:rPr>
              <a:t> </a:t>
            </a:r>
            <a:r>
              <a:rPr lang="en-US" sz="3200" b="1" u="sng" dirty="0">
                <a:solidFill>
                  <a:srgbClr val="0000CC"/>
                </a:solidFill>
              </a:rPr>
              <a:t>2: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Chỉ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dùng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thêm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một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hóa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chất</a:t>
            </a:r>
            <a:r>
              <a:rPr lang="en-US" sz="3200" b="1" dirty="0">
                <a:solidFill>
                  <a:srgbClr val="0000CC"/>
                </a:solidFill>
              </a:rPr>
              <a:t>, </a:t>
            </a:r>
            <a:r>
              <a:rPr lang="en-US" sz="3200" b="1" dirty="0" err="1">
                <a:solidFill>
                  <a:srgbClr val="0000CC"/>
                </a:solidFill>
              </a:rPr>
              <a:t>hãy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phân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biệt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các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chất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trong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những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dãy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sau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và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viết</a:t>
            </a:r>
            <a:r>
              <a:rPr lang="en-US" sz="3200" b="1" dirty="0">
                <a:solidFill>
                  <a:srgbClr val="0000CC"/>
                </a:solidFill>
              </a:rPr>
              <a:t> PTHH </a:t>
            </a:r>
            <a:r>
              <a:rPr lang="en-US" sz="3200" b="1" dirty="0" err="1">
                <a:solidFill>
                  <a:srgbClr val="0000CC"/>
                </a:solidFill>
              </a:rPr>
              <a:t>để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giải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thích</a:t>
            </a:r>
            <a:r>
              <a:rPr lang="en-US" sz="3200" b="1" dirty="0">
                <a:solidFill>
                  <a:srgbClr val="0000CC"/>
                </a:solidFill>
              </a:rPr>
              <a:t>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Các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kim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loại</a:t>
            </a:r>
            <a:r>
              <a:rPr lang="en-US" sz="3200" b="1" dirty="0">
                <a:solidFill>
                  <a:srgbClr val="0000CC"/>
                </a:solidFill>
              </a:rPr>
              <a:t>: Al, Mg, Ca, Na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Các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chất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bột</a:t>
            </a:r>
            <a:r>
              <a:rPr lang="en-US" sz="3200" b="1" dirty="0">
                <a:solidFill>
                  <a:srgbClr val="0000CC"/>
                </a:solidFill>
              </a:rPr>
              <a:t>: </a:t>
            </a:r>
            <a:r>
              <a:rPr lang="en-US" sz="3200" b="1" dirty="0" err="1">
                <a:solidFill>
                  <a:srgbClr val="0000CC"/>
                </a:solidFill>
              </a:rPr>
              <a:t>CaO</a:t>
            </a:r>
            <a:r>
              <a:rPr lang="en-US" sz="3200" b="1" dirty="0">
                <a:solidFill>
                  <a:srgbClr val="0000CC"/>
                </a:solidFill>
              </a:rPr>
              <a:t>, </a:t>
            </a:r>
            <a:r>
              <a:rPr lang="en-US" sz="3200" b="1" dirty="0" err="1">
                <a:solidFill>
                  <a:srgbClr val="0000CC"/>
                </a:solidFill>
              </a:rPr>
              <a:t>MgO</a:t>
            </a:r>
            <a:r>
              <a:rPr lang="en-US" sz="3200" b="1" dirty="0">
                <a:solidFill>
                  <a:srgbClr val="0000CC"/>
                </a:solidFill>
              </a:rPr>
              <a:t>, Al</a:t>
            </a:r>
            <a:r>
              <a:rPr lang="en-US" sz="3200" b="1" baseline="-25000" dirty="0">
                <a:solidFill>
                  <a:srgbClr val="0000CC"/>
                </a:solidFill>
              </a:rPr>
              <a:t>2</a:t>
            </a:r>
            <a:r>
              <a:rPr lang="en-US" sz="3200" b="1" dirty="0">
                <a:solidFill>
                  <a:srgbClr val="0000CC"/>
                </a:solidFill>
              </a:rPr>
              <a:t>O</a:t>
            </a:r>
            <a:r>
              <a:rPr lang="en-US" sz="3200" b="1" baseline="-25000" dirty="0">
                <a:solidFill>
                  <a:srgbClr val="0000CC"/>
                </a:solidFill>
              </a:rPr>
              <a:t>3</a:t>
            </a:r>
            <a:endParaRPr lang="en-US" sz="3200" b="1" dirty="0">
              <a:solidFill>
                <a:srgbClr val="0000CC"/>
              </a:solidFill>
            </a:endParaRPr>
          </a:p>
        </p:txBody>
      </p:sp>
      <p:pic>
        <p:nvPicPr>
          <p:cNvPr id="5" name="Picture 18" descr="Kết quả hình ảnh cho thảo luận nhó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34400" y="20638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384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5"/>
          <a:stretch/>
        </p:blipFill>
        <p:spPr>
          <a:xfrm>
            <a:off x="0" y="-16042"/>
            <a:ext cx="12192000" cy="687404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auto">
          <a:xfrm flipV="1">
            <a:off x="7924800" y="1828800"/>
            <a:ext cx="762000" cy="770022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1877827" y="-46038"/>
            <a:ext cx="2879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00CC"/>
                </a:solidFill>
              </a:rPr>
              <a:t>Đáp</a:t>
            </a:r>
            <a:r>
              <a:rPr lang="en-US" sz="3200" b="1" u="sng" dirty="0">
                <a:solidFill>
                  <a:srgbClr val="0000CC"/>
                </a:solidFill>
              </a:rPr>
              <a:t> </a:t>
            </a:r>
            <a:r>
              <a:rPr lang="en-US" sz="3200" b="1" u="sng" dirty="0" err="1">
                <a:solidFill>
                  <a:srgbClr val="0000CC"/>
                </a:solidFill>
              </a:rPr>
              <a:t>án</a:t>
            </a:r>
            <a:r>
              <a:rPr lang="en-US" sz="3200" b="1" u="sng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2258826" y="762001"/>
            <a:ext cx="51874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pt-BR" sz="3200" b="1" dirty="0">
                <a:solidFill>
                  <a:srgbClr val="0000CC"/>
                </a:solidFill>
                <a:cs typeface="Times New Roman" pitchFamily="18" charset="0"/>
              </a:rPr>
              <a:t>a) Nhận biết: Al, Mg, Ca, Na</a:t>
            </a:r>
            <a:endParaRPr lang="pt-BR" sz="3200" b="1" dirty="0">
              <a:solidFill>
                <a:srgbClr val="0000CC"/>
              </a:solidFill>
            </a:endParaRPr>
          </a:p>
        </p:txBody>
      </p:sp>
      <p:sp>
        <p:nvSpPr>
          <p:cNvPr id="6" name="Rectangle 115"/>
          <p:cNvSpPr>
            <a:spLocks noChangeArrowheads="1"/>
          </p:cNvSpPr>
          <p:nvPr/>
        </p:nvSpPr>
        <p:spPr bwMode="auto">
          <a:xfrm>
            <a:off x="1752600" y="4579937"/>
            <a:ext cx="15730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es-ES" b="1" dirty="0">
                <a:solidFill>
                  <a:srgbClr val="0000CC"/>
                </a:solidFill>
                <a:cs typeface="Times New Roman" pitchFamily="18" charset="0"/>
              </a:rPr>
              <a:t>PTHH: </a:t>
            </a:r>
            <a:endParaRPr lang="es-ES" b="1" dirty="0">
              <a:solidFill>
                <a:srgbClr val="0000CC"/>
              </a:solidFill>
            </a:endParaRPr>
          </a:p>
        </p:txBody>
      </p:sp>
      <p:graphicFrame>
        <p:nvGraphicFramePr>
          <p:cNvPr id="7" name="Group 1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298800"/>
              </p:ext>
            </p:extLst>
          </p:nvPr>
        </p:nvGraphicFramePr>
        <p:xfrm>
          <a:off x="1387480" y="1446149"/>
          <a:ext cx="9906000" cy="2919984"/>
        </p:xfrm>
        <a:graphic>
          <a:graphicData uri="http://schemas.openxmlformats.org/drawingml/2006/table">
            <a:tbl>
              <a:tblPr/>
              <a:tblGrid>
                <a:gridCol w="2002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2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9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455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5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KL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TT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Dung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vẩn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đục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sủi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bọt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Tan, sủi bọt khí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NaOH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Tan, sủi bọt khí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Line 165"/>
          <p:cNvSpPr>
            <a:spLocks noChangeShapeType="1"/>
          </p:cNvSpPr>
          <p:nvPr/>
        </p:nvSpPr>
        <p:spPr bwMode="auto">
          <a:xfrm>
            <a:off x="1552866" y="1542031"/>
            <a:ext cx="1672497" cy="87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9" name="Object 191"/>
          <p:cNvGraphicFramePr>
            <a:graphicFrameLocks noChangeAspect="1"/>
          </p:cNvGraphicFramePr>
          <p:nvPr/>
        </p:nvGraphicFramePr>
        <p:xfrm>
          <a:off x="3352800" y="4476750"/>
          <a:ext cx="5975360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Equation" r:id="rId3" imgW="1981080" imgH="482400" progId="Equation.3">
                  <p:embed/>
                </p:oleObj>
              </mc:Choice>
              <mc:Fallback>
                <p:oleObj name="Equation" r:id="rId3" imgW="1981080" imgH="482400" progId="Equation.3">
                  <p:embed/>
                  <p:pic>
                    <p:nvPicPr>
                      <p:cNvPr id="9" name="Object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476750"/>
                        <a:ext cx="5975360" cy="1238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93"/>
          <p:cNvGraphicFramePr>
            <a:graphicFrameLocks noChangeAspect="1"/>
          </p:cNvGraphicFramePr>
          <p:nvPr/>
        </p:nvGraphicFramePr>
        <p:xfrm>
          <a:off x="3249426" y="5784850"/>
          <a:ext cx="6885174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5" imgW="2463800" imgH="393700" progId="Equation.3">
                  <p:embed/>
                </p:oleObj>
              </mc:Choice>
              <mc:Fallback>
                <p:oleObj name="Equation" r:id="rId5" imgW="2463800" imgH="393700" progId="Equation.3">
                  <p:embed/>
                  <p:pic>
                    <p:nvPicPr>
                      <p:cNvPr id="10" name="Object 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426" y="5784850"/>
                        <a:ext cx="6885174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911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905001" y="609601"/>
            <a:ext cx="57324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pt-BR" sz="3200" b="1" dirty="0">
                <a:solidFill>
                  <a:srgbClr val="0000CC"/>
                </a:solidFill>
                <a:cs typeface="Times New Roman" pitchFamily="18" charset="0"/>
              </a:rPr>
              <a:t>b) Nhận biết: CaO, MgO, Al</a:t>
            </a:r>
            <a:r>
              <a:rPr lang="pt-BR" sz="3200" b="1" baseline="-25000" dirty="0">
                <a:solidFill>
                  <a:srgbClr val="0000CC"/>
                </a:solidFill>
                <a:cs typeface="Times New Roman" pitchFamily="18" charset="0"/>
              </a:rPr>
              <a:t>2</a:t>
            </a:r>
            <a:r>
              <a:rPr lang="pt-BR" sz="3200" b="1" dirty="0">
                <a:solidFill>
                  <a:srgbClr val="0000CC"/>
                </a:solidFill>
                <a:cs typeface="Times New Roman" pitchFamily="18" charset="0"/>
              </a:rPr>
              <a:t>O</a:t>
            </a:r>
            <a:r>
              <a:rPr lang="pt-BR" sz="3200" b="1" baseline="-25000" dirty="0">
                <a:solidFill>
                  <a:srgbClr val="0000CC"/>
                </a:solidFill>
                <a:cs typeface="Times New Roman" pitchFamily="18" charset="0"/>
              </a:rPr>
              <a:t>3</a:t>
            </a:r>
            <a:endParaRPr lang="pt-BR" sz="3200" b="1" dirty="0">
              <a:solidFill>
                <a:srgbClr val="0000CC"/>
              </a:solidFill>
            </a:endParaRPr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4497389" y="1797050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676400" y="5334001"/>
            <a:ext cx="15856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es-ES" sz="3200" b="1" dirty="0">
                <a:solidFill>
                  <a:srgbClr val="0000CC"/>
                </a:solidFill>
                <a:cs typeface="Times New Roman" pitchFamily="18" charset="0"/>
              </a:rPr>
              <a:t>PTHH: </a:t>
            </a:r>
            <a:endParaRPr lang="es-ES" sz="3200" b="1" dirty="0">
              <a:solidFill>
                <a:srgbClr val="0000CC"/>
              </a:solidFill>
            </a:endParaRPr>
          </a:p>
        </p:txBody>
      </p:sp>
      <p:graphicFrame>
        <p:nvGraphicFramePr>
          <p:cNvPr id="7" name="Group 61"/>
          <p:cNvGraphicFramePr>
            <a:graphicFrameLocks noGrp="1"/>
          </p:cNvGraphicFramePr>
          <p:nvPr/>
        </p:nvGraphicFramePr>
        <p:xfrm>
          <a:off x="1752600" y="1524000"/>
          <a:ext cx="8229602" cy="3581400"/>
        </p:xfrm>
        <a:graphic>
          <a:graphicData uri="http://schemas.openxmlformats.org/drawingml/2006/table">
            <a:tbl>
              <a:tblPr/>
              <a:tblGrid>
                <a:gridCol w="2488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7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2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2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</a:rPr>
                        <a:t>        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            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bột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TT   </a:t>
                      </a:r>
                    </a:p>
                  </a:txBody>
                  <a:tcPr marL="108381" marR="108381" marT="54191" marB="541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CaO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8381" marR="108381" marT="54191" marB="541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MgO</a:t>
                      </a:r>
                    </a:p>
                  </a:txBody>
                  <a:tcPr marL="108381" marR="108381" marT="54191" marB="541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Al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8381" marR="108381" marT="54191" marB="541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54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</a:p>
                  </a:txBody>
                  <a:tcPr marL="108381" marR="108381" marT="54191" marB="541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Dung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dịch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vẩn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đục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8381" marR="108381" marT="54191" marB="541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marL="108381" marR="108381" marT="54191" marB="541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marL="108381" marR="108381" marT="54191" marB="541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36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Ca(OH)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8381" marR="108381" marT="54191" marB="541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8381" marR="108381" marT="54191" marB="541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marL="108381" marR="108381" marT="54191" marB="541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Tan</a:t>
                      </a:r>
                    </a:p>
                  </a:txBody>
                  <a:tcPr marL="108381" marR="108381" marT="54191" marB="541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Line 43"/>
          <p:cNvSpPr>
            <a:spLocks noChangeShapeType="1"/>
          </p:cNvSpPr>
          <p:nvPr/>
        </p:nvSpPr>
        <p:spPr bwMode="auto">
          <a:xfrm>
            <a:off x="1758951" y="1550987"/>
            <a:ext cx="2415968" cy="1488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9" name="Object 62"/>
          <p:cNvGraphicFramePr>
            <a:graphicFrameLocks noChangeAspect="1"/>
          </p:cNvGraphicFramePr>
          <p:nvPr/>
        </p:nvGraphicFramePr>
        <p:xfrm>
          <a:off x="3276600" y="5334000"/>
          <a:ext cx="67056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3" imgW="2425680" imgH="457200" progId="">
                  <p:embed/>
                </p:oleObj>
              </mc:Choice>
              <mc:Fallback>
                <p:oleObj name="Equation" r:id="rId3" imgW="2425680" imgH="457200" progId="">
                  <p:embed/>
                  <p:pic>
                    <p:nvPicPr>
                      <p:cNvPr id="9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334000"/>
                        <a:ext cx="67056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877827" y="-46038"/>
            <a:ext cx="2879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00CC"/>
                </a:solidFill>
              </a:rPr>
              <a:t>Đáp</a:t>
            </a:r>
            <a:r>
              <a:rPr lang="en-US" sz="3200" b="1" u="sng" dirty="0">
                <a:solidFill>
                  <a:srgbClr val="0000CC"/>
                </a:solidFill>
              </a:rPr>
              <a:t> </a:t>
            </a:r>
            <a:r>
              <a:rPr lang="en-US" sz="3200" b="1" u="sng" dirty="0" err="1">
                <a:solidFill>
                  <a:srgbClr val="0000CC"/>
                </a:solidFill>
              </a:rPr>
              <a:t>án</a:t>
            </a:r>
            <a:r>
              <a:rPr lang="en-US" sz="3200" b="1" u="sng" dirty="0">
                <a:solidFill>
                  <a:srgbClr val="0000CC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25214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Box 27"/>
          <p:cNvSpPr txBox="1">
            <a:spLocks noChangeArrowheads="1"/>
          </p:cNvSpPr>
          <p:nvPr/>
        </p:nvSpPr>
        <p:spPr bwMode="auto">
          <a:xfrm>
            <a:off x="762000" y="1501812"/>
            <a:ext cx="10896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Câu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1: Cho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nguyên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tố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M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Z = 13.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Cấu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electron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nguyên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tử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vị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trí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M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bảng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tuần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hoàn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là</a:t>
            </a:r>
            <a:endParaRPr lang="en-US" altLang="en-US" b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pic>
        <p:nvPicPr>
          <p:cNvPr id="9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77" r="3723" b="5502"/>
          <a:stretch/>
        </p:blipFill>
        <p:spPr bwMode="auto">
          <a:xfrm>
            <a:off x="9558140" y="32074"/>
            <a:ext cx="957461" cy="9395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295" name="Rectangle 2"/>
          <p:cNvSpPr>
            <a:spLocks noChangeArrowheads="1"/>
          </p:cNvSpPr>
          <p:nvPr/>
        </p:nvSpPr>
        <p:spPr bwMode="auto">
          <a:xfrm>
            <a:off x="1412875" y="3178211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A.  </a:t>
            </a:r>
            <a:r>
              <a:rPr lang="en-US" altLang="en-US" b="1" dirty="0">
                <a:cs typeface="Calibri" pitchFamily="34" charset="0"/>
              </a:rPr>
              <a:t>[Ne] 3s</a:t>
            </a:r>
            <a:r>
              <a:rPr lang="en-US" altLang="en-US" b="1" baseline="30000" dirty="0">
                <a:cs typeface="Calibri" pitchFamily="34" charset="0"/>
              </a:rPr>
              <a:t>2</a:t>
            </a:r>
            <a:r>
              <a:rPr lang="en-US" altLang="en-US" b="1" dirty="0">
                <a:cs typeface="Calibri" pitchFamily="34" charset="0"/>
              </a:rPr>
              <a:t>3p</a:t>
            </a:r>
            <a:r>
              <a:rPr lang="en-US" altLang="en-US" b="1" baseline="30000" dirty="0">
                <a:cs typeface="Calibri" pitchFamily="34" charset="0"/>
              </a:rPr>
              <a:t>1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, ô 13,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chu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kì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3,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nhóm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IA.</a:t>
            </a:r>
          </a:p>
        </p:txBody>
      </p:sp>
      <p:sp>
        <p:nvSpPr>
          <p:cNvPr id="140296" name="Rectangle 3"/>
          <p:cNvSpPr>
            <a:spLocks noChangeArrowheads="1"/>
          </p:cNvSpPr>
          <p:nvPr/>
        </p:nvSpPr>
        <p:spPr bwMode="auto">
          <a:xfrm>
            <a:off x="1412875" y="3959261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B.  </a:t>
            </a:r>
            <a:r>
              <a:rPr lang="en-US" altLang="en-US" b="1" dirty="0">
                <a:cs typeface="Calibri" pitchFamily="34" charset="0"/>
              </a:rPr>
              <a:t>[Ne] 3s</a:t>
            </a:r>
            <a:r>
              <a:rPr lang="en-US" altLang="en-US" b="1" baseline="30000" dirty="0">
                <a:cs typeface="Calibri" pitchFamily="34" charset="0"/>
              </a:rPr>
              <a:t>2</a:t>
            </a:r>
            <a:r>
              <a:rPr lang="en-US" altLang="en-US" b="1" dirty="0">
                <a:cs typeface="Calibri" pitchFamily="34" charset="0"/>
              </a:rPr>
              <a:t>3p</a:t>
            </a:r>
            <a:r>
              <a:rPr lang="en-US" altLang="en-US" b="1" baseline="30000" dirty="0">
                <a:cs typeface="Calibri" pitchFamily="34" charset="0"/>
              </a:rPr>
              <a:t>3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, ô 13,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chu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kì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3,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nhóm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VA.	</a:t>
            </a:r>
          </a:p>
        </p:txBody>
      </p:sp>
      <p:sp>
        <p:nvSpPr>
          <p:cNvPr id="140297" name="Rectangle 5"/>
          <p:cNvSpPr>
            <a:spLocks noChangeArrowheads="1"/>
          </p:cNvSpPr>
          <p:nvPr/>
        </p:nvSpPr>
        <p:spPr bwMode="auto">
          <a:xfrm>
            <a:off x="1438276" y="4626011"/>
            <a:ext cx="652454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C.  </a:t>
            </a:r>
            <a:r>
              <a:rPr lang="en-US" altLang="en-US" b="1" dirty="0">
                <a:cs typeface="Calibri" pitchFamily="34" charset="0"/>
              </a:rPr>
              <a:t>[Ne] 3s</a:t>
            </a:r>
            <a:r>
              <a:rPr lang="en-US" altLang="en-US" b="1" baseline="30000" dirty="0">
                <a:cs typeface="Calibri" pitchFamily="34" charset="0"/>
              </a:rPr>
              <a:t>2</a:t>
            </a:r>
            <a:r>
              <a:rPr lang="en-US" altLang="en-US" b="1" dirty="0">
                <a:cs typeface="Calibri" pitchFamily="34" charset="0"/>
              </a:rPr>
              <a:t>3p</a:t>
            </a:r>
            <a:r>
              <a:rPr lang="en-US" altLang="en-US" b="1" baseline="30000" dirty="0">
                <a:cs typeface="Calibri" pitchFamily="34" charset="0"/>
              </a:rPr>
              <a:t>1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, ô 13,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chu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kì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3,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nhóm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IIIA.</a:t>
            </a:r>
          </a:p>
        </p:txBody>
      </p:sp>
      <p:sp>
        <p:nvSpPr>
          <p:cNvPr id="140298" name="Rectangle 6"/>
          <p:cNvSpPr>
            <a:spLocks noChangeArrowheads="1"/>
          </p:cNvSpPr>
          <p:nvPr/>
        </p:nvSpPr>
        <p:spPr bwMode="auto">
          <a:xfrm>
            <a:off x="1447800" y="5464211"/>
            <a:ext cx="79946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D.  </a:t>
            </a:r>
            <a:r>
              <a:rPr lang="en-US" altLang="en-US" b="1" dirty="0">
                <a:cs typeface="Calibri" pitchFamily="34" charset="0"/>
              </a:rPr>
              <a:t>[Ne] 3s</a:t>
            </a:r>
            <a:r>
              <a:rPr lang="en-US" altLang="en-US" b="1" baseline="30000" dirty="0">
                <a:cs typeface="Calibri" pitchFamily="34" charset="0"/>
              </a:rPr>
              <a:t>2</a:t>
            </a:r>
            <a:r>
              <a:rPr lang="en-US" altLang="en-US" b="1" dirty="0">
                <a:cs typeface="Calibri" pitchFamily="34" charset="0"/>
              </a:rPr>
              <a:t>3d</a:t>
            </a:r>
            <a:r>
              <a:rPr lang="en-US" altLang="en-US" b="1" baseline="30000" dirty="0">
                <a:cs typeface="Calibri" pitchFamily="34" charset="0"/>
              </a:rPr>
              <a:t>1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, ô 13,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chu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kì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3, </a:t>
            </a:r>
            <a:r>
              <a:rPr lang="en-US" altLang="en-US" b="1" dirty="0" err="1">
                <a:solidFill>
                  <a:srgbClr val="0000FF"/>
                </a:solidFill>
                <a:cs typeface="Calibri" pitchFamily="34" charset="0"/>
              </a:rPr>
              <a:t>nhóm</a:t>
            </a: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 IIIB.</a:t>
            </a:r>
          </a:p>
        </p:txBody>
      </p:sp>
      <p:sp>
        <p:nvSpPr>
          <p:cNvPr id="11" name="Oval 10"/>
          <p:cNvSpPr/>
          <p:nvPr/>
        </p:nvSpPr>
        <p:spPr>
          <a:xfrm>
            <a:off x="1336675" y="4702211"/>
            <a:ext cx="762000" cy="7620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>
                <a:solidFill>
                  <a:srgbClr val="0000FF"/>
                </a:solidFill>
              </a:rPr>
              <a:t>I. </a:t>
            </a:r>
            <a:r>
              <a:rPr lang="en-US" sz="3200" b="1" u="sng" dirty="0" err="1">
                <a:solidFill>
                  <a:srgbClr val="0000FF"/>
                </a:solidFill>
              </a:rPr>
              <a:t>Kiến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thức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cần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nhớ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79680" y="710626"/>
            <a:ext cx="16017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200" b="1" dirty="0" err="1">
                <a:solidFill>
                  <a:srgbClr val="0000FF"/>
                </a:solidFill>
              </a:rPr>
              <a:t>Nhôm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97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5" grpId="0"/>
      <p:bldP spid="140296" grpId="0"/>
      <p:bldP spid="140297" grpId="0"/>
      <p:bldP spid="140298" grpId="0"/>
      <p:bldP spid="11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4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762000"/>
            <a:ext cx="9601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Nhôm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>
                <a:solidFill>
                  <a:srgbClr val="0000FF"/>
                </a:solidFill>
              </a:rPr>
              <a:t>I. </a:t>
            </a:r>
            <a:r>
              <a:rPr lang="en-US" sz="3200" b="1" u="sng" dirty="0" err="1">
                <a:solidFill>
                  <a:srgbClr val="0000FF"/>
                </a:solidFill>
              </a:rPr>
              <a:t>Kiến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thức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cần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nhớ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pic>
        <p:nvPicPr>
          <p:cNvPr id="6" name="Picture 22" descr="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76" y="1"/>
            <a:ext cx="2397125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685800" y="1371600"/>
            <a:ext cx="9601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</a:rPr>
              <a:t>a) </a:t>
            </a:r>
            <a:r>
              <a:rPr lang="en-US" b="1" dirty="0" err="1">
                <a:solidFill>
                  <a:srgbClr val="FF0000"/>
                </a:solidFill>
              </a:rPr>
              <a:t>Vị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trí</a:t>
            </a:r>
            <a:r>
              <a:rPr lang="en-US" b="1" dirty="0">
                <a:solidFill>
                  <a:srgbClr val="FF0000"/>
                </a:solidFill>
              </a:rPr>
              <a:t>: ô </a:t>
            </a:r>
            <a:r>
              <a:rPr lang="en-US" b="1" dirty="0" err="1">
                <a:solidFill>
                  <a:srgbClr val="FF0000"/>
                </a:solidFill>
              </a:rPr>
              <a:t>thứ</a:t>
            </a:r>
            <a:r>
              <a:rPr lang="en-US" b="1" dirty="0">
                <a:solidFill>
                  <a:srgbClr val="FF0000"/>
                </a:solidFill>
              </a:rPr>
              <a:t> 13, </a:t>
            </a:r>
            <a:r>
              <a:rPr lang="en-US" b="1" dirty="0" err="1">
                <a:solidFill>
                  <a:srgbClr val="FF0000"/>
                </a:solidFill>
              </a:rPr>
              <a:t>chu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kì</a:t>
            </a:r>
            <a:r>
              <a:rPr lang="en-US" b="1" dirty="0">
                <a:solidFill>
                  <a:srgbClr val="FF0000"/>
                </a:solidFill>
              </a:rPr>
              <a:t> 3, </a:t>
            </a:r>
            <a:r>
              <a:rPr lang="en-US" b="1" dirty="0" err="1">
                <a:solidFill>
                  <a:srgbClr val="FF0000"/>
                </a:solidFill>
              </a:rPr>
              <a:t>nhóm</a:t>
            </a:r>
            <a:r>
              <a:rPr lang="en-US" b="1" dirty="0">
                <a:solidFill>
                  <a:srgbClr val="FF0000"/>
                </a:solidFill>
              </a:rPr>
              <a:t> IIIA.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Picture 5" descr="Book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48800" y="5791200"/>
            <a:ext cx="12192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27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Box 27"/>
          <p:cNvSpPr txBox="1">
            <a:spLocks noChangeArrowheads="1"/>
          </p:cNvSpPr>
          <p:nvPr/>
        </p:nvSpPr>
        <p:spPr bwMode="auto">
          <a:xfrm>
            <a:off x="304800" y="690890"/>
            <a:ext cx="11125200" cy="362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Câu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2: </a:t>
            </a:r>
            <a:r>
              <a:rPr lang="pt-BR" b="1" dirty="0">
                <a:solidFill>
                  <a:srgbClr val="0000CC"/>
                </a:solidFill>
              </a:rPr>
              <a:t>Cho các phát biểu sau đây:</a:t>
            </a:r>
            <a:endParaRPr lang="en-US" b="1" dirty="0">
              <a:solidFill>
                <a:srgbClr val="0000CC"/>
              </a:solidFill>
            </a:endParaRPr>
          </a:p>
          <a:p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(1) 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Nhôm dùng làm dụng cụ nhà bếp vì nhôm dẫn nhiệt tốt, không độc.</a:t>
            </a:r>
            <a:endParaRPr lang="en-US" b="1" dirty="0">
              <a:solidFill>
                <a:srgbClr val="0000CC"/>
              </a:solidFill>
              <a:cs typeface="Times New Roman" pitchFamily="18" charset="0"/>
            </a:endParaRPr>
          </a:p>
          <a:p>
            <a:pPr lvl="0"/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(2) 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Nhôm nhẹ, dẫn điện tốt nên được dùng để làm dây dẫn điện cao thế.</a:t>
            </a:r>
            <a:endParaRPr lang="en-US" b="1" dirty="0">
              <a:solidFill>
                <a:srgbClr val="0000CC"/>
              </a:solidFill>
              <a:cs typeface="Times New Roman" pitchFamily="18" charset="0"/>
            </a:endParaRPr>
          </a:p>
          <a:p>
            <a:pPr lvl="0"/>
            <a:r>
              <a:rPr lang="en-US" b="1" smtClean="0">
                <a:solidFill>
                  <a:srgbClr val="0000CC"/>
                </a:solidFill>
                <a:cs typeface="Times New Roman" pitchFamily="18" charset="0"/>
              </a:rPr>
              <a:t>(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3) 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Nhôm dùng để bọc thực phẩm, thuốc, đồ uống vì nhôm mềm, dẻo, dễ dát mỏng.</a:t>
            </a:r>
            <a:endParaRPr lang="en-US" b="1" dirty="0">
              <a:solidFill>
                <a:srgbClr val="0000CC"/>
              </a:solidFill>
              <a:cs typeface="Times New Roman" pitchFamily="18" charset="0"/>
            </a:endParaRPr>
          </a:p>
          <a:p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(4) </a:t>
            </a:r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Nhôm là kim loại màu trắng xám. </a:t>
            </a:r>
          </a:p>
          <a:p>
            <a:r>
              <a:rPr lang="pt-BR" b="1" dirty="0">
                <a:solidFill>
                  <a:srgbClr val="0000CC"/>
                </a:solidFill>
                <a:cs typeface="Times New Roman" pitchFamily="18" charset="0"/>
              </a:rPr>
              <a:t>Số phát biểu đúng là:</a:t>
            </a:r>
            <a:endParaRPr lang="en-US" b="1" dirty="0">
              <a:solidFill>
                <a:srgbClr val="0000CC"/>
              </a:solidFill>
              <a:cs typeface="Times New Roman" pitchFamily="18" charset="0"/>
            </a:endParaRPr>
          </a:p>
          <a:p>
            <a:pPr algn="just">
              <a:spcBef>
                <a:spcPct val="20000"/>
              </a:spcBef>
            </a:pPr>
            <a:endParaRPr lang="en-US" altLang="en-US" b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pic>
        <p:nvPicPr>
          <p:cNvPr id="9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77" r="3723" b="5502"/>
          <a:stretch/>
        </p:blipFill>
        <p:spPr bwMode="auto">
          <a:xfrm>
            <a:off x="9558140" y="32074"/>
            <a:ext cx="957461" cy="9395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295" name="Rectangle 2"/>
          <p:cNvSpPr>
            <a:spLocks noChangeArrowheads="1"/>
          </p:cNvSpPr>
          <p:nvPr/>
        </p:nvSpPr>
        <p:spPr bwMode="auto">
          <a:xfrm>
            <a:off x="2362200" y="3821198"/>
            <a:ext cx="48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A. </a:t>
            </a:r>
            <a:r>
              <a:rPr lang="en-US" b="1" dirty="0">
                <a:solidFill>
                  <a:srgbClr val="0000CC"/>
                </a:solidFill>
              </a:rPr>
              <a:t>(1), (3), (4).</a:t>
            </a:r>
            <a:endParaRPr lang="en-US" altLang="en-US" b="1" dirty="0">
              <a:solidFill>
                <a:srgbClr val="0000CC"/>
              </a:solidFill>
              <a:cs typeface="Calibri" pitchFamily="34" charset="0"/>
            </a:endParaRPr>
          </a:p>
        </p:txBody>
      </p:sp>
      <p:sp>
        <p:nvSpPr>
          <p:cNvPr id="140296" name="Rectangle 3"/>
          <p:cNvSpPr>
            <a:spLocks noChangeArrowheads="1"/>
          </p:cNvSpPr>
          <p:nvPr/>
        </p:nvSpPr>
        <p:spPr bwMode="auto">
          <a:xfrm>
            <a:off x="2362200" y="4354598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B. </a:t>
            </a:r>
            <a:r>
              <a:rPr lang="en-US" b="1" dirty="0">
                <a:solidFill>
                  <a:srgbClr val="0000CC"/>
                </a:solidFill>
              </a:rPr>
              <a:t>(1), (2), (3).</a:t>
            </a:r>
          </a:p>
        </p:txBody>
      </p:sp>
      <p:sp>
        <p:nvSpPr>
          <p:cNvPr id="140297" name="Rectangle 5"/>
          <p:cNvSpPr>
            <a:spLocks noChangeArrowheads="1"/>
          </p:cNvSpPr>
          <p:nvPr/>
        </p:nvSpPr>
        <p:spPr bwMode="auto">
          <a:xfrm>
            <a:off x="2362200" y="4741676"/>
            <a:ext cx="233269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C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 </a:t>
            </a:r>
            <a:r>
              <a:rPr lang="en-US" b="1" dirty="0">
                <a:solidFill>
                  <a:srgbClr val="0000CC"/>
                </a:solidFill>
              </a:rPr>
              <a:t>(2), (3), (4).</a:t>
            </a:r>
            <a:endParaRPr lang="en-US" altLang="en-US" b="1" dirty="0">
              <a:solidFill>
                <a:srgbClr val="0000CC"/>
              </a:solidFill>
              <a:cs typeface="Calibri" pitchFamily="34" charset="0"/>
            </a:endParaRPr>
          </a:p>
        </p:txBody>
      </p:sp>
      <p:sp>
        <p:nvSpPr>
          <p:cNvPr id="140298" name="Rectangle 6"/>
          <p:cNvSpPr>
            <a:spLocks noChangeArrowheads="1"/>
          </p:cNvSpPr>
          <p:nvPr/>
        </p:nvSpPr>
        <p:spPr bwMode="auto">
          <a:xfrm>
            <a:off x="2368550" y="5335018"/>
            <a:ext cx="79946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D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b="1" dirty="0">
                <a:solidFill>
                  <a:srgbClr val="0000CC"/>
                </a:solidFill>
              </a:rPr>
              <a:t>(1), (2), (3), (4).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  </a:t>
            </a:r>
            <a:endParaRPr lang="en-US" altLang="en-US" b="1" dirty="0">
              <a:solidFill>
                <a:srgbClr val="0000CC"/>
              </a:solidFill>
              <a:cs typeface="Calibri" pitchFamily="34" charset="0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286000" y="4420618"/>
            <a:ext cx="533400" cy="457200"/>
          </a:xfrm>
          <a:prstGeom prst="ellipse">
            <a:avLst/>
          </a:prstGeom>
          <a:solidFill>
            <a:schemeClr val="bg1">
              <a:alpha val="0"/>
            </a:schemeClr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37900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4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762001"/>
            <a:ext cx="10972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Nhôm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a)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ô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thứ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13,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kì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nhóm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IIIA</a:t>
            </a:r>
            <a:r>
              <a:rPr lang="en-US" sz="2800" b="1" dirty="0">
                <a:latin typeface="Times New Roman" pitchFamily="18" charset="0"/>
              </a:rPr>
              <a:t>. 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>
                <a:solidFill>
                  <a:srgbClr val="0000FF"/>
                </a:solidFill>
              </a:rPr>
              <a:t>I. </a:t>
            </a:r>
            <a:r>
              <a:rPr lang="en-US" sz="3200" b="1" u="sng" dirty="0" err="1">
                <a:solidFill>
                  <a:srgbClr val="0000FF"/>
                </a:solidFill>
              </a:rPr>
              <a:t>Kiến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thức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cần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nhớ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pic>
        <p:nvPicPr>
          <p:cNvPr id="6" name="Picture 22" descr="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76" y="1"/>
            <a:ext cx="2397125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533400" y="2133601"/>
            <a:ext cx="1097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</a:rPr>
              <a:t>b)</a:t>
            </a:r>
            <a:r>
              <a:rPr lang="en-US" b="1" dirty="0" err="1">
                <a:solidFill>
                  <a:srgbClr val="FF0000"/>
                </a:solidFill>
              </a:rPr>
              <a:t>Tính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chất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vật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lí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Là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kim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loại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nhẹ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dẫn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điện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dẫn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nhiệt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tốt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dẻo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</a:p>
        </p:txBody>
      </p:sp>
      <p:pic>
        <p:nvPicPr>
          <p:cNvPr id="8" name="Picture 5" descr="Book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48800" y="5791200"/>
            <a:ext cx="12192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5133032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Box 27"/>
          <p:cNvSpPr txBox="1">
            <a:spLocks noChangeArrowheads="1"/>
          </p:cNvSpPr>
          <p:nvPr/>
        </p:nvSpPr>
        <p:spPr bwMode="auto">
          <a:xfrm>
            <a:off x="914400" y="971659"/>
            <a:ext cx="8223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Câu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3: </a:t>
            </a:r>
            <a:r>
              <a:rPr lang="pt-BR" b="1" dirty="0">
                <a:solidFill>
                  <a:srgbClr val="0000CC"/>
                </a:solidFill>
              </a:rPr>
              <a:t>Phát biểu nào sau đây là chính xác:</a:t>
            </a:r>
            <a:endParaRPr lang="en-US" b="1" dirty="0">
              <a:solidFill>
                <a:srgbClr val="0000CC"/>
              </a:solidFill>
            </a:endParaRPr>
          </a:p>
        </p:txBody>
      </p:sp>
      <p:pic>
        <p:nvPicPr>
          <p:cNvPr id="9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77" r="3723" b="5502"/>
          <a:stretch/>
        </p:blipFill>
        <p:spPr bwMode="auto">
          <a:xfrm>
            <a:off x="9558140" y="32074"/>
            <a:ext cx="957461" cy="9395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295" name="Rectangle 2"/>
          <p:cNvSpPr>
            <a:spLocks noChangeArrowheads="1"/>
          </p:cNvSpPr>
          <p:nvPr/>
        </p:nvSpPr>
        <p:spPr bwMode="auto">
          <a:xfrm>
            <a:off x="1336675" y="1809859"/>
            <a:ext cx="9785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A. </a:t>
            </a:r>
            <a:r>
              <a:rPr lang="en-US" b="1" dirty="0">
                <a:solidFill>
                  <a:srgbClr val="0000CC"/>
                </a:solidFill>
              </a:rPr>
              <a:t>Al </a:t>
            </a:r>
            <a:r>
              <a:rPr lang="en-US" b="1" dirty="0" err="1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kim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loại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tính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khử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trung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bình</a:t>
            </a:r>
            <a:r>
              <a:rPr lang="en-US" b="1" dirty="0">
                <a:solidFill>
                  <a:srgbClr val="0000CC"/>
                </a:solidFill>
              </a:rPr>
              <a:t>.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40296" name="Rectangle 3"/>
          <p:cNvSpPr>
            <a:spLocks noChangeArrowheads="1"/>
          </p:cNvSpPr>
          <p:nvPr/>
        </p:nvSpPr>
        <p:spPr bwMode="auto">
          <a:xfrm>
            <a:off x="1336674" y="2598173"/>
            <a:ext cx="110839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B. </a:t>
            </a:r>
            <a:r>
              <a:rPr lang="en-US" b="1" dirty="0">
                <a:solidFill>
                  <a:srgbClr val="0000CC"/>
                </a:solidFill>
              </a:rPr>
              <a:t>Al </a:t>
            </a:r>
            <a:r>
              <a:rPr lang="en-US" b="1" dirty="0" err="1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kim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loại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tính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khử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mạnh</a:t>
            </a:r>
            <a:r>
              <a:rPr lang="en-US" b="1" dirty="0">
                <a:solidFill>
                  <a:srgbClr val="0000CC"/>
                </a:solidFill>
              </a:rPr>
              <a:t>, </a:t>
            </a:r>
            <a:r>
              <a:rPr lang="en-US" b="1" dirty="0" err="1">
                <a:solidFill>
                  <a:srgbClr val="0000CC"/>
                </a:solidFill>
              </a:rPr>
              <a:t>mạnh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hơn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kim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loại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kiềm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thổ</a:t>
            </a:r>
            <a:r>
              <a:rPr lang="en-US" b="1" dirty="0">
                <a:solidFill>
                  <a:srgbClr val="0000CC"/>
                </a:solidFill>
              </a:rPr>
              <a:t>, </a:t>
            </a:r>
            <a:r>
              <a:rPr lang="en-US" b="1" dirty="0" err="1">
                <a:solidFill>
                  <a:srgbClr val="0000CC"/>
                </a:solidFill>
              </a:rPr>
              <a:t>chỉ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sau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kim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loại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kiềm</a:t>
            </a:r>
            <a:r>
              <a:rPr lang="en-US" b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140297" name="Rectangle 5"/>
          <p:cNvSpPr>
            <a:spLocks noChangeArrowheads="1"/>
          </p:cNvSpPr>
          <p:nvPr/>
        </p:nvSpPr>
        <p:spPr bwMode="auto">
          <a:xfrm>
            <a:off x="1336675" y="3817373"/>
            <a:ext cx="104847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C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 </a:t>
            </a:r>
            <a:r>
              <a:rPr lang="en-US" b="1" dirty="0">
                <a:solidFill>
                  <a:srgbClr val="0000CC"/>
                </a:solidFill>
              </a:rPr>
              <a:t>Al </a:t>
            </a:r>
            <a:r>
              <a:rPr lang="en-US" b="1" dirty="0" err="1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kim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loại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tính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khử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mạnh</a:t>
            </a:r>
            <a:r>
              <a:rPr lang="en-US" b="1" dirty="0">
                <a:solidFill>
                  <a:srgbClr val="0000CC"/>
                </a:solidFill>
              </a:rPr>
              <a:t>, </a:t>
            </a:r>
            <a:r>
              <a:rPr lang="en-US" b="1" dirty="0" err="1">
                <a:solidFill>
                  <a:srgbClr val="0000CC"/>
                </a:solidFill>
              </a:rPr>
              <a:t>trong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hợp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chất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oxi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hóa</a:t>
            </a:r>
            <a:r>
              <a:rPr lang="en-US" b="1" dirty="0">
                <a:solidFill>
                  <a:srgbClr val="0000CC"/>
                </a:solidFill>
              </a:rPr>
              <a:t> +3.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40298" name="Rectangle 6"/>
          <p:cNvSpPr>
            <a:spLocks noChangeArrowheads="1"/>
          </p:cNvSpPr>
          <p:nvPr/>
        </p:nvSpPr>
        <p:spPr bwMode="auto">
          <a:xfrm>
            <a:off x="1412874" y="4923880"/>
            <a:ext cx="1047647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D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b="1" dirty="0">
                <a:solidFill>
                  <a:srgbClr val="0000CC"/>
                </a:solidFill>
              </a:rPr>
              <a:t>Al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thể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điều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chế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từ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quặng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boxit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bằng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phương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pháp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nhiệt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luyện</a:t>
            </a:r>
            <a:r>
              <a:rPr lang="en-US" b="1" dirty="0">
                <a:solidFill>
                  <a:srgbClr val="0000CC"/>
                </a:solidFill>
              </a:rPr>
              <a:t>.</a:t>
            </a:r>
            <a:endParaRPr lang="en-US" altLang="en-US" b="1" dirty="0">
              <a:solidFill>
                <a:srgbClr val="0000CC"/>
              </a:solidFill>
              <a:cs typeface="Calibri" pitchFamily="34" charset="0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36675" y="3877552"/>
            <a:ext cx="533400" cy="457200"/>
          </a:xfrm>
          <a:prstGeom prst="ellipse">
            <a:avLst/>
          </a:prstGeom>
          <a:solidFill>
            <a:schemeClr val="bg1">
              <a:alpha val="0"/>
            </a:schemeClr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6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5" grpId="0"/>
      <p:bldP spid="140296" grpId="0"/>
      <p:bldP spid="140297" grpId="0"/>
      <p:bldP spid="140298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4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762001"/>
            <a:ext cx="10972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Nhôm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ô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thứ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13,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kì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nhóm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IIIA</a:t>
            </a:r>
            <a:r>
              <a:rPr lang="en-US" sz="2800" b="1" dirty="0">
                <a:latin typeface="Times New Roman" pitchFamily="18" charset="0"/>
              </a:rPr>
              <a:t>. 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>
                <a:solidFill>
                  <a:srgbClr val="0000FF"/>
                </a:solidFill>
              </a:rPr>
              <a:t>I. </a:t>
            </a:r>
            <a:r>
              <a:rPr lang="en-US" sz="3200" b="1" u="sng" dirty="0" err="1">
                <a:solidFill>
                  <a:srgbClr val="0000FF"/>
                </a:solidFill>
              </a:rPr>
              <a:t>Kiến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thức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cần</a:t>
            </a:r>
            <a:r>
              <a:rPr lang="en-US" sz="3200" b="1" u="sng" dirty="0">
                <a:solidFill>
                  <a:srgbClr val="0000FF"/>
                </a:solidFill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</a:rPr>
              <a:t>nhớ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pic>
        <p:nvPicPr>
          <p:cNvPr id="6" name="Picture 22" descr="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76" y="1"/>
            <a:ext cx="2397125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533400" y="2133600"/>
            <a:ext cx="10972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</a:rPr>
              <a:t>b) </a:t>
            </a:r>
            <a:r>
              <a:rPr lang="en-US" b="1" dirty="0" err="1">
                <a:solidFill>
                  <a:srgbClr val="0000FF"/>
                </a:solidFill>
              </a:rPr>
              <a:t>Tính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chất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vật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lí</a:t>
            </a:r>
            <a:r>
              <a:rPr lang="en-US" b="1" dirty="0">
                <a:solidFill>
                  <a:srgbClr val="0000FF"/>
                </a:solidFill>
              </a:rPr>
              <a:t>: </a:t>
            </a:r>
            <a:r>
              <a:rPr lang="en-US" b="1" dirty="0" err="1">
                <a:solidFill>
                  <a:srgbClr val="0000FF"/>
                </a:solidFill>
              </a:rPr>
              <a:t>Là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kim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loại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nhẹ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dẫn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điện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dẫn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nhiệt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tốt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err="1">
                <a:solidFill>
                  <a:srgbClr val="0000FF"/>
                </a:solidFill>
              </a:rPr>
              <a:t>dẻo</a:t>
            </a:r>
            <a:r>
              <a:rPr lang="en-US" b="1" dirty="0">
                <a:solidFill>
                  <a:srgbClr val="0000FF"/>
                </a:solidFill>
              </a:rPr>
              <a:t>.</a:t>
            </a:r>
            <a:endParaRPr lang="en-US" b="1" dirty="0"/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8" name="Text Box 64"/>
          <p:cNvSpPr txBox="1">
            <a:spLocks noChangeArrowheads="1"/>
          </p:cNvSpPr>
          <p:nvPr/>
        </p:nvSpPr>
        <p:spPr bwMode="auto">
          <a:xfrm>
            <a:off x="457200" y="3124201"/>
            <a:ext cx="10972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</a:rPr>
              <a:t>c) </a:t>
            </a:r>
            <a:r>
              <a:rPr lang="en-US" b="1" dirty="0" err="1">
                <a:solidFill>
                  <a:srgbClr val="FF0000"/>
                </a:solidFill>
              </a:rPr>
              <a:t>Tính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chất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hóa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học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</a:p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    + </a:t>
            </a:r>
            <a:r>
              <a:rPr lang="en-US" b="1" dirty="0" err="1">
                <a:solidFill>
                  <a:srgbClr val="FF0000"/>
                </a:solidFill>
              </a:rPr>
              <a:t>Có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tính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khử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mạnh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chỉ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kim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loại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kiềm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kiềm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thổ</a:t>
            </a:r>
            <a:r>
              <a:rPr lang="en-US" b="1">
                <a:solidFill>
                  <a:srgbClr val="FF0000"/>
                </a:solidFill>
              </a:rPr>
              <a:t>:    </a:t>
            </a:r>
            <a:endParaRPr lang="en-US" b="1" smtClean="0">
              <a:solidFill>
                <a:srgbClr val="FF0000"/>
              </a:solidFill>
            </a:endParaRPr>
          </a:p>
          <a:p>
            <a:pPr marL="342900" indent="-342900" algn="ctr">
              <a:spcBef>
                <a:spcPct val="50000"/>
              </a:spcBef>
            </a:pPr>
            <a:r>
              <a:rPr lang="en-US" altLang="en-US" b="1" smtClean="0">
                <a:solidFill>
                  <a:srgbClr val="FF0000"/>
                </a:solidFill>
                <a:cs typeface="Arial" pitchFamily="34" charset="0"/>
              </a:rPr>
              <a:t>Al </a:t>
            </a:r>
            <a:r>
              <a:rPr lang="en-US" altLang="en-US" b="1" dirty="0">
                <a:solidFill>
                  <a:srgbClr val="FF0000"/>
                </a:solidFill>
                <a:cs typeface="Arial" pitchFamily="34" charset="0"/>
                <a:sym typeface="Wingdings 3" pitchFamily="18" charset="2"/>
              </a:rPr>
              <a:t> Al</a:t>
            </a:r>
            <a:r>
              <a:rPr lang="en-US" altLang="en-US" b="1" baseline="30000" dirty="0">
                <a:solidFill>
                  <a:srgbClr val="FF0000"/>
                </a:solidFill>
                <a:cs typeface="Arial" pitchFamily="34" charset="0"/>
                <a:sym typeface="Wingdings 3" pitchFamily="18" charset="2"/>
              </a:rPr>
              <a:t>3+</a:t>
            </a:r>
            <a:r>
              <a:rPr lang="en-US" altLang="en-US" b="1" dirty="0">
                <a:solidFill>
                  <a:srgbClr val="FF0000"/>
                </a:solidFill>
                <a:cs typeface="Arial" pitchFamily="34" charset="0"/>
                <a:sym typeface="Wingdings 3" pitchFamily="18" charset="2"/>
              </a:rPr>
              <a:t> + 3e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 Box 64"/>
          <p:cNvSpPr txBox="1">
            <a:spLocks noChangeArrowheads="1"/>
          </p:cNvSpPr>
          <p:nvPr/>
        </p:nvSpPr>
        <p:spPr bwMode="auto">
          <a:xfrm>
            <a:off x="457200" y="4191000"/>
            <a:ext cx="1097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10" name="Picture 5" descr="Book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48800" y="5791200"/>
            <a:ext cx="12192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1329340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Box 27"/>
          <p:cNvSpPr txBox="1">
            <a:spLocks noChangeArrowheads="1"/>
          </p:cNvSpPr>
          <p:nvPr/>
        </p:nvSpPr>
        <p:spPr bwMode="auto">
          <a:xfrm>
            <a:off x="693706" y="971659"/>
            <a:ext cx="115906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 err="1">
                <a:solidFill>
                  <a:srgbClr val="0000FF"/>
                </a:solidFill>
                <a:cs typeface="Times New Roman" pitchFamily="18" charset="0"/>
              </a:rPr>
              <a:t>Câu</a:t>
            </a:r>
            <a:r>
              <a:rPr lang="en-US" altLang="en-US" b="1" dirty="0">
                <a:solidFill>
                  <a:srgbClr val="0000FF"/>
                </a:solidFill>
                <a:cs typeface="Times New Roman" pitchFamily="18" charset="0"/>
              </a:rPr>
              <a:t> 4: </a:t>
            </a:r>
            <a:r>
              <a:rPr lang="pt-BR" b="1" dirty="0">
                <a:solidFill>
                  <a:srgbClr val="0000CC"/>
                </a:solidFill>
              </a:rPr>
              <a:t>Al không tan trong nước vì nguyên nhân nào sau đây:</a:t>
            </a:r>
            <a:endParaRPr lang="en-US" b="1" dirty="0">
              <a:solidFill>
                <a:srgbClr val="0000CC"/>
              </a:solidFill>
            </a:endParaRPr>
          </a:p>
        </p:txBody>
      </p:sp>
      <p:pic>
        <p:nvPicPr>
          <p:cNvPr id="9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77" r="3723" b="5502"/>
          <a:stretch/>
        </p:blipFill>
        <p:spPr bwMode="auto">
          <a:xfrm>
            <a:off x="9558140" y="32074"/>
            <a:ext cx="957461" cy="9395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295" name="Rectangle 2"/>
          <p:cNvSpPr>
            <a:spLocks noChangeArrowheads="1"/>
          </p:cNvSpPr>
          <p:nvPr/>
        </p:nvSpPr>
        <p:spPr bwMode="auto">
          <a:xfrm>
            <a:off x="1115981" y="2190859"/>
            <a:ext cx="102756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A. </a:t>
            </a:r>
            <a:r>
              <a:rPr lang="en-US" b="1" dirty="0">
                <a:solidFill>
                  <a:srgbClr val="0000CC"/>
                </a:solidFill>
              </a:rPr>
              <a:t>Al </a:t>
            </a:r>
            <a:r>
              <a:rPr lang="en-US" b="1" dirty="0" err="1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kim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loại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tính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khử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yếu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nên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không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tác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dụng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với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nước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40296" name="Rectangle 3"/>
          <p:cNvSpPr>
            <a:spLocks noChangeArrowheads="1"/>
          </p:cNvSpPr>
          <p:nvPr/>
        </p:nvSpPr>
        <p:spPr bwMode="auto">
          <a:xfrm>
            <a:off x="1115981" y="3370352"/>
            <a:ext cx="1092468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B. </a:t>
            </a:r>
            <a:r>
              <a:rPr lang="en-US" b="1" dirty="0">
                <a:solidFill>
                  <a:srgbClr val="0000CC"/>
                </a:solidFill>
              </a:rPr>
              <a:t>Al </a:t>
            </a:r>
            <a:r>
              <a:rPr lang="en-US" b="1" dirty="0" err="1">
                <a:solidFill>
                  <a:srgbClr val="0000CC"/>
                </a:solidFill>
              </a:rPr>
              <a:t>phản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ứng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với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nước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tạo</a:t>
            </a:r>
            <a:r>
              <a:rPr lang="en-US" b="1" dirty="0">
                <a:solidFill>
                  <a:srgbClr val="0000CC"/>
                </a:solidFill>
              </a:rPr>
              <a:t> Al(OH)</a:t>
            </a:r>
            <a:r>
              <a:rPr lang="en-US" b="1" baseline="-25000" dirty="0">
                <a:solidFill>
                  <a:srgbClr val="0000CC"/>
                </a:solidFill>
              </a:rPr>
              <a:t>3</a:t>
            </a:r>
            <a:r>
              <a:rPr lang="en-US" b="1" dirty="0">
                <a:solidFill>
                  <a:srgbClr val="0000CC"/>
                </a:solidFill>
              </a:rPr>
              <a:t> (</a:t>
            </a:r>
            <a:r>
              <a:rPr lang="en-US" b="1" dirty="0" err="1">
                <a:solidFill>
                  <a:srgbClr val="0000CC"/>
                </a:solidFill>
              </a:rPr>
              <a:t>kết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tủa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dạng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keo</a:t>
            </a:r>
            <a:r>
              <a:rPr lang="en-US" b="1" dirty="0">
                <a:solidFill>
                  <a:srgbClr val="0000CC"/>
                </a:solidFill>
              </a:rPr>
              <a:t>) </a:t>
            </a:r>
            <a:r>
              <a:rPr lang="en-US" b="1" dirty="0" err="1">
                <a:solidFill>
                  <a:srgbClr val="0000CC"/>
                </a:solidFill>
              </a:rPr>
              <a:t>bao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phủ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miếng</a:t>
            </a:r>
            <a:r>
              <a:rPr lang="en-US" b="1" dirty="0">
                <a:solidFill>
                  <a:srgbClr val="0000CC"/>
                </a:solidFill>
              </a:rPr>
              <a:t> Al.</a:t>
            </a:r>
          </a:p>
        </p:txBody>
      </p:sp>
      <p:sp>
        <p:nvSpPr>
          <p:cNvPr id="140297" name="Rectangle 5"/>
          <p:cNvSpPr>
            <a:spLocks noChangeArrowheads="1"/>
          </p:cNvSpPr>
          <p:nvPr/>
        </p:nvSpPr>
        <p:spPr bwMode="auto">
          <a:xfrm>
            <a:off x="1039781" y="4629259"/>
            <a:ext cx="110096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C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 </a:t>
            </a:r>
            <a:r>
              <a:rPr lang="en-US" b="1" dirty="0">
                <a:solidFill>
                  <a:srgbClr val="0000CC"/>
                </a:solidFill>
              </a:rPr>
              <a:t>Al </a:t>
            </a:r>
            <a:r>
              <a:rPr lang="en-US" b="1" dirty="0" err="1">
                <a:solidFill>
                  <a:srgbClr val="0000CC"/>
                </a:solidFill>
              </a:rPr>
              <a:t>phản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ứng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với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nước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tạo</a:t>
            </a:r>
            <a:r>
              <a:rPr lang="en-US" b="1" dirty="0">
                <a:solidFill>
                  <a:srgbClr val="0000CC"/>
                </a:solidFill>
              </a:rPr>
              <a:t> Al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r>
              <a:rPr lang="en-US" b="1" dirty="0">
                <a:solidFill>
                  <a:srgbClr val="0000CC"/>
                </a:solidFill>
              </a:rPr>
              <a:t>O</a:t>
            </a:r>
            <a:r>
              <a:rPr lang="en-US" b="1" baseline="-25000" dirty="0">
                <a:solidFill>
                  <a:srgbClr val="0000CC"/>
                </a:solidFill>
              </a:rPr>
              <a:t>3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bền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vững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bao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phủ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miếng</a:t>
            </a:r>
            <a:r>
              <a:rPr lang="en-US" b="1" dirty="0">
                <a:solidFill>
                  <a:srgbClr val="0000CC"/>
                </a:solidFill>
              </a:rPr>
              <a:t> Al.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40298" name="Rectangle 6"/>
          <p:cNvSpPr>
            <a:spLocks noChangeArrowheads="1"/>
          </p:cNvSpPr>
          <p:nvPr/>
        </p:nvSpPr>
        <p:spPr bwMode="auto">
          <a:xfrm>
            <a:off x="1039781" y="5712316"/>
            <a:ext cx="1100088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altLang="en-US" b="1" dirty="0">
                <a:solidFill>
                  <a:srgbClr val="0000FF"/>
                </a:solidFill>
                <a:cs typeface="Calibri" pitchFamily="34" charset="0"/>
              </a:rPr>
              <a:t>D</a:t>
            </a:r>
            <a:r>
              <a:rPr lang="en-US" altLang="en-US" b="1" dirty="0">
                <a:solidFill>
                  <a:srgbClr val="0000CC"/>
                </a:solidFill>
                <a:cs typeface="Calibri" pitchFamily="34" charset="0"/>
              </a:rPr>
              <a:t>.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lớp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màng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oxit</a:t>
            </a:r>
            <a:r>
              <a:rPr lang="en-US" b="1" dirty="0">
                <a:solidFill>
                  <a:srgbClr val="0000CC"/>
                </a:solidFill>
              </a:rPr>
              <a:t> Al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r>
              <a:rPr lang="en-US" b="1" dirty="0">
                <a:solidFill>
                  <a:srgbClr val="0000CC"/>
                </a:solidFill>
              </a:rPr>
              <a:t>O</a:t>
            </a:r>
            <a:r>
              <a:rPr lang="en-US" b="1" baseline="-25000" dirty="0">
                <a:solidFill>
                  <a:srgbClr val="0000CC"/>
                </a:solidFill>
              </a:rPr>
              <a:t>3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bền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vững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bảo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vệ</a:t>
            </a:r>
            <a:r>
              <a:rPr lang="en-US" b="1" dirty="0">
                <a:solidFill>
                  <a:srgbClr val="0000CC"/>
                </a:solidFill>
              </a:rPr>
              <a:t>.</a:t>
            </a:r>
            <a:endParaRPr lang="en-US" altLang="en-US" b="1" dirty="0">
              <a:solidFill>
                <a:srgbClr val="0000CC"/>
              </a:solidFill>
              <a:cs typeface="Calibri" pitchFamily="34" charset="0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963582" y="5924658"/>
            <a:ext cx="533400" cy="457200"/>
          </a:xfrm>
          <a:prstGeom prst="ellipse">
            <a:avLst/>
          </a:prstGeom>
          <a:solidFill>
            <a:schemeClr val="bg1">
              <a:alpha val="0"/>
            </a:schemeClr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1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5" grpId="0"/>
      <p:bldP spid="140296" grpId="0"/>
      <p:bldP spid="140297" grpId="0"/>
      <p:bldP spid="140298" grpId="0"/>
      <p:bldP spid="1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</TotalTime>
  <Words>1089</Words>
  <Application>Microsoft Office PowerPoint</Application>
  <PresentationFormat>Widescreen</PresentationFormat>
  <Paragraphs>145</Paragraphs>
  <Slides>21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Wingdings 3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Hoàn</dc:creator>
  <cp:lastModifiedBy>Windows User</cp:lastModifiedBy>
  <cp:revision>349</cp:revision>
  <cp:lastPrinted>1601-01-01T00:00:00Z</cp:lastPrinted>
  <dcterms:created xsi:type="dcterms:W3CDTF">1601-01-01T00:00:00Z</dcterms:created>
  <dcterms:modified xsi:type="dcterms:W3CDTF">2022-02-13T14:43:55Z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