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60" r:id="rId3"/>
    <p:sldId id="280" r:id="rId4"/>
    <p:sldId id="281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33CC"/>
    <a:srgbClr val="FF0000"/>
    <a:srgbClr val="FFCCFF"/>
    <a:srgbClr val="FF00FF"/>
    <a:srgbClr val="006600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891" autoAdjust="0"/>
  </p:normalViewPr>
  <p:slideViewPr>
    <p:cSldViewPr snapToObjects="1">
      <p:cViewPr varScale="1">
        <p:scale>
          <a:sx n="97" d="100"/>
          <a:sy n="97" d="100"/>
        </p:scale>
        <p:origin x="438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96CA4-D78E-4FA1-BA41-34AD5B82F82F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FFED7-C3EE-4E4C-B58D-E1F9AD4ED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06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7549E-6A9F-4065-B3D4-21EFFC0C9C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796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E40E5-CC31-403C-BA3C-DFA71B6FEC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2086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EAC79-DC07-4BF8-B8C5-D8C604C4A4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747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54D5A-5C51-4ACF-ABBC-88814ADFFF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2521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F54D7-C154-44F1-9D4B-705485A406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9523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40964B-DB86-4B2C-AEB1-782CF716E5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849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518B7-CB7B-4EEE-BD8E-D16F40EA7A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320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59844-AB53-4977-B69B-030CF19E23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808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7816C-9A81-406A-89B0-30D94C4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1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3A0A6-774C-4302-8B8F-481D7F52B0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00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100AC-0330-4720-8B97-B753F59EDE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2217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28DF2-2C48-448F-8F7B-692C4576AC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999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9058B-C563-465C-81CB-54FB5B825E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7986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A30C8-5C33-4420-BF87-8BEE7687B1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62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95507-7F7F-4B29-9D58-00ED11CFE6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581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4D45F9B-E17E-4588-A7D7-2AC80EEB12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file:///C:\Documents%20and%20Settings\PCC\My%20Documents\Downloads\TN%20Hoa%20Hoc%2010\Br+Al.DA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hyperlink" Target="file:///C:\Documents%20and%20Settings\PCC\My%20Documents\Downloads\TN%20Hoa%20Hoc%2010\Iot+Al.DAT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05063" y="536171"/>
            <a:ext cx="11582400" cy="289310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1200"/>
              </a:spcBef>
              <a:buFontTx/>
              <a:buNone/>
            </a:pPr>
            <a:r>
              <a:rPr lang="en-US" altLang="en-US" sz="54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Bài 28: Luyện tập</a:t>
            </a:r>
          </a:p>
          <a:p>
            <a:pPr algn="ctr">
              <a:spcBef>
                <a:spcPts val="1200"/>
              </a:spcBef>
              <a:buFontTx/>
              <a:buNone/>
            </a:pPr>
            <a:r>
              <a:rPr lang="en-US" altLang="en-US" sz="54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Tính chất kim loại kiềm – kiềm thổ</a:t>
            </a:r>
          </a:p>
          <a:p>
            <a:pPr algn="ctr">
              <a:spcBef>
                <a:spcPts val="1200"/>
              </a:spcBef>
              <a:buFontTx/>
              <a:buNone/>
            </a:pPr>
            <a:r>
              <a:rPr lang="en-US" altLang="en-US" sz="54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và hợp chất của chúng</a:t>
            </a:r>
            <a:endParaRPr lang="en-US" altLang="en-US" sz="5400" b="1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8610600" y="304800"/>
            <a:ext cx="1828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2286000" y="4343400"/>
            <a:ext cx="4114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pic>
        <p:nvPicPr>
          <p:cNvPr id="2053" name="Picture 9" descr="weasellab">
            <a:hlinkClick r:id="rId2" action="ppaction://hlinkfil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614864"/>
            <a:ext cx="28956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0" descr="InsolBasePrepFullAnim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614864"/>
            <a:ext cx="22860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1524000" y="598489"/>
            <a:ext cx="9144000" cy="558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u="sng">
                <a:solidFill>
                  <a:srgbClr val="996633"/>
                </a:solidFill>
                <a:latin typeface="Times New Roman" panose="02020603050405020304" pitchFamily="18" charset="0"/>
              </a:rPr>
              <a:t>Câu 5</a:t>
            </a:r>
            <a:r>
              <a:rPr lang="en-US" altLang="en-US" sz="3600" u="sng">
                <a:solidFill>
                  <a:srgbClr val="996633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Để điều chế kim loại nhóm IIA, người ta sử dụng phương pháp nào sau đây :</a:t>
            </a:r>
          </a:p>
          <a:p>
            <a:pPr eaLnBrk="1" hangingPunct="1"/>
            <a:endParaRPr lang="en-US" altLang="en-US" sz="360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    A. Nhiệt luyện  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		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    B.  Điện phân nóng chảy   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    C.  Điện phân dung dịch	</a:t>
            </a:r>
          </a:p>
          <a:p>
            <a:pPr eaLnBrk="1" hangingPunct="1"/>
            <a:endParaRPr lang="en-US" altLang="en-US" sz="36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    D. Thủy luyện có màng ngăn. </a:t>
            </a: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2438400" y="3276600"/>
            <a:ext cx="685800" cy="8382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88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1524000" y="895350"/>
            <a:ext cx="91440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 u="sng">
                <a:solidFill>
                  <a:srgbClr val="996633"/>
                </a:solidFill>
                <a:latin typeface="Times New Roman" panose="02020603050405020304" pitchFamily="18" charset="0"/>
              </a:rPr>
              <a:t>Câu 6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 :</a:t>
            </a:r>
            <a:r>
              <a:rPr lang="en-US" altLang="en-US" sz="3600" b="1">
                <a:latin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Dung dịch nào có thể hòa tan CaCO</a:t>
            </a:r>
            <a:r>
              <a:rPr lang="en-US" altLang="en-US" sz="36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</a:p>
          <a:p>
            <a:pPr algn="ctr" eaLnBrk="1" hangingPunct="1"/>
            <a:endParaRPr lang="en-US" altLang="en-US" sz="3600" baseline="-2500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pt-BR" altLang="en-US" sz="3600">
                <a:latin typeface="Times New Roman" panose="02020603050405020304" pitchFamily="18" charset="0"/>
              </a:rPr>
              <a:t>   A.   N</a:t>
            </a:r>
            <a:r>
              <a:rPr lang="vi-VN" altLang="en-US" sz="3600">
                <a:latin typeface="Times New Roman" panose="02020603050405020304" pitchFamily="18" charset="0"/>
              </a:rPr>
              <a:t>ước có chứa khí CO</a:t>
            </a:r>
            <a:r>
              <a:rPr lang="en-US" altLang="en-US" sz="3600" baseline="-25000">
                <a:latin typeface="Times New Roman" panose="02020603050405020304" pitchFamily="18" charset="0"/>
              </a:rPr>
              <a:t>2</a:t>
            </a:r>
          </a:p>
          <a:p>
            <a:pPr eaLnBrk="1" hangingPunct="1"/>
            <a:endParaRPr lang="en-US" altLang="en-US" sz="36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B.   </a:t>
            </a:r>
            <a:r>
              <a:rPr lang="pt-BR" altLang="en-US" sz="3600">
                <a:latin typeface="Times New Roman" panose="02020603050405020304" pitchFamily="18" charset="0"/>
              </a:rPr>
              <a:t>Na</a:t>
            </a:r>
            <a:r>
              <a:rPr lang="pt-BR" altLang="en-US" sz="3600" baseline="-25000">
                <a:latin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</a:rPr>
              <a:t>SO</a:t>
            </a:r>
            <a:r>
              <a:rPr lang="pt-BR" altLang="en-US" sz="3600" baseline="-25000">
                <a:latin typeface="Times New Roman" panose="02020603050405020304" pitchFamily="18" charset="0"/>
              </a:rPr>
              <a:t>4</a:t>
            </a:r>
          </a:p>
          <a:p>
            <a:pPr eaLnBrk="1" hangingPunct="1"/>
            <a:endParaRPr lang="pt-BR" altLang="en-US" sz="3600" baseline="-250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C.   </a:t>
            </a:r>
            <a:r>
              <a:rPr lang="pt-BR" altLang="en-US" sz="3600">
                <a:latin typeface="Times New Roman" panose="02020603050405020304" pitchFamily="18" charset="0"/>
              </a:rPr>
              <a:t>BaCl</a:t>
            </a:r>
            <a:r>
              <a:rPr lang="pt-BR" altLang="en-US" sz="3600" baseline="-25000">
                <a:latin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</a:rPr>
              <a:t>				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D.   Ca(OH)</a:t>
            </a:r>
            <a:r>
              <a:rPr lang="en-US" altLang="en-US" sz="3600" baseline="-250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4037" name="Oval 5"/>
          <p:cNvSpPr>
            <a:spLocks noChangeArrowheads="1"/>
          </p:cNvSpPr>
          <p:nvPr/>
        </p:nvSpPr>
        <p:spPr bwMode="auto">
          <a:xfrm>
            <a:off x="1857375" y="1812925"/>
            <a:ext cx="609600" cy="762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49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609600" y="504735"/>
            <a:ext cx="10896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>
                <a:solidFill>
                  <a:srgbClr val="996633"/>
                </a:solidFill>
                <a:latin typeface="Times New Roman" panose="02020603050405020304" pitchFamily="18" charset="0"/>
              </a:rPr>
              <a:t>Câu 7</a:t>
            </a:r>
            <a:r>
              <a:rPr lang="en-US" altLang="en-US" sz="3600" b="1">
                <a:solidFill>
                  <a:srgbClr val="996633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Phương trình hoá học nào sau đây giải thích sự tạo thành thạch nhũ trong hang động?</a:t>
            </a:r>
          </a:p>
        </p:txBody>
      </p:sp>
      <p:grpSp>
        <p:nvGrpSpPr>
          <p:cNvPr id="1030" name="Group 8"/>
          <p:cNvGrpSpPr>
            <a:grpSpLocks/>
          </p:cNvGrpSpPr>
          <p:nvPr/>
        </p:nvGrpSpPr>
        <p:grpSpPr bwMode="auto">
          <a:xfrm>
            <a:off x="2057400" y="2136776"/>
            <a:ext cx="7527926" cy="625475"/>
            <a:chOff x="336" y="1294"/>
            <a:chExt cx="4742" cy="394"/>
          </a:xfrm>
        </p:grpSpPr>
        <p:sp>
          <p:nvSpPr>
            <p:cNvPr id="1039" name="Rectangle 6"/>
            <p:cNvSpPr>
              <a:spLocks noChangeArrowheads="1"/>
            </p:cNvSpPr>
            <p:nvPr/>
          </p:nvSpPr>
          <p:spPr bwMode="auto">
            <a:xfrm>
              <a:off x="336" y="1294"/>
              <a:ext cx="2433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A. </a:t>
              </a:r>
              <a:r>
                <a:rPr lang="en-US" altLang="en-US" sz="3200">
                  <a:latin typeface="Times New Roman" panose="02020603050405020304" pitchFamily="18" charset="0"/>
                  <a:cs typeface="Times New Roman" panose="02020603050405020304" pitchFamily="18" charset="0"/>
                </a:rPr>
                <a:t>MgCO</a:t>
              </a:r>
              <a:r>
                <a:rPr lang="en-US" altLang="en-US" sz="32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3200">
                  <a:latin typeface="Times New Roman" panose="02020603050405020304" pitchFamily="18" charset="0"/>
                  <a:cs typeface="Times New Roman" panose="02020603050405020304" pitchFamily="18" charset="0"/>
                </a:rPr>
                <a:t>+H</a:t>
              </a:r>
              <a:r>
                <a:rPr lang="en-US" altLang="en-US" sz="32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200">
                  <a:latin typeface="Times New Roman" panose="02020603050405020304" pitchFamily="18" charset="0"/>
                  <a:cs typeface="Times New Roman" panose="02020603050405020304" pitchFamily="18" charset="0"/>
                </a:rPr>
                <a:t>O+CO</a:t>
              </a:r>
              <a:r>
                <a:rPr lang="en-US" altLang="en-US" sz="32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 sz="320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8" name="Object 5"/>
            <p:cNvGraphicFramePr>
              <a:graphicFrameLocks noChangeAspect="1"/>
            </p:cNvGraphicFramePr>
            <p:nvPr/>
          </p:nvGraphicFramePr>
          <p:xfrm>
            <a:off x="2928" y="1353"/>
            <a:ext cx="550" cy="3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49" r:id="rId3" imgW="389641" imgH="238812" progId="Equation.DSMT4">
                    <p:embed/>
                  </p:oleObj>
                </mc:Choice>
                <mc:Fallback>
                  <p:oleObj r:id="rId3" imgW="389641" imgH="238812" progId="Equation.DSMT4">
                    <p:embed/>
                    <p:pic>
                      <p:nvPicPr>
                        <p:cNvPr id="1028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8" y="1353"/>
                          <a:ext cx="550" cy="3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40" name="Rectangle 7"/>
            <p:cNvSpPr>
              <a:spLocks noChangeArrowheads="1"/>
            </p:cNvSpPr>
            <p:nvPr/>
          </p:nvSpPr>
          <p:spPr bwMode="auto">
            <a:xfrm>
              <a:off x="3648" y="1303"/>
              <a:ext cx="1430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>
                  <a:latin typeface="Times New Roman" panose="02020603050405020304" pitchFamily="18" charset="0"/>
                  <a:cs typeface="Times New Roman" panose="02020603050405020304" pitchFamily="18" charset="0"/>
                </a:rPr>
                <a:t>Mg(HCO</a:t>
              </a:r>
              <a:r>
                <a:rPr lang="en-US" altLang="en-US" sz="32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320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altLang="en-US" sz="32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200">
                  <a:latin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1031" name="Group 21"/>
          <p:cNvGrpSpPr>
            <a:grpSpLocks/>
          </p:cNvGrpSpPr>
          <p:nvPr/>
        </p:nvGrpSpPr>
        <p:grpSpPr bwMode="auto">
          <a:xfrm>
            <a:off x="1828800" y="3124200"/>
            <a:ext cx="7829550" cy="717550"/>
            <a:chOff x="192" y="1968"/>
            <a:chExt cx="4932" cy="452"/>
          </a:xfrm>
        </p:grpSpPr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92" y="2016"/>
              <a:ext cx="274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  B. CaCO</a:t>
              </a:r>
              <a:r>
                <a:rPr lang="en-US" altLang="en-US" sz="36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+H</a:t>
              </a:r>
              <a:r>
                <a:rPr lang="en-US" altLang="en-US" sz="36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O+CO</a:t>
              </a:r>
              <a:r>
                <a:rPr lang="en-US" altLang="en-US" sz="36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 sz="360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7" name="Object 9"/>
            <p:cNvGraphicFramePr>
              <a:graphicFrameLocks noChangeAspect="1"/>
            </p:cNvGraphicFramePr>
            <p:nvPr/>
          </p:nvGraphicFramePr>
          <p:xfrm>
            <a:off x="3264" y="2043"/>
            <a:ext cx="480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50" r:id="rId5" imgW="389641" imgH="238812" progId="Equation.DSMT4">
                    <p:embed/>
                  </p:oleObj>
                </mc:Choice>
                <mc:Fallback>
                  <p:oleObj r:id="rId5" imgW="389641" imgH="238812" progId="Equation.DSMT4">
                    <p:embed/>
                    <p:pic>
                      <p:nvPicPr>
                        <p:cNvPr id="1027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2043"/>
                          <a:ext cx="480" cy="29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3696" y="1968"/>
              <a:ext cx="14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tabLst>
                  <a:tab pos="3079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tabLst>
                  <a:tab pos="3079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tabLst>
                  <a:tab pos="3079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tabLst>
                  <a:tab pos="3079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tabLst>
                  <a:tab pos="3079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079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079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079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0797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Ca(HCO</a:t>
              </a:r>
              <a:r>
                <a:rPr lang="en-US" altLang="en-US" sz="36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altLang="en-US" sz="36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 sz="36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32" name="Group 22"/>
          <p:cNvGrpSpPr>
            <a:grpSpLocks/>
          </p:cNvGrpSpPr>
          <p:nvPr/>
        </p:nvGrpSpPr>
        <p:grpSpPr bwMode="auto">
          <a:xfrm>
            <a:off x="2051050" y="4211639"/>
            <a:ext cx="8248650" cy="669925"/>
            <a:chOff x="332" y="2653"/>
            <a:chExt cx="5196" cy="422"/>
          </a:xfrm>
        </p:grpSpPr>
        <p:sp>
          <p:nvSpPr>
            <p:cNvPr id="1035" name="Rectangle 13"/>
            <p:cNvSpPr>
              <a:spLocks noChangeArrowheads="1"/>
            </p:cNvSpPr>
            <p:nvPr/>
          </p:nvSpPr>
          <p:spPr bwMode="auto">
            <a:xfrm>
              <a:off x="332" y="2653"/>
              <a:ext cx="1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alt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Ca(HCO</a:t>
              </a:r>
              <a:r>
                <a:rPr lang="en-US" altLang="en-US" sz="36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altLang="en-US" sz="36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 sz="3600">
                <a:latin typeface="Times New Roman" panose="02020603050405020304" pitchFamily="18" charset="0"/>
              </a:endParaRPr>
            </a:p>
          </p:txBody>
        </p:sp>
        <p:sp>
          <p:nvSpPr>
            <p:cNvPr id="1036" name="Rectangle 14"/>
            <p:cNvSpPr>
              <a:spLocks noChangeArrowheads="1"/>
            </p:cNvSpPr>
            <p:nvPr/>
          </p:nvSpPr>
          <p:spPr bwMode="auto">
            <a:xfrm>
              <a:off x="3072" y="2671"/>
              <a:ext cx="24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CaCO</a:t>
              </a:r>
              <a:r>
                <a:rPr lang="en-US" altLang="en-US" sz="36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3 </a:t>
              </a:r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+H</a:t>
              </a:r>
              <a:r>
                <a:rPr lang="en-US" altLang="en-US" sz="36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O +CO</a:t>
              </a:r>
              <a:r>
                <a:rPr lang="en-US" altLang="en-US" sz="3600" baseline="-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600">
                  <a:latin typeface="Times New Roman" panose="02020603050405020304" pitchFamily="18" charset="0"/>
                </a:rPr>
                <a:t> </a:t>
              </a:r>
            </a:p>
          </p:txBody>
        </p:sp>
        <p:graphicFrame>
          <p:nvGraphicFramePr>
            <p:cNvPr id="1026" name="Object 15"/>
            <p:cNvGraphicFramePr>
              <a:graphicFrameLocks noChangeAspect="1"/>
            </p:cNvGraphicFramePr>
            <p:nvPr/>
          </p:nvGraphicFramePr>
          <p:xfrm>
            <a:off x="2544" y="2736"/>
            <a:ext cx="480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51" r:id="rId6" imgW="389641" imgH="238812" progId="Equation.DSMT4">
                    <p:embed/>
                  </p:oleObj>
                </mc:Choice>
                <mc:Fallback>
                  <p:oleObj r:id="rId6" imgW="389641" imgH="238812" progId="Equation.DSMT4">
                    <p:embed/>
                    <p:pic>
                      <p:nvPicPr>
                        <p:cNvPr id="1026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4" y="2736"/>
                          <a:ext cx="480" cy="29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3" name="Rectangle 20"/>
          <p:cNvSpPr>
            <a:spLocks noChangeArrowheads="1"/>
          </p:cNvSpPr>
          <p:nvPr/>
        </p:nvSpPr>
        <p:spPr bwMode="auto">
          <a:xfrm>
            <a:off x="1851025" y="5181600"/>
            <a:ext cx="8305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latin typeface="Times New Roman" panose="02020603050405020304" pitchFamily="18" charset="0"/>
              </a:rPr>
              <a:t>  </a:t>
            </a:r>
            <a:r>
              <a:rPr lang="en-US" altLang="en-US" sz="3600">
                <a:latin typeface="Times New Roman" panose="02020603050405020304" pitchFamily="18" charset="0"/>
              </a:rPr>
              <a:t>D</a:t>
            </a:r>
            <a:r>
              <a:rPr lang="en-US" altLang="en-US" sz="3600" b="1">
                <a:latin typeface="Times New Roman" panose="02020603050405020304" pitchFamily="18" charset="0"/>
              </a:rPr>
              <a:t>. </a:t>
            </a:r>
            <a:r>
              <a:rPr lang="en-US" altLang="en-US" sz="3600">
                <a:latin typeface="Times New Roman" panose="02020603050405020304" pitchFamily="18" charset="0"/>
              </a:rPr>
              <a:t>Ca(OH)</a:t>
            </a:r>
            <a:r>
              <a:rPr lang="en-US" altLang="en-US" sz="3600" baseline="-25000">
                <a:latin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</a:rPr>
              <a:t>+  CO</a:t>
            </a:r>
            <a:r>
              <a:rPr lang="en-US" altLang="en-US" sz="3600" baseline="-25000">
                <a:latin typeface="Times New Roman" panose="02020603050405020304" pitchFamily="18" charset="0"/>
              </a:rPr>
              <a:t>2  </a:t>
            </a:r>
            <a:r>
              <a:rPr lang="en-US" altLang="en-US" sz="3600">
                <a:latin typeface="Times New Roman" panose="02020603050405020304" pitchFamily="18" charset="0"/>
              </a:rPr>
              <a:t>→   CaCO</a:t>
            </a:r>
            <a:r>
              <a:rPr lang="en-US" altLang="en-US" sz="3600" baseline="-25000">
                <a:latin typeface="Times New Roman" panose="02020603050405020304" pitchFamily="18" charset="0"/>
              </a:rPr>
              <a:t>3</a:t>
            </a:r>
            <a:r>
              <a:rPr lang="en-US" altLang="en-US" sz="3600">
                <a:latin typeface="Times New Roman" panose="02020603050405020304" pitchFamily="18" charset="0"/>
              </a:rPr>
              <a:t>↓+   H</a:t>
            </a:r>
            <a:r>
              <a:rPr lang="en-US" altLang="en-US" sz="3600" baseline="-25000">
                <a:latin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45080" name="Oval 24"/>
          <p:cNvSpPr>
            <a:spLocks noChangeArrowheads="1"/>
          </p:cNvSpPr>
          <p:nvPr/>
        </p:nvSpPr>
        <p:spPr bwMode="auto">
          <a:xfrm>
            <a:off x="2035175" y="4205288"/>
            <a:ext cx="609600" cy="762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381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8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990600" y="765244"/>
            <a:ext cx="103632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179388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>
                <a:solidFill>
                  <a:srgbClr val="996633"/>
                </a:solidFill>
                <a:latin typeface="Times New Roman" panose="02020603050405020304" pitchFamily="18" charset="0"/>
              </a:rPr>
              <a:t>Câu 8: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Chất nào sau đây </a:t>
            </a:r>
            <a:r>
              <a:rPr lang="en-US" altLang="en-US" sz="3600" b="1" i="1" u="sng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 đúng với tên gọi?</a:t>
            </a:r>
          </a:p>
          <a:p>
            <a:pPr eaLnBrk="1" hangingPunct="1"/>
            <a:endParaRPr lang="en-US" altLang="en-US" sz="3600" b="1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A. CaSO</a:t>
            </a:r>
            <a:r>
              <a:rPr lang="en-US" altLang="en-US" sz="3600" baseline="-25000">
                <a:latin typeface="Times New Roman" panose="02020603050405020304" pitchFamily="18" charset="0"/>
              </a:rPr>
              <a:t>4</a:t>
            </a:r>
            <a:r>
              <a:rPr lang="en-US" altLang="en-US" sz="3600">
                <a:latin typeface="Times New Roman" panose="02020603050405020304" pitchFamily="18" charset="0"/>
              </a:rPr>
              <a:t>. H</a:t>
            </a:r>
            <a:r>
              <a:rPr lang="en-US" altLang="en-US" sz="3600" baseline="-25000">
                <a:latin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</a:rPr>
              <a:t>O gọi là thạch cao nung.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	</a:t>
            </a:r>
          </a:p>
          <a:p>
            <a:pPr eaLnBrk="1" hangingPunct="1"/>
            <a:r>
              <a:rPr lang="en-US" altLang="en-US" sz="3600" b="1">
                <a:latin typeface="Times New Roman" panose="02020603050405020304" pitchFamily="18" charset="0"/>
              </a:rPr>
              <a:t>    </a:t>
            </a:r>
            <a:r>
              <a:rPr lang="en-US" altLang="en-US" sz="3600">
                <a:latin typeface="Times New Roman" panose="02020603050405020304" pitchFamily="18" charset="0"/>
              </a:rPr>
              <a:t>B. CaCO</a:t>
            </a:r>
            <a:r>
              <a:rPr lang="en-US" altLang="en-US" sz="3600" baseline="-25000">
                <a:latin typeface="Times New Roman" panose="02020603050405020304" pitchFamily="18" charset="0"/>
              </a:rPr>
              <a:t>3</a:t>
            </a:r>
            <a:r>
              <a:rPr lang="en-US" altLang="en-US" sz="3600">
                <a:latin typeface="Times New Roman" panose="02020603050405020304" pitchFamily="18" charset="0"/>
              </a:rPr>
              <a:t> gọi là đá vôi </a:t>
            </a:r>
          </a:p>
          <a:p>
            <a:pPr eaLnBrk="1" hangingPunct="1"/>
            <a:endParaRPr lang="en-US" altLang="en-US" sz="36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C. CaSO</a:t>
            </a:r>
            <a:r>
              <a:rPr lang="en-US" altLang="en-US" sz="3600" baseline="-25000">
                <a:latin typeface="Times New Roman" panose="02020603050405020304" pitchFamily="18" charset="0"/>
              </a:rPr>
              <a:t>4</a:t>
            </a:r>
            <a:r>
              <a:rPr lang="en-US" altLang="en-US" sz="3600">
                <a:latin typeface="Times New Roman" panose="02020603050405020304" pitchFamily="18" charset="0"/>
              </a:rPr>
              <a:t>. 2H</a:t>
            </a:r>
            <a:r>
              <a:rPr lang="en-US" altLang="en-US" sz="3600" baseline="-25000">
                <a:latin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</a:rPr>
              <a:t>O gọi là thạch cao sống.	</a:t>
            </a:r>
          </a:p>
          <a:p>
            <a:pPr eaLnBrk="1" hangingPunct="1"/>
            <a:endParaRPr lang="en-US" altLang="en-US" sz="36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D. CaSO</a:t>
            </a:r>
            <a:r>
              <a:rPr lang="en-US" altLang="en-US" sz="3600" baseline="-25000">
                <a:latin typeface="Times New Roman" panose="02020603050405020304" pitchFamily="18" charset="0"/>
              </a:rPr>
              <a:t>4</a:t>
            </a:r>
            <a:r>
              <a:rPr lang="en-US" altLang="en-US" sz="3600">
                <a:latin typeface="Times New Roman" panose="02020603050405020304" pitchFamily="18" charset="0"/>
              </a:rPr>
              <a:t> gọi là vôi.</a:t>
            </a:r>
          </a:p>
          <a:p>
            <a:pPr eaLnBrk="1" hangingPunct="1"/>
            <a:endParaRPr lang="en-US" altLang="en-US" sz="3600">
              <a:latin typeface="Times New Roman" panose="02020603050405020304" pitchFamily="18" charset="0"/>
            </a:endParaRPr>
          </a:p>
        </p:txBody>
      </p:sp>
      <p:sp>
        <p:nvSpPr>
          <p:cNvPr id="38917" name="Oval 5"/>
          <p:cNvSpPr>
            <a:spLocks noChangeArrowheads="1"/>
          </p:cNvSpPr>
          <p:nvPr/>
        </p:nvSpPr>
        <p:spPr bwMode="auto">
          <a:xfrm>
            <a:off x="1524000" y="5181600"/>
            <a:ext cx="609600" cy="762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648200" y="5334000"/>
            <a:ext cx="838200" cy="5334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extBox 5"/>
          <p:cNvSpPr txBox="1"/>
          <p:nvPr/>
        </p:nvSpPr>
        <p:spPr>
          <a:xfrm>
            <a:off x="4741545" y="5221069"/>
            <a:ext cx="2954655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t</a:t>
            </a:r>
            <a:r>
              <a:rPr lang="en-US" sz="3600" smtClean="0">
                <a:solidFill>
                  <a:srgbClr val="FF0000"/>
                </a:solidFill>
              </a:rPr>
              <a:t>hạch cao khan</a:t>
            </a:r>
            <a:endParaRPr lang="en-US" sz="36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05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838200" y="849303"/>
            <a:ext cx="104394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>
                <a:solidFill>
                  <a:srgbClr val="996633"/>
                </a:solidFill>
                <a:latin typeface="Times New Roman" panose="02020603050405020304" pitchFamily="18" charset="0"/>
              </a:rPr>
              <a:t>Câu 9:</a:t>
            </a:r>
            <a:r>
              <a:rPr lang="en-US" altLang="en-US" sz="3600" b="1">
                <a:latin typeface="Times New Roman" panose="02020603050405020304" pitchFamily="18" charset="0"/>
              </a:rPr>
              <a:t> </a:t>
            </a:r>
            <a:r>
              <a:rPr lang="pt-BR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Chất nào sau đây được sử </a:t>
            </a:r>
            <a:r>
              <a:rPr lang="pt-BR" altLang="en-US" sz="36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dụng trong </a:t>
            </a:r>
            <a:r>
              <a:rPr lang="pt-BR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y học, bó bột khi xương bị gãy</a:t>
            </a:r>
          </a:p>
          <a:p>
            <a:pPr eaLnBrk="1" hangingPunct="1"/>
            <a:endParaRPr lang="pt-BR" altLang="en-US" sz="36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pt-BR" altLang="en-US" sz="3600" smtClean="0">
                <a:latin typeface="Times New Roman" panose="02020603050405020304" pitchFamily="18" charset="0"/>
              </a:rPr>
              <a:t>  </a:t>
            </a:r>
            <a:r>
              <a:rPr lang="pt-BR" altLang="en-US" sz="3600">
                <a:latin typeface="Times New Roman" panose="02020603050405020304" pitchFamily="18" charset="0"/>
              </a:rPr>
              <a:t>A. CaSO</a:t>
            </a:r>
            <a:r>
              <a:rPr lang="pt-BR" altLang="en-US" sz="3600" baseline="-25000">
                <a:latin typeface="Times New Roman" panose="02020603050405020304" pitchFamily="18" charset="0"/>
              </a:rPr>
              <a:t>4</a:t>
            </a:r>
            <a:r>
              <a:rPr lang="en-US" altLang="en-US" sz="3600">
                <a:latin typeface="Times New Roman" panose="02020603050405020304" pitchFamily="18" charset="0"/>
              </a:rPr>
              <a:t>		        B.  </a:t>
            </a:r>
            <a:r>
              <a:rPr lang="pt-BR" altLang="en-US" sz="3600">
                <a:latin typeface="Times New Roman" panose="02020603050405020304" pitchFamily="18" charset="0"/>
              </a:rPr>
              <a:t>CaSO</a:t>
            </a:r>
            <a:r>
              <a:rPr lang="pt-BR" altLang="en-US" sz="3600" baseline="-25000">
                <a:latin typeface="Times New Roman" panose="02020603050405020304" pitchFamily="18" charset="0"/>
              </a:rPr>
              <a:t>4</a:t>
            </a:r>
            <a:r>
              <a:rPr lang="pt-BR" altLang="en-US" sz="3600">
                <a:latin typeface="Times New Roman" panose="02020603050405020304" pitchFamily="18" charset="0"/>
              </a:rPr>
              <a:t>.2H</a:t>
            </a:r>
            <a:r>
              <a:rPr lang="pt-BR" altLang="en-US" sz="3600" baseline="-25000">
                <a:latin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</a:rPr>
              <a:t>O</a:t>
            </a:r>
            <a:r>
              <a:rPr lang="en-US" altLang="en-US" sz="3600"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 sz="36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C.  </a:t>
            </a:r>
            <a:r>
              <a:rPr lang="pt-BR" altLang="en-US" sz="3600">
                <a:latin typeface="Times New Roman" panose="02020603050405020304" pitchFamily="18" charset="0"/>
              </a:rPr>
              <a:t>CaSO</a:t>
            </a:r>
            <a:r>
              <a:rPr lang="pt-BR" altLang="en-US" sz="3600" baseline="-25000">
                <a:latin typeface="Times New Roman" panose="02020603050405020304" pitchFamily="18" charset="0"/>
              </a:rPr>
              <a:t>4</a:t>
            </a:r>
            <a:r>
              <a:rPr lang="pt-BR" altLang="en-US" sz="3600">
                <a:latin typeface="Times New Roman" panose="02020603050405020304" pitchFamily="18" charset="0"/>
              </a:rPr>
              <a:t>.H</a:t>
            </a:r>
            <a:r>
              <a:rPr lang="pt-BR" altLang="en-US" sz="3600" baseline="-25000">
                <a:latin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</a:rPr>
              <a:t>O        </a:t>
            </a:r>
            <a:r>
              <a:rPr lang="en-US" altLang="en-US" sz="3600">
                <a:latin typeface="Times New Roman" panose="02020603050405020304" pitchFamily="18" charset="0"/>
              </a:rPr>
              <a:t>	D.  </a:t>
            </a:r>
            <a:r>
              <a:rPr lang="pt-BR" altLang="en-US" sz="3600">
                <a:latin typeface="Times New Roman" panose="02020603050405020304" pitchFamily="18" charset="0"/>
              </a:rPr>
              <a:t>MgSO</a:t>
            </a:r>
            <a:r>
              <a:rPr lang="pt-BR" altLang="en-US" sz="3600" baseline="-25000">
                <a:latin typeface="Times New Roman" panose="02020603050405020304" pitchFamily="18" charset="0"/>
              </a:rPr>
              <a:t>4</a:t>
            </a:r>
            <a:r>
              <a:rPr lang="pt-BR" altLang="en-US" sz="3600">
                <a:latin typeface="Times New Roman" panose="02020603050405020304" pitchFamily="18" charset="0"/>
              </a:rPr>
              <a:t>.7H</a:t>
            </a:r>
            <a:r>
              <a:rPr lang="pt-BR" altLang="en-US" sz="3600" baseline="-25000">
                <a:latin typeface="Times New Roman" panose="02020603050405020304" pitchFamily="18" charset="0"/>
              </a:rPr>
              <a:t>2</a:t>
            </a:r>
            <a:r>
              <a:rPr lang="pt-BR" altLang="en-US" sz="3600">
                <a:latin typeface="Times New Roman" panose="02020603050405020304" pitchFamily="18" charset="0"/>
              </a:rPr>
              <a:t>O       </a:t>
            </a:r>
          </a:p>
        </p:txBody>
      </p:sp>
      <p:sp>
        <p:nvSpPr>
          <p:cNvPr id="53253" name="Oval 5"/>
          <p:cNvSpPr>
            <a:spLocks noChangeArrowheads="1"/>
          </p:cNvSpPr>
          <p:nvPr/>
        </p:nvSpPr>
        <p:spPr bwMode="auto">
          <a:xfrm>
            <a:off x="1066800" y="3657600"/>
            <a:ext cx="609600" cy="762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372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7"/>
          <p:cNvSpPr>
            <a:spLocks noChangeArrowheads="1"/>
          </p:cNvSpPr>
          <p:nvPr/>
        </p:nvSpPr>
        <p:spPr bwMode="auto">
          <a:xfrm>
            <a:off x="914400" y="1339841"/>
            <a:ext cx="105918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tabLst>
                <a:tab pos="1655763" algn="l"/>
                <a:tab pos="3136900" algn="l"/>
                <a:tab pos="4616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1655763" algn="l"/>
                <a:tab pos="3136900" algn="l"/>
                <a:tab pos="4616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1655763" algn="l"/>
                <a:tab pos="3136900" algn="l"/>
                <a:tab pos="4616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1655763" algn="l"/>
                <a:tab pos="3136900" algn="l"/>
                <a:tab pos="4616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1655763" algn="l"/>
                <a:tab pos="3136900" algn="l"/>
                <a:tab pos="4616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5763" algn="l"/>
                <a:tab pos="3136900" algn="l"/>
                <a:tab pos="4616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5763" algn="l"/>
                <a:tab pos="3136900" algn="l"/>
                <a:tab pos="4616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5763" algn="l"/>
                <a:tab pos="3136900" algn="l"/>
                <a:tab pos="4616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5763" algn="l"/>
                <a:tab pos="3136900" algn="l"/>
                <a:tab pos="46164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>
                <a:solidFill>
                  <a:srgbClr val="996633"/>
                </a:solidFill>
                <a:latin typeface="Times New Roman" panose="02020603050405020304" pitchFamily="18" charset="0"/>
              </a:rPr>
              <a:t>Câu 10 :</a:t>
            </a:r>
            <a:r>
              <a:rPr lang="en-US" altLang="en-US" sz="3600">
                <a:latin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Nước cứng có chứa các </a:t>
            </a:r>
            <a:r>
              <a:rPr lang="en-US" altLang="en-US" sz="36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ion Mg</a:t>
            </a:r>
            <a:r>
              <a:rPr lang="en-US" altLang="en-US" sz="3600" b="1" baseline="30000" smtClean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600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+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, Cl</a:t>
            </a:r>
            <a:r>
              <a:rPr lang="en-US" altLang="en-US" sz="3600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, HCO</a:t>
            </a:r>
            <a:r>
              <a:rPr lang="en-US" altLang="en-US" sz="36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3600" b="1" baseline="3000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  thuộc loại nước cứng</a:t>
            </a:r>
          </a:p>
          <a:p>
            <a:pPr eaLnBrk="1" hangingPunct="1"/>
            <a:endParaRPr lang="en-US" altLang="en-US" sz="36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A. toàn phần 	           B. một phần.</a:t>
            </a:r>
          </a:p>
          <a:p>
            <a:pPr eaLnBrk="1" hangingPunct="1"/>
            <a:endParaRPr lang="en-US" altLang="en-US" sz="36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 smtClean="0">
                <a:latin typeface="Times New Roman" panose="02020603050405020304" pitchFamily="18" charset="0"/>
              </a:rPr>
              <a:t>    </a:t>
            </a:r>
            <a:r>
              <a:rPr lang="en-US" altLang="en-US" sz="3600">
                <a:latin typeface="Times New Roman" panose="02020603050405020304" pitchFamily="18" charset="0"/>
              </a:rPr>
              <a:t>C. tạm thời.               D. vĩnh cửu.</a:t>
            </a:r>
          </a:p>
        </p:txBody>
      </p:sp>
      <p:sp>
        <p:nvSpPr>
          <p:cNvPr id="41008" name="Oval 48"/>
          <p:cNvSpPr>
            <a:spLocks noChangeArrowheads="1"/>
          </p:cNvSpPr>
          <p:nvPr/>
        </p:nvSpPr>
        <p:spPr bwMode="auto">
          <a:xfrm>
            <a:off x="1295400" y="3048001"/>
            <a:ext cx="609600" cy="762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Oval 1"/>
          <p:cNvSpPr/>
          <p:nvPr/>
        </p:nvSpPr>
        <p:spPr bwMode="auto">
          <a:xfrm>
            <a:off x="9220200" y="1339841"/>
            <a:ext cx="762000" cy="717559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0117394" y="1339841"/>
            <a:ext cx="1388806" cy="717559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68655" y="2057400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vĩnh cửu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33745" y="2064774"/>
            <a:ext cx="1208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tạm thời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21055" y="2209800"/>
            <a:ext cx="12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vĩnh cửu</a:t>
            </a:r>
            <a:endParaRPr lang="en-US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1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8" grpId="0" animBg="1"/>
      <p:bldP spid="2" grpId="0" animBg="1"/>
      <p:bldP spid="5" grpId="0" animBg="1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685800" y="457201"/>
            <a:ext cx="112776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sng">
                <a:solidFill>
                  <a:srgbClr val="996633"/>
                </a:solidFill>
                <a:latin typeface="Times New Roman" panose="02020603050405020304" pitchFamily="18" charset="0"/>
              </a:rPr>
              <a:t>Câu 11</a:t>
            </a:r>
            <a:r>
              <a:rPr lang="en-US" altLang="en-US" sz="3600" b="1">
                <a:solidFill>
                  <a:srgbClr val="996633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 Phương pháp nào sau đây làm mềm </a:t>
            </a:r>
            <a:r>
              <a:rPr lang="en-US" altLang="en-US" sz="36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nước 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cứng có tính cứng toàn phần?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600">
                <a:latin typeface="Times New Roman" panose="02020603050405020304" pitchFamily="18" charset="0"/>
              </a:rPr>
              <a:t>A</a:t>
            </a:r>
            <a:r>
              <a:rPr lang="en-US" altLang="en-US" sz="3600" b="1">
                <a:latin typeface="Times New Roman" panose="02020603050405020304" pitchFamily="18" charset="0"/>
              </a:rPr>
              <a:t>.</a:t>
            </a:r>
            <a:r>
              <a:rPr lang="en-US" altLang="en-US" sz="3600">
                <a:latin typeface="Times New Roman" panose="02020603050405020304" pitchFamily="18" charset="0"/>
              </a:rPr>
              <a:t>  Đun dung dịch một hồi lâu.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  B. Dùng dung dịch Na</a:t>
            </a:r>
            <a:r>
              <a:rPr lang="en-US" altLang="en-US" sz="3600" baseline="-25000">
                <a:latin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</a:rPr>
              <a:t>CO</a:t>
            </a:r>
            <a:r>
              <a:rPr lang="en-US" altLang="en-US" sz="3600" baseline="-25000">
                <a:latin typeface="Times New Roman" panose="02020603050405020304" pitchFamily="18" charset="0"/>
              </a:rPr>
              <a:t>3</a:t>
            </a:r>
            <a:r>
              <a:rPr lang="en-US" altLang="en-US" sz="3600">
                <a:latin typeface="Times New Roman" panose="02020603050405020304" pitchFamily="18" charset="0"/>
              </a:rPr>
              <a:t> dư.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  C. Dùng dung dịch Ca(OH)</a:t>
            </a:r>
            <a:r>
              <a:rPr lang="en-US" altLang="en-US" sz="3600" baseline="-25000">
                <a:latin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</a:rPr>
              <a:t> dư.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>
                <a:latin typeface="Times New Roman" panose="02020603050405020304" pitchFamily="18" charset="0"/>
              </a:rPr>
              <a:t>  D.Dùng dung dịch NaCl dư.</a:t>
            </a:r>
          </a:p>
        </p:txBody>
      </p:sp>
      <p:sp>
        <p:nvSpPr>
          <p:cNvPr id="51205" name="Oval 5"/>
          <p:cNvSpPr>
            <a:spLocks noChangeArrowheads="1"/>
          </p:cNvSpPr>
          <p:nvPr/>
        </p:nvSpPr>
        <p:spPr bwMode="auto">
          <a:xfrm>
            <a:off x="914400" y="2544763"/>
            <a:ext cx="609600" cy="762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282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1573214" y="441394"/>
            <a:ext cx="10466386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179388" eaLnBrk="0" hangingPunct="0">
              <a:tabLst>
                <a:tab pos="3186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186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186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186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186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186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186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186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186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>
                <a:solidFill>
                  <a:srgbClr val="996633"/>
                </a:solidFill>
                <a:latin typeface="Times New Roman" panose="02020603050405020304" pitchFamily="18" charset="0"/>
              </a:rPr>
              <a:t>Câu 12</a:t>
            </a:r>
            <a:r>
              <a:rPr lang="en-US" altLang="en-US" sz="3600" b="1">
                <a:solidFill>
                  <a:srgbClr val="996633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  Cho 1 mẩu Na vào dung dịch </a:t>
            </a:r>
            <a:r>
              <a:rPr lang="en-US" altLang="en-US" sz="36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Cu(NO</a:t>
            </a:r>
            <a:r>
              <a:rPr lang="en-US" altLang="en-US" sz="3600" b="1" baseline="-25000" smtClean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36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3600" b="1" baseline="-25000" smtClean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. Hiện tượng xảy ra là</a:t>
            </a:r>
          </a:p>
          <a:p>
            <a:pPr eaLnBrk="1" hangingPunct="1"/>
            <a:endParaRPr lang="en-US" altLang="en-US" sz="36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A. có sủi bọt khí và kết tủa màu xanh.	</a:t>
            </a:r>
          </a:p>
          <a:p>
            <a:pPr eaLnBrk="1" hangingPunct="1"/>
            <a:endParaRPr lang="en-US" altLang="en-US" sz="3600" smtClean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 smtClean="0">
                <a:latin typeface="Times New Roman" panose="02020603050405020304" pitchFamily="18" charset="0"/>
              </a:rPr>
              <a:t>   </a:t>
            </a:r>
            <a:r>
              <a:rPr lang="en-US" altLang="en-US" sz="3600">
                <a:latin typeface="Times New Roman" panose="02020603050405020304" pitchFamily="18" charset="0"/>
              </a:rPr>
              <a:t>B.chỉ có sủi bọt khí.</a:t>
            </a:r>
          </a:p>
          <a:p>
            <a:pPr eaLnBrk="1" hangingPunct="1"/>
            <a:endParaRPr lang="en-US" altLang="en-US" sz="3600" smtClean="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 smtClean="0">
                <a:latin typeface="Times New Roman" panose="02020603050405020304" pitchFamily="18" charset="0"/>
              </a:rPr>
              <a:t>   </a:t>
            </a:r>
            <a:r>
              <a:rPr lang="en-US" altLang="en-US" sz="3600">
                <a:latin typeface="Times New Roman" panose="02020603050405020304" pitchFamily="18" charset="0"/>
              </a:rPr>
              <a:t>C. có kết tủa màu đỏ và sủi bọt khí.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	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D. có kêt tủa màu đỏ.</a:t>
            </a:r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1981200" y="2133600"/>
            <a:ext cx="609600" cy="762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267200" y="2563311"/>
            <a:ext cx="617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H</a:t>
            </a:r>
            <a:r>
              <a:rPr lang="en-US" sz="3200" baseline="-25000" smtClean="0">
                <a:solidFill>
                  <a:srgbClr val="FF0000"/>
                </a:solidFill>
              </a:rPr>
              <a:t>2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60162" y="2563311"/>
            <a:ext cx="16658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Cu(OH)</a:t>
            </a:r>
            <a:r>
              <a:rPr lang="en-US" sz="3200" baseline="-25000" smtClean="0">
                <a:solidFill>
                  <a:srgbClr val="FF0000"/>
                </a:solidFill>
              </a:rPr>
              <a:t>2</a:t>
            </a:r>
            <a:endParaRPr lang="en-US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64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animBg="1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609600" y="206376"/>
            <a:ext cx="11049000" cy="558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179388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07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>
                <a:latin typeface="Times New Roman" panose="02020603050405020304" pitchFamily="18" charset="0"/>
              </a:rPr>
              <a:t>Câu 13:</a:t>
            </a:r>
            <a:r>
              <a:rPr lang="en-US" altLang="en-US" sz="3600" b="1">
                <a:latin typeface="Times New Roman" panose="02020603050405020304" pitchFamily="18" charset="0"/>
              </a:rPr>
              <a:t>  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Cho dung dịch Ca(OH)</a:t>
            </a:r>
            <a:r>
              <a:rPr lang="en-US" altLang="en-US" sz="36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 vào </a:t>
            </a:r>
            <a:r>
              <a:rPr lang="en-US" altLang="en-US" sz="36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dung 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dịch Ca(HCO</a:t>
            </a:r>
            <a:r>
              <a:rPr lang="en-US" altLang="en-US" sz="36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  <a:r>
              <a:rPr lang="en-US" altLang="en-US" sz="36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  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 thấy có</a:t>
            </a:r>
          </a:p>
          <a:p>
            <a:pPr eaLnBrk="1" hangingPunct="1"/>
            <a:endParaRPr lang="en-US" altLang="en-US" sz="36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A. kết tủa trắng sau đó kết tủa tan dần	</a:t>
            </a:r>
          </a:p>
          <a:p>
            <a:pPr eaLnBrk="1" hangingPunct="1"/>
            <a:endParaRPr lang="en-US" altLang="en-US" sz="36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B. bọt khí và kết tủa trắng</a:t>
            </a:r>
          </a:p>
          <a:p>
            <a:pPr eaLnBrk="1" hangingPunct="1"/>
            <a:endParaRPr lang="en-US" altLang="en-US" sz="36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C. bọt khí thoát ra	</a:t>
            </a:r>
          </a:p>
          <a:p>
            <a:pPr eaLnBrk="1" hangingPunct="1"/>
            <a:endParaRPr lang="en-US" altLang="en-US" sz="36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D. kết tủa trắng xuất hiện</a:t>
            </a:r>
          </a:p>
        </p:txBody>
      </p:sp>
      <p:sp>
        <p:nvSpPr>
          <p:cNvPr id="35845" name="Oval 5"/>
          <p:cNvSpPr>
            <a:spLocks noChangeArrowheads="1"/>
          </p:cNvSpPr>
          <p:nvPr/>
        </p:nvSpPr>
        <p:spPr bwMode="auto">
          <a:xfrm>
            <a:off x="1295400" y="5178676"/>
            <a:ext cx="609600" cy="762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248400" y="5170082"/>
            <a:ext cx="13484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CaCO</a:t>
            </a:r>
            <a:r>
              <a:rPr lang="en-US" sz="3200" baseline="-25000" smtClean="0">
                <a:solidFill>
                  <a:srgbClr val="FF0000"/>
                </a:solidFill>
              </a:rPr>
              <a:t>3</a:t>
            </a:r>
            <a:endParaRPr lang="en-US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37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5"/>
          <a:stretch/>
        </p:blipFill>
        <p:spPr>
          <a:xfrm>
            <a:off x="0" y="-16042"/>
            <a:ext cx="12192000" cy="687404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auto">
          <a:xfrm>
            <a:off x="609600" y="1219200"/>
            <a:ext cx="1371600" cy="39624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712" name="Group 28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25054805"/>
              </p:ext>
            </p:extLst>
          </p:nvPr>
        </p:nvGraphicFramePr>
        <p:xfrm>
          <a:off x="1385888" y="1371600"/>
          <a:ext cx="9282113" cy="5395080"/>
        </p:xfrm>
        <a:graphic>
          <a:graphicData uri="http://schemas.openxmlformats.org/drawingml/2006/table">
            <a:tbl>
              <a:tblPr/>
              <a:tblGrid>
                <a:gridCol w="1281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43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984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8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Vị trí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BTH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Cấu hình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 lớp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TCHH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đặc trưng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Điều chế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600A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94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Kim loại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kiềm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8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8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8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8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8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84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Kim loại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kiềm thổ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8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8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8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8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8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596" name="Rectangle 164"/>
          <p:cNvSpPr>
            <a:spLocks noChangeArrowheads="1"/>
          </p:cNvSpPr>
          <p:nvPr/>
        </p:nvSpPr>
        <p:spPr bwMode="auto">
          <a:xfrm>
            <a:off x="1143001" y="41275"/>
            <a:ext cx="56800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>
                <a:latin typeface="Times New Roman" panose="02020603050405020304" pitchFamily="18" charset="0"/>
              </a:rPr>
              <a:t>I. Kiến thức cần nhớ: </a:t>
            </a:r>
          </a:p>
        </p:txBody>
      </p:sp>
      <p:sp>
        <p:nvSpPr>
          <p:cNvPr id="18597" name="Text Box 165"/>
          <p:cNvSpPr txBox="1">
            <a:spLocks noChangeArrowheads="1"/>
          </p:cNvSpPr>
          <p:nvPr/>
        </p:nvSpPr>
        <p:spPr bwMode="auto">
          <a:xfrm>
            <a:off x="1535113" y="611189"/>
            <a:ext cx="7086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 b="1" i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 Kim loại kiềm, kim loại kiềm thổ .</a:t>
            </a:r>
          </a:p>
        </p:txBody>
      </p:sp>
      <p:sp>
        <p:nvSpPr>
          <p:cNvPr id="18620" name="Text Box 188"/>
          <p:cNvSpPr txBox="1">
            <a:spLocks noChangeArrowheads="1"/>
          </p:cNvSpPr>
          <p:nvPr/>
        </p:nvSpPr>
        <p:spPr bwMode="auto">
          <a:xfrm>
            <a:off x="2362201" y="3648075"/>
            <a:ext cx="17256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000">
                <a:latin typeface="Times New Roman" panose="02020603050405020304" pitchFamily="18" charset="0"/>
              </a:rPr>
              <a:t>IA</a:t>
            </a:r>
          </a:p>
        </p:txBody>
      </p:sp>
      <p:sp>
        <p:nvSpPr>
          <p:cNvPr id="18621" name="Text Box 189"/>
          <p:cNvSpPr txBox="1">
            <a:spLocks noChangeArrowheads="1"/>
          </p:cNvSpPr>
          <p:nvPr/>
        </p:nvSpPr>
        <p:spPr bwMode="auto">
          <a:xfrm>
            <a:off x="2360613" y="5041900"/>
            <a:ext cx="1600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000">
                <a:latin typeface="Times New Roman" panose="02020603050405020304" pitchFamily="18" charset="0"/>
              </a:rPr>
              <a:t> IIA</a:t>
            </a:r>
          </a:p>
        </p:txBody>
      </p:sp>
      <p:sp>
        <p:nvSpPr>
          <p:cNvPr id="18623" name="Text Box 191"/>
          <p:cNvSpPr txBox="1">
            <a:spLocks noChangeArrowheads="1"/>
          </p:cNvSpPr>
          <p:nvPr/>
        </p:nvSpPr>
        <p:spPr bwMode="auto">
          <a:xfrm>
            <a:off x="3810000" y="3608388"/>
            <a:ext cx="14287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1">
                <a:latin typeface="Times New Roman" panose="02020603050405020304" pitchFamily="18" charset="0"/>
              </a:rPr>
              <a:t>ns</a:t>
            </a:r>
            <a:r>
              <a:rPr lang="en-US" altLang="en-US" sz="3000" b="1" baseline="30000">
                <a:latin typeface="Times New Roman" panose="02020603050405020304" pitchFamily="18" charset="0"/>
              </a:rPr>
              <a:t>1</a:t>
            </a:r>
            <a:endParaRPr lang="en-US" altLang="en-US" sz="3000" b="1">
              <a:latin typeface="Times New Roman" panose="02020603050405020304" pitchFamily="18" charset="0"/>
            </a:endParaRPr>
          </a:p>
        </p:txBody>
      </p:sp>
      <p:sp>
        <p:nvSpPr>
          <p:cNvPr id="18625" name="Text Box 193"/>
          <p:cNvSpPr txBox="1">
            <a:spLocks noChangeArrowheads="1"/>
          </p:cNvSpPr>
          <p:nvPr/>
        </p:nvSpPr>
        <p:spPr bwMode="auto">
          <a:xfrm>
            <a:off x="3733800" y="5022850"/>
            <a:ext cx="14287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1">
                <a:latin typeface="Times New Roman" panose="02020603050405020304" pitchFamily="18" charset="0"/>
              </a:rPr>
              <a:t>ns</a:t>
            </a:r>
            <a:r>
              <a:rPr lang="en-US" altLang="en-US" sz="3000" b="1" baseline="30000">
                <a:latin typeface="Times New Roman" panose="02020603050405020304" pitchFamily="18" charset="0"/>
              </a:rPr>
              <a:t>2</a:t>
            </a:r>
            <a:endParaRPr lang="en-US" altLang="en-US" sz="3000" b="1">
              <a:latin typeface="Times New Roman" panose="02020603050405020304" pitchFamily="18" charset="0"/>
            </a:endParaRPr>
          </a:p>
        </p:txBody>
      </p:sp>
      <p:sp>
        <p:nvSpPr>
          <p:cNvPr id="18627" name="Text Box 195"/>
          <p:cNvSpPr txBox="1">
            <a:spLocks noChangeArrowheads="1"/>
          </p:cNvSpPr>
          <p:nvPr/>
        </p:nvSpPr>
        <p:spPr bwMode="auto">
          <a:xfrm>
            <a:off x="4953000" y="3381375"/>
            <a:ext cx="2362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000">
                <a:latin typeface="Times New Roman" panose="02020603050405020304" pitchFamily="18" charset="0"/>
              </a:rPr>
              <a:t>Tính khử </a:t>
            </a:r>
          </a:p>
          <a:p>
            <a:pPr algn="ctr"/>
            <a:r>
              <a:rPr lang="en-US" altLang="en-US" sz="3000" u="sng">
                <a:latin typeface="Times New Roman" panose="02020603050405020304" pitchFamily="18" charset="0"/>
              </a:rPr>
              <a:t>mạnh</a:t>
            </a:r>
            <a:r>
              <a:rPr lang="en-US" altLang="en-US" sz="3000" u="sng">
                <a:solidFill>
                  <a:srgbClr val="F200F2"/>
                </a:solidFill>
                <a:latin typeface="Times New Roman" panose="02020603050405020304" pitchFamily="18" charset="0"/>
              </a:rPr>
              <a:t> nhất</a:t>
            </a:r>
            <a:r>
              <a:rPr lang="en-US" altLang="en-US" sz="3000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8630" name="Text Box 198"/>
          <p:cNvSpPr txBox="1">
            <a:spLocks noChangeArrowheads="1"/>
          </p:cNvSpPr>
          <p:nvPr/>
        </p:nvSpPr>
        <p:spPr bwMode="auto">
          <a:xfrm>
            <a:off x="4867275" y="4903788"/>
            <a:ext cx="2438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000">
                <a:latin typeface="Times New Roman" panose="02020603050405020304" pitchFamily="18" charset="0"/>
              </a:rPr>
              <a:t>Tính khử </a:t>
            </a:r>
          </a:p>
          <a:p>
            <a:pPr algn="ctr"/>
            <a:r>
              <a:rPr lang="en-US" altLang="en-US" sz="3000" u="sng">
                <a:latin typeface="Times New Roman" panose="02020603050405020304" pitchFamily="18" charset="0"/>
              </a:rPr>
              <a:t>mạnh </a:t>
            </a:r>
          </a:p>
        </p:txBody>
      </p:sp>
      <p:sp>
        <p:nvSpPr>
          <p:cNvPr id="18658" name="Rectangle 226"/>
          <p:cNvSpPr>
            <a:spLocks noChangeArrowheads="1"/>
          </p:cNvSpPr>
          <p:nvPr/>
        </p:nvSpPr>
        <p:spPr bwMode="auto">
          <a:xfrm>
            <a:off x="7162800" y="3297238"/>
            <a:ext cx="3505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i="1" u="sng">
                <a:solidFill>
                  <a:srgbClr val="0000FF"/>
                </a:solidFill>
                <a:latin typeface="Times New Roman" panose="02020603050405020304" pitchFamily="18" charset="0"/>
              </a:rPr>
              <a:t>Điện phân nóng chảy</a:t>
            </a:r>
            <a:r>
              <a:rPr lang="en-US" altLang="en-US" sz="3000"/>
              <a:t> </a:t>
            </a:r>
            <a:r>
              <a:rPr lang="en-US" altLang="en-US" sz="3000">
                <a:latin typeface="Times New Roman" panose="02020603050405020304" pitchFamily="18" charset="0"/>
              </a:rPr>
              <a:t>muối halogenua</a:t>
            </a:r>
          </a:p>
        </p:txBody>
      </p:sp>
      <p:sp>
        <p:nvSpPr>
          <p:cNvPr id="18695" name="AutoShape 263"/>
          <p:cNvSpPr>
            <a:spLocks/>
          </p:cNvSpPr>
          <p:nvPr/>
        </p:nvSpPr>
        <p:spPr bwMode="auto">
          <a:xfrm>
            <a:off x="7069139" y="3263899"/>
            <a:ext cx="128587" cy="3221038"/>
          </a:xfrm>
          <a:prstGeom prst="rightBrace">
            <a:avLst>
              <a:gd name="adj1" fmla="val 208746"/>
              <a:gd name="adj2" fmla="val 50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697" name="Text Box 265"/>
          <p:cNvSpPr txBox="1">
            <a:spLocks noChangeArrowheads="1"/>
          </p:cNvSpPr>
          <p:nvPr/>
        </p:nvSpPr>
        <p:spPr bwMode="auto">
          <a:xfrm>
            <a:off x="7162800" y="4737100"/>
            <a:ext cx="3810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latin typeface="Times New Roman" panose="02020603050405020304" pitchFamily="18" charset="0"/>
              </a:rPr>
              <a:t>PTTQ: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000">
                <a:latin typeface="Times New Roman" panose="02020603050405020304" pitchFamily="18" charset="0"/>
              </a:rPr>
              <a:t>2MCl</a:t>
            </a:r>
            <a:r>
              <a:rPr lang="en-US" altLang="en-US" sz="3000" baseline="-25000">
                <a:latin typeface="Times New Roman" panose="02020603050405020304" pitchFamily="18" charset="0"/>
              </a:rPr>
              <a:t>n           </a:t>
            </a:r>
            <a:r>
              <a:rPr lang="en-US" altLang="en-US" sz="3000">
                <a:latin typeface="Times New Roman" panose="02020603050405020304" pitchFamily="18" charset="0"/>
              </a:rPr>
              <a:t>2M + nCl</a:t>
            </a:r>
            <a:r>
              <a:rPr lang="en-US" altLang="en-US" sz="3000" baseline="-25000">
                <a:latin typeface="Times New Roman" panose="02020603050405020304" pitchFamily="18" charset="0"/>
              </a:rPr>
              <a:t>2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000">
              <a:latin typeface="Times New Roman" panose="02020603050405020304" pitchFamily="18" charset="0"/>
            </a:endParaRPr>
          </a:p>
        </p:txBody>
      </p:sp>
      <p:sp>
        <p:nvSpPr>
          <p:cNvPr id="18718" name="Line 286"/>
          <p:cNvSpPr>
            <a:spLocks noChangeShapeType="1"/>
          </p:cNvSpPr>
          <p:nvPr/>
        </p:nvSpPr>
        <p:spPr bwMode="auto">
          <a:xfrm>
            <a:off x="8326438" y="5743574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719" name="Text Box 287"/>
          <p:cNvSpPr txBox="1">
            <a:spLocks noChangeArrowheads="1"/>
          </p:cNvSpPr>
          <p:nvPr/>
        </p:nvSpPr>
        <p:spPr bwMode="auto">
          <a:xfrm>
            <a:off x="8208963" y="5429250"/>
            <a:ext cx="8953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đpnc</a:t>
            </a:r>
          </a:p>
        </p:txBody>
      </p:sp>
    </p:spTree>
    <p:extLst>
      <p:ext uri="{BB962C8B-B14F-4D97-AF65-F5344CB8AC3E}">
        <p14:creationId xmlns:p14="http://schemas.microsoft.com/office/powerpoint/2010/main" val="355533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1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500"/>
                                        <p:tgtEl>
                                          <p:spTgt spid="1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96" grpId="0"/>
      <p:bldP spid="18597" grpId="0"/>
      <p:bldP spid="18620" grpId="0"/>
      <p:bldP spid="18621" grpId="0"/>
      <p:bldP spid="18623" grpId="0"/>
      <p:bldP spid="18625" grpId="0"/>
      <p:bldP spid="18627" grpId="0"/>
      <p:bldP spid="18630" grpId="0"/>
      <p:bldP spid="18658" grpId="0"/>
      <p:bldP spid="18695" grpId="0" animBg="1"/>
      <p:bldP spid="18697" grpId="0"/>
      <p:bldP spid="187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775" name="Group 10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287265022"/>
              </p:ext>
            </p:extLst>
          </p:nvPr>
        </p:nvGraphicFramePr>
        <p:xfrm>
          <a:off x="1524000" y="950913"/>
          <a:ext cx="9144000" cy="5830887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Hợp chất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Một số phản ứng hoá học đặc trưng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5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Ca(OH)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65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CaCO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17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CaSO</a:t>
                      </a:r>
                      <a:r>
                        <a:rPr kumimoji="0" lang="en-US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524000" y="-1"/>
            <a:ext cx="7543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3000" b="1" i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Hợp chất quan trọng của kim loại kiềm thổ</a:t>
            </a:r>
          </a:p>
        </p:txBody>
      </p: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3505200" y="1716088"/>
            <a:ext cx="7391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000">
                <a:latin typeface="Times New Roman" panose="02020603050405020304" pitchFamily="18" charset="0"/>
              </a:rPr>
              <a:t>Ca(OH)</a:t>
            </a:r>
            <a:r>
              <a:rPr lang="en-US" altLang="en-US" sz="3000" baseline="-25000">
                <a:latin typeface="Times New Roman" panose="02020603050405020304" pitchFamily="18" charset="0"/>
              </a:rPr>
              <a:t>2</a:t>
            </a:r>
            <a:r>
              <a:rPr lang="en-US" altLang="en-US" sz="3000">
                <a:latin typeface="Times New Roman" panose="02020603050405020304" pitchFamily="18" charset="0"/>
              </a:rPr>
              <a:t> + CO</a:t>
            </a:r>
            <a:r>
              <a:rPr lang="en-US" altLang="en-US" sz="3000" baseline="-25000">
                <a:latin typeface="Times New Roman" panose="02020603050405020304" pitchFamily="18" charset="0"/>
              </a:rPr>
              <a:t>2</a:t>
            </a:r>
            <a:r>
              <a:rPr lang="en-US" altLang="en-US" sz="3000">
                <a:latin typeface="Times New Roman" panose="02020603050405020304" pitchFamily="18" charset="0"/>
              </a:rPr>
              <a:t> →CaCO</a:t>
            </a:r>
            <a:r>
              <a:rPr lang="en-US" altLang="en-US" sz="3000" baseline="-25000">
                <a:latin typeface="Times New Roman" panose="02020603050405020304" pitchFamily="18" charset="0"/>
              </a:rPr>
              <a:t>3</a:t>
            </a:r>
            <a:r>
              <a:rPr lang="en-US" altLang="en-US" sz="3000">
                <a:latin typeface="Times New Roman" panose="02020603050405020304" pitchFamily="18" charset="0"/>
              </a:rPr>
              <a:t> ↓ +H</a:t>
            </a:r>
            <a:r>
              <a:rPr lang="en-US" altLang="en-US" sz="3000" baseline="-25000">
                <a:latin typeface="Times New Roman" panose="02020603050405020304" pitchFamily="18" charset="0"/>
              </a:rPr>
              <a:t>2</a:t>
            </a:r>
            <a:r>
              <a:rPr lang="en-US" altLang="en-US" sz="3000">
                <a:latin typeface="Times New Roman" panose="02020603050405020304" pitchFamily="18" charset="0"/>
              </a:rPr>
              <a:t>O    </a:t>
            </a:r>
          </a:p>
        </p:txBody>
      </p:sp>
      <p:grpSp>
        <p:nvGrpSpPr>
          <p:cNvPr id="2" name="Group 105"/>
          <p:cNvGrpSpPr>
            <a:grpSpLocks/>
          </p:cNvGrpSpPr>
          <p:nvPr/>
        </p:nvGrpSpPr>
        <p:grpSpPr bwMode="auto">
          <a:xfrm>
            <a:off x="3352800" y="2654300"/>
            <a:ext cx="6934200" cy="561975"/>
            <a:chOff x="1152" y="1624"/>
            <a:chExt cx="4368" cy="354"/>
          </a:xfrm>
        </p:grpSpPr>
        <p:sp>
          <p:nvSpPr>
            <p:cNvPr id="5156" name="Text Box 38"/>
            <p:cNvSpPr txBox="1">
              <a:spLocks noChangeArrowheads="1"/>
            </p:cNvSpPr>
            <p:nvPr/>
          </p:nvSpPr>
          <p:spPr bwMode="auto">
            <a:xfrm>
              <a:off x="1152" y="1632"/>
              <a:ext cx="4368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3000">
                  <a:latin typeface="Times New Roman" panose="02020603050405020304" pitchFamily="18" charset="0"/>
                </a:rPr>
                <a:t>CaCO</a:t>
              </a:r>
              <a:r>
                <a:rPr lang="en-US" altLang="en-US" sz="3000" baseline="-25000">
                  <a:latin typeface="Times New Roman" panose="02020603050405020304" pitchFamily="18" charset="0"/>
                </a:rPr>
                <a:t>3</a:t>
              </a:r>
              <a:r>
                <a:rPr lang="en-US" altLang="en-US" sz="3000">
                  <a:latin typeface="Times New Roman" panose="02020603050405020304" pitchFamily="18" charset="0"/>
                </a:rPr>
                <a:t>                        CaO + CO</a:t>
              </a:r>
              <a:r>
                <a:rPr lang="en-US" altLang="en-US" sz="3000" baseline="-25000">
                  <a:latin typeface="Times New Roman" panose="02020603050405020304" pitchFamily="18" charset="0"/>
                </a:rPr>
                <a:t>2</a:t>
              </a:r>
              <a:r>
                <a:rPr lang="en-US" altLang="en-US" sz="3000">
                  <a:latin typeface="Times New Roman" panose="02020603050405020304" pitchFamily="18" charset="0"/>
                </a:rPr>
                <a:t>↑</a:t>
              </a:r>
            </a:p>
          </p:txBody>
        </p:sp>
        <p:grpSp>
          <p:nvGrpSpPr>
            <p:cNvPr id="5157" name="Group 104"/>
            <p:cNvGrpSpPr>
              <a:grpSpLocks/>
            </p:cNvGrpSpPr>
            <p:nvPr/>
          </p:nvGrpSpPr>
          <p:grpSpPr bwMode="auto">
            <a:xfrm>
              <a:off x="2160" y="1624"/>
              <a:ext cx="1200" cy="257"/>
              <a:chOff x="2160" y="1624"/>
              <a:chExt cx="1200" cy="257"/>
            </a:xfrm>
          </p:grpSpPr>
          <p:sp>
            <p:nvSpPr>
              <p:cNvPr id="5158" name="Text Box 40"/>
              <p:cNvSpPr txBox="1">
                <a:spLocks noChangeArrowheads="1"/>
              </p:cNvSpPr>
              <p:nvPr/>
            </p:nvSpPr>
            <p:spPr bwMode="auto">
              <a:xfrm>
                <a:off x="2160" y="1624"/>
                <a:ext cx="120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baseline="-25000">
                    <a:latin typeface="Times New Roman" panose="02020603050405020304" pitchFamily="18" charset="0"/>
                    <a:cs typeface="Arial" panose="020B0604020202020204" pitchFamily="34" charset="0"/>
                  </a:rPr>
                  <a:t>≈ 1000</a:t>
                </a:r>
                <a:r>
                  <a:rPr lang="en-US" altLang="en-US" baseline="30000">
                    <a:latin typeface="Times New Roman" panose="02020603050405020304" pitchFamily="18" charset="0"/>
                    <a:cs typeface="Arial" panose="020B0604020202020204" pitchFamily="34" charset="0"/>
                  </a:rPr>
                  <a:t>o</a:t>
                </a:r>
                <a:r>
                  <a:rPr lang="en-US" altLang="en-US" baseline="-25000">
                    <a:latin typeface="Times New Roman" panose="02020603050405020304" pitchFamily="18" charset="0"/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5159" name="Line 41"/>
              <p:cNvSpPr>
                <a:spLocks noChangeShapeType="1"/>
              </p:cNvSpPr>
              <p:nvPr/>
            </p:nvSpPr>
            <p:spPr bwMode="auto">
              <a:xfrm flipV="1">
                <a:off x="2165" y="1881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8714" name="Text Box 42"/>
          <p:cNvSpPr txBox="1">
            <a:spLocks noChangeArrowheads="1"/>
          </p:cNvSpPr>
          <p:nvPr/>
        </p:nvSpPr>
        <p:spPr bwMode="auto">
          <a:xfrm>
            <a:off x="3317875" y="3379788"/>
            <a:ext cx="3657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000">
                <a:latin typeface="Times New Roman" panose="02020603050405020304" pitchFamily="18" charset="0"/>
              </a:rPr>
              <a:t>CaCO</a:t>
            </a:r>
            <a:r>
              <a:rPr lang="en-US" altLang="en-US" sz="3000" baseline="-25000">
                <a:latin typeface="Times New Roman" panose="02020603050405020304" pitchFamily="18" charset="0"/>
              </a:rPr>
              <a:t>3</a:t>
            </a:r>
            <a:r>
              <a:rPr lang="en-US" altLang="en-US" sz="3000">
                <a:latin typeface="Times New Roman" panose="02020603050405020304" pitchFamily="18" charset="0"/>
              </a:rPr>
              <a:t>↓ + H</a:t>
            </a:r>
            <a:r>
              <a:rPr lang="en-US" altLang="en-US" sz="3000" baseline="-25000">
                <a:latin typeface="Times New Roman" panose="02020603050405020304" pitchFamily="18" charset="0"/>
              </a:rPr>
              <a:t>2</a:t>
            </a:r>
            <a:r>
              <a:rPr lang="en-US" altLang="en-US" sz="3000">
                <a:latin typeface="Times New Roman" panose="02020603050405020304" pitchFamily="18" charset="0"/>
              </a:rPr>
              <a:t>O + CO</a:t>
            </a:r>
            <a:r>
              <a:rPr lang="en-US" altLang="en-US" sz="3000" baseline="-25000">
                <a:latin typeface="Times New Roman" panose="02020603050405020304" pitchFamily="18" charset="0"/>
              </a:rPr>
              <a:t>2</a:t>
            </a:r>
            <a:r>
              <a:rPr lang="en-US" altLang="en-US" sz="3000"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4" name="Group 99"/>
          <p:cNvGrpSpPr>
            <a:grpSpLocks/>
          </p:cNvGrpSpPr>
          <p:nvPr/>
        </p:nvGrpSpPr>
        <p:grpSpPr bwMode="auto">
          <a:xfrm>
            <a:off x="7218363" y="3644900"/>
            <a:ext cx="519112" cy="117475"/>
            <a:chOff x="3543" y="2658"/>
            <a:chExt cx="327" cy="74"/>
          </a:xfrm>
        </p:grpSpPr>
        <p:sp>
          <p:nvSpPr>
            <p:cNvPr id="5154" name="Line 44"/>
            <p:cNvSpPr>
              <a:spLocks noChangeShapeType="1"/>
            </p:cNvSpPr>
            <p:nvPr/>
          </p:nvSpPr>
          <p:spPr bwMode="auto">
            <a:xfrm>
              <a:off x="3582" y="2658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Line 45"/>
            <p:cNvSpPr>
              <a:spLocks noChangeShapeType="1"/>
            </p:cNvSpPr>
            <p:nvPr/>
          </p:nvSpPr>
          <p:spPr bwMode="auto">
            <a:xfrm flipH="1">
              <a:off x="3543" y="273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718" name="Text Box 46"/>
          <p:cNvSpPr txBox="1">
            <a:spLocks noChangeArrowheads="1"/>
          </p:cNvSpPr>
          <p:nvPr/>
        </p:nvSpPr>
        <p:spPr bwMode="auto">
          <a:xfrm>
            <a:off x="8042275" y="3338513"/>
            <a:ext cx="243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000">
                <a:latin typeface="Times New Roman" panose="02020603050405020304" pitchFamily="18" charset="0"/>
              </a:rPr>
              <a:t>Ca(HCO</a:t>
            </a:r>
            <a:r>
              <a:rPr lang="en-US" altLang="en-US" sz="3000" baseline="-25000">
                <a:latin typeface="Times New Roman" panose="02020603050405020304" pitchFamily="18" charset="0"/>
              </a:rPr>
              <a:t>3</a:t>
            </a:r>
            <a:r>
              <a:rPr lang="en-US" altLang="en-US" sz="3000">
                <a:latin typeface="Times New Roman" panose="02020603050405020304" pitchFamily="18" charset="0"/>
              </a:rPr>
              <a:t>)</a:t>
            </a:r>
            <a:r>
              <a:rPr lang="en-US" altLang="en-US" sz="3000" baseline="-25000">
                <a:latin typeface="Times New Roman" panose="02020603050405020304" pitchFamily="18" charset="0"/>
              </a:rPr>
              <a:t>2</a:t>
            </a:r>
          </a:p>
        </p:txBody>
      </p: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5321300" y="5114924"/>
            <a:ext cx="850900" cy="964158"/>
            <a:chOff x="2686" y="3190"/>
            <a:chExt cx="554" cy="585"/>
          </a:xfrm>
        </p:grpSpPr>
        <p:sp>
          <p:nvSpPr>
            <p:cNvPr id="5151" name="Line 89"/>
            <p:cNvSpPr>
              <a:spLocks noChangeShapeType="1"/>
            </p:cNvSpPr>
            <p:nvPr/>
          </p:nvSpPr>
          <p:spPr bwMode="auto">
            <a:xfrm>
              <a:off x="2686" y="3190"/>
              <a:ext cx="5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cs typeface="Times New Roman" panose="02020603050405020304" pitchFamily="18" charset="0"/>
              </a:endParaRPr>
            </a:p>
          </p:txBody>
        </p:sp>
        <p:sp>
          <p:nvSpPr>
            <p:cNvPr id="5152" name="Line 90"/>
            <p:cNvSpPr>
              <a:spLocks noChangeShapeType="1"/>
            </p:cNvSpPr>
            <p:nvPr/>
          </p:nvSpPr>
          <p:spPr bwMode="auto">
            <a:xfrm flipH="1">
              <a:off x="2686" y="3190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cs typeface="Times New Roman" panose="02020603050405020304" pitchFamily="18" charset="0"/>
              </a:endParaRPr>
            </a:p>
          </p:txBody>
        </p:sp>
        <p:sp>
          <p:nvSpPr>
            <p:cNvPr id="5153" name="Line 91"/>
            <p:cNvSpPr>
              <a:spLocks noChangeShapeType="1"/>
            </p:cNvSpPr>
            <p:nvPr/>
          </p:nvSpPr>
          <p:spPr bwMode="auto">
            <a:xfrm>
              <a:off x="2690" y="3762"/>
              <a:ext cx="550" cy="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cs typeface="Times New Roman" panose="02020603050405020304" pitchFamily="18" charset="0"/>
              </a:endParaRPr>
            </a:p>
          </p:txBody>
        </p:sp>
      </p:grpSp>
      <p:sp>
        <p:nvSpPr>
          <p:cNvPr id="28764" name="Text Box 92"/>
          <p:cNvSpPr txBox="1">
            <a:spLocks noChangeArrowheads="1"/>
          </p:cNvSpPr>
          <p:nvPr/>
        </p:nvSpPr>
        <p:spPr bwMode="auto">
          <a:xfrm>
            <a:off x="3070225" y="4859338"/>
            <a:ext cx="2667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latin typeface="Times New Roman" panose="02020603050405020304" pitchFamily="18" charset="0"/>
            </a:endParaRPr>
          </a:p>
          <a:p>
            <a:r>
              <a:rPr lang="en-US" altLang="en-US">
                <a:latin typeface="Times New Roman" panose="02020603050405020304" pitchFamily="18" charset="0"/>
              </a:rPr>
              <a:t>CaSO</a:t>
            </a:r>
            <a:r>
              <a:rPr lang="en-US" altLang="en-US" baseline="-25000">
                <a:latin typeface="Times New Roman" panose="02020603050405020304" pitchFamily="18" charset="0"/>
              </a:rPr>
              <a:t>4</a:t>
            </a:r>
            <a:r>
              <a:rPr lang="en-US" altLang="en-US">
                <a:latin typeface="Times New Roman" panose="02020603050405020304" pitchFamily="18" charset="0"/>
              </a:rPr>
              <a:t>.2H</a:t>
            </a:r>
            <a:r>
              <a:rPr lang="en-US" altLang="en-US" baseline="-25000">
                <a:latin typeface="Times New Roman" panose="02020603050405020304" pitchFamily="18" charset="0"/>
              </a:rPr>
              <a:t>2</a:t>
            </a:r>
            <a:r>
              <a:rPr lang="en-US" altLang="en-US">
                <a:latin typeface="Times New Roman" panose="02020603050405020304" pitchFamily="18" charset="0"/>
              </a:rPr>
              <a:t>O            </a:t>
            </a:r>
            <a:r>
              <a:rPr lang="en-US" altLang="en-US" sz="2400">
                <a:latin typeface="Times New Roman" panose="02020603050405020304" pitchFamily="18" charset="0"/>
              </a:rPr>
              <a:t>Thạch cao sống</a:t>
            </a:r>
          </a:p>
        </p:txBody>
      </p:sp>
      <p:sp>
        <p:nvSpPr>
          <p:cNvPr id="28765" name="Text Box 93"/>
          <p:cNvSpPr txBox="1">
            <a:spLocks noChangeArrowheads="1"/>
          </p:cNvSpPr>
          <p:nvPr/>
        </p:nvSpPr>
        <p:spPr bwMode="auto">
          <a:xfrm>
            <a:off x="5943600" y="4825425"/>
            <a:ext cx="47783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>
                <a:latin typeface="Times New Roman" panose="02020603050405020304" pitchFamily="18" charset="0"/>
              </a:rPr>
              <a:t>  </a:t>
            </a:r>
            <a:r>
              <a:rPr lang="en-US" altLang="en-US">
                <a:latin typeface="Times New Roman" panose="02020603050405020304" pitchFamily="18" charset="0"/>
              </a:rPr>
              <a:t>CaSO</a:t>
            </a:r>
            <a:r>
              <a:rPr lang="en-US" altLang="en-US" baseline="-25000">
                <a:latin typeface="Times New Roman" panose="02020603050405020304" pitchFamily="18" charset="0"/>
              </a:rPr>
              <a:t>4</a:t>
            </a:r>
            <a:r>
              <a:rPr lang="en-US" altLang="en-US">
                <a:latin typeface="Times New Roman" panose="02020603050405020304" pitchFamily="18" charset="0"/>
              </a:rPr>
              <a:t>.H</a:t>
            </a:r>
            <a:r>
              <a:rPr lang="en-US" altLang="en-US" baseline="-25000">
                <a:latin typeface="Times New Roman" panose="02020603050405020304" pitchFamily="18" charset="0"/>
              </a:rPr>
              <a:t>2</a:t>
            </a:r>
            <a:r>
              <a:rPr lang="en-US" altLang="en-US">
                <a:latin typeface="Times New Roman" panose="02020603050405020304" pitchFamily="18" charset="0"/>
              </a:rPr>
              <a:t>O </a:t>
            </a:r>
            <a:r>
              <a:rPr lang="en-US" altLang="en-US" b="1">
                <a:latin typeface="Times New Roman" panose="02020603050405020304" pitchFamily="18" charset="0"/>
              </a:rPr>
              <a:t>   </a:t>
            </a:r>
            <a:r>
              <a:rPr lang="en-US" altLang="en-US">
                <a:latin typeface="Times New Roman" panose="02020603050405020304" pitchFamily="18" charset="0"/>
              </a:rPr>
              <a:t>Thạch cao nung</a:t>
            </a:r>
            <a:r>
              <a:rPr lang="en-US" altLang="en-US" sz="3200">
                <a:latin typeface="Times New Roman" panose="02020603050405020304" pitchFamily="18" charset="0"/>
              </a:rPr>
              <a:t>                                 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766" name="Text Box 94"/>
          <p:cNvSpPr txBox="1">
            <a:spLocks noChangeArrowheads="1"/>
          </p:cNvSpPr>
          <p:nvPr/>
        </p:nvSpPr>
        <p:spPr bwMode="auto">
          <a:xfrm>
            <a:off x="5280025" y="4748213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160</a:t>
            </a:r>
            <a:r>
              <a:rPr lang="en-US" altLang="en-US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8767" name="Text Box 95"/>
          <p:cNvSpPr txBox="1">
            <a:spLocks noChangeArrowheads="1"/>
          </p:cNvSpPr>
          <p:nvPr/>
        </p:nvSpPr>
        <p:spPr bwMode="auto">
          <a:xfrm>
            <a:off x="5257800" y="6184900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350</a:t>
            </a:r>
            <a:r>
              <a:rPr lang="en-US" altLang="en-US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8768" name="Text Box 96"/>
          <p:cNvSpPr txBox="1">
            <a:spLocks noChangeArrowheads="1"/>
          </p:cNvSpPr>
          <p:nvPr/>
        </p:nvSpPr>
        <p:spPr bwMode="auto">
          <a:xfrm>
            <a:off x="6172200" y="5805487"/>
            <a:ext cx="434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CaSO</a:t>
            </a:r>
            <a:r>
              <a:rPr lang="en-US" altLang="en-US" baseline="-25000">
                <a:latin typeface="Times New Roman" panose="02020603050405020304" pitchFamily="18" charset="0"/>
              </a:rPr>
              <a:t>4</a:t>
            </a:r>
            <a:r>
              <a:rPr lang="en-US" altLang="en-US">
                <a:latin typeface="Times New Roman" panose="02020603050405020304" pitchFamily="18" charset="0"/>
              </a:rPr>
              <a:t>   </a:t>
            </a:r>
            <a:r>
              <a:rPr lang="en-US" altLang="en-US" smtClean="0">
                <a:latin typeface="Times New Roman" panose="02020603050405020304" pitchFamily="18" charset="0"/>
              </a:rPr>
              <a:t>Thạch </a:t>
            </a:r>
            <a:r>
              <a:rPr lang="en-US" altLang="en-US">
                <a:latin typeface="Times New Roman" panose="02020603050405020304" pitchFamily="18" charset="0"/>
              </a:rPr>
              <a:t>cao khan</a:t>
            </a:r>
          </a:p>
        </p:txBody>
      </p:sp>
    </p:spTree>
    <p:extLst>
      <p:ext uri="{BB962C8B-B14F-4D97-AF65-F5344CB8AC3E}">
        <p14:creationId xmlns:p14="http://schemas.microsoft.com/office/powerpoint/2010/main" val="3930940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28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8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8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5" grpId="0"/>
      <p:bldP spid="28708" grpId="0"/>
      <p:bldP spid="28714" grpId="0"/>
      <p:bldP spid="28718" grpId="0"/>
      <p:bldP spid="28764" grpId="0"/>
      <p:bldP spid="28765" grpId="0"/>
      <p:bldP spid="28766" grpId="0"/>
      <p:bldP spid="28767" grpId="0"/>
      <p:bldP spid="287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277515"/>
            <a:ext cx="2362200" cy="685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000" b="1" i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3. Nước cứng</a:t>
            </a:r>
          </a:p>
        </p:txBody>
      </p:sp>
      <p:graphicFrame>
        <p:nvGraphicFramePr>
          <p:cNvPr id="23599" name="Group 4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4109010"/>
              </p:ext>
            </p:extLst>
          </p:nvPr>
        </p:nvGraphicFramePr>
        <p:xfrm>
          <a:off x="1524000" y="1039515"/>
          <a:ext cx="9144000" cy="3505200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4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7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5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</a:t>
                      </a:r>
                      <a:endParaRPr kumimoji="0" lang="en-US" sz="28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en-US" sz="28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1447800" y="2792115"/>
            <a:ext cx="22098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000" b="1">
                <a:latin typeface="Times New Roman" panose="02020603050405020304" pitchFamily="18" charset="0"/>
              </a:rPr>
              <a:t>Chứa nhiều                          ion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000" b="1">
                <a:latin typeface="Times New Roman" panose="02020603050405020304" pitchFamily="18" charset="0"/>
              </a:rPr>
              <a:t>Ca</a:t>
            </a:r>
            <a:r>
              <a:rPr lang="en-US" altLang="en-US" sz="3000" b="1" baseline="30000">
                <a:latin typeface="Times New Roman" panose="02020603050405020304" pitchFamily="18" charset="0"/>
              </a:rPr>
              <a:t>2</a:t>
            </a:r>
            <a:r>
              <a:rPr lang="en-US" altLang="en-US" sz="3000" b="1" baseline="30000" smtClean="0">
                <a:latin typeface="Times New Roman" panose="02020603050405020304" pitchFamily="18" charset="0"/>
              </a:rPr>
              <a:t>+</a:t>
            </a:r>
            <a:r>
              <a:rPr lang="en-US" altLang="en-US" sz="3000" b="1" smtClean="0">
                <a:latin typeface="Times New Roman" panose="02020603050405020304" pitchFamily="18" charset="0"/>
              </a:rPr>
              <a:t>, Mg </a:t>
            </a:r>
            <a:r>
              <a:rPr lang="en-US" altLang="en-US" sz="3000" b="1" baseline="30000">
                <a:latin typeface="Times New Roman" panose="02020603050405020304" pitchFamily="18" charset="0"/>
              </a:rPr>
              <a:t>2+</a:t>
            </a:r>
            <a:endParaRPr lang="en-US" altLang="en-US" sz="3000" b="1"/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3505200" y="2792115"/>
            <a:ext cx="22860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000" b="1">
                <a:latin typeface="Times New Roman" panose="02020603050405020304" pitchFamily="18" charset="0"/>
              </a:rPr>
              <a:t>ion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3000" b="1">
                <a:latin typeface="Times New Roman" panose="02020603050405020304" pitchFamily="18" charset="0"/>
              </a:rPr>
              <a:t>HCO</a:t>
            </a:r>
            <a:r>
              <a:rPr lang="en-US" altLang="en-US" sz="3000" b="1" baseline="-25000">
                <a:latin typeface="Times New Roman" panose="02020603050405020304" pitchFamily="18" charset="0"/>
              </a:rPr>
              <a:t>3</a:t>
            </a:r>
            <a:r>
              <a:rPr lang="en-US" altLang="en-US" sz="3000" b="1" baseline="30000">
                <a:latin typeface="Times New Roman" panose="02020603050405020304" pitchFamily="18" charset="0"/>
              </a:rPr>
              <a:t>-</a:t>
            </a:r>
            <a:endParaRPr lang="en-US" altLang="en-US" sz="3000" b="1">
              <a:latin typeface="Times New Roman" panose="02020603050405020304" pitchFamily="18" charset="0"/>
            </a:endParaRP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5791200" y="2760365"/>
            <a:ext cx="18288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000" b="1">
                <a:latin typeface="Times New Roman" panose="02020603050405020304" pitchFamily="18" charset="0"/>
              </a:rPr>
              <a:t>ion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3000" b="1">
                <a:latin typeface="Times New Roman" panose="02020603050405020304" pitchFamily="18" charset="0"/>
              </a:rPr>
              <a:t>Cl</a:t>
            </a:r>
            <a:r>
              <a:rPr lang="en-US" altLang="en-US" sz="3000" b="1" baseline="30000">
                <a:latin typeface="Times New Roman" panose="02020603050405020304" pitchFamily="18" charset="0"/>
              </a:rPr>
              <a:t>-</a:t>
            </a:r>
            <a:r>
              <a:rPr lang="en-US" altLang="en-US" sz="3000" b="1">
                <a:latin typeface="Times New Roman" panose="02020603050405020304" pitchFamily="18" charset="0"/>
              </a:rPr>
              <a:t> , SO</a:t>
            </a:r>
            <a:r>
              <a:rPr lang="en-US" altLang="en-US" sz="3000" b="1" baseline="-25000">
                <a:latin typeface="Times New Roman" panose="02020603050405020304" pitchFamily="18" charset="0"/>
              </a:rPr>
              <a:t>4</a:t>
            </a:r>
            <a:r>
              <a:rPr lang="en-US" altLang="en-US" sz="3000" b="1" baseline="30000">
                <a:latin typeface="Times New Roman" panose="02020603050405020304" pitchFamily="18" charset="0"/>
              </a:rPr>
              <a:t>2-</a:t>
            </a:r>
            <a:endParaRPr lang="en-US" altLang="en-US" sz="3000" b="1">
              <a:latin typeface="Times New Roman" panose="02020603050405020304" pitchFamily="18" charset="0"/>
            </a:endParaRP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7696200" y="2792115"/>
            <a:ext cx="2971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000" b="1">
                <a:latin typeface="Times New Roman" panose="02020603050405020304" pitchFamily="18" charset="0"/>
              </a:rPr>
              <a:t>  </a:t>
            </a:r>
            <a:r>
              <a:rPr lang="en-US" altLang="en-US" sz="3000" b="1" smtClean="0">
                <a:latin typeface="Times New Roman" panose="02020603050405020304" pitchFamily="18" charset="0"/>
              </a:rPr>
              <a:t>ion Cl</a:t>
            </a:r>
            <a:r>
              <a:rPr lang="en-US" altLang="en-US" sz="3000" b="1" baseline="30000" smtClean="0">
                <a:latin typeface="Times New Roman" panose="02020603050405020304" pitchFamily="18" charset="0"/>
              </a:rPr>
              <a:t>-</a:t>
            </a:r>
            <a:r>
              <a:rPr lang="en-US" altLang="en-US" sz="3000" b="1">
                <a:latin typeface="Times New Roman" panose="02020603050405020304" pitchFamily="18" charset="0"/>
              </a:rPr>
              <a:t>, SO</a:t>
            </a:r>
            <a:r>
              <a:rPr lang="en-US" altLang="en-US" sz="3000" b="1" baseline="-25000">
                <a:latin typeface="Times New Roman" panose="02020603050405020304" pitchFamily="18" charset="0"/>
              </a:rPr>
              <a:t>4</a:t>
            </a:r>
            <a:r>
              <a:rPr lang="en-US" altLang="en-US" sz="3000" b="1" baseline="30000">
                <a:latin typeface="Times New Roman" panose="02020603050405020304" pitchFamily="18" charset="0"/>
              </a:rPr>
              <a:t>2-</a:t>
            </a:r>
            <a:r>
              <a:rPr lang="en-US" altLang="en-US" sz="3000" b="1">
                <a:latin typeface="Times New Roman" panose="02020603050405020304" pitchFamily="18" charset="0"/>
              </a:rPr>
              <a:t> ,HCO</a:t>
            </a:r>
            <a:r>
              <a:rPr lang="en-US" altLang="en-US" sz="3000" b="1" baseline="-25000">
                <a:latin typeface="Times New Roman" panose="02020603050405020304" pitchFamily="18" charset="0"/>
              </a:rPr>
              <a:t>3</a:t>
            </a:r>
            <a:r>
              <a:rPr lang="en-US" altLang="en-US" sz="3000" b="1" baseline="30000">
                <a:latin typeface="Times New Roman" panose="02020603050405020304" pitchFamily="18" charset="0"/>
              </a:rPr>
              <a:t>-</a:t>
            </a:r>
            <a:r>
              <a:rPr lang="en-US" altLang="en-US" sz="30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3586" name="Text Box 34"/>
          <p:cNvSpPr txBox="1">
            <a:spLocks noChangeArrowheads="1"/>
          </p:cNvSpPr>
          <p:nvPr/>
        </p:nvSpPr>
        <p:spPr bwMode="auto">
          <a:xfrm>
            <a:off x="3408090" y="1104141"/>
            <a:ext cx="2438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Nước cứng có tính cứng </a:t>
            </a:r>
          </a:p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tạm thời</a:t>
            </a:r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5897771" y="1095642"/>
            <a:ext cx="2057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latin typeface="Times New Roman" panose="02020603050405020304" pitchFamily="18" charset="0"/>
              </a:rPr>
              <a:t>Nước cứng có tính cứng vĩnh cửu</a:t>
            </a:r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7841414" y="1212554"/>
            <a:ext cx="2860675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Nước cứng có tính cứng </a:t>
            </a:r>
          </a:p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toàn phần</a:t>
            </a:r>
          </a:p>
        </p:txBody>
      </p:sp>
      <p:sp>
        <p:nvSpPr>
          <p:cNvPr id="23589" name="Rectangle 37"/>
          <p:cNvSpPr>
            <a:spLocks noChangeArrowheads="1"/>
          </p:cNvSpPr>
          <p:nvPr/>
        </p:nvSpPr>
        <p:spPr bwMode="auto">
          <a:xfrm>
            <a:off x="1524000" y="1191915"/>
            <a:ext cx="1905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>
                <a:latin typeface="Times New Roman" panose="02020603050405020304" pitchFamily="18" charset="0"/>
              </a:rPr>
              <a:t> Nước cứng</a:t>
            </a:r>
          </a:p>
        </p:txBody>
      </p:sp>
      <p:sp>
        <p:nvSpPr>
          <p:cNvPr id="23597" name="Text Box 45"/>
          <p:cNvSpPr txBox="1">
            <a:spLocks noChangeArrowheads="1"/>
          </p:cNvSpPr>
          <p:nvPr/>
        </p:nvSpPr>
        <p:spPr bwMode="auto">
          <a:xfrm>
            <a:off x="152400" y="4541539"/>
            <a:ext cx="5791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3000" u="sng">
                <a:solidFill>
                  <a:srgbClr val="6600CC"/>
                </a:solidFill>
                <a:latin typeface="Times New Roman" panose="02020603050405020304" pitchFamily="18" charset="0"/>
              </a:rPr>
              <a:t>Nguyên tắc làm mềm nước cứng:</a:t>
            </a:r>
            <a:r>
              <a:rPr lang="en-US" altLang="en-US" sz="3000">
                <a:solidFill>
                  <a:srgbClr val="6600CC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5676901" y="4662227"/>
            <a:ext cx="628649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solidFill>
                  <a:srgbClr val="FF0000"/>
                </a:solidFill>
                <a:latin typeface="Times New Roman" panose="02020603050405020304" pitchFamily="18" charset="0"/>
              </a:rPr>
              <a:t> làm giảm </a:t>
            </a:r>
            <a:r>
              <a:rPr lang="en-US" altLang="en-US" sz="3000">
                <a:latin typeface="Times New Roman" panose="02020603050405020304" pitchFamily="18" charset="0"/>
              </a:rPr>
              <a:t>nồng độ </a:t>
            </a:r>
            <a:r>
              <a:rPr lang="en-US" altLang="en-US" sz="3000" smtClean="0">
                <a:latin typeface="Times New Roman" panose="02020603050405020304" pitchFamily="18" charset="0"/>
              </a:rPr>
              <a:t>các </a:t>
            </a:r>
            <a:r>
              <a:rPr lang="en-US" altLang="en-US" sz="3000">
                <a:latin typeface="Times New Roman" panose="02020603050405020304" pitchFamily="18" charset="0"/>
              </a:rPr>
              <a:t>ion Ca</a:t>
            </a:r>
            <a:r>
              <a:rPr lang="en-US" altLang="en-US" sz="3000" baseline="30000">
                <a:latin typeface="Times New Roman" panose="02020603050405020304" pitchFamily="18" charset="0"/>
              </a:rPr>
              <a:t>2+</a:t>
            </a:r>
            <a:r>
              <a:rPr lang="en-US" altLang="en-US" sz="3000">
                <a:latin typeface="Times New Roman" panose="02020603050405020304" pitchFamily="18" charset="0"/>
              </a:rPr>
              <a:t>, Mg</a:t>
            </a:r>
            <a:r>
              <a:rPr lang="en-US" altLang="en-US" sz="3000" baseline="30000">
                <a:latin typeface="Times New Roman" panose="02020603050405020304" pitchFamily="18" charset="0"/>
              </a:rPr>
              <a:t>2+      </a:t>
            </a:r>
            <a:endParaRPr lang="en-US" altLang="en-US" sz="3000">
              <a:latin typeface="Times New Roman" panose="02020603050405020304" pitchFamily="18" charset="0"/>
            </a:endParaRPr>
          </a:p>
        </p:txBody>
      </p:sp>
      <p:graphicFrame>
        <p:nvGraphicFramePr>
          <p:cNvPr id="14" name="Group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119797"/>
              </p:ext>
            </p:extLst>
          </p:nvPr>
        </p:nvGraphicFramePr>
        <p:xfrm>
          <a:off x="1524000" y="4554239"/>
          <a:ext cx="9144000" cy="2303761"/>
        </p:xfrm>
        <a:graphic>
          <a:graphicData uri="http://schemas.openxmlformats.org/drawingml/2006/table">
            <a:tbl>
              <a:tblPr/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4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7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037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PP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làm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mềm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nước</a:t>
                      </a: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</a:rPr>
                        <a:t>cứng</a:t>
                      </a:r>
                      <a:endParaRPr kumimoji="0" lang="en-US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1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</a:t>
                      </a:r>
                      <a:endParaRPr kumimoji="0" lang="en-US" sz="30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en-US" sz="3000" b="0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phere">
                      <a:fgClr>
                        <a:srgbClr val="FCF2DC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Text Box 30"/>
          <p:cNvSpPr txBox="1">
            <a:spLocks noChangeArrowheads="1"/>
          </p:cNvSpPr>
          <p:nvPr/>
        </p:nvSpPr>
        <p:spPr bwMode="auto">
          <a:xfrm>
            <a:off x="3474538" y="4519206"/>
            <a:ext cx="1946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000">
                <a:latin typeface="Times New Roman" panose="02020603050405020304" pitchFamily="18" charset="0"/>
              </a:rPr>
              <a:t> Đun sôi</a:t>
            </a:r>
            <a:endParaRPr lang="en-US" altLang="en-US" sz="3000"/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3463924" y="5020561"/>
            <a:ext cx="21367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3000">
                <a:latin typeface="Times New Roman" panose="02020603050405020304" pitchFamily="18" charset="0"/>
              </a:rPr>
              <a:t> Ca(OH)</a:t>
            </a:r>
            <a:r>
              <a:rPr lang="en-US" altLang="en-US" sz="3000" baseline="-25000">
                <a:latin typeface="Times New Roman" panose="02020603050405020304" pitchFamily="18" charset="0"/>
              </a:rPr>
              <a:t>2</a:t>
            </a:r>
            <a:r>
              <a:rPr lang="en-US" altLang="en-US" sz="3000">
                <a:latin typeface="Times New Roman" panose="02020603050405020304" pitchFamily="18" charset="0"/>
              </a:rPr>
              <a:t> </a:t>
            </a:r>
            <a:r>
              <a:rPr lang="en-US" altLang="en-US" sz="3000">
                <a:solidFill>
                  <a:srgbClr val="6600CC"/>
                </a:solidFill>
                <a:latin typeface="Times New Roman" panose="02020603050405020304" pitchFamily="18" charset="0"/>
              </a:rPr>
              <a:t>vừa đủ</a:t>
            </a:r>
            <a:endParaRPr lang="en-US" altLang="en-US" sz="3000">
              <a:solidFill>
                <a:srgbClr val="6600CC"/>
              </a:solidFill>
            </a:endParaRPr>
          </a:p>
        </p:txBody>
      </p:sp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3463924" y="5865683"/>
            <a:ext cx="2209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latin typeface="Times New Roman" panose="02020603050405020304" pitchFamily="18" charset="0"/>
              </a:rPr>
              <a:t>- Na</a:t>
            </a:r>
            <a:r>
              <a:rPr lang="en-US" altLang="en-US" sz="3000" baseline="-25000">
                <a:latin typeface="Times New Roman" panose="02020603050405020304" pitchFamily="18" charset="0"/>
              </a:rPr>
              <a:t>2</a:t>
            </a:r>
            <a:r>
              <a:rPr lang="en-US" altLang="en-US" sz="3000">
                <a:latin typeface="Times New Roman" panose="02020603050405020304" pitchFamily="18" charset="0"/>
              </a:rPr>
              <a:t>CO</a:t>
            </a:r>
            <a:r>
              <a:rPr lang="en-US" altLang="en-US" sz="3000" baseline="-25000">
                <a:latin typeface="Times New Roman" panose="02020603050405020304" pitchFamily="18" charset="0"/>
              </a:rPr>
              <a:t>3              </a:t>
            </a:r>
            <a:r>
              <a:rPr lang="en-US" altLang="en-US" sz="3000">
                <a:latin typeface="Times New Roman" panose="02020603050405020304" pitchFamily="18" charset="0"/>
              </a:rPr>
              <a:t>hoặc Na</a:t>
            </a:r>
            <a:r>
              <a:rPr lang="en-US" altLang="en-US" sz="3000" baseline="-25000">
                <a:latin typeface="Times New Roman" panose="02020603050405020304" pitchFamily="18" charset="0"/>
              </a:rPr>
              <a:t>3</a:t>
            </a:r>
            <a:r>
              <a:rPr lang="en-US" altLang="en-US" sz="3000">
                <a:latin typeface="Times New Roman" panose="02020603050405020304" pitchFamily="18" charset="0"/>
              </a:rPr>
              <a:t>PO</a:t>
            </a:r>
            <a:r>
              <a:rPr lang="en-US" altLang="en-US" sz="3000" baseline="-25000">
                <a:latin typeface="Times New Roman" panose="02020603050405020304" pitchFamily="18" charset="0"/>
              </a:rPr>
              <a:t>4</a:t>
            </a:r>
            <a:endParaRPr lang="en-US" altLang="en-US" sz="3000"/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5717592" y="4541539"/>
            <a:ext cx="239770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latin typeface="Times New Roman" panose="02020603050405020304" pitchFamily="18" charset="0"/>
              </a:rPr>
              <a:t>Na</a:t>
            </a:r>
            <a:r>
              <a:rPr lang="en-US" altLang="en-US" sz="3000" baseline="-25000">
                <a:latin typeface="Times New Roman" panose="02020603050405020304" pitchFamily="18" charset="0"/>
              </a:rPr>
              <a:t>2</a:t>
            </a:r>
            <a:r>
              <a:rPr lang="en-US" altLang="en-US" sz="3000">
                <a:latin typeface="Times New Roman" panose="02020603050405020304" pitchFamily="18" charset="0"/>
              </a:rPr>
              <a:t>CO</a:t>
            </a:r>
            <a:r>
              <a:rPr lang="en-US" altLang="en-US" sz="3000" baseline="-25000">
                <a:latin typeface="Times New Roman" panose="02020603050405020304" pitchFamily="18" charset="0"/>
              </a:rPr>
              <a:t>3      </a:t>
            </a:r>
            <a:r>
              <a:rPr lang="en-US" altLang="en-US" sz="3000">
                <a:latin typeface="Times New Roman" panose="02020603050405020304" pitchFamily="18" charset="0"/>
              </a:rPr>
              <a:t>hoặc Na</a:t>
            </a:r>
            <a:r>
              <a:rPr lang="en-US" altLang="en-US" sz="3000" baseline="-25000">
                <a:latin typeface="Times New Roman" panose="02020603050405020304" pitchFamily="18" charset="0"/>
              </a:rPr>
              <a:t>3</a:t>
            </a:r>
            <a:r>
              <a:rPr lang="en-US" altLang="en-US" sz="3000">
                <a:latin typeface="Times New Roman" panose="02020603050405020304" pitchFamily="18" charset="0"/>
              </a:rPr>
              <a:t>PO</a:t>
            </a:r>
            <a:r>
              <a:rPr lang="en-US" altLang="en-US" sz="3000" baseline="-25000">
                <a:latin typeface="Times New Roman" panose="02020603050405020304" pitchFamily="18" charset="0"/>
              </a:rPr>
              <a:t>4</a:t>
            </a:r>
            <a:endParaRPr lang="en-US" altLang="en-US" sz="3000"/>
          </a:p>
        </p:txBody>
      </p:sp>
      <p:sp>
        <p:nvSpPr>
          <p:cNvPr id="19" name="Text Box 40"/>
          <p:cNvSpPr txBox="1">
            <a:spLocks noChangeArrowheads="1"/>
          </p:cNvSpPr>
          <p:nvPr/>
        </p:nvSpPr>
        <p:spPr bwMode="auto">
          <a:xfrm>
            <a:off x="8191500" y="4594345"/>
            <a:ext cx="255270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>
                <a:latin typeface="Times New Roman" panose="02020603050405020304" pitchFamily="18" charset="0"/>
              </a:rPr>
              <a:t>Na</a:t>
            </a:r>
            <a:r>
              <a:rPr lang="en-US" altLang="en-US" sz="3000" baseline="-25000">
                <a:latin typeface="Times New Roman" panose="02020603050405020304" pitchFamily="18" charset="0"/>
              </a:rPr>
              <a:t>2</a:t>
            </a:r>
            <a:r>
              <a:rPr lang="en-US" altLang="en-US" sz="3000">
                <a:latin typeface="Times New Roman" panose="02020603050405020304" pitchFamily="18" charset="0"/>
              </a:rPr>
              <a:t>CO</a:t>
            </a:r>
            <a:r>
              <a:rPr lang="en-US" altLang="en-US" sz="3000" baseline="-25000">
                <a:latin typeface="Times New Roman" panose="02020603050405020304" pitchFamily="18" charset="0"/>
              </a:rPr>
              <a:t>3  </a:t>
            </a:r>
            <a:r>
              <a:rPr lang="en-US" altLang="en-US" sz="3000" smtClean="0">
                <a:latin typeface="Times New Roman" panose="02020603050405020304" pitchFamily="18" charset="0"/>
              </a:rPr>
              <a:t>hoặc </a:t>
            </a:r>
            <a:r>
              <a:rPr lang="en-US" altLang="en-US" sz="3000">
                <a:latin typeface="Times New Roman" panose="02020603050405020304" pitchFamily="18" charset="0"/>
              </a:rPr>
              <a:t>Na</a:t>
            </a:r>
            <a:r>
              <a:rPr lang="en-US" altLang="en-US" sz="3000" baseline="-25000">
                <a:latin typeface="Times New Roman" panose="02020603050405020304" pitchFamily="18" charset="0"/>
              </a:rPr>
              <a:t>3</a:t>
            </a:r>
            <a:r>
              <a:rPr lang="en-US" altLang="en-US" sz="3000">
                <a:latin typeface="Times New Roman" panose="02020603050405020304" pitchFamily="18" charset="0"/>
              </a:rPr>
              <a:t>PO</a:t>
            </a:r>
            <a:r>
              <a:rPr lang="en-US" altLang="en-US" sz="3000" baseline="-25000">
                <a:latin typeface="Times New Roman" panose="02020603050405020304" pitchFamily="18" charset="0"/>
              </a:rPr>
              <a:t>4</a:t>
            </a:r>
            <a:endParaRPr lang="en-US" altLang="en-US" sz="3000"/>
          </a:p>
        </p:txBody>
      </p:sp>
      <p:sp>
        <p:nvSpPr>
          <p:cNvPr id="20" name="Text Box 44"/>
          <p:cNvSpPr txBox="1">
            <a:spLocks noChangeArrowheads="1"/>
          </p:cNvSpPr>
          <p:nvPr/>
        </p:nvSpPr>
        <p:spPr bwMode="auto">
          <a:xfrm>
            <a:off x="1524001" y="8853190"/>
            <a:ext cx="19462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000"/>
          </a:p>
        </p:txBody>
      </p:sp>
      <p:sp>
        <p:nvSpPr>
          <p:cNvPr id="21" name="Text Box 45"/>
          <p:cNvSpPr txBox="1">
            <a:spLocks noChangeArrowheads="1"/>
          </p:cNvSpPr>
          <p:nvPr/>
        </p:nvSpPr>
        <p:spPr bwMode="auto">
          <a:xfrm>
            <a:off x="1439779" y="6099667"/>
            <a:ext cx="21336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100" i="1">
                <a:latin typeface="Times New Roman" panose="02020603050405020304" pitchFamily="18" charset="0"/>
              </a:rPr>
              <a:t>(</a:t>
            </a:r>
            <a:r>
              <a:rPr lang="nl-NL" altLang="en-US" sz="3100" i="1">
                <a:latin typeface="Times New Roman" panose="02020603050405020304" pitchFamily="18" charset="0"/>
              </a:rPr>
              <a:t>PP kết tủa)</a:t>
            </a:r>
            <a:endParaRPr lang="en-US" altLang="en-US" sz="3100" i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72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2CE2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2CE2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2CE2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76" grpId="0"/>
      <p:bldP spid="23577" grpId="0"/>
      <p:bldP spid="23578" grpId="0"/>
      <p:bldP spid="23579" grpId="0"/>
      <p:bldP spid="23586" grpId="0"/>
      <p:bldP spid="23587" grpId="0"/>
      <p:bldP spid="23588" grpId="0"/>
      <p:bldP spid="23589" grpId="0"/>
      <p:bldP spid="23597" grpId="0"/>
      <p:bldP spid="23597" grpId="1"/>
      <p:bldP spid="23598" grpId="0"/>
      <p:bldP spid="23598" grpId="1"/>
      <p:bldP spid="15" grpId="0"/>
      <p:bldP spid="16" grpId="0"/>
      <p:bldP spid="17" grpId="0"/>
      <p:bldP spid="17" grpId="1"/>
      <p:bldP spid="18" grpId="0"/>
      <p:bldP spid="18" grpId="1"/>
      <p:bldP spid="19" grpId="0"/>
      <p:bldP spid="19" grpId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828800" y="838201"/>
            <a:ext cx="8229600" cy="558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>
                <a:solidFill>
                  <a:srgbClr val="996633"/>
                </a:solidFill>
                <a:latin typeface="Times New Roman" panose="02020603050405020304" pitchFamily="18" charset="0"/>
              </a:rPr>
              <a:t>Câu 1</a:t>
            </a:r>
            <a:r>
              <a:rPr lang="en-US" altLang="en-US" sz="3600" u="sng">
                <a:solidFill>
                  <a:srgbClr val="996633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600">
                <a:solidFill>
                  <a:srgbClr val="0541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Cấu hình electron lớp ngoài cùng của nguyên tử kim loại kiềm là:</a:t>
            </a:r>
            <a:r>
              <a:rPr lang="en-US" altLang="en-US" sz="3600" b="1"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 sz="3600" b="1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  A. ns</a:t>
            </a:r>
            <a:r>
              <a:rPr lang="en-US" altLang="en-US" sz="3600" baseline="30000">
                <a:latin typeface="Times New Roman" panose="02020603050405020304" pitchFamily="18" charset="0"/>
              </a:rPr>
              <a:t>1</a:t>
            </a:r>
            <a:r>
              <a:rPr lang="en-US" altLang="en-US" sz="3600"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			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  B. ns</a:t>
            </a:r>
            <a:r>
              <a:rPr lang="en-US" altLang="en-US" sz="3600" baseline="30000">
                <a:latin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				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  C. ns</a:t>
            </a:r>
            <a:r>
              <a:rPr lang="en-US" altLang="en-US" sz="3600" baseline="30000">
                <a:latin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</a:rPr>
              <a:t> np</a:t>
            </a:r>
            <a:r>
              <a:rPr lang="en-US" altLang="en-US" sz="3600" baseline="30000">
                <a:latin typeface="Times New Roman" panose="02020603050405020304" pitchFamily="18" charset="0"/>
              </a:rPr>
              <a:t>1</a:t>
            </a:r>
            <a:r>
              <a:rPr lang="en-US" altLang="en-US" sz="3600"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			</a:t>
            </a: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    D. ns</a:t>
            </a:r>
            <a:r>
              <a:rPr lang="en-US" altLang="en-US" sz="3600" baseline="30000">
                <a:latin typeface="Times New Roman" panose="02020603050405020304" pitchFamily="18" charset="0"/>
              </a:rPr>
              <a:t>2</a:t>
            </a:r>
            <a:r>
              <a:rPr lang="en-US" altLang="en-US" sz="3600">
                <a:latin typeface="Times New Roman" panose="02020603050405020304" pitchFamily="18" charset="0"/>
              </a:rPr>
              <a:t> np</a:t>
            </a:r>
            <a:r>
              <a:rPr lang="en-US" altLang="en-US" sz="3600" baseline="30000">
                <a:latin typeface="Times New Roman" panose="02020603050405020304" pitchFamily="18" charset="0"/>
              </a:rPr>
              <a:t>5</a:t>
            </a:r>
            <a:r>
              <a:rPr lang="en-US" altLang="en-US" sz="36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1524000" y="304800"/>
            <a:ext cx="434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800" b="1">
                <a:solidFill>
                  <a:schemeClr val="hlink"/>
                </a:solidFill>
                <a:latin typeface="Times New Roman" panose="02020603050405020304" pitchFamily="18" charset="0"/>
              </a:rPr>
              <a:t>II. Luyện tập </a:t>
            </a:r>
            <a:r>
              <a:rPr lang="en-US" altLang="en-US" sz="3800" b="1">
                <a:solidFill>
                  <a:srgbClr val="FF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2779" name="Oval 11"/>
          <p:cNvSpPr>
            <a:spLocks noChangeArrowheads="1"/>
          </p:cNvSpPr>
          <p:nvPr/>
        </p:nvSpPr>
        <p:spPr bwMode="auto">
          <a:xfrm>
            <a:off x="2438401" y="2438401"/>
            <a:ext cx="747713" cy="873125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174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  <p:bldP spid="32774" grpId="0"/>
      <p:bldP spid="327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1828800" y="844550"/>
            <a:ext cx="8610600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en-US" sz="3600" b="1" u="sng">
                <a:solidFill>
                  <a:srgbClr val="663300"/>
                </a:solidFill>
                <a:latin typeface="Times New Roman" panose="02020603050405020304" pitchFamily="18" charset="0"/>
              </a:rPr>
              <a:t>Câu 2</a:t>
            </a:r>
            <a:r>
              <a:rPr lang="nl-NL" altLang="en-US" sz="3600" u="sng">
                <a:solidFill>
                  <a:srgbClr val="663300"/>
                </a:solidFill>
                <a:latin typeface="Times New Roman" panose="02020603050405020304" pitchFamily="18" charset="0"/>
              </a:rPr>
              <a:t>:</a:t>
            </a:r>
            <a:r>
              <a:rPr lang="nl-NL" altLang="en-US" sz="3600">
                <a:latin typeface="Times New Roman" panose="02020603050405020304" pitchFamily="18" charset="0"/>
              </a:rPr>
              <a:t>  </a:t>
            </a:r>
            <a:r>
              <a:rPr lang="nl-NL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Công thức chung của oxit kim loại thuộc nhóm IA là</a:t>
            </a:r>
            <a:endParaRPr lang="en-US" altLang="en-US" sz="36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nl-NL" altLang="en-US" sz="3600">
                <a:latin typeface="Times New Roman" panose="02020603050405020304" pitchFamily="18" charset="0"/>
              </a:rPr>
              <a:t>        </a:t>
            </a:r>
          </a:p>
          <a:p>
            <a:pPr eaLnBrk="1" hangingPunct="1"/>
            <a:endParaRPr lang="nl-NL" altLang="en-US" sz="3600">
              <a:latin typeface="Times New Roman" panose="02020603050405020304" pitchFamily="18" charset="0"/>
            </a:endParaRPr>
          </a:p>
          <a:p>
            <a:pPr eaLnBrk="1" hangingPunct="1"/>
            <a:r>
              <a:rPr lang="nl-NL" altLang="en-US" sz="3600">
                <a:latin typeface="Times New Roman" panose="02020603050405020304" pitchFamily="18" charset="0"/>
              </a:rPr>
              <a:t>	A.  R</a:t>
            </a:r>
            <a:r>
              <a:rPr lang="nl-NL" altLang="en-US" sz="3600" baseline="-25000">
                <a:latin typeface="Times New Roman" panose="02020603050405020304" pitchFamily="18" charset="0"/>
              </a:rPr>
              <a:t>2</a:t>
            </a:r>
            <a:r>
              <a:rPr lang="nl-NL" altLang="en-US" sz="3600">
                <a:latin typeface="Times New Roman" panose="02020603050405020304" pitchFamily="18" charset="0"/>
              </a:rPr>
              <a:t>O</a:t>
            </a:r>
            <a:r>
              <a:rPr lang="nl-NL" altLang="en-US" sz="3600" baseline="-25000">
                <a:latin typeface="Times New Roman" panose="02020603050405020304" pitchFamily="18" charset="0"/>
              </a:rPr>
              <a:t>3</a:t>
            </a:r>
            <a:r>
              <a:rPr lang="nl-NL" altLang="en-US" sz="3600">
                <a:latin typeface="Times New Roman" panose="02020603050405020304" pitchFamily="18" charset="0"/>
              </a:rPr>
              <a:t>. 		B. RO</a:t>
            </a:r>
            <a:r>
              <a:rPr lang="nl-NL" altLang="en-US" sz="3600" baseline="-25000">
                <a:latin typeface="Times New Roman" panose="02020603050405020304" pitchFamily="18" charset="0"/>
              </a:rPr>
              <a:t>2</a:t>
            </a:r>
            <a:r>
              <a:rPr lang="nl-NL" altLang="en-US" sz="3600">
                <a:latin typeface="Times New Roman" panose="02020603050405020304" pitchFamily="18" charset="0"/>
              </a:rPr>
              <a:t>. 	</a:t>
            </a:r>
          </a:p>
          <a:p>
            <a:pPr eaLnBrk="1" hangingPunct="1"/>
            <a:r>
              <a:rPr lang="nl-NL" altLang="en-US" sz="3600">
                <a:latin typeface="Times New Roman" panose="02020603050405020304" pitchFamily="18" charset="0"/>
              </a:rPr>
              <a:t>	</a:t>
            </a:r>
          </a:p>
          <a:p>
            <a:pPr eaLnBrk="1" hangingPunct="1"/>
            <a:r>
              <a:rPr lang="nl-NL" altLang="en-US" sz="3600">
                <a:latin typeface="Times New Roman" panose="02020603050405020304" pitchFamily="18" charset="0"/>
              </a:rPr>
              <a:t>    C. R</a:t>
            </a:r>
            <a:r>
              <a:rPr lang="nl-NL" altLang="en-US" sz="3600" baseline="-25000">
                <a:latin typeface="Times New Roman" panose="02020603050405020304" pitchFamily="18" charset="0"/>
              </a:rPr>
              <a:t>2</a:t>
            </a:r>
            <a:r>
              <a:rPr lang="nl-NL" altLang="en-US" sz="3600">
                <a:latin typeface="Times New Roman" panose="02020603050405020304" pitchFamily="18" charset="0"/>
              </a:rPr>
              <a:t>O. 			D. RO.</a:t>
            </a:r>
          </a:p>
        </p:txBody>
      </p:sp>
      <p:sp>
        <p:nvSpPr>
          <p:cNvPr id="56325" name="Oval 5"/>
          <p:cNvSpPr>
            <a:spLocks noChangeArrowheads="1"/>
          </p:cNvSpPr>
          <p:nvPr/>
        </p:nvSpPr>
        <p:spPr bwMode="auto">
          <a:xfrm>
            <a:off x="2667000" y="4114800"/>
            <a:ext cx="685800" cy="762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TextBox 1"/>
          <p:cNvSpPr txBox="1"/>
          <p:nvPr/>
        </p:nvSpPr>
        <p:spPr>
          <a:xfrm>
            <a:off x="3953550" y="282958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II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93757" y="281940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III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200" y="283203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II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81324" y="2819400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IV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06066" y="39624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II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2800" y="3952220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I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15200" y="394852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II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01550" y="393834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II</a:t>
            </a:r>
            <a:endParaRPr lang="en-US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10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5" grpId="0" animBg="1"/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2"/>
          <p:cNvGrpSpPr>
            <a:grpSpLocks/>
          </p:cNvGrpSpPr>
          <p:nvPr/>
        </p:nvGrpSpPr>
        <p:grpSpPr bwMode="auto">
          <a:xfrm>
            <a:off x="1524000" y="381001"/>
            <a:ext cx="8915400" cy="5548313"/>
            <a:chOff x="0" y="240"/>
            <a:chExt cx="5616" cy="3495"/>
          </a:xfrm>
        </p:grpSpPr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0" y="240"/>
              <a:ext cx="5616" cy="1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3600" b="1" u="sng">
                  <a:solidFill>
                    <a:srgbClr val="996633"/>
                  </a:solidFill>
                  <a:latin typeface="Times New Roman" panose="02020603050405020304" pitchFamily="18" charset="0"/>
                </a:rPr>
                <a:t>Câu 3:</a:t>
              </a:r>
              <a:r>
                <a:rPr lang="en-US" altLang="en-US" sz="360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36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Cation R</a:t>
              </a:r>
              <a:r>
                <a:rPr lang="en-US" altLang="en-US" sz="3600" b="1" baseline="30000">
                  <a:solidFill>
                    <a:srgbClr val="0000FF"/>
                  </a:solidFill>
                  <a:latin typeface="Times New Roman" panose="02020603050405020304" pitchFamily="18" charset="0"/>
                </a:rPr>
                <a:t>+</a:t>
              </a:r>
              <a:r>
                <a:rPr lang="en-US" altLang="en-US" sz="36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có cấu hình  electron lớp ngoài cùng là 2s</a:t>
              </a:r>
              <a:r>
                <a:rPr lang="en-US" altLang="en-US" sz="3600" b="1" baseline="30000">
                  <a:solidFill>
                    <a:srgbClr val="0000FF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en-US" sz="36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2p</a:t>
              </a:r>
              <a:r>
                <a:rPr lang="en-US" altLang="en-US" sz="3600" b="1" baseline="30000">
                  <a:solidFill>
                    <a:srgbClr val="0000FF"/>
                  </a:solidFill>
                  <a:latin typeface="Times New Roman" panose="02020603050405020304" pitchFamily="18" charset="0"/>
                </a:rPr>
                <a:t>6</a:t>
              </a:r>
              <a:r>
                <a:rPr lang="en-US" altLang="en-US" sz="36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. Vị trí R trong bảng tuần hoàn ở</a:t>
              </a:r>
            </a:p>
          </p:txBody>
        </p:sp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803" y="1580"/>
              <a:ext cx="408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3600">
                  <a:latin typeface="Times New Roman" panose="02020603050405020304" pitchFamily="18" charset="0"/>
                </a:rPr>
                <a:t>A. Ô thứ 20, nhóm IIA, chu kì 4</a:t>
              </a:r>
            </a:p>
          </p:txBody>
        </p:sp>
        <p:sp>
          <p:nvSpPr>
            <p:cNvPr id="10246" name="Rectangle 9"/>
            <p:cNvSpPr>
              <a:spLocks noChangeArrowheads="1"/>
            </p:cNvSpPr>
            <p:nvPr/>
          </p:nvSpPr>
          <p:spPr bwMode="auto">
            <a:xfrm>
              <a:off x="807" y="2105"/>
              <a:ext cx="457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3600">
                  <a:latin typeface="Times New Roman" panose="02020603050405020304" pitchFamily="18" charset="0"/>
                </a:rPr>
                <a:t>B. Ô thứ 11, nhóm IA, chu kì 3</a:t>
              </a:r>
            </a:p>
          </p:txBody>
        </p:sp>
        <p:sp>
          <p:nvSpPr>
            <p:cNvPr id="10247" name="Rectangle 10"/>
            <p:cNvSpPr>
              <a:spLocks noChangeArrowheads="1"/>
            </p:cNvSpPr>
            <p:nvPr/>
          </p:nvSpPr>
          <p:spPr bwMode="auto">
            <a:xfrm>
              <a:off x="807" y="2680"/>
              <a:ext cx="42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3600">
                  <a:latin typeface="Times New Roman" panose="02020603050405020304" pitchFamily="18" charset="0"/>
                </a:rPr>
                <a:t>C. Ô thứ 19, nhóm IIA, chu kì 4</a:t>
              </a:r>
            </a:p>
          </p:txBody>
        </p:sp>
        <p:sp>
          <p:nvSpPr>
            <p:cNvPr id="10248" name="Rectangle 11"/>
            <p:cNvSpPr>
              <a:spLocks noChangeArrowheads="1"/>
            </p:cNvSpPr>
            <p:nvPr/>
          </p:nvSpPr>
          <p:spPr bwMode="auto">
            <a:xfrm>
              <a:off x="816" y="3255"/>
              <a:ext cx="4407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3600">
                  <a:latin typeface="Times New Roman" panose="02020603050405020304" pitchFamily="18" charset="0"/>
                </a:rPr>
                <a:t>D. Ô thứ 17, nhóm IIA, chu kì 4</a:t>
              </a:r>
            </a:p>
          </p:txBody>
        </p:sp>
      </p:grpSp>
      <p:sp>
        <p:nvSpPr>
          <p:cNvPr id="50189" name="Oval 13"/>
          <p:cNvSpPr>
            <a:spLocks noChangeArrowheads="1"/>
          </p:cNvSpPr>
          <p:nvPr/>
        </p:nvSpPr>
        <p:spPr bwMode="auto">
          <a:xfrm>
            <a:off x="2743200" y="3352800"/>
            <a:ext cx="609600" cy="762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" name="TextBox 1"/>
          <p:cNvSpPr txBox="1"/>
          <p:nvPr/>
        </p:nvSpPr>
        <p:spPr>
          <a:xfrm>
            <a:off x="4648200" y="1755872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0000"/>
                </a:solidFill>
              </a:rPr>
              <a:t>1s</a:t>
            </a:r>
            <a:r>
              <a:rPr lang="en-US" sz="3600" baseline="30000" smtClean="0">
                <a:solidFill>
                  <a:srgbClr val="FF0000"/>
                </a:solidFill>
              </a:rPr>
              <a:t>2</a:t>
            </a:r>
            <a:r>
              <a:rPr lang="en-US" sz="3600" smtClean="0">
                <a:solidFill>
                  <a:srgbClr val="FF0000"/>
                </a:solidFill>
              </a:rPr>
              <a:t>2s</a:t>
            </a:r>
            <a:r>
              <a:rPr lang="en-US" sz="3600" baseline="30000" smtClean="0">
                <a:solidFill>
                  <a:srgbClr val="FF0000"/>
                </a:solidFill>
              </a:rPr>
              <a:t>2</a:t>
            </a:r>
            <a:r>
              <a:rPr lang="en-US" sz="3600" smtClean="0">
                <a:solidFill>
                  <a:srgbClr val="FF0000"/>
                </a:solidFill>
              </a:rPr>
              <a:t>2p</a:t>
            </a:r>
            <a:r>
              <a:rPr lang="en-US" sz="3600" baseline="30000" smtClean="0">
                <a:solidFill>
                  <a:srgbClr val="FF0000"/>
                </a:solidFill>
              </a:rPr>
              <a:t>6</a:t>
            </a:r>
            <a:r>
              <a:rPr lang="en-US" sz="3600" smtClean="0">
                <a:solidFill>
                  <a:srgbClr val="FF0000"/>
                </a:solidFill>
              </a:rPr>
              <a:t>3s</a:t>
            </a:r>
            <a:r>
              <a:rPr lang="en-US" sz="3600" baseline="30000" smtClean="0">
                <a:solidFill>
                  <a:srgbClr val="FF0000"/>
                </a:solidFill>
              </a:rPr>
              <a:t>1</a:t>
            </a:r>
            <a:endParaRPr lang="en-US" sz="36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718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9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524001" y="609600"/>
            <a:ext cx="9218613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 eaLnBrk="0" hangingPunct="0">
              <a:tabLst>
                <a:tab pos="1628775" algn="l"/>
                <a:tab pos="3081338" algn="l"/>
                <a:tab pos="453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1628775" algn="l"/>
                <a:tab pos="3081338" algn="l"/>
                <a:tab pos="453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1628775" algn="l"/>
                <a:tab pos="3081338" algn="l"/>
                <a:tab pos="453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1628775" algn="l"/>
                <a:tab pos="3081338" algn="l"/>
                <a:tab pos="453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1628775" algn="l"/>
                <a:tab pos="3081338" algn="l"/>
                <a:tab pos="453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28775" algn="l"/>
                <a:tab pos="3081338" algn="l"/>
                <a:tab pos="453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28775" algn="l"/>
                <a:tab pos="3081338" algn="l"/>
                <a:tab pos="453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28775" algn="l"/>
                <a:tab pos="3081338" algn="l"/>
                <a:tab pos="453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28775" algn="l"/>
                <a:tab pos="3081338" algn="l"/>
                <a:tab pos="4533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 u="sng">
                <a:solidFill>
                  <a:srgbClr val="996633"/>
                </a:solidFill>
                <a:latin typeface="Times New Roman" panose="02020603050405020304" pitchFamily="18" charset="0"/>
              </a:rPr>
              <a:t>Câu 4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  :</a:t>
            </a:r>
            <a:r>
              <a:rPr lang="en-US" altLang="en-US">
                <a:latin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Dãy gồm các kim loại đều phản </a:t>
            </a:r>
            <a:r>
              <a:rPr lang="en-US" altLang="en-US" sz="36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ứng </a:t>
            </a:r>
            <a:endParaRPr lang="en-US" altLang="en-US" sz="36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với nước ở nhiệt độ thường tạo ra dung dịch </a:t>
            </a:r>
          </a:p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kiềm là</a:t>
            </a:r>
          </a:p>
          <a:p>
            <a:pPr eaLnBrk="1" hangingPunct="1"/>
            <a:endParaRPr lang="en-US" altLang="en-US" sz="36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A.  Na, Fe, K	                 B.  Na, Cu, K	</a:t>
            </a:r>
          </a:p>
          <a:p>
            <a:pPr eaLnBrk="1" hangingPunct="1"/>
            <a:endParaRPr lang="en-US" altLang="en-US" sz="3600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600">
                <a:latin typeface="Times New Roman" panose="02020603050405020304" pitchFamily="18" charset="0"/>
              </a:rPr>
              <a:t>   C.  Na, Ba, K	                 D.  Be, Na, K</a:t>
            </a:r>
          </a:p>
        </p:txBody>
      </p:sp>
      <p:sp>
        <p:nvSpPr>
          <p:cNvPr id="34821" name="Oval 5"/>
          <p:cNvSpPr>
            <a:spLocks noChangeArrowheads="1"/>
          </p:cNvSpPr>
          <p:nvPr/>
        </p:nvSpPr>
        <p:spPr bwMode="auto">
          <a:xfrm>
            <a:off x="2057400" y="3841981"/>
            <a:ext cx="609600" cy="762000"/>
          </a:xfrm>
          <a:prstGeom prst="ellipse">
            <a:avLst/>
          </a:prstGeom>
          <a:noFill/>
          <a:ln w="5715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3429000" y="2895600"/>
            <a:ext cx="609600" cy="53340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>
            <a:off x="8001000" y="2895600"/>
            <a:ext cx="609600" cy="53340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>
            <a:off x="7239000" y="4046518"/>
            <a:ext cx="609600" cy="533400"/>
          </a:xfrm>
          <a:prstGeom prst="lin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56128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1629</TotalTime>
  <Words>694</Words>
  <Application>Microsoft Office PowerPoint</Application>
  <PresentationFormat>Widescreen</PresentationFormat>
  <Paragraphs>192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Default Design</vt:lpstr>
      <vt:lpstr>Equation.DSMT4</vt:lpstr>
      <vt:lpstr>PowerPoint Presentation</vt:lpstr>
      <vt:lpstr>PowerPoint Presentation</vt:lpstr>
      <vt:lpstr>PowerPoint Presentation</vt:lpstr>
      <vt:lpstr>PowerPoint Presentation</vt:lpstr>
      <vt:lpstr>3. Nước cứng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Hoàn</dc:creator>
  <cp:lastModifiedBy>Windows User</cp:lastModifiedBy>
  <cp:revision>339</cp:revision>
  <cp:lastPrinted>1601-01-01T00:00:00Z</cp:lastPrinted>
  <dcterms:created xsi:type="dcterms:W3CDTF">1601-01-01T00:00:00Z</dcterms:created>
  <dcterms:modified xsi:type="dcterms:W3CDTF">2022-02-06T15:29:04Z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