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318" r:id="rId2"/>
    <p:sldId id="258" r:id="rId3"/>
    <p:sldId id="289" r:id="rId4"/>
    <p:sldId id="259" r:id="rId5"/>
    <p:sldId id="260" r:id="rId6"/>
    <p:sldId id="262" r:id="rId7"/>
    <p:sldId id="266" r:id="rId8"/>
    <p:sldId id="299" r:id="rId9"/>
    <p:sldId id="344" r:id="rId10"/>
    <p:sldId id="300" r:id="rId11"/>
    <p:sldId id="345" r:id="rId12"/>
    <p:sldId id="319" r:id="rId13"/>
    <p:sldId id="320" r:id="rId14"/>
    <p:sldId id="324" r:id="rId15"/>
    <p:sldId id="325" r:id="rId16"/>
    <p:sldId id="326" r:id="rId17"/>
    <p:sldId id="268" r:id="rId18"/>
    <p:sldId id="327" r:id="rId19"/>
    <p:sldId id="328" r:id="rId20"/>
    <p:sldId id="330" r:id="rId21"/>
    <p:sldId id="336" r:id="rId22"/>
    <p:sldId id="338" r:id="rId23"/>
    <p:sldId id="339" r:id="rId24"/>
    <p:sldId id="342" r:id="rId25"/>
    <p:sldId id="321" r:id="rId26"/>
    <p:sldId id="331" r:id="rId27"/>
    <p:sldId id="332" r:id="rId28"/>
    <p:sldId id="333" r:id="rId29"/>
    <p:sldId id="343" r:id="rId30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5.wmf"/><Relationship Id="rId1" Type="http://schemas.openxmlformats.org/officeDocument/2006/relationships/image" Target="../media/image24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2" Type="http://schemas.openxmlformats.org/officeDocument/2006/relationships/image" Target="../media/image36.wmf"/><Relationship Id="rId1" Type="http://schemas.openxmlformats.org/officeDocument/2006/relationships/image" Target="../media/image35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D96CA4-D78E-4FA1-BA41-34AD5B82F82F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9FFED7-C3EE-4E4C-B58D-E1F9AD4ED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0066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E87911F-2585-4408-8035-17AFFE71E258}" type="slidenum">
              <a:rPr lang="en-US" altLang="en-US"/>
              <a:pPr eaLnBrk="1" hangingPunct="1"/>
              <a:t>18</a:t>
            </a:fld>
            <a:endParaRPr lang="en-US" altLang="en-US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58103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>
                <a:latin typeface="Arial" panose="020B0604020202020204" pitchFamily="34" charset="0"/>
              </a:rPr>
              <a:t>TIẾT 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EE9F878-29A6-408C-A287-7BB42186F925}" type="slidenum">
              <a:rPr lang="en-US" altLang="en-US"/>
              <a:pPr eaLnBrk="1" hangingPunct="1"/>
              <a:t>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454072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5390099-80ED-4E32-90A4-69270865AA9C}" type="slidenum">
              <a:rPr lang="en-US" altLang="en-US"/>
              <a:pPr eaLnBrk="1" hangingPunct="1"/>
              <a:t>25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246183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0E67A49-4397-4197-A47B-39770EC3F953}" type="slidenum"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26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42015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829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CB013E4-7F8F-4AD0-B68C-B4510875B900}" type="slidenum"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27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98119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2673049A-F3E6-4916-9FDD-266836D7B843}" type="slidenum">
              <a:rPr lang="en-US" altLang="en-US"/>
              <a:pPr eaLnBrk="1" hangingPunct="1"/>
              <a:t>29</a:t>
            </a:fld>
            <a:endParaRPr lang="en-US" altLang="en-US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36803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F7549E-6A9F-4065-B3D4-21EFFC0C9CE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27969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5E40E5-CC31-403C-BA3C-DFA71B6FEC9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20867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FEAC79-DC07-4BF8-B8C5-D8C604C4A4E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77472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954D5A-5C51-4ACF-ABBC-88814ADFFF0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25211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7F54D7-C154-44F1-9D4B-705485A406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95231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7813"/>
            <a:ext cx="10972800" cy="58531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8839FE-9CB6-471A-B73D-573CBFC5627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54794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D59844-AB53-4977-B69B-030CF19E231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78084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B7816C-9A81-406A-89B0-30D94C42D98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11191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93A0A6-774C-4302-8B8F-481D7F52B01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10083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0100AC-0330-4720-8B97-B753F59EDE1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22174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228DF2-2C48-448F-8F7B-692C4576ACE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599952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C9058B-C563-465C-81CB-54FB5B825EE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079861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2A30C8-5C33-4420-BF87-8BEE7687B12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76276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695507-7F7F-4B29-9D58-00ED11CFE61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58185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0"/>
              </a:spcBef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defRPr sz="14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4D45F9B-E17E-4588-A7D7-2AC80EEB124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2.jpeg"/><Relationship Id="rId7" Type="http://schemas.openxmlformats.org/officeDocument/2006/relationships/hyperlink" Target="http://images.google.com.vn/imgres?imgurl=http://f.tin247.com/pictures_small/small_080823152041-708-181.jpg&amp;imgrefurl=http://f.tin247.com/82155/L%C3%A0m+tr%E1%BA%AFng+m%C3%B3ng+tay.html&amp;usg=__cQNuFN8SSLBCo8YMhWVIqn2WxnA=&amp;h=120&amp;w=120&amp;sz=4&amp;hl=vi&amp;start=76&amp;tbnid=DnNkcdCwAIW7NM:&amp;tbnh=88&amp;tbnw=88&amp;prev=/images?q=B%E1%BB%98T+NH%C3%94M+V%C3%80++B%E1%BB%98T+S%E1%BA%AET+OXIT&amp;gbv=2&amp;ndsp=20&amp;hl=vi&amp;sa=N&amp;start=60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25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24.wmf"/><Relationship Id="rId4" Type="http://schemas.openxmlformats.org/officeDocument/2006/relationships/oleObject" Target="../embeddings/oleObject1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hyperlink" Target="file:///C:\Documents%20and%20Settings\PCC\My%20Documents\Downloads\TN%20Hoa%20Hoc%2010\Br+Al.DAT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gif"/><Relationship Id="rId4" Type="http://schemas.openxmlformats.org/officeDocument/2006/relationships/hyperlink" Target="file:///C:\Documents%20and%20Settings\PCC\My%20Documents\Downloads\TN%20Hoa%20Hoc%2010\Iot+Al.DAT" TargetMode="Externa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Relationship Id="rId9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wmf"/><Relationship Id="rId3" Type="http://schemas.openxmlformats.org/officeDocument/2006/relationships/notesSlide" Target="../notesSlides/notesSlide2.xml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5.wmf"/><Relationship Id="rId5" Type="http://schemas.openxmlformats.org/officeDocument/2006/relationships/oleObject" Target="../embeddings/oleObject3.bin"/><Relationship Id="rId10" Type="http://schemas.openxmlformats.org/officeDocument/2006/relationships/image" Target="../media/image37.wmf"/><Relationship Id="rId4" Type="http://schemas.openxmlformats.org/officeDocument/2006/relationships/image" Target="../media/image38.jpeg"/><Relationship Id="rId9" Type="http://schemas.openxmlformats.org/officeDocument/2006/relationships/oleObject" Target="../embeddings/oleObject5.bin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40.w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18" Type="http://schemas.openxmlformats.org/officeDocument/2006/relationships/image" Target="../media/image57.png"/><Relationship Id="rId26" Type="http://schemas.openxmlformats.org/officeDocument/2006/relationships/image" Target="../media/image65.png"/><Relationship Id="rId39" Type="http://schemas.openxmlformats.org/officeDocument/2006/relationships/image" Target="../media/image78.png"/><Relationship Id="rId3" Type="http://schemas.openxmlformats.org/officeDocument/2006/relationships/image" Target="../media/image42.png"/><Relationship Id="rId21" Type="http://schemas.openxmlformats.org/officeDocument/2006/relationships/image" Target="../media/image60.png"/><Relationship Id="rId34" Type="http://schemas.openxmlformats.org/officeDocument/2006/relationships/image" Target="../media/image73.png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17" Type="http://schemas.openxmlformats.org/officeDocument/2006/relationships/image" Target="../media/image56.png"/><Relationship Id="rId25" Type="http://schemas.openxmlformats.org/officeDocument/2006/relationships/image" Target="../media/image64.png"/><Relationship Id="rId33" Type="http://schemas.openxmlformats.org/officeDocument/2006/relationships/image" Target="../media/image72.png"/><Relationship Id="rId38" Type="http://schemas.openxmlformats.org/officeDocument/2006/relationships/image" Target="../media/image77.png"/><Relationship Id="rId2" Type="http://schemas.openxmlformats.org/officeDocument/2006/relationships/image" Target="../media/image41.png"/><Relationship Id="rId16" Type="http://schemas.openxmlformats.org/officeDocument/2006/relationships/image" Target="../media/image55.png"/><Relationship Id="rId20" Type="http://schemas.openxmlformats.org/officeDocument/2006/relationships/image" Target="../media/image59.png"/><Relationship Id="rId29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24" Type="http://schemas.openxmlformats.org/officeDocument/2006/relationships/image" Target="../media/image63.png"/><Relationship Id="rId32" Type="http://schemas.openxmlformats.org/officeDocument/2006/relationships/image" Target="../media/image71.png"/><Relationship Id="rId37" Type="http://schemas.openxmlformats.org/officeDocument/2006/relationships/image" Target="../media/image76.png"/><Relationship Id="rId5" Type="http://schemas.openxmlformats.org/officeDocument/2006/relationships/image" Target="../media/image44.png"/><Relationship Id="rId15" Type="http://schemas.openxmlformats.org/officeDocument/2006/relationships/image" Target="../media/image54.png"/><Relationship Id="rId23" Type="http://schemas.openxmlformats.org/officeDocument/2006/relationships/image" Target="../media/image62.png"/><Relationship Id="rId28" Type="http://schemas.openxmlformats.org/officeDocument/2006/relationships/image" Target="../media/image67.png"/><Relationship Id="rId36" Type="http://schemas.openxmlformats.org/officeDocument/2006/relationships/image" Target="../media/image75.png"/><Relationship Id="rId10" Type="http://schemas.openxmlformats.org/officeDocument/2006/relationships/image" Target="../media/image49.png"/><Relationship Id="rId19" Type="http://schemas.openxmlformats.org/officeDocument/2006/relationships/image" Target="../media/image58.png"/><Relationship Id="rId31" Type="http://schemas.openxmlformats.org/officeDocument/2006/relationships/image" Target="../media/image70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Relationship Id="rId14" Type="http://schemas.openxmlformats.org/officeDocument/2006/relationships/image" Target="../media/image53.png"/><Relationship Id="rId22" Type="http://schemas.openxmlformats.org/officeDocument/2006/relationships/image" Target="../media/image61.png"/><Relationship Id="rId27" Type="http://schemas.openxmlformats.org/officeDocument/2006/relationships/image" Target="../media/image66.png"/><Relationship Id="rId30" Type="http://schemas.openxmlformats.org/officeDocument/2006/relationships/image" Target="../media/image69.png"/><Relationship Id="rId35" Type="http://schemas.openxmlformats.org/officeDocument/2006/relationships/image" Target="../media/image7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hyperlink" Target="file:///C:\Documents%20and%20Settings\PCC\My%20Documents\Downloads\TN%20Hoa%20Hoc%2010\Iot+Al.DAT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" Target="slide7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images (1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981200"/>
            <a:ext cx="3019425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images (2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981200"/>
            <a:ext cx="2466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Nhom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2057400"/>
            <a:ext cx="2466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 descr="images (3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343400"/>
            <a:ext cx="23431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 descr="images (4)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343400"/>
            <a:ext cx="2562225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12"/>
          <p:cNvSpPr>
            <a:spLocks noChangeArrowheads="1"/>
          </p:cNvSpPr>
          <p:nvPr/>
        </p:nvSpPr>
        <p:spPr bwMode="auto">
          <a:xfrm>
            <a:off x="762000" y="6216005"/>
            <a:ext cx="1676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 sổ</a:t>
            </a:r>
          </a:p>
        </p:txBody>
      </p:sp>
      <p:sp>
        <p:nvSpPr>
          <p:cNvPr id="10" name="Rectangle 13"/>
          <p:cNvSpPr>
            <a:spLocks noChangeArrowheads="1"/>
          </p:cNvSpPr>
          <p:nvPr/>
        </p:nvSpPr>
        <p:spPr bwMode="auto">
          <a:xfrm>
            <a:off x="5105400" y="6201718"/>
            <a:ext cx="1676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 điện</a:t>
            </a:r>
          </a:p>
        </p:txBody>
      </p:sp>
      <p:sp>
        <p:nvSpPr>
          <p:cNvPr id="11" name="Rectangle 14"/>
          <p:cNvSpPr>
            <a:spLocks noChangeArrowheads="1"/>
          </p:cNvSpPr>
          <p:nvPr/>
        </p:nvSpPr>
        <p:spPr bwMode="auto">
          <a:xfrm>
            <a:off x="8915400" y="6276330"/>
            <a:ext cx="2057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Thau</a:t>
            </a:r>
          </a:p>
        </p:txBody>
      </p:sp>
      <p:sp>
        <p:nvSpPr>
          <p:cNvPr id="12" name="Rectangle 15"/>
          <p:cNvSpPr>
            <a:spLocks noChangeArrowheads="1"/>
          </p:cNvSpPr>
          <p:nvPr/>
        </p:nvSpPr>
        <p:spPr bwMode="auto">
          <a:xfrm>
            <a:off x="9067800" y="3625205"/>
            <a:ext cx="1676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Nồi</a:t>
            </a:r>
          </a:p>
        </p:txBody>
      </p:sp>
      <p:sp>
        <p:nvSpPr>
          <p:cNvPr id="13" name="Rectangle 16"/>
          <p:cNvSpPr>
            <a:spLocks noChangeArrowheads="1"/>
          </p:cNvSpPr>
          <p:nvPr/>
        </p:nvSpPr>
        <p:spPr bwMode="auto">
          <a:xfrm>
            <a:off x="4876800" y="3853805"/>
            <a:ext cx="1676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 bay</a:t>
            </a:r>
          </a:p>
        </p:txBody>
      </p:sp>
      <p:sp>
        <p:nvSpPr>
          <p:cNvPr id="14" name="Rectangle 17"/>
          <p:cNvSpPr>
            <a:spLocks noChangeArrowheads="1"/>
          </p:cNvSpPr>
          <p:nvPr/>
        </p:nvSpPr>
        <p:spPr bwMode="auto">
          <a:xfrm>
            <a:off x="609600" y="3701405"/>
            <a:ext cx="1676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 tô</a:t>
            </a:r>
          </a:p>
        </p:txBody>
      </p:sp>
      <p:pic>
        <p:nvPicPr>
          <p:cNvPr id="15" name="Picture 13" descr="tải xuố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4267200"/>
            <a:ext cx="27432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4"/>
          <p:cNvSpPr>
            <a:spLocks noChangeArrowheads="1"/>
          </p:cNvSpPr>
          <p:nvPr/>
        </p:nvSpPr>
        <p:spPr bwMode="auto">
          <a:xfrm>
            <a:off x="838200" y="405824"/>
            <a:ext cx="10972800" cy="5847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hình ảnh sau gợi cho ta liên tưởng đến nguyên tố nào?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537135" y="3001213"/>
            <a:ext cx="4689104" cy="1862048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1500" smtClean="0"/>
              <a:t>NHÔM</a:t>
            </a:r>
            <a:endParaRPr lang="en-US" sz="11500"/>
          </a:p>
        </p:txBody>
      </p:sp>
    </p:spTree>
    <p:extLst>
      <p:ext uri="{BB962C8B-B14F-4D97-AF65-F5344CB8AC3E}">
        <p14:creationId xmlns:p14="http://schemas.microsoft.com/office/powerpoint/2010/main" val="2480721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685800" y="-76200"/>
            <a:ext cx="401962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b="1">
                <a:latin typeface="Times New Roman" panose="02020603050405020304" pitchFamily="18" charset="0"/>
              </a:rPr>
              <a:t>III. </a:t>
            </a:r>
            <a:r>
              <a:rPr lang="en-US" altLang="en-US" b="1" smtClean="0">
                <a:latin typeface="Times New Roman" panose="02020603050405020304" pitchFamily="18" charset="0"/>
              </a:rPr>
              <a:t>Tính chất hóa học</a:t>
            </a:r>
            <a:endParaRPr lang="en-US" altLang="en-US" b="1">
              <a:latin typeface="Times New Roman" panose="02020603050405020304" pitchFamily="18" charset="0"/>
            </a:endParaRP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066800" y="587905"/>
            <a:ext cx="10896600" cy="471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cs typeface="Times New Roman" panose="02020603050405020304" pitchFamily="18" charset="0"/>
              </a:rPr>
              <a:t>2. Tác dụng với axit</a:t>
            </a:r>
            <a:endParaRPr kumimoji="0" lang="en-US" altLang="en-US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Times New Roman" panose="02020603050405020304" pitchFamily="18" charset="0"/>
            </a:endParaRP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1295400" y="1066800"/>
            <a:ext cx="8458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US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en-US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Với axit HCl, H</a:t>
            </a:r>
            <a:r>
              <a:rPr lang="en-US" altLang="en-US" sz="32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SO</a:t>
            </a:r>
            <a:r>
              <a:rPr lang="en-US" altLang="en-US" sz="32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loãng</a:t>
            </a:r>
            <a:r>
              <a:rPr lang="en-US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1572126" y="1533775"/>
            <a:ext cx="10848474" cy="1372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20000"/>
              </a:spcBef>
            </a:pPr>
            <a:r>
              <a:rPr lang="en-US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2Al   +  6HCl   </a:t>
            </a:r>
            <a:r>
              <a:rPr lang="en-US" altLang="en-US" sz="3200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    2AlCl</a:t>
            </a:r>
            <a:r>
              <a:rPr lang="en-US" altLang="en-US" sz="3200" baseline="-25000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3</a:t>
            </a:r>
            <a:r>
              <a:rPr lang="en-US" altLang="en-US" sz="3200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  + 3H</a:t>
            </a:r>
            <a:r>
              <a:rPr lang="en-US" altLang="en-US" sz="3200" baseline="-25000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2</a:t>
            </a:r>
            <a:r>
              <a:rPr lang="en-US" altLang="en-US" sz="3200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</a:t>
            </a:r>
          </a:p>
          <a:p>
            <a:pPr eaLnBrk="1" hangingPunct="1">
              <a:lnSpc>
                <a:spcPct val="120000"/>
              </a:lnSpc>
              <a:spcBef>
                <a:spcPct val="20000"/>
              </a:spcBef>
            </a:pPr>
            <a:r>
              <a:rPr lang="en-US" altLang="en-US" sz="3200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2Al   +  3H</a:t>
            </a:r>
            <a:r>
              <a:rPr lang="en-US" altLang="en-US" sz="3200" baseline="-25000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2</a:t>
            </a:r>
            <a:r>
              <a:rPr lang="en-US" altLang="en-US" sz="3200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SO</a:t>
            </a:r>
            <a:r>
              <a:rPr lang="en-US" altLang="en-US" sz="3200" baseline="-25000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4 </a:t>
            </a:r>
            <a:r>
              <a:rPr lang="en-US" altLang="en-US" sz="3200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(loãng)</a:t>
            </a:r>
            <a:r>
              <a:rPr lang="en-US" altLang="en-US" sz="3200" baseline="-25000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       </a:t>
            </a:r>
            <a:r>
              <a:rPr lang="en-US" altLang="en-US" sz="3200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     Al</a:t>
            </a:r>
            <a:r>
              <a:rPr lang="en-US" altLang="en-US" sz="3200" baseline="-25000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2</a:t>
            </a:r>
            <a:r>
              <a:rPr lang="en-US" altLang="en-US" sz="3200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(SO</a:t>
            </a:r>
            <a:r>
              <a:rPr lang="en-US" altLang="en-US" sz="3200" baseline="-25000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4</a:t>
            </a:r>
            <a:r>
              <a:rPr lang="en-US" altLang="en-US" sz="3200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)</a:t>
            </a:r>
            <a:r>
              <a:rPr lang="en-US" altLang="en-US" sz="3200" baseline="-25000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3</a:t>
            </a:r>
            <a:r>
              <a:rPr lang="en-US" altLang="en-US" sz="3200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     +    3H</a:t>
            </a:r>
            <a:r>
              <a:rPr lang="en-US" altLang="en-US" sz="3200" baseline="-25000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2 </a:t>
            </a:r>
            <a:r>
              <a:rPr lang="en-US" altLang="en-US" sz="3200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</a:t>
            </a:r>
            <a:endParaRPr lang="en-US" altLang="en-US" sz="3200" baseline="-25000">
              <a:latin typeface="Times New Roman" panose="02020603050405020304" pitchFamily="18" charset="0"/>
              <a:cs typeface="Times New Roman" panose="02020603050405020304" pitchFamily="18" charset="0"/>
              <a:sym typeface="Wingdings 3" panose="05040102010807070707" pitchFamily="18" charset="2"/>
            </a:endParaRPr>
          </a:p>
        </p:txBody>
      </p:sp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713874" y="2834828"/>
            <a:ext cx="10991773" cy="523220"/>
            <a:chOff x="456483" y="5602801"/>
            <a:chExt cx="8534400" cy="522882"/>
          </a:xfrm>
        </p:grpSpPr>
        <p:sp>
          <p:nvSpPr>
            <p:cNvPr id="12" name="TextBox 9"/>
            <p:cNvSpPr txBox="1">
              <a:spLocks noChangeArrowheads="1"/>
            </p:cNvSpPr>
            <p:nvPr/>
          </p:nvSpPr>
          <p:spPr bwMode="auto">
            <a:xfrm>
              <a:off x="456483" y="5602801"/>
              <a:ext cx="8534400" cy="5228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 </a:t>
              </a:r>
              <a:r>
                <a:rPr lang="en-US" altLang="en-US" b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chất </a:t>
              </a: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 2 phản ứng trên là: 2Al + 6H</a:t>
              </a:r>
              <a:r>
                <a:rPr lang="en-US" altLang="en-US" b="1" baseline="30000"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2Al</a:t>
              </a:r>
              <a:r>
                <a:rPr lang="en-US" altLang="en-US" b="1" baseline="30000">
                  <a:latin typeface="Times New Roman" panose="02020603050405020304" pitchFamily="18" charset="0"/>
                  <a:cs typeface="Times New Roman" panose="02020603050405020304" pitchFamily="18" charset="0"/>
                </a:rPr>
                <a:t>3+</a:t>
              </a:r>
              <a:r>
                <a:rPr lang="en-US" altLang="en-US" b="1" baseline="-2500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+ 3H</a:t>
              </a:r>
              <a:r>
                <a:rPr lang="en-US" altLang="en-US" b="1" baseline="-2500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altLang="en-US">
                  <a:latin typeface="Times New Roman" panose="02020603050405020304" pitchFamily="18" charset="0"/>
                  <a:cs typeface="Times New Roman" panose="02020603050405020304" pitchFamily="18" charset="0"/>
                  <a:sym typeface="Wingdings 3" panose="05040102010807070707" pitchFamily="18" charset="2"/>
                </a:rPr>
                <a:t></a:t>
              </a:r>
              <a:endPara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>
              <a:off x="5581985" y="5869522"/>
              <a:ext cx="5334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1295400" y="3939921"/>
            <a:ext cx="10798432" cy="1963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10000"/>
              </a:spcBef>
            </a:pPr>
            <a:r>
              <a:rPr lang="en-US" altLang="en-US" sz="3200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2Al + 6H</a:t>
            </a:r>
            <a:r>
              <a:rPr lang="en-US" altLang="en-US" sz="3200" baseline="-25000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2</a:t>
            </a:r>
            <a:r>
              <a:rPr lang="en-US" altLang="en-US" sz="3200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SO</a:t>
            </a:r>
            <a:r>
              <a:rPr lang="en-US" altLang="en-US" sz="3200" baseline="-25000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4</a:t>
            </a:r>
            <a:r>
              <a:rPr lang="en-US" altLang="en-US" sz="3200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 </a:t>
            </a:r>
            <a:r>
              <a:rPr lang="en-US" altLang="en-US" sz="3200" baseline="-25000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(đặc, nóng)  </a:t>
            </a:r>
            <a:r>
              <a:rPr lang="en-US" altLang="en-US" sz="3200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 Al</a:t>
            </a:r>
            <a:r>
              <a:rPr lang="en-US" altLang="en-US" sz="3200" baseline="-25000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2</a:t>
            </a:r>
            <a:r>
              <a:rPr lang="en-US" altLang="en-US" sz="3200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(SO</a:t>
            </a:r>
            <a:r>
              <a:rPr lang="en-US" altLang="en-US" sz="3200" baseline="-25000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4</a:t>
            </a:r>
            <a:r>
              <a:rPr lang="en-US" altLang="en-US" sz="3200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)</a:t>
            </a:r>
            <a:r>
              <a:rPr lang="en-US" altLang="en-US" sz="3200" baseline="-25000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3</a:t>
            </a:r>
            <a:r>
              <a:rPr lang="en-US" altLang="en-US" sz="3200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 + </a:t>
            </a:r>
            <a:r>
              <a:rPr lang="en-US" alt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3SO</a:t>
            </a:r>
            <a:r>
              <a:rPr lang="en-US" altLang="en-US" sz="3200" baseline="-25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2</a:t>
            </a:r>
            <a:r>
              <a:rPr lang="en-US" alt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 </a:t>
            </a:r>
            <a:r>
              <a:rPr lang="en-US" altLang="en-US" sz="3200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 + 6H</a:t>
            </a:r>
            <a:r>
              <a:rPr lang="en-US" altLang="en-US" sz="3200" baseline="-25000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2</a:t>
            </a:r>
            <a:r>
              <a:rPr lang="en-US" altLang="en-US" sz="3200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O</a:t>
            </a:r>
          </a:p>
          <a:p>
            <a:pPr eaLnBrk="1" hangingPunct="1">
              <a:lnSpc>
                <a:spcPct val="120000"/>
              </a:lnSpc>
              <a:spcBef>
                <a:spcPct val="10000"/>
              </a:spcBef>
            </a:pPr>
            <a:r>
              <a:rPr lang="en-US" altLang="en-US" sz="320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Al   </a:t>
            </a:r>
            <a:r>
              <a:rPr lang="en-US" altLang="en-US" sz="3200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+    6HNO</a:t>
            </a:r>
            <a:r>
              <a:rPr lang="en-US" altLang="en-US" sz="3200" baseline="-25000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3 (đặc,</a:t>
            </a:r>
            <a:r>
              <a:rPr lang="en-US" altLang="en-US" sz="3200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 </a:t>
            </a:r>
            <a:r>
              <a:rPr lang="en-US" altLang="en-US" sz="3200" baseline="-25000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nóng) </a:t>
            </a:r>
            <a:r>
              <a:rPr lang="en-US" altLang="en-US" sz="3200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 Al(NO</a:t>
            </a:r>
            <a:r>
              <a:rPr lang="en-US" altLang="en-US" sz="3200" baseline="-25000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3</a:t>
            </a:r>
            <a:r>
              <a:rPr lang="en-US" altLang="en-US" sz="3200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)</a:t>
            </a:r>
            <a:r>
              <a:rPr lang="en-US" altLang="en-US" sz="3200" baseline="-25000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3</a:t>
            </a:r>
            <a:r>
              <a:rPr lang="en-US" altLang="en-US" sz="3200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 + 3NO</a:t>
            </a:r>
            <a:r>
              <a:rPr lang="en-US" altLang="en-US" sz="3200" baseline="-25000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2</a:t>
            </a:r>
            <a:r>
              <a:rPr lang="en-US" altLang="en-US" sz="3200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  + 3H</a:t>
            </a:r>
            <a:r>
              <a:rPr lang="en-US" altLang="en-US" sz="3200" baseline="-25000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2</a:t>
            </a:r>
            <a:r>
              <a:rPr lang="en-US" altLang="en-US" sz="3200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O</a:t>
            </a:r>
          </a:p>
          <a:p>
            <a:pPr eaLnBrk="1" hangingPunct="1">
              <a:lnSpc>
                <a:spcPct val="120000"/>
              </a:lnSpc>
              <a:spcBef>
                <a:spcPct val="10000"/>
              </a:spcBef>
            </a:pPr>
            <a:r>
              <a:rPr lang="en-US" altLang="en-US" sz="3200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Al   +    4HNO</a:t>
            </a:r>
            <a:r>
              <a:rPr lang="en-US" altLang="en-US" sz="3200" baseline="-25000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3 (loãng) </a:t>
            </a:r>
            <a:r>
              <a:rPr lang="en-US" altLang="en-US" sz="3200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   Al(NO</a:t>
            </a:r>
            <a:r>
              <a:rPr lang="en-US" altLang="en-US" sz="3200" baseline="-25000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3</a:t>
            </a:r>
            <a:r>
              <a:rPr lang="en-US" altLang="en-US" sz="3200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)</a:t>
            </a:r>
            <a:r>
              <a:rPr lang="en-US" altLang="en-US" sz="3200" baseline="-25000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3</a:t>
            </a:r>
            <a:r>
              <a:rPr lang="en-US" altLang="en-US" sz="3200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   +    </a:t>
            </a:r>
            <a:r>
              <a:rPr lang="en-US" alt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NO </a:t>
            </a:r>
            <a:r>
              <a:rPr lang="en-US" altLang="en-US" sz="3200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 +    </a:t>
            </a:r>
            <a:r>
              <a:rPr lang="en-US" altLang="en-US" sz="320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2H</a:t>
            </a:r>
            <a:r>
              <a:rPr lang="en-US" altLang="en-US" sz="3200" baseline="-2500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2</a:t>
            </a:r>
            <a:r>
              <a:rPr lang="en-US" altLang="en-US" sz="320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O</a:t>
            </a:r>
            <a:endParaRPr lang="en-US" altLang="en-US" sz="3200">
              <a:latin typeface="Times New Roman" panose="02020603050405020304" pitchFamily="18" charset="0"/>
              <a:cs typeface="Times New Roman" panose="02020603050405020304" pitchFamily="18" charset="0"/>
              <a:sym typeface="Wingdings 3" panose="05040102010807070707" pitchFamily="18" charset="2"/>
            </a:endParaRPr>
          </a:p>
        </p:txBody>
      </p:sp>
      <p:sp>
        <p:nvSpPr>
          <p:cNvPr id="15" name="Text Box 8"/>
          <p:cNvSpPr txBox="1">
            <a:spLocks noChangeArrowheads="1"/>
          </p:cNvSpPr>
          <p:nvPr/>
        </p:nvSpPr>
        <p:spPr bwMode="auto">
          <a:xfrm>
            <a:off x="1295400" y="3330321"/>
            <a:ext cx="10896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US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b. Với axit HNO</a:t>
            </a:r>
            <a:r>
              <a:rPr lang="en-US" altLang="en-US" sz="32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, H</a:t>
            </a:r>
            <a:r>
              <a:rPr lang="en-US" altLang="en-US" sz="32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SO</a:t>
            </a:r>
            <a:r>
              <a:rPr lang="en-US" altLang="en-US" sz="32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đặc, nóng: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435955" y="5881807"/>
            <a:ext cx="1178010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 i="1" u="sng">
                <a:latin typeface="Times New Roman" panose="02020603050405020304" pitchFamily="18" charset="0"/>
                <a:cs typeface="Times New Roman" panose="02020603050405020304" pitchFamily="18" charset="0"/>
              </a:rPr>
              <a:t>Lưu </a:t>
            </a:r>
            <a:r>
              <a:rPr lang="en-US" altLang="en-US" sz="3200" b="1" i="1" u="sng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ý</a:t>
            </a:r>
            <a:r>
              <a:rPr lang="en-US" alt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Al </a:t>
            </a:r>
            <a:r>
              <a:rPr lang="en-US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bị thụ động hóa trong HNO</a:t>
            </a:r>
            <a:r>
              <a:rPr lang="en-US" altLang="en-US" sz="32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3 đặc,nguội</a:t>
            </a:r>
            <a:r>
              <a:rPr lang="en-US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 </a:t>
            </a:r>
            <a:r>
              <a:rPr lang="en-US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32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SO</a:t>
            </a:r>
            <a:r>
              <a:rPr lang="en-US" altLang="en-US" sz="32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4đặc,nguội</a:t>
            </a:r>
            <a:r>
              <a:rPr lang="en-US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362990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15" grpId="0" build="p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685800" y="-76200"/>
            <a:ext cx="401962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b="1">
                <a:latin typeface="Times New Roman" panose="02020603050405020304" pitchFamily="18" charset="0"/>
              </a:rPr>
              <a:t>III. </a:t>
            </a:r>
            <a:r>
              <a:rPr lang="en-US" altLang="en-US" b="1" smtClean="0">
                <a:latin typeface="Times New Roman" panose="02020603050405020304" pitchFamily="18" charset="0"/>
              </a:rPr>
              <a:t>Tính chất hóa học</a:t>
            </a:r>
            <a:endParaRPr lang="en-US" altLang="en-US" b="1">
              <a:latin typeface="Times New Roman" panose="02020603050405020304" pitchFamily="18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066800" y="587905"/>
            <a:ext cx="10896600" cy="471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cs typeface="Times New Roman" panose="02020603050405020304" pitchFamily="18" charset="0"/>
              </a:rPr>
              <a:t>2. Tác dụng với axit</a:t>
            </a:r>
            <a:endParaRPr kumimoji="0" lang="en-US" altLang="en-US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Times New Roman" panose="02020603050405020304" pitchFamily="18" charset="0"/>
            </a:endParaRPr>
          </a:p>
        </p:txBody>
      </p:sp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1295400" y="1066800"/>
            <a:ext cx="8458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US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en-US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Với axit HCl, H</a:t>
            </a:r>
            <a:r>
              <a:rPr lang="en-US" altLang="en-US" sz="32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SO</a:t>
            </a:r>
            <a:r>
              <a:rPr lang="en-US" altLang="en-US" sz="32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loãng</a:t>
            </a:r>
            <a:r>
              <a:rPr lang="en-US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1295400" y="1651575"/>
            <a:ext cx="10896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US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b. Với axit HNO</a:t>
            </a:r>
            <a:r>
              <a:rPr lang="en-US" altLang="en-US" sz="32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, H</a:t>
            </a:r>
            <a:r>
              <a:rPr lang="en-US" altLang="en-US" sz="32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SO</a:t>
            </a:r>
            <a:r>
              <a:rPr lang="en-US" altLang="en-US" sz="32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đặc, nóng:</a:t>
            </a:r>
          </a:p>
        </p:txBody>
      </p:sp>
      <p:pic>
        <p:nvPicPr>
          <p:cNvPr id="8" name="Nhôm (Al) tác dụng với dung dịch axit sunfuric (h2so4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6800" y="1658546"/>
            <a:ext cx="9906000" cy="5199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529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685800" y="304800"/>
            <a:ext cx="401962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b="1">
                <a:latin typeface="Times New Roman" panose="02020603050405020304" pitchFamily="18" charset="0"/>
              </a:rPr>
              <a:t>III. </a:t>
            </a:r>
            <a:r>
              <a:rPr lang="en-US" altLang="en-US" b="1" smtClean="0">
                <a:latin typeface="Times New Roman" panose="02020603050405020304" pitchFamily="18" charset="0"/>
              </a:rPr>
              <a:t>Tính chất hóa học</a:t>
            </a:r>
            <a:endParaRPr lang="en-US" altLang="en-US" b="1">
              <a:latin typeface="Times New Roman" panose="02020603050405020304" pitchFamily="18" charset="0"/>
            </a:endParaRP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066800" y="946335"/>
            <a:ext cx="10896600" cy="517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cs typeface="Times New Roman" panose="02020603050405020304" pitchFamily="18" charset="0"/>
              </a:rPr>
              <a:t>3. Tác dụng với </a:t>
            </a:r>
            <a:r>
              <a:rPr lang="en-US" altLang="en-US" b="1" smtClean="0">
                <a:solidFill>
                  <a:srgbClr val="0000FF"/>
                </a:solidFill>
                <a:cs typeface="Times New Roman" panose="02020603050405020304" pitchFamily="18" charset="0"/>
              </a:rPr>
              <a:t>oxit kim loại</a:t>
            </a:r>
            <a:endParaRPr kumimoji="0" lang="en-US" altLang="en-US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Times New Roman" panose="02020603050405020304" pitchFamily="18" charset="0"/>
            </a:endParaRPr>
          </a:p>
        </p:txBody>
      </p:sp>
      <p:pic>
        <p:nvPicPr>
          <p:cNvPr id="19" name="Picture 9" descr="9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367076"/>
            <a:ext cx="8328041" cy="4490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" name="Group 8"/>
          <p:cNvGrpSpPr>
            <a:grpSpLocks/>
          </p:cNvGrpSpPr>
          <p:nvPr/>
        </p:nvGrpSpPr>
        <p:grpSpPr bwMode="auto">
          <a:xfrm>
            <a:off x="1847927" y="1639639"/>
            <a:ext cx="5715000" cy="654050"/>
            <a:chOff x="1152" y="3812"/>
            <a:chExt cx="3600" cy="412"/>
          </a:xfrm>
        </p:grpSpPr>
        <p:sp>
          <p:nvSpPr>
            <p:cNvPr id="22" name="Text Box 8"/>
            <p:cNvSpPr txBox="1">
              <a:spLocks noChangeArrowheads="1"/>
            </p:cNvSpPr>
            <p:nvPr/>
          </p:nvSpPr>
          <p:spPr bwMode="auto">
            <a:xfrm>
              <a:off x="1152" y="3897"/>
              <a:ext cx="3600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 b="1">
                  <a:solidFill>
                    <a:srgbClr val="33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2Al  +  Fe</a:t>
              </a:r>
              <a:r>
                <a:rPr lang="en-US" altLang="en-US" sz="2800" b="1" baseline="-25000">
                  <a:solidFill>
                    <a:srgbClr val="33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altLang="en-US" sz="2800" b="1">
                  <a:solidFill>
                    <a:srgbClr val="33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  <a:r>
                <a:rPr lang="en-US" altLang="en-US" sz="2800" b="1" baseline="-25000">
                  <a:solidFill>
                    <a:srgbClr val="33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r>
                <a:rPr lang="en-US" altLang="en-US" sz="2800" b="1">
                  <a:solidFill>
                    <a:srgbClr val="33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altLang="en-US" sz="2800" b="1">
                  <a:solidFill>
                    <a:srgbClr val="33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   Al</a:t>
              </a:r>
              <a:r>
                <a:rPr lang="en-US" altLang="en-US" sz="2800" b="1" baseline="-25000">
                  <a:solidFill>
                    <a:srgbClr val="33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2</a:t>
              </a:r>
              <a:r>
                <a:rPr lang="en-US" altLang="en-US" sz="2800" b="1">
                  <a:solidFill>
                    <a:srgbClr val="33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O</a:t>
              </a:r>
              <a:r>
                <a:rPr lang="en-US" altLang="en-US" sz="2800" b="1" baseline="-25000">
                  <a:solidFill>
                    <a:srgbClr val="33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3</a:t>
              </a:r>
              <a:r>
                <a:rPr lang="en-US" altLang="en-US" sz="2800" b="1">
                  <a:solidFill>
                    <a:srgbClr val="33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  +  2Fe</a:t>
              </a:r>
            </a:p>
          </p:txBody>
        </p:sp>
        <p:sp>
          <p:nvSpPr>
            <p:cNvPr id="23" name="Rectangle 10"/>
            <p:cNvSpPr>
              <a:spLocks noChangeArrowheads="1"/>
            </p:cNvSpPr>
            <p:nvPr/>
          </p:nvSpPr>
          <p:spPr bwMode="auto">
            <a:xfrm>
              <a:off x="2496" y="3812"/>
              <a:ext cx="375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2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en-US" altLang="en-US" sz="2400" b="1" baseline="30000"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</a:p>
          </p:txBody>
        </p:sp>
      </p:grpSp>
      <p:sp>
        <p:nvSpPr>
          <p:cNvPr id="24" name="Rectangle 11"/>
          <p:cNvSpPr>
            <a:spLocks noChangeArrowheads="1"/>
          </p:cNvSpPr>
          <p:nvPr/>
        </p:nvSpPr>
        <p:spPr bwMode="auto">
          <a:xfrm>
            <a:off x="5334000" y="946335"/>
            <a:ext cx="365837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(phản </a:t>
            </a:r>
            <a:r>
              <a:rPr lang="en-US" altLang="en-US" sz="28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 nhiệt </a:t>
            </a:r>
            <a:r>
              <a:rPr lang="en-US" altLang="en-US" sz="280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nhôm).</a:t>
            </a:r>
            <a:endParaRPr lang="en-US" altLang="en-US" sz="280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hản ứng NHIỆT NHÔM 🔥 Thí nghiệm HÓA 9-12 📚 Mr. Skeleton Thí Nghiệ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71600" y="1469555"/>
            <a:ext cx="9601200" cy="5159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314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685800" y="304800"/>
            <a:ext cx="401962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b="1">
                <a:latin typeface="Times New Roman" panose="02020603050405020304" pitchFamily="18" charset="0"/>
              </a:rPr>
              <a:t>III. </a:t>
            </a:r>
            <a:r>
              <a:rPr lang="en-US" altLang="en-US" b="1" smtClean="0">
                <a:latin typeface="Times New Roman" panose="02020603050405020304" pitchFamily="18" charset="0"/>
              </a:rPr>
              <a:t>Tính chất hóa học</a:t>
            </a:r>
            <a:endParaRPr lang="en-US" altLang="en-US" b="1">
              <a:latin typeface="Times New Roman" panose="02020603050405020304" pitchFamily="18" charset="0"/>
            </a:endParaRP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066800" y="946335"/>
            <a:ext cx="10896600" cy="517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cs typeface="Times New Roman" panose="02020603050405020304" pitchFamily="18" charset="0"/>
              </a:rPr>
              <a:t>4. Tác dụng với </a:t>
            </a:r>
            <a:r>
              <a:rPr lang="en-US" altLang="en-US" b="1" smtClean="0">
                <a:solidFill>
                  <a:srgbClr val="0000FF"/>
                </a:solidFill>
                <a:cs typeface="Times New Roman" panose="02020603050405020304" pitchFamily="18" charset="0"/>
              </a:rPr>
              <a:t>nước</a:t>
            </a:r>
            <a:endParaRPr kumimoji="0" lang="en-US" altLang="en-US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Times New Roman" panose="02020603050405020304" pitchFamily="18" charset="0"/>
            </a:endParaRP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1207168" y="2860548"/>
            <a:ext cx="1012056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indent="3397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Nếu phá bỏ lớp oxit trên bề mặt nhôm (hoặc tạo thành hỗn hống Al - Hg), thì Al sẽ tác dụng được với nước:</a:t>
            </a:r>
          </a:p>
        </p:txBody>
      </p:sp>
      <p:sp>
        <p:nvSpPr>
          <p:cNvPr id="10" name="AutoShape 10"/>
          <p:cNvSpPr>
            <a:spLocks noChangeArrowheads="1"/>
          </p:cNvSpPr>
          <p:nvPr/>
        </p:nvSpPr>
        <p:spPr bwMode="auto">
          <a:xfrm>
            <a:off x="3657600" y="1732544"/>
            <a:ext cx="7670131" cy="3176695"/>
          </a:xfrm>
          <a:prstGeom prst="wedgeEllipseCallout">
            <a:avLst>
              <a:gd name="adj1" fmla="val -53458"/>
              <a:gd name="adj2" fmla="val 74510"/>
            </a:avLst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10000"/>
              </a:lnSpc>
            </a:pPr>
            <a:r>
              <a:rPr lang="en-US" altLang="en-US" sz="3200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 sao những đồ dùng bằng </a:t>
            </a:r>
            <a:r>
              <a:rPr lang="en-US" altLang="en-US" sz="3200" i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nhôm (nồi</a:t>
            </a:r>
            <a:r>
              <a:rPr lang="en-US" altLang="en-US" sz="3200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thau) không bị phá hủy trong nước và ngay cả khi đun nóng?</a:t>
            </a:r>
            <a:endParaRPr lang="en-US" altLang="en-US" sz="3200" i="1">
              <a:latin typeface="Times New Roman" panose="02020603050405020304" pitchFamily="18" charset="0"/>
              <a:cs typeface="Times New Roman" panose="02020603050405020304" pitchFamily="18" charset="0"/>
              <a:sym typeface="Wingdings 3" panose="05040102010807070707" pitchFamily="18" charset="2"/>
            </a:endParaRPr>
          </a:p>
        </p:txBody>
      </p:sp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2362200" y="3941346"/>
            <a:ext cx="7086600" cy="584775"/>
            <a:chOff x="914400" y="5070765"/>
            <a:chExt cx="7086600" cy="584774"/>
          </a:xfrm>
        </p:grpSpPr>
        <p:sp>
          <p:nvSpPr>
            <p:cNvPr id="12" name="Text Box 7"/>
            <p:cNvSpPr txBox="1">
              <a:spLocks noChangeArrowheads="1"/>
            </p:cNvSpPr>
            <p:nvPr/>
          </p:nvSpPr>
          <p:spPr bwMode="auto">
            <a:xfrm>
              <a:off x="914400" y="5070765"/>
              <a:ext cx="7086600" cy="5847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200">
                  <a:latin typeface="Times New Roman" panose="02020603050405020304" pitchFamily="18" charset="0"/>
                  <a:cs typeface="Times New Roman" panose="02020603050405020304" pitchFamily="18" charset="0"/>
                </a:rPr>
                <a:t>2Al  +  6H</a:t>
              </a:r>
              <a:r>
                <a:rPr lang="en-US" altLang="en-US" sz="3200" baseline="-2500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altLang="en-US" sz="3200">
                  <a:latin typeface="Times New Roman" panose="02020603050405020304" pitchFamily="18" charset="0"/>
                  <a:cs typeface="Times New Roman" panose="02020603050405020304" pitchFamily="18" charset="0"/>
                </a:rPr>
                <a:t>O  </a:t>
              </a:r>
              <a:r>
                <a:rPr lang="en-US" altLang="en-US" sz="320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   2Al(OH)</a:t>
              </a:r>
              <a:r>
                <a:rPr lang="en-US" altLang="en-US" sz="3200" baseline="-2500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3</a:t>
              </a:r>
              <a:r>
                <a:rPr lang="en-US" altLang="en-US" sz="320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  +  3H</a:t>
              </a:r>
              <a:r>
                <a:rPr lang="en-US" altLang="en-US" sz="3200" baseline="-2500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2</a:t>
              </a:r>
              <a:r>
                <a:rPr lang="en-US" altLang="en-US" sz="3200">
                  <a:latin typeface="Times New Roman" panose="02020603050405020304" pitchFamily="18" charset="0"/>
                  <a:cs typeface="Times New Roman" panose="02020603050405020304" pitchFamily="18" charset="0"/>
                  <a:sym typeface="Wingdings 3" panose="05040102010807070707" pitchFamily="18" charset="2"/>
                </a:rPr>
                <a:t> </a:t>
              </a:r>
              <a:endParaRPr lang="en-US" altLang="en-US" sz="320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endParaRP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>
              <a:off x="5727032" y="5105690"/>
              <a:ext cx="0" cy="48418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1207167" y="4767135"/>
            <a:ext cx="1012056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i="1">
                <a:latin typeface="Times New Roman" panose="02020603050405020304" pitchFamily="18" charset="0"/>
                <a:cs typeface="Times New Roman" panose="02020603050405020304" pitchFamily="18" charset="0"/>
              </a:rPr>
              <a:t>Tuy nhiên, p.ư nhanh chóng dừng lại vì tạo kết tủa Al(OH)</a:t>
            </a:r>
            <a:r>
              <a:rPr lang="en-US" altLang="en-US" sz="3200" i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3200" i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1289384" y="1557432"/>
            <a:ext cx="1045143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Do có màng oxit Al</a:t>
            </a:r>
            <a:r>
              <a:rPr lang="en-US" altLang="en-US" sz="3200" b="1" i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32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en-US" sz="3200" b="1" i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32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 mỏng, mịn, bền chắc bảo vệ không cho không khí và nước thấm qua.</a:t>
            </a:r>
          </a:p>
        </p:txBody>
      </p:sp>
      <p:pic>
        <p:nvPicPr>
          <p:cNvPr id="16" name="Nhôm mọc lông tơ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25529" y="1466418"/>
            <a:ext cx="7179142" cy="5358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583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4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  <p:bldLst>
      <p:bldP spid="10" grpId="0" animBg="1"/>
      <p:bldP spid="10" grpId="1" animBg="1"/>
      <p:bldP spid="14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685800" y="304800"/>
            <a:ext cx="401962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b="1">
                <a:latin typeface="Times New Roman" panose="02020603050405020304" pitchFamily="18" charset="0"/>
              </a:rPr>
              <a:t>III. </a:t>
            </a:r>
            <a:r>
              <a:rPr lang="en-US" altLang="en-US" b="1" smtClean="0">
                <a:latin typeface="Times New Roman" panose="02020603050405020304" pitchFamily="18" charset="0"/>
              </a:rPr>
              <a:t>Tính chất hóa học</a:t>
            </a:r>
            <a:endParaRPr lang="en-US" altLang="en-US" b="1">
              <a:latin typeface="Times New Roman" panose="02020603050405020304" pitchFamily="18" charset="0"/>
            </a:endParaRP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066800" y="946335"/>
            <a:ext cx="10896600" cy="517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b="1">
                <a:solidFill>
                  <a:srgbClr val="0000FF"/>
                </a:solidFill>
                <a:cs typeface="Times New Roman" panose="02020603050405020304" pitchFamily="18" charset="0"/>
              </a:rPr>
              <a:t>5</a:t>
            </a:r>
            <a:r>
              <a:rPr kumimoji="0" lang="en-US" altLang="en-US" b="1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cs typeface="Times New Roman" panose="02020603050405020304" pitchFamily="18" charset="0"/>
              </a:rPr>
              <a:t>. Tác dụng với </a:t>
            </a:r>
            <a:r>
              <a:rPr lang="en-US" altLang="en-US" b="1" smtClean="0">
                <a:solidFill>
                  <a:srgbClr val="0000FF"/>
                </a:solidFill>
                <a:cs typeface="Times New Roman" panose="02020603050405020304" pitchFamily="18" charset="0"/>
              </a:rPr>
              <a:t>dung dịch kiềm</a:t>
            </a:r>
            <a:endParaRPr kumimoji="0" lang="en-US" altLang="en-US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Times New Roman" panose="02020603050405020304" pitchFamily="18" charset="0"/>
            </a:endParaRPr>
          </a:p>
        </p:txBody>
      </p:sp>
      <p:sp>
        <p:nvSpPr>
          <p:cNvPr id="16" name="Text Box 15"/>
          <p:cNvSpPr txBox="1">
            <a:spLocks noChangeArrowheads="1"/>
          </p:cNvSpPr>
          <p:nvPr/>
        </p:nvSpPr>
        <p:spPr bwMode="auto">
          <a:xfrm>
            <a:off x="649704" y="1463400"/>
            <a:ext cx="11313695" cy="3625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30000"/>
              </a:spcBef>
            </a:pP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- Do Al</a:t>
            </a:r>
            <a:r>
              <a:rPr lang="en-US" altLang="en-US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en-US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là oxit lưỡng tính nên lớp màng mỏng Al</a:t>
            </a:r>
            <a:r>
              <a:rPr lang="en-US" altLang="en-US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en-US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trên bề mặt nhôm tác dụng với dd kiềm tạo muối tan. </a:t>
            </a:r>
          </a:p>
          <a:p>
            <a:pPr algn="ctr" eaLnBrk="1" hangingPunct="1">
              <a:spcBef>
                <a:spcPct val="30000"/>
              </a:spcBef>
            </a:pP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  Al</a:t>
            </a:r>
            <a:r>
              <a:rPr lang="en-US" altLang="en-US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en-US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+ 2NaOH 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 2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NaAlO</a:t>
            </a:r>
            <a:r>
              <a:rPr lang="en-US" altLang="en-US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     +    2H</a:t>
            </a:r>
            <a:r>
              <a:rPr lang="en-US" altLang="en-US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</a:p>
          <a:p>
            <a:pPr marL="457200" indent="-457200" algn="just" eaLnBrk="1" hangingPunct="1">
              <a:spcBef>
                <a:spcPct val="30000"/>
              </a:spcBef>
              <a:buFontTx/>
              <a:buChar char="-"/>
            </a:pPr>
            <a:r>
              <a:rPr lang="en-US" alt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không còn màng oxit bảo vệ, nhôm tác dụng với nước tạo ra Al(OH)</a:t>
            </a:r>
            <a:r>
              <a:rPr lang="en-US" altLang="en-US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và giải phóng khí H</a:t>
            </a:r>
            <a:r>
              <a:rPr lang="en-US" altLang="en-US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 eaLnBrk="1" hangingPunct="1">
              <a:spcBef>
                <a:spcPct val="30000"/>
              </a:spcBef>
              <a:buFontTx/>
              <a:buChar char="-"/>
            </a:pPr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30000"/>
              </a:spcBef>
            </a:pP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- Al(OH)</a:t>
            </a:r>
            <a:r>
              <a:rPr lang="en-US" altLang="en-US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là hiđroxit lưỡng tính nên tác dụng tiếp với dd kiềm.</a:t>
            </a: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1774546" y="4025774"/>
            <a:ext cx="888956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2Al           +      6H</a:t>
            </a:r>
            <a:r>
              <a:rPr lang="en-US" altLang="en-US" baseline="-250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     </a:t>
            </a:r>
            <a:r>
              <a:rPr lang="en-US" altLang="en-US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</a:t>
            </a:r>
            <a:r>
              <a:rPr lang="en-US" altLang="en-US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2Al(OH)</a:t>
            </a:r>
            <a:r>
              <a:rPr lang="en-US" altLang="en-US" baseline="-250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+   3H</a:t>
            </a:r>
            <a:r>
              <a:rPr lang="en-US" altLang="en-US" baseline="-250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altLang="en-US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</a:t>
            </a:r>
          </a:p>
        </p:txBody>
      </p:sp>
      <p:sp>
        <p:nvSpPr>
          <p:cNvPr id="18" name="Text Box 17"/>
          <p:cNvSpPr txBox="1">
            <a:spLocks noChangeArrowheads="1"/>
          </p:cNvSpPr>
          <p:nvPr/>
        </p:nvSpPr>
        <p:spPr bwMode="auto">
          <a:xfrm>
            <a:off x="1447800" y="5170097"/>
            <a:ext cx="918021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Al(OH)</a:t>
            </a:r>
            <a:r>
              <a:rPr lang="en-US" altLang="en-US" baseline="-250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+      NaOH      </a:t>
            </a:r>
            <a:r>
              <a:rPr lang="en-US" altLang="en-US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</a:t>
            </a:r>
            <a:r>
              <a:rPr lang="en-US" altLang="en-US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NaAlO</a:t>
            </a:r>
            <a:r>
              <a:rPr lang="en-US" altLang="en-US" baseline="-250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+    2H</a:t>
            </a:r>
            <a:r>
              <a:rPr lang="en-US" altLang="en-US" baseline="-250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</a:p>
        </p:txBody>
      </p:sp>
      <p:sp>
        <p:nvSpPr>
          <p:cNvPr id="19" name="Text Box 18"/>
          <p:cNvSpPr txBox="1">
            <a:spLocks noChangeArrowheads="1"/>
          </p:cNvSpPr>
          <p:nvPr/>
        </p:nvSpPr>
        <p:spPr bwMode="auto">
          <a:xfrm>
            <a:off x="1447800" y="5779697"/>
            <a:ext cx="8915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2Al    +   2NaOH   +  2H</a:t>
            </a:r>
            <a:r>
              <a:rPr lang="en-US" altLang="en-US" b="1" baseline="-2500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 </a:t>
            </a:r>
            <a:r>
              <a:rPr lang="en-US" altLang="en-US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     2NaAlO</a:t>
            </a:r>
            <a:r>
              <a:rPr lang="en-US" altLang="en-US" b="1" baseline="-2500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2</a:t>
            </a:r>
            <a:r>
              <a:rPr lang="en-US" altLang="en-US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      +     3H</a:t>
            </a:r>
            <a:r>
              <a:rPr lang="en-US" altLang="en-US" b="1" baseline="-2500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2 </a:t>
            </a:r>
            <a:r>
              <a:rPr lang="en-US" altLang="en-US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</a:t>
            </a:r>
          </a:p>
        </p:txBody>
      </p:sp>
      <p:pic>
        <p:nvPicPr>
          <p:cNvPr id="3" name="Nhôm tác dụng với dung dịch kiề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95400" y="1536202"/>
            <a:ext cx="9829800" cy="5321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232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8" grpId="0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533400" y="381000"/>
            <a:ext cx="9906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IV. </a:t>
            </a:r>
            <a:r>
              <a:rPr lang="en-US" alt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Ứng dụng và trạng thái tự nhiên:</a:t>
            </a:r>
            <a:endParaRPr lang="en-US" alt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533400" y="928688"/>
            <a:ext cx="8534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US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1. Ứng dụng:</a:t>
            </a:r>
            <a:endParaRPr lang="en-US" alt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6" descr="images (1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310786"/>
            <a:ext cx="3019425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 descr="images (2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842" y="1853586"/>
            <a:ext cx="2466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 descr="Nhom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5084" y="1977411"/>
            <a:ext cx="2466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 descr="images (3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987186"/>
            <a:ext cx="2343150" cy="195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" descr="images (4)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6642" y="4215786"/>
            <a:ext cx="2562225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1" descr="small_080823152041-708-181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8884" y="4034811"/>
            <a:ext cx="2667000" cy="198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2"/>
          <p:cNvSpPr>
            <a:spLocks noChangeArrowheads="1"/>
          </p:cNvSpPr>
          <p:nvPr/>
        </p:nvSpPr>
        <p:spPr bwMode="auto">
          <a:xfrm>
            <a:off x="1371600" y="5981413"/>
            <a:ext cx="1905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Cửa nhôm</a:t>
            </a:r>
          </a:p>
        </p:txBody>
      </p:sp>
      <p:sp>
        <p:nvSpPr>
          <p:cNvPr id="13" name="Rectangle 13"/>
          <p:cNvSpPr>
            <a:spLocks noChangeArrowheads="1"/>
          </p:cNvSpPr>
          <p:nvPr/>
        </p:nvSpPr>
        <p:spPr bwMode="auto">
          <a:xfrm>
            <a:off x="5350042" y="6043327"/>
            <a:ext cx="1905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Dây điện</a:t>
            </a:r>
          </a:p>
        </p:txBody>
      </p:sp>
      <p:sp>
        <p:nvSpPr>
          <p:cNvPr id="14" name="Rectangle 14"/>
          <p:cNvSpPr>
            <a:spLocks noChangeArrowheads="1"/>
          </p:cNvSpPr>
          <p:nvPr/>
        </p:nvSpPr>
        <p:spPr bwMode="auto">
          <a:xfrm>
            <a:off x="9023683" y="5950120"/>
            <a:ext cx="233795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Hỗ hợp tecmit</a:t>
            </a:r>
          </a:p>
        </p:txBody>
      </p:sp>
      <p:sp>
        <p:nvSpPr>
          <p:cNvPr id="15" name="Rectangle 15"/>
          <p:cNvSpPr>
            <a:spLocks noChangeArrowheads="1"/>
          </p:cNvSpPr>
          <p:nvPr/>
        </p:nvSpPr>
        <p:spPr bwMode="auto">
          <a:xfrm>
            <a:off x="9176084" y="3514438"/>
            <a:ext cx="187291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Nồi nhôm</a:t>
            </a:r>
          </a:p>
        </p:txBody>
      </p:sp>
      <p:sp>
        <p:nvSpPr>
          <p:cNvPr id="16" name="Rectangle 16"/>
          <p:cNvSpPr>
            <a:spLocks noChangeArrowheads="1"/>
          </p:cNvSpPr>
          <p:nvPr/>
        </p:nvSpPr>
        <p:spPr bwMode="auto">
          <a:xfrm>
            <a:off x="5121442" y="3695414"/>
            <a:ext cx="187291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Máy bay</a:t>
            </a:r>
          </a:p>
        </p:txBody>
      </p:sp>
      <p:sp>
        <p:nvSpPr>
          <p:cNvPr id="17" name="Rectangle 17"/>
          <p:cNvSpPr>
            <a:spLocks noChangeArrowheads="1"/>
          </p:cNvSpPr>
          <p:nvPr/>
        </p:nvSpPr>
        <p:spPr bwMode="auto">
          <a:xfrm>
            <a:off x="1219200" y="3466813"/>
            <a:ext cx="187291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Ô tô</a:t>
            </a:r>
          </a:p>
        </p:txBody>
      </p:sp>
    </p:spTree>
    <p:extLst>
      <p:ext uri="{BB962C8B-B14F-4D97-AF65-F5344CB8AC3E}">
        <p14:creationId xmlns:p14="http://schemas.microsoft.com/office/powerpoint/2010/main" val="3054900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533400" y="381000"/>
            <a:ext cx="9906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IV. </a:t>
            </a:r>
            <a:r>
              <a:rPr lang="en-US" alt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Ứng dụng và trạng thái tự nhiên:</a:t>
            </a:r>
            <a:endParaRPr lang="en-US" alt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533400" y="928688"/>
            <a:ext cx="8534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US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1. Ứng dụng:</a:t>
            </a:r>
            <a:endParaRPr lang="en-US" alt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549442" y="1589005"/>
            <a:ext cx="8534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US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2. Trạng thái tự nhiên:</a:t>
            </a:r>
            <a:endParaRPr lang="en-US" alt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AutoShape 6"/>
          <p:cNvSpPr>
            <a:spLocks noChangeArrowheads="1"/>
          </p:cNvSpPr>
          <p:nvPr/>
        </p:nvSpPr>
        <p:spPr bwMode="auto">
          <a:xfrm>
            <a:off x="5181600" y="1438063"/>
            <a:ext cx="6416842" cy="1653266"/>
          </a:xfrm>
          <a:prstGeom prst="wedgeEllipseCallout">
            <a:avLst>
              <a:gd name="adj1" fmla="val -40380"/>
              <a:gd name="adj2" fmla="val 63403"/>
            </a:avLst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10000"/>
              </a:lnSpc>
            </a:pPr>
            <a:r>
              <a:rPr lang="en-US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Trong tự nhiên nhôm tồn tại ở trạng thái nào?</a:t>
            </a:r>
            <a:endParaRPr lang="en-US" altLang="en-US" sz="3200">
              <a:latin typeface="Times New Roman" panose="02020603050405020304" pitchFamily="18" charset="0"/>
              <a:cs typeface="Times New Roman" panose="02020603050405020304" pitchFamily="18" charset="0"/>
              <a:sym typeface="Wingdings 3" panose="05040102010807070707" pitchFamily="18" charset="2"/>
            </a:endParaRPr>
          </a:p>
        </p:txBody>
      </p:sp>
      <p:pic>
        <p:nvPicPr>
          <p:cNvPr id="20" name="Picture 8" descr="tải xuống (2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021997"/>
            <a:ext cx="2466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0" descr="tải xuố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6775" y="4021997"/>
            <a:ext cx="2466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 11"/>
          <p:cNvSpPr>
            <a:spLocks noChangeArrowheads="1"/>
          </p:cNvSpPr>
          <p:nvPr/>
        </p:nvSpPr>
        <p:spPr bwMode="auto">
          <a:xfrm>
            <a:off x="6200775" y="5973977"/>
            <a:ext cx="1981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Quặng boxit</a:t>
            </a:r>
          </a:p>
        </p:txBody>
      </p:sp>
      <p:sp>
        <p:nvSpPr>
          <p:cNvPr id="23" name="Rectangle 12"/>
          <p:cNvSpPr>
            <a:spLocks noChangeArrowheads="1"/>
          </p:cNvSpPr>
          <p:nvPr/>
        </p:nvSpPr>
        <p:spPr bwMode="auto">
          <a:xfrm>
            <a:off x="9020175" y="5989852"/>
            <a:ext cx="1981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Mica</a:t>
            </a:r>
          </a:p>
        </p:txBody>
      </p:sp>
      <p:sp>
        <p:nvSpPr>
          <p:cNvPr id="24" name="Text Box 13"/>
          <p:cNvSpPr txBox="1">
            <a:spLocks noChangeArrowheads="1"/>
          </p:cNvSpPr>
          <p:nvPr/>
        </p:nvSpPr>
        <p:spPr bwMode="auto">
          <a:xfrm>
            <a:off x="397042" y="2979655"/>
            <a:ext cx="4936958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-Đất sét: (Al</a:t>
            </a:r>
            <a:r>
              <a:rPr lang="en-US" altLang="en-US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en-US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.SiO</a:t>
            </a:r>
            <a:r>
              <a:rPr lang="en-US" altLang="en-US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.2H</a:t>
            </a:r>
            <a:r>
              <a:rPr lang="en-US" altLang="en-US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O),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-Mica (K</a:t>
            </a:r>
            <a:r>
              <a:rPr lang="en-US" altLang="en-US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O.Al</a:t>
            </a:r>
            <a:r>
              <a:rPr lang="en-US" altLang="en-US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en-US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.6SiO</a:t>
            </a:r>
            <a:r>
              <a:rPr lang="en-US" altLang="en-US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-Boxit (Al</a:t>
            </a:r>
            <a:r>
              <a:rPr lang="en-US" altLang="en-US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en-US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.2H</a:t>
            </a:r>
            <a:r>
              <a:rPr lang="en-US" altLang="en-US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O),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-Criolit (3NaF.AlF</a:t>
            </a:r>
            <a:r>
              <a:rPr lang="en-US" altLang="en-US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020745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 animBg="1"/>
      <p:bldP spid="22" grpId="0"/>
      <p:bldP spid="2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4"/>
          <p:cNvSpPr txBox="1">
            <a:spLocks noChangeArrowheads="1"/>
          </p:cNvSpPr>
          <p:nvPr/>
        </p:nvSpPr>
        <p:spPr bwMode="auto">
          <a:xfrm>
            <a:off x="609600" y="558315"/>
            <a:ext cx="868680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smtClean="0">
                <a:latin typeface="Times New Roman" panose="02020603050405020304" pitchFamily="18" charset="0"/>
              </a:rPr>
              <a:t>V</a:t>
            </a:r>
            <a:r>
              <a:rPr lang="en-US" altLang="en-US" b="1">
                <a:latin typeface="Times New Roman" panose="02020603050405020304" pitchFamily="18" charset="0"/>
              </a:rPr>
              <a:t>. </a:t>
            </a:r>
            <a:r>
              <a:rPr lang="en-US" altLang="en-US" b="1" smtClean="0">
                <a:latin typeface="Times New Roman" panose="02020603050405020304" pitchFamily="18" charset="0"/>
              </a:rPr>
              <a:t>Sản xuất</a:t>
            </a:r>
            <a:endParaRPr lang="en-US" altLang="en-US" b="1">
              <a:latin typeface="Times New Roman" panose="02020603050405020304" pitchFamily="18" charset="0"/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914400" y="1298074"/>
            <a:ext cx="85344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US" altLang="en-US" sz="28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Nguyên liệu: </a:t>
            </a: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Quặng boxit (Al</a:t>
            </a:r>
            <a:r>
              <a:rPr lang="en-US" altLang="en-US" sz="28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en-US" sz="28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.2H</a:t>
            </a:r>
            <a:r>
              <a:rPr lang="en-US" altLang="en-US" sz="28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O)</a:t>
            </a:r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914400" y="1831474"/>
            <a:ext cx="85344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US" altLang="en-US" sz="28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Điện phân nhôm oxit nóng chảy:</a:t>
            </a:r>
            <a:endParaRPr lang="en-US" altLang="en-US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914400" y="2426786"/>
            <a:ext cx="8305800" cy="1167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lnSpc>
                <a:spcPct val="120000"/>
              </a:lnSpc>
              <a:spcBef>
                <a:spcPct val="20000"/>
              </a:spcBef>
            </a:pP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-Hạ nhiệt độ nóng chảy Al</a:t>
            </a:r>
            <a:r>
              <a:rPr lang="en-US" altLang="en-US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en-US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(2050</a:t>
            </a:r>
            <a:r>
              <a:rPr lang="en-US" altLang="en-US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C xuống 900</a:t>
            </a:r>
            <a:r>
              <a:rPr lang="en-US" altLang="en-US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C).</a:t>
            </a:r>
          </a:p>
          <a:p>
            <a:pPr algn="just">
              <a:lnSpc>
                <a:spcPct val="120000"/>
              </a:lnSpc>
              <a:spcBef>
                <a:spcPct val="20000"/>
              </a:spcBef>
            </a:pP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-Quá trình điện phân</a:t>
            </a:r>
          </a:p>
        </p:txBody>
      </p:sp>
      <p:grpSp>
        <p:nvGrpSpPr>
          <p:cNvPr id="14" name="Group 10"/>
          <p:cNvGrpSpPr>
            <a:grpSpLocks/>
          </p:cNvGrpSpPr>
          <p:nvPr/>
        </p:nvGrpSpPr>
        <p:grpSpPr bwMode="auto">
          <a:xfrm>
            <a:off x="990600" y="4712786"/>
            <a:ext cx="8534400" cy="685800"/>
            <a:chOff x="192" y="864"/>
            <a:chExt cx="5376" cy="432"/>
          </a:xfrm>
        </p:grpSpPr>
        <p:sp>
          <p:nvSpPr>
            <p:cNvPr id="15" name="Text Box 11"/>
            <p:cNvSpPr txBox="1">
              <a:spLocks noChangeArrowheads="1"/>
            </p:cNvSpPr>
            <p:nvPr/>
          </p:nvSpPr>
          <p:spPr bwMode="auto">
            <a:xfrm>
              <a:off x="192" y="1008"/>
              <a:ext cx="537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400" b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Al</a:t>
              </a:r>
              <a:r>
                <a:rPr lang="en-US" altLang="en-US" sz="2400" b="1" baseline="-2500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altLang="en-US" sz="2400" b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  <a:r>
                <a:rPr lang="en-US" altLang="en-US" sz="2400" b="1" baseline="-2500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r>
                <a:rPr lang="en-US" altLang="en-US" sz="2400" b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                             4Al          +           3O</a:t>
              </a:r>
              <a:r>
                <a:rPr lang="en-US" altLang="en-US" sz="2400" b="1" baseline="-2500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16" name="Line 12"/>
            <p:cNvSpPr>
              <a:spLocks noChangeShapeType="1"/>
            </p:cNvSpPr>
            <p:nvPr/>
          </p:nvSpPr>
          <p:spPr bwMode="auto">
            <a:xfrm>
              <a:off x="1200" y="1152"/>
              <a:ext cx="1104" cy="0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>
                <a:cs typeface="Times New Roman" panose="02020603050405020304" pitchFamily="18" charset="0"/>
              </a:endParaRPr>
            </a:p>
          </p:txBody>
        </p:sp>
        <p:sp>
          <p:nvSpPr>
            <p:cNvPr id="17" name="Text Box 13"/>
            <p:cNvSpPr txBox="1">
              <a:spLocks noChangeArrowheads="1"/>
            </p:cNvSpPr>
            <p:nvPr/>
          </p:nvSpPr>
          <p:spPr bwMode="auto">
            <a:xfrm>
              <a:off x="1008" y="864"/>
              <a:ext cx="2016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400" b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Điện phân nóng chảy</a:t>
              </a:r>
            </a:p>
          </p:txBody>
        </p:sp>
      </p:grpSp>
      <p:sp>
        <p:nvSpPr>
          <p:cNvPr id="18" name="Text Box 14"/>
          <p:cNvSpPr txBox="1">
            <a:spLocks noChangeArrowheads="1"/>
          </p:cNvSpPr>
          <p:nvPr/>
        </p:nvSpPr>
        <p:spPr bwMode="auto">
          <a:xfrm>
            <a:off x="1066800" y="3569786"/>
            <a:ext cx="6019800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+ Ở catot: 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Al</a:t>
            </a:r>
            <a:r>
              <a:rPr lang="en-US" altLang="en-US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3+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     +    3e    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     Al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+ Ở anot: 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2O</a:t>
            </a:r>
            <a:r>
              <a:rPr lang="en-US" altLang="en-US" b="1" baseline="30000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2-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        O</a:t>
            </a:r>
            <a:r>
              <a:rPr lang="en-US" altLang="en-US" b="1" baseline="-25000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2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      +     4e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4"/>
          <p:cNvSpPr txBox="1">
            <a:spLocks noChangeArrowheads="1"/>
          </p:cNvSpPr>
          <p:nvPr/>
        </p:nvSpPr>
        <p:spPr bwMode="auto">
          <a:xfrm>
            <a:off x="1522413" y="1"/>
            <a:ext cx="9144001" cy="823913"/>
          </a:xfrm>
          <a:prstGeom prst="rect">
            <a:avLst/>
          </a:prstGeom>
          <a:solidFill>
            <a:srgbClr val="66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4800" b="1">
                <a:solidFill>
                  <a:schemeClr val="bg1"/>
                </a:solidFill>
                <a:latin typeface="Times New Roman" panose="02020603050405020304" pitchFamily="18" charset="0"/>
              </a:rPr>
              <a:t>Cấu tạo thùng điện phân</a:t>
            </a:r>
            <a:endParaRPr lang="en-US" altLang="en-US" sz="4800" b="1" baseline="300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31747" name="Group 5"/>
          <p:cNvGrpSpPr>
            <a:grpSpLocks/>
          </p:cNvGrpSpPr>
          <p:nvPr/>
        </p:nvGrpSpPr>
        <p:grpSpPr bwMode="auto">
          <a:xfrm>
            <a:off x="1524000" y="1271588"/>
            <a:ext cx="8675688" cy="5586412"/>
            <a:chOff x="0" y="801"/>
            <a:chExt cx="5465" cy="3519"/>
          </a:xfrm>
        </p:grpSpPr>
        <p:grpSp>
          <p:nvGrpSpPr>
            <p:cNvPr id="31779" name="Group 6"/>
            <p:cNvGrpSpPr>
              <a:grpSpLocks/>
            </p:cNvGrpSpPr>
            <p:nvPr/>
          </p:nvGrpSpPr>
          <p:grpSpPr bwMode="auto">
            <a:xfrm>
              <a:off x="916" y="801"/>
              <a:ext cx="4549" cy="3070"/>
              <a:chOff x="916" y="801"/>
              <a:chExt cx="4549" cy="3070"/>
            </a:xfrm>
          </p:grpSpPr>
          <p:pic>
            <p:nvPicPr>
              <p:cNvPr id="31781" name="Picture 7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16" y="801"/>
                <a:ext cx="4549" cy="30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85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1782" name="Oval 8"/>
              <p:cNvSpPr>
                <a:spLocks noChangeAspect="1" noChangeArrowheads="1"/>
              </p:cNvSpPr>
              <p:nvPr/>
            </p:nvSpPr>
            <p:spPr bwMode="auto">
              <a:xfrm>
                <a:off x="1424" y="3456"/>
                <a:ext cx="58" cy="58"/>
              </a:xfrm>
              <a:prstGeom prst="ellipse">
                <a:avLst/>
              </a:prstGeom>
              <a:solidFill>
                <a:srgbClr val="FF0000"/>
              </a:solidFill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sp>
          <p:nvSpPr>
            <p:cNvPr id="31780" name="Rectangle 9"/>
            <p:cNvSpPr>
              <a:spLocks noChangeArrowheads="1"/>
            </p:cNvSpPr>
            <p:nvPr/>
          </p:nvSpPr>
          <p:spPr bwMode="auto">
            <a:xfrm>
              <a:off x="0" y="4128"/>
              <a:ext cx="1344" cy="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1771651" y="2667001"/>
            <a:ext cx="2257425" cy="758825"/>
            <a:chOff x="140" y="1675"/>
            <a:chExt cx="1422" cy="478"/>
          </a:xfrm>
        </p:grpSpPr>
        <p:sp>
          <p:nvSpPr>
            <p:cNvPr id="31777" name="AutoShape 11"/>
            <p:cNvSpPr>
              <a:spLocks noChangeArrowheads="1"/>
            </p:cNvSpPr>
            <p:nvPr/>
          </p:nvSpPr>
          <p:spPr bwMode="auto">
            <a:xfrm>
              <a:off x="140" y="1675"/>
              <a:ext cx="806" cy="432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>
                  <a:solidFill>
                    <a:srgbClr val="9900FF"/>
                  </a:solidFill>
                  <a:latin typeface="Times New Roman" panose="02020603050405020304" pitchFamily="18" charset="0"/>
                </a:rPr>
                <a:t>Lớp chất điện ly rắn</a:t>
              </a:r>
              <a:r>
                <a:rPr lang="en-US" altLang="en-US" sz="2000" b="1">
                  <a:solidFill>
                    <a:schemeClr val="accent2"/>
                  </a:solidFill>
                  <a:latin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31778" name="Line 12"/>
            <p:cNvSpPr>
              <a:spLocks noChangeShapeType="1"/>
            </p:cNvSpPr>
            <p:nvPr/>
          </p:nvSpPr>
          <p:spPr bwMode="auto">
            <a:xfrm>
              <a:off x="890" y="1865"/>
              <a:ext cx="672" cy="288"/>
            </a:xfrm>
            <a:prstGeom prst="line">
              <a:avLst/>
            </a:prstGeom>
            <a:noFill/>
            <a:ln w="15875">
              <a:solidFill>
                <a:schemeClr val="accent2"/>
              </a:solidFill>
              <a:round/>
              <a:headEnd/>
              <a:tailEnd type="oval" w="med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13"/>
          <p:cNvGrpSpPr>
            <a:grpSpLocks/>
          </p:cNvGrpSpPr>
          <p:nvPr/>
        </p:nvGrpSpPr>
        <p:grpSpPr bwMode="auto">
          <a:xfrm>
            <a:off x="1708150" y="3467100"/>
            <a:ext cx="2292350" cy="1638300"/>
            <a:chOff x="116" y="2184"/>
            <a:chExt cx="1444" cy="1032"/>
          </a:xfrm>
        </p:grpSpPr>
        <p:sp>
          <p:nvSpPr>
            <p:cNvPr id="31775" name="AutoShape 14"/>
            <p:cNvSpPr>
              <a:spLocks noChangeArrowheads="1"/>
            </p:cNvSpPr>
            <p:nvPr/>
          </p:nvSpPr>
          <p:spPr bwMode="auto">
            <a:xfrm>
              <a:off x="116" y="2184"/>
              <a:ext cx="1036" cy="1032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>
                  <a:solidFill>
                    <a:srgbClr val="006600"/>
                  </a:solidFill>
                  <a:latin typeface="Times New Roman" panose="02020603050405020304" pitchFamily="18" charset="0"/>
                </a:rPr>
                <a:t>Chất điện ly nóng chảy</a:t>
              </a:r>
              <a:br>
                <a:rPr lang="en-US" altLang="en-US" sz="2000" b="1">
                  <a:solidFill>
                    <a:srgbClr val="006600"/>
                  </a:solidFill>
                  <a:latin typeface="Times New Roman" panose="02020603050405020304" pitchFamily="18" charset="0"/>
                </a:rPr>
              </a:br>
              <a:r>
                <a:rPr lang="en-US" altLang="en-US" sz="2000" b="1">
                  <a:solidFill>
                    <a:srgbClr val="006600"/>
                  </a:solidFill>
                  <a:latin typeface="Times New Roman" panose="02020603050405020304" pitchFamily="18" charset="0"/>
                </a:rPr>
                <a:t>(Al</a:t>
              </a:r>
              <a:r>
                <a:rPr lang="en-US" altLang="en-US" sz="2000" b="1" baseline="-25000">
                  <a:solidFill>
                    <a:srgbClr val="006600"/>
                  </a:solidFill>
                  <a:latin typeface="Times New Roman" panose="02020603050405020304" pitchFamily="18" charset="0"/>
                </a:rPr>
                <a:t>2</a:t>
              </a:r>
              <a:r>
                <a:rPr lang="en-US" altLang="en-US" sz="2000" b="1">
                  <a:solidFill>
                    <a:srgbClr val="006600"/>
                  </a:solidFill>
                  <a:latin typeface="Times New Roman" panose="02020603050405020304" pitchFamily="18" charset="0"/>
                </a:rPr>
                <a:t>O</a:t>
              </a:r>
              <a:r>
                <a:rPr lang="en-US" altLang="en-US" sz="2000" b="1" baseline="-25000">
                  <a:solidFill>
                    <a:srgbClr val="006600"/>
                  </a:solidFill>
                  <a:latin typeface="Times New Roman" panose="02020603050405020304" pitchFamily="18" charset="0"/>
                </a:rPr>
                <a:t>3</a:t>
              </a:r>
              <a:r>
                <a:rPr lang="en-US" altLang="en-US" sz="2000" b="1">
                  <a:solidFill>
                    <a:srgbClr val="006600"/>
                  </a:solidFill>
                  <a:latin typeface="Times New Roman" panose="02020603050405020304" pitchFamily="18" charset="0"/>
                </a:rPr>
                <a:t> trong criolit nóng chảy)</a:t>
              </a:r>
            </a:p>
          </p:txBody>
        </p:sp>
        <p:sp>
          <p:nvSpPr>
            <p:cNvPr id="31776" name="Line 15"/>
            <p:cNvSpPr>
              <a:spLocks noChangeShapeType="1"/>
            </p:cNvSpPr>
            <p:nvPr/>
          </p:nvSpPr>
          <p:spPr bwMode="auto">
            <a:xfrm>
              <a:off x="888" y="2448"/>
              <a:ext cx="672" cy="288"/>
            </a:xfrm>
            <a:prstGeom prst="line">
              <a:avLst/>
            </a:prstGeom>
            <a:noFill/>
            <a:ln w="15875">
              <a:solidFill>
                <a:schemeClr val="accent2"/>
              </a:solidFill>
              <a:round/>
              <a:headEnd/>
              <a:tailEnd type="oval" w="med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16"/>
          <p:cNvGrpSpPr>
            <a:grpSpLocks/>
          </p:cNvGrpSpPr>
          <p:nvPr/>
        </p:nvGrpSpPr>
        <p:grpSpPr bwMode="auto">
          <a:xfrm>
            <a:off x="1714500" y="5181600"/>
            <a:ext cx="2400300" cy="742950"/>
            <a:chOff x="120" y="3264"/>
            <a:chExt cx="1512" cy="468"/>
          </a:xfrm>
        </p:grpSpPr>
        <p:sp>
          <p:nvSpPr>
            <p:cNvPr id="31773" name="AutoShape 17"/>
            <p:cNvSpPr>
              <a:spLocks noChangeArrowheads="1"/>
            </p:cNvSpPr>
            <p:nvPr/>
          </p:nvSpPr>
          <p:spPr bwMode="auto">
            <a:xfrm>
              <a:off x="120" y="3300"/>
              <a:ext cx="846" cy="432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>
                  <a:solidFill>
                    <a:srgbClr val="993300"/>
                  </a:solidFill>
                  <a:latin typeface="Times New Roman" panose="02020603050405020304" pitchFamily="18" charset="0"/>
                </a:rPr>
                <a:t>Nhôm nóng chảy</a:t>
              </a:r>
              <a:r>
                <a:rPr lang="en-US" altLang="en-US" sz="2000" b="1">
                  <a:solidFill>
                    <a:schemeClr val="accent2"/>
                  </a:solidFill>
                  <a:latin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31774" name="Line 18"/>
            <p:cNvSpPr>
              <a:spLocks noChangeShapeType="1"/>
            </p:cNvSpPr>
            <p:nvPr/>
          </p:nvSpPr>
          <p:spPr bwMode="auto">
            <a:xfrm flipV="1">
              <a:off x="864" y="3264"/>
              <a:ext cx="768" cy="96"/>
            </a:xfrm>
            <a:prstGeom prst="line">
              <a:avLst/>
            </a:prstGeom>
            <a:noFill/>
            <a:ln w="15875">
              <a:solidFill>
                <a:schemeClr val="accent2"/>
              </a:solidFill>
              <a:round/>
              <a:headEnd/>
              <a:tailEnd type="oval" w="med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19"/>
          <p:cNvGrpSpPr>
            <a:grpSpLocks/>
          </p:cNvGrpSpPr>
          <p:nvPr/>
        </p:nvGrpSpPr>
        <p:grpSpPr bwMode="auto">
          <a:xfrm>
            <a:off x="9496425" y="3014663"/>
            <a:ext cx="1073150" cy="990600"/>
            <a:chOff x="5022" y="1899"/>
            <a:chExt cx="676" cy="624"/>
          </a:xfrm>
        </p:grpSpPr>
        <p:sp>
          <p:nvSpPr>
            <p:cNvPr id="31771" name="AutoShape 20"/>
            <p:cNvSpPr>
              <a:spLocks noChangeArrowheads="1"/>
            </p:cNvSpPr>
            <p:nvPr/>
          </p:nvSpPr>
          <p:spPr bwMode="auto">
            <a:xfrm>
              <a:off x="5237" y="1899"/>
              <a:ext cx="461" cy="624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>
                  <a:solidFill>
                    <a:srgbClr val="006600"/>
                  </a:solidFill>
                  <a:latin typeface="Times New Roman" panose="02020603050405020304" pitchFamily="18" charset="0"/>
                </a:rPr>
                <a:t>Gạch chịu nhiệt </a:t>
              </a:r>
            </a:p>
          </p:txBody>
        </p:sp>
        <p:sp>
          <p:nvSpPr>
            <p:cNvPr id="31772" name="Line 21"/>
            <p:cNvSpPr>
              <a:spLocks noChangeShapeType="1"/>
            </p:cNvSpPr>
            <p:nvPr/>
          </p:nvSpPr>
          <p:spPr bwMode="auto">
            <a:xfrm flipH="1">
              <a:off x="5022" y="2230"/>
              <a:ext cx="215" cy="269"/>
            </a:xfrm>
            <a:prstGeom prst="line">
              <a:avLst/>
            </a:prstGeom>
            <a:noFill/>
            <a:ln w="15875">
              <a:solidFill>
                <a:schemeClr val="accent2"/>
              </a:solidFill>
              <a:round/>
              <a:headEnd/>
              <a:tailEnd type="oval" w="med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22"/>
          <p:cNvGrpSpPr>
            <a:grpSpLocks/>
          </p:cNvGrpSpPr>
          <p:nvPr/>
        </p:nvGrpSpPr>
        <p:grpSpPr bwMode="auto">
          <a:xfrm>
            <a:off x="9631364" y="4359275"/>
            <a:ext cx="801687" cy="762000"/>
            <a:chOff x="5107" y="2746"/>
            <a:chExt cx="505" cy="480"/>
          </a:xfrm>
        </p:grpSpPr>
        <p:sp>
          <p:nvSpPr>
            <p:cNvPr id="31769" name="AutoShape 23"/>
            <p:cNvSpPr>
              <a:spLocks noChangeArrowheads="1"/>
            </p:cNvSpPr>
            <p:nvPr/>
          </p:nvSpPr>
          <p:spPr bwMode="auto">
            <a:xfrm>
              <a:off x="5276" y="2746"/>
              <a:ext cx="336" cy="480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>
                  <a:solidFill>
                    <a:srgbClr val="006600"/>
                  </a:solidFill>
                  <a:latin typeface="Times New Roman" panose="02020603050405020304" pitchFamily="18" charset="0"/>
                </a:rPr>
                <a:t> Vỏ thép </a:t>
              </a:r>
            </a:p>
          </p:txBody>
        </p:sp>
        <p:sp>
          <p:nvSpPr>
            <p:cNvPr id="31770" name="Line 24"/>
            <p:cNvSpPr>
              <a:spLocks noChangeShapeType="1"/>
            </p:cNvSpPr>
            <p:nvPr/>
          </p:nvSpPr>
          <p:spPr bwMode="auto">
            <a:xfrm flipH="1">
              <a:off x="5107" y="2924"/>
              <a:ext cx="144" cy="192"/>
            </a:xfrm>
            <a:prstGeom prst="line">
              <a:avLst/>
            </a:prstGeom>
            <a:noFill/>
            <a:ln w="15875">
              <a:solidFill>
                <a:schemeClr val="accent2"/>
              </a:solidFill>
              <a:round/>
              <a:headEnd/>
              <a:tailEnd type="oval" w="med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25"/>
          <p:cNvGrpSpPr>
            <a:grpSpLocks/>
          </p:cNvGrpSpPr>
          <p:nvPr/>
        </p:nvGrpSpPr>
        <p:grpSpPr bwMode="auto">
          <a:xfrm>
            <a:off x="1990725" y="5978526"/>
            <a:ext cx="1860550" cy="627063"/>
            <a:chOff x="294" y="3766"/>
            <a:chExt cx="1172" cy="395"/>
          </a:xfrm>
        </p:grpSpPr>
        <p:sp>
          <p:nvSpPr>
            <p:cNvPr id="31767" name="AutoShape 26"/>
            <p:cNvSpPr>
              <a:spLocks noChangeArrowheads="1"/>
            </p:cNvSpPr>
            <p:nvPr/>
          </p:nvSpPr>
          <p:spPr bwMode="auto">
            <a:xfrm>
              <a:off x="294" y="3921"/>
              <a:ext cx="1172" cy="240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>
                  <a:solidFill>
                    <a:srgbClr val="006600"/>
                  </a:solidFill>
                  <a:latin typeface="Times New Roman" panose="02020603050405020304" pitchFamily="18" charset="0"/>
                </a:rPr>
                <a:t> Cửa lấy nhôm </a:t>
              </a:r>
            </a:p>
          </p:txBody>
        </p:sp>
        <p:sp>
          <p:nvSpPr>
            <p:cNvPr id="31768" name="Line 27"/>
            <p:cNvSpPr>
              <a:spLocks noChangeShapeType="1"/>
            </p:cNvSpPr>
            <p:nvPr/>
          </p:nvSpPr>
          <p:spPr bwMode="auto">
            <a:xfrm flipH="1">
              <a:off x="905" y="3766"/>
              <a:ext cx="48" cy="202"/>
            </a:xfrm>
            <a:prstGeom prst="line">
              <a:avLst/>
            </a:prstGeom>
            <a:noFill/>
            <a:ln w="15875">
              <a:solidFill>
                <a:schemeClr val="accent2"/>
              </a:solidFill>
              <a:round/>
              <a:headEnd type="oval" w="med" len="sm"/>
              <a:tailEnd type="none" w="med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28"/>
          <p:cNvGrpSpPr>
            <a:grpSpLocks/>
          </p:cNvGrpSpPr>
          <p:nvPr/>
        </p:nvGrpSpPr>
        <p:grpSpPr bwMode="auto">
          <a:xfrm>
            <a:off x="7731126" y="1108076"/>
            <a:ext cx="2200275" cy="1863725"/>
            <a:chOff x="3910" y="698"/>
            <a:chExt cx="1386" cy="1174"/>
          </a:xfrm>
        </p:grpSpPr>
        <p:sp>
          <p:nvSpPr>
            <p:cNvPr id="31764" name="AutoShape 29"/>
            <p:cNvSpPr>
              <a:spLocks noChangeArrowheads="1"/>
            </p:cNvSpPr>
            <p:nvPr/>
          </p:nvSpPr>
          <p:spPr bwMode="auto">
            <a:xfrm>
              <a:off x="4583" y="698"/>
              <a:ext cx="713" cy="432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>
                  <a:solidFill>
                    <a:srgbClr val="FF0000"/>
                  </a:solidFill>
                  <a:latin typeface="Times New Roman" panose="02020603050405020304" pitchFamily="18" charset="0"/>
                </a:rPr>
                <a:t> Anod</a:t>
              </a:r>
              <a:br>
                <a:rPr lang="en-US" altLang="en-US" sz="2000" b="1">
                  <a:solidFill>
                    <a:srgbClr val="FF0000"/>
                  </a:solidFill>
                  <a:latin typeface="Times New Roman" panose="02020603050405020304" pitchFamily="18" charset="0"/>
                </a:rPr>
              </a:br>
              <a:r>
                <a:rPr lang="en-US" altLang="en-US" sz="2000" b="1">
                  <a:solidFill>
                    <a:srgbClr val="FF0000"/>
                  </a:solidFill>
                  <a:latin typeface="Times New Roman" panose="02020603050405020304" pitchFamily="18" charset="0"/>
                </a:rPr>
                <a:t>(than chì) </a:t>
              </a:r>
            </a:p>
          </p:txBody>
        </p:sp>
        <p:sp>
          <p:nvSpPr>
            <p:cNvPr id="31765" name="Freeform 30"/>
            <p:cNvSpPr>
              <a:spLocks/>
            </p:cNvSpPr>
            <p:nvPr/>
          </p:nvSpPr>
          <p:spPr bwMode="auto">
            <a:xfrm>
              <a:off x="3910" y="1104"/>
              <a:ext cx="864" cy="768"/>
            </a:xfrm>
            <a:custGeom>
              <a:avLst/>
              <a:gdLst>
                <a:gd name="T0" fmla="*/ 864 w 864"/>
                <a:gd name="T1" fmla="*/ 0 h 768"/>
                <a:gd name="T2" fmla="*/ 816 w 864"/>
                <a:gd name="T3" fmla="*/ 336 h 768"/>
                <a:gd name="T4" fmla="*/ 672 w 864"/>
                <a:gd name="T5" fmla="*/ 432 h 768"/>
                <a:gd name="T6" fmla="*/ 192 w 864"/>
                <a:gd name="T7" fmla="*/ 528 h 768"/>
                <a:gd name="T8" fmla="*/ 0 w 864"/>
                <a:gd name="T9" fmla="*/ 768 h 7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64"/>
                <a:gd name="T16" fmla="*/ 0 h 768"/>
                <a:gd name="T17" fmla="*/ 864 w 864"/>
                <a:gd name="T18" fmla="*/ 768 h 7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64" h="768">
                  <a:moveTo>
                    <a:pt x="864" y="0"/>
                  </a:moveTo>
                  <a:cubicBezTo>
                    <a:pt x="856" y="132"/>
                    <a:pt x="848" y="264"/>
                    <a:pt x="816" y="336"/>
                  </a:cubicBezTo>
                  <a:cubicBezTo>
                    <a:pt x="784" y="408"/>
                    <a:pt x="776" y="400"/>
                    <a:pt x="672" y="432"/>
                  </a:cubicBezTo>
                  <a:cubicBezTo>
                    <a:pt x="568" y="464"/>
                    <a:pt x="304" y="472"/>
                    <a:pt x="192" y="528"/>
                  </a:cubicBezTo>
                  <a:cubicBezTo>
                    <a:pt x="80" y="584"/>
                    <a:pt x="40" y="676"/>
                    <a:pt x="0" y="768"/>
                  </a:cubicBezTo>
                </a:path>
              </a:pathLst>
            </a:custGeom>
            <a:noFill/>
            <a:ln w="12700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66" name="Freeform 31"/>
            <p:cNvSpPr>
              <a:spLocks/>
            </p:cNvSpPr>
            <p:nvPr/>
          </p:nvSpPr>
          <p:spPr bwMode="auto">
            <a:xfrm>
              <a:off x="4512" y="1488"/>
              <a:ext cx="192" cy="384"/>
            </a:xfrm>
            <a:custGeom>
              <a:avLst/>
              <a:gdLst>
                <a:gd name="T0" fmla="*/ 192 w 192"/>
                <a:gd name="T1" fmla="*/ 0 h 384"/>
                <a:gd name="T2" fmla="*/ 96 w 192"/>
                <a:gd name="T3" fmla="*/ 288 h 384"/>
                <a:gd name="T4" fmla="*/ 0 w 192"/>
                <a:gd name="T5" fmla="*/ 384 h 384"/>
                <a:gd name="T6" fmla="*/ 0 60000 65536"/>
                <a:gd name="T7" fmla="*/ 0 60000 65536"/>
                <a:gd name="T8" fmla="*/ 0 60000 65536"/>
                <a:gd name="T9" fmla="*/ 0 w 192"/>
                <a:gd name="T10" fmla="*/ 0 h 384"/>
                <a:gd name="T11" fmla="*/ 192 w 192"/>
                <a:gd name="T12" fmla="*/ 384 h 38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2" h="384">
                  <a:moveTo>
                    <a:pt x="192" y="0"/>
                  </a:moveTo>
                  <a:cubicBezTo>
                    <a:pt x="160" y="112"/>
                    <a:pt x="128" y="224"/>
                    <a:pt x="96" y="288"/>
                  </a:cubicBezTo>
                  <a:cubicBezTo>
                    <a:pt x="64" y="352"/>
                    <a:pt x="32" y="368"/>
                    <a:pt x="0" y="384"/>
                  </a:cubicBezTo>
                </a:path>
              </a:pathLst>
            </a:custGeom>
            <a:noFill/>
            <a:ln w="12700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32"/>
          <p:cNvGrpSpPr>
            <a:grpSpLocks/>
          </p:cNvGrpSpPr>
          <p:nvPr/>
        </p:nvGrpSpPr>
        <p:grpSpPr bwMode="auto">
          <a:xfrm>
            <a:off x="9194800" y="1847850"/>
            <a:ext cx="1339850" cy="808038"/>
            <a:chOff x="4848" y="1171"/>
            <a:chExt cx="844" cy="509"/>
          </a:xfrm>
        </p:grpSpPr>
        <p:sp>
          <p:nvSpPr>
            <p:cNvPr id="31762" name="AutoShape 33"/>
            <p:cNvSpPr>
              <a:spLocks noChangeArrowheads="1"/>
            </p:cNvSpPr>
            <p:nvPr/>
          </p:nvSpPr>
          <p:spPr bwMode="auto">
            <a:xfrm>
              <a:off x="4976" y="1171"/>
              <a:ext cx="716" cy="408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>
                  <a:solidFill>
                    <a:schemeClr val="accent2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000" b="1">
                  <a:solidFill>
                    <a:srgbClr val="000000"/>
                  </a:solidFill>
                  <a:latin typeface="Times New Roman" panose="02020603050405020304" pitchFamily="18" charset="0"/>
                </a:rPr>
                <a:t>Catod </a:t>
              </a:r>
              <a:br>
                <a:rPr lang="en-US" altLang="en-US" sz="2000" b="1">
                  <a:solidFill>
                    <a:srgbClr val="000000"/>
                  </a:solidFill>
                  <a:latin typeface="Times New Roman" panose="02020603050405020304" pitchFamily="18" charset="0"/>
                </a:rPr>
              </a:br>
              <a:r>
                <a:rPr lang="en-US" altLang="en-US" sz="2000" b="1">
                  <a:solidFill>
                    <a:srgbClr val="000000"/>
                  </a:solidFill>
                  <a:latin typeface="Times New Roman" panose="02020603050405020304" pitchFamily="18" charset="0"/>
                </a:rPr>
                <a:t>(than chì)</a:t>
              </a:r>
              <a:r>
                <a:rPr lang="en-US" altLang="en-US" sz="2000" b="1">
                  <a:solidFill>
                    <a:schemeClr val="accent2"/>
                  </a:solidFill>
                  <a:latin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31763" name="Freeform 34"/>
            <p:cNvSpPr>
              <a:spLocks/>
            </p:cNvSpPr>
            <p:nvPr/>
          </p:nvSpPr>
          <p:spPr bwMode="auto">
            <a:xfrm>
              <a:off x="4848" y="1296"/>
              <a:ext cx="192" cy="384"/>
            </a:xfrm>
            <a:custGeom>
              <a:avLst/>
              <a:gdLst>
                <a:gd name="T0" fmla="*/ 192 w 192"/>
                <a:gd name="T1" fmla="*/ 0 h 384"/>
                <a:gd name="T2" fmla="*/ 48 w 192"/>
                <a:gd name="T3" fmla="*/ 144 h 384"/>
                <a:gd name="T4" fmla="*/ 0 w 192"/>
                <a:gd name="T5" fmla="*/ 384 h 384"/>
                <a:gd name="T6" fmla="*/ 0 60000 65536"/>
                <a:gd name="T7" fmla="*/ 0 60000 65536"/>
                <a:gd name="T8" fmla="*/ 0 60000 65536"/>
                <a:gd name="T9" fmla="*/ 0 w 192"/>
                <a:gd name="T10" fmla="*/ 0 h 384"/>
                <a:gd name="T11" fmla="*/ 192 w 192"/>
                <a:gd name="T12" fmla="*/ 384 h 38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2" h="384">
                  <a:moveTo>
                    <a:pt x="192" y="0"/>
                  </a:moveTo>
                  <a:cubicBezTo>
                    <a:pt x="136" y="40"/>
                    <a:pt x="80" y="80"/>
                    <a:pt x="48" y="144"/>
                  </a:cubicBezTo>
                  <a:cubicBezTo>
                    <a:pt x="16" y="208"/>
                    <a:pt x="8" y="296"/>
                    <a:pt x="0" y="384"/>
                  </a:cubicBezTo>
                </a:path>
              </a:pathLst>
            </a:custGeom>
            <a:noFill/>
            <a:ln w="12700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35"/>
          <p:cNvGrpSpPr>
            <a:grpSpLocks/>
          </p:cNvGrpSpPr>
          <p:nvPr/>
        </p:nvGrpSpPr>
        <p:grpSpPr bwMode="auto">
          <a:xfrm>
            <a:off x="8362950" y="5662614"/>
            <a:ext cx="2266950" cy="954087"/>
            <a:chOff x="4308" y="3567"/>
            <a:chExt cx="1428" cy="601"/>
          </a:xfrm>
        </p:grpSpPr>
        <p:sp>
          <p:nvSpPr>
            <p:cNvPr id="31760" name="AutoShape 36"/>
            <p:cNvSpPr>
              <a:spLocks noChangeArrowheads="1"/>
            </p:cNvSpPr>
            <p:nvPr/>
          </p:nvSpPr>
          <p:spPr bwMode="auto">
            <a:xfrm>
              <a:off x="4308" y="3928"/>
              <a:ext cx="1428" cy="240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>
                  <a:solidFill>
                    <a:schemeClr val="accent2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000" b="1">
                  <a:solidFill>
                    <a:srgbClr val="000000"/>
                  </a:solidFill>
                  <a:latin typeface="Times New Roman" panose="02020603050405020304" pitchFamily="18" charset="0"/>
                </a:rPr>
                <a:t>Thanh dẫn điện (–) </a:t>
              </a:r>
            </a:p>
          </p:txBody>
        </p:sp>
        <p:sp>
          <p:nvSpPr>
            <p:cNvPr id="31761" name="Line 37"/>
            <p:cNvSpPr>
              <a:spLocks noChangeShapeType="1"/>
            </p:cNvSpPr>
            <p:nvPr/>
          </p:nvSpPr>
          <p:spPr bwMode="auto">
            <a:xfrm flipH="1">
              <a:off x="5114" y="3567"/>
              <a:ext cx="86" cy="432"/>
            </a:xfrm>
            <a:prstGeom prst="line">
              <a:avLst/>
            </a:prstGeom>
            <a:noFill/>
            <a:ln w="15875">
              <a:solidFill>
                <a:schemeClr val="accent2"/>
              </a:solidFill>
              <a:round/>
              <a:headEnd type="oval" w="med" len="sm"/>
              <a:tailEnd type="none" w="med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38"/>
          <p:cNvGrpSpPr>
            <a:grpSpLocks/>
          </p:cNvGrpSpPr>
          <p:nvPr/>
        </p:nvGrpSpPr>
        <p:grpSpPr bwMode="auto">
          <a:xfrm>
            <a:off x="2667000" y="957264"/>
            <a:ext cx="2286000" cy="1023937"/>
            <a:chOff x="720" y="603"/>
            <a:chExt cx="1440" cy="645"/>
          </a:xfrm>
        </p:grpSpPr>
        <p:sp>
          <p:nvSpPr>
            <p:cNvPr id="31758" name="AutoShape 39"/>
            <p:cNvSpPr>
              <a:spLocks noChangeArrowheads="1"/>
            </p:cNvSpPr>
            <p:nvPr/>
          </p:nvSpPr>
          <p:spPr bwMode="auto">
            <a:xfrm>
              <a:off x="720" y="603"/>
              <a:ext cx="1440" cy="240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>
                  <a:solidFill>
                    <a:srgbClr val="FF0000"/>
                  </a:solidFill>
                  <a:latin typeface="Times New Roman" panose="02020603050405020304" pitchFamily="18" charset="0"/>
                </a:rPr>
                <a:t> Thanh dẫn điện (+) </a:t>
              </a:r>
            </a:p>
          </p:txBody>
        </p:sp>
        <p:sp>
          <p:nvSpPr>
            <p:cNvPr id="31759" name="Line 40"/>
            <p:cNvSpPr>
              <a:spLocks noChangeShapeType="1"/>
            </p:cNvSpPr>
            <p:nvPr/>
          </p:nvSpPr>
          <p:spPr bwMode="auto">
            <a:xfrm>
              <a:off x="924" y="816"/>
              <a:ext cx="192" cy="432"/>
            </a:xfrm>
            <a:prstGeom prst="line">
              <a:avLst/>
            </a:prstGeom>
            <a:noFill/>
            <a:ln w="15875">
              <a:solidFill>
                <a:schemeClr val="accent2"/>
              </a:solidFill>
              <a:round/>
              <a:headEnd/>
              <a:tailEnd type="oval" w="med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504700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Text Box 11"/>
          <p:cNvSpPr txBox="1">
            <a:spLocks noChangeArrowheads="1"/>
          </p:cNvSpPr>
          <p:nvPr/>
        </p:nvSpPr>
        <p:spPr bwMode="auto">
          <a:xfrm>
            <a:off x="533400" y="152400"/>
            <a:ext cx="9906001" cy="7810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vi-VN" altLang="en-US" sz="32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MỘT SỐ HỢP CHẤT QUAN TRỌNG CỦA NHÔM</a:t>
            </a:r>
            <a:endParaRPr lang="en-US" altLang="en-US" sz="3200" b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1042954" y="990601"/>
            <a:ext cx="6838986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vi-VN" altLang="en-US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I. Nhôm oxit</a:t>
            </a:r>
            <a:r>
              <a:rPr lang="en-US" altLang="en-US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altLang="en-US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Al</a:t>
            </a:r>
            <a:r>
              <a:rPr lang="vi-VN" altLang="en-US" b="1" u="sng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altLang="en-US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vi-VN" altLang="en-US" b="1" u="sng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1811334" y="1814513"/>
            <a:ext cx="4284666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vi-VN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1. Tính chất vật lí:</a:t>
            </a:r>
            <a:endParaRPr lang="en-US" alt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511" name="TextBox 8"/>
          <p:cNvSpPr txBox="1">
            <a:spLocks noChangeArrowheads="1"/>
          </p:cNvSpPr>
          <p:nvPr/>
        </p:nvSpPr>
        <p:spPr bwMode="auto">
          <a:xfrm>
            <a:off x="401372" y="2314576"/>
            <a:ext cx="10182491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</a:t>
            </a:r>
            <a:r>
              <a:rPr lang="vi-VN" altLang="en-US" sz="240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Chất rắn, màu trắng, không tan trong nước, nóng chảy trên 2050</a:t>
            </a:r>
            <a:r>
              <a:rPr lang="vi-VN" altLang="en-US" sz="2400" baseline="3000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0</a:t>
            </a:r>
            <a:r>
              <a:rPr lang="vi-VN" altLang="en-US" sz="240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C.</a:t>
            </a:r>
            <a:endParaRPr lang="en-US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512" name="Picture 2" descr="Káº¿t quáº£ hÃ¬nh áº£nh cho nhÃ´m oxi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628" y="3465513"/>
            <a:ext cx="4449461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AutoShape 2"/>
          <p:cNvSpPr>
            <a:spLocks noChangeArrowheads="1"/>
          </p:cNvSpPr>
          <p:nvPr/>
        </p:nvSpPr>
        <p:spPr bwMode="auto">
          <a:xfrm>
            <a:off x="5830919" y="866776"/>
            <a:ext cx="6361081" cy="3357562"/>
          </a:xfrm>
          <a:prstGeom prst="cloudCallout">
            <a:avLst>
              <a:gd name="adj1" fmla="val -53824"/>
              <a:gd name="adj2" fmla="val 60458"/>
            </a:avLst>
          </a:prstGeom>
          <a:solidFill>
            <a:schemeClr val="bg1"/>
          </a:solidFill>
          <a:ln w="9525" cap="flat" cmpd="sng">
            <a:solidFill>
              <a:srgbClr val="008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just">
              <a:spcBef>
                <a:spcPct val="30000"/>
              </a:spcBef>
              <a:defRPr/>
            </a:pPr>
            <a:r>
              <a:rPr lang="vi-VN" sz="2400" kern="0" dirty="0">
                <a:cs typeface="Times New Roman" panose="02020603050405020304" pitchFamily="18" charset="0"/>
                <a:sym typeface="Wingdings 2"/>
              </a:rPr>
              <a:t>Cho biết một số TCVL của Al</a:t>
            </a:r>
            <a:r>
              <a:rPr lang="vi-VN" sz="2400" kern="0" baseline="-25000" dirty="0">
                <a:cs typeface="Times New Roman" panose="02020603050405020304" pitchFamily="18" charset="0"/>
                <a:sym typeface="Wingdings 2"/>
              </a:rPr>
              <a:t>2</a:t>
            </a:r>
            <a:r>
              <a:rPr lang="vi-VN" sz="2400" kern="0" dirty="0">
                <a:cs typeface="Times New Roman" panose="02020603050405020304" pitchFamily="18" charset="0"/>
                <a:sym typeface="Wingdings 2"/>
              </a:rPr>
              <a:t>O</a:t>
            </a:r>
            <a:r>
              <a:rPr lang="vi-VN" sz="2400" kern="0" baseline="-25000" dirty="0">
                <a:cs typeface="Times New Roman" panose="02020603050405020304" pitchFamily="18" charset="0"/>
                <a:sym typeface="Wingdings 2"/>
              </a:rPr>
              <a:t>3</a:t>
            </a:r>
            <a:r>
              <a:rPr lang="vi-VN" sz="2400" kern="0" dirty="0">
                <a:cs typeface="Times New Roman" panose="02020603050405020304" pitchFamily="18" charset="0"/>
                <a:sym typeface="Wingdings 2"/>
              </a:rPr>
              <a:t>:</a:t>
            </a:r>
          </a:p>
          <a:p>
            <a:pPr algn="just">
              <a:spcBef>
                <a:spcPct val="30000"/>
              </a:spcBef>
              <a:defRPr/>
            </a:pPr>
            <a:r>
              <a:rPr lang="vi-VN" sz="2400" kern="0" dirty="0">
                <a:cs typeface="Times New Roman" panose="02020603050405020304" pitchFamily="18" charset="0"/>
                <a:sym typeface="Wingdings 2"/>
              </a:rPr>
              <a:t>+ Trạng thái</a:t>
            </a:r>
          </a:p>
          <a:p>
            <a:pPr algn="just">
              <a:spcBef>
                <a:spcPct val="30000"/>
              </a:spcBef>
              <a:defRPr/>
            </a:pPr>
            <a:r>
              <a:rPr lang="vi-VN" sz="2400" kern="0" dirty="0">
                <a:cs typeface="Times New Roman" panose="02020603050405020304" pitchFamily="18" charset="0"/>
                <a:sym typeface="Wingdings 2"/>
              </a:rPr>
              <a:t>+ Màu sắc</a:t>
            </a:r>
          </a:p>
          <a:p>
            <a:pPr algn="just">
              <a:spcBef>
                <a:spcPct val="30000"/>
              </a:spcBef>
              <a:defRPr/>
            </a:pPr>
            <a:r>
              <a:rPr lang="vi-VN" sz="2400" kern="0" dirty="0">
                <a:cs typeface="Times New Roman" panose="02020603050405020304" pitchFamily="18" charset="0"/>
                <a:sym typeface="Wingdings 2"/>
              </a:rPr>
              <a:t>+ Tính tan trong nước</a:t>
            </a:r>
          </a:p>
          <a:p>
            <a:pPr algn="just">
              <a:spcBef>
                <a:spcPct val="30000"/>
              </a:spcBef>
              <a:defRPr/>
            </a:pPr>
            <a:r>
              <a:rPr lang="vi-VN" sz="2400" kern="0" dirty="0">
                <a:cs typeface="Times New Roman" panose="02020603050405020304" pitchFamily="18" charset="0"/>
                <a:sym typeface="Wingdings 2"/>
              </a:rPr>
              <a:t>+ Nhiệt độ nóng chảy </a:t>
            </a:r>
            <a:endParaRPr lang="vi-VN" sz="2400" kern="0" dirty="0"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1827209" y="2843213"/>
            <a:ext cx="4284666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vi-VN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2. Tính chất hóa học:</a:t>
            </a:r>
            <a:endParaRPr lang="en-US" alt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5057964"/>
              </p:ext>
            </p:extLst>
          </p:nvPr>
        </p:nvGraphicFramePr>
        <p:xfrm>
          <a:off x="1854202" y="3964825"/>
          <a:ext cx="4325937" cy="477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12" name="Equation" r:id="rId4" imgW="2184400" imgH="241300" progId="Equation.DSMT4">
                  <p:embed/>
                </p:oleObj>
              </mc:Choice>
              <mc:Fallback>
                <p:oleObj name="Equation" r:id="rId4" imgW="2184400" imgH="241300" progId="Equation.DSMT4">
                  <p:embed/>
                  <p:pic>
                    <p:nvPicPr>
                      <p:cNvPr id="205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4202" y="3964825"/>
                        <a:ext cx="4325937" cy="4778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37944182"/>
              </p:ext>
            </p:extLst>
          </p:nvPr>
        </p:nvGraphicFramePr>
        <p:xfrm>
          <a:off x="1854202" y="4679199"/>
          <a:ext cx="4929187" cy="500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13" name="Equation" r:id="rId6" imgW="2413000" imgH="241300" progId="Equation.DSMT4">
                  <p:embed/>
                </p:oleObj>
              </mc:Choice>
              <mc:Fallback>
                <p:oleObj name="Equation" r:id="rId6" imgW="2413000" imgH="241300" progId="Equation.DSMT4">
                  <p:embed/>
                  <p:pic>
                    <p:nvPicPr>
                      <p:cNvPr id="2051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4202" y="4679199"/>
                        <a:ext cx="4929187" cy="500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7"/>
          <p:cNvSpPr txBox="1">
            <a:spLocks noChangeArrowheads="1"/>
          </p:cNvSpPr>
          <p:nvPr/>
        </p:nvSpPr>
        <p:spPr bwMode="auto">
          <a:xfrm>
            <a:off x="6854827" y="3964824"/>
            <a:ext cx="23574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</a:t>
            </a:r>
            <a:r>
              <a:rPr lang="vi-VN" altLang="en-US" sz="2400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 Oxit bazơ</a:t>
            </a:r>
            <a:endParaRPr lang="en-US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8"/>
          <p:cNvSpPr txBox="1">
            <a:spLocks noChangeArrowheads="1"/>
          </p:cNvSpPr>
          <p:nvPr/>
        </p:nvSpPr>
        <p:spPr bwMode="auto">
          <a:xfrm>
            <a:off x="6854827" y="4679199"/>
            <a:ext cx="23574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</a:t>
            </a:r>
            <a:r>
              <a:rPr lang="vi-VN" altLang="en-US" sz="2400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 Oxit axit</a:t>
            </a:r>
            <a:endParaRPr lang="en-US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ight Brace 15"/>
          <p:cNvSpPr/>
          <p:nvPr/>
        </p:nvSpPr>
        <p:spPr>
          <a:xfrm>
            <a:off x="8599489" y="4079125"/>
            <a:ext cx="428625" cy="1000125"/>
          </a:xfrm>
          <a:prstGeom prst="rightBrace">
            <a:avLst>
              <a:gd name="adj1" fmla="val 8333"/>
              <a:gd name="adj2" fmla="val 51407"/>
            </a:avLst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" name="TextBox 23"/>
          <p:cNvSpPr txBox="1">
            <a:spLocks noChangeArrowheads="1"/>
          </p:cNvSpPr>
          <p:nvPr/>
        </p:nvSpPr>
        <p:spPr bwMode="auto">
          <a:xfrm>
            <a:off x="8940801" y="4234699"/>
            <a:ext cx="1643062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vi-VN" altLang="en-US" sz="2400" b="1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Oxit lưỡng tính</a:t>
            </a:r>
            <a:endParaRPr lang="en-US" alt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6775452" y="5334837"/>
            <a:ext cx="4016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31717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0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utoUpdateAnimBg="0"/>
      <p:bldP spid="13" grpId="0" autoUpdateAnimBg="0"/>
      <p:bldP spid="21511" grpId="0"/>
      <p:bldP spid="17" grpId="0" animBg="1"/>
      <p:bldP spid="17" grpId="1" animBg="1"/>
      <p:bldP spid="18" grpId="0" autoUpdateAnimBg="0"/>
      <p:bldP spid="14" grpId="0"/>
      <p:bldP spid="15" grpId="0"/>
      <p:bldP spid="16" grpId="0" animBg="1"/>
      <p:bldP spid="19" grpId="0"/>
      <p:bldP spid="21" grpId="0"/>
      <p:bldP spid="21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381000" y="1878736"/>
            <a:ext cx="11582400" cy="92333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5400" b="1" smtClean="0">
                <a:solidFill>
                  <a:srgbClr val="0033CC"/>
                </a:solidFill>
                <a:latin typeface="Times New Roman" panose="02020603050405020304" pitchFamily="18" charset="0"/>
              </a:rPr>
              <a:t>Bài 27: Nhôm và hợp chất của nhôm</a:t>
            </a:r>
            <a:endParaRPr lang="en-US" altLang="en-US" sz="5400" b="1">
              <a:solidFill>
                <a:srgbClr val="0033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51" name="Text Box 7"/>
          <p:cNvSpPr txBox="1">
            <a:spLocks noChangeArrowheads="1"/>
          </p:cNvSpPr>
          <p:nvPr/>
        </p:nvSpPr>
        <p:spPr bwMode="auto">
          <a:xfrm>
            <a:off x="8610600" y="304800"/>
            <a:ext cx="1828800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800">
              <a:latin typeface="Times New Roman" panose="02020603050405020304" pitchFamily="18" charset="0"/>
            </a:endParaRPr>
          </a:p>
        </p:txBody>
      </p:sp>
      <p:sp>
        <p:nvSpPr>
          <p:cNvPr id="2052" name="Text Box 8"/>
          <p:cNvSpPr txBox="1">
            <a:spLocks noChangeArrowheads="1"/>
          </p:cNvSpPr>
          <p:nvPr/>
        </p:nvSpPr>
        <p:spPr bwMode="auto">
          <a:xfrm>
            <a:off x="2286000" y="4343400"/>
            <a:ext cx="4114800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800">
              <a:latin typeface="Times New Roman" panose="02020603050405020304" pitchFamily="18" charset="0"/>
            </a:endParaRPr>
          </a:p>
        </p:txBody>
      </p:sp>
      <p:pic>
        <p:nvPicPr>
          <p:cNvPr id="2053" name="Picture 9" descr="weasellab">
            <a:hlinkClick r:id="rId2" action="ppaction://hlinkfile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4614864"/>
            <a:ext cx="2895600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10" descr="InsolBasePrepFullAnim">
            <a:hlinkClick r:id="rId4" action="ppaction://hlinkfile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4614864"/>
            <a:ext cx="2286000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Text Box 5"/>
          <p:cNvSpPr txBox="1">
            <a:spLocks noChangeArrowheads="1"/>
          </p:cNvSpPr>
          <p:nvPr/>
        </p:nvSpPr>
        <p:spPr bwMode="auto">
          <a:xfrm>
            <a:off x="2424114" y="2852738"/>
            <a:ext cx="68405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556" name="Oval 3"/>
          <p:cNvSpPr>
            <a:spLocks noChangeArrowheads="1"/>
          </p:cNvSpPr>
          <p:nvPr/>
        </p:nvSpPr>
        <p:spPr bwMode="auto">
          <a:xfrm>
            <a:off x="4343400" y="2971800"/>
            <a:ext cx="1219200" cy="1219200"/>
          </a:xfrm>
          <a:prstGeom prst="ellipse">
            <a:avLst/>
          </a:prstGeom>
          <a:solidFill>
            <a:srgbClr val="CCFFFF"/>
          </a:solidFill>
          <a:ln w="9525">
            <a:solidFill>
              <a:srgbClr val="00CCFF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</a:t>
            </a:r>
            <a:r>
              <a:rPr lang="en-US" altLang="en-US" sz="2400" b="1" baseline="-2500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b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en-US" sz="2400" b="1" baseline="-2500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altLang="en-US" sz="2400" b="1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557" name="Picture 4" descr="Do trang suc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4175" y="928688"/>
            <a:ext cx="2000250" cy="178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5" descr="Saphia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035051"/>
            <a:ext cx="1600200" cy="136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Picture 6" descr="quang da rub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647950"/>
            <a:ext cx="1524000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0" name="Picture 7" descr="Corind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2639" y="4495800"/>
            <a:ext cx="1500187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1" name="Rectangle 8"/>
          <p:cNvSpPr>
            <a:spLocks noChangeArrowheads="1"/>
          </p:cNvSpPr>
          <p:nvPr/>
        </p:nvSpPr>
        <p:spPr bwMode="auto">
          <a:xfrm>
            <a:off x="1905000" y="5791200"/>
            <a:ext cx="1676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Corinđon</a:t>
            </a:r>
          </a:p>
        </p:txBody>
      </p:sp>
      <p:sp>
        <p:nvSpPr>
          <p:cNvPr id="23562" name="Rectangle 9"/>
          <p:cNvSpPr>
            <a:spLocks noChangeArrowheads="1"/>
          </p:cNvSpPr>
          <p:nvPr/>
        </p:nvSpPr>
        <p:spPr bwMode="auto">
          <a:xfrm>
            <a:off x="1997075" y="3962400"/>
            <a:ext cx="1676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Rubi (hồng ngọc)</a:t>
            </a:r>
          </a:p>
        </p:txBody>
      </p:sp>
      <p:sp>
        <p:nvSpPr>
          <p:cNvPr id="23563" name="Rectangle 10"/>
          <p:cNvSpPr>
            <a:spLocks noChangeArrowheads="1"/>
          </p:cNvSpPr>
          <p:nvPr/>
        </p:nvSpPr>
        <p:spPr bwMode="auto">
          <a:xfrm>
            <a:off x="1933575" y="2114550"/>
            <a:ext cx="1676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Saphia</a:t>
            </a:r>
          </a:p>
        </p:txBody>
      </p:sp>
      <p:sp>
        <p:nvSpPr>
          <p:cNvPr id="23564" name="AutoShape 11"/>
          <p:cNvSpPr>
            <a:spLocks/>
          </p:cNvSpPr>
          <p:nvPr/>
        </p:nvSpPr>
        <p:spPr bwMode="auto">
          <a:xfrm>
            <a:off x="3819525" y="1466850"/>
            <a:ext cx="457200" cy="4191000"/>
          </a:xfrm>
          <a:prstGeom prst="rightBrace">
            <a:avLst>
              <a:gd name="adj1" fmla="val 76389"/>
              <a:gd name="adj2" fmla="val 50000"/>
            </a:avLst>
          </a:prstGeom>
          <a:noFill/>
          <a:ln w="9525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565" name="Picture 12" descr="Do trang su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4425" y="928689"/>
            <a:ext cx="1828800" cy="179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6" name="Picture 13" descr="88-10875389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7112" y="2787650"/>
            <a:ext cx="3214688" cy="178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7" name="Picture 14" descr="Da mai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1550" y="4643438"/>
            <a:ext cx="2000250" cy="164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8" name="Picture 15" descr="Da mai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5612" y="4643439"/>
            <a:ext cx="1785938" cy="163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9" name="Line 16"/>
          <p:cNvSpPr>
            <a:spLocks noChangeShapeType="1"/>
          </p:cNvSpPr>
          <p:nvPr/>
        </p:nvSpPr>
        <p:spPr bwMode="auto">
          <a:xfrm flipV="1">
            <a:off x="4953000" y="1752600"/>
            <a:ext cx="0" cy="1219200"/>
          </a:xfrm>
          <a:prstGeom prst="line">
            <a:avLst/>
          </a:prstGeom>
          <a:noFill/>
          <a:ln w="9525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cs typeface="Times New Roman" panose="02020603050405020304" pitchFamily="18" charset="0"/>
            </a:endParaRPr>
          </a:p>
        </p:txBody>
      </p:sp>
      <p:sp>
        <p:nvSpPr>
          <p:cNvPr id="23570" name="Line 17"/>
          <p:cNvSpPr>
            <a:spLocks noChangeShapeType="1"/>
          </p:cNvSpPr>
          <p:nvPr/>
        </p:nvSpPr>
        <p:spPr bwMode="auto">
          <a:xfrm flipV="1">
            <a:off x="4953000" y="4191000"/>
            <a:ext cx="0" cy="1219200"/>
          </a:xfrm>
          <a:prstGeom prst="line">
            <a:avLst/>
          </a:prstGeom>
          <a:noFill/>
          <a:ln w="9525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cs typeface="Times New Roman" panose="02020603050405020304" pitchFamily="18" charset="0"/>
            </a:endParaRPr>
          </a:p>
        </p:txBody>
      </p:sp>
      <p:sp>
        <p:nvSpPr>
          <p:cNvPr id="23571" name="Line 18"/>
          <p:cNvSpPr>
            <a:spLocks noChangeShapeType="1"/>
          </p:cNvSpPr>
          <p:nvPr/>
        </p:nvSpPr>
        <p:spPr bwMode="auto">
          <a:xfrm>
            <a:off x="4953000" y="1752600"/>
            <a:ext cx="1600200" cy="0"/>
          </a:xfrm>
          <a:prstGeom prst="line">
            <a:avLst/>
          </a:prstGeom>
          <a:noFill/>
          <a:ln w="9525">
            <a:solidFill>
              <a:srgbClr val="00CC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cs typeface="Times New Roman" panose="02020603050405020304" pitchFamily="18" charset="0"/>
            </a:endParaRPr>
          </a:p>
        </p:txBody>
      </p:sp>
      <p:sp>
        <p:nvSpPr>
          <p:cNvPr id="23572" name="Rectangle 21"/>
          <p:cNvSpPr>
            <a:spLocks noChangeArrowheads="1"/>
          </p:cNvSpPr>
          <p:nvPr/>
        </p:nvSpPr>
        <p:spPr bwMode="auto">
          <a:xfrm>
            <a:off x="4800600" y="1371600"/>
            <a:ext cx="1676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 trang sức</a:t>
            </a:r>
          </a:p>
        </p:txBody>
      </p:sp>
      <p:sp>
        <p:nvSpPr>
          <p:cNvPr id="23573" name="Rectangle 22"/>
          <p:cNvSpPr>
            <a:spLocks noChangeArrowheads="1"/>
          </p:cNvSpPr>
          <p:nvPr/>
        </p:nvSpPr>
        <p:spPr bwMode="auto">
          <a:xfrm>
            <a:off x="5410200" y="3276600"/>
            <a:ext cx="1676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vi-VN" altLang="en-US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altLang="en-US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ĩ thuật </a:t>
            </a:r>
            <a:r>
              <a:rPr lang="vi-VN" altLang="en-US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laze</a:t>
            </a:r>
            <a:endParaRPr lang="en-US" altLang="en-US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574" name="Rectangle 23"/>
          <p:cNvSpPr>
            <a:spLocks noChangeArrowheads="1"/>
          </p:cNvSpPr>
          <p:nvPr/>
        </p:nvSpPr>
        <p:spPr bwMode="auto">
          <a:xfrm>
            <a:off x="4905375" y="5105400"/>
            <a:ext cx="1676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 liệu mài</a:t>
            </a:r>
          </a:p>
        </p:txBody>
      </p:sp>
      <p:sp>
        <p:nvSpPr>
          <p:cNvPr id="23575" name="Line 19"/>
          <p:cNvSpPr>
            <a:spLocks noChangeShapeType="1"/>
          </p:cNvSpPr>
          <p:nvPr/>
        </p:nvSpPr>
        <p:spPr bwMode="auto">
          <a:xfrm>
            <a:off x="4953000" y="5410200"/>
            <a:ext cx="1600200" cy="0"/>
          </a:xfrm>
          <a:prstGeom prst="line">
            <a:avLst/>
          </a:prstGeom>
          <a:noFill/>
          <a:ln w="9525">
            <a:solidFill>
              <a:srgbClr val="00CC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cs typeface="Times New Roman" panose="02020603050405020304" pitchFamily="18" charset="0"/>
            </a:endParaRPr>
          </a:p>
        </p:txBody>
      </p:sp>
      <p:sp>
        <p:nvSpPr>
          <p:cNvPr id="23576" name="Line 20"/>
          <p:cNvSpPr>
            <a:spLocks noChangeShapeType="1"/>
          </p:cNvSpPr>
          <p:nvPr/>
        </p:nvSpPr>
        <p:spPr bwMode="auto">
          <a:xfrm>
            <a:off x="5562600" y="3581400"/>
            <a:ext cx="1524000" cy="0"/>
          </a:xfrm>
          <a:prstGeom prst="line">
            <a:avLst/>
          </a:prstGeom>
          <a:noFill/>
          <a:ln w="9525">
            <a:solidFill>
              <a:srgbClr val="00CC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cs typeface="Times New Roman" panose="02020603050405020304" pitchFamily="18" charset="0"/>
            </a:endParaRPr>
          </a:p>
        </p:txBody>
      </p:sp>
      <p:sp>
        <p:nvSpPr>
          <p:cNvPr id="35865" name="TextBox 29"/>
          <p:cNvSpPr txBox="1">
            <a:spLocks noChangeArrowheads="1"/>
          </p:cNvSpPr>
          <p:nvPr/>
        </p:nvSpPr>
        <p:spPr bwMode="auto">
          <a:xfrm>
            <a:off x="1687429" y="285751"/>
            <a:ext cx="37147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vi-VN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3. Ứng dụng:</a:t>
            </a:r>
            <a:endParaRPr lang="en-US" alt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0501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5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5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5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5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5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5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5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5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5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5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35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35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35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35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5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5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35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35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35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35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35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35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35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35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35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35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35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35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35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35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35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35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35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35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6" grpId="0" animBg="1"/>
      <p:bldP spid="23561" grpId="0"/>
      <p:bldP spid="23562" grpId="0"/>
      <p:bldP spid="23563" grpId="0"/>
      <p:bldP spid="23564" grpId="0" animBg="1"/>
      <p:bldP spid="23572" grpId="0"/>
      <p:bldP spid="23573" grpId="0"/>
      <p:bldP spid="2357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Text Box 11"/>
          <p:cNvSpPr txBox="1">
            <a:spLocks noChangeArrowheads="1"/>
          </p:cNvSpPr>
          <p:nvPr/>
        </p:nvSpPr>
        <p:spPr bwMode="auto">
          <a:xfrm>
            <a:off x="1720851" y="215900"/>
            <a:ext cx="8215313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vi-VN" altLang="en-US" sz="3200" b="1">
                <a:solidFill>
                  <a:srgbClr val="FFFFFF"/>
                </a:solidFill>
                <a:latin typeface="Calibri" panose="020F0502020204030204" pitchFamily="34" charset="0"/>
              </a:rPr>
              <a:t>A. NHÔM</a:t>
            </a:r>
            <a:endParaRPr lang="en-US" altLang="en-US" sz="3200" b="1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1952626" y="914400"/>
            <a:ext cx="59293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vi-VN" altLang="en-US" sz="24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II. Nhôm hiđroxit</a:t>
            </a:r>
            <a:r>
              <a:rPr lang="en-US" altLang="en-US" sz="24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altLang="en-US" sz="24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 (Al(OH)</a:t>
            </a:r>
            <a:r>
              <a:rPr lang="vi-VN" altLang="en-US" sz="2400" b="1" u="sng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altLang="en-US" sz="24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en-US" sz="24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2381250" y="1514475"/>
            <a:ext cx="3714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vi-VN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1. Tính chất vật lí:</a:t>
            </a:r>
            <a:endParaRPr lang="en-US" alt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583" name="TextBox 8"/>
          <p:cNvSpPr txBox="1">
            <a:spLocks noChangeArrowheads="1"/>
          </p:cNvSpPr>
          <p:nvPr/>
        </p:nvSpPr>
        <p:spPr bwMode="auto">
          <a:xfrm>
            <a:off x="1755775" y="2014538"/>
            <a:ext cx="74120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</a:t>
            </a:r>
            <a:r>
              <a:rPr lang="vi-VN" altLang="en-US" sz="240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Chất rắn, màu trắng, kết tủa ở dạng keo.</a:t>
            </a:r>
            <a:endParaRPr lang="en-US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AutoShape 2"/>
          <p:cNvSpPr>
            <a:spLocks noChangeArrowheads="1"/>
          </p:cNvSpPr>
          <p:nvPr/>
        </p:nvSpPr>
        <p:spPr bwMode="auto">
          <a:xfrm>
            <a:off x="5381626" y="2343151"/>
            <a:ext cx="4500563" cy="2643187"/>
          </a:xfrm>
          <a:prstGeom prst="cloudCallout">
            <a:avLst>
              <a:gd name="adj1" fmla="val -53824"/>
              <a:gd name="adj2" fmla="val 60458"/>
            </a:avLst>
          </a:prstGeom>
          <a:solidFill>
            <a:schemeClr val="bg1"/>
          </a:solidFill>
          <a:ln w="9525" cap="flat" cmpd="sng">
            <a:solidFill>
              <a:srgbClr val="008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vi-VN" sz="2400" dirty="0">
              <a:cs typeface="Times New Roman" pitchFamily="18" charset="0"/>
            </a:endParaRPr>
          </a:p>
          <a:p>
            <a:pPr algn="ctr">
              <a:defRPr/>
            </a:pPr>
            <a:endParaRPr lang="vi-VN" sz="2400" dirty="0">
              <a:cs typeface="Times New Roman" pitchFamily="18" charset="0"/>
            </a:endParaRPr>
          </a:p>
          <a:p>
            <a:pPr algn="ctr">
              <a:defRPr/>
            </a:pPr>
            <a:r>
              <a:rPr lang="en-US" sz="2400" dirty="0" err="1">
                <a:cs typeface="Times New Roman" pitchFamily="18" charset="0"/>
              </a:rPr>
              <a:t>Nêu</a:t>
            </a:r>
            <a:r>
              <a:rPr lang="en-US" sz="2400" dirty="0">
                <a:cs typeface="Times New Roman" pitchFamily="18" charset="0"/>
              </a:rPr>
              <a:t> </a:t>
            </a:r>
            <a:r>
              <a:rPr lang="en-US" sz="2400" dirty="0" err="1">
                <a:cs typeface="Times New Roman" pitchFamily="18" charset="0"/>
              </a:rPr>
              <a:t>một</a:t>
            </a:r>
            <a:r>
              <a:rPr lang="en-US" sz="2400" dirty="0">
                <a:cs typeface="Times New Roman" pitchFamily="18" charset="0"/>
              </a:rPr>
              <a:t> </a:t>
            </a:r>
            <a:r>
              <a:rPr lang="en-US" sz="2400" dirty="0" err="1">
                <a:cs typeface="Times New Roman" pitchFamily="18" charset="0"/>
              </a:rPr>
              <a:t>số</a:t>
            </a:r>
            <a:r>
              <a:rPr lang="en-US" sz="2400" dirty="0">
                <a:cs typeface="Times New Roman" pitchFamily="18" charset="0"/>
              </a:rPr>
              <a:t> </a:t>
            </a:r>
            <a:r>
              <a:rPr lang="en-US" sz="2400" dirty="0" err="1">
                <a:cs typeface="Times New Roman" pitchFamily="18" charset="0"/>
              </a:rPr>
              <a:t>tính</a:t>
            </a:r>
            <a:r>
              <a:rPr lang="en-US" sz="2400" dirty="0">
                <a:cs typeface="Times New Roman" pitchFamily="18" charset="0"/>
              </a:rPr>
              <a:t> </a:t>
            </a:r>
            <a:r>
              <a:rPr lang="en-US" sz="2400" dirty="0" err="1">
                <a:cs typeface="Times New Roman" pitchFamily="18" charset="0"/>
              </a:rPr>
              <a:t>chất</a:t>
            </a:r>
            <a:r>
              <a:rPr lang="en-US" sz="2400" dirty="0">
                <a:cs typeface="Times New Roman" pitchFamily="18" charset="0"/>
              </a:rPr>
              <a:t> </a:t>
            </a:r>
            <a:r>
              <a:rPr lang="en-US" sz="2400" dirty="0" err="1">
                <a:cs typeface="Times New Roman" pitchFamily="18" charset="0"/>
              </a:rPr>
              <a:t>vật</a:t>
            </a:r>
            <a:r>
              <a:rPr lang="en-US" sz="2400" dirty="0">
                <a:cs typeface="Times New Roman" pitchFamily="18" charset="0"/>
              </a:rPr>
              <a:t> </a:t>
            </a:r>
            <a:r>
              <a:rPr lang="en-US" sz="2400" dirty="0" err="1">
                <a:cs typeface="Times New Roman" pitchFamily="18" charset="0"/>
              </a:rPr>
              <a:t>lí</a:t>
            </a:r>
            <a:r>
              <a:rPr lang="en-US" sz="2400" dirty="0">
                <a:cs typeface="Times New Roman" pitchFamily="18" charset="0"/>
              </a:rPr>
              <a:t> </a:t>
            </a:r>
            <a:endParaRPr lang="vi-VN" sz="2400" dirty="0">
              <a:cs typeface="Times New Roman" pitchFamily="18" charset="0"/>
            </a:endParaRPr>
          </a:p>
          <a:p>
            <a:pPr algn="ctr">
              <a:defRPr/>
            </a:pPr>
            <a:r>
              <a:rPr lang="en-US" sz="2400" dirty="0" err="1">
                <a:cs typeface="Times New Roman" pitchFamily="18" charset="0"/>
              </a:rPr>
              <a:t>của</a:t>
            </a:r>
            <a:r>
              <a:rPr lang="en-US" sz="2400" dirty="0">
                <a:cs typeface="Times New Roman" pitchFamily="18" charset="0"/>
              </a:rPr>
              <a:t> </a:t>
            </a:r>
            <a:r>
              <a:rPr lang="en-US" sz="2400" b="1" dirty="0">
                <a:cs typeface="Times New Roman" pitchFamily="18" charset="0"/>
              </a:rPr>
              <a:t>Al(OH)</a:t>
            </a:r>
            <a:r>
              <a:rPr lang="en-US" sz="2400" b="1" baseline="-25000" dirty="0">
                <a:cs typeface="Times New Roman" pitchFamily="18" charset="0"/>
              </a:rPr>
              <a:t>3</a:t>
            </a:r>
            <a:r>
              <a:rPr lang="en-US" sz="2400" dirty="0">
                <a:cs typeface="Times New Roman" pitchFamily="18" charset="0"/>
              </a:rPr>
              <a:t> ?</a:t>
            </a:r>
          </a:p>
          <a:p>
            <a:pPr algn="just">
              <a:spcBef>
                <a:spcPct val="30000"/>
              </a:spcBef>
              <a:defRPr/>
            </a:pPr>
            <a:r>
              <a:rPr lang="vi-VN" sz="2400" kern="0" dirty="0">
                <a:cs typeface="Times New Roman" pitchFamily="18" charset="0"/>
                <a:sym typeface="Wingdings 2"/>
              </a:rPr>
              <a:t> </a:t>
            </a:r>
            <a:endParaRPr lang="vi-VN" sz="2400" kern="0" dirty="0">
              <a:cs typeface="Times New Roman" pitchFamily="18" charset="0"/>
            </a:endParaRPr>
          </a:p>
        </p:txBody>
      </p:sp>
      <p:pic>
        <p:nvPicPr>
          <p:cNvPr id="24585" name="Picture 14" descr="AgNO3 tac dung voi dung dich NaC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86" t="5882" r="25862" b="31372"/>
          <a:stretch>
            <a:fillRect/>
          </a:stretch>
        </p:blipFill>
        <p:spPr bwMode="auto">
          <a:xfrm>
            <a:off x="2309814" y="2986087"/>
            <a:ext cx="2643187" cy="33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2397125" y="2540000"/>
            <a:ext cx="3714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vi-VN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2. Tính chất hóa học:</a:t>
            </a:r>
            <a:endParaRPr lang="en-US" alt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Box 11"/>
          <p:cNvSpPr txBox="1">
            <a:spLocks noChangeArrowheads="1"/>
          </p:cNvSpPr>
          <p:nvPr/>
        </p:nvSpPr>
        <p:spPr bwMode="auto">
          <a:xfrm>
            <a:off x="533400" y="152400"/>
            <a:ext cx="9906001" cy="7810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vi-VN" altLang="en-US" sz="32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MỘT SỐ HỢP CHẤT QUAN TRỌNG CỦA NHÔM</a:t>
            </a:r>
            <a:endParaRPr lang="en-US" altLang="en-US" sz="3200" b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56841765"/>
              </p:ext>
            </p:extLst>
          </p:nvPr>
        </p:nvGraphicFramePr>
        <p:xfrm>
          <a:off x="1895475" y="3051176"/>
          <a:ext cx="6256338" cy="477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34" name="Equation" r:id="rId5" imgW="3073400" imgH="241300" progId="Equation.DSMT4">
                  <p:embed/>
                </p:oleObj>
              </mc:Choice>
              <mc:Fallback>
                <p:oleObj name="Equation" r:id="rId5" imgW="3073400" imgH="241300" progId="Equation.DSMT4">
                  <p:embed/>
                  <p:pic>
                    <p:nvPicPr>
                      <p:cNvPr id="4098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95475" y="3051176"/>
                        <a:ext cx="6256338" cy="4778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48199951"/>
              </p:ext>
            </p:extLst>
          </p:nvPr>
        </p:nvGraphicFramePr>
        <p:xfrm>
          <a:off x="1873251" y="3633788"/>
          <a:ext cx="4721225" cy="500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35" name="Equation" r:id="rId7" imgW="2311400" imgH="241300" progId="Equation.DSMT4">
                  <p:embed/>
                </p:oleObj>
              </mc:Choice>
              <mc:Fallback>
                <p:oleObj name="Equation" r:id="rId7" imgW="2311400" imgH="241300" progId="Equation.DSMT4">
                  <p:embed/>
                  <p:pic>
                    <p:nvPicPr>
                      <p:cNvPr id="4099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73251" y="3633788"/>
                        <a:ext cx="4721225" cy="500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Box 17"/>
          <p:cNvSpPr txBox="1">
            <a:spLocks noChangeArrowheads="1"/>
          </p:cNvSpPr>
          <p:nvPr/>
        </p:nvSpPr>
        <p:spPr bwMode="auto">
          <a:xfrm>
            <a:off x="7167564" y="3671888"/>
            <a:ext cx="23574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</a:t>
            </a:r>
            <a:r>
              <a:rPr lang="vi-VN" altLang="en-US" sz="2400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 Tính bazơ</a:t>
            </a:r>
            <a:endParaRPr lang="en-US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8"/>
          <p:cNvSpPr txBox="1">
            <a:spLocks noChangeArrowheads="1"/>
          </p:cNvSpPr>
          <p:nvPr/>
        </p:nvSpPr>
        <p:spPr bwMode="auto">
          <a:xfrm>
            <a:off x="7183439" y="4257675"/>
            <a:ext cx="23574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</a:t>
            </a:r>
            <a:r>
              <a:rPr lang="vi-VN" altLang="en-US" sz="2400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 Tính axit</a:t>
            </a:r>
            <a:endParaRPr lang="en-US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ight Brace 20"/>
          <p:cNvSpPr/>
          <p:nvPr/>
        </p:nvSpPr>
        <p:spPr>
          <a:xfrm>
            <a:off x="8739189" y="3738562"/>
            <a:ext cx="714375" cy="928688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2" name="TextBox 23"/>
          <p:cNvSpPr txBox="1">
            <a:spLocks noChangeArrowheads="1"/>
          </p:cNvSpPr>
          <p:nvPr/>
        </p:nvSpPr>
        <p:spPr bwMode="auto">
          <a:xfrm>
            <a:off x="1809750" y="4986338"/>
            <a:ext cx="48577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 </a:t>
            </a:r>
            <a:r>
              <a:rPr lang="vi-VN" altLang="en-US" sz="2400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 Al(OH)</a:t>
            </a:r>
            <a:r>
              <a:rPr lang="vi-VN" altLang="en-US" sz="2400" baseline="-25000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3</a:t>
            </a:r>
            <a:r>
              <a:rPr lang="vi-VN" altLang="en-US" sz="2400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 là </a:t>
            </a:r>
            <a:r>
              <a:rPr lang="vi-VN" altLang="en-US" sz="2400" b="1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hiđroxit lưỡng tính</a:t>
            </a:r>
            <a:endParaRPr lang="en-US" alt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3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99955160"/>
              </p:ext>
            </p:extLst>
          </p:nvPr>
        </p:nvGraphicFramePr>
        <p:xfrm>
          <a:off x="1820863" y="4232275"/>
          <a:ext cx="5187950" cy="500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36" name="Equation" r:id="rId9" imgW="2540000" imgH="241300" progId="Equation.DSMT4">
                  <p:embed/>
                </p:oleObj>
              </mc:Choice>
              <mc:Fallback>
                <p:oleObj name="Equation" r:id="rId9" imgW="2540000" imgH="241300" progId="Equation.DSMT4">
                  <p:embed/>
                  <p:pic>
                    <p:nvPicPr>
                      <p:cNvPr id="410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0863" y="4232275"/>
                        <a:ext cx="5187950" cy="500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67874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24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2" dur="500"/>
                                        <p:tgtEl>
                                          <p:spTgt spid="245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24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utoUpdateAnimBg="0"/>
      <p:bldP spid="13" grpId="0" autoUpdateAnimBg="0"/>
      <p:bldP spid="24583" grpId="0"/>
      <p:bldP spid="17" grpId="0" bldLvl="0" animBg="1" autoUpdateAnimBg="0"/>
      <p:bldP spid="17" grpId="1" animBg="1"/>
      <p:bldP spid="14" grpId="0" autoUpdateAnimBg="0"/>
      <p:bldP spid="19" grpId="0"/>
      <p:bldP spid="20" grpId="0"/>
      <p:bldP spid="21" grpId="0" animBg="1"/>
      <p:bldP spid="2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1952626" y="838200"/>
            <a:ext cx="592931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vi-VN" altLang="en-US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III. Nhôm sunfat</a:t>
            </a:r>
            <a:r>
              <a:rPr lang="en-US" altLang="en-US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altLang="en-US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 Al</a:t>
            </a:r>
            <a:r>
              <a:rPr lang="vi-VN" altLang="en-US" b="1" u="sng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altLang="en-US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(SO</a:t>
            </a:r>
            <a:r>
              <a:rPr lang="vi-VN" altLang="en-US" b="1" u="sng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vi-VN" altLang="en-US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vi-VN" altLang="en-US" b="1" u="sng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6630" name="Picture 24" descr="Káº¿t quáº£ hÃ¬nh áº£nh cho phÃ¨n chu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4038" y="3121956"/>
            <a:ext cx="2857500" cy="278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Rectangle 21"/>
          <p:cNvSpPr>
            <a:spLocks noChangeArrowheads="1"/>
          </p:cNvSpPr>
          <p:nvPr/>
        </p:nvSpPr>
        <p:spPr bwMode="auto">
          <a:xfrm>
            <a:off x="1466099" y="1553880"/>
            <a:ext cx="335756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Phèn chua</a:t>
            </a:r>
          </a:p>
          <a:p>
            <a:pPr algn="ctr" eaLnBrk="1" hangingPunct="1"/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altLang="en-US" sz="2400" b="1" baseline="-25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</a:t>
            </a:r>
            <a:r>
              <a:rPr lang="en-US" altLang="en-US" sz="2400" b="1" baseline="-25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.Al</a:t>
            </a:r>
            <a:r>
              <a:rPr lang="en-US" altLang="en-US" sz="2400" b="1" baseline="-25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(SO</a:t>
            </a:r>
            <a:r>
              <a:rPr lang="en-US" altLang="en-US" sz="2400" b="1" baseline="-25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en-US" sz="2400" b="1" baseline="-25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.24H</a:t>
            </a:r>
            <a:r>
              <a:rPr lang="en-US" altLang="en-US" sz="2400" b="1" baseline="-25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lang="vi-VN" alt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vi-VN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Hoặc </a:t>
            </a:r>
            <a:r>
              <a:rPr lang="vi-VN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KAl(SO</a:t>
            </a:r>
            <a:r>
              <a:rPr lang="vi-VN" altLang="en-US" sz="2400" b="1" baseline="-25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vi-VN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vi-VN" altLang="en-US" sz="2400" b="1" baseline="-25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.12H</a:t>
            </a:r>
            <a:r>
              <a:rPr lang="vi-VN" altLang="en-US" sz="2400" b="1" baseline="-25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lang="en-US" alt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4738688" y="1820863"/>
            <a:ext cx="927100" cy="3508375"/>
            <a:chOff x="2008" y="1872"/>
            <a:chExt cx="584" cy="2210"/>
          </a:xfrm>
        </p:grpSpPr>
        <p:sp>
          <p:nvSpPr>
            <p:cNvPr id="45070" name="Line 16"/>
            <p:cNvSpPr>
              <a:spLocks noChangeShapeType="1"/>
            </p:cNvSpPr>
            <p:nvPr/>
          </p:nvSpPr>
          <p:spPr bwMode="auto">
            <a:xfrm>
              <a:off x="2016" y="1872"/>
              <a:ext cx="0" cy="22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071" name="Line 17"/>
            <p:cNvSpPr>
              <a:spLocks noChangeShapeType="1"/>
            </p:cNvSpPr>
            <p:nvPr/>
          </p:nvSpPr>
          <p:spPr bwMode="auto">
            <a:xfrm>
              <a:off x="2008" y="1882"/>
              <a:ext cx="57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072" name="Line 18"/>
            <p:cNvSpPr>
              <a:spLocks noChangeShapeType="1"/>
            </p:cNvSpPr>
            <p:nvPr/>
          </p:nvSpPr>
          <p:spPr bwMode="auto">
            <a:xfrm>
              <a:off x="2008" y="2584"/>
              <a:ext cx="57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073" name="Line 19"/>
            <p:cNvSpPr>
              <a:spLocks noChangeShapeType="1"/>
            </p:cNvSpPr>
            <p:nvPr/>
          </p:nvSpPr>
          <p:spPr bwMode="auto">
            <a:xfrm>
              <a:off x="2016" y="3308"/>
              <a:ext cx="57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074" name="Line 20"/>
            <p:cNvSpPr>
              <a:spLocks noChangeShapeType="1"/>
            </p:cNvSpPr>
            <p:nvPr/>
          </p:nvSpPr>
          <p:spPr bwMode="auto">
            <a:xfrm>
              <a:off x="2008" y="4082"/>
              <a:ext cx="57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6633" name="Rectangle 6"/>
          <p:cNvSpPr>
            <a:spLocks noChangeArrowheads="1"/>
          </p:cNvSpPr>
          <p:nvPr/>
        </p:nvSpPr>
        <p:spPr bwMode="auto">
          <a:xfrm>
            <a:off x="5667375" y="1608137"/>
            <a:ext cx="4648200" cy="457200"/>
          </a:xfrm>
          <a:prstGeom prst="rect">
            <a:avLst/>
          </a:prstGeom>
          <a:solidFill>
            <a:srgbClr val="99CCFF"/>
          </a:solidFill>
          <a:ln w="9525">
            <a:solidFill>
              <a:srgbClr val="00CC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srgbClr val="FF0066"/>
                </a:solidFill>
              </a:rPr>
              <a:t>       </a:t>
            </a:r>
            <a:r>
              <a:rPr lang="en-US" altLang="en-US" sz="2400">
                <a:solidFill>
                  <a:srgbClr val="0C0C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Ngành thuộc da</a:t>
            </a:r>
          </a:p>
        </p:txBody>
      </p:sp>
      <p:sp>
        <p:nvSpPr>
          <p:cNvPr id="26634" name="Rectangle 7"/>
          <p:cNvSpPr>
            <a:spLocks noChangeArrowheads="1"/>
          </p:cNvSpPr>
          <p:nvPr/>
        </p:nvSpPr>
        <p:spPr bwMode="auto">
          <a:xfrm>
            <a:off x="5667375" y="2751137"/>
            <a:ext cx="4648200" cy="457200"/>
          </a:xfrm>
          <a:prstGeom prst="rect">
            <a:avLst/>
          </a:prstGeom>
          <a:solidFill>
            <a:srgbClr val="99CCFF"/>
          </a:solidFill>
          <a:ln w="9525">
            <a:solidFill>
              <a:srgbClr val="00CC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srgbClr val="FF0066"/>
                </a:solidFill>
              </a:rPr>
              <a:t>       </a:t>
            </a:r>
            <a:r>
              <a:rPr lang="en-US" altLang="en-US" sz="2400">
                <a:solidFill>
                  <a:srgbClr val="0C0C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 nghiệp giấy</a:t>
            </a:r>
          </a:p>
        </p:txBody>
      </p:sp>
      <p:sp>
        <p:nvSpPr>
          <p:cNvPr id="26635" name="Rectangle 9"/>
          <p:cNvSpPr>
            <a:spLocks noChangeArrowheads="1"/>
          </p:cNvSpPr>
          <p:nvPr/>
        </p:nvSpPr>
        <p:spPr bwMode="auto">
          <a:xfrm>
            <a:off x="5667375" y="3894137"/>
            <a:ext cx="4648200" cy="457200"/>
          </a:xfrm>
          <a:prstGeom prst="rect">
            <a:avLst/>
          </a:prstGeom>
          <a:solidFill>
            <a:srgbClr val="99CCFF"/>
          </a:solidFill>
          <a:ln w="9525">
            <a:solidFill>
              <a:srgbClr val="00CC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>
                <a:solidFill>
                  <a:srgbClr val="0C0C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 nghiệp nhuộm vải</a:t>
            </a:r>
          </a:p>
        </p:txBody>
      </p:sp>
      <p:sp>
        <p:nvSpPr>
          <p:cNvPr id="26636" name="Rectangle 10"/>
          <p:cNvSpPr>
            <a:spLocks noChangeArrowheads="1"/>
          </p:cNvSpPr>
          <p:nvPr/>
        </p:nvSpPr>
        <p:spPr bwMode="auto">
          <a:xfrm>
            <a:off x="5667375" y="5053012"/>
            <a:ext cx="4648200" cy="457200"/>
          </a:xfrm>
          <a:prstGeom prst="rect">
            <a:avLst/>
          </a:prstGeom>
          <a:solidFill>
            <a:srgbClr val="99CCFF"/>
          </a:solidFill>
          <a:ln w="9525">
            <a:solidFill>
              <a:srgbClr val="00CC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srgbClr val="FF0066"/>
                </a:solidFill>
              </a:rPr>
              <a:t>       </a:t>
            </a:r>
            <a:r>
              <a:rPr lang="en-US" altLang="en-US" sz="2400">
                <a:solidFill>
                  <a:srgbClr val="0C0C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 làm trong nước đục</a:t>
            </a: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5208589" y="5599112"/>
            <a:ext cx="5195887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Phèn nhôm: </a:t>
            </a: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en-US" sz="24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SO</a:t>
            </a:r>
            <a:r>
              <a:rPr lang="en-US" altLang="en-US" sz="24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.Al</a:t>
            </a:r>
            <a:r>
              <a:rPr lang="en-US" altLang="en-US" sz="24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(SO</a:t>
            </a:r>
            <a:r>
              <a:rPr lang="en-US" altLang="en-US" sz="24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en-US" sz="24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.24H</a:t>
            </a:r>
            <a:r>
              <a:rPr lang="en-US" altLang="en-US" sz="24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O nếu </a:t>
            </a: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en-US" sz="2400" b="1" baseline="30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Li</a:t>
            </a:r>
            <a:r>
              <a:rPr lang="en-US" altLang="en-US" sz="2400" b="1" baseline="30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Na</a:t>
            </a:r>
            <a:r>
              <a:rPr lang="en-US" altLang="en-US" sz="2400" b="1" baseline="30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NH</a:t>
            </a:r>
            <a:r>
              <a:rPr lang="en-US" altLang="en-US" sz="2400" b="1" baseline="-25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sz="2400" b="1" baseline="30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alt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 Box 11"/>
          <p:cNvSpPr txBox="1">
            <a:spLocks noChangeArrowheads="1"/>
          </p:cNvSpPr>
          <p:nvPr/>
        </p:nvSpPr>
        <p:spPr bwMode="auto">
          <a:xfrm>
            <a:off x="533400" y="152400"/>
            <a:ext cx="9906001" cy="7810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vi-VN" altLang="en-US" sz="32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MỘT SỐ HỢP CHẤT QUAN TRỌNG CỦA NHÔM</a:t>
            </a:r>
            <a:endParaRPr lang="en-US" altLang="en-US" sz="3200" b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8608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1000"/>
                                        <p:tgtEl>
                                          <p:spTgt spid="26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26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26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26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26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utoUpdateAnimBg="0"/>
      <p:bldP spid="29" grpId="0"/>
      <p:bldP spid="26633" grpId="0" animBg="1"/>
      <p:bldP spid="26634" grpId="0" animBg="1"/>
      <p:bldP spid="26635" grpId="0" animBg="1"/>
      <p:bldP spid="26636" grpId="0" animBg="1"/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Text Box 11"/>
          <p:cNvSpPr txBox="1">
            <a:spLocks noChangeArrowheads="1"/>
          </p:cNvSpPr>
          <p:nvPr/>
        </p:nvSpPr>
        <p:spPr bwMode="auto">
          <a:xfrm>
            <a:off x="1720851" y="215900"/>
            <a:ext cx="8589963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vi-VN" altLang="en-US" sz="3200" b="1">
                <a:solidFill>
                  <a:srgbClr val="FFFFFF"/>
                </a:solidFill>
                <a:latin typeface="Calibri" panose="020F0502020204030204" pitchFamily="34" charset="0"/>
              </a:rPr>
              <a:t>B. MỘT SỐ HỢP CHẤT QUAN TRỌNG CỦA NHÔM</a:t>
            </a:r>
            <a:endParaRPr lang="en-US" altLang="en-US" sz="3200" b="1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1952626" y="1214438"/>
            <a:ext cx="749617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vi-VN" altLang="en-US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IV. Cách nhận biết ion Al</a:t>
            </a:r>
            <a:r>
              <a:rPr lang="vi-VN" altLang="en-US" b="1" u="sng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3+</a:t>
            </a:r>
            <a:r>
              <a:rPr lang="vi-VN" altLang="en-US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 trong dung dịch:</a:t>
            </a:r>
            <a:endParaRPr lang="en-US" altLang="en-US" b="1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AutoShape 2"/>
          <p:cNvSpPr>
            <a:spLocks noChangeArrowheads="1"/>
          </p:cNvSpPr>
          <p:nvPr/>
        </p:nvSpPr>
        <p:spPr bwMode="auto">
          <a:xfrm>
            <a:off x="3367586" y="1785938"/>
            <a:ext cx="6264954" cy="2857500"/>
          </a:xfrm>
          <a:prstGeom prst="cloudCallout">
            <a:avLst>
              <a:gd name="adj1" fmla="val -53824"/>
              <a:gd name="adj2" fmla="val 60458"/>
            </a:avLst>
          </a:prstGeom>
          <a:solidFill>
            <a:schemeClr val="bg1"/>
          </a:solidFill>
          <a:ln w="9525" cap="flat" cmpd="sng">
            <a:solidFill>
              <a:srgbClr val="008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just">
              <a:spcBef>
                <a:spcPct val="30000"/>
              </a:spcBef>
              <a:defRPr/>
            </a:pPr>
            <a:r>
              <a:rPr lang="vi-VN" kern="0" dirty="0">
                <a:cs typeface="Times New Roman" pitchFamily="18" charset="0"/>
                <a:sym typeface="Wingdings 2"/>
              </a:rPr>
              <a:t></a:t>
            </a:r>
            <a:r>
              <a:rPr lang="vi-VN" kern="0" dirty="0">
                <a:cs typeface="Times New Roman" pitchFamily="18" charset="0"/>
              </a:rPr>
              <a:t>Nêu thuốc thử nhận biết </a:t>
            </a:r>
          </a:p>
          <a:p>
            <a:pPr algn="just">
              <a:spcBef>
                <a:spcPct val="30000"/>
              </a:spcBef>
              <a:defRPr/>
            </a:pPr>
            <a:r>
              <a:rPr lang="en-US" kern="0" dirty="0">
                <a:cs typeface="Times New Roman" pitchFamily="18" charset="0"/>
              </a:rPr>
              <a:t>ion</a:t>
            </a:r>
            <a:r>
              <a:rPr lang="vi-VN" kern="0" dirty="0">
                <a:cs typeface="Times New Roman" pitchFamily="18" charset="0"/>
              </a:rPr>
              <a:t> Al</a:t>
            </a:r>
            <a:r>
              <a:rPr lang="en-US" kern="0" baseline="30000" dirty="0">
                <a:cs typeface="Times New Roman" pitchFamily="18" charset="0"/>
              </a:rPr>
              <a:t>3+</a:t>
            </a:r>
            <a:r>
              <a:rPr lang="en-US" kern="0" dirty="0">
                <a:cs typeface="Times New Roman" pitchFamily="18" charset="0"/>
              </a:rPr>
              <a:t> </a:t>
            </a:r>
            <a:r>
              <a:rPr lang="en-US" kern="0" dirty="0" err="1">
                <a:cs typeface="Times New Roman" pitchFamily="18" charset="0"/>
              </a:rPr>
              <a:t>trong</a:t>
            </a:r>
            <a:r>
              <a:rPr lang="en-US" kern="0" dirty="0">
                <a:cs typeface="Times New Roman" pitchFamily="18" charset="0"/>
              </a:rPr>
              <a:t> dung </a:t>
            </a:r>
            <a:r>
              <a:rPr lang="en-US" kern="0" dirty="0" err="1">
                <a:cs typeface="Times New Roman" pitchFamily="18" charset="0"/>
              </a:rPr>
              <a:t>dịch</a:t>
            </a:r>
            <a:r>
              <a:rPr lang="vi-VN" kern="0" dirty="0">
                <a:cs typeface="Times New Roman" pitchFamily="18" charset="0"/>
              </a:rPr>
              <a:t>?</a:t>
            </a:r>
            <a:endParaRPr lang="en-US" kern="0" dirty="0">
              <a:cs typeface="Times New Roman" pitchFamily="18" charset="0"/>
            </a:endParaRPr>
          </a:p>
        </p:txBody>
      </p:sp>
      <p:sp>
        <p:nvSpPr>
          <p:cNvPr id="27656" name="TextBox 8"/>
          <p:cNvSpPr txBox="1">
            <a:spLocks noChangeArrowheads="1"/>
          </p:cNvSpPr>
          <p:nvPr/>
        </p:nvSpPr>
        <p:spPr bwMode="auto">
          <a:xfrm>
            <a:off x="762000" y="1857376"/>
            <a:ext cx="10134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</a:t>
            </a:r>
            <a:r>
              <a:rPr lang="vi-VN" altLang="en-US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vi-VN" altLang="en-US" b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Thuốc thử</a:t>
            </a:r>
            <a:r>
              <a:rPr lang="vi-VN" altLang="en-US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: dung dịch kiềm dư (NaOH, Ca(OH)</a:t>
            </a:r>
            <a:r>
              <a:rPr lang="vi-VN" altLang="en-US" baseline="-2500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2</a:t>
            </a:r>
            <a:r>
              <a:rPr lang="vi-VN" altLang="en-US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...)</a:t>
            </a:r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657" name="TextBox 8"/>
          <p:cNvSpPr txBox="1">
            <a:spLocks noChangeArrowheads="1"/>
          </p:cNvSpPr>
          <p:nvPr/>
        </p:nvSpPr>
        <p:spPr bwMode="auto">
          <a:xfrm>
            <a:off x="774700" y="2395538"/>
            <a:ext cx="10134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</a:t>
            </a:r>
            <a:r>
              <a:rPr lang="vi-VN" altLang="en-US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vi-VN" altLang="en-US" b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Hiện tượng</a:t>
            </a:r>
            <a:r>
              <a:rPr lang="vi-VN" altLang="en-US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: Có kết tủa trắng keo, sau đó tan trong kiềm dư.</a:t>
            </a:r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658" name="TextBox 8"/>
          <p:cNvSpPr txBox="1">
            <a:spLocks noChangeArrowheads="1"/>
          </p:cNvSpPr>
          <p:nvPr/>
        </p:nvSpPr>
        <p:spPr bwMode="auto">
          <a:xfrm>
            <a:off x="1609029" y="2967038"/>
            <a:ext cx="283330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</a:t>
            </a:r>
            <a:r>
              <a:rPr lang="vi-VN" altLang="en-US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PTHH:</a:t>
            </a:r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5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4028198"/>
              </p:ext>
            </p:extLst>
          </p:nvPr>
        </p:nvGraphicFramePr>
        <p:xfrm>
          <a:off x="3470384" y="3070560"/>
          <a:ext cx="5942321" cy="14252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72" name="Equation" r:id="rId3" imgW="2362200" imgH="508000" progId="Equation.DSMT4">
                  <p:embed/>
                </p:oleObj>
              </mc:Choice>
              <mc:Fallback>
                <p:oleObj name="Equation" r:id="rId3" imgW="2362200" imgH="508000" progId="Equation.DSMT4">
                  <p:embed/>
                  <p:pic>
                    <p:nvPicPr>
                      <p:cNvPr id="15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70384" y="3070560"/>
                        <a:ext cx="5942321" cy="142524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Box 8"/>
          <p:cNvSpPr txBox="1">
            <a:spLocks noChangeArrowheads="1"/>
          </p:cNvSpPr>
          <p:nvPr/>
        </p:nvSpPr>
        <p:spPr bwMode="auto">
          <a:xfrm>
            <a:off x="1956637" y="4714876"/>
            <a:ext cx="283330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vi-VN" altLang="en-US" b="1" u="sng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Lưu ý:</a:t>
            </a:r>
            <a:endParaRPr lang="en-US" altLang="en-US" b="1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8"/>
          <p:cNvSpPr txBox="1">
            <a:spLocks noChangeArrowheads="1"/>
          </p:cNvSpPr>
          <p:nvPr/>
        </p:nvSpPr>
        <p:spPr bwMode="auto">
          <a:xfrm>
            <a:off x="3367586" y="4714876"/>
            <a:ext cx="10134599" cy="652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buFont typeface="Wingdings" panose="05000000000000000000" pitchFamily="2" charset="2"/>
              <a:buChar char="@"/>
            </a:pPr>
            <a:r>
              <a:rPr lang="vi-VN" altLang="en-US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vi-VN" altLang="en-US" b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</a:t>
            </a:r>
            <a:r>
              <a:rPr lang="vi-VN" altLang="en-US" b="1" baseline="-2500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OH</a:t>
            </a:r>
            <a:r>
              <a:rPr lang="vi-VN" altLang="en-US" b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- = 3n</a:t>
            </a:r>
            <a:r>
              <a:rPr lang="vi-VN" altLang="en-US" b="1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 nếu Al</a:t>
            </a:r>
            <a:r>
              <a:rPr lang="vi-VN" altLang="en-US" b="1" baseline="30000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3+ </a:t>
            </a:r>
            <a:r>
              <a:rPr lang="vi-VN" altLang="en-US" b="1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dư</a:t>
            </a:r>
          </a:p>
        </p:txBody>
      </p:sp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533400" y="152400"/>
            <a:ext cx="9906001" cy="7810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vi-VN" altLang="en-US" sz="32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MỘT SỐ HỢP CHẤT QUAN TRỌNG CỦA NHÔM</a:t>
            </a:r>
            <a:endParaRPr lang="en-US" altLang="en-US" sz="3200" b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7386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7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27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27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utoUpdateAnimBg="0"/>
      <p:bldP spid="14" grpId="0" bldLvl="0" animBg="1" autoUpdateAnimBg="0"/>
      <p:bldP spid="14" grpId="1" animBg="1"/>
      <p:bldP spid="27656" grpId="0"/>
      <p:bldP spid="27657" grpId="0"/>
      <p:bldP spid="27658" grpId="0"/>
      <p:bldP spid="17" grpId="0"/>
      <p:bldP spid="1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155" name="Group 47"/>
          <p:cNvGrpSpPr>
            <a:grpSpLocks/>
          </p:cNvGrpSpPr>
          <p:nvPr/>
        </p:nvGrpSpPr>
        <p:grpSpPr bwMode="auto">
          <a:xfrm>
            <a:off x="152400" y="0"/>
            <a:ext cx="12039599" cy="6858000"/>
            <a:chOff x="0" y="442913"/>
            <a:chExt cx="9136063" cy="5964237"/>
          </a:xfrm>
        </p:grpSpPr>
        <p:pic>
          <p:nvPicPr>
            <p:cNvPr id="49156" name="Picture 45" descr="Cover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48413" y="3925888"/>
              <a:ext cx="2589212" cy="2481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157" name="Picture 44" descr="Cover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663" y="3359150"/>
              <a:ext cx="2201862" cy="1216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158" name="Picture 43" descr="Cover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9313" y="2574925"/>
              <a:ext cx="1844675" cy="2057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159" name="Picture 42" descr="Cover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680075"/>
              <a:ext cx="2400300" cy="706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160" name="Picture 41" descr="Cover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5975" y="5556250"/>
              <a:ext cx="1584325" cy="403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161" name="Picture 40" descr="Cover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1413" y="5343525"/>
              <a:ext cx="1281112" cy="442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162" name="Picture 39" descr="Cover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6638" y="4989513"/>
              <a:ext cx="1246187" cy="931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163" name="Picture 38" descr="Cover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7788" y="4775200"/>
              <a:ext cx="1103312" cy="563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164" name="Picture 37" descr="Cover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563" y="4702175"/>
              <a:ext cx="1758950" cy="442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165" name="Picture 36" descr="Cover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7938" y="4452938"/>
              <a:ext cx="1195387" cy="430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166" name="Picture 35" descr="Cover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7438" y="4691063"/>
              <a:ext cx="121920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167" name="Picture 34" descr="Cover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8363" y="3770313"/>
              <a:ext cx="574675" cy="132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168" name="Picture 33" descr="Cover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850" y="3233738"/>
              <a:ext cx="2679700" cy="12461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169" name="Picture 32" descr="Cover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725" y="3230563"/>
              <a:ext cx="2663825" cy="966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170" name="Picture 31" descr="Cover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1713" y="3149600"/>
              <a:ext cx="2255837" cy="365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171" name="Picture 30" descr="Cover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7738" y="2733675"/>
              <a:ext cx="2341562" cy="606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172" name="Picture 29" descr="Cover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0713" y="3106738"/>
              <a:ext cx="854075" cy="795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173" name="Picture 28" descr="Cover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3175" y="2578100"/>
              <a:ext cx="1063625" cy="1382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174" name="Picture 27" descr="Cover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05700" y="3024188"/>
              <a:ext cx="1611313" cy="295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175" name="Picture 26" descr="Cover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78713" y="2771775"/>
              <a:ext cx="1447800" cy="376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176" name="Picture 25" descr="Cover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70775" y="2516188"/>
              <a:ext cx="1146175" cy="628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177" name="Picture 24" descr="Cover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08775" y="2752725"/>
              <a:ext cx="896938" cy="434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178" name="Picture 23" descr="Cover"/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54900" y="2228850"/>
              <a:ext cx="1681163" cy="268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179" name="Picture 21" descr="Cover"/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3150" y="1766888"/>
              <a:ext cx="1265238" cy="641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180" name="Picture 20" descr="Cover"/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3150" y="1538288"/>
              <a:ext cx="1068388" cy="873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181" name="Picture 19" descr="Cover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73850" y="1751013"/>
              <a:ext cx="881063" cy="11223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182" name="Picture 18" descr="Cover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88050" y="1863725"/>
              <a:ext cx="819150" cy="1012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183" name="Picture 17" descr="Cover"/>
            <p:cNvPicPr>
              <a:picLocks noChangeAspect="1"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9075" y="931863"/>
              <a:ext cx="2217738" cy="566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184" name="Picture 16" descr="Cover"/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9075" y="915988"/>
              <a:ext cx="2239963" cy="325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185" name="Picture 15" descr="Cover"/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42088" y="682625"/>
              <a:ext cx="2301875" cy="360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186" name="Picture 14" descr="Cover"/>
            <p:cNvPicPr>
              <a:picLocks noChangeAspect="1" noChangeArrowheads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38913" y="442913"/>
              <a:ext cx="1270000" cy="601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187" name="Picture 13" descr="Cover"/>
            <p:cNvPicPr>
              <a:picLocks noChangeAspect="1" noChangeArrowheads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8763" y="776288"/>
              <a:ext cx="1327150" cy="1187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188" name="Picture 12" descr="Cover"/>
            <p:cNvPicPr>
              <a:picLocks noChangeAspect="1" noChangeArrowheads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9313" y="1743075"/>
              <a:ext cx="1482725" cy="10525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189" name="Picture 11" descr="Cover"/>
            <p:cNvPicPr>
              <a:picLocks noChangeAspect="1" noChangeArrowheads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075" y="1747838"/>
              <a:ext cx="3227388" cy="873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190" name="Picture 10" descr="Cover"/>
            <p:cNvPicPr>
              <a:picLocks noChangeAspect="1" noChangeArrowheads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2625" y="1735138"/>
              <a:ext cx="2884488" cy="528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191" name="Picture 6" descr="Cover"/>
            <p:cNvPicPr>
              <a:picLocks noChangeAspect="1" noChangeArrowheads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288" y="644525"/>
              <a:ext cx="3206750" cy="1211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192" name="Picture 5" descr="Cover"/>
            <p:cNvPicPr>
              <a:picLocks noChangeAspect="1" noChangeArrowheads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3125" y="1292225"/>
              <a:ext cx="1460500" cy="1506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193" name="Picture 4" descr="Cover"/>
            <p:cNvPicPr>
              <a:picLocks noChangeAspect="1" noChangeArrowheads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00525" y="2352675"/>
              <a:ext cx="1122363" cy="655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19934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Box 3"/>
          <p:cNvSpPr txBox="1">
            <a:spLocks noChangeArrowheads="1"/>
          </p:cNvSpPr>
          <p:nvPr/>
        </p:nvSpPr>
        <p:spPr bwMode="auto">
          <a:xfrm>
            <a:off x="1631950" y="115889"/>
            <a:ext cx="8707438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b="1" u="sng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 CỐ TIẾT HỌC</a:t>
            </a:r>
            <a:endParaRPr lang="vi-VN" altLang="en-US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endParaRPr lang="vi-VN" altLang="en-US" b="1" u="sng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483" name="Rectangle 2"/>
          <p:cNvSpPr>
            <a:spLocks noChangeArrowheads="1"/>
          </p:cNvSpPr>
          <p:nvPr/>
        </p:nvSpPr>
        <p:spPr bwMode="auto">
          <a:xfrm>
            <a:off x="1524001" y="-941060"/>
            <a:ext cx="18473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vi-V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28800" y="788988"/>
            <a:ext cx="8610600" cy="4832350"/>
          </a:xfrm>
          <a:prstGeom prst="rect">
            <a:avLst/>
          </a:prstGeom>
          <a:noFill/>
          <a:ln w="19050">
            <a:noFill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b="1" u="sng" dirty="0" err="1">
                <a:cs typeface="Times New Roman" pitchFamily="18" charset="0"/>
              </a:rPr>
              <a:t>Câu</a:t>
            </a:r>
            <a:r>
              <a:rPr lang="en-US" b="1" u="sng" dirty="0">
                <a:cs typeface="Times New Roman" pitchFamily="18" charset="0"/>
              </a:rPr>
              <a:t> 1</a:t>
            </a:r>
            <a:r>
              <a:rPr lang="en-US" dirty="0">
                <a:cs typeface="Times New Roman" pitchFamily="18" charset="0"/>
              </a:rPr>
              <a:t>: </a:t>
            </a:r>
            <a:r>
              <a:rPr lang="vi-VN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itchFamily="18" charset="0"/>
              </a:rPr>
              <a:t>Nhôm được dùng làm dây dẫn điện cao thế thay cho đồng là do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  <a:cs typeface="Times New Roman" pitchFamily="18" charset="0"/>
            </a:endParaRPr>
          </a:p>
          <a:p>
            <a:pPr>
              <a:defRPr/>
            </a:pPr>
            <a:r>
              <a:rPr lang="en-US" dirty="0">
                <a:cs typeface="Times New Roman" pitchFamily="18" charset="0"/>
              </a:rPr>
              <a:t>       n</a:t>
            </a:r>
            <a:r>
              <a:rPr lang="vi-VN" dirty="0">
                <a:cs typeface="Times New Roman" pitchFamily="18" charset="0"/>
              </a:rPr>
              <a:t>hiệt độ nóng chảy cao hơn đồng</a:t>
            </a:r>
            <a:r>
              <a:rPr lang="en-US" dirty="0">
                <a:cs typeface="Times New Roman" pitchFamily="18" charset="0"/>
              </a:rPr>
              <a:t>.</a:t>
            </a:r>
            <a:endParaRPr lang="en-US" dirty="0">
              <a:latin typeface=".VnArial" pitchFamily="34" charset="0"/>
              <a:cs typeface="Arial" charset="0"/>
            </a:endParaRPr>
          </a:p>
          <a:p>
            <a:pPr>
              <a:defRPr/>
            </a:pPr>
            <a:r>
              <a:rPr lang="en-US" dirty="0">
                <a:cs typeface="Times New Roman" pitchFamily="18" charset="0"/>
              </a:rPr>
              <a:t>       d</a:t>
            </a:r>
            <a:r>
              <a:rPr lang="vi-VN" dirty="0">
                <a:cs typeface="Times New Roman" pitchFamily="18" charset="0"/>
              </a:rPr>
              <a:t>ẫn điện tốt</a:t>
            </a:r>
            <a:r>
              <a:rPr lang="en-US" dirty="0">
                <a:cs typeface="Times New Roman" pitchFamily="18" charset="0"/>
              </a:rPr>
              <a:t>;</a:t>
            </a:r>
            <a:r>
              <a:rPr lang="vi-VN" dirty="0">
                <a:cs typeface="Times New Roman" pitchFamily="18" charset="0"/>
              </a:rPr>
              <a:t> nhẹ</a:t>
            </a:r>
            <a:r>
              <a:rPr lang="en-US" dirty="0">
                <a:cs typeface="Times New Roman" pitchFamily="18" charset="0"/>
              </a:rPr>
              <a:t>;</a:t>
            </a:r>
            <a:r>
              <a:rPr lang="vi-VN" dirty="0">
                <a:cs typeface="Times New Roman" pitchFamily="18" charset="0"/>
              </a:rPr>
              <a:t> giá thành rẻ hơn đồng</a:t>
            </a:r>
            <a:r>
              <a:rPr lang="en-US" dirty="0">
                <a:cs typeface="Times New Roman" pitchFamily="18" charset="0"/>
              </a:rPr>
              <a:t>.</a:t>
            </a:r>
            <a:endParaRPr lang="en-US" sz="2400" dirty="0">
              <a:cs typeface="Times New Roman" pitchFamily="18" charset="0"/>
            </a:endParaRPr>
          </a:p>
          <a:p>
            <a:pPr>
              <a:defRPr/>
            </a:pPr>
            <a:r>
              <a:rPr lang="en-US" dirty="0">
                <a:cs typeface="Times New Roman" pitchFamily="18" charset="0"/>
              </a:rPr>
              <a:t>       c</a:t>
            </a:r>
            <a:r>
              <a:rPr lang="vi-VN" dirty="0">
                <a:cs typeface="Times New Roman" pitchFamily="18" charset="0"/>
              </a:rPr>
              <a:t>ó tính dẻo hơn đồng</a:t>
            </a:r>
            <a:r>
              <a:rPr lang="en-US" dirty="0"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dirty="0">
                <a:cs typeface="Times New Roman" pitchFamily="18" charset="0"/>
              </a:rPr>
              <a:t>       </a:t>
            </a:r>
            <a:r>
              <a:rPr lang="en-US" dirty="0" err="1">
                <a:cs typeface="Times New Roman" pitchFamily="18" charset="0"/>
              </a:rPr>
              <a:t>dẫn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dirty="0" err="1">
                <a:cs typeface="Times New Roman" pitchFamily="18" charset="0"/>
              </a:rPr>
              <a:t>điện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dirty="0" err="1">
                <a:cs typeface="Times New Roman" pitchFamily="18" charset="0"/>
              </a:rPr>
              <a:t>tốt</a:t>
            </a:r>
            <a:r>
              <a:rPr lang="vi-VN" dirty="0">
                <a:cs typeface="Times New Roman" pitchFamily="18" charset="0"/>
              </a:rPr>
              <a:t> hơn đồng</a:t>
            </a:r>
            <a:r>
              <a:rPr lang="en-US" dirty="0">
                <a:cs typeface="Times New Roman" pitchFamily="18" charset="0"/>
              </a:rPr>
              <a:t>.</a:t>
            </a:r>
          </a:p>
          <a:p>
            <a:pPr>
              <a:defRPr/>
            </a:pPr>
            <a:endParaRPr lang="en-US" dirty="0">
              <a:cs typeface="Times New Roman" pitchFamily="18" charset="0"/>
            </a:endParaRPr>
          </a:p>
          <a:p>
            <a:pPr>
              <a:defRPr/>
            </a:pPr>
            <a:endParaRPr lang="en-US" dirty="0">
              <a:cs typeface="Times New Roman" pitchFamily="18" charset="0"/>
            </a:endParaRPr>
          </a:p>
          <a:p>
            <a:pPr>
              <a:defRPr/>
            </a:pPr>
            <a:endParaRPr lang="en-US" dirty="0">
              <a:cs typeface="Times New Roman" pitchFamily="18" charset="0"/>
            </a:endParaRPr>
          </a:p>
          <a:p>
            <a:pPr>
              <a:defRPr/>
            </a:pPr>
            <a:endParaRPr lang="en-US" b="1" dirty="0">
              <a:cs typeface="Times New Roman" pitchFamily="18" charset="0"/>
            </a:endParaRPr>
          </a:p>
          <a:p>
            <a:pPr>
              <a:defRPr/>
            </a:pPr>
            <a:endParaRPr lang="en-US" dirty="0">
              <a:cs typeface="Times New Roman" pitchFamily="18" charset="0"/>
            </a:endParaRPr>
          </a:p>
        </p:txBody>
      </p:sp>
      <p:sp>
        <p:nvSpPr>
          <p:cNvPr id="11" name="6-Point Star 10"/>
          <p:cNvSpPr/>
          <p:nvPr/>
        </p:nvSpPr>
        <p:spPr>
          <a:xfrm>
            <a:off x="1708151" y="2089150"/>
            <a:ext cx="720725" cy="666750"/>
          </a:xfrm>
          <a:prstGeom prst="star6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916114" y="1614489"/>
            <a:ext cx="7207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/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1892300" y="2160589"/>
            <a:ext cx="719138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/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1898651" y="2497139"/>
            <a:ext cx="576263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/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1889126" y="2922589"/>
            <a:ext cx="5762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/>
          </a:p>
        </p:txBody>
      </p:sp>
      <p:sp>
        <p:nvSpPr>
          <p:cNvPr id="17" name="TextBox 16"/>
          <p:cNvSpPr txBox="1"/>
          <p:nvPr/>
        </p:nvSpPr>
        <p:spPr>
          <a:xfrm>
            <a:off x="1828800" y="3851275"/>
            <a:ext cx="8610600" cy="3540125"/>
          </a:xfrm>
          <a:prstGeom prst="rect">
            <a:avLst/>
          </a:prstGeom>
          <a:noFill/>
          <a:ln w="19050">
            <a:noFill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b="1" u="sng" dirty="0" err="1">
                <a:cs typeface="Times New Roman" pitchFamily="18" charset="0"/>
              </a:rPr>
              <a:t>Câu</a:t>
            </a:r>
            <a:r>
              <a:rPr lang="en-US" b="1" u="sng" dirty="0">
                <a:cs typeface="Times New Roman" pitchFamily="18" charset="0"/>
              </a:rPr>
              <a:t> 2</a:t>
            </a:r>
            <a:r>
              <a:rPr lang="en-US" dirty="0">
                <a:cs typeface="Times New Roman" pitchFamily="18" charset="0"/>
              </a:rPr>
              <a:t>: </a:t>
            </a:r>
            <a:r>
              <a:rPr lang="vi-VN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itchFamily="18" charset="0"/>
              </a:rPr>
              <a:t>Nhôm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Times New Roman" pitchFamily="18" charset="0"/>
              </a:rPr>
              <a:t>không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cs typeface="Times New Roman" pitchFamily="18" charset="0"/>
              </a:rPr>
              <a:t>phản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cs typeface="Times New Roman" pitchFamily="18" charset="0"/>
              </a:rPr>
              <a:t>ứng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cs typeface="Times New Roman" pitchFamily="18" charset="0"/>
              </a:rPr>
              <a:t>với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cs typeface="Times New Roman" pitchFamily="18" charset="0"/>
              </a:rPr>
              <a:t>chất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cs typeface="Times New Roman" pitchFamily="18" charset="0"/>
              </a:rPr>
              <a:t>nào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cs typeface="Times New Roman" pitchFamily="18" charset="0"/>
              </a:rPr>
              <a:t>sau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cs typeface="Times New Roman" pitchFamily="18" charset="0"/>
              </a:rPr>
              <a:t>đây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itchFamily="18" charset="0"/>
              </a:rPr>
              <a:t>?</a:t>
            </a:r>
          </a:p>
          <a:p>
            <a:pPr>
              <a:defRPr/>
            </a:pPr>
            <a:r>
              <a:rPr lang="en-US" dirty="0">
                <a:cs typeface="Times New Roman" pitchFamily="18" charset="0"/>
              </a:rPr>
              <a:t>	Fe</a:t>
            </a:r>
            <a:r>
              <a:rPr lang="en-US" baseline="-25000" dirty="0">
                <a:cs typeface="Times New Roman" pitchFamily="18" charset="0"/>
              </a:rPr>
              <a:t>3</a:t>
            </a:r>
            <a:r>
              <a:rPr lang="en-US" dirty="0">
                <a:cs typeface="Times New Roman" pitchFamily="18" charset="0"/>
              </a:rPr>
              <a:t>O</a:t>
            </a:r>
            <a:r>
              <a:rPr lang="en-US" baseline="-25000" dirty="0">
                <a:cs typeface="Times New Roman" pitchFamily="18" charset="0"/>
              </a:rPr>
              <a:t>4</a:t>
            </a:r>
            <a:r>
              <a:rPr lang="en-US" dirty="0">
                <a:cs typeface="Times New Roman" pitchFamily="18" charset="0"/>
              </a:rPr>
              <a:t>, t</a:t>
            </a:r>
            <a:r>
              <a:rPr lang="en-US" baseline="30000" dirty="0">
                <a:cs typeface="Times New Roman" pitchFamily="18" charset="0"/>
              </a:rPr>
              <a:t>0</a:t>
            </a:r>
            <a:r>
              <a:rPr lang="en-US" dirty="0">
                <a:cs typeface="Times New Roman" pitchFamily="18" charset="0"/>
              </a:rPr>
              <a:t>.	                            H</a:t>
            </a:r>
            <a:r>
              <a:rPr lang="en-US" baseline="-25000" dirty="0">
                <a:cs typeface="Times New Roman" pitchFamily="18" charset="0"/>
              </a:rPr>
              <a:t>2</a:t>
            </a:r>
            <a:r>
              <a:rPr lang="en-US" dirty="0">
                <a:cs typeface="Times New Roman" pitchFamily="18" charset="0"/>
              </a:rPr>
              <a:t>SO</a:t>
            </a:r>
            <a:r>
              <a:rPr lang="en-US" baseline="-25000" dirty="0">
                <a:cs typeface="Times New Roman" pitchFamily="18" charset="0"/>
              </a:rPr>
              <a:t>4 </a:t>
            </a:r>
            <a:r>
              <a:rPr lang="en-US" baseline="-25000" dirty="0" err="1">
                <a:cs typeface="Times New Roman" pitchFamily="18" charset="0"/>
              </a:rPr>
              <a:t>loãng</a:t>
            </a:r>
            <a:r>
              <a:rPr lang="en-US" baseline="-25000" dirty="0">
                <a:cs typeface="Times New Roman" pitchFamily="18" charset="0"/>
              </a:rPr>
              <a:t>,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baseline="-25000" dirty="0" err="1">
                <a:cs typeface="Times New Roman" pitchFamily="18" charset="0"/>
              </a:rPr>
              <a:t>nguội</a:t>
            </a:r>
            <a:r>
              <a:rPr lang="en-US" dirty="0">
                <a:cs typeface="Times New Roman" pitchFamily="18" charset="0"/>
              </a:rPr>
              <a:t>.</a:t>
            </a:r>
            <a:endParaRPr lang="en-US" baseline="-25000" dirty="0">
              <a:cs typeface="Times New Roman" pitchFamily="18" charset="0"/>
            </a:endParaRPr>
          </a:p>
          <a:p>
            <a:pPr>
              <a:defRPr/>
            </a:pPr>
            <a:r>
              <a:rPr lang="en-US" dirty="0">
                <a:cs typeface="Times New Roman" pitchFamily="18" charset="0"/>
              </a:rPr>
              <a:t>        	HNO</a:t>
            </a:r>
            <a:r>
              <a:rPr lang="en-US" baseline="-25000" dirty="0">
                <a:cs typeface="Times New Roman" pitchFamily="18" charset="0"/>
              </a:rPr>
              <a:t>3đặc,nguội.		</a:t>
            </a:r>
            <a:r>
              <a:rPr lang="en-US" dirty="0">
                <a:cs typeface="Times New Roman" pitchFamily="18" charset="0"/>
              </a:rPr>
              <a:t>       O</a:t>
            </a:r>
            <a:r>
              <a:rPr lang="en-US" baseline="-25000" dirty="0">
                <a:cs typeface="Times New Roman" pitchFamily="18" charset="0"/>
              </a:rPr>
              <a:t>2</a:t>
            </a:r>
            <a:r>
              <a:rPr lang="en-US" dirty="0">
                <a:cs typeface="Times New Roman" pitchFamily="18" charset="0"/>
              </a:rPr>
              <a:t>, t</a:t>
            </a:r>
            <a:r>
              <a:rPr lang="en-US" baseline="30000" dirty="0">
                <a:cs typeface="Times New Roman" pitchFamily="18" charset="0"/>
              </a:rPr>
              <a:t>0</a:t>
            </a:r>
            <a:r>
              <a:rPr lang="en-US" dirty="0">
                <a:cs typeface="Times New Roman" pitchFamily="18" charset="0"/>
              </a:rPr>
              <a:t>.</a:t>
            </a:r>
          </a:p>
          <a:p>
            <a:pPr>
              <a:defRPr/>
            </a:pPr>
            <a:endParaRPr lang="en-US" dirty="0">
              <a:cs typeface="Times New Roman" pitchFamily="18" charset="0"/>
            </a:endParaRPr>
          </a:p>
          <a:p>
            <a:pPr>
              <a:defRPr/>
            </a:pPr>
            <a:endParaRPr lang="en-US" dirty="0">
              <a:cs typeface="Times New Roman" pitchFamily="18" charset="0"/>
            </a:endParaRPr>
          </a:p>
          <a:p>
            <a:pPr>
              <a:defRPr/>
            </a:pPr>
            <a:endParaRPr lang="en-US" dirty="0">
              <a:cs typeface="Times New Roman" pitchFamily="18" charset="0"/>
            </a:endParaRPr>
          </a:p>
          <a:p>
            <a:pPr>
              <a:defRPr/>
            </a:pPr>
            <a:endParaRPr lang="en-US" b="1" dirty="0">
              <a:cs typeface="Times New Roman" pitchFamily="18" charset="0"/>
            </a:endParaRPr>
          </a:p>
          <a:p>
            <a:pPr>
              <a:defRPr/>
            </a:pPr>
            <a:endParaRPr lang="en-US" dirty="0">
              <a:cs typeface="Times New Roman" pitchFamily="18" charset="0"/>
            </a:endParaRPr>
          </a:p>
        </p:txBody>
      </p:sp>
      <p:sp>
        <p:nvSpPr>
          <p:cNvPr id="18" name="6-Point Star 17"/>
          <p:cNvSpPr/>
          <p:nvPr/>
        </p:nvSpPr>
        <p:spPr>
          <a:xfrm>
            <a:off x="1881189" y="4627562"/>
            <a:ext cx="720725" cy="666750"/>
          </a:xfrm>
          <a:prstGeom prst="star6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2071689" y="4294188"/>
            <a:ext cx="7207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/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2011364" y="4703763"/>
            <a:ext cx="719137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/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6605588" y="4237038"/>
            <a:ext cx="57626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/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6572251" y="4662488"/>
            <a:ext cx="5762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921854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2" grpId="0"/>
      <p:bldP spid="9" grpId="0"/>
      <p:bldP spid="11" grpId="0" animBg="1"/>
      <p:bldP spid="5" grpId="0"/>
      <p:bldP spid="13" grpId="0"/>
      <p:bldP spid="14" grpId="0"/>
      <p:bldP spid="15" grpId="0"/>
      <p:bldP spid="17" grpId="0"/>
      <p:bldP spid="18" grpId="0" animBg="1"/>
      <p:bldP spid="20" grpId="0"/>
      <p:bldP spid="21" grpId="0"/>
      <p:bldP spid="22" grpId="0"/>
      <p:bldP spid="2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ounded Rectangle 1"/>
          <p:cNvSpPr>
            <a:spLocks noChangeArrowheads="1"/>
          </p:cNvSpPr>
          <p:nvPr/>
        </p:nvSpPr>
        <p:spPr bwMode="auto">
          <a:xfrm>
            <a:off x="3000376" y="158750"/>
            <a:ext cx="7091363" cy="846138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200" b="1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36867" name="Text Box 3"/>
          <p:cNvSpPr txBox="1">
            <a:spLocks noChangeArrowheads="1"/>
          </p:cNvSpPr>
          <p:nvPr/>
        </p:nvSpPr>
        <p:spPr bwMode="ltGray">
          <a:xfrm>
            <a:off x="3251201" y="312738"/>
            <a:ext cx="724376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600" b="1">
                <a:solidFill>
                  <a:srgbClr val="0000CC"/>
                </a:solidFill>
                <a:latin typeface="Calibri" panose="020F0502020204030204" pitchFamily="34" charset="0"/>
              </a:rPr>
              <a:t>Phát biểu nào sau đây </a:t>
            </a:r>
            <a:r>
              <a:rPr lang="en-US" altLang="en-US" sz="3600" b="1" u="sng">
                <a:solidFill>
                  <a:srgbClr val="0000CC"/>
                </a:solidFill>
                <a:latin typeface="Calibri" panose="020F0502020204030204" pitchFamily="34" charset="0"/>
              </a:rPr>
              <a:t>không</a:t>
            </a:r>
            <a:r>
              <a:rPr lang="en-US" altLang="en-US" sz="3600" b="1">
                <a:solidFill>
                  <a:srgbClr val="0000CC"/>
                </a:solidFill>
                <a:latin typeface="Calibri" panose="020F0502020204030204" pitchFamily="34" charset="0"/>
              </a:rPr>
              <a:t> đúng?</a:t>
            </a:r>
          </a:p>
        </p:txBody>
      </p:sp>
      <p:grpSp>
        <p:nvGrpSpPr>
          <p:cNvPr id="36868" name="Group 3"/>
          <p:cNvGrpSpPr>
            <a:grpSpLocks/>
          </p:cNvGrpSpPr>
          <p:nvPr/>
        </p:nvGrpSpPr>
        <p:grpSpPr bwMode="auto">
          <a:xfrm>
            <a:off x="1704976" y="1824038"/>
            <a:ext cx="8658225" cy="1077912"/>
            <a:chOff x="4343400" y="1309935"/>
            <a:chExt cx="9328860" cy="1118570"/>
          </a:xfrm>
        </p:grpSpPr>
        <p:grpSp>
          <p:nvGrpSpPr>
            <p:cNvPr id="36903" name="Group 2"/>
            <p:cNvGrpSpPr>
              <a:grpSpLocks/>
            </p:cNvGrpSpPr>
            <p:nvPr/>
          </p:nvGrpSpPr>
          <p:grpSpPr bwMode="auto">
            <a:xfrm>
              <a:off x="4343400" y="1309935"/>
              <a:ext cx="9328860" cy="1118570"/>
              <a:chOff x="4191000" y="866298"/>
              <a:chExt cx="9328860" cy="1118570"/>
            </a:xfrm>
          </p:grpSpPr>
          <p:grpSp>
            <p:nvGrpSpPr>
              <p:cNvPr id="36905" name="Group 17"/>
              <p:cNvGrpSpPr>
                <a:grpSpLocks/>
              </p:cNvGrpSpPr>
              <p:nvPr/>
            </p:nvGrpSpPr>
            <p:grpSpPr bwMode="auto">
              <a:xfrm>
                <a:off x="4191000" y="949866"/>
                <a:ext cx="838200" cy="858838"/>
                <a:chOff x="1816" y="1900"/>
                <a:chExt cx="160" cy="160"/>
              </a:xfrm>
            </p:grpSpPr>
            <p:pic>
              <p:nvPicPr>
                <p:cNvPr id="36907" name="Picture 18" descr="shadow_1_m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gray">
                <a:xfrm>
                  <a:off x="1816" y="1900"/>
                  <a:ext cx="160" cy="1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36908" name="Group 19"/>
                <p:cNvGrpSpPr>
                  <a:grpSpLocks/>
                </p:cNvGrpSpPr>
                <p:nvPr/>
              </p:nvGrpSpPr>
              <p:grpSpPr bwMode="auto">
                <a:xfrm>
                  <a:off x="1835" y="1903"/>
                  <a:ext cx="126" cy="126"/>
                  <a:chOff x="1824" y="1902"/>
                  <a:chExt cx="144" cy="144"/>
                </a:xfrm>
              </p:grpSpPr>
              <p:sp>
                <p:nvSpPr>
                  <p:cNvPr id="85" name="Oval 20"/>
                  <p:cNvSpPr>
                    <a:spLocks noChangeArrowheads="1"/>
                  </p:cNvSpPr>
                  <p:nvPr/>
                </p:nvSpPr>
                <p:spPr bwMode="gray">
                  <a:xfrm>
                    <a:off x="1824" y="1902"/>
                    <a:ext cx="144" cy="144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50000">
                        <a:srgbClr val="FF7A37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ln w="6350" algn="ctr">
                    <a:solidFill>
                      <a:srgbClr val="FF7A37"/>
                    </a:solidFill>
                    <a:round/>
                    <a:headEnd/>
                    <a:tailEnd/>
                  </a:ln>
                  <a:effectLst/>
                  <a:extLst/>
                </p:spPr>
                <p:txBody>
                  <a:bodyPr wrap="none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sz="2400" b="1" kern="0">
                      <a:solidFill>
                        <a:srgbClr val="F54461"/>
                      </a:solidFill>
                      <a:ea typeface="Microsoft YaHei" pitchFamily="34" charset="-122"/>
                    </a:endParaRPr>
                  </a:p>
                </p:txBody>
              </p:sp>
              <p:sp>
                <p:nvSpPr>
                  <p:cNvPr id="86" name="Oval 21"/>
                  <p:cNvSpPr>
                    <a:spLocks noChangeArrowheads="1"/>
                  </p:cNvSpPr>
                  <p:nvPr/>
                </p:nvSpPr>
                <p:spPr bwMode="gray">
                  <a:xfrm>
                    <a:off x="1844" y="1922"/>
                    <a:ext cx="105" cy="105"/>
                  </a:xfrm>
                  <a:prstGeom prst="ellipse">
                    <a:avLst/>
                  </a:prstGeom>
                  <a:solidFill>
                    <a:srgbClr val="FF7A37"/>
                  </a:solidFill>
                  <a:ln>
                    <a:noFill/>
                  </a:ln>
                  <a:effectLst/>
                  <a:extLst/>
                </p:spPr>
                <p:txBody>
                  <a:bodyPr wrap="none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sz="2400" b="1" kern="0">
                      <a:solidFill>
                        <a:srgbClr val="F54461"/>
                      </a:solidFill>
                      <a:ea typeface="Microsoft YaHei" pitchFamily="34" charset="-122"/>
                    </a:endParaRPr>
                  </a:p>
                </p:txBody>
              </p:sp>
            </p:grpSp>
          </p:grpSp>
          <p:sp>
            <p:nvSpPr>
              <p:cNvPr id="36906" name="Rectangle 2"/>
              <p:cNvSpPr>
                <a:spLocks noChangeArrowheads="1"/>
              </p:cNvSpPr>
              <p:nvPr/>
            </p:nvSpPr>
            <p:spPr bwMode="auto">
              <a:xfrm>
                <a:off x="5143236" y="866298"/>
                <a:ext cx="8376624" cy="11185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pt-BR" altLang="en-US" sz="32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Nhôm được dùng làm giấy gói thực phẩm vì nhôm dẻo, mềm, dễ dát mỏng, dễ kéo sợi. </a:t>
                </a:r>
                <a:endParaRPr lang="en-US" altLang="en-US" sz="32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74" name="Rectangle 73"/>
            <p:cNvSpPr/>
            <p:nvPr/>
          </p:nvSpPr>
          <p:spPr bwMode="auto">
            <a:xfrm>
              <a:off x="4465002" y="1440530"/>
              <a:ext cx="641124" cy="607223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200" b="1" dirty="0">
                  <a:gradFill flip="none" rotWithShape="1">
                    <a:gsLst>
                      <a:gs pos="0">
                        <a:srgbClr val="FFFFCC"/>
                      </a:gs>
                      <a:gs pos="100000">
                        <a:srgbClr val="FFFFFF"/>
                      </a:gs>
                    </a:gsLst>
                    <a:lin ang="0" scaled="1"/>
                    <a:tileRect/>
                  </a:gradFill>
                  <a:effectLst>
                    <a:glow rad="101600">
                      <a:srgbClr val="5C7BB7">
                        <a:lumMod val="50000"/>
                        <a:alpha val="60000"/>
                      </a:srgbClr>
                    </a:glow>
                  </a:effectLst>
                  <a:ea typeface="Microsoft YaHei" pitchFamily="34" charset="-122"/>
                </a:rPr>
                <a:t>A.</a:t>
              </a:r>
            </a:p>
          </p:txBody>
        </p:sp>
      </p:grpSp>
      <p:grpSp>
        <p:nvGrpSpPr>
          <p:cNvPr id="36869" name="Group 99"/>
          <p:cNvGrpSpPr>
            <a:grpSpLocks/>
          </p:cNvGrpSpPr>
          <p:nvPr/>
        </p:nvGrpSpPr>
        <p:grpSpPr bwMode="auto">
          <a:xfrm>
            <a:off x="1828800" y="5497514"/>
            <a:ext cx="8345488" cy="827087"/>
            <a:chOff x="4343400" y="1393503"/>
            <a:chExt cx="9011074" cy="858838"/>
          </a:xfrm>
        </p:grpSpPr>
        <p:grpSp>
          <p:nvGrpSpPr>
            <p:cNvPr id="36895" name="Group 100"/>
            <p:cNvGrpSpPr>
              <a:grpSpLocks/>
            </p:cNvGrpSpPr>
            <p:nvPr/>
          </p:nvGrpSpPr>
          <p:grpSpPr bwMode="auto">
            <a:xfrm>
              <a:off x="4343400" y="1393503"/>
              <a:ext cx="9011074" cy="858838"/>
              <a:chOff x="4191000" y="949866"/>
              <a:chExt cx="9011074" cy="858838"/>
            </a:xfrm>
          </p:grpSpPr>
          <p:grpSp>
            <p:nvGrpSpPr>
              <p:cNvPr id="36897" name="Group 17"/>
              <p:cNvGrpSpPr>
                <a:grpSpLocks/>
              </p:cNvGrpSpPr>
              <p:nvPr/>
            </p:nvGrpSpPr>
            <p:grpSpPr bwMode="auto">
              <a:xfrm>
                <a:off x="4191000" y="949866"/>
                <a:ext cx="838200" cy="858838"/>
                <a:chOff x="1816" y="1900"/>
                <a:chExt cx="160" cy="160"/>
              </a:xfrm>
            </p:grpSpPr>
            <p:pic>
              <p:nvPicPr>
                <p:cNvPr id="36899" name="Picture 18" descr="shadow_1_m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gray">
                <a:xfrm>
                  <a:off x="1816" y="1900"/>
                  <a:ext cx="160" cy="1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36900" name="Group 19"/>
                <p:cNvGrpSpPr>
                  <a:grpSpLocks/>
                </p:cNvGrpSpPr>
                <p:nvPr/>
              </p:nvGrpSpPr>
              <p:grpSpPr bwMode="auto">
                <a:xfrm>
                  <a:off x="1826" y="1903"/>
                  <a:ext cx="134" cy="126"/>
                  <a:chOff x="1812" y="1902"/>
                  <a:chExt cx="153" cy="144"/>
                </a:xfrm>
              </p:grpSpPr>
              <p:sp>
                <p:nvSpPr>
                  <p:cNvPr id="95" name="Oval 20"/>
                  <p:cNvSpPr>
                    <a:spLocks noChangeArrowheads="1"/>
                  </p:cNvSpPr>
                  <p:nvPr/>
                </p:nvSpPr>
                <p:spPr bwMode="gray">
                  <a:xfrm>
                    <a:off x="1812" y="1902"/>
                    <a:ext cx="153" cy="144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50000">
                        <a:srgbClr val="FF7A37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ln w="6350" algn="ctr">
                    <a:solidFill>
                      <a:srgbClr val="FF7A37"/>
                    </a:solidFill>
                    <a:round/>
                    <a:headEnd/>
                    <a:tailEnd/>
                  </a:ln>
                  <a:effectLst/>
                  <a:extLst/>
                </p:spPr>
                <p:txBody>
                  <a:bodyPr wrap="none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sz="2400" b="1" kern="0">
                      <a:solidFill>
                        <a:srgbClr val="F54461"/>
                      </a:solidFill>
                      <a:ea typeface="Microsoft YaHei" pitchFamily="34" charset="-122"/>
                    </a:endParaRPr>
                  </a:p>
                </p:txBody>
              </p:sp>
              <p:sp>
                <p:nvSpPr>
                  <p:cNvPr id="96" name="Oval 21"/>
                  <p:cNvSpPr>
                    <a:spLocks noChangeArrowheads="1"/>
                  </p:cNvSpPr>
                  <p:nvPr/>
                </p:nvSpPr>
                <p:spPr bwMode="gray">
                  <a:xfrm>
                    <a:off x="1835" y="1922"/>
                    <a:ext cx="112" cy="105"/>
                  </a:xfrm>
                  <a:prstGeom prst="ellipse">
                    <a:avLst/>
                  </a:prstGeom>
                  <a:solidFill>
                    <a:srgbClr val="FF7A37"/>
                  </a:solidFill>
                  <a:ln>
                    <a:noFill/>
                  </a:ln>
                  <a:effectLst/>
                  <a:extLst/>
                </p:spPr>
                <p:txBody>
                  <a:bodyPr wrap="none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sz="2400" b="1" kern="0">
                      <a:solidFill>
                        <a:srgbClr val="F54461"/>
                      </a:solidFill>
                      <a:ea typeface="Microsoft YaHei" pitchFamily="34" charset="-122"/>
                    </a:endParaRPr>
                  </a:p>
                </p:txBody>
              </p:sp>
            </p:grpSp>
          </p:grpSp>
          <p:sp>
            <p:nvSpPr>
              <p:cNvPr id="36898" name="Rectangle 2"/>
              <p:cNvSpPr>
                <a:spLocks noChangeArrowheads="1"/>
              </p:cNvSpPr>
              <p:nvPr/>
            </p:nvSpPr>
            <p:spPr bwMode="auto">
              <a:xfrm>
                <a:off x="5013839" y="990600"/>
                <a:ext cx="8188235" cy="6072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pt-BR" altLang="en-US" sz="32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 hợp chất, nhôm có số oxi hóa là +3. </a:t>
                </a:r>
                <a:endParaRPr lang="en-US" altLang="en-US" sz="32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89" name="Rectangle 88"/>
            <p:cNvSpPr/>
            <p:nvPr/>
          </p:nvSpPr>
          <p:spPr bwMode="auto">
            <a:xfrm>
              <a:off x="4446471" y="1444162"/>
              <a:ext cx="670785" cy="607224"/>
            </a:xfrm>
            <a:prstGeom prst="rect">
              <a:avLst/>
            </a:prstGeom>
          </p:spPr>
          <p:txBody>
            <a:bodyPr anchor="ctr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200" b="1" dirty="0">
                  <a:gradFill flip="none" rotWithShape="1">
                    <a:gsLst>
                      <a:gs pos="0">
                        <a:srgbClr val="FFFFCC"/>
                      </a:gs>
                      <a:gs pos="100000">
                        <a:srgbClr val="FFFFFF"/>
                      </a:gs>
                    </a:gsLst>
                    <a:lin ang="0" scaled="1"/>
                    <a:tileRect/>
                  </a:gradFill>
                  <a:effectLst>
                    <a:glow rad="101600">
                      <a:srgbClr val="5C7BB7">
                        <a:lumMod val="50000"/>
                        <a:alpha val="60000"/>
                      </a:srgbClr>
                    </a:glow>
                  </a:effectLst>
                  <a:ea typeface="Microsoft YaHei" pitchFamily="34" charset="-122"/>
                </a:rPr>
                <a:t>D.</a:t>
              </a:r>
            </a:p>
          </p:txBody>
        </p:sp>
      </p:grpSp>
      <p:grpSp>
        <p:nvGrpSpPr>
          <p:cNvPr id="36870" name="Group 56"/>
          <p:cNvGrpSpPr>
            <a:grpSpLocks/>
          </p:cNvGrpSpPr>
          <p:nvPr/>
        </p:nvGrpSpPr>
        <p:grpSpPr bwMode="auto">
          <a:xfrm>
            <a:off x="1752600" y="2895600"/>
            <a:ext cx="6961188" cy="889000"/>
            <a:chOff x="4343400" y="1393512"/>
            <a:chExt cx="7441814" cy="890079"/>
          </a:xfrm>
        </p:grpSpPr>
        <p:grpSp>
          <p:nvGrpSpPr>
            <p:cNvPr id="36887" name="Group 57"/>
            <p:cNvGrpSpPr>
              <a:grpSpLocks/>
            </p:cNvGrpSpPr>
            <p:nvPr/>
          </p:nvGrpSpPr>
          <p:grpSpPr bwMode="auto">
            <a:xfrm>
              <a:off x="4343400" y="1393512"/>
              <a:ext cx="7441814" cy="890079"/>
              <a:chOff x="4191000" y="949875"/>
              <a:chExt cx="7441814" cy="890079"/>
            </a:xfrm>
          </p:grpSpPr>
          <p:grpSp>
            <p:nvGrpSpPr>
              <p:cNvPr id="36889" name="Group 17"/>
              <p:cNvGrpSpPr>
                <a:grpSpLocks/>
              </p:cNvGrpSpPr>
              <p:nvPr/>
            </p:nvGrpSpPr>
            <p:grpSpPr bwMode="auto">
              <a:xfrm>
                <a:off x="4191000" y="949875"/>
                <a:ext cx="838200" cy="874942"/>
                <a:chOff x="1816" y="1900"/>
                <a:chExt cx="160" cy="163"/>
              </a:xfrm>
            </p:grpSpPr>
            <p:pic>
              <p:nvPicPr>
                <p:cNvPr id="36891" name="Picture 18" descr="shadow_1_m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gray">
                <a:xfrm>
                  <a:off x="1816" y="1900"/>
                  <a:ext cx="160" cy="1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36892" name="Group 19"/>
                <p:cNvGrpSpPr>
                  <a:grpSpLocks/>
                </p:cNvGrpSpPr>
                <p:nvPr/>
              </p:nvGrpSpPr>
              <p:grpSpPr bwMode="auto">
                <a:xfrm>
                  <a:off x="1824" y="1937"/>
                  <a:ext cx="126" cy="126"/>
                  <a:chOff x="1811" y="1941"/>
                  <a:chExt cx="144" cy="144"/>
                </a:xfrm>
              </p:grpSpPr>
              <p:sp>
                <p:nvSpPr>
                  <p:cNvPr id="109" name="Oval 20"/>
                  <p:cNvSpPr>
                    <a:spLocks noChangeArrowheads="1"/>
                  </p:cNvSpPr>
                  <p:nvPr/>
                </p:nvSpPr>
                <p:spPr bwMode="gray">
                  <a:xfrm>
                    <a:off x="1811" y="1941"/>
                    <a:ext cx="144" cy="144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50000">
                        <a:srgbClr val="FF7A37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ln w="6350" algn="ctr">
                    <a:solidFill>
                      <a:srgbClr val="FF7A37"/>
                    </a:solidFill>
                    <a:round/>
                    <a:headEnd/>
                    <a:tailEnd/>
                  </a:ln>
                  <a:effectLst/>
                  <a:extLst/>
                </p:spPr>
                <p:txBody>
                  <a:bodyPr wrap="none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sz="2400" b="1" kern="0">
                      <a:solidFill>
                        <a:srgbClr val="F54461"/>
                      </a:solidFill>
                      <a:ea typeface="Microsoft YaHei" pitchFamily="34" charset="-122"/>
                    </a:endParaRPr>
                  </a:p>
                </p:txBody>
              </p:sp>
              <p:sp>
                <p:nvSpPr>
                  <p:cNvPr id="110" name="Oval 21"/>
                  <p:cNvSpPr>
                    <a:spLocks noChangeArrowheads="1"/>
                  </p:cNvSpPr>
                  <p:nvPr/>
                </p:nvSpPr>
                <p:spPr bwMode="gray">
                  <a:xfrm>
                    <a:off x="1831" y="1961"/>
                    <a:ext cx="105" cy="105"/>
                  </a:xfrm>
                  <a:prstGeom prst="ellipse">
                    <a:avLst/>
                  </a:prstGeom>
                  <a:solidFill>
                    <a:srgbClr val="FF7A37"/>
                  </a:solidFill>
                  <a:ln>
                    <a:noFill/>
                  </a:ln>
                  <a:effectLst/>
                  <a:extLst/>
                </p:spPr>
                <p:txBody>
                  <a:bodyPr wrap="none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sz="2400" b="1" kern="0">
                      <a:solidFill>
                        <a:srgbClr val="F54461"/>
                      </a:solidFill>
                      <a:ea typeface="Microsoft YaHei" pitchFamily="34" charset="-122"/>
                    </a:endParaRPr>
                  </a:p>
                </p:txBody>
              </p:sp>
            </p:grpSp>
          </p:grpSp>
          <p:sp>
            <p:nvSpPr>
              <p:cNvPr id="36890" name="Rectangle 2"/>
              <p:cNvSpPr>
                <a:spLocks noChangeArrowheads="1"/>
              </p:cNvSpPr>
              <p:nvPr/>
            </p:nvSpPr>
            <p:spPr bwMode="auto">
              <a:xfrm>
                <a:off x="5084842" y="1254847"/>
                <a:ext cx="6547972" cy="585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pt-BR" altLang="en-US" sz="32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Nhôm là một kim loại lưỡng tính. </a:t>
                </a:r>
                <a:endParaRPr lang="en-US" altLang="en-US" sz="32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01" name="Rectangle 100"/>
            <p:cNvSpPr/>
            <p:nvPr/>
          </p:nvSpPr>
          <p:spPr bwMode="auto">
            <a:xfrm>
              <a:off x="4437011" y="1625968"/>
              <a:ext cx="600131" cy="585485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200" b="1" dirty="0">
                  <a:gradFill flip="none" rotWithShape="1">
                    <a:gsLst>
                      <a:gs pos="0">
                        <a:srgbClr val="FFFFCC"/>
                      </a:gs>
                      <a:gs pos="100000">
                        <a:srgbClr val="FFFFFF"/>
                      </a:gs>
                    </a:gsLst>
                    <a:lin ang="0" scaled="1"/>
                    <a:tileRect/>
                  </a:gradFill>
                  <a:effectLst>
                    <a:glow rad="101600">
                      <a:srgbClr val="5C7BB7">
                        <a:lumMod val="50000"/>
                        <a:alpha val="60000"/>
                      </a:srgbClr>
                    </a:glow>
                  </a:effectLst>
                  <a:ea typeface="Microsoft YaHei" pitchFamily="34" charset="-122"/>
                </a:rPr>
                <a:t>B.</a:t>
              </a:r>
            </a:p>
          </p:txBody>
        </p:sp>
      </p:grpSp>
      <p:grpSp>
        <p:nvGrpSpPr>
          <p:cNvPr id="36871" name="Group 69"/>
          <p:cNvGrpSpPr>
            <a:grpSpLocks/>
          </p:cNvGrpSpPr>
          <p:nvPr/>
        </p:nvGrpSpPr>
        <p:grpSpPr bwMode="auto">
          <a:xfrm>
            <a:off x="1814514" y="4419600"/>
            <a:ext cx="7666037" cy="827088"/>
            <a:chOff x="4343400" y="1393503"/>
            <a:chExt cx="9628829" cy="858838"/>
          </a:xfrm>
        </p:grpSpPr>
        <p:grpSp>
          <p:nvGrpSpPr>
            <p:cNvPr id="36879" name="Group 70"/>
            <p:cNvGrpSpPr>
              <a:grpSpLocks/>
            </p:cNvGrpSpPr>
            <p:nvPr/>
          </p:nvGrpSpPr>
          <p:grpSpPr bwMode="auto">
            <a:xfrm>
              <a:off x="4343400" y="1393503"/>
              <a:ext cx="9628829" cy="858838"/>
              <a:chOff x="4191000" y="949866"/>
              <a:chExt cx="9628829" cy="858838"/>
            </a:xfrm>
          </p:grpSpPr>
          <p:grpSp>
            <p:nvGrpSpPr>
              <p:cNvPr id="36881" name="Group 17"/>
              <p:cNvGrpSpPr>
                <a:grpSpLocks/>
              </p:cNvGrpSpPr>
              <p:nvPr/>
            </p:nvGrpSpPr>
            <p:grpSpPr bwMode="auto">
              <a:xfrm>
                <a:off x="4191000" y="949866"/>
                <a:ext cx="838200" cy="858838"/>
                <a:chOff x="1816" y="1900"/>
                <a:chExt cx="160" cy="160"/>
              </a:xfrm>
            </p:grpSpPr>
            <p:pic>
              <p:nvPicPr>
                <p:cNvPr id="36883" name="Picture 18" descr="shadow_1_m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gray">
                <a:xfrm>
                  <a:off x="1816" y="1900"/>
                  <a:ext cx="160" cy="1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36884" name="Group 19"/>
                <p:cNvGrpSpPr>
                  <a:grpSpLocks/>
                </p:cNvGrpSpPr>
                <p:nvPr/>
              </p:nvGrpSpPr>
              <p:grpSpPr bwMode="auto">
                <a:xfrm>
                  <a:off x="1822" y="1903"/>
                  <a:ext cx="149" cy="126"/>
                  <a:chOff x="1818" y="1902"/>
                  <a:chExt cx="171" cy="144"/>
                </a:xfrm>
              </p:grpSpPr>
              <p:sp>
                <p:nvSpPr>
                  <p:cNvPr id="128" name="Oval 20"/>
                  <p:cNvSpPr>
                    <a:spLocks noChangeArrowheads="1"/>
                  </p:cNvSpPr>
                  <p:nvPr/>
                </p:nvSpPr>
                <p:spPr bwMode="gray">
                  <a:xfrm>
                    <a:off x="1818" y="1902"/>
                    <a:ext cx="171" cy="144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50000">
                        <a:srgbClr val="FF7A37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ln w="6350" algn="ctr">
                    <a:solidFill>
                      <a:srgbClr val="FF7A37"/>
                    </a:solidFill>
                    <a:round/>
                    <a:headEnd/>
                    <a:tailEnd/>
                  </a:ln>
                  <a:effectLst/>
                  <a:extLst/>
                </p:spPr>
                <p:txBody>
                  <a:bodyPr wrap="none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sz="2400" b="1" kern="0">
                      <a:solidFill>
                        <a:srgbClr val="F54461"/>
                      </a:solidFill>
                      <a:ea typeface="Microsoft YaHei" pitchFamily="34" charset="-122"/>
                    </a:endParaRPr>
                  </a:p>
                </p:txBody>
              </p:sp>
              <p:sp>
                <p:nvSpPr>
                  <p:cNvPr id="129" name="Oval 21"/>
                  <p:cNvSpPr>
                    <a:spLocks noChangeArrowheads="1"/>
                  </p:cNvSpPr>
                  <p:nvPr/>
                </p:nvSpPr>
                <p:spPr bwMode="gray">
                  <a:xfrm>
                    <a:off x="1843" y="1922"/>
                    <a:ext cx="120" cy="105"/>
                  </a:xfrm>
                  <a:prstGeom prst="ellipse">
                    <a:avLst/>
                  </a:prstGeom>
                  <a:solidFill>
                    <a:srgbClr val="FF7A37"/>
                  </a:solidFill>
                  <a:ln>
                    <a:noFill/>
                  </a:ln>
                  <a:effectLst/>
                  <a:extLst/>
                </p:spPr>
                <p:txBody>
                  <a:bodyPr wrap="none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sz="2400" b="1" kern="0">
                      <a:solidFill>
                        <a:srgbClr val="F54461"/>
                      </a:solidFill>
                      <a:ea typeface="Microsoft YaHei" pitchFamily="34" charset="-122"/>
                    </a:endParaRPr>
                  </a:p>
                </p:txBody>
              </p:sp>
            </p:grpSp>
          </p:grpSp>
          <p:sp>
            <p:nvSpPr>
              <p:cNvPr id="36882" name="Rectangle 2"/>
              <p:cNvSpPr>
                <a:spLocks noChangeArrowheads="1"/>
              </p:cNvSpPr>
              <p:nvPr/>
            </p:nvSpPr>
            <p:spPr bwMode="auto">
              <a:xfrm>
                <a:off x="5183937" y="967103"/>
                <a:ext cx="8635892" cy="6072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pt-BR" altLang="en-US" sz="32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Nhôm khử được Cr</a:t>
                </a:r>
                <a:r>
                  <a:rPr lang="pt-BR" altLang="en-US" sz="3200" b="1" baseline="-2500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pt-BR" altLang="en-US" sz="32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pt-BR" altLang="en-US" sz="3200" b="1" baseline="-2500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pt-BR" altLang="en-US" sz="32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ở nhiệt độ cao.</a:t>
                </a:r>
                <a:endParaRPr lang="en-US" altLang="en-US" sz="32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15" name="Rectangle 114"/>
            <p:cNvSpPr/>
            <p:nvPr/>
          </p:nvSpPr>
          <p:spPr bwMode="auto">
            <a:xfrm>
              <a:off x="4412389" y="1444162"/>
              <a:ext cx="756959" cy="607223"/>
            </a:xfrm>
            <a:prstGeom prst="rect">
              <a:avLst/>
            </a:prstGeom>
          </p:spPr>
          <p:txBody>
            <a:bodyPr anchor="ctr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200" b="1" dirty="0">
                  <a:gradFill flip="none" rotWithShape="1">
                    <a:gsLst>
                      <a:gs pos="0">
                        <a:srgbClr val="FFFFCC"/>
                      </a:gs>
                      <a:gs pos="100000">
                        <a:srgbClr val="FFFFFF"/>
                      </a:gs>
                    </a:gsLst>
                    <a:lin ang="0" scaled="1"/>
                    <a:tileRect/>
                  </a:gradFill>
                  <a:effectLst>
                    <a:glow rad="101600">
                      <a:srgbClr val="5C7BB7">
                        <a:lumMod val="50000"/>
                        <a:alpha val="60000"/>
                      </a:srgbClr>
                    </a:glow>
                  </a:effectLst>
                  <a:ea typeface="Microsoft YaHei" pitchFamily="34" charset="-122"/>
                </a:rPr>
                <a:t>C.</a:t>
              </a:r>
            </a:p>
          </p:txBody>
        </p:sp>
      </p:grpSp>
      <p:grpSp>
        <p:nvGrpSpPr>
          <p:cNvPr id="36872" name="Group 26"/>
          <p:cNvGrpSpPr>
            <a:grpSpLocks/>
          </p:cNvGrpSpPr>
          <p:nvPr/>
        </p:nvGrpSpPr>
        <p:grpSpPr bwMode="auto">
          <a:xfrm>
            <a:off x="1600200" y="-12700"/>
            <a:ext cx="1335088" cy="1308100"/>
            <a:chOff x="2172" y="1440"/>
            <a:chExt cx="1956" cy="1957"/>
          </a:xfrm>
        </p:grpSpPr>
        <p:sp>
          <p:nvSpPr>
            <p:cNvPr id="135" name="Freeform 4">
              <a:hlinkClick r:id="" action="ppaction://noaction"/>
            </p:cNvPr>
            <p:cNvSpPr>
              <a:spLocks/>
            </p:cNvSpPr>
            <p:nvPr/>
          </p:nvSpPr>
          <p:spPr bwMode="gray">
            <a:xfrm>
              <a:off x="2172" y="1440"/>
              <a:ext cx="1956" cy="1957"/>
            </a:xfrm>
            <a:custGeom>
              <a:avLst/>
              <a:gdLst/>
              <a:ahLst/>
              <a:cxnLst>
                <a:cxn ang="0">
                  <a:pos x="1956" y="923"/>
                </a:cxn>
                <a:cxn ang="0">
                  <a:pos x="1808" y="869"/>
                </a:cxn>
                <a:cxn ang="0">
                  <a:pos x="1937" y="778"/>
                </a:cxn>
                <a:cxn ang="0">
                  <a:pos x="1767" y="700"/>
                </a:cxn>
                <a:cxn ang="0">
                  <a:pos x="1732" y="616"/>
                </a:cxn>
                <a:cxn ang="0">
                  <a:pos x="1798" y="441"/>
                </a:cxn>
                <a:cxn ang="0">
                  <a:pos x="1642" y="469"/>
                </a:cxn>
                <a:cxn ang="0">
                  <a:pos x="1709" y="325"/>
                </a:cxn>
                <a:cxn ang="0">
                  <a:pos x="1522" y="344"/>
                </a:cxn>
                <a:cxn ang="0">
                  <a:pos x="1450" y="287"/>
                </a:cxn>
                <a:cxn ang="0">
                  <a:pos x="1419" y="103"/>
                </a:cxn>
                <a:cxn ang="0">
                  <a:pos x="1298" y="205"/>
                </a:cxn>
                <a:cxn ang="0">
                  <a:pos x="1285" y="47"/>
                </a:cxn>
                <a:cxn ang="0">
                  <a:pos x="1132" y="156"/>
                </a:cxn>
                <a:cxn ang="0">
                  <a:pos x="1041" y="144"/>
                </a:cxn>
                <a:cxn ang="0">
                  <a:pos x="923" y="0"/>
                </a:cxn>
                <a:cxn ang="0">
                  <a:pos x="869" y="148"/>
                </a:cxn>
                <a:cxn ang="0">
                  <a:pos x="779" y="19"/>
                </a:cxn>
                <a:cxn ang="0">
                  <a:pos x="700" y="189"/>
                </a:cxn>
                <a:cxn ang="0">
                  <a:pos x="616" y="224"/>
                </a:cxn>
                <a:cxn ang="0">
                  <a:pos x="441" y="159"/>
                </a:cxn>
                <a:cxn ang="0">
                  <a:pos x="469" y="314"/>
                </a:cxn>
                <a:cxn ang="0">
                  <a:pos x="326" y="246"/>
                </a:cxn>
                <a:cxn ang="0">
                  <a:pos x="343" y="434"/>
                </a:cxn>
                <a:cxn ang="0">
                  <a:pos x="288" y="507"/>
                </a:cxn>
                <a:cxn ang="0">
                  <a:pos x="103" y="536"/>
                </a:cxn>
                <a:cxn ang="0">
                  <a:pos x="205" y="658"/>
                </a:cxn>
                <a:cxn ang="0">
                  <a:pos x="48" y="671"/>
                </a:cxn>
                <a:cxn ang="0">
                  <a:pos x="156" y="824"/>
                </a:cxn>
                <a:cxn ang="0">
                  <a:pos x="144" y="914"/>
                </a:cxn>
                <a:cxn ang="0">
                  <a:pos x="0" y="1034"/>
                </a:cxn>
                <a:cxn ang="0">
                  <a:pos x="148" y="1088"/>
                </a:cxn>
                <a:cxn ang="0">
                  <a:pos x="19" y="1178"/>
                </a:cxn>
                <a:cxn ang="0">
                  <a:pos x="189" y="1255"/>
                </a:cxn>
                <a:cxn ang="0">
                  <a:pos x="224" y="1341"/>
                </a:cxn>
                <a:cxn ang="0">
                  <a:pos x="159" y="1514"/>
                </a:cxn>
                <a:cxn ang="0">
                  <a:pos x="314" y="1488"/>
                </a:cxn>
                <a:cxn ang="0">
                  <a:pos x="247" y="1631"/>
                </a:cxn>
                <a:cxn ang="0">
                  <a:pos x="434" y="1613"/>
                </a:cxn>
                <a:cxn ang="0">
                  <a:pos x="506" y="1670"/>
                </a:cxn>
                <a:cxn ang="0">
                  <a:pos x="537" y="1854"/>
                </a:cxn>
                <a:cxn ang="0">
                  <a:pos x="658" y="1752"/>
                </a:cxn>
                <a:cxn ang="0">
                  <a:pos x="671" y="1909"/>
                </a:cxn>
                <a:cxn ang="0">
                  <a:pos x="824" y="1801"/>
                </a:cxn>
                <a:cxn ang="0">
                  <a:pos x="914" y="1813"/>
                </a:cxn>
                <a:cxn ang="0">
                  <a:pos x="1033" y="1957"/>
                </a:cxn>
                <a:cxn ang="0">
                  <a:pos x="1087" y="1809"/>
                </a:cxn>
                <a:cxn ang="0">
                  <a:pos x="1178" y="1937"/>
                </a:cxn>
                <a:cxn ang="0">
                  <a:pos x="1255" y="1769"/>
                </a:cxn>
                <a:cxn ang="0">
                  <a:pos x="1341" y="1733"/>
                </a:cxn>
                <a:cxn ang="0">
                  <a:pos x="1515" y="1798"/>
                </a:cxn>
                <a:cxn ang="0">
                  <a:pos x="1488" y="1643"/>
                </a:cxn>
                <a:cxn ang="0">
                  <a:pos x="1630" y="1710"/>
                </a:cxn>
                <a:cxn ang="0">
                  <a:pos x="1613" y="1523"/>
                </a:cxn>
                <a:cxn ang="0">
                  <a:pos x="1670" y="1450"/>
                </a:cxn>
                <a:cxn ang="0">
                  <a:pos x="1853" y="1420"/>
                </a:cxn>
                <a:cxn ang="0">
                  <a:pos x="1751" y="1299"/>
                </a:cxn>
                <a:cxn ang="0">
                  <a:pos x="1908" y="1284"/>
                </a:cxn>
                <a:cxn ang="0">
                  <a:pos x="1801" y="1133"/>
                </a:cxn>
                <a:cxn ang="0">
                  <a:pos x="1812" y="1041"/>
                </a:cxn>
              </a:cxnLst>
              <a:rect l="0" t="0" r="r" b="b"/>
              <a:pathLst>
                <a:path w="1956" h="1957">
                  <a:moveTo>
                    <a:pt x="1956" y="1034"/>
                  </a:moveTo>
                  <a:lnTo>
                    <a:pt x="1956" y="923"/>
                  </a:lnTo>
                  <a:lnTo>
                    <a:pt x="1812" y="914"/>
                  </a:lnTo>
                  <a:lnTo>
                    <a:pt x="1808" y="869"/>
                  </a:lnTo>
                  <a:lnTo>
                    <a:pt x="1801" y="824"/>
                  </a:lnTo>
                  <a:lnTo>
                    <a:pt x="1937" y="778"/>
                  </a:lnTo>
                  <a:lnTo>
                    <a:pt x="1908" y="671"/>
                  </a:lnTo>
                  <a:lnTo>
                    <a:pt x="1767" y="700"/>
                  </a:lnTo>
                  <a:lnTo>
                    <a:pt x="1751" y="658"/>
                  </a:lnTo>
                  <a:lnTo>
                    <a:pt x="1732" y="616"/>
                  </a:lnTo>
                  <a:lnTo>
                    <a:pt x="1853" y="536"/>
                  </a:lnTo>
                  <a:lnTo>
                    <a:pt x="1798" y="441"/>
                  </a:lnTo>
                  <a:lnTo>
                    <a:pt x="1670" y="507"/>
                  </a:lnTo>
                  <a:lnTo>
                    <a:pt x="1642" y="469"/>
                  </a:lnTo>
                  <a:lnTo>
                    <a:pt x="1613" y="434"/>
                  </a:lnTo>
                  <a:lnTo>
                    <a:pt x="1709" y="325"/>
                  </a:lnTo>
                  <a:lnTo>
                    <a:pt x="1630" y="246"/>
                  </a:lnTo>
                  <a:lnTo>
                    <a:pt x="1522" y="344"/>
                  </a:lnTo>
                  <a:lnTo>
                    <a:pt x="1488" y="314"/>
                  </a:lnTo>
                  <a:lnTo>
                    <a:pt x="1450" y="287"/>
                  </a:lnTo>
                  <a:lnTo>
                    <a:pt x="1515" y="159"/>
                  </a:lnTo>
                  <a:lnTo>
                    <a:pt x="1419" y="103"/>
                  </a:lnTo>
                  <a:lnTo>
                    <a:pt x="1341" y="224"/>
                  </a:lnTo>
                  <a:lnTo>
                    <a:pt x="1298" y="205"/>
                  </a:lnTo>
                  <a:lnTo>
                    <a:pt x="1256" y="189"/>
                  </a:lnTo>
                  <a:lnTo>
                    <a:pt x="1285" y="47"/>
                  </a:lnTo>
                  <a:lnTo>
                    <a:pt x="1178" y="19"/>
                  </a:lnTo>
                  <a:lnTo>
                    <a:pt x="1132" y="156"/>
                  </a:lnTo>
                  <a:lnTo>
                    <a:pt x="1087" y="148"/>
                  </a:lnTo>
                  <a:lnTo>
                    <a:pt x="1041" y="144"/>
                  </a:lnTo>
                  <a:lnTo>
                    <a:pt x="1033" y="0"/>
                  </a:lnTo>
                  <a:lnTo>
                    <a:pt x="923" y="0"/>
                  </a:lnTo>
                  <a:lnTo>
                    <a:pt x="914" y="144"/>
                  </a:lnTo>
                  <a:lnTo>
                    <a:pt x="869" y="148"/>
                  </a:lnTo>
                  <a:lnTo>
                    <a:pt x="824" y="156"/>
                  </a:lnTo>
                  <a:lnTo>
                    <a:pt x="779" y="19"/>
                  </a:lnTo>
                  <a:lnTo>
                    <a:pt x="671" y="47"/>
                  </a:lnTo>
                  <a:lnTo>
                    <a:pt x="700" y="189"/>
                  </a:lnTo>
                  <a:lnTo>
                    <a:pt x="658" y="205"/>
                  </a:lnTo>
                  <a:lnTo>
                    <a:pt x="616" y="224"/>
                  </a:lnTo>
                  <a:lnTo>
                    <a:pt x="537" y="103"/>
                  </a:lnTo>
                  <a:lnTo>
                    <a:pt x="441" y="159"/>
                  </a:lnTo>
                  <a:lnTo>
                    <a:pt x="506" y="287"/>
                  </a:lnTo>
                  <a:lnTo>
                    <a:pt x="469" y="314"/>
                  </a:lnTo>
                  <a:lnTo>
                    <a:pt x="434" y="344"/>
                  </a:lnTo>
                  <a:lnTo>
                    <a:pt x="326" y="246"/>
                  </a:lnTo>
                  <a:lnTo>
                    <a:pt x="247" y="325"/>
                  </a:lnTo>
                  <a:lnTo>
                    <a:pt x="343" y="434"/>
                  </a:lnTo>
                  <a:lnTo>
                    <a:pt x="314" y="469"/>
                  </a:lnTo>
                  <a:lnTo>
                    <a:pt x="288" y="507"/>
                  </a:lnTo>
                  <a:lnTo>
                    <a:pt x="159" y="441"/>
                  </a:lnTo>
                  <a:lnTo>
                    <a:pt x="103" y="536"/>
                  </a:lnTo>
                  <a:lnTo>
                    <a:pt x="224" y="616"/>
                  </a:lnTo>
                  <a:lnTo>
                    <a:pt x="205" y="658"/>
                  </a:lnTo>
                  <a:lnTo>
                    <a:pt x="189" y="700"/>
                  </a:lnTo>
                  <a:lnTo>
                    <a:pt x="48" y="671"/>
                  </a:lnTo>
                  <a:lnTo>
                    <a:pt x="19" y="778"/>
                  </a:lnTo>
                  <a:lnTo>
                    <a:pt x="156" y="824"/>
                  </a:lnTo>
                  <a:lnTo>
                    <a:pt x="148" y="869"/>
                  </a:lnTo>
                  <a:lnTo>
                    <a:pt x="144" y="914"/>
                  </a:lnTo>
                  <a:lnTo>
                    <a:pt x="0" y="923"/>
                  </a:lnTo>
                  <a:lnTo>
                    <a:pt x="0" y="1034"/>
                  </a:lnTo>
                  <a:lnTo>
                    <a:pt x="144" y="1041"/>
                  </a:lnTo>
                  <a:lnTo>
                    <a:pt x="148" y="1088"/>
                  </a:lnTo>
                  <a:lnTo>
                    <a:pt x="156" y="1133"/>
                  </a:lnTo>
                  <a:lnTo>
                    <a:pt x="19" y="1178"/>
                  </a:lnTo>
                  <a:lnTo>
                    <a:pt x="48" y="1284"/>
                  </a:lnTo>
                  <a:lnTo>
                    <a:pt x="189" y="1255"/>
                  </a:lnTo>
                  <a:lnTo>
                    <a:pt x="205" y="1299"/>
                  </a:lnTo>
                  <a:lnTo>
                    <a:pt x="224" y="1341"/>
                  </a:lnTo>
                  <a:lnTo>
                    <a:pt x="103" y="1420"/>
                  </a:lnTo>
                  <a:lnTo>
                    <a:pt x="159" y="1514"/>
                  </a:lnTo>
                  <a:lnTo>
                    <a:pt x="287" y="1450"/>
                  </a:lnTo>
                  <a:lnTo>
                    <a:pt x="314" y="1488"/>
                  </a:lnTo>
                  <a:lnTo>
                    <a:pt x="343" y="1523"/>
                  </a:lnTo>
                  <a:lnTo>
                    <a:pt x="247" y="1631"/>
                  </a:lnTo>
                  <a:lnTo>
                    <a:pt x="326" y="1710"/>
                  </a:lnTo>
                  <a:lnTo>
                    <a:pt x="434" y="1613"/>
                  </a:lnTo>
                  <a:lnTo>
                    <a:pt x="469" y="1643"/>
                  </a:lnTo>
                  <a:lnTo>
                    <a:pt x="506" y="1670"/>
                  </a:lnTo>
                  <a:lnTo>
                    <a:pt x="441" y="1798"/>
                  </a:lnTo>
                  <a:lnTo>
                    <a:pt x="537" y="1854"/>
                  </a:lnTo>
                  <a:lnTo>
                    <a:pt x="616" y="1733"/>
                  </a:lnTo>
                  <a:lnTo>
                    <a:pt x="658" y="1752"/>
                  </a:lnTo>
                  <a:lnTo>
                    <a:pt x="702" y="1768"/>
                  </a:lnTo>
                  <a:lnTo>
                    <a:pt x="671" y="1909"/>
                  </a:lnTo>
                  <a:lnTo>
                    <a:pt x="779" y="1937"/>
                  </a:lnTo>
                  <a:lnTo>
                    <a:pt x="824" y="1801"/>
                  </a:lnTo>
                  <a:lnTo>
                    <a:pt x="869" y="1809"/>
                  </a:lnTo>
                  <a:lnTo>
                    <a:pt x="914" y="1813"/>
                  </a:lnTo>
                  <a:lnTo>
                    <a:pt x="923" y="1957"/>
                  </a:lnTo>
                  <a:lnTo>
                    <a:pt x="1033" y="1957"/>
                  </a:lnTo>
                  <a:lnTo>
                    <a:pt x="1041" y="1813"/>
                  </a:lnTo>
                  <a:lnTo>
                    <a:pt x="1087" y="1809"/>
                  </a:lnTo>
                  <a:lnTo>
                    <a:pt x="1132" y="1801"/>
                  </a:lnTo>
                  <a:lnTo>
                    <a:pt x="1178" y="1937"/>
                  </a:lnTo>
                  <a:lnTo>
                    <a:pt x="1285" y="1909"/>
                  </a:lnTo>
                  <a:lnTo>
                    <a:pt x="1255" y="1769"/>
                  </a:lnTo>
                  <a:lnTo>
                    <a:pt x="1298" y="1752"/>
                  </a:lnTo>
                  <a:lnTo>
                    <a:pt x="1341" y="1733"/>
                  </a:lnTo>
                  <a:lnTo>
                    <a:pt x="1419" y="1854"/>
                  </a:lnTo>
                  <a:lnTo>
                    <a:pt x="1515" y="1798"/>
                  </a:lnTo>
                  <a:lnTo>
                    <a:pt x="1450" y="1670"/>
                  </a:lnTo>
                  <a:lnTo>
                    <a:pt x="1488" y="1643"/>
                  </a:lnTo>
                  <a:lnTo>
                    <a:pt x="1524" y="1613"/>
                  </a:lnTo>
                  <a:lnTo>
                    <a:pt x="1630" y="1710"/>
                  </a:lnTo>
                  <a:lnTo>
                    <a:pt x="1709" y="1631"/>
                  </a:lnTo>
                  <a:lnTo>
                    <a:pt x="1613" y="1523"/>
                  </a:lnTo>
                  <a:lnTo>
                    <a:pt x="1642" y="1488"/>
                  </a:lnTo>
                  <a:lnTo>
                    <a:pt x="1670" y="1450"/>
                  </a:lnTo>
                  <a:lnTo>
                    <a:pt x="1798" y="1514"/>
                  </a:lnTo>
                  <a:lnTo>
                    <a:pt x="1853" y="1420"/>
                  </a:lnTo>
                  <a:lnTo>
                    <a:pt x="1732" y="1341"/>
                  </a:lnTo>
                  <a:lnTo>
                    <a:pt x="1751" y="1299"/>
                  </a:lnTo>
                  <a:lnTo>
                    <a:pt x="1768" y="1255"/>
                  </a:lnTo>
                  <a:lnTo>
                    <a:pt x="1908" y="1284"/>
                  </a:lnTo>
                  <a:lnTo>
                    <a:pt x="1937" y="1178"/>
                  </a:lnTo>
                  <a:lnTo>
                    <a:pt x="1801" y="1133"/>
                  </a:lnTo>
                  <a:lnTo>
                    <a:pt x="1808" y="1088"/>
                  </a:lnTo>
                  <a:lnTo>
                    <a:pt x="1812" y="1041"/>
                  </a:lnTo>
                  <a:lnTo>
                    <a:pt x="1956" y="1034"/>
                  </a:lnTo>
                </a:path>
              </a:pathLst>
            </a:custGeom>
            <a:gradFill rotWithShape="1">
              <a:gsLst>
                <a:gs pos="0">
                  <a:srgbClr val="FF9900"/>
                </a:gs>
                <a:gs pos="50000">
                  <a:srgbClr val="FF9900">
                    <a:gamma/>
                    <a:tint val="48627"/>
                    <a:invGamma/>
                  </a:srgbClr>
                </a:gs>
                <a:gs pos="100000">
                  <a:srgbClr val="FF9900"/>
                </a:gs>
              </a:gsLst>
              <a:lin ang="2700000" scaled="1"/>
            </a:gradFill>
            <a:ln w="9525">
              <a:prstDash val="solid"/>
              <a:round/>
              <a:headEnd/>
              <a:tailEnd/>
            </a:ln>
            <a:effectLst/>
            <a:scene3d>
              <a:camera prst="legacyPerspectiveFront">
                <a:rot lat="20099999" lon="1500000" rev="0"/>
              </a:camera>
              <a:lightRig rig="legacyFlat4" dir="b"/>
            </a:scene3d>
            <a:sp3d extrusionH="608000" prstMaterial="legacyMatte">
              <a:bevelT w="13500" h="13500" prst="angle"/>
              <a:bevelB w="13500" h="13500" prst="angle"/>
              <a:extrusionClr>
                <a:srgbClr val="FF9900"/>
              </a:extrusionClr>
            </a:sp3d>
          </p:spPr>
          <p:txBody>
            <a:bodyPr>
              <a:flatTx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136" name="Oval 20"/>
            <p:cNvSpPr>
              <a:spLocks noChangeArrowheads="1"/>
            </p:cNvSpPr>
            <p:nvPr/>
          </p:nvSpPr>
          <p:spPr bwMode="gray">
            <a:xfrm rot="2506802">
              <a:off x="2665" y="1839"/>
              <a:ext cx="1007" cy="1247"/>
            </a:xfrm>
            <a:prstGeom prst="ellipse">
              <a:avLst/>
            </a:prstGeom>
            <a:gradFill rotWithShape="1">
              <a:gsLst>
                <a:gs pos="0">
                  <a:srgbClr val="B2B2B2">
                    <a:gamma/>
                    <a:shade val="46275"/>
                    <a:invGamma/>
                  </a:srgbClr>
                </a:gs>
                <a:gs pos="50000">
                  <a:srgbClr val="B2B2B2"/>
                </a:gs>
                <a:gs pos="100000">
                  <a:srgbClr val="B2B2B2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140" name="Oval 25"/>
            <p:cNvSpPr>
              <a:spLocks noChangeArrowheads="1"/>
            </p:cNvSpPr>
            <p:nvPr/>
          </p:nvSpPr>
          <p:spPr bwMode="gray">
            <a:xfrm rot="2506802">
              <a:off x="2837" y="1960"/>
              <a:ext cx="798" cy="1157"/>
            </a:xfrm>
            <a:prstGeom prst="ellipse">
              <a:avLst/>
            </a:prstGeom>
            <a:solidFill>
              <a:srgbClr val="003399"/>
            </a:soli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  <a:latin typeface="Calibri"/>
              </a:endParaRPr>
            </a:p>
          </p:txBody>
        </p:sp>
      </p:grpSp>
      <p:sp>
        <p:nvSpPr>
          <p:cNvPr id="141" name="Text Box 23"/>
          <p:cNvSpPr txBox="1">
            <a:spLocks noChangeArrowheads="1"/>
          </p:cNvSpPr>
          <p:nvPr/>
        </p:nvSpPr>
        <p:spPr bwMode="gray">
          <a:xfrm>
            <a:off x="2032000" y="163513"/>
            <a:ext cx="496888" cy="10144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/>
              </a:rPr>
              <a:t>1</a:t>
            </a:r>
          </a:p>
        </p:txBody>
      </p:sp>
      <p:pic>
        <p:nvPicPr>
          <p:cNvPr id="36874" name="Picture 141" descr="shadow_1_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11"/>
          <a:stretch>
            <a:fillRect/>
          </a:stretch>
        </p:blipFill>
        <p:spPr bwMode="gray">
          <a:xfrm rot="10800000" flipH="1" flipV="1">
            <a:off x="2908300" y="1162051"/>
            <a:ext cx="7558088" cy="11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Rectangle 49"/>
          <p:cNvSpPr/>
          <p:nvPr/>
        </p:nvSpPr>
        <p:spPr bwMode="auto">
          <a:xfrm>
            <a:off x="1752601" y="2854404"/>
            <a:ext cx="710885" cy="1107996"/>
          </a:xfrm>
          <a:prstGeom prst="rect">
            <a:avLst/>
          </a:prstGeom>
          <a:solidFill>
            <a:schemeClr val="bg1"/>
          </a:solidFill>
        </p:spPr>
        <p:txBody>
          <a:bodyPr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dirty="0">
                <a:solidFill>
                  <a:srgbClr val="C00000"/>
                </a:solidFill>
                <a:effectLst>
                  <a:glow rad="101600">
                    <a:srgbClr val="5C7BB7">
                      <a:lumMod val="50000"/>
                      <a:alpha val="60000"/>
                    </a:srgbClr>
                  </a:glow>
                </a:effectLst>
                <a:ea typeface="Microsoft YaHei" pitchFamily="34" charset="-122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279925358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0" descr="shadow_1_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11"/>
          <a:stretch>
            <a:fillRect/>
          </a:stretch>
        </p:blipFill>
        <p:spPr bwMode="gray">
          <a:xfrm rot="10800000" flipH="1" flipV="1">
            <a:off x="2949575" y="1841501"/>
            <a:ext cx="7558088" cy="11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7891" name="Group 1"/>
          <p:cNvGrpSpPr>
            <a:grpSpLocks/>
          </p:cNvGrpSpPr>
          <p:nvPr/>
        </p:nvGrpSpPr>
        <p:grpSpPr bwMode="auto">
          <a:xfrm>
            <a:off x="1524001" y="2530476"/>
            <a:ext cx="2352675" cy="4022725"/>
            <a:chOff x="2498141" y="3597609"/>
            <a:chExt cx="1465042" cy="2893129"/>
          </a:xfrm>
        </p:grpSpPr>
        <p:grpSp>
          <p:nvGrpSpPr>
            <p:cNvPr id="37916" name="Group 31"/>
            <p:cNvGrpSpPr>
              <a:grpSpLocks/>
            </p:cNvGrpSpPr>
            <p:nvPr/>
          </p:nvGrpSpPr>
          <p:grpSpPr bwMode="auto">
            <a:xfrm>
              <a:off x="2569106" y="3597609"/>
              <a:ext cx="1357671" cy="2893129"/>
              <a:chOff x="6861089" y="2648695"/>
              <a:chExt cx="991517" cy="2026143"/>
            </a:xfrm>
          </p:grpSpPr>
          <p:sp>
            <p:nvSpPr>
              <p:cNvPr id="37919" name="Rectangle 41"/>
              <p:cNvSpPr>
                <a:spLocks noChangeArrowheads="1"/>
              </p:cNvSpPr>
              <p:nvPr/>
            </p:nvSpPr>
            <p:spPr bwMode="auto">
              <a:xfrm>
                <a:off x="6861089" y="2648695"/>
                <a:ext cx="991517" cy="963034"/>
              </a:xfrm>
              <a:prstGeom prst="rect">
                <a:avLst/>
              </a:prstGeom>
              <a:solidFill>
                <a:srgbClr val="F5BB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17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>
                  <a:solidFill>
                    <a:srgbClr val="FFFFFF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3" name="Pentagon 27"/>
              <p:cNvSpPr/>
              <p:nvPr/>
            </p:nvSpPr>
            <p:spPr>
              <a:xfrm rot="16200000" flipH="1" flipV="1">
                <a:off x="6394242" y="3217321"/>
                <a:ext cx="1923796" cy="991238"/>
              </a:xfrm>
              <a:custGeom>
                <a:avLst/>
                <a:gdLst>
                  <a:gd name="connsiteX0" fmla="*/ 0 w 1887538"/>
                  <a:gd name="connsiteY0" fmla="*/ 0 h 990600"/>
                  <a:gd name="connsiteX1" fmla="*/ 1392238 w 1887538"/>
                  <a:gd name="connsiteY1" fmla="*/ 0 h 990600"/>
                  <a:gd name="connsiteX2" fmla="*/ 1887538 w 1887538"/>
                  <a:gd name="connsiteY2" fmla="*/ 495300 h 990600"/>
                  <a:gd name="connsiteX3" fmla="*/ 1392238 w 1887538"/>
                  <a:gd name="connsiteY3" fmla="*/ 990600 h 990600"/>
                  <a:gd name="connsiteX4" fmla="*/ 0 w 1887538"/>
                  <a:gd name="connsiteY4" fmla="*/ 990600 h 990600"/>
                  <a:gd name="connsiteX5" fmla="*/ 0 w 1887538"/>
                  <a:gd name="connsiteY5" fmla="*/ 0 h 990600"/>
                  <a:gd name="connsiteX0" fmla="*/ 0 w 1887538"/>
                  <a:gd name="connsiteY0" fmla="*/ 0 h 990600"/>
                  <a:gd name="connsiteX1" fmla="*/ 807244 w 1887538"/>
                  <a:gd name="connsiteY1" fmla="*/ 794 h 990600"/>
                  <a:gd name="connsiteX2" fmla="*/ 1392238 w 1887538"/>
                  <a:gd name="connsiteY2" fmla="*/ 0 h 990600"/>
                  <a:gd name="connsiteX3" fmla="*/ 1887538 w 1887538"/>
                  <a:gd name="connsiteY3" fmla="*/ 495300 h 990600"/>
                  <a:gd name="connsiteX4" fmla="*/ 1392238 w 1887538"/>
                  <a:gd name="connsiteY4" fmla="*/ 990600 h 990600"/>
                  <a:gd name="connsiteX5" fmla="*/ 0 w 1887538"/>
                  <a:gd name="connsiteY5" fmla="*/ 990600 h 990600"/>
                  <a:gd name="connsiteX6" fmla="*/ 0 w 1887538"/>
                  <a:gd name="connsiteY6" fmla="*/ 0 h 990600"/>
                  <a:gd name="connsiteX0" fmla="*/ 0 w 1887538"/>
                  <a:gd name="connsiteY0" fmla="*/ 990600 h 990600"/>
                  <a:gd name="connsiteX1" fmla="*/ 807244 w 1887538"/>
                  <a:gd name="connsiteY1" fmla="*/ 794 h 990600"/>
                  <a:gd name="connsiteX2" fmla="*/ 1392238 w 1887538"/>
                  <a:gd name="connsiteY2" fmla="*/ 0 h 990600"/>
                  <a:gd name="connsiteX3" fmla="*/ 1887538 w 1887538"/>
                  <a:gd name="connsiteY3" fmla="*/ 495300 h 990600"/>
                  <a:gd name="connsiteX4" fmla="*/ 1392238 w 1887538"/>
                  <a:gd name="connsiteY4" fmla="*/ 990600 h 990600"/>
                  <a:gd name="connsiteX5" fmla="*/ 0 w 1887538"/>
                  <a:gd name="connsiteY5" fmla="*/ 990600 h 990600"/>
                  <a:gd name="connsiteX0" fmla="*/ 0 w 1894682"/>
                  <a:gd name="connsiteY0" fmla="*/ 992982 h 992982"/>
                  <a:gd name="connsiteX1" fmla="*/ 814388 w 1894682"/>
                  <a:gd name="connsiteY1" fmla="*/ 794 h 992982"/>
                  <a:gd name="connsiteX2" fmla="*/ 1399382 w 1894682"/>
                  <a:gd name="connsiteY2" fmla="*/ 0 h 992982"/>
                  <a:gd name="connsiteX3" fmla="*/ 1894682 w 1894682"/>
                  <a:gd name="connsiteY3" fmla="*/ 495300 h 992982"/>
                  <a:gd name="connsiteX4" fmla="*/ 1399382 w 1894682"/>
                  <a:gd name="connsiteY4" fmla="*/ 990600 h 992982"/>
                  <a:gd name="connsiteX5" fmla="*/ 0 w 1894682"/>
                  <a:gd name="connsiteY5" fmla="*/ 992982 h 992982"/>
                  <a:gd name="connsiteX0" fmla="*/ 0 w 1889920"/>
                  <a:gd name="connsiteY0" fmla="*/ 990601 h 990601"/>
                  <a:gd name="connsiteX1" fmla="*/ 809626 w 1889920"/>
                  <a:gd name="connsiteY1" fmla="*/ 794 h 990601"/>
                  <a:gd name="connsiteX2" fmla="*/ 1394620 w 1889920"/>
                  <a:gd name="connsiteY2" fmla="*/ 0 h 990601"/>
                  <a:gd name="connsiteX3" fmla="*/ 1889920 w 1889920"/>
                  <a:gd name="connsiteY3" fmla="*/ 495300 h 990601"/>
                  <a:gd name="connsiteX4" fmla="*/ 1394620 w 1889920"/>
                  <a:gd name="connsiteY4" fmla="*/ 990600 h 990601"/>
                  <a:gd name="connsiteX5" fmla="*/ 0 w 1889920"/>
                  <a:gd name="connsiteY5" fmla="*/ 990601 h 9906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89920" h="990601">
                    <a:moveTo>
                      <a:pt x="0" y="990601"/>
                    </a:moveTo>
                    <a:lnTo>
                      <a:pt x="809626" y="794"/>
                    </a:lnTo>
                    <a:lnTo>
                      <a:pt x="1394620" y="0"/>
                    </a:lnTo>
                    <a:lnTo>
                      <a:pt x="1889920" y="495300"/>
                    </a:lnTo>
                    <a:lnTo>
                      <a:pt x="1394620" y="990600"/>
                    </a:lnTo>
                    <a:lnTo>
                      <a:pt x="0" y="990601"/>
                    </a:lnTo>
                    <a:close/>
                  </a:path>
                </a:pathLst>
              </a:custGeom>
              <a:solidFill>
                <a:schemeClr val="bg1"/>
              </a:solidFill>
              <a:ln w="3175" cap="flat" cmpd="sng" algn="ctr">
                <a:solidFill>
                  <a:schemeClr val="tx1"/>
                </a:solidFill>
                <a:prstDash val="solid"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37917" name="TextBox 58"/>
            <p:cNvSpPr txBox="1">
              <a:spLocks noChangeArrowheads="1"/>
            </p:cNvSpPr>
            <p:nvPr/>
          </p:nvSpPr>
          <p:spPr bwMode="auto">
            <a:xfrm>
              <a:off x="3392265" y="3689114"/>
              <a:ext cx="368540" cy="5533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4400" b="1">
                  <a:solidFill>
                    <a:srgbClr val="FFFFFF"/>
                  </a:solidFill>
                </a:rPr>
                <a:t>A</a:t>
              </a:r>
            </a:p>
          </p:txBody>
        </p:sp>
        <p:sp>
          <p:nvSpPr>
            <p:cNvPr id="37918" name="Text Box 3"/>
            <p:cNvSpPr txBox="1">
              <a:spLocks noChangeArrowheads="1"/>
            </p:cNvSpPr>
            <p:nvPr/>
          </p:nvSpPr>
          <p:spPr bwMode="ltGray">
            <a:xfrm>
              <a:off x="2498141" y="4383932"/>
              <a:ext cx="1465042" cy="18327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110000"/>
                </a:lnSpc>
                <a:spcAft>
                  <a:spcPts val="600"/>
                </a:spcAft>
              </a:pPr>
              <a:r>
                <a:rPr lang="pt-BR" altLang="en-US" sz="3600" b="1">
                  <a:solidFill>
                    <a:srgbClr val="0000FF"/>
                  </a:solidFill>
                </a:rPr>
                <a:t>HNO</a:t>
              </a:r>
              <a:r>
                <a:rPr lang="pt-BR" altLang="en-US" sz="3600" b="1" baseline="-25000">
                  <a:solidFill>
                    <a:srgbClr val="0000FF"/>
                  </a:solidFill>
                </a:rPr>
                <a:t>3</a:t>
              </a:r>
              <a:r>
                <a:rPr lang="pt-BR" altLang="en-US" sz="3600" b="1">
                  <a:solidFill>
                    <a:srgbClr val="0000FF"/>
                  </a:solidFill>
                </a:rPr>
                <a:t> </a:t>
              </a:r>
            </a:p>
            <a:p>
              <a:pPr algn="ctr" eaLnBrk="1" hangingPunct="1">
                <a:lnSpc>
                  <a:spcPct val="110000"/>
                </a:lnSpc>
                <a:spcAft>
                  <a:spcPts val="600"/>
                </a:spcAft>
              </a:pPr>
              <a:r>
                <a:rPr lang="pt-BR" altLang="en-US" sz="3200" b="1">
                  <a:solidFill>
                    <a:srgbClr val="0000FF"/>
                  </a:solidFill>
                </a:rPr>
                <a:t>đặc nguội</a:t>
              </a:r>
              <a:r>
                <a:rPr lang="pt-BR" altLang="en-US" sz="3600" b="1">
                  <a:solidFill>
                    <a:srgbClr val="0000FF"/>
                  </a:solidFill>
                </a:rPr>
                <a:t>, </a:t>
              </a:r>
              <a:endParaRPr lang="en-US" altLang="en-US" sz="3600" b="1">
                <a:solidFill>
                  <a:srgbClr val="0000FF"/>
                </a:solidFill>
              </a:endParaRPr>
            </a:p>
            <a:p>
              <a:pPr algn="ctr" eaLnBrk="1" hangingPunct="1">
                <a:lnSpc>
                  <a:spcPct val="110000"/>
                </a:lnSpc>
                <a:spcAft>
                  <a:spcPts val="600"/>
                </a:spcAft>
              </a:pPr>
              <a:r>
                <a:rPr lang="pt-BR" altLang="en-US" sz="3200" b="1">
                  <a:solidFill>
                    <a:srgbClr val="0000FF"/>
                  </a:solidFill>
                </a:rPr>
                <a:t>H</a:t>
              </a:r>
              <a:r>
                <a:rPr lang="pt-BR" altLang="en-US" sz="3200" b="1" baseline="-25000">
                  <a:solidFill>
                    <a:srgbClr val="0000FF"/>
                  </a:solidFill>
                </a:rPr>
                <a:t>2</a:t>
              </a:r>
              <a:r>
                <a:rPr lang="pt-BR" altLang="en-US" sz="3200" b="1">
                  <a:solidFill>
                    <a:srgbClr val="0000FF"/>
                  </a:solidFill>
                </a:rPr>
                <a:t>SO</a:t>
              </a:r>
              <a:r>
                <a:rPr lang="pt-BR" altLang="en-US" sz="3200" b="1" baseline="-25000">
                  <a:solidFill>
                    <a:srgbClr val="0000FF"/>
                  </a:solidFill>
                </a:rPr>
                <a:t>4</a:t>
              </a:r>
              <a:r>
                <a:rPr lang="pt-BR" altLang="en-US" sz="3200" b="1">
                  <a:solidFill>
                    <a:srgbClr val="0000FF"/>
                  </a:solidFill>
                </a:rPr>
                <a:t> </a:t>
              </a:r>
              <a:r>
                <a:rPr lang="pt-BR" altLang="en-US" b="1">
                  <a:solidFill>
                    <a:srgbClr val="0000FF"/>
                  </a:solidFill>
                </a:rPr>
                <a:t>đặc nguội</a:t>
              </a:r>
              <a:r>
                <a:rPr lang="pt-BR" altLang="en-US" sz="3200" b="1">
                  <a:solidFill>
                    <a:srgbClr val="0000FF"/>
                  </a:solidFill>
                </a:rPr>
                <a:t> </a:t>
              </a:r>
              <a:endParaRPr lang="en-US" altLang="en-US" b="1">
                <a:solidFill>
                  <a:srgbClr val="0000FF"/>
                </a:solidFill>
              </a:endParaRPr>
            </a:p>
          </p:txBody>
        </p:sp>
      </p:grpSp>
      <p:grpSp>
        <p:nvGrpSpPr>
          <p:cNvPr id="6" name="Group 68"/>
          <p:cNvGrpSpPr>
            <a:grpSpLocks/>
          </p:cNvGrpSpPr>
          <p:nvPr/>
        </p:nvGrpSpPr>
        <p:grpSpPr bwMode="auto">
          <a:xfrm>
            <a:off x="6192838" y="2530476"/>
            <a:ext cx="2265362" cy="4022725"/>
            <a:chOff x="6045677" y="3629126"/>
            <a:chExt cx="1389373" cy="2861611"/>
          </a:xfrm>
        </p:grpSpPr>
        <p:grpSp>
          <p:nvGrpSpPr>
            <p:cNvPr id="37911" name="Group 33"/>
            <p:cNvGrpSpPr>
              <a:grpSpLocks/>
            </p:cNvGrpSpPr>
            <p:nvPr/>
          </p:nvGrpSpPr>
          <p:grpSpPr bwMode="auto">
            <a:xfrm>
              <a:off x="6078204" y="3629126"/>
              <a:ext cx="1356846" cy="2861611"/>
              <a:chOff x="6861634" y="2670769"/>
              <a:chExt cx="990914" cy="2004071"/>
            </a:xfrm>
          </p:grpSpPr>
          <p:sp>
            <p:nvSpPr>
              <p:cNvPr id="37914" name="Rectangle 37"/>
              <p:cNvSpPr>
                <a:spLocks noChangeArrowheads="1"/>
              </p:cNvSpPr>
              <p:nvPr/>
            </p:nvSpPr>
            <p:spPr bwMode="auto">
              <a:xfrm>
                <a:off x="6861634" y="2670769"/>
                <a:ext cx="990913" cy="1442756"/>
              </a:xfrm>
              <a:prstGeom prst="rect">
                <a:avLst/>
              </a:prstGeom>
              <a:solidFill>
                <a:srgbClr val="DA82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17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>
                  <a:solidFill>
                    <a:srgbClr val="FFFFFF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9" name="Pentagon 27"/>
              <p:cNvSpPr/>
              <p:nvPr/>
            </p:nvSpPr>
            <p:spPr>
              <a:xfrm rot="16200000" flipH="1" flipV="1">
                <a:off x="6394889" y="3217181"/>
                <a:ext cx="1923402" cy="991915"/>
              </a:xfrm>
              <a:custGeom>
                <a:avLst/>
                <a:gdLst>
                  <a:gd name="connsiteX0" fmla="*/ 0 w 1887538"/>
                  <a:gd name="connsiteY0" fmla="*/ 0 h 990600"/>
                  <a:gd name="connsiteX1" fmla="*/ 1392238 w 1887538"/>
                  <a:gd name="connsiteY1" fmla="*/ 0 h 990600"/>
                  <a:gd name="connsiteX2" fmla="*/ 1887538 w 1887538"/>
                  <a:gd name="connsiteY2" fmla="*/ 495300 h 990600"/>
                  <a:gd name="connsiteX3" fmla="*/ 1392238 w 1887538"/>
                  <a:gd name="connsiteY3" fmla="*/ 990600 h 990600"/>
                  <a:gd name="connsiteX4" fmla="*/ 0 w 1887538"/>
                  <a:gd name="connsiteY4" fmla="*/ 990600 h 990600"/>
                  <a:gd name="connsiteX5" fmla="*/ 0 w 1887538"/>
                  <a:gd name="connsiteY5" fmla="*/ 0 h 990600"/>
                  <a:gd name="connsiteX0" fmla="*/ 0 w 1887538"/>
                  <a:gd name="connsiteY0" fmla="*/ 0 h 990600"/>
                  <a:gd name="connsiteX1" fmla="*/ 807244 w 1887538"/>
                  <a:gd name="connsiteY1" fmla="*/ 794 h 990600"/>
                  <a:gd name="connsiteX2" fmla="*/ 1392238 w 1887538"/>
                  <a:gd name="connsiteY2" fmla="*/ 0 h 990600"/>
                  <a:gd name="connsiteX3" fmla="*/ 1887538 w 1887538"/>
                  <a:gd name="connsiteY3" fmla="*/ 495300 h 990600"/>
                  <a:gd name="connsiteX4" fmla="*/ 1392238 w 1887538"/>
                  <a:gd name="connsiteY4" fmla="*/ 990600 h 990600"/>
                  <a:gd name="connsiteX5" fmla="*/ 0 w 1887538"/>
                  <a:gd name="connsiteY5" fmla="*/ 990600 h 990600"/>
                  <a:gd name="connsiteX6" fmla="*/ 0 w 1887538"/>
                  <a:gd name="connsiteY6" fmla="*/ 0 h 990600"/>
                  <a:gd name="connsiteX0" fmla="*/ 0 w 1887538"/>
                  <a:gd name="connsiteY0" fmla="*/ 990600 h 990600"/>
                  <a:gd name="connsiteX1" fmla="*/ 807244 w 1887538"/>
                  <a:gd name="connsiteY1" fmla="*/ 794 h 990600"/>
                  <a:gd name="connsiteX2" fmla="*/ 1392238 w 1887538"/>
                  <a:gd name="connsiteY2" fmla="*/ 0 h 990600"/>
                  <a:gd name="connsiteX3" fmla="*/ 1887538 w 1887538"/>
                  <a:gd name="connsiteY3" fmla="*/ 495300 h 990600"/>
                  <a:gd name="connsiteX4" fmla="*/ 1392238 w 1887538"/>
                  <a:gd name="connsiteY4" fmla="*/ 990600 h 990600"/>
                  <a:gd name="connsiteX5" fmla="*/ 0 w 1887538"/>
                  <a:gd name="connsiteY5" fmla="*/ 990600 h 990600"/>
                  <a:gd name="connsiteX0" fmla="*/ 0 w 1894682"/>
                  <a:gd name="connsiteY0" fmla="*/ 992982 h 992982"/>
                  <a:gd name="connsiteX1" fmla="*/ 814388 w 1894682"/>
                  <a:gd name="connsiteY1" fmla="*/ 794 h 992982"/>
                  <a:gd name="connsiteX2" fmla="*/ 1399382 w 1894682"/>
                  <a:gd name="connsiteY2" fmla="*/ 0 h 992982"/>
                  <a:gd name="connsiteX3" fmla="*/ 1894682 w 1894682"/>
                  <a:gd name="connsiteY3" fmla="*/ 495300 h 992982"/>
                  <a:gd name="connsiteX4" fmla="*/ 1399382 w 1894682"/>
                  <a:gd name="connsiteY4" fmla="*/ 990600 h 992982"/>
                  <a:gd name="connsiteX5" fmla="*/ 0 w 1894682"/>
                  <a:gd name="connsiteY5" fmla="*/ 992982 h 992982"/>
                  <a:gd name="connsiteX0" fmla="*/ 0 w 1889920"/>
                  <a:gd name="connsiteY0" fmla="*/ 990601 h 990601"/>
                  <a:gd name="connsiteX1" fmla="*/ 809626 w 1889920"/>
                  <a:gd name="connsiteY1" fmla="*/ 794 h 990601"/>
                  <a:gd name="connsiteX2" fmla="*/ 1394620 w 1889920"/>
                  <a:gd name="connsiteY2" fmla="*/ 0 h 990601"/>
                  <a:gd name="connsiteX3" fmla="*/ 1889920 w 1889920"/>
                  <a:gd name="connsiteY3" fmla="*/ 495300 h 990601"/>
                  <a:gd name="connsiteX4" fmla="*/ 1394620 w 1889920"/>
                  <a:gd name="connsiteY4" fmla="*/ 990600 h 990601"/>
                  <a:gd name="connsiteX5" fmla="*/ 0 w 1889920"/>
                  <a:gd name="connsiteY5" fmla="*/ 990601 h 9906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89920" h="990601">
                    <a:moveTo>
                      <a:pt x="0" y="990601"/>
                    </a:moveTo>
                    <a:lnTo>
                      <a:pt x="809626" y="794"/>
                    </a:lnTo>
                    <a:lnTo>
                      <a:pt x="1394620" y="0"/>
                    </a:lnTo>
                    <a:lnTo>
                      <a:pt x="1889920" y="495300"/>
                    </a:lnTo>
                    <a:lnTo>
                      <a:pt x="1394620" y="990600"/>
                    </a:lnTo>
                    <a:lnTo>
                      <a:pt x="0" y="990601"/>
                    </a:lnTo>
                    <a:close/>
                  </a:path>
                </a:pathLst>
              </a:custGeom>
              <a:solidFill>
                <a:schemeClr val="bg1"/>
              </a:solidFill>
              <a:ln w="3175" cap="flat" cmpd="sng" algn="ctr">
                <a:solidFill>
                  <a:schemeClr val="tx1"/>
                </a:solidFill>
                <a:prstDash val="solid"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37912" name="TextBox 59"/>
            <p:cNvSpPr txBox="1">
              <a:spLocks noChangeArrowheads="1"/>
            </p:cNvSpPr>
            <p:nvPr/>
          </p:nvSpPr>
          <p:spPr bwMode="auto">
            <a:xfrm>
              <a:off x="6863434" y="3689114"/>
              <a:ext cx="362976" cy="5473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4400" b="1">
                  <a:solidFill>
                    <a:srgbClr val="FFFFFF"/>
                  </a:solidFill>
                </a:rPr>
                <a:t>C</a:t>
              </a:r>
            </a:p>
          </p:txBody>
        </p:sp>
        <p:sp>
          <p:nvSpPr>
            <p:cNvPr id="37913" name="Text Box 3"/>
            <p:cNvSpPr txBox="1">
              <a:spLocks noChangeArrowheads="1"/>
            </p:cNvSpPr>
            <p:nvPr/>
          </p:nvSpPr>
          <p:spPr bwMode="ltGray">
            <a:xfrm>
              <a:off x="6045677" y="4593768"/>
              <a:ext cx="1300258" cy="13026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Aft>
                  <a:spcPts val="600"/>
                </a:spcAft>
              </a:pPr>
              <a:r>
                <a:rPr lang="pt-BR" altLang="en-US" sz="3600" b="1">
                  <a:solidFill>
                    <a:srgbClr val="0000FF"/>
                  </a:solidFill>
                </a:rPr>
                <a:t>NaOH,</a:t>
              </a:r>
              <a:endParaRPr lang="en-US" altLang="en-US" sz="3600" b="1">
                <a:solidFill>
                  <a:srgbClr val="0000FF"/>
                </a:solidFill>
              </a:endParaRPr>
            </a:p>
            <a:p>
              <a:pPr algn="ctr" eaLnBrk="1" hangingPunct="1">
                <a:spcAft>
                  <a:spcPts val="600"/>
                </a:spcAft>
              </a:pPr>
              <a:r>
                <a:rPr lang="pt-BR" altLang="en-US" sz="3600" b="1">
                  <a:solidFill>
                    <a:srgbClr val="0000FF"/>
                  </a:solidFill>
                </a:rPr>
                <a:t>H</a:t>
              </a:r>
              <a:r>
                <a:rPr lang="pt-BR" altLang="en-US" sz="3600" b="1" baseline="-25000">
                  <a:solidFill>
                    <a:srgbClr val="0000FF"/>
                  </a:solidFill>
                </a:rPr>
                <a:t>2</a:t>
              </a:r>
              <a:r>
                <a:rPr lang="pt-BR" altLang="en-US" sz="3600" b="1">
                  <a:solidFill>
                    <a:srgbClr val="0000FF"/>
                  </a:solidFill>
                </a:rPr>
                <a:t>SO</a:t>
              </a:r>
              <a:r>
                <a:rPr lang="pt-BR" altLang="en-US" sz="3600" b="1" baseline="-25000">
                  <a:solidFill>
                    <a:srgbClr val="0000FF"/>
                  </a:solidFill>
                </a:rPr>
                <a:t>4</a:t>
              </a:r>
              <a:r>
                <a:rPr lang="pt-BR" altLang="en-US" sz="3600" b="1">
                  <a:solidFill>
                    <a:srgbClr val="0000FF"/>
                  </a:solidFill>
                </a:rPr>
                <a:t> </a:t>
              </a:r>
              <a:r>
                <a:rPr lang="pt-BR" altLang="en-US" sz="3200" b="1">
                  <a:solidFill>
                    <a:srgbClr val="0000FF"/>
                  </a:solidFill>
                </a:rPr>
                <a:t>loãng</a:t>
              </a:r>
              <a:r>
                <a:rPr lang="pt-BR" altLang="en-US" sz="3600" b="1">
                  <a:solidFill>
                    <a:srgbClr val="0000FF"/>
                  </a:solidFill>
                </a:rPr>
                <a:t> </a:t>
              </a:r>
              <a:endParaRPr lang="en-US" altLang="en-US" sz="3600" b="1">
                <a:solidFill>
                  <a:srgbClr val="0000FF"/>
                </a:solidFill>
              </a:endParaRPr>
            </a:p>
          </p:txBody>
        </p:sp>
      </p:grpSp>
      <p:grpSp>
        <p:nvGrpSpPr>
          <p:cNvPr id="8" name="Group 69"/>
          <p:cNvGrpSpPr>
            <a:grpSpLocks/>
          </p:cNvGrpSpPr>
          <p:nvPr/>
        </p:nvGrpSpPr>
        <p:grpSpPr bwMode="auto">
          <a:xfrm>
            <a:off x="8555039" y="2528888"/>
            <a:ext cx="2103437" cy="4024312"/>
            <a:chOff x="7869659" y="3629126"/>
            <a:chExt cx="1390226" cy="2861611"/>
          </a:xfrm>
        </p:grpSpPr>
        <p:grpSp>
          <p:nvGrpSpPr>
            <p:cNvPr id="37906" name="Group 34"/>
            <p:cNvGrpSpPr>
              <a:grpSpLocks/>
            </p:cNvGrpSpPr>
            <p:nvPr/>
          </p:nvGrpSpPr>
          <p:grpSpPr bwMode="auto">
            <a:xfrm>
              <a:off x="7903039" y="3629126"/>
              <a:ext cx="1356846" cy="2861611"/>
              <a:chOff x="6862096" y="2670769"/>
              <a:chExt cx="990914" cy="2004071"/>
            </a:xfrm>
          </p:grpSpPr>
          <p:sp>
            <p:nvSpPr>
              <p:cNvPr id="37909" name="Rectangle 35"/>
              <p:cNvSpPr>
                <a:spLocks noChangeArrowheads="1"/>
              </p:cNvSpPr>
              <p:nvPr/>
            </p:nvSpPr>
            <p:spPr bwMode="auto">
              <a:xfrm>
                <a:off x="6862096" y="2670769"/>
                <a:ext cx="990913" cy="1442756"/>
              </a:xfrm>
              <a:prstGeom prst="rect">
                <a:avLst/>
              </a:prstGeom>
              <a:solidFill>
                <a:srgbClr val="9426A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17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>
                  <a:solidFill>
                    <a:srgbClr val="FFFFFF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7" name="Pentagon 27"/>
              <p:cNvSpPr/>
              <p:nvPr/>
            </p:nvSpPr>
            <p:spPr>
              <a:xfrm rot="16200000" flipH="1" flipV="1">
                <a:off x="6395907" y="3217737"/>
                <a:ext cx="1923434" cy="990772"/>
              </a:xfrm>
              <a:custGeom>
                <a:avLst/>
                <a:gdLst>
                  <a:gd name="connsiteX0" fmla="*/ 0 w 1887538"/>
                  <a:gd name="connsiteY0" fmla="*/ 0 h 990600"/>
                  <a:gd name="connsiteX1" fmla="*/ 1392238 w 1887538"/>
                  <a:gd name="connsiteY1" fmla="*/ 0 h 990600"/>
                  <a:gd name="connsiteX2" fmla="*/ 1887538 w 1887538"/>
                  <a:gd name="connsiteY2" fmla="*/ 495300 h 990600"/>
                  <a:gd name="connsiteX3" fmla="*/ 1392238 w 1887538"/>
                  <a:gd name="connsiteY3" fmla="*/ 990600 h 990600"/>
                  <a:gd name="connsiteX4" fmla="*/ 0 w 1887538"/>
                  <a:gd name="connsiteY4" fmla="*/ 990600 h 990600"/>
                  <a:gd name="connsiteX5" fmla="*/ 0 w 1887538"/>
                  <a:gd name="connsiteY5" fmla="*/ 0 h 990600"/>
                  <a:gd name="connsiteX0" fmla="*/ 0 w 1887538"/>
                  <a:gd name="connsiteY0" fmla="*/ 0 h 990600"/>
                  <a:gd name="connsiteX1" fmla="*/ 807244 w 1887538"/>
                  <a:gd name="connsiteY1" fmla="*/ 794 h 990600"/>
                  <a:gd name="connsiteX2" fmla="*/ 1392238 w 1887538"/>
                  <a:gd name="connsiteY2" fmla="*/ 0 h 990600"/>
                  <a:gd name="connsiteX3" fmla="*/ 1887538 w 1887538"/>
                  <a:gd name="connsiteY3" fmla="*/ 495300 h 990600"/>
                  <a:gd name="connsiteX4" fmla="*/ 1392238 w 1887538"/>
                  <a:gd name="connsiteY4" fmla="*/ 990600 h 990600"/>
                  <a:gd name="connsiteX5" fmla="*/ 0 w 1887538"/>
                  <a:gd name="connsiteY5" fmla="*/ 990600 h 990600"/>
                  <a:gd name="connsiteX6" fmla="*/ 0 w 1887538"/>
                  <a:gd name="connsiteY6" fmla="*/ 0 h 990600"/>
                  <a:gd name="connsiteX0" fmla="*/ 0 w 1887538"/>
                  <a:gd name="connsiteY0" fmla="*/ 990600 h 990600"/>
                  <a:gd name="connsiteX1" fmla="*/ 807244 w 1887538"/>
                  <a:gd name="connsiteY1" fmla="*/ 794 h 990600"/>
                  <a:gd name="connsiteX2" fmla="*/ 1392238 w 1887538"/>
                  <a:gd name="connsiteY2" fmla="*/ 0 h 990600"/>
                  <a:gd name="connsiteX3" fmla="*/ 1887538 w 1887538"/>
                  <a:gd name="connsiteY3" fmla="*/ 495300 h 990600"/>
                  <a:gd name="connsiteX4" fmla="*/ 1392238 w 1887538"/>
                  <a:gd name="connsiteY4" fmla="*/ 990600 h 990600"/>
                  <a:gd name="connsiteX5" fmla="*/ 0 w 1887538"/>
                  <a:gd name="connsiteY5" fmla="*/ 990600 h 990600"/>
                  <a:gd name="connsiteX0" fmla="*/ 0 w 1894682"/>
                  <a:gd name="connsiteY0" fmla="*/ 992982 h 992982"/>
                  <a:gd name="connsiteX1" fmla="*/ 814388 w 1894682"/>
                  <a:gd name="connsiteY1" fmla="*/ 794 h 992982"/>
                  <a:gd name="connsiteX2" fmla="*/ 1399382 w 1894682"/>
                  <a:gd name="connsiteY2" fmla="*/ 0 h 992982"/>
                  <a:gd name="connsiteX3" fmla="*/ 1894682 w 1894682"/>
                  <a:gd name="connsiteY3" fmla="*/ 495300 h 992982"/>
                  <a:gd name="connsiteX4" fmla="*/ 1399382 w 1894682"/>
                  <a:gd name="connsiteY4" fmla="*/ 990600 h 992982"/>
                  <a:gd name="connsiteX5" fmla="*/ 0 w 1894682"/>
                  <a:gd name="connsiteY5" fmla="*/ 992982 h 992982"/>
                  <a:gd name="connsiteX0" fmla="*/ 0 w 1889920"/>
                  <a:gd name="connsiteY0" fmla="*/ 990601 h 990601"/>
                  <a:gd name="connsiteX1" fmla="*/ 809626 w 1889920"/>
                  <a:gd name="connsiteY1" fmla="*/ 794 h 990601"/>
                  <a:gd name="connsiteX2" fmla="*/ 1394620 w 1889920"/>
                  <a:gd name="connsiteY2" fmla="*/ 0 h 990601"/>
                  <a:gd name="connsiteX3" fmla="*/ 1889920 w 1889920"/>
                  <a:gd name="connsiteY3" fmla="*/ 495300 h 990601"/>
                  <a:gd name="connsiteX4" fmla="*/ 1394620 w 1889920"/>
                  <a:gd name="connsiteY4" fmla="*/ 990600 h 990601"/>
                  <a:gd name="connsiteX5" fmla="*/ 0 w 1889920"/>
                  <a:gd name="connsiteY5" fmla="*/ 990601 h 9906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89920" h="990601">
                    <a:moveTo>
                      <a:pt x="0" y="990601"/>
                    </a:moveTo>
                    <a:lnTo>
                      <a:pt x="809626" y="794"/>
                    </a:lnTo>
                    <a:lnTo>
                      <a:pt x="1394620" y="0"/>
                    </a:lnTo>
                    <a:lnTo>
                      <a:pt x="1889920" y="495300"/>
                    </a:lnTo>
                    <a:lnTo>
                      <a:pt x="1394620" y="990600"/>
                    </a:lnTo>
                    <a:lnTo>
                      <a:pt x="0" y="990601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 cmpd="sng" algn="ctr">
                <a:solidFill>
                  <a:schemeClr val="tx1"/>
                </a:solidFill>
                <a:prstDash val="solid"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37907" name="TextBox 60"/>
            <p:cNvSpPr txBox="1">
              <a:spLocks noChangeArrowheads="1"/>
            </p:cNvSpPr>
            <p:nvPr/>
          </p:nvSpPr>
          <p:spPr bwMode="auto">
            <a:xfrm>
              <a:off x="8694877" y="3689114"/>
              <a:ext cx="391158" cy="547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4400" b="1">
                  <a:solidFill>
                    <a:srgbClr val="FFFFFF"/>
                  </a:solidFill>
                </a:rPr>
                <a:t>D</a:t>
              </a:r>
            </a:p>
          </p:txBody>
        </p:sp>
        <p:sp>
          <p:nvSpPr>
            <p:cNvPr id="37908" name="Text Box 3"/>
            <p:cNvSpPr txBox="1">
              <a:spLocks noChangeArrowheads="1"/>
            </p:cNvSpPr>
            <p:nvPr/>
          </p:nvSpPr>
          <p:spPr bwMode="ltGray">
            <a:xfrm>
              <a:off x="7869659" y="4698854"/>
              <a:ext cx="1364063" cy="1116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150000"/>
                </a:lnSpc>
                <a:spcBef>
                  <a:spcPct val="20000"/>
                </a:spcBef>
              </a:pPr>
              <a:r>
                <a:rPr lang="pt-BR" altLang="en-US" sz="3200" b="1">
                  <a:solidFill>
                    <a:srgbClr val="0000FF"/>
                  </a:solidFill>
                </a:rPr>
                <a:t>NaHSO</a:t>
              </a:r>
              <a:r>
                <a:rPr lang="pt-BR" altLang="en-US" sz="3200" b="1" baseline="-25000">
                  <a:solidFill>
                    <a:srgbClr val="0000FF"/>
                  </a:solidFill>
                </a:rPr>
                <a:t>4</a:t>
              </a:r>
              <a:r>
                <a:rPr lang="pt-BR" altLang="en-US" sz="3200" b="1">
                  <a:solidFill>
                    <a:srgbClr val="0000FF"/>
                  </a:solidFill>
                </a:rPr>
                <a:t>, Ba(OH)</a:t>
              </a:r>
              <a:r>
                <a:rPr lang="pt-BR" altLang="en-US" sz="3200" b="1" baseline="-25000">
                  <a:solidFill>
                    <a:srgbClr val="0000FF"/>
                  </a:solidFill>
                </a:rPr>
                <a:t>2</a:t>
              </a:r>
              <a:endParaRPr lang="en-US" altLang="en-US" sz="3200" b="1">
                <a:solidFill>
                  <a:srgbClr val="0000FF"/>
                </a:solidFill>
              </a:endParaRPr>
            </a:p>
          </p:txBody>
        </p:sp>
      </p:grpSp>
      <p:sp>
        <p:nvSpPr>
          <p:cNvPr id="37894" name="Text Box 3"/>
          <p:cNvSpPr txBox="1">
            <a:spLocks noChangeArrowheads="1"/>
          </p:cNvSpPr>
          <p:nvPr/>
        </p:nvSpPr>
        <p:spPr bwMode="ltGray">
          <a:xfrm>
            <a:off x="3598863" y="361950"/>
            <a:ext cx="667226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pt-BR" altLang="en-US" sz="3600" b="1">
                <a:solidFill>
                  <a:srgbClr val="0000FF"/>
                </a:solidFill>
              </a:rPr>
              <a:t>Nhôm không tan trong dung dịch nào sau đây?</a:t>
            </a:r>
            <a:endParaRPr lang="en-US" altLang="en-US" sz="3200" b="1">
              <a:solidFill>
                <a:srgbClr val="0000FF"/>
              </a:solidFill>
            </a:endParaRPr>
          </a:p>
        </p:txBody>
      </p:sp>
      <p:grpSp>
        <p:nvGrpSpPr>
          <p:cNvPr id="38" name="Group 37"/>
          <p:cNvGrpSpPr>
            <a:grpSpLocks/>
          </p:cNvGrpSpPr>
          <p:nvPr/>
        </p:nvGrpSpPr>
        <p:grpSpPr bwMode="auto">
          <a:xfrm>
            <a:off x="3876675" y="2528888"/>
            <a:ext cx="2268538" cy="4024312"/>
            <a:chOff x="2523853" y="3629126"/>
            <a:chExt cx="1461522" cy="2861611"/>
          </a:xfrm>
        </p:grpSpPr>
        <p:grpSp>
          <p:nvGrpSpPr>
            <p:cNvPr id="37901" name="Group 31"/>
            <p:cNvGrpSpPr>
              <a:grpSpLocks/>
            </p:cNvGrpSpPr>
            <p:nvPr/>
          </p:nvGrpSpPr>
          <p:grpSpPr bwMode="auto">
            <a:xfrm>
              <a:off x="2569938" y="3629126"/>
              <a:ext cx="1356846" cy="2861611"/>
              <a:chOff x="6861694" y="2670769"/>
              <a:chExt cx="990914" cy="2004071"/>
            </a:xfrm>
          </p:grpSpPr>
          <p:sp>
            <p:nvSpPr>
              <p:cNvPr id="37904" name="Rectangle 41"/>
              <p:cNvSpPr>
                <a:spLocks noChangeArrowheads="1"/>
              </p:cNvSpPr>
              <p:nvPr/>
            </p:nvSpPr>
            <p:spPr bwMode="auto">
              <a:xfrm>
                <a:off x="6861694" y="2670769"/>
                <a:ext cx="990913" cy="1442756"/>
              </a:xfrm>
              <a:prstGeom prst="rect">
                <a:avLst/>
              </a:pr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17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>
                  <a:solidFill>
                    <a:srgbClr val="FFFFFF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0" name="Pentagon 27"/>
              <p:cNvSpPr/>
              <p:nvPr/>
            </p:nvSpPr>
            <p:spPr>
              <a:xfrm rot="16200000" flipH="1" flipV="1">
                <a:off x="6395146" y="3217910"/>
                <a:ext cx="1923434" cy="990426"/>
              </a:xfrm>
              <a:custGeom>
                <a:avLst/>
                <a:gdLst>
                  <a:gd name="connsiteX0" fmla="*/ 0 w 1887538"/>
                  <a:gd name="connsiteY0" fmla="*/ 0 h 990600"/>
                  <a:gd name="connsiteX1" fmla="*/ 1392238 w 1887538"/>
                  <a:gd name="connsiteY1" fmla="*/ 0 h 990600"/>
                  <a:gd name="connsiteX2" fmla="*/ 1887538 w 1887538"/>
                  <a:gd name="connsiteY2" fmla="*/ 495300 h 990600"/>
                  <a:gd name="connsiteX3" fmla="*/ 1392238 w 1887538"/>
                  <a:gd name="connsiteY3" fmla="*/ 990600 h 990600"/>
                  <a:gd name="connsiteX4" fmla="*/ 0 w 1887538"/>
                  <a:gd name="connsiteY4" fmla="*/ 990600 h 990600"/>
                  <a:gd name="connsiteX5" fmla="*/ 0 w 1887538"/>
                  <a:gd name="connsiteY5" fmla="*/ 0 h 990600"/>
                  <a:gd name="connsiteX0" fmla="*/ 0 w 1887538"/>
                  <a:gd name="connsiteY0" fmla="*/ 0 h 990600"/>
                  <a:gd name="connsiteX1" fmla="*/ 807244 w 1887538"/>
                  <a:gd name="connsiteY1" fmla="*/ 794 h 990600"/>
                  <a:gd name="connsiteX2" fmla="*/ 1392238 w 1887538"/>
                  <a:gd name="connsiteY2" fmla="*/ 0 h 990600"/>
                  <a:gd name="connsiteX3" fmla="*/ 1887538 w 1887538"/>
                  <a:gd name="connsiteY3" fmla="*/ 495300 h 990600"/>
                  <a:gd name="connsiteX4" fmla="*/ 1392238 w 1887538"/>
                  <a:gd name="connsiteY4" fmla="*/ 990600 h 990600"/>
                  <a:gd name="connsiteX5" fmla="*/ 0 w 1887538"/>
                  <a:gd name="connsiteY5" fmla="*/ 990600 h 990600"/>
                  <a:gd name="connsiteX6" fmla="*/ 0 w 1887538"/>
                  <a:gd name="connsiteY6" fmla="*/ 0 h 990600"/>
                  <a:gd name="connsiteX0" fmla="*/ 0 w 1887538"/>
                  <a:gd name="connsiteY0" fmla="*/ 990600 h 990600"/>
                  <a:gd name="connsiteX1" fmla="*/ 807244 w 1887538"/>
                  <a:gd name="connsiteY1" fmla="*/ 794 h 990600"/>
                  <a:gd name="connsiteX2" fmla="*/ 1392238 w 1887538"/>
                  <a:gd name="connsiteY2" fmla="*/ 0 h 990600"/>
                  <a:gd name="connsiteX3" fmla="*/ 1887538 w 1887538"/>
                  <a:gd name="connsiteY3" fmla="*/ 495300 h 990600"/>
                  <a:gd name="connsiteX4" fmla="*/ 1392238 w 1887538"/>
                  <a:gd name="connsiteY4" fmla="*/ 990600 h 990600"/>
                  <a:gd name="connsiteX5" fmla="*/ 0 w 1887538"/>
                  <a:gd name="connsiteY5" fmla="*/ 990600 h 990600"/>
                  <a:gd name="connsiteX0" fmla="*/ 0 w 1894682"/>
                  <a:gd name="connsiteY0" fmla="*/ 992982 h 992982"/>
                  <a:gd name="connsiteX1" fmla="*/ 814388 w 1894682"/>
                  <a:gd name="connsiteY1" fmla="*/ 794 h 992982"/>
                  <a:gd name="connsiteX2" fmla="*/ 1399382 w 1894682"/>
                  <a:gd name="connsiteY2" fmla="*/ 0 h 992982"/>
                  <a:gd name="connsiteX3" fmla="*/ 1894682 w 1894682"/>
                  <a:gd name="connsiteY3" fmla="*/ 495300 h 992982"/>
                  <a:gd name="connsiteX4" fmla="*/ 1399382 w 1894682"/>
                  <a:gd name="connsiteY4" fmla="*/ 990600 h 992982"/>
                  <a:gd name="connsiteX5" fmla="*/ 0 w 1894682"/>
                  <a:gd name="connsiteY5" fmla="*/ 992982 h 992982"/>
                  <a:gd name="connsiteX0" fmla="*/ 0 w 1889920"/>
                  <a:gd name="connsiteY0" fmla="*/ 990601 h 990601"/>
                  <a:gd name="connsiteX1" fmla="*/ 809626 w 1889920"/>
                  <a:gd name="connsiteY1" fmla="*/ 794 h 990601"/>
                  <a:gd name="connsiteX2" fmla="*/ 1394620 w 1889920"/>
                  <a:gd name="connsiteY2" fmla="*/ 0 h 990601"/>
                  <a:gd name="connsiteX3" fmla="*/ 1889920 w 1889920"/>
                  <a:gd name="connsiteY3" fmla="*/ 495300 h 990601"/>
                  <a:gd name="connsiteX4" fmla="*/ 1394620 w 1889920"/>
                  <a:gd name="connsiteY4" fmla="*/ 990600 h 990601"/>
                  <a:gd name="connsiteX5" fmla="*/ 0 w 1889920"/>
                  <a:gd name="connsiteY5" fmla="*/ 990601 h 9906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89920" h="990601">
                    <a:moveTo>
                      <a:pt x="0" y="990601"/>
                    </a:moveTo>
                    <a:lnTo>
                      <a:pt x="809626" y="794"/>
                    </a:lnTo>
                    <a:lnTo>
                      <a:pt x="1394620" y="0"/>
                    </a:lnTo>
                    <a:lnTo>
                      <a:pt x="1889920" y="495300"/>
                    </a:lnTo>
                    <a:lnTo>
                      <a:pt x="1394620" y="990600"/>
                    </a:lnTo>
                    <a:lnTo>
                      <a:pt x="0" y="990601"/>
                    </a:lnTo>
                    <a:close/>
                  </a:path>
                </a:pathLst>
              </a:custGeom>
              <a:solidFill>
                <a:schemeClr val="bg1"/>
              </a:solidFill>
              <a:ln w="3175" cap="flat" cmpd="sng" algn="ctr">
                <a:solidFill>
                  <a:schemeClr val="tx1"/>
                </a:solidFill>
                <a:prstDash val="solid"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n>
                    <a:solidFill>
                      <a:sysClr val="windowText" lastClr="000000"/>
                    </a:solidFill>
                  </a:ln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37902" name="TextBox 58"/>
            <p:cNvSpPr txBox="1">
              <a:spLocks noChangeArrowheads="1"/>
            </p:cNvSpPr>
            <p:nvPr/>
          </p:nvSpPr>
          <p:spPr bwMode="auto">
            <a:xfrm>
              <a:off x="3385888" y="3689114"/>
              <a:ext cx="381290" cy="547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4400" b="1">
                  <a:solidFill>
                    <a:srgbClr val="FFFFFF"/>
                  </a:solidFill>
                </a:rPr>
                <a:t>B</a:t>
              </a:r>
            </a:p>
          </p:txBody>
        </p:sp>
        <p:sp>
          <p:nvSpPr>
            <p:cNvPr id="37903" name="Text Box 3"/>
            <p:cNvSpPr txBox="1">
              <a:spLocks noChangeArrowheads="1"/>
            </p:cNvSpPr>
            <p:nvPr/>
          </p:nvSpPr>
          <p:spPr bwMode="ltGray">
            <a:xfrm>
              <a:off x="2523853" y="4763438"/>
              <a:ext cx="1461522" cy="8535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20000"/>
                </a:spcBef>
              </a:pPr>
              <a:r>
                <a:rPr lang="pt-BR" altLang="en-US" sz="3600" b="1">
                  <a:solidFill>
                    <a:srgbClr val="0000FF"/>
                  </a:solidFill>
                </a:rPr>
                <a:t>HCl, CuSO­</a:t>
              </a:r>
              <a:r>
                <a:rPr lang="pt-BR" altLang="en-US" sz="3600" b="1" baseline="-25000">
                  <a:solidFill>
                    <a:srgbClr val="0000FF"/>
                  </a:solidFill>
                </a:rPr>
                <a:t>4</a:t>
              </a:r>
              <a:endParaRPr lang="en-US" altLang="en-US" b="1">
                <a:solidFill>
                  <a:srgbClr val="0000FF"/>
                </a:solidFill>
              </a:endParaRPr>
            </a:p>
          </p:txBody>
        </p:sp>
      </p:grpSp>
      <p:grpSp>
        <p:nvGrpSpPr>
          <p:cNvPr id="37896" name="Group 26"/>
          <p:cNvGrpSpPr>
            <a:grpSpLocks/>
          </p:cNvGrpSpPr>
          <p:nvPr/>
        </p:nvGrpSpPr>
        <p:grpSpPr bwMode="auto">
          <a:xfrm>
            <a:off x="1712914" y="152400"/>
            <a:ext cx="1335087" cy="1308100"/>
            <a:chOff x="2172" y="1440"/>
            <a:chExt cx="1956" cy="1957"/>
          </a:xfrm>
        </p:grpSpPr>
        <p:sp>
          <p:nvSpPr>
            <p:cNvPr id="41" name="Freeform 4">
              <a:hlinkClick r:id="" action="ppaction://noaction"/>
            </p:cNvPr>
            <p:cNvSpPr>
              <a:spLocks/>
            </p:cNvSpPr>
            <p:nvPr/>
          </p:nvSpPr>
          <p:spPr bwMode="gray">
            <a:xfrm>
              <a:off x="2172" y="1440"/>
              <a:ext cx="1956" cy="1957"/>
            </a:xfrm>
            <a:custGeom>
              <a:avLst/>
              <a:gdLst/>
              <a:ahLst/>
              <a:cxnLst>
                <a:cxn ang="0">
                  <a:pos x="1956" y="923"/>
                </a:cxn>
                <a:cxn ang="0">
                  <a:pos x="1808" y="869"/>
                </a:cxn>
                <a:cxn ang="0">
                  <a:pos x="1937" y="778"/>
                </a:cxn>
                <a:cxn ang="0">
                  <a:pos x="1767" y="700"/>
                </a:cxn>
                <a:cxn ang="0">
                  <a:pos x="1732" y="616"/>
                </a:cxn>
                <a:cxn ang="0">
                  <a:pos x="1798" y="441"/>
                </a:cxn>
                <a:cxn ang="0">
                  <a:pos x="1642" y="469"/>
                </a:cxn>
                <a:cxn ang="0">
                  <a:pos x="1709" y="325"/>
                </a:cxn>
                <a:cxn ang="0">
                  <a:pos x="1522" y="344"/>
                </a:cxn>
                <a:cxn ang="0">
                  <a:pos x="1450" y="287"/>
                </a:cxn>
                <a:cxn ang="0">
                  <a:pos x="1419" y="103"/>
                </a:cxn>
                <a:cxn ang="0">
                  <a:pos x="1298" y="205"/>
                </a:cxn>
                <a:cxn ang="0">
                  <a:pos x="1285" y="47"/>
                </a:cxn>
                <a:cxn ang="0">
                  <a:pos x="1132" y="156"/>
                </a:cxn>
                <a:cxn ang="0">
                  <a:pos x="1041" y="144"/>
                </a:cxn>
                <a:cxn ang="0">
                  <a:pos x="923" y="0"/>
                </a:cxn>
                <a:cxn ang="0">
                  <a:pos x="869" y="148"/>
                </a:cxn>
                <a:cxn ang="0">
                  <a:pos x="779" y="19"/>
                </a:cxn>
                <a:cxn ang="0">
                  <a:pos x="700" y="189"/>
                </a:cxn>
                <a:cxn ang="0">
                  <a:pos x="616" y="224"/>
                </a:cxn>
                <a:cxn ang="0">
                  <a:pos x="441" y="159"/>
                </a:cxn>
                <a:cxn ang="0">
                  <a:pos x="469" y="314"/>
                </a:cxn>
                <a:cxn ang="0">
                  <a:pos x="326" y="246"/>
                </a:cxn>
                <a:cxn ang="0">
                  <a:pos x="343" y="434"/>
                </a:cxn>
                <a:cxn ang="0">
                  <a:pos x="288" y="507"/>
                </a:cxn>
                <a:cxn ang="0">
                  <a:pos x="103" y="536"/>
                </a:cxn>
                <a:cxn ang="0">
                  <a:pos x="205" y="658"/>
                </a:cxn>
                <a:cxn ang="0">
                  <a:pos x="48" y="671"/>
                </a:cxn>
                <a:cxn ang="0">
                  <a:pos x="156" y="824"/>
                </a:cxn>
                <a:cxn ang="0">
                  <a:pos x="144" y="914"/>
                </a:cxn>
                <a:cxn ang="0">
                  <a:pos x="0" y="1034"/>
                </a:cxn>
                <a:cxn ang="0">
                  <a:pos x="148" y="1088"/>
                </a:cxn>
                <a:cxn ang="0">
                  <a:pos x="19" y="1178"/>
                </a:cxn>
                <a:cxn ang="0">
                  <a:pos x="189" y="1255"/>
                </a:cxn>
                <a:cxn ang="0">
                  <a:pos x="224" y="1341"/>
                </a:cxn>
                <a:cxn ang="0">
                  <a:pos x="159" y="1514"/>
                </a:cxn>
                <a:cxn ang="0">
                  <a:pos x="314" y="1488"/>
                </a:cxn>
                <a:cxn ang="0">
                  <a:pos x="247" y="1631"/>
                </a:cxn>
                <a:cxn ang="0">
                  <a:pos x="434" y="1613"/>
                </a:cxn>
                <a:cxn ang="0">
                  <a:pos x="506" y="1670"/>
                </a:cxn>
                <a:cxn ang="0">
                  <a:pos x="537" y="1854"/>
                </a:cxn>
                <a:cxn ang="0">
                  <a:pos x="658" y="1752"/>
                </a:cxn>
                <a:cxn ang="0">
                  <a:pos x="671" y="1909"/>
                </a:cxn>
                <a:cxn ang="0">
                  <a:pos x="824" y="1801"/>
                </a:cxn>
                <a:cxn ang="0">
                  <a:pos x="914" y="1813"/>
                </a:cxn>
                <a:cxn ang="0">
                  <a:pos x="1033" y="1957"/>
                </a:cxn>
                <a:cxn ang="0">
                  <a:pos x="1087" y="1809"/>
                </a:cxn>
                <a:cxn ang="0">
                  <a:pos x="1178" y="1937"/>
                </a:cxn>
                <a:cxn ang="0">
                  <a:pos x="1255" y="1769"/>
                </a:cxn>
                <a:cxn ang="0">
                  <a:pos x="1341" y="1733"/>
                </a:cxn>
                <a:cxn ang="0">
                  <a:pos x="1515" y="1798"/>
                </a:cxn>
                <a:cxn ang="0">
                  <a:pos x="1488" y="1643"/>
                </a:cxn>
                <a:cxn ang="0">
                  <a:pos x="1630" y="1710"/>
                </a:cxn>
                <a:cxn ang="0">
                  <a:pos x="1613" y="1523"/>
                </a:cxn>
                <a:cxn ang="0">
                  <a:pos x="1670" y="1450"/>
                </a:cxn>
                <a:cxn ang="0">
                  <a:pos x="1853" y="1420"/>
                </a:cxn>
                <a:cxn ang="0">
                  <a:pos x="1751" y="1299"/>
                </a:cxn>
                <a:cxn ang="0">
                  <a:pos x="1908" y="1284"/>
                </a:cxn>
                <a:cxn ang="0">
                  <a:pos x="1801" y="1133"/>
                </a:cxn>
                <a:cxn ang="0">
                  <a:pos x="1812" y="1041"/>
                </a:cxn>
              </a:cxnLst>
              <a:rect l="0" t="0" r="r" b="b"/>
              <a:pathLst>
                <a:path w="1956" h="1957">
                  <a:moveTo>
                    <a:pt x="1956" y="1034"/>
                  </a:moveTo>
                  <a:lnTo>
                    <a:pt x="1956" y="923"/>
                  </a:lnTo>
                  <a:lnTo>
                    <a:pt x="1812" y="914"/>
                  </a:lnTo>
                  <a:lnTo>
                    <a:pt x="1808" y="869"/>
                  </a:lnTo>
                  <a:lnTo>
                    <a:pt x="1801" y="824"/>
                  </a:lnTo>
                  <a:lnTo>
                    <a:pt x="1937" y="778"/>
                  </a:lnTo>
                  <a:lnTo>
                    <a:pt x="1908" y="671"/>
                  </a:lnTo>
                  <a:lnTo>
                    <a:pt x="1767" y="700"/>
                  </a:lnTo>
                  <a:lnTo>
                    <a:pt x="1751" y="658"/>
                  </a:lnTo>
                  <a:lnTo>
                    <a:pt x="1732" y="616"/>
                  </a:lnTo>
                  <a:lnTo>
                    <a:pt x="1853" y="536"/>
                  </a:lnTo>
                  <a:lnTo>
                    <a:pt x="1798" y="441"/>
                  </a:lnTo>
                  <a:lnTo>
                    <a:pt x="1670" y="507"/>
                  </a:lnTo>
                  <a:lnTo>
                    <a:pt x="1642" y="469"/>
                  </a:lnTo>
                  <a:lnTo>
                    <a:pt x="1613" y="434"/>
                  </a:lnTo>
                  <a:lnTo>
                    <a:pt x="1709" y="325"/>
                  </a:lnTo>
                  <a:lnTo>
                    <a:pt x="1630" y="246"/>
                  </a:lnTo>
                  <a:lnTo>
                    <a:pt x="1522" y="344"/>
                  </a:lnTo>
                  <a:lnTo>
                    <a:pt x="1488" y="314"/>
                  </a:lnTo>
                  <a:lnTo>
                    <a:pt x="1450" y="287"/>
                  </a:lnTo>
                  <a:lnTo>
                    <a:pt x="1515" y="159"/>
                  </a:lnTo>
                  <a:lnTo>
                    <a:pt x="1419" y="103"/>
                  </a:lnTo>
                  <a:lnTo>
                    <a:pt x="1341" y="224"/>
                  </a:lnTo>
                  <a:lnTo>
                    <a:pt x="1298" y="205"/>
                  </a:lnTo>
                  <a:lnTo>
                    <a:pt x="1256" y="189"/>
                  </a:lnTo>
                  <a:lnTo>
                    <a:pt x="1285" y="47"/>
                  </a:lnTo>
                  <a:lnTo>
                    <a:pt x="1178" y="19"/>
                  </a:lnTo>
                  <a:lnTo>
                    <a:pt x="1132" y="156"/>
                  </a:lnTo>
                  <a:lnTo>
                    <a:pt x="1087" y="148"/>
                  </a:lnTo>
                  <a:lnTo>
                    <a:pt x="1041" y="144"/>
                  </a:lnTo>
                  <a:lnTo>
                    <a:pt x="1033" y="0"/>
                  </a:lnTo>
                  <a:lnTo>
                    <a:pt x="923" y="0"/>
                  </a:lnTo>
                  <a:lnTo>
                    <a:pt x="914" y="144"/>
                  </a:lnTo>
                  <a:lnTo>
                    <a:pt x="869" y="148"/>
                  </a:lnTo>
                  <a:lnTo>
                    <a:pt x="824" y="156"/>
                  </a:lnTo>
                  <a:lnTo>
                    <a:pt x="779" y="19"/>
                  </a:lnTo>
                  <a:lnTo>
                    <a:pt x="671" y="47"/>
                  </a:lnTo>
                  <a:lnTo>
                    <a:pt x="700" y="189"/>
                  </a:lnTo>
                  <a:lnTo>
                    <a:pt x="658" y="205"/>
                  </a:lnTo>
                  <a:lnTo>
                    <a:pt x="616" y="224"/>
                  </a:lnTo>
                  <a:lnTo>
                    <a:pt x="537" y="103"/>
                  </a:lnTo>
                  <a:lnTo>
                    <a:pt x="441" y="159"/>
                  </a:lnTo>
                  <a:lnTo>
                    <a:pt x="506" y="287"/>
                  </a:lnTo>
                  <a:lnTo>
                    <a:pt x="469" y="314"/>
                  </a:lnTo>
                  <a:lnTo>
                    <a:pt x="434" y="344"/>
                  </a:lnTo>
                  <a:lnTo>
                    <a:pt x="326" y="246"/>
                  </a:lnTo>
                  <a:lnTo>
                    <a:pt x="247" y="325"/>
                  </a:lnTo>
                  <a:lnTo>
                    <a:pt x="343" y="434"/>
                  </a:lnTo>
                  <a:lnTo>
                    <a:pt x="314" y="469"/>
                  </a:lnTo>
                  <a:lnTo>
                    <a:pt x="288" y="507"/>
                  </a:lnTo>
                  <a:lnTo>
                    <a:pt x="159" y="441"/>
                  </a:lnTo>
                  <a:lnTo>
                    <a:pt x="103" y="536"/>
                  </a:lnTo>
                  <a:lnTo>
                    <a:pt x="224" y="616"/>
                  </a:lnTo>
                  <a:lnTo>
                    <a:pt x="205" y="658"/>
                  </a:lnTo>
                  <a:lnTo>
                    <a:pt x="189" y="700"/>
                  </a:lnTo>
                  <a:lnTo>
                    <a:pt x="48" y="671"/>
                  </a:lnTo>
                  <a:lnTo>
                    <a:pt x="19" y="778"/>
                  </a:lnTo>
                  <a:lnTo>
                    <a:pt x="156" y="824"/>
                  </a:lnTo>
                  <a:lnTo>
                    <a:pt x="148" y="869"/>
                  </a:lnTo>
                  <a:lnTo>
                    <a:pt x="144" y="914"/>
                  </a:lnTo>
                  <a:lnTo>
                    <a:pt x="0" y="923"/>
                  </a:lnTo>
                  <a:lnTo>
                    <a:pt x="0" y="1034"/>
                  </a:lnTo>
                  <a:lnTo>
                    <a:pt x="144" y="1041"/>
                  </a:lnTo>
                  <a:lnTo>
                    <a:pt x="148" y="1088"/>
                  </a:lnTo>
                  <a:lnTo>
                    <a:pt x="156" y="1133"/>
                  </a:lnTo>
                  <a:lnTo>
                    <a:pt x="19" y="1178"/>
                  </a:lnTo>
                  <a:lnTo>
                    <a:pt x="48" y="1284"/>
                  </a:lnTo>
                  <a:lnTo>
                    <a:pt x="189" y="1255"/>
                  </a:lnTo>
                  <a:lnTo>
                    <a:pt x="205" y="1299"/>
                  </a:lnTo>
                  <a:lnTo>
                    <a:pt x="224" y="1341"/>
                  </a:lnTo>
                  <a:lnTo>
                    <a:pt x="103" y="1420"/>
                  </a:lnTo>
                  <a:lnTo>
                    <a:pt x="159" y="1514"/>
                  </a:lnTo>
                  <a:lnTo>
                    <a:pt x="287" y="1450"/>
                  </a:lnTo>
                  <a:lnTo>
                    <a:pt x="314" y="1488"/>
                  </a:lnTo>
                  <a:lnTo>
                    <a:pt x="343" y="1523"/>
                  </a:lnTo>
                  <a:lnTo>
                    <a:pt x="247" y="1631"/>
                  </a:lnTo>
                  <a:lnTo>
                    <a:pt x="326" y="1710"/>
                  </a:lnTo>
                  <a:lnTo>
                    <a:pt x="434" y="1613"/>
                  </a:lnTo>
                  <a:lnTo>
                    <a:pt x="469" y="1643"/>
                  </a:lnTo>
                  <a:lnTo>
                    <a:pt x="506" y="1670"/>
                  </a:lnTo>
                  <a:lnTo>
                    <a:pt x="441" y="1798"/>
                  </a:lnTo>
                  <a:lnTo>
                    <a:pt x="537" y="1854"/>
                  </a:lnTo>
                  <a:lnTo>
                    <a:pt x="616" y="1733"/>
                  </a:lnTo>
                  <a:lnTo>
                    <a:pt x="658" y="1752"/>
                  </a:lnTo>
                  <a:lnTo>
                    <a:pt x="702" y="1768"/>
                  </a:lnTo>
                  <a:lnTo>
                    <a:pt x="671" y="1909"/>
                  </a:lnTo>
                  <a:lnTo>
                    <a:pt x="779" y="1937"/>
                  </a:lnTo>
                  <a:lnTo>
                    <a:pt x="824" y="1801"/>
                  </a:lnTo>
                  <a:lnTo>
                    <a:pt x="869" y="1809"/>
                  </a:lnTo>
                  <a:lnTo>
                    <a:pt x="914" y="1813"/>
                  </a:lnTo>
                  <a:lnTo>
                    <a:pt x="923" y="1957"/>
                  </a:lnTo>
                  <a:lnTo>
                    <a:pt x="1033" y="1957"/>
                  </a:lnTo>
                  <a:lnTo>
                    <a:pt x="1041" y="1813"/>
                  </a:lnTo>
                  <a:lnTo>
                    <a:pt x="1087" y="1809"/>
                  </a:lnTo>
                  <a:lnTo>
                    <a:pt x="1132" y="1801"/>
                  </a:lnTo>
                  <a:lnTo>
                    <a:pt x="1178" y="1937"/>
                  </a:lnTo>
                  <a:lnTo>
                    <a:pt x="1285" y="1909"/>
                  </a:lnTo>
                  <a:lnTo>
                    <a:pt x="1255" y="1769"/>
                  </a:lnTo>
                  <a:lnTo>
                    <a:pt x="1298" y="1752"/>
                  </a:lnTo>
                  <a:lnTo>
                    <a:pt x="1341" y="1733"/>
                  </a:lnTo>
                  <a:lnTo>
                    <a:pt x="1419" y="1854"/>
                  </a:lnTo>
                  <a:lnTo>
                    <a:pt x="1515" y="1798"/>
                  </a:lnTo>
                  <a:lnTo>
                    <a:pt x="1450" y="1670"/>
                  </a:lnTo>
                  <a:lnTo>
                    <a:pt x="1488" y="1643"/>
                  </a:lnTo>
                  <a:lnTo>
                    <a:pt x="1524" y="1613"/>
                  </a:lnTo>
                  <a:lnTo>
                    <a:pt x="1630" y="1710"/>
                  </a:lnTo>
                  <a:lnTo>
                    <a:pt x="1709" y="1631"/>
                  </a:lnTo>
                  <a:lnTo>
                    <a:pt x="1613" y="1523"/>
                  </a:lnTo>
                  <a:lnTo>
                    <a:pt x="1642" y="1488"/>
                  </a:lnTo>
                  <a:lnTo>
                    <a:pt x="1670" y="1450"/>
                  </a:lnTo>
                  <a:lnTo>
                    <a:pt x="1798" y="1514"/>
                  </a:lnTo>
                  <a:lnTo>
                    <a:pt x="1853" y="1420"/>
                  </a:lnTo>
                  <a:lnTo>
                    <a:pt x="1732" y="1341"/>
                  </a:lnTo>
                  <a:lnTo>
                    <a:pt x="1751" y="1299"/>
                  </a:lnTo>
                  <a:lnTo>
                    <a:pt x="1768" y="1255"/>
                  </a:lnTo>
                  <a:lnTo>
                    <a:pt x="1908" y="1284"/>
                  </a:lnTo>
                  <a:lnTo>
                    <a:pt x="1937" y="1178"/>
                  </a:lnTo>
                  <a:lnTo>
                    <a:pt x="1801" y="1133"/>
                  </a:lnTo>
                  <a:lnTo>
                    <a:pt x="1808" y="1088"/>
                  </a:lnTo>
                  <a:lnTo>
                    <a:pt x="1812" y="1041"/>
                  </a:lnTo>
                  <a:lnTo>
                    <a:pt x="1956" y="1034"/>
                  </a:lnTo>
                </a:path>
              </a:pathLst>
            </a:custGeom>
            <a:gradFill rotWithShape="1">
              <a:gsLst>
                <a:gs pos="0">
                  <a:srgbClr val="FF9900"/>
                </a:gs>
                <a:gs pos="50000">
                  <a:srgbClr val="FF9900">
                    <a:gamma/>
                    <a:tint val="48627"/>
                    <a:invGamma/>
                  </a:srgbClr>
                </a:gs>
                <a:gs pos="100000">
                  <a:srgbClr val="FF9900"/>
                </a:gs>
              </a:gsLst>
              <a:lin ang="2700000" scaled="1"/>
            </a:gradFill>
            <a:ln w="9525">
              <a:prstDash val="solid"/>
              <a:round/>
              <a:headEnd/>
              <a:tailEnd/>
            </a:ln>
            <a:effectLst/>
            <a:scene3d>
              <a:camera prst="legacyPerspectiveFront">
                <a:rot lat="20099999" lon="1500000" rev="0"/>
              </a:camera>
              <a:lightRig rig="legacyFlat4" dir="b"/>
            </a:scene3d>
            <a:sp3d extrusionH="608000" prstMaterial="legacyMatte">
              <a:bevelT w="13500" h="13500" prst="angle"/>
              <a:bevelB w="13500" h="13500" prst="angle"/>
              <a:extrusionClr>
                <a:srgbClr val="FF9900"/>
              </a:extrusionClr>
            </a:sp3d>
          </p:spPr>
          <p:txBody>
            <a:bodyPr>
              <a:flatTx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42" name="Oval 20"/>
            <p:cNvSpPr>
              <a:spLocks noChangeArrowheads="1"/>
            </p:cNvSpPr>
            <p:nvPr/>
          </p:nvSpPr>
          <p:spPr bwMode="gray">
            <a:xfrm rot="2506802">
              <a:off x="2665" y="1839"/>
              <a:ext cx="1007" cy="1247"/>
            </a:xfrm>
            <a:prstGeom prst="ellipse">
              <a:avLst/>
            </a:prstGeom>
            <a:gradFill rotWithShape="1">
              <a:gsLst>
                <a:gs pos="0">
                  <a:srgbClr val="B2B2B2">
                    <a:gamma/>
                    <a:shade val="46275"/>
                    <a:invGamma/>
                  </a:srgbClr>
                </a:gs>
                <a:gs pos="50000">
                  <a:srgbClr val="B2B2B2"/>
                </a:gs>
                <a:gs pos="100000">
                  <a:srgbClr val="B2B2B2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44" name="Oval 25"/>
            <p:cNvSpPr>
              <a:spLocks noChangeArrowheads="1"/>
            </p:cNvSpPr>
            <p:nvPr/>
          </p:nvSpPr>
          <p:spPr bwMode="gray">
            <a:xfrm rot="2506802">
              <a:off x="2837" y="1960"/>
              <a:ext cx="798" cy="1157"/>
            </a:xfrm>
            <a:prstGeom prst="ellipse">
              <a:avLst/>
            </a:prstGeom>
            <a:solidFill>
              <a:srgbClr val="003399"/>
            </a:soli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  <a:latin typeface="Calibri"/>
              </a:endParaRPr>
            </a:p>
          </p:txBody>
        </p:sp>
      </p:grpSp>
      <p:sp>
        <p:nvSpPr>
          <p:cNvPr id="45" name="Text Box 23"/>
          <p:cNvSpPr txBox="1">
            <a:spLocks noChangeArrowheads="1"/>
          </p:cNvSpPr>
          <p:nvPr/>
        </p:nvSpPr>
        <p:spPr bwMode="gray">
          <a:xfrm>
            <a:off x="2144714" y="328613"/>
            <a:ext cx="496887" cy="10144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08451370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1709739" y="1724026"/>
            <a:ext cx="8758237" cy="1674813"/>
            <a:chOff x="186529" y="1828800"/>
            <a:chExt cx="8757883" cy="1674813"/>
          </a:xfrm>
        </p:grpSpPr>
        <p:sp>
          <p:nvSpPr>
            <p:cNvPr id="59" name="Rectangle 58"/>
            <p:cNvSpPr/>
            <p:nvPr/>
          </p:nvSpPr>
          <p:spPr bwMode="auto">
            <a:xfrm>
              <a:off x="291300" y="2141538"/>
              <a:ext cx="8653112" cy="965200"/>
            </a:xfrm>
            <a:prstGeom prst="rect">
              <a:avLst/>
            </a:prstGeom>
            <a:noFill/>
            <a:ln w="19050" cap="flat" cmpd="sng" algn="ctr">
              <a:solidFill>
                <a:srgbClr val="C00000"/>
              </a:solidFill>
              <a:prstDash val="solid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Calibri"/>
                <a:cs typeface="Arial" charset="0"/>
              </a:endParaRPr>
            </a:p>
          </p:txBody>
        </p:sp>
        <p:grpSp>
          <p:nvGrpSpPr>
            <p:cNvPr id="38953" name="Group 10"/>
            <p:cNvGrpSpPr>
              <a:grpSpLocks/>
            </p:cNvGrpSpPr>
            <p:nvPr/>
          </p:nvGrpSpPr>
          <p:grpSpPr bwMode="auto">
            <a:xfrm>
              <a:off x="282574" y="1828800"/>
              <a:ext cx="1053850" cy="1674813"/>
              <a:chOff x="4875531" y="1799576"/>
              <a:chExt cx="1314214" cy="2233823"/>
            </a:xfrm>
          </p:grpSpPr>
          <p:pic>
            <p:nvPicPr>
              <p:cNvPr id="38956" name="Picture 345" descr="shadow_1_m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1411"/>
              <a:stretch>
                <a:fillRect/>
              </a:stretch>
            </p:blipFill>
            <p:spPr bwMode="gray">
              <a:xfrm rot="-2717892">
                <a:off x="4404384" y="2838135"/>
                <a:ext cx="2233823" cy="1567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38957" name="Group 8"/>
              <p:cNvGrpSpPr>
                <a:grpSpLocks/>
              </p:cNvGrpSpPr>
              <p:nvPr/>
            </p:nvGrpSpPr>
            <p:grpSpPr bwMode="auto">
              <a:xfrm>
                <a:off x="4875531" y="2189110"/>
                <a:ext cx="1314214" cy="1314682"/>
                <a:chOff x="4921251" y="2189110"/>
                <a:chExt cx="1314214" cy="1314682"/>
              </a:xfrm>
            </p:grpSpPr>
            <p:sp>
              <p:nvSpPr>
                <p:cNvPr id="64" name="Right Triangle 63"/>
                <p:cNvSpPr/>
                <p:nvPr/>
              </p:nvSpPr>
              <p:spPr>
                <a:xfrm flipV="1">
                  <a:off x="4922234" y="2189171"/>
                  <a:ext cx="1312493" cy="1314886"/>
                </a:xfrm>
                <a:prstGeom prst="rtTriangle">
                  <a:avLst/>
                </a:prstGeom>
                <a:gradFill flip="none" rotWithShape="1">
                  <a:gsLst>
                    <a:gs pos="0">
                      <a:srgbClr val="37AA0F">
                        <a:shade val="30000"/>
                        <a:satMod val="115000"/>
                      </a:srgbClr>
                    </a:gs>
                    <a:gs pos="40000">
                      <a:srgbClr val="37AA0F">
                        <a:shade val="67500"/>
                        <a:satMod val="115000"/>
                        <a:lumMod val="100000"/>
                      </a:srgbClr>
                    </a:gs>
                    <a:gs pos="100000">
                      <a:srgbClr val="37AA0F">
                        <a:shade val="100000"/>
                        <a:satMod val="115000"/>
                        <a:lumMod val="80000"/>
                        <a:lumOff val="20000"/>
                      </a:srgbClr>
                    </a:gs>
                  </a:gsLst>
                  <a:lin ang="135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rgbClr val="FFFFFF"/>
                    </a:solidFill>
                    <a:latin typeface="Calibri"/>
                    <a:cs typeface="Arial" charset="0"/>
                  </a:endParaRPr>
                </a:p>
              </p:txBody>
            </p:sp>
            <p:sp>
              <p:nvSpPr>
                <p:cNvPr id="69" name="Right Triangle 68"/>
                <p:cNvSpPr/>
                <p:nvPr/>
              </p:nvSpPr>
              <p:spPr>
                <a:xfrm rot="5400000" flipH="1" flipV="1">
                  <a:off x="6082286" y="2189181"/>
                  <a:ext cx="152450" cy="152432"/>
                </a:xfrm>
                <a:prstGeom prst="rtTriangle">
                  <a:avLst/>
                </a:prstGeom>
                <a:solidFill>
                  <a:srgbClr val="01542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rgbClr val="FFFFFF"/>
                    </a:solidFill>
                    <a:latin typeface="Calibri"/>
                    <a:cs typeface="Arial" charset="0"/>
                  </a:endParaRPr>
                </a:p>
              </p:txBody>
            </p:sp>
            <p:sp>
              <p:nvSpPr>
                <p:cNvPr id="70" name="Right Triangle 69"/>
                <p:cNvSpPr/>
                <p:nvPr/>
              </p:nvSpPr>
              <p:spPr>
                <a:xfrm rot="5400000" flipH="1" flipV="1">
                  <a:off x="4922224" y="3351616"/>
                  <a:ext cx="152450" cy="152432"/>
                </a:xfrm>
                <a:prstGeom prst="rtTriangle">
                  <a:avLst/>
                </a:prstGeom>
                <a:solidFill>
                  <a:srgbClr val="01542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rgbClr val="FFFFFF"/>
                    </a:solidFill>
                    <a:latin typeface="Calibri"/>
                    <a:cs typeface="Arial" charset="0"/>
                  </a:endParaRPr>
                </a:p>
              </p:txBody>
            </p:sp>
          </p:grpSp>
        </p:grpSp>
        <p:sp>
          <p:nvSpPr>
            <p:cNvPr id="38954" name="TextBox 44"/>
            <p:cNvSpPr txBox="1">
              <a:spLocks noChangeArrowheads="1"/>
            </p:cNvSpPr>
            <p:nvPr/>
          </p:nvSpPr>
          <p:spPr bwMode="auto">
            <a:xfrm>
              <a:off x="186529" y="2065338"/>
              <a:ext cx="782327" cy="646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r" eaLnBrk="1" hangingPunct="1"/>
              <a:r>
                <a:rPr lang="en-US" altLang="en-US" sz="3600" b="1">
                  <a:solidFill>
                    <a:srgbClr val="FFFFFF"/>
                  </a:solidFill>
                </a:rPr>
                <a:t>A,</a:t>
              </a:r>
            </a:p>
          </p:txBody>
        </p:sp>
        <p:sp>
          <p:nvSpPr>
            <p:cNvPr id="38955" name="Rectangle 48"/>
            <p:cNvSpPr>
              <a:spLocks noChangeArrowheads="1"/>
            </p:cNvSpPr>
            <p:nvPr/>
          </p:nvSpPr>
          <p:spPr bwMode="auto">
            <a:xfrm>
              <a:off x="1213595" y="2352820"/>
              <a:ext cx="6523345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pt-BR" altLang="en-US" sz="3200" b="1">
                  <a:latin typeface="Calibri" panose="020F0502020204030204" pitchFamily="34" charset="0"/>
                </a:rPr>
                <a:t>nhôm là kim loại kém hoạt động.</a:t>
              </a:r>
              <a:endParaRPr lang="en-US" altLang="en-US" sz="3200" b="1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38915" name="Text Box 3"/>
          <p:cNvSpPr txBox="1">
            <a:spLocks noChangeArrowheads="1"/>
          </p:cNvSpPr>
          <p:nvPr/>
        </p:nvSpPr>
        <p:spPr bwMode="ltGray">
          <a:xfrm>
            <a:off x="3662363" y="123826"/>
            <a:ext cx="66294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pt-BR" altLang="en-US" sz="4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Nhôm bền trong môi trường không khí và nước là do</a:t>
            </a:r>
            <a:endParaRPr lang="en-US" altLang="en-US" sz="40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8916" name="Group 4"/>
          <p:cNvGrpSpPr>
            <a:grpSpLocks/>
          </p:cNvGrpSpPr>
          <p:nvPr/>
        </p:nvGrpSpPr>
        <p:grpSpPr bwMode="auto">
          <a:xfrm>
            <a:off x="1595438" y="17463"/>
            <a:ext cx="1617662" cy="1320800"/>
            <a:chOff x="2172" y="1440"/>
            <a:chExt cx="1956" cy="1957"/>
          </a:xfrm>
        </p:grpSpPr>
        <p:sp>
          <p:nvSpPr>
            <p:cNvPr id="63" name="Freeform 5">
              <a:hlinkClick r:id="" action="ppaction://noaction"/>
            </p:cNvPr>
            <p:cNvSpPr>
              <a:spLocks/>
            </p:cNvSpPr>
            <p:nvPr/>
          </p:nvSpPr>
          <p:spPr bwMode="gray">
            <a:xfrm>
              <a:off x="2172" y="1440"/>
              <a:ext cx="1956" cy="1957"/>
            </a:xfrm>
            <a:custGeom>
              <a:avLst/>
              <a:gdLst/>
              <a:ahLst/>
              <a:cxnLst>
                <a:cxn ang="0">
                  <a:pos x="1956" y="923"/>
                </a:cxn>
                <a:cxn ang="0">
                  <a:pos x="1808" y="869"/>
                </a:cxn>
                <a:cxn ang="0">
                  <a:pos x="1937" y="778"/>
                </a:cxn>
                <a:cxn ang="0">
                  <a:pos x="1767" y="700"/>
                </a:cxn>
                <a:cxn ang="0">
                  <a:pos x="1732" y="616"/>
                </a:cxn>
                <a:cxn ang="0">
                  <a:pos x="1798" y="441"/>
                </a:cxn>
                <a:cxn ang="0">
                  <a:pos x="1642" y="469"/>
                </a:cxn>
                <a:cxn ang="0">
                  <a:pos x="1709" y="325"/>
                </a:cxn>
                <a:cxn ang="0">
                  <a:pos x="1522" y="344"/>
                </a:cxn>
                <a:cxn ang="0">
                  <a:pos x="1450" y="287"/>
                </a:cxn>
                <a:cxn ang="0">
                  <a:pos x="1419" y="103"/>
                </a:cxn>
                <a:cxn ang="0">
                  <a:pos x="1298" y="205"/>
                </a:cxn>
                <a:cxn ang="0">
                  <a:pos x="1285" y="47"/>
                </a:cxn>
                <a:cxn ang="0">
                  <a:pos x="1132" y="156"/>
                </a:cxn>
                <a:cxn ang="0">
                  <a:pos x="1041" y="144"/>
                </a:cxn>
                <a:cxn ang="0">
                  <a:pos x="923" y="0"/>
                </a:cxn>
                <a:cxn ang="0">
                  <a:pos x="869" y="148"/>
                </a:cxn>
                <a:cxn ang="0">
                  <a:pos x="779" y="19"/>
                </a:cxn>
                <a:cxn ang="0">
                  <a:pos x="700" y="189"/>
                </a:cxn>
                <a:cxn ang="0">
                  <a:pos x="616" y="224"/>
                </a:cxn>
                <a:cxn ang="0">
                  <a:pos x="441" y="159"/>
                </a:cxn>
                <a:cxn ang="0">
                  <a:pos x="469" y="314"/>
                </a:cxn>
                <a:cxn ang="0">
                  <a:pos x="326" y="246"/>
                </a:cxn>
                <a:cxn ang="0">
                  <a:pos x="343" y="434"/>
                </a:cxn>
                <a:cxn ang="0">
                  <a:pos x="288" y="507"/>
                </a:cxn>
                <a:cxn ang="0">
                  <a:pos x="103" y="536"/>
                </a:cxn>
                <a:cxn ang="0">
                  <a:pos x="205" y="658"/>
                </a:cxn>
                <a:cxn ang="0">
                  <a:pos x="48" y="671"/>
                </a:cxn>
                <a:cxn ang="0">
                  <a:pos x="156" y="824"/>
                </a:cxn>
                <a:cxn ang="0">
                  <a:pos x="144" y="914"/>
                </a:cxn>
                <a:cxn ang="0">
                  <a:pos x="0" y="1034"/>
                </a:cxn>
                <a:cxn ang="0">
                  <a:pos x="148" y="1088"/>
                </a:cxn>
                <a:cxn ang="0">
                  <a:pos x="19" y="1178"/>
                </a:cxn>
                <a:cxn ang="0">
                  <a:pos x="189" y="1255"/>
                </a:cxn>
                <a:cxn ang="0">
                  <a:pos x="224" y="1341"/>
                </a:cxn>
                <a:cxn ang="0">
                  <a:pos x="159" y="1514"/>
                </a:cxn>
                <a:cxn ang="0">
                  <a:pos x="314" y="1488"/>
                </a:cxn>
                <a:cxn ang="0">
                  <a:pos x="247" y="1631"/>
                </a:cxn>
                <a:cxn ang="0">
                  <a:pos x="434" y="1613"/>
                </a:cxn>
                <a:cxn ang="0">
                  <a:pos x="506" y="1670"/>
                </a:cxn>
                <a:cxn ang="0">
                  <a:pos x="537" y="1854"/>
                </a:cxn>
                <a:cxn ang="0">
                  <a:pos x="658" y="1752"/>
                </a:cxn>
                <a:cxn ang="0">
                  <a:pos x="671" y="1909"/>
                </a:cxn>
                <a:cxn ang="0">
                  <a:pos x="824" y="1801"/>
                </a:cxn>
                <a:cxn ang="0">
                  <a:pos x="914" y="1813"/>
                </a:cxn>
                <a:cxn ang="0">
                  <a:pos x="1033" y="1957"/>
                </a:cxn>
                <a:cxn ang="0">
                  <a:pos x="1087" y="1809"/>
                </a:cxn>
                <a:cxn ang="0">
                  <a:pos x="1178" y="1937"/>
                </a:cxn>
                <a:cxn ang="0">
                  <a:pos x="1255" y="1769"/>
                </a:cxn>
                <a:cxn ang="0">
                  <a:pos x="1341" y="1733"/>
                </a:cxn>
                <a:cxn ang="0">
                  <a:pos x="1515" y="1798"/>
                </a:cxn>
                <a:cxn ang="0">
                  <a:pos x="1488" y="1643"/>
                </a:cxn>
                <a:cxn ang="0">
                  <a:pos x="1630" y="1710"/>
                </a:cxn>
                <a:cxn ang="0">
                  <a:pos x="1613" y="1523"/>
                </a:cxn>
                <a:cxn ang="0">
                  <a:pos x="1670" y="1450"/>
                </a:cxn>
                <a:cxn ang="0">
                  <a:pos x="1853" y="1420"/>
                </a:cxn>
                <a:cxn ang="0">
                  <a:pos x="1751" y="1299"/>
                </a:cxn>
                <a:cxn ang="0">
                  <a:pos x="1908" y="1284"/>
                </a:cxn>
                <a:cxn ang="0">
                  <a:pos x="1801" y="1133"/>
                </a:cxn>
                <a:cxn ang="0">
                  <a:pos x="1812" y="1041"/>
                </a:cxn>
              </a:cxnLst>
              <a:rect l="0" t="0" r="r" b="b"/>
              <a:pathLst>
                <a:path w="1956" h="1957">
                  <a:moveTo>
                    <a:pt x="1956" y="1034"/>
                  </a:moveTo>
                  <a:lnTo>
                    <a:pt x="1956" y="923"/>
                  </a:lnTo>
                  <a:lnTo>
                    <a:pt x="1812" y="914"/>
                  </a:lnTo>
                  <a:lnTo>
                    <a:pt x="1808" y="869"/>
                  </a:lnTo>
                  <a:lnTo>
                    <a:pt x="1801" y="824"/>
                  </a:lnTo>
                  <a:lnTo>
                    <a:pt x="1937" y="778"/>
                  </a:lnTo>
                  <a:lnTo>
                    <a:pt x="1908" y="671"/>
                  </a:lnTo>
                  <a:lnTo>
                    <a:pt x="1767" y="700"/>
                  </a:lnTo>
                  <a:lnTo>
                    <a:pt x="1751" y="658"/>
                  </a:lnTo>
                  <a:lnTo>
                    <a:pt x="1732" y="616"/>
                  </a:lnTo>
                  <a:lnTo>
                    <a:pt x="1853" y="536"/>
                  </a:lnTo>
                  <a:lnTo>
                    <a:pt x="1798" y="441"/>
                  </a:lnTo>
                  <a:lnTo>
                    <a:pt x="1670" y="507"/>
                  </a:lnTo>
                  <a:lnTo>
                    <a:pt x="1642" y="469"/>
                  </a:lnTo>
                  <a:lnTo>
                    <a:pt x="1613" y="434"/>
                  </a:lnTo>
                  <a:lnTo>
                    <a:pt x="1709" y="325"/>
                  </a:lnTo>
                  <a:lnTo>
                    <a:pt x="1630" y="246"/>
                  </a:lnTo>
                  <a:lnTo>
                    <a:pt x="1522" y="344"/>
                  </a:lnTo>
                  <a:lnTo>
                    <a:pt x="1488" y="314"/>
                  </a:lnTo>
                  <a:lnTo>
                    <a:pt x="1450" y="287"/>
                  </a:lnTo>
                  <a:lnTo>
                    <a:pt x="1515" y="159"/>
                  </a:lnTo>
                  <a:lnTo>
                    <a:pt x="1419" y="103"/>
                  </a:lnTo>
                  <a:lnTo>
                    <a:pt x="1341" y="224"/>
                  </a:lnTo>
                  <a:lnTo>
                    <a:pt x="1298" y="205"/>
                  </a:lnTo>
                  <a:lnTo>
                    <a:pt x="1256" y="189"/>
                  </a:lnTo>
                  <a:lnTo>
                    <a:pt x="1285" y="47"/>
                  </a:lnTo>
                  <a:lnTo>
                    <a:pt x="1178" y="19"/>
                  </a:lnTo>
                  <a:lnTo>
                    <a:pt x="1132" y="156"/>
                  </a:lnTo>
                  <a:lnTo>
                    <a:pt x="1087" y="148"/>
                  </a:lnTo>
                  <a:lnTo>
                    <a:pt x="1041" y="144"/>
                  </a:lnTo>
                  <a:lnTo>
                    <a:pt x="1033" y="0"/>
                  </a:lnTo>
                  <a:lnTo>
                    <a:pt x="923" y="0"/>
                  </a:lnTo>
                  <a:lnTo>
                    <a:pt x="914" y="144"/>
                  </a:lnTo>
                  <a:lnTo>
                    <a:pt x="869" y="148"/>
                  </a:lnTo>
                  <a:lnTo>
                    <a:pt x="824" y="156"/>
                  </a:lnTo>
                  <a:lnTo>
                    <a:pt x="779" y="19"/>
                  </a:lnTo>
                  <a:lnTo>
                    <a:pt x="671" y="47"/>
                  </a:lnTo>
                  <a:lnTo>
                    <a:pt x="700" y="189"/>
                  </a:lnTo>
                  <a:lnTo>
                    <a:pt x="658" y="205"/>
                  </a:lnTo>
                  <a:lnTo>
                    <a:pt x="616" y="224"/>
                  </a:lnTo>
                  <a:lnTo>
                    <a:pt x="537" y="103"/>
                  </a:lnTo>
                  <a:lnTo>
                    <a:pt x="441" y="159"/>
                  </a:lnTo>
                  <a:lnTo>
                    <a:pt x="506" y="287"/>
                  </a:lnTo>
                  <a:lnTo>
                    <a:pt x="469" y="314"/>
                  </a:lnTo>
                  <a:lnTo>
                    <a:pt x="434" y="344"/>
                  </a:lnTo>
                  <a:lnTo>
                    <a:pt x="326" y="246"/>
                  </a:lnTo>
                  <a:lnTo>
                    <a:pt x="247" y="325"/>
                  </a:lnTo>
                  <a:lnTo>
                    <a:pt x="343" y="434"/>
                  </a:lnTo>
                  <a:lnTo>
                    <a:pt x="314" y="469"/>
                  </a:lnTo>
                  <a:lnTo>
                    <a:pt x="288" y="507"/>
                  </a:lnTo>
                  <a:lnTo>
                    <a:pt x="159" y="441"/>
                  </a:lnTo>
                  <a:lnTo>
                    <a:pt x="103" y="536"/>
                  </a:lnTo>
                  <a:lnTo>
                    <a:pt x="224" y="616"/>
                  </a:lnTo>
                  <a:lnTo>
                    <a:pt x="205" y="658"/>
                  </a:lnTo>
                  <a:lnTo>
                    <a:pt x="189" y="700"/>
                  </a:lnTo>
                  <a:lnTo>
                    <a:pt x="48" y="671"/>
                  </a:lnTo>
                  <a:lnTo>
                    <a:pt x="19" y="778"/>
                  </a:lnTo>
                  <a:lnTo>
                    <a:pt x="156" y="824"/>
                  </a:lnTo>
                  <a:lnTo>
                    <a:pt x="148" y="869"/>
                  </a:lnTo>
                  <a:lnTo>
                    <a:pt x="144" y="914"/>
                  </a:lnTo>
                  <a:lnTo>
                    <a:pt x="0" y="923"/>
                  </a:lnTo>
                  <a:lnTo>
                    <a:pt x="0" y="1034"/>
                  </a:lnTo>
                  <a:lnTo>
                    <a:pt x="144" y="1041"/>
                  </a:lnTo>
                  <a:lnTo>
                    <a:pt x="148" y="1088"/>
                  </a:lnTo>
                  <a:lnTo>
                    <a:pt x="156" y="1133"/>
                  </a:lnTo>
                  <a:lnTo>
                    <a:pt x="19" y="1178"/>
                  </a:lnTo>
                  <a:lnTo>
                    <a:pt x="48" y="1284"/>
                  </a:lnTo>
                  <a:lnTo>
                    <a:pt x="189" y="1255"/>
                  </a:lnTo>
                  <a:lnTo>
                    <a:pt x="205" y="1299"/>
                  </a:lnTo>
                  <a:lnTo>
                    <a:pt x="224" y="1341"/>
                  </a:lnTo>
                  <a:lnTo>
                    <a:pt x="103" y="1420"/>
                  </a:lnTo>
                  <a:lnTo>
                    <a:pt x="159" y="1514"/>
                  </a:lnTo>
                  <a:lnTo>
                    <a:pt x="287" y="1450"/>
                  </a:lnTo>
                  <a:lnTo>
                    <a:pt x="314" y="1488"/>
                  </a:lnTo>
                  <a:lnTo>
                    <a:pt x="343" y="1523"/>
                  </a:lnTo>
                  <a:lnTo>
                    <a:pt x="247" y="1631"/>
                  </a:lnTo>
                  <a:lnTo>
                    <a:pt x="326" y="1710"/>
                  </a:lnTo>
                  <a:lnTo>
                    <a:pt x="434" y="1613"/>
                  </a:lnTo>
                  <a:lnTo>
                    <a:pt x="469" y="1643"/>
                  </a:lnTo>
                  <a:lnTo>
                    <a:pt x="506" y="1670"/>
                  </a:lnTo>
                  <a:lnTo>
                    <a:pt x="441" y="1798"/>
                  </a:lnTo>
                  <a:lnTo>
                    <a:pt x="537" y="1854"/>
                  </a:lnTo>
                  <a:lnTo>
                    <a:pt x="616" y="1733"/>
                  </a:lnTo>
                  <a:lnTo>
                    <a:pt x="658" y="1752"/>
                  </a:lnTo>
                  <a:lnTo>
                    <a:pt x="702" y="1768"/>
                  </a:lnTo>
                  <a:lnTo>
                    <a:pt x="671" y="1909"/>
                  </a:lnTo>
                  <a:lnTo>
                    <a:pt x="779" y="1937"/>
                  </a:lnTo>
                  <a:lnTo>
                    <a:pt x="824" y="1801"/>
                  </a:lnTo>
                  <a:lnTo>
                    <a:pt x="869" y="1809"/>
                  </a:lnTo>
                  <a:lnTo>
                    <a:pt x="914" y="1813"/>
                  </a:lnTo>
                  <a:lnTo>
                    <a:pt x="923" y="1957"/>
                  </a:lnTo>
                  <a:lnTo>
                    <a:pt x="1033" y="1957"/>
                  </a:lnTo>
                  <a:lnTo>
                    <a:pt x="1041" y="1813"/>
                  </a:lnTo>
                  <a:lnTo>
                    <a:pt x="1087" y="1809"/>
                  </a:lnTo>
                  <a:lnTo>
                    <a:pt x="1132" y="1801"/>
                  </a:lnTo>
                  <a:lnTo>
                    <a:pt x="1178" y="1937"/>
                  </a:lnTo>
                  <a:lnTo>
                    <a:pt x="1285" y="1909"/>
                  </a:lnTo>
                  <a:lnTo>
                    <a:pt x="1255" y="1769"/>
                  </a:lnTo>
                  <a:lnTo>
                    <a:pt x="1298" y="1752"/>
                  </a:lnTo>
                  <a:lnTo>
                    <a:pt x="1341" y="1733"/>
                  </a:lnTo>
                  <a:lnTo>
                    <a:pt x="1419" y="1854"/>
                  </a:lnTo>
                  <a:lnTo>
                    <a:pt x="1515" y="1798"/>
                  </a:lnTo>
                  <a:lnTo>
                    <a:pt x="1450" y="1670"/>
                  </a:lnTo>
                  <a:lnTo>
                    <a:pt x="1488" y="1643"/>
                  </a:lnTo>
                  <a:lnTo>
                    <a:pt x="1524" y="1613"/>
                  </a:lnTo>
                  <a:lnTo>
                    <a:pt x="1630" y="1710"/>
                  </a:lnTo>
                  <a:lnTo>
                    <a:pt x="1709" y="1631"/>
                  </a:lnTo>
                  <a:lnTo>
                    <a:pt x="1613" y="1523"/>
                  </a:lnTo>
                  <a:lnTo>
                    <a:pt x="1642" y="1488"/>
                  </a:lnTo>
                  <a:lnTo>
                    <a:pt x="1670" y="1450"/>
                  </a:lnTo>
                  <a:lnTo>
                    <a:pt x="1798" y="1514"/>
                  </a:lnTo>
                  <a:lnTo>
                    <a:pt x="1853" y="1420"/>
                  </a:lnTo>
                  <a:lnTo>
                    <a:pt x="1732" y="1341"/>
                  </a:lnTo>
                  <a:lnTo>
                    <a:pt x="1751" y="1299"/>
                  </a:lnTo>
                  <a:lnTo>
                    <a:pt x="1768" y="1255"/>
                  </a:lnTo>
                  <a:lnTo>
                    <a:pt x="1908" y="1284"/>
                  </a:lnTo>
                  <a:lnTo>
                    <a:pt x="1937" y="1178"/>
                  </a:lnTo>
                  <a:lnTo>
                    <a:pt x="1801" y="1133"/>
                  </a:lnTo>
                  <a:lnTo>
                    <a:pt x="1808" y="1088"/>
                  </a:lnTo>
                  <a:lnTo>
                    <a:pt x="1812" y="1041"/>
                  </a:lnTo>
                  <a:lnTo>
                    <a:pt x="1956" y="1034"/>
                  </a:lnTo>
                </a:path>
              </a:pathLst>
            </a:custGeom>
            <a:gradFill rotWithShape="1">
              <a:gsLst>
                <a:gs pos="0">
                  <a:srgbClr val="B29B5C">
                    <a:gamma/>
                    <a:shade val="57647"/>
                    <a:invGamma/>
                  </a:srgbClr>
                </a:gs>
                <a:gs pos="100000">
                  <a:srgbClr val="B29B5C"/>
                </a:gs>
              </a:gsLst>
              <a:lin ang="2700000" scaled="1"/>
            </a:gradFill>
            <a:ln w="9525">
              <a:prstDash val="solid"/>
              <a:round/>
              <a:headEnd/>
              <a:tailEnd/>
            </a:ln>
            <a:effectLst/>
            <a:scene3d>
              <a:camera prst="legacyPerspectiveFront">
                <a:rot lat="20099999" lon="1500000" rev="0"/>
              </a:camera>
              <a:lightRig rig="legacyFlat4" dir="b"/>
            </a:scene3d>
            <a:sp3d extrusionH="608000" prstMaterial="legacyMatte">
              <a:bevelT w="13500" h="13500" prst="angle"/>
              <a:bevelB w="13500" h="13500" prst="angle"/>
              <a:extrusionClr>
                <a:srgbClr val="B29B5C"/>
              </a:extrusionClr>
            </a:sp3d>
          </p:spPr>
          <p:txBody>
            <a:bodyPr>
              <a:flatTx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b="1" kern="0">
                <a:solidFill>
                  <a:srgbClr val="008000"/>
                </a:solidFill>
                <a:latin typeface="Calibri"/>
              </a:endParaRPr>
            </a:p>
          </p:txBody>
        </p:sp>
        <p:sp>
          <p:nvSpPr>
            <p:cNvPr id="65" name="Oval 6"/>
            <p:cNvSpPr>
              <a:spLocks noChangeArrowheads="1"/>
            </p:cNvSpPr>
            <p:nvPr/>
          </p:nvSpPr>
          <p:spPr bwMode="gray">
            <a:xfrm rot="2506802">
              <a:off x="2663" y="1840"/>
              <a:ext cx="1008" cy="1247"/>
            </a:xfrm>
            <a:prstGeom prst="ellipse">
              <a:avLst/>
            </a:prstGeom>
            <a:gradFill rotWithShape="1">
              <a:gsLst>
                <a:gs pos="0">
                  <a:srgbClr val="B2B2B2">
                    <a:gamma/>
                    <a:shade val="46275"/>
                    <a:invGamma/>
                  </a:srgbClr>
                </a:gs>
                <a:gs pos="50000">
                  <a:srgbClr val="B2B2B2"/>
                </a:gs>
                <a:gs pos="100000">
                  <a:srgbClr val="B2B2B2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b="1" kern="0">
                <a:solidFill>
                  <a:srgbClr val="008000"/>
                </a:solidFill>
                <a:latin typeface="Calibri"/>
              </a:endParaRPr>
            </a:p>
          </p:txBody>
        </p:sp>
        <p:sp>
          <p:nvSpPr>
            <p:cNvPr id="66" name="Oval 7"/>
            <p:cNvSpPr>
              <a:spLocks noChangeArrowheads="1"/>
            </p:cNvSpPr>
            <p:nvPr/>
          </p:nvSpPr>
          <p:spPr bwMode="gray">
            <a:xfrm rot="2506802">
              <a:off x="2836" y="1960"/>
              <a:ext cx="799" cy="1157"/>
            </a:xfrm>
            <a:prstGeom prst="ellipse">
              <a:avLst/>
            </a:prstGeom>
            <a:solidFill>
              <a:srgbClr val="FFFFFF"/>
            </a:soli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b="1" kern="0">
                <a:solidFill>
                  <a:srgbClr val="008000"/>
                </a:solidFill>
                <a:latin typeface="Calibri"/>
              </a:endParaRPr>
            </a:p>
          </p:txBody>
        </p:sp>
      </p:grpSp>
      <p:sp>
        <p:nvSpPr>
          <p:cNvPr id="67" name="Text Box 8"/>
          <p:cNvSpPr txBox="1">
            <a:spLocks noChangeArrowheads="1"/>
          </p:cNvSpPr>
          <p:nvPr/>
        </p:nvSpPr>
        <p:spPr bwMode="gray">
          <a:xfrm>
            <a:off x="2211388" y="168276"/>
            <a:ext cx="608012" cy="11080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/>
              </a:rPr>
              <a:t>3</a:t>
            </a:r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1676401" y="2874963"/>
            <a:ext cx="8791575" cy="1693862"/>
            <a:chOff x="152400" y="2979738"/>
            <a:chExt cx="8792012" cy="1693861"/>
          </a:xfrm>
        </p:grpSpPr>
        <p:sp>
          <p:nvSpPr>
            <p:cNvPr id="32" name="Rectangle 31"/>
            <p:cNvSpPr/>
            <p:nvPr/>
          </p:nvSpPr>
          <p:spPr bwMode="auto">
            <a:xfrm>
              <a:off x="290520" y="3297238"/>
              <a:ext cx="8653892" cy="965199"/>
            </a:xfrm>
            <a:prstGeom prst="rect">
              <a:avLst/>
            </a:prstGeom>
            <a:noFill/>
            <a:ln w="19050" cap="flat" cmpd="sng" algn="ctr">
              <a:solidFill>
                <a:srgbClr val="C00000"/>
              </a:solidFill>
              <a:prstDash val="solid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38941" name="Rectangle 48"/>
            <p:cNvSpPr>
              <a:spLocks noChangeArrowheads="1"/>
            </p:cNvSpPr>
            <p:nvPr/>
          </p:nvSpPr>
          <p:spPr bwMode="auto">
            <a:xfrm>
              <a:off x="1213596" y="3508767"/>
              <a:ext cx="7571666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pt-BR" altLang="en-US" sz="3200" b="1">
                  <a:latin typeface="Calibri" panose="020F0502020204030204" pitchFamily="34" charset="0"/>
                </a:rPr>
                <a:t>có màng hiđoxit Al(OH)</a:t>
              </a:r>
              <a:r>
                <a:rPr lang="pt-BR" altLang="en-US" sz="3200" b="1" baseline="-25000">
                  <a:latin typeface="Calibri" panose="020F0502020204030204" pitchFamily="34" charset="0"/>
                </a:rPr>
                <a:t>3</a:t>
              </a:r>
              <a:r>
                <a:rPr lang="pt-BR" altLang="en-US" sz="3200" b="1">
                  <a:latin typeface="Calibri" panose="020F0502020204030204" pitchFamily="34" charset="0"/>
                </a:rPr>
                <a:t> bền vững bảo vệ.</a:t>
              </a:r>
              <a:endParaRPr lang="en-US" altLang="en-US" sz="3200" b="1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grpSp>
          <p:nvGrpSpPr>
            <p:cNvPr id="38942" name="Group 26"/>
            <p:cNvGrpSpPr>
              <a:grpSpLocks/>
            </p:cNvGrpSpPr>
            <p:nvPr/>
          </p:nvGrpSpPr>
          <p:grpSpPr bwMode="auto">
            <a:xfrm>
              <a:off x="262255" y="2979738"/>
              <a:ext cx="1053849" cy="1693861"/>
              <a:chOff x="4874745" y="1799577"/>
              <a:chExt cx="1314650" cy="2233823"/>
            </a:xfrm>
          </p:grpSpPr>
          <p:pic>
            <p:nvPicPr>
              <p:cNvPr id="38944" name="Picture 345" descr="shadow_1_m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1411"/>
              <a:stretch>
                <a:fillRect/>
              </a:stretch>
            </p:blipFill>
            <p:spPr bwMode="gray">
              <a:xfrm rot="-2717892">
                <a:off x="4404384" y="2838136"/>
                <a:ext cx="2233823" cy="1567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38945" name="Group 28"/>
              <p:cNvGrpSpPr>
                <a:grpSpLocks/>
              </p:cNvGrpSpPr>
              <p:nvPr/>
            </p:nvGrpSpPr>
            <p:grpSpPr bwMode="auto">
              <a:xfrm>
                <a:off x="4874745" y="2174241"/>
                <a:ext cx="1314650" cy="1314511"/>
                <a:chOff x="4920465" y="2174241"/>
                <a:chExt cx="1314650" cy="1314511"/>
              </a:xfrm>
            </p:grpSpPr>
            <p:sp>
              <p:nvSpPr>
                <p:cNvPr id="38" name="Right Triangle 37"/>
                <p:cNvSpPr/>
                <p:nvPr/>
              </p:nvSpPr>
              <p:spPr>
                <a:xfrm flipV="1">
                  <a:off x="4920076" y="2174323"/>
                  <a:ext cx="1315028" cy="1335688"/>
                </a:xfrm>
                <a:prstGeom prst="rtTriangle">
                  <a:avLst/>
                </a:prstGeom>
                <a:gradFill flip="none" rotWithShape="1">
                  <a:gsLst>
                    <a:gs pos="0">
                      <a:srgbClr val="580C64"/>
                    </a:gs>
                    <a:gs pos="40000">
                      <a:srgbClr val="C444BD"/>
                    </a:gs>
                    <a:gs pos="100000">
                      <a:srgbClr val="C444BD">
                        <a:lumMod val="80000"/>
                        <a:lumOff val="20000"/>
                      </a:srgbClr>
                    </a:gs>
                  </a:gsLst>
                  <a:lin ang="135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rgbClr val="FFFFFF"/>
                    </a:solidFill>
                    <a:latin typeface="Calibri"/>
                    <a:cs typeface="Arial" charset="0"/>
                  </a:endParaRPr>
                </a:p>
              </p:txBody>
            </p:sp>
            <p:sp>
              <p:nvSpPr>
                <p:cNvPr id="39" name="Right Triangle 38"/>
                <p:cNvSpPr/>
                <p:nvPr/>
              </p:nvSpPr>
              <p:spPr>
                <a:xfrm rot="5400000" flipH="1" flipV="1">
                  <a:off x="6082441" y="2174490"/>
                  <a:ext cx="152830" cy="152496"/>
                </a:xfrm>
                <a:prstGeom prst="rtTriangle">
                  <a:avLst/>
                </a:prstGeom>
                <a:solidFill>
                  <a:srgbClr val="580C64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rgbClr val="FFFFFF"/>
                    </a:solidFill>
                    <a:latin typeface="Calibri"/>
                    <a:cs typeface="Arial" charset="0"/>
                  </a:endParaRPr>
                </a:p>
              </p:txBody>
            </p:sp>
            <p:sp>
              <p:nvSpPr>
                <p:cNvPr id="40" name="Right Triangle 31"/>
                <p:cNvSpPr/>
                <p:nvPr/>
              </p:nvSpPr>
              <p:spPr>
                <a:xfrm rot="5400000" flipH="1" flipV="1">
                  <a:off x="4920956" y="3358394"/>
                  <a:ext cx="150736" cy="152495"/>
                </a:xfrm>
                <a:prstGeom prst="rtTriangle">
                  <a:avLst/>
                </a:prstGeom>
                <a:solidFill>
                  <a:srgbClr val="580C64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rgbClr val="FFFFFF"/>
                    </a:solidFill>
                    <a:latin typeface="Calibri"/>
                    <a:cs typeface="Arial" charset="0"/>
                  </a:endParaRPr>
                </a:p>
              </p:txBody>
            </p:sp>
          </p:grpSp>
        </p:grpSp>
        <p:sp>
          <p:nvSpPr>
            <p:cNvPr id="38943" name="TextBox 44"/>
            <p:cNvSpPr txBox="1">
              <a:spLocks noChangeArrowheads="1"/>
            </p:cNvSpPr>
            <p:nvPr/>
          </p:nvSpPr>
          <p:spPr bwMode="auto">
            <a:xfrm>
              <a:off x="152400" y="3264218"/>
              <a:ext cx="782326" cy="646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r" eaLnBrk="1" hangingPunct="1"/>
              <a:r>
                <a:rPr lang="en-US" altLang="en-US" sz="3600" b="1">
                  <a:solidFill>
                    <a:srgbClr val="FFFFFF"/>
                  </a:solidFill>
                </a:rPr>
                <a:t>B,</a:t>
              </a:r>
            </a:p>
          </p:txBody>
        </p:sp>
      </p:grp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1703388" y="5257800"/>
            <a:ext cx="8964612" cy="1676400"/>
            <a:chOff x="179853" y="5362336"/>
            <a:chExt cx="8964147" cy="1676322"/>
          </a:xfrm>
        </p:grpSpPr>
        <p:sp>
          <p:nvSpPr>
            <p:cNvPr id="43" name="Rectangle 42"/>
            <p:cNvSpPr/>
            <p:nvPr/>
          </p:nvSpPr>
          <p:spPr bwMode="auto">
            <a:xfrm>
              <a:off x="321133" y="5646486"/>
              <a:ext cx="8653014" cy="965155"/>
            </a:xfrm>
            <a:prstGeom prst="rect">
              <a:avLst/>
            </a:prstGeom>
            <a:noFill/>
            <a:ln w="19050" cap="flat" cmpd="sng" algn="ctr">
              <a:solidFill>
                <a:srgbClr val="C00000"/>
              </a:solidFill>
              <a:prstDash val="solid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38932" name="Rectangle 48"/>
            <p:cNvSpPr>
              <a:spLocks noChangeArrowheads="1"/>
            </p:cNvSpPr>
            <p:nvPr/>
          </p:nvSpPr>
          <p:spPr bwMode="auto">
            <a:xfrm>
              <a:off x="962179" y="5858019"/>
              <a:ext cx="8181821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pt-BR" altLang="en-US" sz="3200" b="1">
                  <a:latin typeface="Calibri" panose="020F0502020204030204" pitchFamily="34" charset="0"/>
                </a:rPr>
                <a:t>nhôm có tính thụ động với không khí và nước.</a:t>
              </a:r>
              <a:endParaRPr lang="en-US" altLang="en-US" sz="3200" b="1">
                <a:latin typeface="Calibri" panose="020F0502020204030204" pitchFamily="34" charset="0"/>
              </a:endParaRPr>
            </a:p>
          </p:txBody>
        </p:sp>
        <p:grpSp>
          <p:nvGrpSpPr>
            <p:cNvPr id="38933" name="Group 26"/>
            <p:cNvGrpSpPr>
              <a:grpSpLocks/>
            </p:cNvGrpSpPr>
            <p:nvPr/>
          </p:nvGrpSpPr>
          <p:grpSpPr bwMode="auto">
            <a:xfrm>
              <a:off x="294752" y="5362336"/>
              <a:ext cx="1053849" cy="1676322"/>
              <a:chOff x="4874745" y="1799577"/>
              <a:chExt cx="1314650" cy="2233823"/>
            </a:xfrm>
          </p:grpSpPr>
          <p:pic>
            <p:nvPicPr>
              <p:cNvPr id="38935" name="Picture 345" descr="shadow_1_m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1411"/>
              <a:stretch>
                <a:fillRect/>
              </a:stretch>
            </p:blipFill>
            <p:spPr bwMode="gray">
              <a:xfrm rot="-2717892">
                <a:off x="4404384" y="2838136"/>
                <a:ext cx="2233823" cy="1567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38936" name="Group 28"/>
              <p:cNvGrpSpPr>
                <a:grpSpLocks/>
              </p:cNvGrpSpPr>
              <p:nvPr/>
            </p:nvGrpSpPr>
            <p:grpSpPr bwMode="auto">
              <a:xfrm>
                <a:off x="4874745" y="2174241"/>
                <a:ext cx="1314650" cy="1314511"/>
                <a:chOff x="4920465" y="2174241"/>
                <a:chExt cx="1314650" cy="1314511"/>
              </a:xfrm>
            </p:grpSpPr>
            <p:sp>
              <p:nvSpPr>
                <p:cNvPr id="50" name="Right Triangle 49"/>
                <p:cNvSpPr/>
                <p:nvPr/>
              </p:nvSpPr>
              <p:spPr>
                <a:xfrm flipV="1">
                  <a:off x="4919710" y="2173997"/>
                  <a:ext cx="1314894" cy="1336909"/>
                </a:xfrm>
                <a:prstGeom prst="rtTriangle">
                  <a:avLst/>
                </a:prstGeom>
                <a:gradFill flip="none" rotWithShape="1">
                  <a:gsLst>
                    <a:gs pos="0">
                      <a:srgbClr val="580C64"/>
                    </a:gs>
                    <a:gs pos="40000">
                      <a:srgbClr val="C444BD"/>
                    </a:gs>
                    <a:gs pos="100000">
                      <a:srgbClr val="C444BD">
                        <a:lumMod val="80000"/>
                        <a:lumOff val="20000"/>
                      </a:srgbClr>
                    </a:gs>
                  </a:gsLst>
                  <a:lin ang="135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rgbClr val="FFFFFF"/>
                    </a:solidFill>
                    <a:latin typeface="Calibri"/>
                    <a:cs typeface="Arial" charset="0"/>
                  </a:endParaRPr>
                </a:p>
              </p:txBody>
            </p:sp>
            <p:sp>
              <p:nvSpPr>
                <p:cNvPr id="51" name="Right Triangle 50"/>
                <p:cNvSpPr/>
                <p:nvPr/>
              </p:nvSpPr>
              <p:spPr>
                <a:xfrm rot="5400000" flipH="1" flipV="1">
                  <a:off x="6082211" y="2173910"/>
                  <a:ext cx="152306" cy="152481"/>
                </a:xfrm>
                <a:prstGeom prst="rtTriangle">
                  <a:avLst/>
                </a:prstGeom>
                <a:solidFill>
                  <a:srgbClr val="580C64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rgbClr val="FFFFFF"/>
                    </a:solidFill>
                    <a:latin typeface="Calibri"/>
                    <a:cs typeface="Arial" charset="0"/>
                  </a:endParaRPr>
                </a:p>
              </p:txBody>
            </p:sp>
            <p:sp>
              <p:nvSpPr>
                <p:cNvPr id="52" name="Right Triangle 31"/>
                <p:cNvSpPr/>
                <p:nvPr/>
              </p:nvSpPr>
              <p:spPr>
                <a:xfrm rot="5400000" flipH="1" flipV="1">
                  <a:off x="4919798" y="3358513"/>
                  <a:ext cx="152306" cy="152480"/>
                </a:xfrm>
                <a:prstGeom prst="rtTriangle">
                  <a:avLst/>
                </a:prstGeom>
                <a:solidFill>
                  <a:srgbClr val="580C64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rgbClr val="FFFFFF"/>
                    </a:solidFill>
                    <a:latin typeface="Calibri"/>
                    <a:cs typeface="Arial" charset="0"/>
                  </a:endParaRPr>
                </a:p>
              </p:txBody>
            </p:sp>
          </p:grpSp>
        </p:grpSp>
        <p:sp>
          <p:nvSpPr>
            <p:cNvPr id="38934" name="TextBox 44"/>
            <p:cNvSpPr txBox="1">
              <a:spLocks noChangeArrowheads="1"/>
            </p:cNvSpPr>
            <p:nvPr/>
          </p:nvSpPr>
          <p:spPr bwMode="auto">
            <a:xfrm>
              <a:off x="179853" y="5606589"/>
              <a:ext cx="782326" cy="646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r" eaLnBrk="1" hangingPunct="1"/>
              <a:r>
                <a:rPr lang="en-US" altLang="en-US" sz="3600" b="1">
                  <a:solidFill>
                    <a:srgbClr val="FFFFFF"/>
                  </a:solidFill>
                </a:rPr>
                <a:t>D,</a:t>
              </a:r>
            </a:p>
          </p:txBody>
        </p:sp>
      </p:grpSp>
      <p:grpSp>
        <p:nvGrpSpPr>
          <p:cNvPr id="38920" name="Group 4"/>
          <p:cNvGrpSpPr>
            <a:grpSpLocks/>
          </p:cNvGrpSpPr>
          <p:nvPr/>
        </p:nvGrpSpPr>
        <p:grpSpPr bwMode="auto">
          <a:xfrm>
            <a:off x="1681164" y="4024313"/>
            <a:ext cx="8758237" cy="1674812"/>
            <a:chOff x="157516" y="4128736"/>
            <a:chExt cx="8757883" cy="1674813"/>
          </a:xfrm>
        </p:grpSpPr>
        <p:sp>
          <p:nvSpPr>
            <p:cNvPr id="55" name="Rectangle 54"/>
            <p:cNvSpPr/>
            <p:nvPr/>
          </p:nvSpPr>
          <p:spPr bwMode="auto">
            <a:xfrm>
              <a:off x="262287" y="4425598"/>
              <a:ext cx="8653112" cy="965201"/>
            </a:xfrm>
            <a:prstGeom prst="rect">
              <a:avLst/>
            </a:prstGeom>
            <a:noFill/>
            <a:ln w="19050" cap="flat" cmpd="sng" algn="ctr">
              <a:solidFill>
                <a:srgbClr val="C00000"/>
              </a:solidFill>
              <a:prstDash val="solid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Calibri"/>
                <a:cs typeface="Arial" charset="0"/>
              </a:endParaRPr>
            </a:p>
          </p:txBody>
        </p:sp>
        <p:grpSp>
          <p:nvGrpSpPr>
            <p:cNvPr id="38923" name="Group 10"/>
            <p:cNvGrpSpPr>
              <a:grpSpLocks/>
            </p:cNvGrpSpPr>
            <p:nvPr/>
          </p:nvGrpSpPr>
          <p:grpSpPr bwMode="auto">
            <a:xfrm>
              <a:off x="253561" y="4128736"/>
              <a:ext cx="1053850" cy="1674813"/>
              <a:chOff x="4875531" y="1799576"/>
              <a:chExt cx="1314214" cy="2233823"/>
            </a:xfrm>
          </p:grpSpPr>
          <p:pic>
            <p:nvPicPr>
              <p:cNvPr id="38926" name="Picture 345" descr="shadow_1_m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1411"/>
              <a:stretch>
                <a:fillRect/>
              </a:stretch>
            </p:blipFill>
            <p:spPr bwMode="gray">
              <a:xfrm rot="-2717892">
                <a:off x="4404384" y="2838135"/>
                <a:ext cx="2233823" cy="1567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38927" name="Group 8"/>
              <p:cNvGrpSpPr>
                <a:grpSpLocks/>
              </p:cNvGrpSpPr>
              <p:nvPr/>
            </p:nvGrpSpPr>
            <p:grpSpPr bwMode="auto">
              <a:xfrm>
                <a:off x="4875531" y="2189110"/>
                <a:ext cx="1314214" cy="1314682"/>
                <a:chOff x="4921251" y="2189110"/>
                <a:chExt cx="1314214" cy="1314682"/>
              </a:xfrm>
            </p:grpSpPr>
            <p:sp>
              <p:nvSpPr>
                <p:cNvPr id="62" name="Right Triangle 61"/>
                <p:cNvSpPr/>
                <p:nvPr/>
              </p:nvSpPr>
              <p:spPr>
                <a:xfrm flipV="1">
                  <a:off x="4922234" y="2189171"/>
                  <a:ext cx="1312493" cy="1314885"/>
                </a:xfrm>
                <a:prstGeom prst="rtTriangle">
                  <a:avLst/>
                </a:prstGeom>
                <a:gradFill flip="none" rotWithShape="1">
                  <a:gsLst>
                    <a:gs pos="0">
                      <a:srgbClr val="37AA0F">
                        <a:shade val="30000"/>
                        <a:satMod val="115000"/>
                      </a:srgbClr>
                    </a:gs>
                    <a:gs pos="40000">
                      <a:srgbClr val="37AA0F">
                        <a:shade val="67500"/>
                        <a:satMod val="115000"/>
                        <a:lumMod val="100000"/>
                      </a:srgbClr>
                    </a:gs>
                    <a:gs pos="100000">
                      <a:srgbClr val="37AA0F">
                        <a:shade val="100000"/>
                        <a:satMod val="115000"/>
                        <a:lumMod val="80000"/>
                        <a:lumOff val="20000"/>
                      </a:srgbClr>
                    </a:gs>
                  </a:gsLst>
                  <a:lin ang="135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rgbClr val="FFFFFF"/>
                    </a:solidFill>
                    <a:latin typeface="Calibri"/>
                    <a:cs typeface="Arial" charset="0"/>
                  </a:endParaRPr>
                </a:p>
              </p:txBody>
            </p:sp>
            <p:sp>
              <p:nvSpPr>
                <p:cNvPr id="68" name="Right Triangle 67"/>
                <p:cNvSpPr/>
                <p:nvPr/>
              </p:nvSpPr>
              <p:spPr>
                <a:xfrm rot="5400000" flipH="1" flipV="1">
                  <a:off x="6082286" y="2189181"/>
                  <a:ext cx="152450" cy="152432"/>
                </a:xfrm>
                <a:prstGeom prst="rtTriangle">
                  <a:avLst/>
                </a:prstGeom>
                <a:solidFill>
                  <a:srgbClr val="01542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rgbClr val="FFFFFF"/>
                    </a:solidFill>
                    <a:latin typeface="Calibri"/>
                    <a:cs typeface="Arial" charset="0"/>
                  </a:endParaRPr>
                </a:p>
              </p:txBody>
            </p:sp>
            <p:sp>
              <p:nvSpPr>
                <p:cNvPr id="71" name="Right Triangle 70"/>
                <p:cNvSpPr/>
                <p:nvPr/>
              </p:nvSpPr>
              <p:spPr>
                <a:xfrm rot="5400000" flipH="1" flipV="1">
                  <a:off x="4922224" y="3351615"/>
                  <a:ext cx="152450" cy="152432"/>
                </a:xfrm>
                <a:prstGeom prst="rtTriangle">
                  <a:avLst/>
                </a:prstGeom>
                <a:solidFill>
                  <a:srgbClr val="01542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rgbClr val="FFFFFF"/>
                    </a:solidFill>
                    <a:latin typeface="Calibri"/>
                    <a:cs typeface="Arial" charset="0"/>
                  </a:endParaRPr>
                </a:p>
              </p:txBody>
            </p:sp>
          </p:grpSp>
        </p:grpSp>
        <p:sp>
          <p:nvSpPr>
            <p:cNvPr id="38924" name="TextBox 44"/>
            <p:cNvSpPr txBox="1">
              <a:spLocks noChangeArrowheads="1"/>
            </p:cNvSpPr>
            <p:nvPr/>
          </p:nvSpPr>
          <p:spPr bwMode="auto">
            <a:xfrm>
              <a:off x="157516" y="4350034"/>
              <a:ext cx="782327" cy="646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r" eaLnBrk="1" hangingPunct="1"/>
              <a:r>
                <a:rPr lang="en-US" altLang="en-US" sz="3600" b="1">
                  <a:solidFill>
                    <a:srgbClr val="FFFFFF"/>
                  </a:solidFill>
                </a:rPr>
                <a:t>C,</a:t>
              </a:r>
            </a:p>
          </p:txBody>
        </p:sp>
        <p:sp>
          <p:nvSpPr>
            <p:cNvPr id="38925" name="Rectangle 48"/>
            <p:cNvSpPr>
              <a:spLocks noChangeArrowheads="1"/>
            </p:cNvSpPr>
            <p:nvPr/>
          </p:nvSpPr>
          <p:spPr bwMode="auto">
            <a:xfrm>
              <a:off x="1184582" y="4637516"/>
              <a:ext cx="745383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pt-BR" altLang="en-US" sz="3200" b="1">
                  <a:latin typeface="Calibri" panose="020F0502020204030204" pitchFamily="34" charset="0"/>
                </a:rPr>
                <a:t>có màng oxit Al</a:t>
              </a:r>
              <a:r>
                <a:rPr lang="pt-BR" altLang="en-US" sz="3200" b="1" baseline="-25000">
                  <a:latin typeface="Calibri" panose="020F0502020204030204" pitchFamily="34" charset="0"/>
                </a:rPr>
                <a:t>2</a:t>
              </a:r>
              <a:r>
                <a:rPr lang="pt-BR" altLang="en-US" sz="3200" b="1">
                  <a:latin typeface="Calibri" panose="020F0502020204030204" pitchFamily="34" charset="0"/>
                </a:rPr>
                <a:t>O</a:t>
              </a:r>
              <a:r>
                <a:rPr lang="pt-BR" altLang="en-US" sz="3200" b="1" baseline="-25000">
                  <a:latin typeface="Calibri" panose="020F0502020204030204" pitchFamily="34" charset="0"/>
                </a:rPr>
                <a:t>3</a:t>
              </a:r>
              <a:r>
                <a:rPr lang="pt-BR" altLang="en-US" sz="3200" b="1">
                  <a:latin typeface="Calibri" panose="020F0502020204030204" pitchFamily="34" charset="0"/>
                </a:rPr>
                <a:t> bền vững bảo vệ.</a:t>
              </a:r>
              <a:endParaRPr lang="en-US" altLang="en-US" sz="3200" b="1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</p:grpSp>
      <p:pic>
        <p:nvPicPr>
          <p:cNvPr id="38921" name="Picture 30" descr="shadow_1_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11"/>
          <a:stretch>
            <a:fillRect/>
          </a:stretch>
        </p:blipFill>
        <p:spPr bwMode="gray">
          <a:xfrm rot="10800000" flipH="1" flipV="1">
            <a:off x="2805114" y="1314451"/>
            <a:ext cx="7558087" cy="11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6068932"/>
      </p:ext>
    </p:extLst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Rectangle 16"/>
          <p:cNvSpPr>
            <a:spLocks noChangeArrowheads="1"/>
          </p:cNvSpPr>
          <p:nvPr/>
        </p:nvSpPr>
        <p:spPr bwMode="auto">
          <a:xfrm>
            <a:off x="381000" y="1201738"/>
            <a:ext cx="11506200" cy="4425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10000"/>
              </a:lnSpc>
              <a:buFontTx/>
              <a:buChar char="-"/>
            </a:pPr>
            <a:r>
              <a:rPr lang="en-US" altLang="en-US"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bài nắm được tính chất hóa học của Al: tính khử mạnh. </a:t>
            </a:r>
          </a:p>
          <a:p>
            <a:pPr algn="just" eaLnBrk="1" hangingPunct="1">
              <a:lnSpc>
                <a:spcPct val="110000"/>
              </a:lnSpc>
              <a:buFontTx/>
              <a:buChar char="-"/>
            </a:pPr>
            <a:r>
              <a:rPr lang="en-US" altLang="en-US"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</a:t>
            </a:r>
            <a:r>
              <a:rPr lang="en-US" altLang="en-US" sz="3200" baseline="-25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en-US" sz="3200" baseline="-25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và Al(OH)</a:t>
            </a:r>
            <a:r>
              <a:rPr lang="en-US" altLang="en-US" sz="3200" baseline="-25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Có tính lưỡng tính, viết PTHH chứng minh tính lưỡng tính của các hợp chất đó.</a:t>
            </a:r>
          </a:p>
          <a:p>
            <a:pPr algn="just" eaLnBrk="1" hangingPunct="1">
              <a:lnSpc>
                <a:spcPct val="110000"/>
              </a:lnSpc>
              <a:buFontTx/>
              <a:buChar char="-"/>
            </a:pPr>
            <a:r>
              <a:rPr lang="en-US" altLang="en-US"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Cách nhận biết ion Al</a:t>
            </a:r>
            <a:r>
              <a:rPr lang="en-US" altLang="en-US" sz="3200" baseline="30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3+</a:t>
            </a:r>
            <a:r>
              <a:rPr lang="en-US" altLang="en-US"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trong dung dịch: dùng dd kiềm (vd: NaOH, KOH…) dư.</a:t>
            </a:r>
          </a:p>
          <a:p>
            <a:pPr algn="just" eaLnBrk="1" hangingPunct="1">
              <a:lnSpc>
                <a:spcPct val="110000"/>
              </a:lnSpc>
              <a:buFontTx/>
              <a:buChar char="-"/>
            </a:pPr>
            <a:r>
              <a:rPr lang="en-US" altLang="en-US"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các bài tập ở SGK </a:t>
            </a:r>
            <a:r>
              <a:rPr lang="en-US" altLang="en-US" sz="3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32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không làm BT6 và các dạng BT tính toán liên quan đến p.ư hh giữa ion Al</a:t>
            </a:r>
            <a:r>
              <a:rPr lang="en-US" altLang="en-US" sz="3200" b="1" i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3+</a:t>
            </a:r>
            <a:r>
              <a:rPr lang="en-US" altLang="en-US" sz="32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 với ion OH</a:t>
            </a:r>
            <a:r>
              <a:rPr lang="en-US" altLang="en-US" sz="3200" b="1" i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en-US" sz="32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 tạo Al(OH)</a:t>
            </a:r>
            <a:r>
              <a:rPr lang="en-US" altLang="en-US" sz="3200" b="1" i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32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 kết tủa rồi kết tủa tan trong OH</a:t>
            </a:r>
            <a:r>
              <a:rPr lang="en-US" altLang="en-US" sz="3200" b="1" i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en-US" sz="32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 dư). </a:t>
            </a:r>
            <a:endParaRPr lang="en-US" altLang="en-US" sz="3200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4554340" y="505451"/>
            <a:ext cx="3159519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827088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827088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827088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82708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82708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82708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82708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82708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82708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 hướng</a:t>
            </a:r>
            <a:endParaRPr lang="en-US" altLang="en-US" sz="4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783903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489284" y="803574"/>
            <a:ext cx="11125200" cy="761747"/>
          </a:xfrm>
          <a:extLst/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4500" b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NHÔM VÀ HỢP CHẤT CỦA NHÔM</a:t>
            </a:r>
            <a:endParaRPr lang="en-US" sz="45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524000" y="2398295"/>
            <a:ext cx="4042587" cy="3094037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</a:p>
          <a:p>
            <a:pPr algn="ctr">
              <a:defRPr/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NHÔM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793830" y="2396150"/>
            <a:ext cx="3938337" cy="3094037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</a:p>
          <a:p>
            <a:pPr algn="ctr">
              <a:defRPr/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HỢP </a:t>
            </a:r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 QUAN TRỌNG </a:t>
            </a: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CỦA </a:t>
            </a:r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NHÔM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1600200" y="1931437"/>
            <a:ext cx="8828092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</a:rPr>
              <a:t>A. </a:t>
            </a:r>
            <a:r>
              <a:rPr lang="en-US" altLang="en-US" sz="3600" b="1" smtClean="0">
                <a:solidFill>
                  <a:srgbClr val="FF0000"/>
                </a:solidFill>
                <a:latin typeface="Times New Roman" panose="02020603050405020304" pitchFamily="18" charset="0"/>
              </a:rPr>
              <a:t>NHÔM</a:t>
            </a:r>
            <a:endParaRPr lang="en-US" altLang="en-US" sz="36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270" name="Text Box 6"/>
          <p:cNvSpPr txBox="1">
            <a:spLocks noChangeArrowheads="1"/>
          </p:cNvSpPr>
          <p:nvPr/>
        </p:nvSpPr>
        <p:spPr bwMode="auto">
          <a:xfrm>
            <a:off x="718388" y="2759578"/>
            <a:ext cx="1162601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b="1" smtClean="0">
                <a:latin typeface="Times New Roman" panose="02020603050405020304" pitchFamily="18" charset="0"/>
              </a:rPr>
              <a:t>I.   Vị trí trong bảng tuần hoàn, cấu hình electron nguyên tử</a:t>
            </a:r>
            <a:endParaRPr lang="en-US" altLang="en-US" b="1">
              <a:latin typeface="Times New Roman" panose="02020603050405020304" pitchFamily="18" charset="0"/>
            </a:endParaRPr>
          </a:p>
        </p:txBody>
      </p:sp>
      <p:sp>
        <p:nvSpPr>
          <p:cNvPr id="11271" name="Text Box 7"/>
          <p:cNvSpPr txBox="1">
            <a:spLocks noChangeArrowheads="1"/>
          </p:cNvSpPr>
          <p:nvPr/>
        </p:nvSpPr>
        <p:spPr bwMode="auto">
          <a:xfrm>
            <a:off x="688223" y="3458580"/>
            <a:ext cx="6910819" cy="585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b="1" smtClean="0">
                <a:latin typeface="Times New Roman" panose="02020603050405020304" pitchFamily="18" charset="0"/>
              </a:rPr>
              <a:t>II. Tính chất vật lí </a:t>
            </a:r>
            <a:endParaRPr lang="en-US" altLang="en-US" b="1">
              <a:latin typeface="Times New Roman" panose="02020603050405020304" pitchFamily="18" charset="0"/>
            </a:endParaRPr>
          </a:p>
        </p:txBody>
      </p:sp>
      <p:sp>
        <p:nvSpPr>
          <p:cNvPr id="11272" name="Text Box 8"/>
          <p:cNvSpPr txBox="1">
            <a:spLocks noChangeArrowheads="1"/>
          </p:cNvSpPr>
          <p:nvPr/>
        </p:nvSpPr>
        <p:spPr bwMode="auto">
          <a:xfrm rot="10763368" flipV="1">
            <a:off x="675065" y="4201637"/>
            <a:ext cx="8081819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b="1" smtClean="0">
                <a:latin typeface="Times New Roman" panose="02020603050405020304" pitchFamily="18" charset="0"/>
              </a:rPr>
              <a:t>III. Tính chất hóa học</a:t>
            </a:r>
            <a:endParaRPr lang="en-US" altLang="en-US" b="1">
              <a:latin typeface="Times New Roman" panose="02020603050405020304" pitchFamily="18" charset="0"/>
            </a:endParaRPr>
          </a:p>
        </p:txBody>
      </p:sp>
      <p:sp>
        <p:nvSpPr>
          <p:cNvPr id="11273" name="Text Box 9"/>
          <p:cNvSpPr txBox="1">
            <a:spLocks noChangeArrowheads="1"/>
          </p:cNvSpPr>
          <p:nvPr/>
        </p:nvSpPr>
        <p:spPr bwMode="auto">
          <a:xfrm>
            <a:off x="688224" y="4943106"/>
            <a:ext cx="853197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b="1" smtClean="0">
                <a:latin typeface="Times New Roman" panose="02020603050405020304" pitchFamily="18" charset="0"/>
              </a:rPr>
              <a:t>IV. Ứng dụng và trạng thái tự nhiên</a:t>
            </a:r>
            <a:endParaRPr lang="en-US" altLang="en-US" b="1">
              <a:latin typeface="Times New Roman" panose="02020603050405020304" pitchFamily="18" charset="0"/>
            </a:endParaRPr>
          </a:p>
        </p:txBody>
      </p:sp>
      <p:pic>
        <p:nvPicPr>
          <p:cNvPr id="4104" name="Picture 15" descr="InsolBasePrepFullAnim">
            <a:hlinkClick r:id="rId2" action="ppaction://hlinkfile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26989"/>
            <a:ext cx="2286000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672181" y="5642108"/>
            <a:ext cx="853197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b="1" smtClean="0">
                <a:latin typeface="Times New Roman" panose="02020603050405020304" pitchFamily="18" charset="0"/>
              </a:rPr>
              <a:t>V. Điều chế nhôm</a:t>
            </a:r>
            <a:endParaRPr lang="en-US" altLang="en-US" b="1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1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9" grpId="0"/>
      <p:bldP spid="11270" grpId="0"/>
      <p:bldP spid="11271" grpId="0"/>
      <p:bldP spid="11272" grpId="0"/>
      <p:bldP spid="11273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05" name="Text Box 17">
            <a:hlinkClick r:id="rId2" action="ppaction://hlinksldjump"/>
          </p:cNvPr>
          <p:cNvSpPr txBox="1">
            <a:spLocks noChangeArrowheads="1"/>
          </p:cNvSpPr>
          <p:nvPr/>
        </p:nvSpPr>
        <p:spPr bwMode="auto">
          <a:xfrm>
            <a:off x="228600" y="385847"/>
            <a:ext cx="11582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 smtClean="0">
                <a:latin typeface="Times New Roman" panose="02020603050405020304" pitchFamily="18" charset="0"/>
              </a:rPr>
              <a:t>I. Vị trí trong bảng tuần hoàn, cấu hình electron nguyên tử</a:t>
            </a:r>
            <a:endParaRPr lang="en-US" altLang="en-US" sz="2800" b="1">
              <a:latin typeface="Times New Roman" panose="02020603050405020304" pitchFamily="18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9067"/>
            <a:ext cx="12214248" cy="5948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457200" y="909067"/>
            <a:ext cx="117348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vi-VN">
                <a:cs typeface="Times New Roman" pitchFamily="18" charset="0"/>
              </a:rPr>
              <a:t>- </a:t>
            </a:r>
            <a:r>
              <a:rPr lang="en-US" smtClean="0">
                <a:cs typeface="Times New Roman" pitchFamily="18" charset="0"/>
              </a:rPr>
              <a:t>Nhôm (Al) nằm ở ô</a:t>
            </a:r>
            <a:r>
              <a:rPr lang="vi-VN" smtClean="0">
                <a:cs typeface="Times New Roman" pitchFamily="18" charset="0"/>
              </a:rPr>
              <a:t> </a:t>
            </a:r>
            <a:r>
              <a:rPr lang="vi-VN">
                <a:cs typeface="Times New Roman" pitchFamily="18" charset="0"/>
              </a:rPr>
              <a:t>số 13, nh</a:t>
            </a:r>
            <a:r>
              <a:rPr lang="en-US">
                <a:cs typeface="Times New Roman" pitchFamily="18" charset="0"/>
              </a:rPr>
              <a:t>ó</a:t>
            </a:r>
            <a:r>
              <a:rPr lang="vi-VN">
                <a:cs typeface="Times New Roman" pitchFamily="18" charset="0"/>
              </a:rPr>
              <a:t>m IIIA, chu kì 3.</a:t>
            </a:r>
          </a:p>
          <a:p>
            <a:pPr>
              <a:defRPr/>
            </a:pPr>
            <a:r>
              <a:rPr lang="en-US">
                <a:cs typeface="Times New Roman" pitchFamily="18" charset="0"/>
              </a:rPr>
              <a:t>- Cấu hình electron: 1s</a:t>
            </a:r>
            <a:r>
              <a:rPr lang="en-US" baseline="30000">
                <a:cs typeface="Times New Roman" pitchFamily="18" charset="0"/>
              </a:rPr>
              <a:t>2</a:t>
            </a:r>
            <a:r>
              <a:rPr lang="en-US">
                <a:cs typeface="Times New Roman" pitchFamily="18" charset="0"/>
              </a:rPr>
              <a:t>2s</a:t>
            </a:r>
            <a:r>
              <a:rPr lang="en-US" baseline="30000">
                <a:cs typeface="Times New Roman" pitchFamily="18" charset="0"/>
              </a:rPr>
              <a:t>2</a:t>
            </a:r>
            <a:r>
              <a:rPr lang="en-US">
                <a:cs typeface="Times New Roman" pitchFamily="18" charset="0"/>
              </a:rPr>
              <a:t>2p</a:t>
            </a:r>
            <a:r>
              <a:rPr lang="en-US" baseline="30000">
                <a:cs typeface="Times New Roman" pitchFamily="18" charset="0"/>
              </a:rPr>
              <a:t>6</a:t>
            </a:r>
            <a:r>
              <a:rPr lang="en-US">
                <a:cs typeface="Times New Roman" pitchFamily="18" charset="0"/>
              </a:rPr>
              <a:t>3s</a:t>
            </a:r>
            <a:r>
              <a:rPr lang="en-US" baseline="30000">
                <a:cs typeface="Times New Roman" pitchFamily="18" charset="0"/>
              </a:rPr>
              <a:t>2</a:t>
            </a:r>
            <a:r>
              <a:rPr lang="en-US">
                <a:cs typeface="Times New Roman" pitchFamily="18" charset="0"/>
              </a:rPr>
              <a:t>3p</a:t>
            </a:r>
            <a:r>
              <a:rPr lang="en-US" baseline="30000">
                <a:cs typeface="Times New Roman" pitchFamily="18" charset="0"/>
              </a:rPr>
              <a:t>1</a:t>
            </a:r>
            <a:r>
              <a:rPr lang="en-US">
                <a:cs typeface="Times New Roman" pitchFamily="18" charset="0"/>
              </a:rPr>
              <a:t> hay [Ne]3s</a:t>
            </a:r>
            <a:r>
              <a:rPr lang="en-US" baseline="30000">
                <a:cs typeface="Times New Roman" pitchFamily="18" charset="0"/>
              </a:rPr>
              <a:t>2</a:t>
            </a:r>
            <a:r>
              <a:rPr lang="en-US">
                <a:cs typeface="Times New Roman" pitchFamily="18" charset="0"/>
              </a:rPr>
              <a:t>3p</a:t>
            </a:r>
            <a:r>
              <a:rPr lang="en-US" baseline="30000">
                <a:cs typeface="Times New Roman" pitchFamily="18" charset="0"/>
              </a:rPr>
              <a:t>1</a:t>
            </a:r>
            <a:endParaRPr lang="en-US">
              <a:cs typeface="Times New Roman" pitchFamily="18" charset="0"/>
            </a:endParaRPr>
          </a:p>
          <a:p>
            <a:pPr>
              <a:defRPr/>
            </a:pPr>
            <a:r>
              <a:rPr lang="vi-VN">
                <a:cs typeface="Times New Roman" pitchFamily="18" charset="0"/>
              </a:rPr>
              <a:t>- Dễ nhường cả 3 electron h</a:t>
            </a:r>
            <a:r>
              <a:rPr lang="en-US">
                <a:cs typeface="Times New Roman" pitchFamily="18" charset="0"/>
              </a:rPr>
              <a:t>oá</a:t>
            </a:r>
            <a:r>
              <a:rPr lang="vi-VN">
                <a:cs typeface="Times New Roman" pitchFamily="18" charset="0"/>
              </a:rPr>
              <a:t> trị n</a:t>
            </a:r>
            <a:r>
              <a:rPr lang="en-US">
                <a:cs typeface="Times New Roman" pitchFamily="18" charset="0"/>
              </a:rPr>
              <a:t>ê</a:t>
            </a:r>
            <a:r>
              <a:rPr lang="vi-VN">
                <a:cs typeface="Times New Roman" pitchFamily="18" charset="0"/>
              </a:rPr>
              <a:t>n c</a:t>
            </a:r>
            <a:r>
              <a:rPr lang="en-US">
                <a:cs typeface="Times New Roman" pitchFamily="18" charset="0"/>
              </a:rPr>
              <a:t>ó </a:t>
            </a:r>
            <a:r>
              <a:rPr lang="vi-VN" b="1" i="1" u="sng">
                <a:solidFill>
                  <a:srgbClr val="FF0000"/>
                </a:solidFill>
                <a:cs typeface="Times New Roman" pitchFamily="18" charset="0"/>
              </a:rPr>
              <a:t>số oxi h</a:t>
            </a:r>
            <a:r>
              <a:rPr lang="en-US" b="1" i="1" u="sng">
                <a:solidFill>
                  <a:srgbClr val="FF0000"/>
                </a:solidFill>
                <a:cs typeface="Times New Roman" pitchFamily="18" charset="0"/>
              </a:rPr>
              <a:t>oá</a:t>
            </a:r>
            <a:r>
              <a:rPr lang="vi-VN" b="1" i="1" u="sng">
                <a:solidFill>
                  <a:srgbClr val="FF0000"/>
                </a:solidFill>
                <a:cs typeface="Times New Roman" pitchFamily="18" charset="0"/>
              </a:rPr>
              <a:t> +3 trong </a:t>
            </a:r>
            <a:r>
              <a:rPr lang="en-US" b="1" i="1" u="sng">
                <a:solidFill>
                  <a:srgbClr val="FF0000"/>
                </a:solidFill>
                <a:cs typeface="Times New Roman" pitchFamily="18" charset="0"/>
              </a:rPr>
              <a:t>mọi</a:t>
            </a:r>
            <a:r>
              <a:rPr lang="vi-VN" b="1" i="1" u="sng">
                <a:solidFill>
                  <a:srgbClr val="FF0000"/>
                </a:solidFill>
                <a:cs typeface="Times New Roman" pitchFamily="18" charset="0"/>
              </a:rPr>
              <a:t> hợp chất</a:t>
            </a:r>
            <a:r>
              <a:rPr lang="vi-VN" b="1" i="1" u="sng">
                <a:solidFill>
                  <a:srgbClr val="FF0000"/>
                </a:solidFill>
              </a:rPr>
              <a:t>. </a:t>
            </a:r>
            <a:endParaRPr lang="vi-VN" b="1" i="1" u="sng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0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7" name="Text Box 208"/>
          <p:cNvSpPr txBox="1">
            <a:spLocks noChangeArrowheads="1"/>
          </p:cNvSpPr>
          <p:nvPr/>
        </p:nvSpPr>
        <p:spPr bwMode="auto">
          <a:xfrm>
            <a:off x="747796" y="245911"/>
            <a:ext cx="5791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</a:rPr>
              <a:t>II. </a:t>
            </a:r>
            <a:r>
              <a:rPr lang="en-US" altLang="en-US" sz="2800" b="1" smtClean="0">
                <a:latin typeface="Times New Roman" panose="02020603050405020304" pitchFamily="18" charset="0"/>
              </a:rPr>
              <a:t>Tính chất vật lí</a:t>
            </a:r>
            <a:endParaRPr lang="en-US" altLang="en-US" sz="2800" b="1">
              <a:latin typeface="Times New Roman" panose="02020603050405020304" pitchFamily="18" charset="0"/>
            </a:endParaRPr>
          </a:p>
        </p:txBody>
      </p:sp>
      <p:sp>
        <p:nvSpPr>
          <p:cNvPr id="12" name="AutoShape 15"/>
          <p:cNvSpPr>
            <a:spLocks noChangeArrowheads="1"/>
          </p:cNvSpPr>
          <p:nvPr/>
        </p:nvSpPr>
        <p:spPr bwMode="auto">
          <a:xfrm>
            <a:off x="5486400" y="1086421"/>
            <a:ext cx="4724400" cy="2747509"/>
          </a:xfrm>
          <a:prstGeom prst="wedgeEllipseCallout">
            <a:avLst>
              <a:gd name="adj1" fmla="val -50472"/>
              <a:gd name="adj2" fmla="val 68333"/>
            </a:avLst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10000"/>
              </a:lnSpc>
            </a:pP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Quan sát các đồ vật bằng nhôm trong thực tế hãy rút ra tính chất vật lí của nhôm?</a:t>
            </a:r>
          </a:p>
        </p:txBody>
      </p:sp>
      <p:pic>
        <p:nvPicPr>
          <p:cNvPr id="13" name="Picture 20" descr="imag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981200"/>
            <a:ext cx="4419600" cy="219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1" descr="tải xuố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178300"/>
            <a:ext cx="4419600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8"/>
          <p:cNvSpPr txBox="1">
            <a:spLocks noChangeArrowheads="1"/>
          </p:cNvSpPr>
          <p:nvPr/>
        </p:nvSpPr>
        <p:spPr bwMode="auto">
          <a:xfrm>
            <a:off x="747796" y="992981"/>
            <a:ext cx="11291804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- Nhôm là kim loại màu trắng bạc.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- Có  nhiệt độ nóng chảy  bằng 660</a:t>
            </a:r>
            <a:r>
              <a:rPr lang="en-US" altLang="en-US" sz="3200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C, dễ kéo sợi dễ dát mỏng.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- Nhôm là kim loại nhẹ (D= 2,7g/cm</a:t>
            </a:r>
            <a:r>
              <a:rPr lang="en-US" altLang="en-US" sz="3200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), dẫn điện và dẫn nhiệt tốt.</a:t>
            </a:r>
          </a:p>
        </p:txBody>
      </p:sp>
      <p:pic>
        <p:nvPicPr>
          <p:cNvPr id="16" name="Picture 2" descr="Aluminium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4178299"/>
            <a:ext cx="3657600" cy="1962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3"/>
          <p:cNvSpPr>
            <a:spLocks noChangeArrowheads="1"/>
          </p:cNvSpPr>
          <p:nvPr/>
        </p:nvSpPr>
        <p:spPr bwMode="auto">
          <a:xfrm>
            <a:off x="685800" y="304800"/>
            <a:ext cx="401962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b="1">
                <a:latin typeface="Times New Roman" panose="02020603050405020304" pitchFamily="18" charset="0"/>
              </a:rPr>
              <a:t>III. </a:t>
            </a:r>
            <a:r>
              <a:rPr lang="en-US" altLang="en-US" b="1" smtClean="0">
                <a:latin typeface="Times New Roman" panose="02020603050405020304" pitchFamily="18" charset="0"/>
              </a:rPr>
              <a:t>Tính chất hóa học</a:t>
            </a:r>
            <a:endParaRPr lang="en-US" altLang="en-US" b="1">
              <a:latin typeface="Times New Roman" panose="02020603050405020304" pitchFamily="18" charset="0"/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838200" y="1066800"/>
            <a:ext cx="10896600" cy="1865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20000"/>
              </a:lnSpc>
            </a:pPr>
            <a:r>
              <a:rPr lang="en-US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Nhôm là kim loại có tính khử mạnh, chỉ sau kim loại kiềm và kiềm thổ nên dễ bị oxi hóa thành ion dương:</a:t>
            </a:r>
          </a:p>
          <a:p>
            <a:pPr algn="just" eaLnBrk="1" hangingPunct="1">
              <a:lnSpc>
                <a:spcPct val="120000"/>
              </a:lnSpc>
            </a:pPr>
            <a:r>
              <a:rPr lang="en-US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Al     </a:t>
            </a:r>
            <a:r>
              <a:rPr lang="en-US" altLang="en-US" sz="3200" b="1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     Al</a:t>
            </a:r>
            <a:r>
              <a:rPr lang="en-US" altLang="en-US" sz="3200" b="1" baseline="30000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3+</a:t>
            </a:r>
            <a:r>
              <a:rPr lang="en-US" altLang="en-US" sz="3200" b="1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    +     3e</a:t>
            </a: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1676400" y="3320716"/>
            <a:ext cx="8534400" cy="257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1. Tác dụng với phi kim.</a:t>
            </a:r>
          </a:p>
          <a:p>
            <a:pPr>
              <a:spcBef>
                <a:spcPct val="20000"/>
              </a:spcBef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2. Tác dụng với axit.</a:t>
            </a:r>
          </a:p>
          <a:p>
            <a:pPr>
              <a:spcBef>
                <a:spcPct val="20000"/>
              </a:spcBef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3. Tác dụng với oxit kim loại.</a:t>
            </a:r>
          </a:p>
          <a:p>
            <a:pPr>
              <a:spcBef>
                <a:spcPct val="20000"/>
              </a:spcBef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4. Tác dụng với nước.</a:t>
            </a:r>
          </a:p>
          <a:p>
            <a:pPr>
              <a:spcBef>
                <a:spcPct val="20000"/>
              </a:spcBef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5. Tác dụng với dung dịch kiềm.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561474" y="889575"/>
            <a:ext cx="11630526" cy="471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cs typeface="Times New Roman" panose="02020603050405020304" pitchFamily="18" charset="0"/>
              </a:rPr>
              <a:t>1. Tác dụng với phi kim</a:t>
            </a:r>
            <a:endParaRPr kumimoji="0" lang="en-US" altLang="en-US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Times New Roman" panose="02020603050405020304" pitchFamily="18" charset="0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685800" y="304800"/>
            <a:ext cx="401962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b="1">
                <a:latin typeface="Times New Roman" panose="02020603050405020304" pitchFamily="18" charset="0"/>
              </a:rPr>
              <a:t>III. </a:t>
            </a:r>
            <a:r>
              <a:rPr lang="en-US" altLang="en-US" b="1" smtClean="0">
                <a:latin typeface="Times New Roman" panose="02020603050405020304" pitchFamily="18" charset="0"/>
              </a:rPr>
              <a:t>Tính chất hóa học</a:t>
            </a:r>
            <a:endParaRPr lang="en-US" altLang="en-US" b="1">
              <a:latin typeface="Times New Roman" panose="02020603050405020304" pitchFamily="18" charset="0"/>
            </a:endParaRP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1143000" y="1474350"/>
            <a:ext cx="85344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a. Tác dụng với halogen:</a:t>
            </a: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1143000" y="2769750"/>
            <a:ext cx="85344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b. Tác dụng với oxi:</a:t>
            </a:r>
          </a:p>
        </p:txBody>
      </p:sp>
      <p:grpSp>
        <p:nvGrpSpPr>
          <p:cNvPr id="10" name="Group 9"/>
          <p:cNvGrpSpPr>
            <a:grpSpLocks/>
          </p:cNvGrpSpPr>
          <p:nvPr/>
        </p:nvGrpSpPr>
        <p:grpSpPr bwMode="auto">
          <a:xfrm>
            <a:off x="1600200" y="1981201"/>
            <a:ext cx="3657600" cy="621861"/>
            <a:chOff x="838200" y="3034979"/>
            <a:chExt cx="3657600" cy="622621"/>
          </a:xfrm>
        </p:grpSpPr>
        <p:sp>
          <p:nvSpPr>
            <p:cNvPr id="11" name="Text Box 8"/>
            <p:cNvSpPr txBox="1">
              <a:spLocks noChangeArrowheads="1"/>
            </p:cNvSpPr>
            <p:nvPr/>
          </p:nvSpPr>
          <p:spPr bwMode="auto">
            <a:xfrm>
              <a:off x="838200" y="3138488"/>
              <a:ext cx="3657600" cy="519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2Al  +  3Cl</a:t>
              </a:r>
              <a:r>
                <a:rPr lang="en-US" altLang="en-US" sz="2800" baseline="-25000">
                  <a:latin typeface="Times New Roman" panose="02020603050405020304" pitchFamily="18" charset="0"/>
                  <a:cs typeface="Times New Roman" panose="02020603050405020304" pitchFamily="18" charset="0"/>
                </a:rPr>
                <a:t>2 </a:t>
              </a:r>
              <a:r>
                <a:rPr lang="en-US" altLang="en-US" sz="280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</a:t>
              </a:r>
              <a:r>
                <a:rPr lang="en-US" alt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 2AlCl</a:t>
              </a:r>
              <a:r>
                <a:rPr lang="en-US" altLang="en-US" sz="2800" baseline="-2500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TextBox 1"/>
            <p:cNvSpPr txBox="1">
              <a:spLocks noChangeArrowheads="1"/>
            </p:cNvSpPr>
            <p:nvPr/>
          </p:nvSpPr>
          <p:spPr bwMode="auto">
            <a:xfrm>
              <a:off x="2685973" y="3034979"/>
              <a:ext cx="381000" cy="4622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en-US" altLang="en-US" sz="2400" baseline="30000"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endPara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up 12"/>
          <p:cNvGrpSpPr>
            <a:grpSpLocks/>
          </p:cNvGrpSpPr>
          <p:nvPr/>
        </p:nvGrpSpPr>
        <p:grpSpPr bwMode="auto">
          <a:xfrm>
            <a:off x="1676400" y="3352803"/>
            <a:ext cx="3657600" cy="607575"/>
            <a:chOff x="914400" y="4407763"/>
            <a:chExt cx="3657600" cy="607150"/>
          </a:xfrm>
        </p:grpSpPr>
        <p:sp>
          <p:nvSpPr>
            <p:cNvPr id="14" name="Text Box 9"/>
            <p:cNvSpPr txBox="1">
              <a:spLocks noChangeArrowheads="1"/>
            </p:cNvSpPr>
            <p:nvPr/>
          </p:nvSpPr>
          <p:spPr bwMode="auto">
            <a:xfrm>
              <a:off x="914400" y="4495800"/>
              <a:ext cx="3657600" cy="51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4Al  +  3O</a:t>
              </a:r>
              <a:r>
                <a:rPr lang="en-US" altLang="en-US" sz="2800" baseline="-25000">
                  <a:latin typeface="Times New Roman" panose="02020603050405020304" pitchFamily="18" charset="0"/>
                  <a:cs typeface="Times New Roman" panose="02020603050405020304" pitchFamily="18" charset="0"/>
                </a:rPr>
                <a:t>2 </a:t>
              </a:r>
              <a:r>
                <a:rPr lang="en-US" altLang="en-US" sz="280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</a:t>
              </a:r>
              <a:r>
                <a:rPr lang="en-US" alt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 2Al</a:t>
              </a:r>
              <a:r>
                <a:rPr lang="en-US" altLang="en-US" sz="2800" baseline="-2500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alt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  <a:r>
                <a:rPr lang="en-US" altLang="en-US" sz="2800" baseline="-2500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TextBox 10"/>
            <p:cNvSpPr txBox="1">
              <a:spLocks noChangeArrowheads="1"/>
            </p:cNvSpPr>
            <p:nvPr/>
          </p:nvSpPr>
          <p:spPr bwMode="auto">
            <a:xfrm>
              <a:off x="2685973" y="4407763"/>
              <a:ext cx="381000" cy="4613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en-US" altLang="en-US" sz="2400" baseline="30000"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endPara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Al tác dụng với O2 trong không khí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24368" y="926543"/>
            <a:ext cx="7140159" cy="5321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875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8" grpId="0" build="p"/>
      <p:bldP spid="9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561474" y="889575"/>
            <a:ext cx="11630526" cy="471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cs typeface="Times New Roman" panose="02020603050405020304" pitchFamily="18" charset="0"/>
              </a:rPr>
              <a:t>1. Tác dụng với phi kim</a:t>
            </a:r>
            <a:endParaRPr kumimoji="0" lang="en-US" altLang="en-US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Times New Roman" panose="02020603050405020304" pitchFamily="18" charset="0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685800" y="304800"/>
            <a:ext cx="401962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b="1">
                <a:latin typeface="Times New Roman" panose="02020603050405020304" pitchFamily="18" charset="0"/>
              </a:rPr>
              <a:t>III. </a:t>
            </a:r>
            <a:r>
              <a:rPr lang="en-US" altLang="en-US" b="1" smtClean="0">
                <a:latin typeface="Times New Roman" panose="02020603050405020304" pitchFamily="18" charset="0"/>
              </a:rPr>
              <a:t>Tính chất hóa học</a:t>
            </a:r>
            <a:endParaRPr lang="en-US" altLang="en-US" b="1">
              <a:latin typeface="Times New Roman" panose="02020603050405020304" pitchFamily="18" charset="0"/>
            </a:endParaRP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1143000" y="1474350"/>
            <a:ext cx="85344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a. Tác dụng với halogen:</a:t>
            </a: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1143000" y="2769750"/>
            <a:ext cx="85344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b. Tác dụng với oxi:</a:t>
            </a:r>
          </a:p>
        </p:txBody>
      </p:sp>
      <p:grpSp>
        <p:nvGrpSpPr>
          <p:cNvPr id="10" name="Group 9"/>
          <p:cNvGrpSpPr>
            <a:grpSpLocks/>
          </p:cNvGrpSpPr>
          <p:nvPr/>
        </p:nvGrpSpPr>
        <p:grpSpPr bwMode="auto">
          <a:xfrm>
            <a:off x="1600200" y="1981201"/>
            <a:ext cx="3657600" cy="621861"/>
            <a:chOff x="838200" y="3034979"/>
            <a:chExt cx="3657600" cy="622621"/>
          </a:xfrm>
        </p:grpSpPr>
        <p:sp>
          <p:nvSpPr>
            <p:cNvPr id="11" name="Text Box 8"/>
            <p:cNvSpPr txBox="1">
              <a:spLocks noChangeArrowheads="1"/>
            </p:cNvSpPr>
            <p:nvPr/>
          </p:nvSpPr>
          <p:spPr bwMode="auto">
            <a:xfrm>
              <a:off x="838200" y="3138488"/>
              <a:ext cx="3657600" cy="519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2Al  +  3Cl</a:t>
              </a:r>
              <a:r>
                <a:rPr lang="en-US" altLang="en-US" sz="2800" baseline="-25000">
                  <a:latin typeface="Times New Roman" panose="02020603050405020304" pitchFamily="18" charset="0"/>
                  <a:cs typeface="Times New Roman" panose="02020603050405020304" pitchFamily="18" charset="0"/>
                </a:rPr>
                <a:t>2 </a:t>
              </a:r>
              <a:r>
                <a:rPr lang="en-US" altLang="en-US" sz="280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</a:t>
              </a:r>
              <a:r>
                <a:rPr lang="en-US" alt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 2AlCl</a:t>
              </a:r>
              <a:r>
                <a:rPr lang="en-US" altLang="en-US" sz="2800" baseline="-2500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TextBox 1"/>
            <p:cNvSpPr txBox="1">
              <a:spLocks noChangeArrowheads="1"/>
            </p:cNvSpPr>
            <p:nvPr/>
          </p:nvSpPr>
          <p:spPr bwMode="auto">
            <a:xfrm>
              <a:off x="2685973" y="3034979"/>
              <a:ext cx="381000" cy="4622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en-US" altLang="en-US" sz="2400" baseline="30000"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endPara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up 12"/>
          <p:cNvGrpSpPr>
            <a:grpSpLocks/>
          </p:cNvGrpSpPr>
          <p:nvPr/>
        </p:nvGrpSpPr>
        <p:grpSpPr bwMode="auto">
          <a:xfrm>
            <a:off x="1676400" y="3352803"/>
            <a:ext cx="3657600" cy="607575"/>
            <a:chOff x="914400" y="4407763"/>
            <a:chExt cx="3657600" cy="607150"/>
          </a:xfrm>
        </p:grpSpPr>
        <p:sp>
          <p:nvSpPr>
            <p:cNvPr id="14" name="Text Box 9"/>
            <p:cNvSpPr txBox="1">
              <a:spLocks noChangeArrowheads="1"/>
            </p:cNvSpPr>
            <p:nvPr/>
          </p:nvSpPr>
          <p:spPr bwMode="auto">
            <a:xfrm>
              <a:off x="914400" y="4495800"/>
              <a:ext cx="3657600" cy="51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4Al  +  3O</a:t>
              </a:r>
              <a:r>
                <a:rPr lang="en-US" altLang="en-US" sz="2800" baseline="-25000">
                  <a:latin typeface="Times New Roman" panose="02020603050405020304" pitchFamily="18" charset="0"/>
                  <a:cs typeface="Times New Roman" panose="02020603050405020304" pitchFamily="18" charset="0"/>
                </a:rPr>
                <a:t>2 </a:t>
              </a:r>
              <a:r>
                <a:rPr lang="en-US" altLang="en-US" sz="280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</a:t>
              </a:r>
              <a:r>
                <a:rPr lang="en-US" alt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 2Al</a:t>
              </a:r>
              <a:r>
                <a:rPr lang="en-US" altLang="en-US" sz="2800" baseline="-2500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alt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  <a:r>
                <a:rPr lang="en-US" altLang="en-US" sz="2800" baseline="-2500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TextBox 10"/>
            <p:cNvSpPr txBox="1">
              <a:spLocks noChangeArrowheads="1"/>
            </p:cNvSpPr>
            <p:nvPr/>
          </p:nvSpPr>
          <p:spPr bwMode="auto">
            <a:xfrm>
              <a:off x="2685973" y="4407763"/>
              <a:ext cx="381000" cy="4613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en-US" altLang="en-US" sz="2400" baseline="30000"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endPara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Al tác dụng với Cl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85347" y="1397594"/>
            <a:ext cx="6959596" cy="5219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584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Thanh Hoàn</dc:creator>
  <cp:lastModifiedBy>Windows User</cp:lastModifiedBy>
  <cp:revision>314</cp:revision>
  <cp:lastPrinted>1601-01-01T00:00:00Z</cp:lastPrinted>
  <dcterms:created xsi:type="dcterms:W3CDTF">1601-01-01T00:00:00Z</dcterms:created>
  <dcterms:modified xsi:type="dcterms:W3CDTF">2022-01-21T02:09:09Z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