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9" r:id="rId3"/>
    <p:sldId id="259" r:id="rId4"/>
    <p:sldId id="260" r:id="rId5"/>
    <p:sldId id="262" r:id="rId6"/>
    <p:sldId id="266" r:id="rId7"/>
    <p:sldId id="299" r:id="rId8"/>
    <p:sldId id="300" r:id="rId9"/>
    <p:sldId id="268" r:id="rId10"/>
    <p:sldId id="303" r:id="rId11"/>
    <p:sldId id="313" r:id="rId12"/>
    <p:sldId id="306" r:id="rId13"/>
    <p:sldId id="307" r:id="rId14"/>
    <p:sldId id="314" r:id="rId15"/>
    <p:sldId id="309" r:id="rId16"/>
    <p:sldId id="315" r:id="rId17"/>
    <p:sldId id="316" r:id="rId18"/>
    <p:sldId id="312" r:id="rId19"/>
    <p:sldId id="317" r:id="rId20"/>
    <p:sldId id="294" r:id="rId21"/>
    <p:sldId id="301" r:id="rId22"/>
    <p:sldId id="302" r:id="rId23"/>
    <p:sldId id="288" r:id="rId24"/>
  </p:sldIdLst>
  <p:sldSz cx="12192000" cy="6858000"/>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FFCCFF"/>
    <a:srgbClr val="FF00FF"/>
    <a:srgbClr val="006600"/>
    <a:srgbClr val="009900"/>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90" d="100"/>
          <a:sy n="90" d="100"/>
        </p:scale>
        <p:origin x="714" y="4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F7549E-6A9F-4065-B3D4-21EFFC0C9CE7}" type="slidenum">
              <a:rPr lang="en-US" altLang="en-US"/>
              <a:pPr>
                <a:defRPr/>
              </a:pPr>
              <a:t>‹#›</a:t>
            </a:fld>
            <a:endParaRPr lang="en-US" altLang="en-US"/>
          </a:p>
        </p:txBody>
      </p:sp>
    </p:spTree>
    <p:extLst>
      <p:ext uri="{BB962C8B-B14F-4D97-AF65-F5344CB8AC3E}">
        <p14:creationId xmlns:p14="http://schemas.microsoft.com/office/powerpoint/2010/main" val="245279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E40E5-CC31-403C-BA3C-DFA71B6FEC97}" type="slidenum">
              <a:rPr lang="en-US" altLang="en-US"/>
              <a:pPr>
                <a:defRPr/>
              </a:pPr>
              <a:t>‹#›</a:t>
            </a:fld>
            <a:endParaRPr lang="en-US" altLang="en-US"/>
          </a:p>
        </p:txBody>
      </p:sp>
    </p:spTree>
    <p:extLst>
      <p:ext uri="{BB962C8B-B14F-4D97-AF65-F5344CB8AC3E}">
        <p14:creationId xmlns:p14="http://schemas.microsoft.com/office/powerpoint/2010/main" val="169208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FEAC79-DC07-4BF8-B8C5-D8C604C4A4E8}" type="slidenum">
              <a:rPr lang="en-US" altLang="en-US"/>
              <a:pPr>
                <a:defRPr/>
              </a:pPr>
              <a:t>‹#›</a:t>
            </a:fld>
            <a:endParaRPr lang="en-US" altLang="en-US"/>
          </a:p>
        </p:txBody>
      </p:sp>
    </p:spTree>
    <p:extLst>
      <p:ext uri="{BB962C8B-B14F-4D97-AF65-F5344CB8AC3E}">
        <p14:creationId xmlns:p14="http://schemas.microsoft.com/office/powerpoint/2010/main" val="328774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954D5A-5C51-4ACF-ABBC-88814ADFFF0C}" type="slidenum">
              <a:rPr lang="en-US" altLang="en-US"/>
              <a:pPr>
                <a:defRPr/>
              </a:pPr>
              <a:t>‹#›</a:t>
            </a:fld>
            <a:endParaRPr lang="en-US" altLang="en-US"/>
          </a:p>
        </p:txBody>
      </p:sp>
    </p:spTree>
    <p:extLst>
      <p:ext uri="{BB962C8B-B14F-4D97-AF65-F5344CB8AC3E}">
        <p14:creationId xmlns:p14="http://schemas.microsoft.com/office/powerpoint/2010/main" val="1682521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07F54D7-C154-44F1-9D4B-705485A406CA}" type="slidenum">
              <a:rPr lang="en-US" altLang="en-US"/>
              <a:pPr>
                <a:defRPr/>
              </a:pPr>
              <a:t>‹#›</a:t>
            </a:fld>
            <a:endParaRPr lang="en-US" altLang="en-US"/>
          </a:p>
        </p:txBody>
      </p:sp>
    </p:spTree>
    <p:extLst>
      <p:ext uri="{BB962C8B-B14F-4D97-AF65-F5344CB8AC3E}">
        <p14:creationId xmlns:p14="http://schemas.microsoft.com/office/powerpoint/2010/main" val="929523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7AEA3BB-EAE4-428C-A639-F113415F9F5B}" type="slidenum">
              <a:rPr lang="en-US" altLang="en-US"/>
              <a:pPr/>
              <a:t>‹#›</a:t>
            </a:fld>
            <a:endParaRPr lang="en-US" altLang="en-US"/>
          </a:p>
        </p:txBody>
      </p:sp>
    </p:spTree>
    <p:extLst>
      <p:ext uri="{BB962C8B-B14F-4D97-AF65-F5344CB8AC3E}">
        <p14:creationId xmlns:p14="http://schemas.microsoft.com/office/powerpoint/2010/main" val="41758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D59844-AB53-4977-B69B-030CF19E231B}" type="slidenum">
              <a:rPr lang="en-US" altLang="en-US"/>
              <a:pPr>
                <a:defRPr/>
              </a:pPr>
              <a:t>‹#›</a:t>
            </a:fld>
            <a:endParaRPr lang="en-US" altLang="en-US"/>
          </a:p>
        </p:txBody>
      </p:sp>
    </p:spTree>
    <p:extLst>
      <p:ext uri="{BB962C8B-B14F-4D97-AF65-F5344CB8AC3E}">
        <p14:creationId xmlns:p14="http://schemas.microsoft.com/office/powerpoint/2010/main" val="140780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7816C-9A81-406A-89B0-30D94C42D989}" type="slidenum">
              <a:rPr lang="en-US" altLang="en-US"/>
              <a:pPr>
                <a:defRPr/>
              </a:pPr>
              <a:t>‹#›</a:t>
            </a:fld>
            <a:endParaRPr lang="en-US" altLang="en-US"/>
          </a:p>
        </p:txBody>
      </p:sp>
    </p:spTree>
    <p:extLst>
      <p:ext uri="{BB962C8B-B14F-4D97-AF65-F5344CB8AC3E}">
        <p14:creationId xmlns:p14="http://schemas.microsoft.com/office/powerpoint/2010/main" val="125111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93A0A6-774C-4302-8B8F-481D7F52B019}" type="slidenum">
              <a:rPr lang="en-US" altLang="en-US"/>
              <a:pPr>
                <a:defRPr/>
              </a:pPr>
              <a:t>‹#›</a:t>
            </a:fld>
            <a:endParaRPr lang="en-US" altLang="en-US"/>
          </a:p>
        </p:txBody>
      </p:sp>
    </p:spTree>
    <p:extLst>
      <p:ext uri="{BB962C8B-B14F-4D97-AF65-F5344CB8AC3E}">
        <p14:creationId xmlns:p14="http://schemas.microsoft.com/office/powerpoint/2010/main" val="291100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0100AC-0330-4720-8B97-B753F59EDE12}" type="slidenum">
              <a:rPr lang="en-US" altLang="en-US"/>
              <a:pPr>
                <a:defRPr/>
              </a:pPr>
              <a:t>‹#›</a:t>
            </a:fld>
            <a:endParaRPr lang="en-US" altLang="en-US"/>
          </a:p>
        </p:txBody>
      </p:sp>
    </p:spTree>
    <p:extLst>
      <p:ext uri="{BB962C8B-B14F-4D97-AF65-F5344CB8AC3E}">
        <p14:creationId xmlns:p14="http://schemas.microsoft.com/office/powerpoint/2010/main" val="283221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228DF2-2C48-448F-8F7B-692C4576ACEC}" type="slidenum">
              <a:rPr lang="en-US" altLang="en-US"/>
              <a:pPr>
                <a:defRPr/>
              </a:pPr>
              <a:t>‹#›</a:t>
            </a:fld>
            <a:endParaRPr lang="en-US" altLang="en-US"/>
          </a:p>
        </p:txBody>
      </p:sp>
    </p:spTree>
    <p:extLst>
      <p:ext uri="{BB962C8B-B14F-4D97-AF65-F5344CB8AC3E}">
        <p14:creationId xmlns:p14="http://schemas.microsoft.com/office/powerpoint/2010/main" val="345999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7C9058B-C563-465C-81CB-54FB5B825EED}" type="slidenum">
              <a:rPr lang="en-US" altLang="en-US"/>
              <a:pPr>
                <a:defRPr/>
              </a:pPr>
              <a:t>‹#›</a:t>
            </a:fld>
            <a:endParaRPr lang="en-US" altLang="en-US"/>
          </a:p>
        </p:txBody>
      </p:sp>
    </p:spTree>
    <p:extLst>
      <p:ext uri="{BB962C8B-B14F-4D97-AF65-F5344CB8AC3E}">
        <p14:creationId xmlns:p14="http://schemas.microsoft.com/office/powerpoint/2010/main" val="410798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2A30C8-5C33-4420-BF87-8BEE7687B126}" type="slidenum">
              <a:rPr lang="en-US" altLang="en-US"/>
              <a:pPr>
                <a:defRPr/>
              </a:pPr>
              <a:t>‹#›</a:t>
            </a:fld>
            <a:endParaRPr lang="en-US" altLang="en-US"/>
          </a:p>
        </p:txBody>
      </p:sp>
    </p:spTree>
    <p:extLst>
      <p:ext uri="{BB962C8B-B14F-4D97-AF65-F5344CB8AC3E}">
        <p14:creationId xmlns:p14="http://schemas.microsoft.com/office/powerpoint/2010/main" val="95762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695507-7F7F-4B29-9D58-00ED11CFE61F}" type="slidenum">
              <a:rPr lang="en-US" altLang="en-US"/>
              <a:pPr>
                <a:defRPr/>
              </a:pPr>
              <a:t>‹#›</a:t>
            </a:fld>
            <a:endParaRPr lang="en-US" altLang="en-US"/>
          </a:p>
        </p:txBody>
      </p:sp>
    </p:spTree>
    <p:extLst>
      <p:ext uri="{BB962C8B-B14F-4D97-AF65-F5344CB8AC3E}">
        <p14:creationId xmlns:p14="http://schemas.microsoft.com/office/powerpoint/2010/main" val="79581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Arial" panose="020B0604020202020204" pitchFamily="34" charset="0"/>
              </a:defRPr>
            </a:lvl1pPr>
          </a:lstStyle>
          <a:p>
            <a:pPr>
              <a:defRPr/>
            </a:pPr>
            <a:fld id="{34D45F9B-E17E-4588-A7D7-2AC80EEB12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file:///C:\Documents%20and%20Settings\PCC\My%20Documents\Downloads\TN%20Hoa%20Hoc%2010\Br+Al.DAT" TargetMode="Externa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hyperlink" Target="file:///C:\Documents%20and%20Settings\PCC\My%20Documents\Downloads\TN%20Hoa%20Hoc%2010\Iot+Al.DA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file:///C:\Documents%20and%20Settings\PCC\My%20Documents\Downloads\TN%20Hoa%20Hoc%2010\Iot+Al.DA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381000" y="1878736"/>
            <a:ext cx="11582400" cy="175432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5400" b="1" smtClean="0">
                <a:solidFill>
                  <a:srgbClr val="0033CC"/>
                </a:solidFill>
                <a:latin typeface="Times New Roman" panose="02020603050405020304" pitchFamily="18" charset="0"/>
              </a:rPr>
              <a:t>Bài 26: Kim loại kiềm thổ và hợp chất quan trọng của kim loại kiềm thổ</a:t>
            </a:r>
            <a:endParaRPr lang="en-US" altLang="en-US" sz="5400" b="1">
              <a:solidFill>
                <a:srgbClr val="0033CC"/>
              </a:solidFill>
              <a:latin typeface="Times New Roman" panose="02020603050405020304" pitchFamily="18" charset="0"/>
            </a:endParaRPr>
          </a:p>
        </p:txBody>
      </p:sp>
      <p:sp>
        <p:nvSpPr>
          <p:cNvPr id="2051" name="Text Box 7"/>
          <p:cNvSpPr txBox="1">
            <a:spLocks noChangeArrowheads="1"/>
          </p:cNvSpPr>
          <p:nvPr/>
        </p:nvSpPr>
        <p:spPr bwMode="auto">
          <a:xfrm>
            <a:off x="8610600" y="304800"/>
            <a:ext cx="1828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latin typeface="Times New Roman" panose="02020603050405020304" pitchFamily="18" charset="0"/>
            </a:endParaRPr>
          </a:p>
        </p:txBody>
      </p:sp>
      <p:sp>
        <p:nvSpPr>
          <p:cNvPr id="2052" name="Text Box 8"/>
          <p:cNvSpPr txBox="1">
            <a:spLocks noChangeArrowheads="1"/>
          </p:cNvSpPr>
          <p:nvPr/>
        </p:nvSpPr>
        <p:spPr bwMode="auto">
          <a:xfrm>
            <a:off x="2286000" y="4343400"/>
            <a:ext cx="4114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latin typeface="Times New Roman" panose="02020603050405020304" pitchFamily="18" charset="0"/>
            </a:endParaRPr>
          </a:p>
        </p:txBody>
      </p:sp>
      <p:pic>
        <p:nvPicPr>
          <p:cNvPr id="2053" name="Picture 9" descr="weasellab">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614864"/>
            <a:ext cx="28956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0" descr="InsolBasePrepFullAnim">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614864"/>
            <a:ext cx="2286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838200" y="256401"/>
            <a:ext cx="8915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eaLnBrk="1" hangingPunct="1"/>
            <a:r>
              <a:rPr lang="en-US" altLang="en-US" sz="3600" b="1">
                <a:solidFill>
                  <a:srgbClr val="FF0000"/>
                </a:solidFill>
              </a:rPr>
              <a:t>B. HỢP CHẤT QUAN TRỌNG CỦA CANXI</a:t>
            </a:r>
          </a:p>
        </p:txBody>
      </p:sp>
      <p:sp>
        <p:nvSpPr>
          <p:cNvPr id="4" name="Rectangle 2"/>
          <p:cNvSpPr>
            <a:spLocks noGrp="1" noChangeArrowheads="1"/>
          </p:cNvSpPr>
          <p:nvPr>
            <p:ph type="title"/>
          </p:nvPr>
        </p:nvSpPr>
        <p:spPr>
          <a:xfrm>
            <a:off x="-76200" y="821728"/>
            <a:ext cx="8229600" cy="518299"/>
          </a:xfrm>
        </p:spPr>
        <p:txBody>
          <a:bodyPr/>
          <a:lstStyle/>
          <a:p>
            <a:r>
              <a:rPr lang="en-US" altLang="en-US" sz="3200" b="1" smtClean="0">
                <a:solidFill>
                  <a:schemeClr val="tx1"/>
                </a:solidFill>
                <a:latin typeface="Times New Roman" panose="02020603050405020304" pitchFamily="18" charset="0"/>
              </a:rPr>
              <a:t>1. </a:t>
            </a:r>
            <a:r>
              <a:rPr lang="en-US" altLang="en-US" sz="3200" b="1" smtClean="0">
                <a:solidFill>
                  <a:schemeClr val="tx1"/>
                </a:solidFill>
                <a:latin typeface="Times New Roman" panose="02020603050405020304" pitchFamily="18" charset="0"/>
              </a:rPr>
              <a:t>CANXI </a:t>
            </a:r>
            <a:r>
              <a:rPr lang="en-US" altLang="en-US" sz="3200" b="1" smtClean="0">
                <a:solidFill>
                  <a:schemeClr val="tx1"/>
                </a:solidFill>
                <a:latin typeface="Times New Roman" panose="02020603050405020304" pitchFamily="18" charset="0"/>
              </a:rPr>
              <a:t>HIĐROXIT </a:t>
            </a:r>
            <a:r>
              <a:rPr lang="en-US" altLang="en-US" sz="3200" b="1" smtClean="0">
                <a:solidFill>
                  <a:schemeClr val="tx1"/>
                </a:solidFill>
                <a:latin typeface="Times New Roman" panose="02020603050405020304" pitchFamily="18" charset="0"/>
              </a:rPr>
              <a:t>Ca(OH)</a:t>
            </a:r>
            <a:r>
              <a:rPr lang="en-US" altLang="en-US" sz="3200" b="1" baseline="-25000" smtClean="0">
                <a:solidFill>
                  <a:schemeClr val="tx1"/>
                </a:solidFill>
                <a:latin typeface="Times New Roman" panose="02020603050405020304" pitchFamily="18" charset="0"/>
              </a:rPr>
              <a:t>2</a:t>
            </a:r>
            <a:endParaRPr lang="en-US" altLang="en-US" sz="3200" b="1" smtClean="0">
              <a:solidFill>
                <a:schemeClr val="tx1"/>
              </a:solidFill>
              <a:latin typeface="Times New Roman" panose="02020603050405020304" pitchFamily="18" charset="0"/>
            </a:endParaRPr>
          </a:p>
        </p:txBody>
      </p:sp>
      <p:sp>
        <p:nvSpPr>
          <p:cNvPr id="5" name="Rectangle 3"/>
          <p:cNvSpPr txBox="1">
            <a:spLocks noChangeArrowheads="1"/>
          </p:cNvSpPr>
          <p:nvPr/>
        </p:nvSpPr>
        <p:spPr bwMode="auto">
          <a:xfrm>
            <a:off x="1600200" y="1371600"/>
            <a:ext cx="10439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Char char="-"/>
            </a:pPr>
            <a:r>
              <a:rPr lang="en-US" altLang="en-US" kern="0" smtClean="0">
                <a:latin typeface="Times New Roman" panose="02020603050405020304" pitchFamily="18" charset="0"/>
              </a:rPr>
              <a:t>Tên khác: Vôi tôi (rắn), nước vôi trong (lỏng)</a:t>
            </a:r>
          </a:p>
          <a:p>
            <a:pPr>
              <a:buFontTx/>
              <a:buChar char="-"/>
            </a:pPr>
            <a:r>
              <a:rPr lang="en-US" altLang="en-US" kern="0" smtClean="0">
                <a:latin typeface="Times New Roman" panose="02020603050405020304" pitchFamily="18" charset="0"/>
              </a:rPr>
              <a:t>Là chất rắn màu trắng, ít tan trong nước </a:t>
            </a:r>
          </a:p>
          <a:p>
            <a:pPr>
              <a:buFontTx/>
              <a:buChar char="-"/>
            </a:pPr>
            <a:r>
              <a:rPr lang="en-US" altLang="en-US" kern="0" smtClean="0">
                <a:latin typeface="Times New Roman" panose="02020603050405020304" pitchFamily="18" charset="0"/>
              </a:rPr>
              <a:t>Dung dịch </a:t>
            </a:r>
            <a:r>
              <a:rPr lang="en-US" altLang="en-US">
                <a:latin typeface="Times New Roman" panose="02020603050405020304" pitchFamily="18" charset="0"/>
              </a:rPr>
              <a:t>Ca(OH)</a:t>
            </a:r>
            <a:r>
              <a:rPr lang="en-US" altLang="en-US" baseline="-25000">
                <a:latin typeface="Times New Roman" panose="02020603050405020304" pitchFamily="18" charset="0"/>
              </a:rPr>
              <a:t>2</a:t>
            </a:r>
            <a:r>
              <a:rPr lang="en-US" altLang="en-US" kern="0" smtClean="0">
                <a:latin typeface="Times New Roman" panose="02020603050405020304" pitchFamily="18" charset="0"/>
              </a:rPr>
              <a:t>là một bazơ mạnh</a:t>
            </a:r>
          </a:p>
          <a:p>
            <a:pPr marL="0" indent="0" algn="ctr">
              <a:buNone/>
            </a:pPr>
            <a:r>
              <a:rPr lang="en-US" altLang="en-US" kern="0" smtClean="0">
                <a:latin typeface="Times New Roman" panose="02020603050405020304" pitchFamily="18" charset="0"/>
              </a:rPr>
              <a:t>Ca(OH)</a:t>
            </a:r>
            <a:r>
              <a:rPr lang="en-US" altLang="en-US" kern="0" baseline="-25000" smtClean="0">
                <a:latin typeface="Times New Roman" panose="02020603050405020304" pitchFamily="18" charset="0"/>
              </a:rPr>
              <a:t>2</a:t>
            </a:r>
            <a:r>
              <a:rPr lang="en-US" altLang="en-US" kern="0" smtClean="0">
                <a:latin typeface="Times New Roman" panose="02020603050405020304" pitchFamily="18" charset="0"/>
              </a:rPr>
              <a:t> + CO</a:t>
            </a:r>
            <a:r>
              <a:rPr lang="en-US" altLang="en-US" kern="0" baseline="-25000" smtClean="0">
                <a:latin typeface="Times New Roman" panose="02020603050405020304" pitchFamily="18" charset="0"/>
              </a:rPr>
              <a:t>2</a:t>
            </a:r>
            <a:r>
              <a:rPr lang="en-US" altLang="en-US" kern="0" smtClean="0">
                <a:latin typeface="Times New Roman" panose="02020603050405020304" pitchFamily="18" charset="0"/>
              </a:rPr>
              <a:t> </a:t>
            </a:r>
            <a:r>
              <a:rPr lang="en-US" altLang="en-US" kern="0" smtClean="0">
                <a:latin typeface="Times New Roman" panose="02020603050405020304" pitchFamily="18" charset="0"/>
                <a:sym typeface="Wingdings" panose="05000000000000000000" pitchFamily="2" charset="2"/>
              </a:rPr>
              <a:t> CaCO</a:t>
            </a:r>
            <a:r>
              <a:rPr lang="en-US" altLang="en-US" kern="0" baseline="-25000" smtClean="0">
                <a:latin typeface="Times New Roman" panose="02020603050405020304" pitchFamily="18" charset="0"/>
                <a:sym typeface="Wingdings" panose="05000000000000000000" pitchFamily="2" charset="2"/>
              </a:rPr>
              <a:t>3</a:t>
            </a:r>
            <a:r>
              <a:rPr lang="en-US" altLang="en-US" kern="0" smtClean="0">
                <a:latin typeface="Times New Roman" panose="02020603050405020304" pitchFamily="18" charset="0"/>
                <a:sym typeface="Wingdings" panose="05000000000000000000" pitchFamily="2" charset="2"/>
              </a:rPr>
              <a:t> + H</a:t>
            </a:r>
            <a:r>
              <a:rPr lang="en-US" altLang="en-US" kern="0" baseline="-25000" smtClean="0">
                <a:latin typeface="Times New Roman" panose="02020603050405020304" pitchFamily="18" charset="0"/>
                <a:sym typeface="Wingdings" panose="05000000000000000000" pitchFamily="2" charset="2"/>
              </a:rPr>
              <a:t>2</a:t>
            </a:r>
            <a:r>
              <a:rPr lang="en-US" altLang="en-US" kern="0" smtClean="0">
                <a:latin typeface="Times New Roman" panose="02020603050405020304" pitchFamily="18" charset="0"/>
                <a:sym typeface="Wingdings" panose="05000000000000000000" pitchFamily="2" charset="2"/>
              </a:rPr>
              <a:t>O</a:t>
            </a:r>
          </a:p>
          <a:p>
            <a:pPr>
              <a:buFontTx/>
              <a:buChar char="-"/>
            </a:pPr>
            <a:r>
              <a:rPr lang="en-US" altLang="en-US" kern="0" smtClean="0">
                <a:latin typeface="Times New Roman" panose="02020603050405020304" pitchFamily="18" charset="0"/>
                <a:sym typeface="Wingdings" panose="05000000000000000000" pitchFamily="2" charset="2"/>
              </a:rPr>
              <a:t>Điều chế:</a:t>
            </a:r>
          </a:p>
          <a:p>
            <a:pPr marL="0" indent="0">
              <a:buNone/>
            </a:pPr>
            <a:r>
              <a:rPr lang="en-US" altLang="en-US" kern="0" smtClean="0">
                <a:latin typeface="Times New Roman" panose="02020603050405020304" pitchFamily="18" charset="0"/>
                <a:sym typeface="Wingdings" panose="05000000000000000000" pitchFamily="2" charset="2"/>
              </a:rPr>
              <a:t>		     CaO + H</a:t>
            </a:r>
            <a:r>
              <a:rPr lang="en-US" altLang="en-US" kern="0" baseline="-25000" smtClean="0">
                <a:latin typeface="Times New Roman" panose="02020603050405020304" pitchFamily="18" charset="0"/>
                <a:sym typeface="Wingdings" panose="05000000000000000000" pitchFamily="2" charset="2"/>
              </a:rPr>
              <a:t>2</a:t>
            </a:r>
            <a:r>
              <a:rPr lang="en-US" altLang="en-US" kern="0" smtClean="0">
                <a:latin typeface="Times New Roman" panose="02020603050405020304" pitchFamily="18" charset="0"/>
                <a:sym typeface="Wingdings" panose="05000000000000000000" pitchFamily="2" charset="2"/>
              </a:rPr>
              <a:t>O  Ca(OH)</a:t>
            </a:r>
            <a:r>
              <a:rPr lang="en-US" altLang="en-US" kern="0" baseline="-25000" smtClean="0">
                <a:latin typeface="Times New Roman" panose="02020603050405020304" pitchFamily="18" charset="0"/>
                <a:sym typeface="Wingdings" panose="05000000000000000000" pitchFamily="2" charset="2"/>
              </a:rPr>
              <a:t>2</a:t>
            </a:r>
            <a:endParaRPr lang="en-US" altLang="en-US" kern="0" smtClean="0">
              <a:latin typeface="Times New Roman" panose="02020603050405020304" pitchFamily="18" charset="0"/>
            </a:endParaRPr>
          </a:p>
        </p:txBody>
      </p:sp>
      <p:pic>
        <p:nvPicPr>
          <p:cNvPr id="6" name="Picture 4" descr="241207ch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3565348"/>
            <a:ext cx="3810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16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wedge">
                                      <p:cBhvr>
                                        <p:cTn id="7" dur="5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4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838200" y="256401"/>
            <a:ext cx="8915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eaLnBrk="1" hangingPunct="1"/>
            <a:r>
              <a:rPr lang="en-US" altLang="en-US" sz="3600" b="1">
                <a:solidFill>
                  <a:srgbClr val="FF0000"/>
                </a:solidFill>
              </a:rPr>
              <a:t>B. HỢP CHẤT QUAN TRỌNG CỦA CANXI</a:t>
            </a:r>
          </a:p>
        </p:txBody>
      </p:sp>
      <p:sp>
        <p:nvSpPr>
          <p:cNvPr id="4" name="Rectangle 2"/>
          <p:cNvSpPr>
            <a:spLocks noGrp="1" noChangeArrowheads="1"/>
          </p:cNvSpPr>
          <p:nvPr>
            <p:ph type="title"/>
          </p:nvPr>
        </p:nvSpPr>
        <p:spPr>
          <a:xfrm>
            <a:off x="914400" y="821728"/>
            <a:ext cx="8229600" cy="518299"/>
          </a:xfrm>
        </p:spPr>
        <p:txBody>
          <a:bodyPr/>
          <a:lstStyle/>
          <a:p>
            <a:pPr algn="l"/>
            <a:r>
              <a:rPr lang="en-US" altLang="en-US" sz="3200" b="1" smtClean="0">
                <a:solidFill>
                  <a:schemeClr val="tx1"/>
                </a:solidFill>
                <a:latin typeface="Times New Roman" panose="02020603050405020304" pitchFamily="18" charset="0"/>
              </a:rPr>
              <a:t>2. </a:t>
            </a:r>
            <a:r>
              <a:rPr lang="en-US" altLang="en-US" sz="3200" b="1" smtClean="0">
                <a:solidFill>
                  <a:schemeClr val="tx1"/>
                </a:solidFill>
                <a:latin typeface="Times New Roman" panose="02020603050405020304" pitchFamily="18" charset="0"/>
              </a:rPr>
              <a:t>CANXI </a:t>
            </a:r>
            <a:r>
              <a:rPr lang="en-US" altLang="en-US" sz="3200" b="1" smtClean="0">
                <a:solidFill>
                  <a:schemeClr val="tx1"/>
                </a:solidFill>
                <a:latin typeface="Times New Roman" panose="02020603050405020304" pitchFamily="18" charset="0"/>
              </a:rPr>
              <a:t>CACBONAT CaCO</a:t>
            </a:r>
            <a:r>
              <a:rPr lang="en-US" altLang="en-US" sz="3200" b="1" baseline="-25000">
                <a:solidFill>
                  <a:schemeClr val="tx1"/>
                </a:solidFill>
                <a:latin typeface="Times New Roman" panose="02020603050405020304" pitchFamily="18" charset="0"/>
              </a:rPr>
              <a:t>3</a:t>
            </a:r>
            <a:endParaRPr lang="en-US" altLang="en-US" sz="3200" b="1" smtClean="0">
              <a:solidFill>
                <a:schemeClr val="tx1"/>
              </a:solidFill>
              <a:latin typeface="Times New Roman" panose="02020603050405020304" pitchFamily="18" charset="0"/>
            </a:endParaRPr>
          </a:p>
        </p:txBody>
      </p:sp>
      <p:sp>
        <p:nvSpPr>
          <p:cNvPr id="5" name="Rectangle 3"/>
          <p:cNvSpPr txBox="1">
            <a:spLocks noChangeArrowheads="1"/>
          </p:cNvSpPr>
          <p:nvPr/>
        </p:nvSpPr>
        <p:spPr bwMode="auto">
          <a:xfrm>
            <a:off x="304800" y="1371600"/>
            <a:ext cx="11734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Char char="-"/>
            </a:pPr>
            <a:r>
              <a:rPr lang="en-US" altLang="en-US" kern="0" smtClean="0">
                <a:latin typeface="Times New Roman" panose="02020603050405020304" pitchFamily="18" charset="0"/>
              </a:rPr>
              <a:t>Là chất rắn màu trắng, không tan trong nước, bị phân hủy ở nhiệt độ 1000°C </a:t>
            </a:r>
          </a:p>
          <a:p>
            <a:pPr marL="0" indent="0">
              <a:buNone/>
            </a:pPr>
            <a:r>
              <a:rPr lang="en-US" altLang="en-US" kern="0" smtClean="0">
                <a:latin typeface="Times New Roman" panose="02020603050405020304" pitchFamily="18" charset="0"/>
                <a:sym typeface="Wingdings" panose="05000000000000000000" pitchFamily="2" charset="2"/>
              </a:rPr>
              <a:t>			CaCO</a:t>
            </a:r>
            <a:r>
              <a:rPr lang="en-US" altLang="en-US" kern="0" baseline="-25000" smtClean="0">
                <a:latin typeface="Times New Roman" panose="02020603050405020304" pitchFamily="18" charset="0"/>
                <a:sym typeface="Wingdings" panose="05000000000000000000" pitchFamily="2" charset="2"/>
              </a:rPr>
              <a:t>3</a:t>
            </a:r>
            <a:r>
              <a:rPr lang="en-US" altLang="en-US" kern="0" smtClean="0">
                <a:latin typeface="Times New Roman" panose="02020603050405020304" pitchFamily="18" charset="0"/>
                <a:sym typeface="Wingdings" panose="05000000000000000000" pitchFamily="2" charset="2"/>
              </a:rPr>
              <a:t>  CaO + CO</a:t>
            </a:r>
            <a:r>
              <a:rPr lang="en-US" altLang="en-US" kern="0" baseline="-25000" smtClean="0">
                <a:latin typeface="Times New Roman" panose="02020603050405020304" pitchFamily="18" charset="0"/>
                <a:sym typeface="Wingdings" panose="05000000000000000000" pitchFamily="2" charset="2"/>
              </a:rPr>
              <a:t>2</a:t>
            </a:r>
            <a:endParaRPr lang="en-US" altLang="en-US" kern="0" smtClean="0">
              <a:latin typeface="Times New Roman" panose="02020603050405020304" pitchFamily="18" charset="0"/>
              <a:sym typeface="Wingdings" panose="05000000000000000000" pitchFamily="2" charset="2"/>
            </a:endParaRPr>
          </a:p>
          <a:p>
            <a:pPr marL="0" indent="0">
              <a:buNone/>
            </a:pPr>
            <a:r>
              <a:rPr lang="en-US" altLang="en-US" kern="0" smtClean="0">
                <a:latin typeface="Times New Roman" panose="02020603050405020304" pitchFamily="18" charset="0"/>
                <a:sym typeface="Wingdings" panose="05000000000000000000" pitchFamily="2" charset="2"/>
              </a:rPr>
              <a:t>- Ở nhiệt độ thường, CaCO</a:t>
            </a:r>
            <a:r>
              <a:rPr lang="en-US" altLang="en-US" kern="0" baseline="-25000" smtClean="0">
                <a:latin typeface="Times New Roman" panose="02020603050405020304" pitchFamily="18" charset="0"/>
                <a:sym typeface="Wingdings" panose="05000000000000000000" pitchFamily="2" charset="2"/>
              </a:rPr>
              <a:t>3</a:t>
            </a:r>
            <a:r>
              <a:rPr lang="en-US" altLang="en-US" kern="0" smtClean="0">
                <a:latin typeface="Times New Roman" panose="02020603050405020304" pitchFamily="18" charset="0"/>
                <a:sym typeface="Wingdings" panose="05000000000000000000" pitchFamily="2" charset="2"/>
              </a:rPr>
              <a:t> tan dần trong nước có hòa tan CO</a:t>
            </a:r>
            <a:r>
              <a:rPr lang="en-US" altLang="en-US" kern="0" baseline="-25000" smtClean="0">
                <a:latin typeface="Times New Roman" panose="02020603050405020304" pitchFamily="18" charset="0"/>
                <a:sym typeface="Wingdings" panose="05000000000000000000" pitchFamily="2" charset="2"/>
              </a:rPr>
              <a:t>2 </a:t>
            </a:r>
            <a:r>
              <a:rPr lang="en-US" altLang="en-US" kern="0" smtClean="0">
                <a:latin typeface="Times New Roman" panose="02020603050405020304" pitchFamily="18" charset="0"/>
                <a:sym typeface="Wingdings" panose="05000000000000000000" pitchFamily="2" charset="2"/>
              </a:rPr>
              <a:t>tạo Ca(HCO</a:t>
            </a:r>
            <a:r>
              <a:rPr lang="en-US" altLang="en-US" kern="0" baseline="-25000" smtClean="0">
                <a:latin typeface="Times New Roman" panose="02020603050405020304" pitchFamily="18" charset="0"/>
                <a:sym typeface="Wingdings" panose="05000000000000000000" pitchFamily="2" charset="2"/>
              </a:rPr>
              <a:t>3</a:t>
            </a:r>
            <a:r>
              <a:rPr lang="en-US" altLang="en-US" kern="0" smtClean="0">
                <a:latin typeface="Times New Roman" panose="02020603050405020304" pitchFamily="18" charset="0"/>
                <a:sym typeface="Wingdings" panose="05000000000000000000" pitchFamily="2" charset="2"/>
              </a:rPr>
              <a:t>)</a:t>
            </a:r>
            <a:r>
              <a:rPr lang="en-US" altLang="en-US" kern="0" baseline="-25000" smtClean="0">
                <a:latin typeface="Times New Roman" panose="02020603050405020304" pitchFamily="18" charset="0"/>
                <a:sym typeface="Wingdings" panose="05000000000000000000" pitchFamily="2" charset="2"/>
              </a:rPr>
              <a:t>2</a:t>
            </a:r>
            <a:endParaRPr lang="en-US" altLang="en-US" kern="0">
              <a:latin typeface="Times New Roman" panose="02020603050405020304" pitchFamily="18" charset="0"/>
              <a:sym typeface="Wingdings" panose="05000000000000000000" pitchFamily="2" charset="2"/>
            </a:endParaRPr>
          </a:p>
          <a:p>
            <a:pPr marL="0" indent="0">
              <a:buNone/>
            </a:pPr>
            <a:endParaRPr lang="en-US" altLang="en-US" kern="0" smtClean="0">
              <a:latin typeface="Times New Roman" panose="02020603050405020304" pitchFamily="18" charset="0"/>
              <a:sym typeface="Wingdings" panose="05000000000000000000" pitchFamily="2" charset="2"/>
            </a:endParaRPr>
          </a:p>
        </p:txBody>
      </p:sp>
      <p:pic>
        <p:nvPicPr>
          <p:cNvPr id="7" name="Picture 4" descr="118020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700" y="3657600"/>
            <a:ext cx="3733800" cy="307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43400" y="2354424"/>
            <a:ext cx="393056" cy="461665"/>
          </a:xfrm>
          <a:prstGeom prst="rect">
            <a:avLst/>
          </a:prstGeom>
          <a:noFill/>
        </p:spPr>
        <p:txBody>
          <a:bodyPr wrap="none" rtlCol="0">
            <a:spAutoFit/>
          </a:bodyPr>
          <a:lstStyle/>
          <a:p>
            <a:r>
              <a:rPr lang="en-US" sz="2400" smtClean="0"/>
              <a:t>t°</a:t>
            </a:r>
            <a:endParaRPr lang="en-US" sz="2400"/>
          </a:p>
        </p:txBody>
      </p:sp>
      <p:grpSp>
        <p:nvGrpSpPr>
          <p:cNvPr id="8" name="Group 4"/>
          <p:cNvGrpSpPr>
            <a:grpSpLocks/>
          </p:cNvGrpSpPr>
          <p:nvPr/>
        </p:nvGrpSpPr>
        <p:grpSpPr bwMode="auto">
          <a:xfrm>
            <a:off x="621656" y="4563132"/>
            <a:ext cx="8229600" cy="584200"/>
            <a:chOff x="1104" y="432"/>
            <a:chExt cx="3744" cy="368"/>
          </a:xfrm>
        </p:grpSpPr>
        <p:sp>
          <p:nvSpPr>
            <p:cNvPr id="9" name="Text Box 5"/>
            <p:cNvSpPr txBox="1">
              <a:spLocks noChangeArrowheads="1"/>
            </p:cNvSpPr>
            <p:nvPr/>
          </p:nvSpPr>
          <p:spPr bwMode="auto">
            <a:xfrm>
              <a:off x="1104" y="432"/>
              <a:ext cx="374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r>
                <a:rPr lang="en-US" altLang="en-US" sz="3200"/>
                <a:t>CaCO</a:t>
              </a:r>
              <a:r>
                <a:rPr lang="en-US" altLang="en-US" sz="3200" baseline="-25000"/>
                <a:t>3</a:t>
              </a:r>
              <a:r>
                <a:rPr lang="en-US" altLang="en-US" sz="3200"/>
                <a:t> + CO</a:t>
              </a:r>
              <a:r>
                <a:rPr lang="en-US" altLang="en-US" sz="3200" baseline="-25000"/>
                <a:t>2</a:t>
              </a:r>
              <a:r>
                <a:rPr lang="en-US" altLang="en-US" sz="3200"/>
                <a:t>  +  H</a:t>
              </a:r>
              <a:r>
                <a:rPr lang="en-US" altLang="en-US" sz="3200" baseline="-25000"/>
                <a:t>2</a:t>
              </a:r>
              <a:r>
                <a:rPr lang="en-US" altLang="en-US" sz="3200"/>
                <a:t>O               Ca(HCO</a:t>
              </a:r>
              <a:r>
                <a:rPr lang="en-US" altLang="en-US" sz="3200" baseline="-25000"/>
                <a:t>3</a:t>
              </a:r>
              <a:r>
                <a:rPr lang="en-US" altLang="en-US" sz="3200"/>
                <a:t>)</a:t>
              </a:r>
              <a:r>
                <a:rPr lang="en-US" altLang="en-US" sz="3200" baseline="-25000"/>
                <a:t>2</a:t>
              </a:r>
              <a:endParaRPr lang="en-US" altLang="en-US" sz="3200"/>
            </a:p>
          </p:txBody>
        </p:sp>
        <p:grpSp>
          <p:nvGrpSpPr>
            <p:cNvPr id="10" name="Group 6"/>
            <p:cNvGrpSpPr>
              <a:grpSpLocks/>
            </p:cNvGrpSpPr>
            <p:nvPr/>
          </p:nvGrpSpPr>
          <p:grpSpPr bwMode="auto">
            <a:xfrm>
              <a:off x="3045" y="549"/>
              <a:ext cx="399" cy="63"/>
              <a:chOff x="1809" y="576"/>
              <a:chExt cx="399" cy="63"/>
            </a:xfrm>
          </p:grpSpPr>
          <p:sp>
            <p:nvSpPr>
              <p:cNvPr id="11" name="Line 7"/>
              <p:cNvSpPr>
                <a:spLocks noChangeShapeType="1"/>
              </p:cNvSpPr>
              <p:nvPr/>
            </p:nvSpPr>
            <p:spPr bwMode="auto">
              <a:xfrm>
                <a:off x="1824" y="576"/>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12" name="Line 8"/>
              <p:cNvSpPr>
                <a:spLocks noChangeShapeType="1"/>
              </p:cNvSpPr>
              <p:nvPr/>
            </p:nvSpPr>
            <p:spPr bwMode="auto">
              <a:xfrm flipH="1">
                <a:off x="1809" y="63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grpSp>
      </p:grpSp>
    </p:spTree>
    <p:extLst>
      <p:ext uri="{BB962C8B-B14F-4D97-AF65-F5344CB8AC3E}">
        <p14:creationId xmlns:p14="http://schemas.microsoft.com/office/powerpoint/2010/main" val="68248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2" name="Group 4"/>
          <p:cNvGrpSpPr>
            <a:grpSpLocks/>
          </p:cNvGrpSpPr>
          <p:nvPr/>
        </p:nvGrpSpPr>
        <p:grpSpPr bwMode="auto">
          <a:xfrm>
            <a:off x="2105026" y="90646"/>
            <a:ext cx="8229600" cy="584200"/>
            <a:chOff x="1104" y="432"/>
            <a:chExt cx="3744" cy="368"/>
          </a:xfrm>
        </p:grpSpPr>
        <p:sp>
          <p:nvSpPr>
            <p:cNvPr id="12296" name="Text Box 5"/>
            <p:cNvSpPr txBox="1">
              <a:spLocks noChangeArrowheads="1"/>
            </p:cNvSpPr>
            <p:nvPr/>
          </p:nvSpPr>
          <p:spPr bwMode="auto">
            <a:xfrm>
              <a:off x="1104" y="432"/>
              <a:ext cx="374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r>
                <a:rPr lang="en-US" altLang="en-US" sz="3200"/>
                <a:t>CaCO</a:t>
              </a:r>
              <a:r>
                <a:rPr lang="en-US" altLang="en-US" sz="3200" baseline="-25000"/>
                <a:t>3</a:t>
              </a:r>
              <a:r>
                <a:rPr lang="en-US" altLang="en-US" sz="3200"/>
                <a:t> + CO</a:t>
              </a:r>
              <a:r>
                <a:rPr lang="en-US" altLang="en-US" sz="3200" baseline="-25000"/>
                <a:t>2</a:t>
              </a:r>
              <a:r>
                <a:rPr lang="en-US" altLang="en-US" sz="3200"/>
                <a:t>  +  H</a:t>
              </a:r>
              <a:r>
                <a:rPr lang="en-US" altLang="en-US" sz="3200" baseline="-25000"/>
                <a:t>2</a:t>
              </a:r>
              <a:r>
                <a:rPr lang="en-US" altLang="en-US" sz="3200"/>
                <a:t>O               Ca(HCO</a:t>
              </a:r>
              <a:r>
                <a:rPr lang="en-US" altLang="en-US" sz="3200" baseline="-25000"/>
                <a:t>3</a:t>
              </a:r>
              <a:r>
                <a:rPr lang="en-US" altLang="en-US" sz="3200"/>
                <a:t>)</a:t>
              </a:r>
              <a:r>
                <a:rPr lang="en-US" altLang="en-US" sz="3200" baseline="-25000"/>
                <a:t>2</a:t>
              </a:r>
              <a:endParaRPr lang="en-US" altLang="en-US" sz="3200"/>
            </a:p>
          </p:txBody>
        </p:sp>
        <p:grpSp>
          <p:nvGrpSpPr>
            <p:cNvPr id="12297" name="Group 6"/>
            <p:cNvGrpSpPr>
              <a:grpSpLocks/>
            </p:cNvGrpSpPr>
            <p:nvPr/>
          </p:nvGrpSpPr>
          <p:grpSpPr bwMode="auto">
            <a:xfrm>
              <a:off x="3045" y="549"/>
              <a:ext cx="399" cy="63"/>
              <a:chOff x="1809" y="576"/>
              <a:chExt cx="399" cy="63"/>
            </a:xfrm>
          </p:grpSpPr>
          <p:sp>
            <p:nvSpPr>
              <p:cNvPr id="12298" name="Line 7"/>
              <p:cNvSpPr>
                <a:spLocks noChangeShapeType="1"/>
              </p:cNvSpPr>
              <p:nvPr/>
            </p:nvSpPr>
            <p:spPr bwMode="auto">
              <a:xfrm>
                <a:off x="1824" y="576"/>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12299" name="Line 8"/>
              <p:cNvSpPr>
                <a:spLocks noChangeShapeType="1"/>
              </p:cNvSpPr>
              <p:nvPr/>
            </p:nvSpPr>
            <p:spPr bwMode="auto">
              <a:xfrm flipH="1">
                <a:off x="1809" y="639"/>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grpSp>
      </p:grpSp>
      <p:pic>
        <p:nvPicPr>
          <p:cNvPr id="68621" name="Picture 13" descr="dong%20phong%20nha%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08251"/>
            <a:ext cx="53244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3" name="Picture 15" descr="Dong%20phong%20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151" y="2511426"/>
            <a:ext cx="5276849"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4" name="Text Box 16"/>
          <p:cNvSpPr txBox="1">
            <a:spLocks noChangeArrowheads="1"/>
          </p:cNvSpPr>
          <p:nvPr/>
        </p:nvSpPr>
        <p:spPr bwMode="auto">
          <a:xfrm>
            <a:off x="609600" y="701358"/>
            <a:ext cx="1266092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eaLnBrk="1" hangingPunct="1"/>
            <a:r>
              <a:rPr lang="en-US" altLang="en-US" sz="3200"/>
              <a:t>Phản ứng giải thích sự tạo thành thạch nhũ trong các hang động</a:t>
            </a:r>
          </a:p>
        </p:txBody>
      </p:sp>
      <p:sp>
        <p:nvSpPr>
          <p:cNvPr id="68626" name="Text Box 18"/>
          <p:cNvSpPr txBox="1">
            <a:spLocks noChangeArrowheads="1"/>
          </p:cNvSpPr>
          <p:nvPr/>
        </p:nvSpPr>
        <p:spPr bwMode="auto">
          <a:xfrm>
            <a:off x="779585" y="1265873"/>
            <a:ext cx="1202787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168275"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eaLnBrk="1" hangingPunct="1"/>
            <a:r>
              <a:rPr lang="en-US" altLang="en-US" sz="3200"/>
              <a:t>Chiều thuận: Sự xâm thực của nước mưa đối với đá vôi</a:t>
            </a:r>
          </a:p>
        </p:txBody>
      </p:sp>
      <p:sp>
        <p:nvSpPr>
          <p:cNvPr id="68627" name="Rectangle 19"/>
          <p:cNvSpPr>
            <a:spLocks noChangeArrowheads="1"/>
          </p:cNvSpPr>
          <p:nvPr/>
        </p:nvSpPr>
        <p:spPr bwMode="auto">
          <a:xfrm>
            <a:off x="914400" y="1830389"/>
            <a:ext cx="858075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eaLnBrk="1" hangingPunct="1"/>
            <a:r>
              <a:rPr lang="en-US" altLang="en-US" sz="3200"/>
              <a:t>Chiều nghịch: Sự tạo thành thạch nhũ</a:t>
            </a:r>
          </a:p>
        </p:txBody>
      </p:sp>
    </p:spTree>
    <p:extLst>
      <p:ext uri="{BB962C8B-B14F-4D97-AF65-F5344CB8AC3E}">
        <p14:creationId xmlns:p14="http://schemas.microsoft.com/office/powerpoint/2010/main" val="3211100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8624"/>
                                        </p:tgtEl>
                                        <p:attrNameLst>
                                          <p:attrName>style.visibility</p:attrName>
                                        </p:attrNameLst>
                                      </p:cBhvr>
                                      <p:to>
                                        <p:strVal val="visible"/>
                                      </p:to>
                                    </p:set>
                                    <p:animEffect transition="in" filter="diamond(in)">
                                      <p:cBhvr>
                                        <p:cTn id="7" dur="2000"/>
                                        <p:tgtEl>
                                          <p:spTgt spid="686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8621"/>
                                        </p:tgtEl>
                                        <p:attrNameLst>
                                          <p:attrName>style.visibility</p:attrName>
                                        </p:attrNameLst>
                                      </p:cBhvr>
                                      <p:to>
                                        <p:strVal val="visible"/>
                                      </p:to>
                                    </p:set>
                                    <p:animEffect transition="in" filter="diamond(in)">
                                      <p:cBhvr>
                                        <p:cTn id="12" dur="2000"/>
                                        <p:tgtEl>
                                          <p:spTgt spid="68621"/>
                                        </p:tgtEl>
                                      </p:cBhvr>
                                    </p:animEffect>
                                  </p:childTnLst>
                                </p:cTn>
                              </p:par>
                              <p:par>
                                <p:cTn id="13" presetID="8" presetClass="entr" presetSubtype="16" fill="hold" nodeType="withEffect">
                                  <p:stCondLst>
                                    <p:cond delay="0"/>
                                  </p:stCondLst>
                                  <p:childTnLst>
                                    <p:set>
                                      <p:cBhvr>
                                        <p:cTn id="14" dur="1" fill="hold">
                                          <p:stCondLst>
                                            <p:cond delay="0"/>
                                          </p:stCondLst>
                                        </p:cTn>
                                        <p:tgtEl>
                                          <p:spTgt spid="68623"/>
                                        </p:tgtEl>
                                        <p:attrNameLst>
                                          <p:attrName>style.visibility</p:attrName>
                                        </p:attrNameLst>
                                      </p:cBhvr>
                                      <p:to>
                                        <p:strVal val="visible"/>
                                      </p:to>
                                    </p:set>
                                    <p:animEffect transition="in" filter="diamond(in)">
                                      <p:cBhvr>
                                        <p:cTn id="15" dur="500"/>
                                        <p:tgtEl>
                                          <p:spTgt spid="686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68626"/>
                                        </p:tgtEl>
                                        <p:attrNameLst>
                                          <p:attrName>style.visibility</p:attrName>
                                        </p:attrNameLst>
                                      </p:cBhvr>
                                      <p:to>
                                        <p:strVal val="visible"/>
                                      </p:to>
                                    </p:set>
                                    <p:anim calcmode="lin" valueType="num">
                                      <p:cBhvr additive="base">
                                        <p:cTn id="20" dur="500" fill="hold"/>
                                        <p:tgtEl>
                                          <p:spTgt spid="68626"/>
                                        </p:tgtEl>
                                        <p:attrNameLst>
                                          <p:attrName>ppt_x</p:attrName>
                                        </p:attrNameLst>
                                      </p:cBhvr>
                                      <p:tavLst>
                                        <p:tav tm="0">
                                          <p:val>
                                            <p:strVal val="#ppt_x"/>
                                          </p:val>
                                        </p:tav>
                                        <p:tav tm="100000">
                                          <p:val>
                                            <p:strVal val="#ppt_x"/>
                                          </p:val>
                                        </p:tav>
                                      </p:tavLst>
                                    </p:anim>
                                    <p:anim calcmode="lin" valueType="num">
                                      <p:cBhvr additive="base">
                                        <p:cTn id="21" dur="500" fill="hold"/>
                                        <p:tgtEl>
                                          <p:spTgt spid="6862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68627"/>
                                        </p:tgtEl>
                                        <p:attrNameLst>
                                          <p:attrName>style.visibility</p:attrName>
                                        </p:attrNameLst>
                                      </p:cBhvr>
                                      <p:to>
                                        <p:strVal val="visible"/>
                                      </p:to>
                                    </p:set>
                                    <p:animEffect transition="in" filter="diamond(in)">
                                      <p:cBhvr>
                                        <p:cTn id="26" dur="500"/>
                                        <p:tgtEl>
                                          <p:spTgt spid="68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4" grpId="0"/>
      <p:bldP spid="68626" grpId="0"/>
      <p:bldP spid="686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1676400" y="111680"/>
            <a:ext cx="8915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68275" indent="-46038"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ctr" eaLnBrk="1" hangingPunct="1"/>
            <a:r>
              <a:rPr lang="en-US" altLang="en-US" sz="3200" b="1"/>
              <a:t> ỨNG DỤNG CỦA  Ca(OH)</a:t>
            </a:r>
            <a:r>
              <a:rPr lang="en-US" altLang="en-US" sz="3200" b="1" baseline="-25000"/>
              <a:t>2</a:t>
            </a:r>
            <a:r>
              <a:rPr lang="en-US" altLang="en-US" sz="3200" b="1"/>
              <a:t>, CaCO</a:t>
            </a:r>
            <a:r>
              <a:rPr lang="en-US" altLang="en-US" sz="3200" b="1" baseline="-25000"/>
              <a:t>3</a:t>
            </a:r>
            <a:endParaRPr lang="en-US" altLang="en-US" sz="3200" b="1"/>
          </a:p>
        </p:txBody>
      </p:sp>
      <p:sp>
        <p:nvSpPr>
          <p:cNvPr id="65541" name="Text Box 5"/>
          <p:cNvSpPr txBox="1">
            <a:spLocks noChangeArrowheads="1"/>
          </p:cNvSpPr>
          <p:nvPr/>
        </p:nvSpPr>
        <p:spPr bwMode="auto">
          <a:xfrm>
            <a:off x="2005014" y="6226731"/>
            <a:ext cx="34813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r>
              <a:rPr lang="en-US" altLang="en-US" sz="2400" b="1">
                <a:solidFill>
                  <a:srgbClr val="FF0000"/>
                </a:solidFill>
              </a:rPr>
              <a:t>Khử chua đất trồng tr</a:t>
            </a:r>
            <a:r>
              <a:rPr lang="en-US" altLang="en-US" b="1">
                <a:solidFill>
                  <a:srgbClr val="FF0000"/>
                </a:solidFill>
              </a:rPr>
              <a:t>ọt</a:t>
            </a:r>
            <a:r>
              <a:rPr lang="en-US" altLang="en-US" sz="2400" b="1">
                <a:solidFill>
                  <a:srgbClr val="FF0000"/>
                </a:solidFill>
              </a:rPr>
              <a:t> </a:t>
            </a:r>
          </a:p>
        </p:txBody>
      </p:sp>
      <p:pic>
        <p:nvPicPr>
          <p:cNvPr id="65542" name="Picture 6" descr="L-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41930"/>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7" descr="voi_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4" y="3951843"/>
            <a:ext cx="34813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Text Box 8"/>
          <p:cNvSpPr txBox="1">
            <a:spLocks noChangeArrowheads="1"/>
          </p:cNvSpPr>
          <p:nvPr/>
        </p:nvSpPr>
        <p:spPr bwMode="auto">
          <a:xfrm>
            <a:off x="2005014" y="3399393"/>
            <a:ext cx="3176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r>
              <a:rPr lang="en-US" altLang="en-US" sz="2400" b="1">
                <a:solidFill>
                  <a:srgbClr val="FF0000"/>
                </a:solidFill>
              </a:rPr>
              <a:t>Chế tạo vữa xây nhà </a:t>
            </a:r>
          </a:p>
        </p:txBody>
      </p:sp>
      <p:pic>
        <p:nvPicPr>
          <p:cNvPr id="65546" name="Picture 10" descr="015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314" y="4086780"/>
            <a:ext cx="3965575"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6" name="Text Box 20"/>
          <p:cNvSpPr txBox="1">
            <a:spLocks noChangeArrowheads="1"/>
          </p:cNvSpPr>
          <p:nvPr/>
        </p:nvSpPr>
        <p:spPr bwMode="auto">
          <a:xfrm>
            <a:off x="6629400" y="6412468"/>
            <a:ext cx="3581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ctr" eaLnBrk="1" hangingPunct="1"/>
            <a:r>
              <a:rPr lang="en-US" altLang="en-US" sz="2400" b="1">
                <a:solidFill>
                  <a:srgbClr val="FF0000"/>
                </a:solidFill>
              </a:rPr>
              <a:t>Làm vật liệu xây dựng</a:t>
            </a:r>
          </a:p>
        </p:txBody>
      </p:sp>
      <p:pic>
        <p:nvPicPr>
          <p:cNvPr id="65557" name="imgb" descr="ly_champagne_623841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7314" y="594280"/>
            <a:ext cx="39655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9" name="Text Box 23"/>
          <p:cNvSpPr txBox="1">
            <a:spLocks noChangeArrowheads="1"/>
          </p:cNvSpPr>
          <p:nvPr/>
        </p:nvSpPr>
        <p:spPr bwMode="auto">
          <a:xfrm>
            <a:off x="7239000" y="3518455"/>
            <a:ext cx="243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eaLnBrk="1" hangingPunct="1"/>
            <a:r>
              <a:rPr lang="en-US" altLang="en-US" sz="2400" b="1">
                <a:solidFill>
                  <a:srgbClr val="FF0000"/>
                </a:solidFill>
              </a:rPr>
              <a:t>Sản xuất thủy tinh</a:t>
            </a:r>
          </a:p>
        </p:txBody>
      </p:sp>
    </p:spTree>
    <p:extLst>
      <p:ext uri="{BB962C8B-B14F-4D97-AF65-F5344CB8AC3E}">
        <p14:creationId xmlns:p14="http://schemas.microsoft.com/office/powerpoint/2010/main" val="894190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additive="base">
                                        <p:cTn id="7" dur="500" fill="hold"/>
                                        <p:tgtEl>
                                          <p:spTgt spid="65540"/>
                                        </p:tgtEl>
                                        <p:attrNameLst>
                                          <p:attrName>ppt_x</p:attrName>
                                        </p:attrNameLst>
                                      </p:cBhvr>
                                      <p:tavLst>
                                        <p:tav tm="0">
                                          <p:val>
                                            <p:strVal val="#ppt_x"/>
                                          </p:val>
                                        </p:tav>
                                        <p:tav tm="100000">
                                          <p:val>
                                            <p:strVal val="#ppt_x"/>
                                          </p:val>
                                        </p:tav>
                                      </p:tavLst>
                                    </p:anim>
                                    <p:anim calcmode="lin" valueType="num">
                                      <p:cBhvr additive="base">
                                        <p:cTn id="8" dur="500" fill="hold"/>
                                        <p:tgtEl>
                                          <p:spTgt spid="655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65542"/>
                                        </p:tgtEl>
                                        <p:attrNameLst>
                                          <p:attrName>style.visibility</p:attrName>
                                        </p:attrNameLst>
                                      </p:cBhvr>
                                      <p:to>
                                        <p:strVal val="visible"/>
                                      </p:to>
                                    </p:set>
                                    <p:animEffect transition="in" filter="checkerboard(across)">
                                      <p:cBhvr>
                                        <p:cTn id="13" dur="500"/>
                                        <p:tgtEl>
                                          <p:spTgt spid="6554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65543"/>
                                        </p:tgtEl>
                                        <p:attrNameLst>
                                          <p:attrName>style.visibility</p:attrName>
                                        </p:attrNameLst>
                                      </p:cBhvr>
                                      <p:to>
                                        <p:strVal val="visible"/>
                                      </p:to>
                                    </p:set>
                                    <p:animEffect transition="in" filter="checkerboard(across)">
                                      <p:cBhvr>
                                        <p:cTn id="18" dur="500"/>
                                        <p:tgtEl>
                                          <p:spTgt spid="655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nodeType="clickEffect">
                                  <p:stCondLst>
                                    <p:cond delay="0"/>
                                  </p:stCondLst>
                                  <p:childTnLst>
                                    <p:set>
                                      <p:cBhvr>
                                        <p:cTn id="22" dur="1" fill="hold">
                                          <p:stCondLst>
                                            <p:cond delay="0"/>
                                          </p:stCondLst>
                                        </p:cTn>
                                        <p:tgtEl>
                                          <p:spTgt spid="65557"/>
                                        </p:tgtEl>
                                        <p:attrNameLst>
                                          <p:attrName>style.visibility</p:attrName>
                                        </p:attrNameLst>
                                      </p:cBhvr>
                                      <p:to>
                                        <p:strVal val="visible"/>
                                      </p:to>
                                    </p:set>
                                    <p:animEffect transition="in" filter="plus(in)">
                                      <p:cBhvr>
                                        <p:cTn id="23" dur="2000"/>
                                        <p:tgtEl>
                                          <p:spTgt spid="6555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65546"/>
                                        </p:tgtEl>
                                        <p:attrNameLst>
                                          <p:attrName>style.visibility</p:attrName>
                                        </p:attrNameLst>
                                      </p:cBhvr>
                                      <p:to>
                                        <p:strVal val="visible"/>
                                      </p:to>
                                    </p:set>
                                    <p:animEffect transition="in" filter="diamond(in)">
                                      <p:cBhvr>
                                        <p:cTn id="28" dur="1000"/>
                                        <p:tgtEl>
                                          <p:spTgt spid="6554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65544"/>
                                        </p:tgtEl>
                                        <p:attrNameLst>
                                          <p:attrName>style.visibility</p:attrName>
                                        </p:attrNameLst>
                                      </p:cBhvr>
                                      <p:to>
                                        <p:strVal val="visible"/>
                                      </p:to>
                                    </p:set>
                                    <p:animEffect transition="in" filter="checkerboard(across)">
                                      <p:cBhvr>
                                        <p:cTn id="33" dur="500"/>
                                        <p:tgtEl>
                                          <p:spTgt spid="6554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65541"/>
                                        </p:tgtEl>
                                        <p:attrNameLst>
                                          <p:attrName>style.visibility</p:attrName>
                                        </p:attrNameLst>
                                      </p:cBhvr>
                                      <p:to>
                                        <p:strVal val="visible"/>
                                      </p:to>
                                    </p:set>
                                    <p:animEffect transition="in" filter="checkerboard(across)">
                                      <p:cBhvr>
                                        <p:cTn id="38" dur="500"/>
                                        <p:tgtEl>
                                          <p:spTgt spid="6554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3" presetClass="entr" presetSubtype="16" fill="hold" grpId="0" nodeType="clickEffect">
                                  <p:stCondLst>
                                    <p:cond delay="0"/>
                                  </p:stCondLst>
                                  <p:childTnLst>
                                    <p:set>
                                      <p:cBhvr>
                                        <p:cTn id="42" dur="1" fill="hold">
                                          <p:stCondLst>
                                            <p:cond delay="0"/>
                                          </p:stCondLst>
                                        </p:cTn>
                                        <p:tgtEl>
                                          <p:spTgt spid="65559"/>
                                        </p:tgtEl>
                                        <p:attrNameLst>
                                          <p:attrName>style.visibility</p:attrName>
                                        </p:attrNameLst>
                                      </p:cBhvr>
                                      <p:to>
                                        <p:strVal val="visible"/>
                                      </p:to>
                                    </p:set>
                                    <p:animEffect transition="in" filter="plus(in)">
                                      <p:cBhvr>
                                        <p:cTn id="43" dur="500"/>
                                        <p:tgtEl>
                                          <p:spTgt spid="6555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65556"/>
                                        </p:tgtEl>
                                        <p:attrNameLst>
                                          <p:attrName>style.visibility</p:attrName>
                                        </p:attrNameLst>
                                      </p:cBhvr>
                                      <p:to>
                                        <p:strVal val="visible"/>
                                      </p:to>
                                    </p:set>
                                    <p:anim calcmode="lin" valueType="num">
                                      <p:cBhvr>
                                        <p:cTn id="48" dur="500" fill="hold"/>
                                        <p:tgtEl>
                                          <p:spTgt spid="65556"/>
                                        </p:tgtEl>
                                        <p:attrNameLst>
                                          <p:attrName>ppt_w</p:attrName>
                                        </p:attrNameLst>
                                      </p:cBhvr>
                                      <p:tavLst>
                                        <p:tav tm="0">
                                          <p:val>
                                            <p:fltVal val="0"/>
                                          </p:val>
                                        </p:tav>
                                        <p:tav tm="100000">
                                          <p:val>
                                            <p:strVal val="#ppt_w"/>
                                          </p:val>
                                        </p:tav>
                                      </p:tavLst>
                                    </p:anim>
                                    <p:anim calcmode="lin" valueType="num">
                                      <p:cBhvr>
                                        <p:cTn id="49" dur="500" fill="hold"/>
                                        <p:tgtEl>
                                          <p:spTgt spid="65556"/>
                                        </p:tgtEl>
                                        <p:attrNameLst>
                                          <p:attrName>ppt_h</p:attrName>
                                        </p:attrNameLst>
                                      </p:cBhvr>
                                      <p:tavLst>
                                        <p:tav tm="0">
                                          <p:val>
                                            <p:fltVal val="0"/>
                                          </p:val>
                                        </p:tav>
                                        <p:tav tm="100000">
                                          <p:val>
                                            <p:strVal val="#ppt_h"/>
                                          </p:val>
                                        </p:tav>
                                      </p:tavLst>
                                    </p:anim>
                                    <p:animEffect transition="in" filter="fade">
                                      <p:cBhvr>
                                        <p:cTn id="50" dur="500"/>
                                        <p:tgtEl>
                                          <p:spTgt spid="65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p:bldP spid="65544" grpId="0"/>
      <p:bldP spid="65556" grpId="0"/>
      <p:bldP spid="655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838200" y="256401"/>
            <a:ext cx="8915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eaLnBrk="1" hangingPunct="1"/>
            <a:r>
              <a:rPr lang="en-US" altLang="en-US" sz="3600" b="1">
                <a:solidFill>
                  <a:srgbClr val="FF0000"/>
                </a:solidFill>
              </a:rPr>
              <a:t>B. HỢP CHẤT QUAN TRỌNG CỦA CANXI</a:t>
            </a:r>
          </a:p>
        </p:txBody>
      </p:sp>
      <p:sp>
        <p:nvSpPr>
          <p:cNvPr id="4" name="Rectangle 2"/>
          <p:cNvSpPr>
            <a:spLocks noGrp="1" noChangeArrowheads="1"/>
          </p:cNvSpPr>
          <p:nvPr>
            <p:ph type="title"/>
          </p:nvPr>
        </p:nvSpPr>
        <p:spPr>
          <a:xfrm>
            <a:off x="914400" y="821728"/>
            <a:ext cx="8229600" cy="518299"/>
          </a:xfrm>
        </p:spPr>
        <p:txBody>
          <a:bodyPr/>
          <a:lstStyle/>
          <a:p>
            <a:pPr algn="l"/>
            <a:r>
              <a:rPr lang="en-US" altLang="en-US" sz="3200" b="1" smtClean="0">
                <a:solidFill>
                  <a:schemeClr val="tx1"/>
                </a:solidFill>
                <a:latin typeface="Times New Roman" panose="02020603050405020304" pitchFamily="18" charset="0"/>
              </a:rPr>
              <a:t>3. </a:t>
            </a:r>
            <a:r>
              <a:rPr lang="en-US" altLang="en-US" sz="3200" b="1" smtClean="0">
                <a:solidFill>
                  <a:schemeClr val="tx1"/>
                </a:solidFill>
                <a:latin typeface="Times New Roman" panose="02020603050405020304" pitchFamily="18" charset="0"/>
              </a:rPr>
              <a:t>CANXI </a:t>
            </a:r>
            <a:r>
              <a:rPr lang="en-US" altLang="en-US" sz="3200" b="1" smtClean="0">
                <a:solidFill>
                  <a:schemeClr val="tx1"/>
                </a:solidFill>
                <a:latin typeface="Times New Roman" panose="02020603050405020304" pitchFamily="18" charset="0"/>
              </a:rPr>
              <a:t>SUNFAT CaSO</a:t>
            </a:r>
            <a:r>
              <a:rPr lang="en-US" altLang="en-US" sz="3200" b="1" baseline="-25000">
                <a:solidFill>
                  <a:schemeClr val="tx1"/>
                </a:solidFill>
                <a:latin typeface="Times New Roman" panose="02020603050405020304" pitchFamily="18" charset="0"/>
              </a:rPr>
              <a:t>4</a:t>
            </a:r>
            <a:endParaRPr lang="en-US" altLang="en-US" sz="3200" b="1" smtClean="0">
              <a:solidFill>
                <a:schemeClr val="tx1"/>
              </a:solidFill>
              <a:latin typeface="Times New Roman" panose="02020603050405020304" pitchFamily="18" charset="0"/>
            </a:endParaRPr>
          </a:p>
        </p:txBody>
      </p:sp>
      <p:sp>
        <p:nvSpPr>
          <p:cNvPr id="13" name="Text Box 6"/>
          <p:cNvSpPr txBox="1">
            <a:spLocks noChangeArrowheads="1"/>
          </p:cNvSpPr>
          <p:nvPr/>
        </p:nvSpPr>
        <p:spPr bwMode="auto">
          <a:xfrm>
            <a:off x="2514600" y="2190741"/>
            <a:ext cx="2514600" cy="954107"/>
          </a:xfrm>
          <a:prstGeom prst="rect">
            <a:avLst/>
          </a:prstGeom>
          <a:noFill/>
          <a:ln w="9525" algn="ctr">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ctr" eaLnBrk="1" hangingPunct="1"/>
            <a:r>
              <a:rPr lang="en-US" altLang="en-US" b="1"/>
              <a:t>Thạch cao sống</a:t>
            </a:r>
          </a:p>
          <a:p>
            <a:pPr algn="ctr" eaLnBrk="1" hangingPunct="1"/>
            <a:r>
              <a:rPr lang="en-US" altLang="en-US" b="1"/>
              <a:t>CaSO</a:t>
            </a:r>
            <a:r>
              <a:rPr lang="en-US" altLang="en-US" b="1" baseline="-25000"/>
              <a:t>4</a:t>
            </a:r>
            <a:r>
              <a:rPr lang="en-US" altLang="en-US" b="1"/>
              <a:t>.2H</a:t>
            </a:r>
            <a:r>
              <a:rPr lang="en-US" altLang="en-US" b="1" baseline="-25000"/>
              <a:t>2</a:t>
            </a:r>
            <a:r>
              <a:rPr lang="en-US" altLang="en-US" b="1"/>
              <a:t>O</a:t>
            </a:r>
          </a:p>
        </p:txBody>
      </p:sp>
      <p:sp>
        <p:nvSpPr>
          <p:cNvPr id="14" name="Text Box 7"/>
          <p:cNvSpPr txBox="1">
            <a:spLocks noChangeArrowheads="1"/>
          </p:cNvSpPr>
          <p:nvPr/>
        </p:nvSpPr>
        <p:spPr bwMode="auto">
          <a:xfrm>
            <a:off x="7162800" y="1552575"/>
            <a:ext cx="2514600" cy="861774"/>
          </a:xfrm>
          <a:prstGeom prst="rect">
            <a:avLst/>
          </a:prstGeom>
          <a:noFill/>
          <a:ln w="9525" algn="ctr">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ctr" eaLnBrk="1" hangingPunct="1"/>
            <a:r>
              <a:rPr lang="en-US" altLang="en-US" b="1"/>
              <a:t>Thạch cao nung</a:t>
            </a:r>
          </a:p>
          <a:p>
            <a:pPr algn="ctr" eaLnBrk="1" hangingPunct="1"/>
            <a:r>
              <a:rPr lang="en-US" altLang="en-US" b="1"/>
              <a:t>CaSO</a:t>
            </a:r>
            <a:r>
              <a:rPr lang="en-US" altLang="en-US" b="1" baseline="-25000"/>
              <a:t>4</a:t>
            </a:r>
            <a:r>
              <a:rPr lang="en-US" altLang="en-US" b="1"/>
              <a:t>.H</a:t>
            </a:r>
            <a:r>
              <a:rPr lang="en-US" altLang="en-US" b="1" baseline="-25000"/>
              <a:t>2</a:t>
            </a:r>
            <a:r>
              <a:rPr lang="en-US" altLang="en-US" b="1"/>
              <a:t>O</a:t>
            </a:r>
          </a:p>
        </p:txBody>
      </p:sp>
      <p:sp>
        <p:nvSpPr>
          <p:cNvPr id="15" name="Text Box 8"/>
          <p:cNvSpPr txBox="1">
            <a:spLocks noChangeArrowheads="1"/>
          </p:cNvSpPr>
          <p:nvPr/>
        </p:nvSpPr>
        <p:spPr bwMode="auto">
          <a:xfrm>
            <a:off x="7092951" y="3030538"/>
            <a:ext cx="2746375" cy="1046440"/>
          </a:xfrm>
          <a:prstGeom prst="rect">
            <a:avLst/>
          </a:prstGeom>
          <a:noFill/>
          <a:ln w="9525" algn="ctr">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ctr" eaLnBrk="1" hangingPunct="1"/>
            <a:r>
              <a:rPr lang="en-US" altLang="en-US" b="1"/>
              <a:t>Thạch cao khan</a:t>
            </a:r>
          </a:p>
          <a:p>
            <a:pPr algn="ctr" eaLnBrk="1" hangingPunct="1"/>
            <a:r>
              <a:rPr lang="en-US" altLang="en-US" b="1"/>
              <a:t>CaSO</a:t>
            </a:r>
            <a:r>
              <a:rPr lang="en-US" altLang="en-US" b="1" baseline="-25000"/>
              <a:t>4</a:t>
            </a:r>
            <a:endParaRPr lang="en-US" altLang="en-US" b="1"/>
          </a:p>
        </p:txBody>
      </p:sp>
      <p:grpSp>
        <p:nvGrpSpPr>
          <p:cNvPr id="16" name="Group 15"/>
          <p:cNvGrpSpPr>
            <a:grpSpLocks/>
          </p:cNvGrpSpPr>
          <p:nvPr/>
        </p:nvGrpSpPr>
        <p:grpSpPr bwMode="auto">
          <a:xfrm rot="20246565">
            <a:off x="5070475" y="2025651"/>
            <a:ext cx="1524000" cy="442913"/>
            <a:chOff x="1734" y="2217"/>
            <a:chExt cx="960" cy="279"/>
          </a:xfrm>
        </p:grpSpPr>
        <p:sp>
          <p:nvSpPr>
            <p:cNvPr id="17" name="Line 13"/>
            <p:cNvSpPr>
              <a:spLocks noChangeShapeType="1"/>
            </p:cNvSpPr>
            <p:nvPr/>
          </p:nvSpPr>
          <p:spPr bwMode="auto">
            <a:xfrm>
              <a:off x="1734" y="2496"/>
              <a:ext cx="96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a:p>
          </p:txBody>
        </p:sp>
        <p:sp>
          <p:nvSpPr>
            <p:cNvPr id="18" name="Text Box 14"/>
            <p:cNvSpPr txBox="1">
              <a:spLocks noChangeArrowheads="1"/>
            </p:cNvSpPr>
            <p:nvPr/>
          </p:nvSpPr>
          <p:spPr bwMode="auto">
            <a:xfrm>
              <a:off x="1920" y="2217"/>
              <a:ext cx="67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eaLnBrk="1" hangingPunct="1"/>
              <a:r>
                <a:rPr lang="en-US" altLang="en-US"/>
                <a:t>160</a:t>
              </a:r>
              <a:r>
                <a:rPr lang="en-US" altLang="en-US" baseline="30000"/>
                <a:t>0</a:t>
              </a:r>
              <a:r>
                <a:rPr lang="en-US" altLang="en-US"/>
                <a:t>C</a:t>
              </a:r>
            </a:p>
          </p:txBody>
        </p:sp>
      </p:grpSp>
      <p:grpSp>
        <p:nvGrpSpPr>
          <p:cNvPr id="19" name="Group 17"/>
          <p:cNvGrpSpPr>
            <a:grpSpLocks/>
          </p:cNvGrpSpPr>
          <p:nvPr/>
        </p:nvGrpSpPr>
        <p:grpSpPr bwMode="auto">
          <a:xfrm rot="1385478">
            <a:off x="5222875" y="2714626"/>
            <a:ext cx="1524000" cy="442913"/>
            <a:chOff x="1734" y="2217"/>
            <a:chExt cx="960" cy="279"/>
          </a:xfrm>
        </p:grpSpPr>
        <p:sp>
          <p:nvSpPr>
            <p:cNvPr id="20" name="Line 18"/>
            <p:cNvSpPr>
              <a:spLocks noChangeShapeType="1"/>
            </p:cNvSpPr>
            <p:nvPr/>
          </p:nvSpPr>
          <p:spPr bwMode="auto">
            <a:xfrm>
              <a:off x="1734" y="2496"/>
              <a:ext cx="96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a:p>
          </p:txBody>
        </p:sp>
        <p:sp>
          <p:nvSpPr>
            <p:cNvPr id="21" name="Text Box 19"/>
            <p:cNvSpPr txBox="1">
              <a:spLocks noChangeArrowheads="1"/>
            </p:cNvSpPr>
            <p:nvPr/>
          </p:nvSpPr>
          <p:spPr bwMode="auto">
            <a:xfrm>
              <a:off x="1920" y="2217"/>
              <a:ext cx="67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eaLnBrk="1" hangingPunct="1"/>
              <a:r>
                <a:rPr lang="en-US" altLang="en-US"/>
                <a:t>350</a:t>
              </a:r>
              <a:r>
                <a:rPr lang="en-US" altLang="en-US" baseline="30000"/>
                <a:t>0</a:t>
              </a:r>
              <a:r>
                <a:rPr lang="en-US" altLang="en-US"/>
                <a:t>C</a:t>
              </a:r>
            </a:p>
          </p:txBody>
        </p:sp>
      </p:grpSp>
      <p:sp>
        <p:nvSpPr>
          <p:cNvPr id="22" name="Text Box 20"/>
          <p:cNvSpPr txBox="1">
            <a:spLocks noChangeArrowheads="1"/>
          </p:cNvSpPr>
          <p:nvPr/>
        </p:nvSpPr>
        <p:spPr bwMode="auto">
          <a:xfrm>
            <a:off x="2448605" y="3159815"/>
            <a:ext cx="2743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eaLnBrk="1" hangingPunct="1"/>
            <a:r>
              <a:rPr lang="en-US" altLang="en-US"/>
              <a:t>Có trong tự nhiên</a:t>
            </a:r>
          </a:p>
        </p:txBody>
      </p:sp>
    </p:spTree>
    <p:extLst>
      <p:ext uri="{BB962C8B-B14F-4D97-AF65-F5344CB8AC3E}">
        <p14:creationId xmlns:p14="http://schemas.microsoft.com/office/powerpoint/2010/main" val="319986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plus(in)">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plus(in)">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amond(in)">
                                      <p:cBhvr>
                                        <p:cTn id="28" dur="1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plus(in)">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animBg="1"/>
      <p:bldP spid="15"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thach-cao-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27051"/>
            <a:ext cx="54864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thach ca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66751"/>
            <a:ext cx="45720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4"/>
          <p:cNvSpPr>
            <a:spLocks noChangeArrowheads="1"/>
          </p:cNvSpPr>
          <p:nvPr/>
        </p:nvSpPr>
        <p:spPr bwMode="auto">
          <a:xfrm>
            <a:off x="1447800" y="2599532"/>
            <a:ext cx="3162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ctr">
              <a:spcBef>
                <a:spcPct val="0"/>
              </a:spcBef>
            </a:pPr>
            <a:r>
              <a:rPr lang="en-US" altLang="en-US"/>
              <a:t>Tượng thạch cao</a:t>
            </a:r>
          </a:p>
        </p:txBody>
      </p:sp>
      <p:sp>
        <p:nvSpPr>
          <p:cNvPr id="67589" name="Rectangle 5"/>
          <p:cNvSpPr>
            <a:spLocks noChangeArrowheads="1"/>
          </p:cNvSpPr>
          <p:nvPr/>
        </p:nvSpPr>
        <p:spPr bwMode="auto">
          <a:xfrm>
            <a:off x="8686800" y="1371600"/>
            <a:ext cx="228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ctr">
              <a:spcBef>
                <a:spcPct val="0"/>
              </a:spcBef>
            </a:pPr>
            <a:r>
              <a:rPr lang="en-US" altLang="en-US"/>
              <a:t>Trần thạch cao</a:t>
            </a:r>
          </a:p>
        </p:txBody>
      </p:sp>
      <p:pic>
        <p:nvPicPr>
          <p:cNvPr id="67591" name="Picture 7" descr="forea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667126"/>
            <a:ext cx="54864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340226"/>
            <a:ext cx="45720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3" name="Text Box 9"/>
          <p:cNvSpPr txBox="1">
            <a:spLocks noChangeArrowheads="1"/>
          </p:cNvSpPr>
          <p:nvPr/>
        </p:nvSpPr>
        <p:spPr bwMode="auto">
          <a:xfrm>
            <a:off x="1676400" y="6221414"/>
            <a:ext cx="38862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ctr" eaLnBrk="1" hangingPunct="1"/>
            <a:r>
              <a:rPr lang="en-US" altLang="en-US"/>
              <a:t>Sản xuất xi măng</a:t>
            </a:r>
          </a:p>
        </p:txBody>
      </p:sp>
      <p:sp>
        <p:nvSpPr>
          <p:cNvPr id="67594" name="Text Box 10"/>
          <p:cNvSpPr txBox="1">
            <a:spLocks noChangeArrowheads="1"/>
          </p:cNvSpPr>
          <p:nvPr/>
        </p:nvSpPr>
        <p:spPr bwMode="auto">
          <a:xfrm>
            <a:off x="914400" y="88900"/>
            <a:ext cx="579120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eaLnBrk="1" hangingPunct="1"/>
            <a:r>
              <a:rPr lang="en-US" altLang="en-US" sz="3200" b="1" smtClean="0"/>
              <a:t>Ứng </a:t>
            </a:r>
            <a:r>
              <a:rPr lang="en-US" altLang="en-US" sz="3200" b="1"/>
              <a:t>dụng của thạch cao </a:t>
            </a:r>
          </a:p>
        </p:txBody>
      </p:sp>
      <p:sp>
        <p:nvSpPr>
          <p:cNvPr id="11" name="Text Box 6"/>
          <p:cNvSpPr txBox="1">
            <a:spLocks noChangeArrowheads="1"/>
          </p:cNvSpPr>
          <p:nvPr/>
        </p:nvSpPr>
        <p:spPr bwMode="auto">
          <a:xfrm>
            <a:off x="6019800" y="5181600"/>
            <a:ext cx="358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r>
              <a:rPr lang="en-US" altLang="en-US"/>
              <a:t>Bó bột khi gãy xương</a:t>
            </a:r>
          </a:p>
        </p:txBody>
      </p:sp>
    </p:spTree>
    <p:extLst>
      <p:ext uri="{BB962C8B-B14F-4D97-AF65-F5344CB8AC3E}">
        <p14:creationId xmlns:p14="http://schemas.microsoft.com/office/powerpoint/2010/main" val="990320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 calcmode="lin" valueType="num">
                                      <p:cBhvr additive="base">
                                        <p:cTn id="7" dur="500" fill="hold"/>
                                        <p:tgtEl>
                                          <p:spTgt spid="67594"/>
                                        </p:tgtEl>
                                        <p:attrNameLst>
                                          <p:attrName>ppt_x</p:attrName>
                                        </p:attrNameLst>
                                      </p:cBhvr>
                                      <p:tavLst>
                                        <p:tav tm="0">
                                          <p:val>
                                            <p:strVal val="#ppt_x"/>
                                          </p:val>
                                        </p:tav>
                                        <p:tav tm="100000">
                                          <p:val>
                                            <p:strVal val="#ppt_x"/>
                                          </p:val>
                                        </p:tav>
                                      </p:tavLst>
                                    </p:anim>
                                    <p:anim calcmode="lin" valueType="num">
                                      <p:cBhvr additive="base">
                                        <p:cTn id="8" dur="500" fill="hold"/>
                                        <p:tgtEl>
                                          <p:spTgt spid="675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67587"/>
                                        </p:tgtEl>
                                        <p:attrNameLst>
                                          <p:attrName>style.visibility</p:attrName>
                                        </p:attrNameLst>
                                      </p:cBhvr>
                                      <p:to>
                                        <p:strVal val="visible"/>
                                      </p:to>
                                    </p:set>
                                    <p:animEffect transition="in" filter="checkerboard(across)">
                                      <p:cBhvr>
                                        <p:cTn id="13" dur="500"/>
                                        <p:tgtEl>
                                          <p:spTgt spid="675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7588"/>
                                        </p:tgtEl>
                                        <p:attrNameLst>
                                          <p:attrName>style.visibility</p:attrName>
                                        </p:attrNameLst>
                                      </p:cBhvr>
                                      <p:to>
                                        <p:strVal val="visible"/>
                                      </p:to>
                                    </p:set>
                                    <p:animEffect transition="in" filter="checkerboard(across)">
                                      <p:cBhvr>
                                        <p:cTn id="18" dur="500"/>
                                        <p:tgtEl>
                                          <p:spTgt spid="6758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67586"/>
                                        </p:tgtEl>
                                        <p:attrNameLst>
                                          <p:attrName>style.visibility</p:attrName>
                                        </p:attrNameLst>
                                      </p:cBhvr>
                                      <p:to>
                                        <p:strVal val="visible"/>
                                      </p:to>
                                    </p:set>
                                    <p:animEffect transition="in" filter="checkerboard(across)">
                                      <p:cBhvr>
                                        <p:cTn id="23" dur="500"/>
                                        <p:tgtEl>
                                          <p:spTgt spid="6758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67589"/>
                                        </p:tgtEl>
                                        <p:attrNameLst>
                                          <p:attrName>style.visibility</p:attrName>
                                        </p:attrNameLst>
                                      </p:cBhvr>
                                      <p:to>
                                        <p:strVal val="visible"/>
                                      </p:to>
                                    </p:set>
                                    <p:animEffect transition="in" filter="checkerboard(across)">
                                      <p:cBhvr>
                                        <p:cTn id="28" dur="500"/>
                                        <p:tgtEl>
                                          <p:spTgt spid="6758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67592"/>
                                        </p:tgtEl>
                                        <p:attrNameLst>
                                          <p:attrName>style.visibility</p:attrName>
                                        </p:attrNameLst>
                                      </p:cBhvr>
                                      <p:to>
                                        <p:strVal val="visible"/>
                                      </p:to>
                                    </p:set>
                                    <p:animEffect transition="in" filter="blinds(horizontal)">
                                      <p:cBhvr>
                                        <p:cTn id="33" dur="500"/>
                                        <p:tgtEl>
                                          <p:spTgt spid="675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7593"/>
                                        </p:tgtEl>
                                        <p:attrNameLst>
                                          <p:attrName>style.visibility</p:attrName>
                                        </p:attrNameLst>
                                      </p:cBhvr>
                                      <p:to>
                                        <p:strVal val="visible"/>
                                      </p:to>
                                    </p:set>
                                    <p:anim calcmode="lin" valueType="num">
                                      <p:cBhvr additive="base">
                                        <p:cTn id="38" dur="500" fill="hold"/>
                                        <p:tgtEl>
                                          <p:spTgt spid="67593"/>
                                        </p:tgtEl>
                                        <p:attrNameLst>
                                          <p:attrName>ppt_x</p:attrName>
                                        </p:attrNameLst>
                                      </p:cBhvr>
                                      <p:tavLst>
                                        <p:tav tm="0">
                                          <p:val>
                                            <p:strVal val="#ppt_x"/>
                                          </p:val>
                                        </p:tav>
                                        <p:tav tm="100000">
                                          <p:val>
                                            <p:strVal val="#ppt_x"/>
                                          </p:val>
                                        </p:tav>
                                      </p:tavLst>
                                    </p:anim>
                                    <p:anim calcmode="lin" valueType="num">
                                      <p:cBhvr additive="base">
                                        <p:cTn id="39"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67591"/>
                                        </p:tgtEl>
                                        <p:attrNameLst>
                                          <p:attrName>style.visibility</p:attrName>
                                        </p:attrNameLst>
                                      </p:cBhvr>
                                      <p:to>
                                        <p:strVal val="visible"/>
                                      </p:to>
                                    </p:set>
                                    <p:animEffect transition="in" filter="checkerboard(across)">
                                      <p:cBhvr>
                                        <p:cTn id="44" dur="500"/>
                                        <p:tgtEl>
                                          <p:spTgt spid="67591"/>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P spid="67589" grpId="0"/>
      <p:bldP spid="67593" grpId="0"/>
      <p:bldP spid="67594"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838200" y="256401"/>
            <a:ext cx="8915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eaLnBrk="1" hangingPunct="1"/>
            <a:r>
              <a:rPr lang="en-US" altLang="en-US" sz="3600" b="1">
                <a:solidFill>
                  <a:srgbClr val="FF0000"/>
                </a:solidFill>
              </a:rPr>
              <a:t>C</a:t>
            </a:r>
            <a:r>
              <a:rPr lang="en-US" altLang="en-US" sz="3600" b="1" smtClean="0">
                <a:solidFill>
                  <a:srgbClr val="FF0000"/>
                </a:solidFill>
              </a:rPr>
              <a:t>. NƯỚC CỨNG</a:t>
            </a:r>
            <a:endParaRPr lang="en-US" altLang="en-US" sz="3600" b="1">
              <a:solidFill>
                <a:srgbClr val="FF0000"/>
              </a:solidFill>
            </a:endParaRPr>
          </a:p>
        </p:txBody>
      </p:sp>
      <p:sp>
        <p:nvSpPr>
          <p:cNvPr id="7" name="Rectangle 3"/>
          <p:cNvSpPr txBox="1">
            <a:spLocks noChangeArrowheads="1"/>
          </p:cNvSpPr>
          <p:nvPr/>
        </p:nvSpPr>
        <p:spPr bwMode="auto">
          <a:xfrm>
            <a:off x="689344" y="914400"/>
            <a:ext cx="11201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indent="-609600">
              <a:buFontTx/>
              <a:buNone/>
            </a:pPr>
            <a:r>
              <a:rPr lang="en-US" altLang="en-US" b="1" kern="0" smtClean="0">
                <a:latin typeface="Times New Roman" panose="02020603050405020304" pitchFamily="18" charset="0"/>
              </a:rPr>
              <a:t>1. Nước cứng </a:t>
            </a:r>
          </a:p>
          <a:p>
            <a:pPr marL="609600" indent="-609600">
              <a:buFontTx/>
              <a:buNone/>
            </a:pPr>
            <a:r>
              <a:rPr lang="en-US" altLang="en-US" kern="0" smtClean="0">
                <a:latin typeface="Times New Roman" panose="02020603050405020304" pitchFamily="18" charset="0"/>
              </a:rPr>
              <a:t>- Nước cứng là nước có chứa nhiều cation Ca</a:t>
            </a:r>
            <a:r>
              <a:rPr lang="en-US" altLang="en-US" kern="0" baseline="30000" smtClean="0">
                <a:latin typeface="Times New Roman" panose="02020603050405020304" pitchFamily="18" charset="0"/>
              </a:rPr>
              <a:t>2+</a:t>
            </a:r>
            <a:r>
              <a:rPr lang="en-US" altLang="en-US" kern="0" smtClean="0">
                <a:latin typeface="Times New Roman" panose="02020603050405020304" pitchFamily="18" charset="0"/>
              </a:rPr>
              <a:t>, Mg</a:t>
            </a:r>
            <a:r>
              <a:rPr lang="en-US" altLang="en-US" kern="0" baseline="30000" smtClean="0">
                <a:latin typeface="Times New Roman" panose="02020603050405020304" pitchFamily="18" charset="0"/>
              </a:rPr>
              <a:t>2+</a:t>
            </a:r>
            <a:r>
              <a:rPr lang="en-US" altLang="en-US" kern="0" baseline="-25000" smtClean="0">
                <a:latin typeface="Times New Roman" panose="02020603050405020304" pitchFamily="18" charset="0"/>
              </a:rPr>
              <a:t> </a:t>
            </a:r>
          </a:p>
          <a:p>
            <a:pPr marL="609600" indent="-609600">
              <a:buFontTx/>
              <a:buNone/>
            </a:pPr>
            <a:r>
              <a:rPr lang="en-US" altLang="en-US" kern="0" smtClean="0">
                <a:latin typeface="Times New Roman" panose="02020603050405020304" pitchFamily="18" charset="0"/>
              </a:rPr>
              <a:t>- Nước chứa ít hoặc không chứa các ion trên được gọi là nước mềm</a:t>
            </a:r>
          </a:p>
          <a:p>
            <a:pPr marL="609600" indent="-609600">
              <a:buFontTx/>
              <a:buNone/>
            </a:pPr>
            <a:r>
              <a:rPr lang="en-US" altLang="en-US" b="1" kern="0" smtClean="0">
                <a:latin typeface="Times New Roman" panose="02020603050405020304" pitchFamily="18" charset="0"/>
              </a:rPr>
              <a:t>2. Phân loại nước cứng ( 3 loại ) </a:t>
            </a:r>
          </a:p>
          <a:p>
            <a:pPr marL="609600" indent="-609600">
              <a:buFontTx/>
              <a:buNone/>
            </a:pPr>
            <a:r>
              <a:rPr lang="en-US" altLang="en-US" kern="0" smtClean="0">
                <a:latin typeface="Times New Roman" panose="02020603050405020304" pitchFamily="18" charset="0"/>
              </a:rPr>
              <a:t>a. Nước có tính cứng tạm thời :(Ca</a:t>
            </a:r>
            <a:r>
              <a:rPr lang="en-US" altLang="en-US" kern="0" baseline="30000" smtClean="0">
                <a:latin typeface="Times New Roman" panose="02020603050405020304" pitchFamily="18" charset="0"/>
              </a:rPr>
              <a:t>2+</a:t>
            </a:r>
            <a:r>
              <a:rPr lang="en-US" altLang="en-US" kern="0" smtClean="0">
                <a:latin typeface="Times New Roman" panose="02020603050405020304" pitchFamily="18" charset="0"/>
              </a:rPr>
              <a:t>, Mg</a:t>
            </a:r>
            <a:r>
              <a:rPr lang="en-US" altLang="en-US" kern="0" baseline="30000" smtClean="0">
                <a:latin typeface="Times New Roman" panose="02020603050405020304" pitchFamily="18" charset="0"/>
              </a:rPr>
              <a:t>2+</a:t>
            </a:r>
            <a:r>
              <a:rPr lang="en-US" altLang="en-US" kern="0" smtClean="0">
                <a:latin typeface="Times New Roman" panose="02020603050405020304" pitchFamily="18" charset="0"/>
              </a:rPr>
              <a:t> HCO</a:t>
            </a:r>
            <a:r>
              <a:rPr lang="en-US" altLang="en-US" kern="0" baseline="-25000" smtClean="0">
                <a:latin typeface="Times New Roman" panose="02020603050405020304" pitchFamily="18" charset="0"/>
              </a:rPr>
              <a:t>3</a:t>
            </a:r>
            <a:r>
              <a:rPr lang="en-US" altLang="en-US" kern="0" baseline="30000" smtClean="0">
                <a:latin typeface="Times New Roman" panose="02020603050405020304" pitchFamily="18" charset="0"/>
              </a:rPr>
              <a:t>2-</a:t>
            </a:r>
            <a:r>
              <a:rPr lang="en-US" altLang="en-US" kern="0" smtClean="0">
                <a:latin typeface="Times New Roman" panose="02020603050405020304" pitchFamily="18" charset="0"/>
              </a:rPr>
              <a:t>)</a:t>
            </a:r>
          </a:p>
          <a:p>
            <a:pPr marL="609600" indent="-609600">
              <a:buFontTx/>
              <a:buNone/>
            </a:pPr>
            <a:r>
              <a:rPr lang="en-US" altLang="en-US" kern="0" smtClean="0">
                <a:latin typeface="Times New Roman" panose="02020603050405020304" pitchFamily="18" charset="0"/>
              </a:rPr>
              <a:t>b.Nước có tính cứng vĩnh cửu : (Ca</a:t>
            </a:r>
            <a:r>
              <a:rPr lang="en-US" altLang="en-US" kern="0" baseline="30000" smtClean="0">
                <a:latin typeface="Times New Roman" panose="02020603050405020304" pitchFamily="18" charset="0"/>
              </a:rPr>
              <a:t>2+</a:t>
            </a:r>
            <a:r>
              <a:rPr lang="en-US" altLang="en-US" kern="0" smtClean="0">
                <a:latin typeface="Times New Roman" panose="02020603050405020304" pitchFamily="18" charset="0"/>
              </a:rPr>
              <a:t>, Mg</a:t>
            </a:r>
            <a:r>
              <a:rPr lang="en-US" altLang="en-US" kern="0" baseline="30000" smtClean="0">
                <a:latin typeface="Times New Roman" panose="02020603050405020304" pitchFamily="18" charset="0"/>
              </a:rPr>
              <a:t>2+</a:t>
            </a:r>
            <a:r>
              <a:rPr lang="en-US" altLang="en-US" kern="0" smtClean="0">
                <a:latin typeface="Times New Roman" panose="02020603050405020304" pitchFamily="18" charset="0"/>
              </a:rPr>
              <a:t>,Cl</a:t>
            </a:r>
            <a:r>
              <a:rPr lang="en-US" altLang="en-US" kern="0" baseline="30000" smtClean="0">
                <a:latin typeface="Times New Roman" panose="02020603050405020304" pitchFamily="18" charset="0"/>
              </a:rPr>
              <a:t>-</a:t>
            </a:r>
            <a:r>
              <a:rPr lang="en-US" altLang="en-US" kern="0" smtClean="0">
                <a:latin typeface="Times New Roman" panose="02020603050405020304" pitchFamily="18" charset="0"/>
              </a:rPr>
              <a:t>,SO</a:t>
            </a:r>
            <a:r>
              <a:rPr lang="en-US" altLang="en-US" kern="0" baseline="-25000" smtClean="0">
                <a:latin typeface="Times New Roman" panose="02020603050405020304" pitchFamily="18" charset="0"/>
              </a:rPr>
              <a:t>4</a:t>
            </a:r>
            <a:r>
              <a:rPr lang="en-US" altLang="en-US" kern="0" baseline="30000" smtClean="0">
                <a:latin typeface="Times New Roman" panose="02020603050405020304" pitchFamily="18" charset="0"/>
              </a:rPr>
              <a:t>2- </a:t>
            </a:r>
            <a:r>
              <a:rPr lang="en-US" altLang="en-US" kern="0" smtClean="0">
                <a:latin typeface="Times New Roman" panose="02020603050405020304" pitchFamily="18" charset="0"/>
              </a:rPr>
              <a:t>)</a:t>
            </a:r>
          </a:p>
          <a:p>
            <a:pPr marL="609600" indent="-609600">
              <a:buFontTx/>
              <a:buNone/>
            </a:pPr>
            <a:r>
              <a:rPr lang="en-US" altLang="en-US" kern="0" smtClean="0">
                <a:latin typeface="Times New Roman" panose="02020603050405020304" pitchFamily="18" charset="0"/>
              </a:rPr>
              <a:t>c. Nước có tính cứng toàn phần : </a:t>
            </a:r>
          </a:p>
          <a:p>
            <a:pPr marL="609600" indent="-609600">
              <a:buFontTx/>
              <a:buNone/>
            </a:pPr>
            <a:r>
              <a:rPr lang="en-US" altLang="en-US" kern="0" smtClean="0">
                <a:latin typeface="Times New Roman" panose="02020603050405020304" pitchFamily="18" charset="0"/>
              </a:rPr>
              <a:t>                                    (Ca</a:t>
            </a:r>
            <a:r>
              <a:rPr lang="en-US" altLang="en-US" kern="0" baseline="30000" smtClean="0">
                <a:latin typeface="Times New Roman" panose="02020603050405020304" pitchFamily="18" charset="0"/>
              </a:rPr>
              <a:t>2+</a:t>
            </a:r>
            <a:r>
              <a:rPr lang="en-US" altLang="en-US" kern="0" smtClean="0">
                <a:latin typeface="Times New Roman" panose="02020603050405020304" pitchFamily="18" charset="0"/>
              </a:rPr>
              <a:t>, Mg</a:t>
            </a:r>
            <a:r>
              <a:rPr lang="en-US" altLang="en-US" kern="0" baseline="30000" smtClean="0">
                <a:latin typeface="Times New Roman" panose="02020603050405020304" pitchFamily="18" charset="0"/>
              </a:rPr>
              <a:t>2+</a:t>
            </a:r>
            <a:r>
              <a:rPr lang="en-US" altLang="en-US" kern="0" smtClean="0">
                <a:latin typeface="Times New Roman" panose="02020603050405020304" pitchFamily="18" charset="0"/>
              </a:rPr>
              <a:t>,Cl</a:t>
            </a:r>
            <a:r>
              <a:rPr lang="en-US" altLang="en-US" kern="0" baseline="30000" smtClean="0">
                <a:latin typeface="Times New Roman" panose="02020603050405020304" pitchFamily="18" charset="0"/>
              </a:rPr>
              <a:t>-</a:t>
            </a:r>
            <a:r>
              <a:rPr lang="en-US" altLang="en-US" kern="0" smtClean="0">
                <a:latin typeface="Times New Roman" panose="02020603050405020304" pitchFamily="18" charset="0"/>
              </a:rPr>
              <a:t>,SO</a:t>
            </a:r>
            <a:r>
              <a:rPr lang="en-US" altLang="en-US" kern="0" baseline="-25000" smtClean="0">
                <a:latin typeface="Times New Roman" panose="02020603050405020304" pitchFamily="18" charset="0"/>
              </a:rPr>
              <a:t>4</a:t>
            </a:r>
            <a:r>
              <a:rPr lang="en-US" altLang="en-US" kern="0" baseline="30000" smtClean="0">
                <a:latin typeface="Times New Roman" panose="02020603050405020304" pitchFamily="18" charset="0"/>
              </a:rPr>
              <a:t>2- </a:t>
            </a:r>
            <a:r>
              <a:rPr lang="en-US" altLang="en-US" kern="0" smtClean="0">
                <a:latin typeface="Times New Roman" panose="02020603050405020304" pitchFamily="18" charset="0"/>
              </a:rPr>
              <a:t>, HCO</a:t>
            </a:r>
            <a:r>
              <a:rPr lang="en-US" altLang="en-US" kern="0" baseline="-25000" smtClean="0">
                <a:latin typeface="Times New Roman" panose="02020603050405020304" pitchFamily="18" charset="0"/>
              </a:rPr>
              <a:t>3</a:t>
            </a:r>
            <a:r>
              <a:rPr lang="en-US" altLang="en-US" kern="0" baseline="30000" smtClean="0">
                <a:latin typeface="Times New Roman" panose="02020603050405020304" pitchFamily="18" charset="0"/>
              </a:rPr>
              <a:t>2-</a:t>
            </a:r>
            <a:r>
              <a:rPr lang="en-US" altLang="en-US" kern="0" smtClean="0">
                <a:latin typeface="Times New Roman" panose="02020603050405020304" pitchFamily="18" charset="0"/>
              </a:rPr>
              <a:t>)</a:t>
            </a:r>
          </a:p>
          <a:p>
            <a:pPr marL="609600" indent="-609600">
              <a:buFontTx/>
              <a:buNone/>
            </a:pPr>
            <a:endParaRPr lang="en-US" altLang="en-US" kern="0">
              <a:latin typeface="Times New Roman" panose="02020603050405020304" pitchFamily="18" charset="0"/>
            </a:endParaRPr>
          </a:p>
        </p:txBody>
      </p:sp>
    </p:spTree>
    <p:extLst>
      <p:ext uri="{BB962C8B-B14F-4D97-AF65-F5344CB8AC3E}">
        <p14:creationId xmlns:p14="http://schemas.microsoft.com/office/powerpoint/2010/main" val="375539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wedge">
                                      <p:cBhvr>
                                        <p:cTn id="7" dur="5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randombar(horizontal)">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randombar(horizontal)">
                                      <p:cBhvr>
                                        <p:cTn id="4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838200" y="256401"/>
            <a:ext cx="8915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eaLnBrk="1" hangingPunct="1"/>
            <a:r>
              <a:rPr lang="en-US" altLang="en-US" sz="3600" b="1">
                <a:solidFill>
                  <a:srgbClr val="FF0000"/>
                </a:solidFill>
              </a:rPr>
              <a:t>C</a:t>
            </a:r>
            <a:r>
              <a:rPr lang="en-US" altLang="en-US" sz="3600" b="1" smtClean="0">
                <a:solidFill>
                  <a:srgbClr val="FF0000"/>
                </a:solidFill>
              </a:rPr>
              <a:t>. NƯỚC CỨNG</a:t>
            </a:r>
            <a:endParaRPr lang="en-US" altLang="en-US" sz="3600" b="1">
              <a:solidFill>
                <a:srgbClr val="FF0000"/>
              </a:solidFill>
            </a:endParaRPr>
          </a:p>
        </p:txBody>
      </p:sp>
      <p:sp>
        <p:nvSpPr>
          <p:cNvPr id="4" name="Rectangle 6"/>
          <p:cNvSpPr>
            <a:spLocks noChangeArrowheads="1"/>
          </p:cNvSpPr>
          <p:nvPr/>
        </p:nvSpPr>
        <p:spPr bwMode="auto">
          <a:xfrm>
            <a:off x="863009" y="609601"/>
            <a:ext cx="6172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hlink"/>
              </a:buClr>
              <a:buSzPct val="120000"/>
              <a:defRPr/>
            </a:pPr>
            <a:r>
              <a:rPr lang="en-US" sz="3200" b="1" dirty="0"/>
              <a:t>3. Tác hại của nước cứng:</a:t>
            </a:r>
          </a:p>
        </p:txBody>
      </p:sp>
      <p:pic>
        <p:nvPicPr>
          <p:cNvPr id="5" name="Picture 7"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2130629"/>
            <a:ext cx="3279775"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2196509" y="1295401"/>
            <a:ext cx="449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ctr" eaLnBrk="1" hangingPunct="1"/>
            <a:r>
              <a:rPr lang="en-US" altLang="en-US" sz="3200"/>
              <a:t>- Cặn trong ống nước dẫn nước</a:t>
            </a:r>
          </a:p>
        </p:txBody>
      </p:sp>
      <p:pic>
        <p:nvPicPr>
          <p:cNvPr id="8" name="Picture 10" desc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054428"/>
            <a:ext cx="3505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a:spLocks noChangeArrowheads="1"/>
          </p:cNvSpPr>
          <p:nvPr/>
        </p:nvSpPr>
        <p:spPr bwMode="auto">
          <a:xfrm>
            <a:off x="2133600" y="5346407"/>
            <a:ext cx="3429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ctr" eaLnBrk="1" hangingPunct="1"/>
            <a:r>
              <a:rPr lang="en-US" altLang="en-US" sz="3200"/>
              <a:t>- Cặn trong </a:t>
            </a:r>
            <a:r>
              <a:rPr lang="en-US" altLang="en-US" sz="3200"/>
              <a:t>nồi </a:t>
            </a:r>
            <a:r>
              <a:rPr lang="en-US" altLang="en-US" sz="3200" smtClean="0"/>
              <a:t>hơi</a:t>
            </a:r>
            <a:endParaRPr lang="en-US" altLang="en-US" sz="3200"/>
          </a:p>
        </p:txBody>
      </p:sp>
    </p:spTree>
    <p:extLst>
      <p:ext uri="{BB962C8B-B14F-4D97-AF65-F5344CB8AC3E}">
        <p14:creationId xmlns:p14="http://schemas.microsoft.com/office/powerpoint/2010/main" val="387640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half" idx="1"/>
          </p:nvPr>
        </p:nvSpPr>
        <p:spPr>
          <a:xfrm>
            <a:off x="1524000" y="1066800"/>
            <a:ext cx="9144000" cy="5791200"/>
          </a:xfrm>
        </p:spPr>
        <p:txBody>
          <a:bodyPr/>
          <a:lstStyle/>
          <a:p>
            <a:pPr marL="533400" indent="-533400">
              <a:buNone/>
            </a:pPr>
            <a:r>
              <a:rPr lang="en-US" altLang="en-US" b="1" smtClean="0">
                <a:latin typeface="Times New Roman" panose="02020603050405020304" pitchFamily="18" charset="0"/>
                <a:cs typeface="Times New Roman" panose="02020603050405020304" pitchFamily="18" charset="0"/>
              </a:rPr>
              <a:t>4. Các biện pháp làm mềm nước cứng</a:t>
            </a:r>
          </a:p>
          <a:p>
            <a:pPr marL="533400" indent="-533400">
              <a:buNone/>
            </a:pPr>
            <a:r>
              <a:rPr lang="en-US" altLang="en-US" u="sng" smtClean="0">
                <a:latin typeface="Times New Roman" panose="02020603050405020304" pitchFamily="18" charset="0"/>
                <a:cs typeface="Times New Roman" panose="02020603050405020304" pitchFamily="18" charset="0"/>
              </a:rPr>
              <a:t>a. Phương pháp kết tủa :</a:t>
            </a:r>
          </a:p>
          <a:p>
            <a:pPr marL="533400" indent="-533400">
              <a:buNone/>
            </a:pPr>
            <a:r>
              <a:rPr lang="en-US" altLang="en-US" smtClean="0">
                <a:latin typeface="Times New Roman" panose="02020603050405020304" pitchFamily="18" charset="0"/>
                <a:cs typeface="Times New Roman" panose="02020603050405020304" pitchFamily="18" charset="0"/>
              </a:rPr>
              <a:t>  Nước cứng tạm thời </a:t>
            </a:r>
          </a:p>
          <a:p>
            <a:pPr marL="533400" indent="-533400">
              <a:buNone/>
            </a:pPr>
            <a:r>
              <a:rPr lang="en-US" altLang="en-US" smtClean="0">
                <a:latin typeface="Times New Roman" panose="02020603050405020304" pitchFamily="18" charset="0"/>
                <a:cs typeface="Times New Roman" panose="02020603050405020304" pitchFamily="18" charset="0"/>
              </a:rPr>
              <a:t>	</a:t>
            </a:r>
            <a:r>
              <a:rPr lang="en-US" altLang="en-US" smtClean="0">
                <a:latin typeface="Times New Roman" panose="02020603050405020304" pitchFamily="18" charset="0"/>
                <a:cs typeface="Times New Roman" panose="02020603050405020304" pitchFamily="18" charset="0"/>
              </a:rPr>
              <a:t>Ca(HCO</a:t>
            </a:r>
            <a:r>
              <a:rPr lang="en-US" altLang="en-US" baseline="-25000" smtClean="0">
                <a:latin typeface="Times New Roman" panose="02020603050405020304" pitchFamily="18" charset="0"/>
                <a:cs typeface="Times New Roman" panose="02020603050405020304" pitchFamily="18" charset="0"/>
              </a:rPr>
              <a:t>3</a:t>
            </a:r>
            <a:r>
              <a:rPr lang="en-US" altLang="en-US" smtClean="0">
                <a:latin typeface="Times New Roman" panose="02020603050405020304" pitchFamily="18" charset="0"/>
                <a:cs typeface="Times New Roman" panose="02020603050405020304" pitchFamily="18" charset="0"/>
              </a:rPr>
              <a:t>)</a:t>
            </a:r>
            <a:r>
              <a:rPr lang="en-US" altLang="en-US" baseline="-25000" smtClean="0">
                <a:latin typeface="Times New Roman" panose="02020603050405020304" pitchFamily="18" charset="0"/>
                <a:cs typeface="Times New Roman" panose="02020603050405020304" pitchFamily="18" charset="0"/>
              </a:rPr>
              <a:t>2  </a:t>
            </a:r>
            <a:r>
              <a:rPr lang="en-US" altLang="en-US" baseline="-25000" smtClean="0">
                <a:latin typeface="Times New Roman" panose="02020603050405020304" pitchFamily="18" charset="0"/>
                <a:cs typeface="Times New Roman" panose="02020603050405020304" pitchFamily="18" charset="0"/>
              </a:rPr>
              <a:t>	</a:t>
            </a:r>
            <a:r>
              <a:rPr lang="en-US" altLang="en-US" baseline="-25000" smtClean="0">
                <a:latin typeface="Times New Roman" panose="02020603050405020304" pitchFamily="18" charset="0"/>
                <a:cs typeface="Times New Roman" panose="02020603050405020304" pitchFamily="18" charset="0"/>
              </a:rPr>
              <a:t>	</a:t>
            </a:r>
            <a:r>
              <a:rPr lang="en-US" altLang="en-US" smtClean="0">
                <a:latin typeface="Times New Roman" panose="02020603050405020304" pitchFamily="18" charset="0"/>
                <a:cs typeface="Times New Roman" panose="02020603050405020304" pitchFamily="18" charset="0"/>
              </a:rPr>
              <a:t>CaCO</a:t>
            </a:r>
            <a:r>
              <a:rPr lang="en-US" altLang="en-US" baseline="-25000" smtClean="0">
                <a:latin typeface="Times New Roman" panose="02020603050405020304" pitchFamily="18" charset="0"/>
                <a:cs typeface="Times New Roman" panose="02020603050405020304" pitchFamily="18" charset="0"/>
              </a:rPr>
              <a:t>3      </a:t>
            </a:r>
            <a:r>
              <a:rPr lang="en-US" altLang="en-US" smtClean="0">
                <a:latin typeface="Times New Roman" panose="02020603050405020304" pitchFamily="18" charset="0"/>
                <a:cs typeface="Times New Roman" panose="02020603050405020304" pitchFamily="18" charset="0"/>
              </a:rPr>
              <a:t>+ CO</a:t>
            </a:r>
            <a:r>
              <a:rPr lang="en-US" altLang="en-US" baseline="-25000" smtClean="0">
                <a:latin typeface="Times New Roman" panose="02020603050405020304" pitchFamily="18" charset="0"/>
                <a:cs typeface="Times New Roman" panose="02020603050405020304" pitchFamily="18" charset="0"/>
              </a:rPr>
              <a:t>2 </a:t>
            </a:r>
            <a:r>
              <a:rPr lang="en-US" altLang="en-US" smtClean="0">
                <a:latin typeface="Times New Roman" panose="02020603050405020304" pitchFamily="18" charset="0"/>
                <a:cs typeface="Times New Roman" panose="02020603050405020304" pitchFamily="18" charset="0"/>
              </a:rPr>
              <a:t>+ H</a:t>
            </a:r>
            <a:r>
              <a:rPr lang="en-US" altLang="en-US" baseline="-25000" smtClean="0">
                <a:latin typeface="Times New Roman" panose="02020603050405020304" pitchFamily="18" charset="0"/>
                <a:cs typeface="Times New Roman" panose="02020603050405020304" pitchFamily="18" charset="0"/>
              </a:rPr>
              <a:t>2</a:t>
            </a:r>
            <a:r>
              <a:rPr lang="en-US" altLang="en-US" smtClean="0">
                <a:latin typeface="Times New Roman" panose="02020603050405020304" pitchFamily="18" charset="0"/>
                <a:cs typeface="Times New Roman" panose="02020603050405020304" pitchFamily="18" charset="0"/>
              </a:rPr>
              <a:t>O</a:t>
            </a:r>
          </a:p>
          <a:p>
            <a:pPr marL="533400" indent="-533400">
              <a:buNone/>
            </a:pPr>
            <a:r>
              <a:rPr lang="en-US" altLang="en-US" smtClean="0">
                <a:latin typeface="Times New Roman" panose="02020603050405020304" pitchFamily="18" charset="0"/>
                <a:cs typeface="Times New Roman" panose="02020603050405020304" pitchFamily="18" charset="0"/>
              </a:rPr>
              <a:t>   Mg(HCO</a:t>
            </a:r>
            <a:r>
              <a:rPr lang="en-US" altLang="en-US" baseline="-25000" smtClean="0">
                <a:latin typeface="Times New Roman" panose="02020603050405020304" pitchFamily="18" charset="0"/>
                <a:cs typeface="Times New Roman" panose="02020603050405020304" pitchFamily="18" charset="0"/>
              </a:rPr>
              <a:t>3</a:t>
            </a:r>
            <a:r>
              <a:rPr lang="en-US" altLang="en-US" smtClean="0">
                <a:latin typeface="Times New Roman" panose="02020603050405020304" pitchFamily="18" charset="0"/>
                <a:cs typeface="Times New Roman" panose="02020603050405020304" pitchFamily="18" charset="0"/>
              </a:rPr>
              <a:t>)</a:t>
            </a:r>
            <a:r>
              <a:rPr lang="en-US" altLang="en-US" baseline="-25000" smtClean="0">
                <a:latin typeface="Times New Roman" panose="02020603050405020304" pitchFamily="18" charset="0"/>
                <a:cs typeface="Times New Roman" panose="02020603050405020304" pitchFamily="18" charset="0"/>
              </a:rPr>
              <a:t>2  		</a:t>
            </a:r>
            <a:r>
              <a:rPr lang="en-US" altLang="en-US" smtClean="0">
                <a:latin typeface="Times New Roman" panose="02020603050405020304" pitchFamily="18" charset="0"/>
                <a:cs typeface="Times New Roman" panose="02020603050405020304" pitchFamily="18" charset="0"/>
              </a:rPr>
              <a:t>MgCO</a:t>
            </a:r>
            <a:r>
              <a:rPr lang="en-US" altLang="en-US" baseline="-25000" smtClean="0">
                <a:latin typeface="Times New Roman" panose="02020603050405020304" pitchFamily="18" charset="0"/>
                <a:cs typeface="Times New Roman" panose="02020603050405020304" pitchFamily="18" charset="0"/>
              </a:rPr>
              <a:t>3      </a:t>
            </a:r>
            <a:r>
              <a:rPr lang="en-US" altLang="en-US" smtClean="0">
                <a:latin typeface="Times New Roman" panose="02020603050405020304" pitchFamily="18" charset="0"/>
                <a:cs typeface="Times New Roman" panose="02020603050405020304" pitchFamily="18" charset="0"/>
              </a:rPr>
              <a:t>+ CO</a:t>
            </a:r>
            <a:r>
              <a:rPr lang="en-US" altLang="en-US" baseline="-25000" smtClean="0">
                <a:latin typeface="Times New Roman" panose="02020603050405020304" pitchFamily="18" charset="0"/>
                <a:cs typeface="Times New Roman" panose="02020603050405020304" pitchFamily="18" charset="0"/>
              </a:rPr>
              <a:t>2 </a:t>
            </a:r>
            <a:r>
              <a:rPr lang="en-US" altLang="en-US" smtClean="0">
                <a:latin typeface="Times New Roman" panose="02020603050405020304" pitchFamily="18" charset="0"/>
                <a:cs typeface="Times New Roman" panose="02020603050405020304" pitchFamily="18" charset="0"/>
              </a:rPr>
              <a:t>+ H</a:t>
            </a:r>
            <a:r>
              <a:rPr lang="en-US" altLang="en-US" baseline="-25000" smtClean="0">
                <a:latin typeface="Times New Roman" panose="02020603050405020304" pitchFamily="18" charset="0"/>
                <a:cs typeface="Times New Roman" panose="02020603050405020304" pitchFamily="18" charset="0"/>
              </a:rPr>
              <a:t>2</a:t>
            </a:r>
            <a:r>
              <a:rPr lang="en-US" altLang="en-US" smtClean="0">
                <a:latin typeface="Times New Roman" panose="02020603050405020304" pitchFamily="18" charset="0"/>
                <a:cs typeface="Times New Roman" panose="02020603050405020304" pitchFamily="18" charset="0"/>
              </a:rPr>
              <a:t>O</a:t>
            </a:r>
          </a:p>
          <a:p>
            <a:pPr marL="533400" indent="-533400">
              <a:buNone/>
            </a:pPr>
            <a:r>
              <a:rPr lang="en-US" altLang="en-US" smtClean="0">
                <a:latin typeface="Times New Roman" panose="02020603050405020304" pitchFamily="18" charset="0"/>
                <a:cs typeface="Times New Roman" panose="02020603050405020304" pitchFamily="18" charset="0"/>
              </a:rPr>
              <a:t>  Đối với nước cứng vĩnh cửu</a:t>
            </a:r>
          </a:p>
          <a:p>
            <a:pPr marL="533400" indent="-533400">
              <a:buNone/>
            </a:pPr>
            <a:r>
              <a:rPr lang="en-US" altLang="en-US" smtClean="0">
                <a:latin typeface="Times New Roman" panose="02020603050405020304" pitchFamily="18" charset="0"/>
                <a:cs typeface="Times New Roman" panose="02020603050405020304" pitchFamily="18" charset="0"/>
              </a:rPr>
              <a:t>    Dùng các dung dịch Na</a:t>
            </a:r>
            <a:r>
              <a:rPr lang="en-US" altLang="en-US" baseline="-25000" smtClean="0">
                <a:latin typeface="Times New Roman" panose="02020603050405020304" pitchFamily="18" charset="0"/>
                <a:cs typeface="Times New Roman" panose="02020603050405020304" pitchFamily="18" charset="0"/>
              </a:rPr>
              <a:t>2</a:t>
            </a:r>
            <a:r>
              <a:rPr lang="en-US" altLang="en-US" smtClean="0">
                <a:latin typeface="Times New Roman" panose="02020603050405020304" pitchFamily="18" charset="0"/>
                <a:cs typeface="Times New Roman" panose="02020603050405020304" pitchFamily="18" charset="0"/>
              </a:rPr>
              <a:t>CO</a:t>
            </a:r>
            <a:r>
              <a:rPr lang="en-US" altLang="en-US" baseline="-25000" smtClean="0">
                <a:latin typeface="Times New Roman" panose="02020603050405020304" pitchFamily="18" charset="0"/>
                <a:cs typeface="Times New Roman" panose="02020603050405020304" pitchFamily="18" charset="0"/>
              </a:rPr>
              <a:t>3</a:t>
            </a:r>
            <a:r>
              <a:rPr lang="en-US" altLang="en-US" smtClean="0">
                <a:latin typeface="Times New Roman" panose="02020603050405020304" pitchFamily="18" charset="0"/>
                <a:cs typeface="Times New Roman" panose="02020603050405020304" pitchFamily="18" charset="0"/>
              </a:rPr>
              <a:t>, Ca(OH)</a:t>
            </a:r>
            <a:r>
              <a:rPr lang="en-US" altLang="en-US" baseline="-25000" smtClean="0">
                <a:latin typeface="Times New Roman" panose="02020603050405020304" pitchFamily="18" charset="0"/>
                <a:cs typeface="Times New Roman" panose="02020603050405020304" pitchFamily="18" charset="0"/>
              </a:rPr>
              <a:t>2</a:t>
            </a:r>
            <a:r>
              <a:rPr lang="en-US" altLang="en-US" smtClean="0">
                <a:latin typeface="Times New Roman" panose="02020603050405020304" pitchFamily="18" charset="0"/>
                <a:cs typeface="Times New Roman" panose="02020603050405020304" pitchFamily="18" charset="0"/>
              </a:rPr>
              <a:t> và Na</a:t>
            </a:r>
            <a:r>
              <a:rPr lang="en-US" altLang="en-US" baseline="-25000" smtClean="0">
                <a:latin typeface="Times New Roman" panose="02020603050405020304" pitchFamily="18" charset="0"/>
                <a:cs typeface="Times New Roman" panose="02020603050405020304" pitchFamily="18" charset="0"/>
              </a:rPr>
              <a:t>3</a:t>
            </a:r>
            <a:r>
              <a:rPr lang="en-US" altLang="en-US" smtClean="0">
                <a:latin typeface="Times New Roman" panose="02020603050405020304" pitchFamily="18" charset="0"/>
                <a:cs typeface="Times New Roman" panose="02020603050405020304" pitchFamily="18" charset="0"/>
              </a:rPr>
              <a:t>PO</a:t>
            </a:r>
            <a:r>
              <a:rPr lang="en-US" altLang="en-US" baseline="-25000" smtClean="0">
                <a:latin typeface="Times New Roman" panose="02020603050405020304" pitchFamily="18" charset="0"/>
                <a:cs typeface="Times New Roman" panose="02020603050405020304" pitchFamily="18" charset="0"/>
              </a:rPr>
              <a:t>4</a:t>
            </a:r>
          </a:p>
          <a:p>
            <a:pPr marL="533400" indent="-533400">
              <a:buNone/>
            </a:pPr>
            <a:r>
              <a:rPr lang="en-US" altLang="en-US" u="sng" smtClean="0">
                <a:latin typeface="Times New Roman" panose="02020603050405020304" pitchFamily="18" charset="0"/>
                <a:cs typeface="Times New Roman" panose="02020603050405020304" pitchFamily="18" charset="0"/>
              </a:rPr>
              <a:t>b. Phương pháp trao đổi ion</a:t>
            </a:r>
          </a:p>
          <a:p>
            <a:pPr marL="533400" indent="-533400">
              <a:buNone/>
            </a:pPr>
            <a:endParaRPr lang="en-US" altLang="en-US" baseline="-25000" smtClean="0">
              <a:latin typeface="Times New Roman" panose="02020603050405020304" pitchFamily="18" charset="0"/>
              <a:cs typeface="Times New Roman" panose="02020603050405020304" pitchFamily="18" charset="0"/>
            </a:endParaRPr>
          </a:p>
        </p:txBody>
      </p:sp>
      <p:sp>
        <p:nvSpPr>
          <p:cNvPr id="18435" name="Line 13"/>
          <p:cNvSpPr>
            <a:spLocks noChangeShapeType="1"/>
          </p:cNvSpPr>
          <p:nvPr/>
        </p:nvSpPr>
        <p:spPr bwMode="auto">
          <a:xfrm>
            <a:off x="6553200" y="3048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18436" name="Line 14"/>
          <p:cNvSpPr>
            <a:spLocks noChangeShapeType="1"/>
          </p:cNvSpPr>
          <p:nvPr/>
        </p:nvSpPr>
        <p:spPr bwMode="auto">
          <a:xfrm flipV="1">
            <a:off x="7903535" y="30099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18437" name="Line 15"/>
          <p:cNvSpPr>
            <a:spLocks noChangeShapeType="1"/>
          </p:cNvSpPr>
          <p:nvPr/>
        </p:nvSpPr>
        <p:spPr bwMode="auto">
          <a:xfrm>
            <a:off x="6705600" y="3576637"/>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18438" name="Line 16"/>
          <p:cNvSpPr>
            <a:spLocks noChangeShapeType="1"/>
          </p:cNvSpPr>
          <p:nvPr/>
        </p:nvSpPr>
        <p:spPr bwMode="auto">
          <a:xfrm flipV="1">
            <a:off x="8001000" y="3614737"/>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18439" name="Line 23"/>
          <p:cNvSpPr>
            <a:spLocks noChangeShapeType="1"/>
          </p:cNvSpPr>
          <p:nvPr/>
        </p:nvSpPr>
        <p:spPr bwMode="auto">
          <a:xfrm>
            <a:off x="4003601" y="3729037"/>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18440" name="Line 25"/>
          <p:cNvSpPr>
            <a:spLocks noChangeShapeType="1"/>
          </p:cNvSpPr>
          <p:nvPr/>
        </p:nvSpPr>
        <p:spPr bwMode="auto">
          <a:xfrm>
            <a:off x="3965944" y="3052763"/>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18441" name="Rectangle 26"/>
          <p:cNvSpPr>
            <a:spLocks noChangeArrowheads="1"/>
          </p:cNvSpPr>
          <p:nvPr/>
        </p:nvSpPr>
        <p:spPr bwMode="auto">
          <a:xfrm>
            <a:off x="4000500" y="2667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ctr" eaLnBrk="1" hangingPunct="1"/>
            <a:r>
              <a:rPr lang="en-US" altLang="en-US" smtClean="0">
                <a:cs typeface="Times New Roman" panose="02020603050405020304" pitchFamily="18" charset="0"/>
              </a:rPr>
              <a:t>t°</a:t>
            </a:r>
            <a:endParaRPr lang="en-US" altLang="en-US">
              <a:cs typeface="Times New Roman" panose="02020603050405020304" pitchFamily="18" charset="0"/>
            </a:endParaRPr>
          </a:p>
        </p:txBody>
      </p:sp>
      <p:sp>
        <p:nvSpPr>
          <p:cNvPr id="18442" name="Rectangle 27"/>
          <p:cNvSpPr>
            <a:spLocks noChangeArrowheads="1"/>
          </p:cNvSpPr>
          <p:nvPr/>
        </p:nvSpPr>
        <p:spPr bwMode="auto">
          <a:xfrm>
            <a:off x="4079801" y="3352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ctr" eaLnBrk="1" hangingPunct="1"/>
            <a:r>
              <a:rPr lang="en-US" altLang="en-US" smtClean="0">
                <a:cs typeface="Times New Roman" panose="02020603050405020304" pitchFamily="18" charset="0"/>
              </a:rPr>
              <a:t>t°</a:t>
            </a:r>
            <a:endParaRPr lang="en-US" altLang="en-US">
              <a:cs typeface="Times New Roman" panose="02020603050405020304" pitchFamily="18" charset="0"/>
            </a:endParaRPr>
          </a:p>
        </p:txBody>
      </p:sp>
      <p:sp>
        <p:nvSpPr>
          <p:cNvPr id="11" name="Text Box 4"/>
          <p:cNvSpPr txBox="1">
            <a:spLocks noChangeArrowheads="1"/>
          </p:cNvSpPr>
          <p:nvPr/>
        </p:nvSpPr>
        <p:spPr bwMode="auto">
          <a:xfrm>
            <a:off x="838200" y="256401"/>
            <a:ext cx="8915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eaLnBrk="1" hangingPunct="1"/>
            <a:r>
              <a:rPr lang="en-US" altLang="en-US" sz="3600" b="1">
                <a:solidFill>
                  <a:srgbClr val="FF0000"/>
                </a:solidFill>
              </a:rPr>
              <a:t>C</a:t>
            </a:r>
            <a:r>
              <a:rPr lang="en-US" altLang="en-US" sz="3600" b="1" smtClean="0">
                <a:solidFill>
                  <a:srgbClr val="FF0000"/>
                </a:solidFill>
              </a:rPr>
              <a:t>. NƯỚC CỨNG</a:t>
            </a:r>
            <a:endParaRPr lang="en-US" altLang="en-US" sz="3600" b="1">
              <a:solidFill>
                <a:srgbClr val="FF0000"/>
              </a:solidFill>
            </a:endParaRPr>
          </a:p>
        </p:txBody>
      </p:sp>
    </p:spTree>
    <p:extLst>
      <p:ext uri="{BB962C8B-B14F-4D97-AF65-F5344CB8AC3E}">
        <p14:creationId xmlns:p14="http://schemas.microsoft.com/office/powerpoint/2010/main" val="300933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randombar(horizontal)">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randombar(horizontal)">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randombar(horizontal)">
                                      <p:cBhvr>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435"/>
                                        </p:tgtEl>
                                        <p:attrNameLst>
                                          <p:attrName>style.visibility</p:attrName>
                                        </p:attrNameLst>
                                      </p:cBhvr>
                                      <p:to>
                                        <p:strVal val="visible"/>
                                      </p:to>
                                    </p:set>
                                    <p:animEffect transition="in" filter="randombar(horizontal)">
                                      <p:cBhvr>
                                        <p:cTn id="22" dur="500"/>
                                        <p:tgtEl>
                                          <p:spTgt spid="1843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8436"/>
                                        </p:tgtEl>
                                        <p:attrNameLst>
                                          <p:attrName>style.visibility</p:attrName>
                                        </p:attrNameLst>
                                      </p:cBhvr>
                                      <p:to>
                                        <p:strVal val="visible"/>
                                      </p:to>
                                    </p:set>
                                    <p:animEffect transition="in" filter="randombar(horizontal)">
                                      <p:cBhvr>
                                        <p:cTn id="25" dur="500"/>
                                        <p:tgtEl>
                                          <p:spTgt spid="1843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437"/>
                                        </p:tgtEl>
                                        <p:attrNameLst>
                                          <p:attrName>style.visibility</p:attrName>
                                        </p:attrNameLst>
                                      </p:cBhvr>
                                      <p:to>
                                        <p:strVal val="visible"/>
                                      </p:to>
                                    </p:set>
                                    <p:animEffect transition="in" filter="randombar(horizontal)">
                                      <p:cBhvr>
                                        <p:cTn id="28" dur="500"/>
                                        <p:tgtEl>
                                          <p:spTgt spid="1843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438"/>
                                        </p:tgtEl>
                                        <p:attrNameLst>
                                          <p:attrName>style.visibility</p:attrName>
                                        </p:attrNameLst>
                                      </p:cBhvr>
                                      <p:to>
                                        <p:strVal val="visible"/>
                                      </p:to>
                                    </p:set>
                                    <p:animEffect transition="in" filter="randombar(horizontal)">
                                      <p:cBhvr>
                                        <p:cTn id="31" dur="500"/>
                                        <p:tgtEl>
                                          <p:spTgt spid="1843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8439"/>
                                        </p:tgtEl>
                                        <p:attrNameLst>
                                          <p:attrName>style.visibility</p:attrName>
                                        </p:attrNameLst>
                                      </p:cBhvr>
                                      <p:to>
                                        <p:strVal val="visible"/>
                                      </p:to>
                                    </p:set>
                                    <p:animEffect transition="in" filter="randombar(horizontal)">
                                      <p:cBhvr>
                                        <p:cTn id="34" dur="500"/>
                                        <p:tgtEl>
                                          <p:spTgt spid="1843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8440"/>
                                        </p:tgtEl>
                                        <p:attrNameLst>
                                          <p:attrName>style.visibility</p:attrName>
                                        </p:attrNameLst>
                                      </p:cBhvr>
                                      <p:to>
                                        <p:strVal val="visible"/>
                                      </p:to>
                                    </p:set>
                                    <p:animEffect transition="in" filter="randombar(horizontal)">
                                      <p:cBhvr>
                                        <p:cTn id="37" dur="500"/>
                                        <p:tgtEl>
                                          <p:spTgt spid="1844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441"/>
                                        </p:tgtEl>
                                        <p:attrNameLst>
                                          <p:attrName>style.visibility</p:attrName>
                                        </p:attrNameLst>
                                      </p:cBhvr>
                                      <p:to>
                                        <p:strVal val="visible"/>
                                      </p:to>
                                    </p:set>
                                    <p:animEffect transition="in" filter="randombar(horizontal)">
                                      <p:cBhvr>
                                        <p:cTn id="40" dur="500"/>
                                        <p:tgtEl>
                                          <p:spTgt spid="1844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8442"/>
                                        </p:tgtEl>
                                        <p:attrNameLst>
                                          <p:attrName>style.visibility</p:attrName>
                                        </p:attrNameLst>
                                      </p:cBhvr>
                                      <p:to>
                                        <p:strVal val="visible"/>
                                      </p:to>
                                    </p:set>
                                    <p:animEffect transition="in" filter="randombar(horizontal)">
                                      <p:cBhvr>
                                        <p:cTn id="43" dur="500"/>
                                        <p:tgtEl>
                                          <p:spTgt spid="18442"/>
                                        </p:tgtEl>
                                      </p:cBhvr>
                                    </p:animEffect>
                                  </p:childTnLst>
                                </p:cTn>
                              </p:par>
                              <p:par>
                                <p:cTn id="44" presetID="14" presetClass="entr" presetSubtype="10" fill="hold" nodeType="withEffect">
                                  <p:stCondLst>
                                    <p:cond delay="0"/>
                                  </p:stCondLst>
                                  <p:childTnLst>
                                    <p:set>
                                      <p:cBhvr>
                                        <p:cTn id="45" dur="1" fill="hold">
                                          <p:stCondLst>
                                            <p:cond delay="0"/>
                                          </p:stCondLst>
                                        </p:cTn>
                                        <p:tgtEl>
                                          <p:spTgt spid="18434">
                                            <p:txEl>
                                              <p:pRg st="3" end="3"/>
                                            </p:txEl>
                                          </p:spTgt>
                                        </p:tgtEl>
                                        <p:attrNameLst>
                                          <p:attrName>style.visibility</p:attrName>
                                        </p:attrNameLst>
                                      </p:cBhvr>
                                      <p:to>
                                        <p:strVal val="visible"/>
                                      </p:to>
                                    </p:set>
                                    <p:animEffect transition="in" filter="randombar(horizontal)">
                                      <p:cBhvr>
                                        <p:cTn id="46" dur="500"/>
                                        <p:tgtEl>
                                          <p:spTgt spid="18434">
                                            <p:txEl>
                                              <p:pRg st="3" end="3"/>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18434">
                                            <p:txEl>
                                              <p:pRg st="4" end="4"/>
                                            </p:txEl>
                                          </p:spTgt>
                                        </p:tgtEl>
                                        <p:attrNameLst>
                                          <p:attrName>style.visibility</p:attrName>
                                        </p:attrNameLst>
                                      </p:cBhvr>
                                      <p:to>
                                        <p:strVal val="visible"/>
                                      </p:to>
                                    </p:set>
                                    <p:animEffect transition="in" filter="randombar(horizontal)">
                                      <p:cBhvr>
                                        <p:cTn id="49" dur="500"/>
                                        <p:tgtEl>
                                          <p:spTgt spid="18434">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8434">
                                            <p:txEl>
                                              <p:pRg st="5" end="5"/>
                                            </p:txEl>
                                          </p:spTgt>
                                        </p:tgtEl>
                                        <p:attrNameLst>
                                          <p:attrName>style.visibility</p:attrName>
                                        </p:attrNameLst>
                                      </p:cBhvr>
                                      <p:to>
                                        <p:strVal val="visible"/>
                                      </p:to>
                                    </p:set>
                                    <p:animEffect transition="in" filter="randombar(horizontal)">
                                      <p:cBhvr>
                                        <p:cTn id="54" dur="500"/>
                                        <p:tgtEl>
                                          <p:spTgt spid="18434">
                                            <p:txEl>
                                              <p:pRg st="5" end="5"/>
                                            </p:txEl>
                                          </p:spTgt>
                                        </p:tgtEl>
                                      </p:cBhvr>
                                    </p:animEffect>
                                  </p:childTnLst>
                                </p:cTn>
                              </p:par>
                              <p:par>
                                <p:cTn id="55" presetID="14" presetClass="entr" presetSubtype="10" fill="hold" nodeType="withEffect">
                                  <p:stCondLst>
                                    <p:cond delay="0"/>
                                  </p:stCondLst>
                                  <p:childTnLst>
                                    <p:set>
                                      <p:cBhvr>
                                        <p:cTn id="56" dur="1" fill="hold">
                                          <p:stCondLst>
                                            <p:cond delay="0"/>
                                          </p:stCondLst>
                                        </p:cTn>
                                        <p:tgtEl>
                                          <p:spTgt spid="18434">
                                            <p:txEl>
                                              <p:pRg st="6" end="6"/>
                                            </p:txEl>
                                          </p:spTgt>
                                        </p:tgtEl>
                                        <p:attrNameLst>
                                          <p:attrName>style.visibility</p:attrName>
                                        </p:attrNameLst>
                                      </p:cBhvr>
                                      <p:to>
                                        <p:strVal val="visible"/>
                                      </p:to>
                                    </p:set>
                                    <p:animEffect transition="in" filter="randombar(horizontal)">
                                      <p:cBhvr>
                                        <p:cTn id="57" dur="500"/>
                                        <p:tgtEl>
                                          <p:spTgt spid="18434">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8434">
                                            <p:txEl>
                                              <p:pRg st="7" end="7"/>
                                            </p:txEl>
                                          </p:spTgt>
                                        </p:tgtEl>
                                        <p:attrNameLst>
                                          <p:attrName>style.visibility</p:attrName>
                                        </p:attrNameLst>
                                      </p:cBhvr>
                                      <p:to>
                                        <p:strVal val="visible"/>
                                      </p:to>
                                    </p:set>
                                    <p:animEffect transition="in" filter="randombar(horizontal)">
                                      <p:cBhvr>
                                        <p:cTn id="62" dur="500"/>
                                        <p:tgtEl>
                                          <p:spTgt spid="184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P spid="18437" grpId="0" animBg="1"/>
      <p:bldP spid="18438" grpId="0" animBg="1"/>
      <p:bldP spid="18439" grpId="0" animBg="1"/>
      <p:bldP spid="18440" grpId="0" animBg="1"/>
      <p:bldP spid="18441" grpId="0"/>
      <p:bldP spid="184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half" idx="1"/>
          </p:nvPr>
        </p:nvSpPr>
        <p:spPr>
          <a:xfrm>
            <a:off x="1524000" y="1066800"/>
            <a:ext cx="9144000" cy="5791200"/>
          </a:xfrm>
        </p:spPr>
        <p:txBody>
          <a:bodyPr/>
          <a:lstStyle/>
          <a:p>
            <a:pPr marL="533400" indent="-533400">
              <a:buNone/>
            </a:pPr>
            <a:r>
              <a:rPr lang="en-US" altLang="en-US" b="1" smtClean="0">
                <a:latin typeface="Times New Roman" panose="02020603050405020304" pitchFamily="18" charset="0"/>
                <a:cs typeface="Times New Roman" panose="02020603050405020304" pitchFamily="18" charset="0"/>
              </a:rPr>
              <a:t>5. Nhận biết ion Ca</a:t>
            </a:r>
            <a:r>
              <a:rPr lang="en-US" altLang="en-US" b="1" baseline="30000" smtClean="0">
                <a:latin typeface="Times New Roman" panose="02020603050405020304" pitchFamily="18" charset="0"/>
                <a:cs typeface="Times New Roman" panose="02020603050405020304" pitchFamily="18" charset="0"/>
              </a:rPr>
              <a:t>2+</a:t>
            </a:r>
            <a:r>
              <a:rPr lang="en-US" altLang="en-US" b="1" smtClean="0">
                <a:latin typeface="Times New Roman" panose="02020603050405020304" pitchFamily="18" charset="0"/>
                <a:cs typeface="Times New Roman" panose="02020603050405020304" pitchFamily="18" charset="0"/>
              </a:rPr>
              <a:t>, Mg</a:t>
            </a:r>
            <a:r>
              <a:rPr lang="en-US" altLang="en-US" b="1" baseline="30000" smtClean="0">
                <a:latin typeface="Times New Roman" panose="02020603050405020304" pitchFamily="18" charset="0"/>
                <a:cs typeface="Times New Roman" panose="02020603050405020304" pitchFamily="18" charset="0"/>
              </a:rPr>
              <a:t>2+</a:t>
            </a:r>
            <a:r>
              <a:rPr lang="en-US" altLang="en-US" b="1" smtClean="0">
                <a:latin typeface="Times New Roman" panose="02020603050405020304" pitchFamily="18" charset="0"/>
                <a:cs typeface="Times New Roman" panose="02020603050405020304" pitchFamily="18" charset="0"/>
              </a:rPr>
              <a:t> trong dung dịch</a:t>
            </a:r>
          </a:p>
          <a:p>
            <a:pPr>
              <a:buFontTx/>
              <a:buChar char="-"/>
            </a:pPr>
            <a:r>
              <a:rPr lang="en-US" altLang="en-US" smtClean="0">
                <a:latin typeface="Times New Roman" panose="02020603050405020304" pitchFamily="18" charset="0"/>
                <a:cs typeface="Times New Roman" panose="02020603050405020304" pitchFamily="18" charset="0"/>
              </a:rPr>
              <a:t>Dùng dung dịch chứa muối CO</a:t>
            </a:r>
            <a:r>
              <a:rPr lang="en-US" altLang="en-US" baseline="-25000" smtClean="0">
                <a:latin typeface="Times New Roman" panose="02020603050405020304" pitchFamily="18" charset="0"/>
                <a:cs typeface="Times New Roman" panose="02020603050405020304" pitchFamily="18" charset="0"/>
              </a:rPr>
              <a:t>3</a:t>
            </a:r>
            <a:r>
              <a:rPr lang="en-US" altLang="en-US" baseline="30000" smtClean="0">
                <a:latin typeface="Times New Roman" panose="02020603050405020304" pitchFamily="18" charset="0"/>
                <a:cs typeface="Times New Roman" panose="02020603050405020304" pitchFamily="18" charset="0"/>
              </a:rPr>
              <a:t>2-</a:t>
            </a:r>
            <a:r>
              <a:rPr lang="en-US" altLang="en-US" smtClean="0">
                <a:latin typeface="Times New Roman" panose="02020603050405020304" pitchFamily="18" charset="0"/>
                <a:cs typeface="Times New Roman" panose="02020603050405020304" pitchFamily="18" charset="0"/>
              </a:rPr>
              <a:t>, sau đó sục khí CO</a:t>
            </a:r>
            <a:r>
              <a:rPr lang="en-US" altLang="en-US" baseline="-25000" smtClean="0">
                <a:latin typeface="Times New Roman" panose="02020603050405020304" pitchFamily="18" charset="0"/>
                <a:cs typeface="Times New Roman" panose="02020603050405020304" pitchFamily="18" charset="0"/>
              </a:rPr>
              <a:t>2</a:t>
            </a:r>
            <a:r>
              <a:rPr lang="en-US" altLang="en-US" smtClean="0">
                <a:latin typeface="Times New Roman" panose="02020603050405020304" pitchFamily="18" charset="0"/>
                <a:cs typeface="Times New Roman" panose="02020603050405020304" pitchFamily="18" charset="0"/>
              </a:rPr>
              <a:t> đến dư vào dung dịch.</a:t>
            </a:r>
          </a:p>
          <a:p>
            <a:pPr>
              <a:buFontTx/>
              <a:buChar char="-"/>
            </a:pPr>
            <a:r>
              <a:rPr lang="en-US" altLang="en-US" smtClean="0">
                <a:latin typeface="Times New Roman" panose="02020603050405020304" pitchFamily="18" charset="0"/>
                <a:cs typeface="Times New Roman" panose="02020603050405020304" pitchFamily="18" charset="0"/>
              </a:rPr>
              <a:t>Hiện tượng: Xuất hiện kết tủa trắng. Khi sục khí CO</a:t>
            </a:r>
            <a:r>
              <a:rPr lang="en-US" altLang="en-US" baseline="-25000" smtClean="0">
                <a:latin typeface="Times New Roman" panose="02020603050405020304" pitchFamily="18" charset="0"/>
                <a:cs typeface="Times New Roman" panose="02020603050405020304" pitchFamily="18" charset="0"/>
              </a:rPr>
              <a:t>2</a:t>
            </a:r>
            <a:r>
              <a:rPr lang="en-US" altLang="en-US" smtClean="0">
                <a:latin typeface="Times New Roman" panose="02020603050405020304" pitchFamily="18" charset="0"/>
                <a:cs typeface="Times New Roman" panose="02020603050405020304" pitchFamily="18" charset="0"/>
              </a:rPr>
              <a:t> đến dư thì kết tủa tan dần</a:t>
            </a:r>
          </a:p>
          <a:p>
            <a:pPr marL="0" indent="0" algn="ctr">
              <a:buNone/>
            </a:pPr>
            <a:r>
              <a:rPr lang="en-US" altLang="en-US" b="1" smtClean="0">
                <a:latin typeface="Times New Roman" panose="02020603050405020304" pitchFamily="18" charset="0"/>
                <a:cs typeface="Times New Roman" panose="02020603050405020304" pitchFamily="18" charset="0"/>
              </a:rPr>
              <a:t>- Ca</a:t>
            </a:r>
            <a:r>
              <a:rPr lang="en-US" altLang="en-US" b="1" baseline="30000" smtClean="0">
                <a:latin typeface="Times New Roman" panose="02020603050405020304" pitchFamily="18" charset="0"/>
                <a:cs typeface="Times New Roman" panose="02020603050405020304" pitchFamily="18" charset="0"/>
              </a:rPr>
              <a:t>2+</a:t>
            </a:r>
            <a:r>
              <a:rPr lang="en-US" altLang="en-US" b="1" smtClean="0">
                <a:latin typeface="Times New Roman" panose="02020603050405020304" pitchFamily="18" charset="0"/>
                <a:cs typeface="Times New Roman" panose="02020603050405020304" pitchFamily="18" charset="0"/>
              </a:rPr>
              <a:t> + CO</a:t>
            </a:r>
            <a:r>
              <a:rPr lang="en-US" altLang="en-US" b="1" baseline="-25000" smtClean="0">
                <a:latin typeface="Times New Roman" panose="02020603050405020304" pitchFamily="18" charset="0"/>
                <a:cs typeface="Times New Roman" panose="02020603050405020304" pitchFamily="18" charset="0"/>
              </a:rPr>
              <a:t>3</a:t>
            </a:r>
            <a:r>
              <a:rPr lang="en-US" altLang="en-US" b="1" baseline="30000" smtClean="0">
                <a:latin typeface="Times New Roman" panose="02020603050405020304" pitchFamily="18" charset="0"/>
                <a:cs typeface="Times New Roman" panose="02020603050405020304" pitchFamily="18" charset="0"/>
              </a:rPr>
              <a:t>2-</a:t>
            </a:r>
            <a:r>
              <a:rPr lang="en-US" altLang="en-US" b="1" smtClean="0">
                <a:latin typeface="Times New Roman" panose="02020603050405020304" pitchFamily="18" charset="0"/>
                <a:cs typeface="Times New Roman" panose="02020603050405020304" pitchFamily="18" charset="0"/>
              </a:rPr>
              <a:t> </a:t>
            </a:r>
            <a:r>
              <a:rPr lang="en-US" altLang="en-US" b="1" smtClean="0">
                <a:latin typeface="Times New Roman" panose="02020603050405020304" pitchFamily="18" charset="0"/>
                <a:cs typeface="Times New Roman" panose="02020603050405020304" pitchFamily="18" charset="0"/>
                <a:sym typeface="Wingdings" panose="05000000000000000000" pitchFamily="2" charset="2"/>
              </a:rPr>
              <a:t> CaCO</a:t>
            </a:r>
            <a:r>
              <a:rPr lang="en-US" altLang="en-US" b="1" baseline="-25000" smtClean="0">
                <a:latin typeface="Times New Roman" panose="02020603050405020304" pitchFamily="18" charset="0"/>
                <a:cs typeface="Times New Roman" panose="02020603050405020304" pitchFamily="18" charset="0"/>
                <a:sym typeface="Wingdings" panose="05000000000000000000" pitchFamily="2" charset="2"/>
              </a:rPr>
              <a:t>3</a:t>
            </a:r>
            <a:r>
              <a:rPr lang="en-US" altLang="en-US" b="1"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smtClean="0">
                <a:latin typeface="Times New Roman" panose="02020603050405020304" pitchFamily="18" charset="0"/>
                <a:cs typeface="Times New Roman" panose="02020603050405020304" pitchFamily="18" charset="0"/>
                <a:sym typeface="Wingdings" panose="05000000000000000000" pitchFamily="2" charset="2"/>
              </a:rPr>
              <a:t>(kết tủa trắng)</a:t>
            </a:r>
            <a:endParaRPr lang="en-US" altLang="en-US" sz="2800" b="1"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lgn="ctr">
              <a:buNone/>
            </a:pPr>
            <a:r>
              <a:rPr lang="en-US" altLang="en-US" b="1" smtClean="0">
                <a:latin typeface="Times New Roman" panose="02020603050405020304" pitchFamily="18" charset="0"/>
                <a:cs typeface="Times New Roman" panose="02020603050405020304" pitchFamily="18" charset="0"/>
                <a:sym typeface="Wingdings" panose="05000000000000000000" pitchFamily="2" charset="2"/>
              </a:rPr>
              <a:t>CaCO</a:t>
            </a:r>
            <a:r>
              <a:rPr lang="en-US" altLang="en-US" b="1" baseline="-25000" smtClean="0">
                <a:latin typeface="Times New Roman" panose="02020603050405020304" pitchFamily="18" charset="0"/>
                <a:cs typeface="Times New Roman" panose="02020603050405020304" pitchFamily="18" charset="0"/>
                <a:sym typeface="Wingdings" panose="05000000000000000000" pitchFamily="2" charset="2"/>
              </a:rPr>
              <a:t>3</a:t>
            </a:r>
            <a:r>
              <a:rPr lang="en-US" altLang="en-US" b="1" smtClean="0">
                <a:latin typeface="Times New Roman" panose="02020603050405020304" pitchFamily="18" charset="0"/>
                <a:cs typeface="Times New Roman" panose="02020603050405020304" pitchFamily="18" charset="0"/>
                <a:sym typeface="Wingdings" panose="05000000000000000000" pitchFamily="2" charset="2"/>
              </a:rPr>
              <a:t> + CO</a:t>
            </a:r>
            <a:r>
              <a:rPr lang="en-US" altLang="en-US" b="1" baseline="-25000" smtClean="0">
                <a:latin typeface="Times New Roman" panose="02020603050405020304" pitchFamily="18" charset="0"/>
                <a:cs typeface="Times New Roman" panose="02020603050405020304" pitchFamily="18" charset="0"/>
                <a:sym typeface="Wingdings" panose="05000000000000000000" pitchFamily="2" charset="2"/>
              </a:rPr>
              <a:t>2</a:t>
            </a:r>
            <a:r>
              <a:rPr lang="en-US" altLang="en-US" b="1" smtClean="0">
                <a:latin typeface="Times New Roman" panose="02020603050405020304" pitchFamily="18" charset="0"/>
                <a:cs typeface="Times New Roman" panose="02020603050405020304" pitchFamily="18" charset="0"/>
                <a:sym typeface="Wingdings" panose="05000000000000000000" pitchFamily="2" charset="2"/>
              </a:rPr>
              <a:t> + H</a:t>
            </a:r>
            <a:r>
              <a:rPr lang="en-US" altLang="en-US" b="1" baseline="-25000" smtClean="0">
                <a:latin typeface="Times New Roman" panose="02020603050405020304" pitchFamily="18" charset="0"/>
                <a:cs typeface="Times New Roman" panose="02020603050405020304" pitchFamily="18" charset="0"/>
                <a:sym typeface="Wingdings" panose="05000000000000000000" pitchFamily="2" charset="2"/>
              </a:rPr>
              <a:t>2</a:t>
            </a:r>
            <a:r>
              <a:rPr lang="en-US" altLang="en-US" b="1" smtClean="0">
                <a:latin typeface="Times New Roman" panose="02020603050405020304" pitchFamily="18" charset="0"/>
                <a:cs typeface="Times New Roman" panose="02020603050405020304" pitchFamily="18" charset="0"/>
                <a:sym typeface="Wingdings" panose="05000000000000000000" pitchFamily="2" charset="2"/>
              </a:rPr>
              <a:t>O  Ca(HCO</a:t>
            </a:r>
            <a:r>
              <a:rPr lang="en-US" altLang="en-US" b="1" baseline="-25000" smtClean="0">
                <a:latin typeface="Times New Roman" panose="02020603050405020304" pitchFamily="18" charset="0"/>
                <a:cs typeface="Times New Roman" panose="02020603050405020304" pitchFamily="18" charset="0"/>
                <a:sym typeface="Wingdings" panose="05000000000000000000" pitchFamily="2" charset="2"/>
              </a:rPr>
              <a:t>3</a:t>
            </a:r>
            <a:r>
              <a:rPr lang="en-US" altLang="en-US" b="1" smtClean="0">
                <a:latin typeface="Times New Roman" panose="02020603050405020304" pitchFamily="18" charset="0"/>
                <a:cs typeface="Times New Roman" panose="02020603050405020304" pitchFamily="18" charset="0"/>
                <a:sym typeface="Wingdings" panose="05000000000000000000" pitchFamily="2" charset="2"/>
              </a:rPr>
              <a:t>)</a:t>
            </a:r>
            <a:r>
              <a:rPr lang="en-US" altLang="en-US" b="1" baseline="-25000" smtClean="0">
                <a:latin typeface="Times New Roman" panose="02020603050405020304" pitchFamily="18" charset="0"/>
                <a:cs typeface="Times New Roman" panose="02020603050405020304" pitchFamily="18" charset="0"/>
                <a:sym typeface="Wingdings" panose="05000000000000000000" pitchFamily="2" charset="2"/>
              </a:rPr>
              <a:t>2</a:t>
            </a:r>
            <a:r>
              <a:rPr lang="en-US" altLang="en-US"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smtClean="0">
                <a:latin typeface="Times New Roman" panose="02020603050405020304" pitchFamily="18" charset="0"/>
                <a:cs typeface="Times New Roman" panose="02020603050405020304" pitchFamily="18" charset="0"/>
                <a:sym typeface="Wingdings" panose="05000000000000000000" pitchFamily="2" charset="2"/>
              </a:rPr>
              <a:t>(tan)</a:t>
            </a:r>
          </a:p>
          <a:p>
            <a:pPr marL="0" indent="0" algn="ctr">
              <a:buNone/>
            </a:pPr>
            <a:r>
              <a:rPr lang="en-US" altLang="en-US" b="1" smtClean="0">
                <a:latin typeface="Times New Roman" panose="02020603050405020304" pitchFamily="18" charset="0"/>
                <a:cs typeface="Times New Roman" panose="02020603050405020304" pitchFamily="18" charset="0"/>
              </a:rPr>
              <a:t>- Mg</a:t>
            </a:r>
            <a:r>
              <a:rPr lang="en-US" altLang="en-US" b="1" baseline="30000" smtClean="0">
                <a:latin typeface="Times New Roman" panose="02020603050405020304" pitchFamily="18" charset="0"/>
                <a:cs typeface="Times New Roman" panose="02020603050405020304" pitchFamily="18" charset="0"/>
              </a:rPr>
              <a:t>2</a:t>
            </a:r>
            <a:r>
              <a:rPr lang="en-US" altLang="en-US" b="1" baseline="30000">
                <a:latin typeface="Times New Roman" panose="02020603050405020304" pitchFamily="18" charset="0"/>
                <a:cs typeface="Times New Roman" panose="02020603050405020304" pitchFamily="18" charset="0"/>
              </a:rPr>
              <a:t>+</a:t>
            </a:r>
            <a:r>
              <a:rPr lang="en-US" altLang="en-US" b="1">
                <a:latin typeface="Times New Roman" panose="02020603050405020304" pitchFamily="18" charset="0"/>
                <a:cs typeface="Times New Roman" panose="02020603050405020304" pitchFamily="18" charset="0"/>
              </a:rPr>
              <a:t> + CO</a:t>
            </a:r>
            <a:r>
              <a:rPr lang="en-US" altLang="en-US" b="1" baseline="-25000">
                <a:latin typeface="Times New Roman" panose="02020603050405020304" pitchFamily="18" charset="0"/>
                <a:cs typeface="Times New Roman" panose="02020603050405020304" pitchFamily="18" charset="0"/>
              </a:rPr>
              <a:t>3</a:t>
            </a:r>
            <a:r>
              <a:rPr lang="en-US" altLang="en-US" b="1" baseline="30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sym typeface="Wingdings" panose="05000000000000000000" pitchFamily="2" charset="2"/>
              </a:rPr>
              <a:t> </a:t>
            </a:r>
            <a:r>
              <a:rPr lang="en-US" altLang="en-US" b="1" smtClean="0">
                <a:latin typeface="Times New Roman" panose="02020603050405020304" pitchFamily="18" charset="0"/>
                <a:cs typeface="Times New Roman" panose="02020603050405020304" pitchFamily="18" charset="0"/>
                <a:sym typeface="Wingdings" panose="05000000000000000000" pitchFamily="2" charset="2"/>
              </a:rPr>
              <a:t>MgCO</a:t>
            </a:r>
            <a:r>
              <a:rPr lang="en-US" altLang="en-US" b="1" baseline="-25000" smtClean="0">
                <a:latin typeface="Times New Roman" panose="02020603050405020304" pitchFamily="18" charset="0"/>
                <a:cs typeface="Times New Roman" panose="02020603050405020304" pitchFamily="18" charset="0"/>
                <a:sym typeface="Wingdings" panose="05000000000000000000" pitchFamily="2" charset="2"/>
              </a:rPr>
              <a:t>3</a:t>
            </a:r>
            <a:r>
              <a:rPr lang="en-US" altLang="en-US" b="1">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(kết tủa trắng)</a:t>
            </a:r>
            <a:endParaRPr lang="en-US" altLang="en-US" sz="2800" b="1">
              <a:latin typeface="Times New Roman" panose="02020603050405020304" pitchFamily="18" charset="0"/>
              <a:cs typeface="Times New Roman" panose="02020603050405020304" pitchFamily="18" charset="0"/>
              <a:sym typeface="Wingdings" panose="05000000000000000000" pitchFamily="2" charset="2"/>
            </a:endParaRPr>
          </a:p>
          <a:p>
            <a:pPr marL="0" indent="0" algn="ctr">
              <a:buNone/>
            </a:pPr>
            <a:r>
              <a:rPr lang="en-US" altLang="en-US" b="1" smtClean="0">
                <a:latin typeface="Times New Roman" panose="02020603050405020304" pitchFamily="18" charset="0"/>
                <a:cs typeface="Times New Roman" panose="02020603050405020304" pitchFamily="18" charset="0"/>
                <a:sym typeface="Wingdings" panose="05000000000000000000" pitchFamily="2" charset="2"/>
              </a:rPr>
              <a:t>MgCO</a:t>
            </a:r>
            <a:r>
              <a:rPr lang="en-US" altLang="en-US" b="1" baseline="-25000" smtClean="0">
                <a:latin typeface="Times New Roman" panose="02020603050405020304" pitchFamily="18" charset="0"/>
                <a:cs typeface="Times New Roman" panose="02020603050405020304" pitchFamily="18" charset="0"/>
                <a:sym typeface="Wingdings" panose="05000000000000000000" pitchFamily="2" charset="2"/>
              </a:rPr>
              <a:t>3</a:t>
            </a:r>
            <a:r>
              <a:rPr lang="en-US" altLang="en-US" b="1"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b="1">
                <a:latin typeface="Times New Roman" panose="02020603050405020304" pitchFamily="18" charset="0"/>
                <a:cs typeface="Times New Roman" panose="02020603050405020304" pitchFamily="18" charset="0"/>
                <a:sym typeface="Wingdings" panose="05000000000000000000" pitchFamily="2" charset="2"/>
              </a:rPr>
              <a:t>+ CO</a:t>
            </a:r>
            <a:r>
              <a:rPr lang="en-US" altLang="en-US" b="1" baseline="-25000">
                <a:latin typeface="Times New Roman" panose="02020603050405020304" pitchFamily="18" charset="0"/>
                <a:cs typeface="Times New Roman" panose="02020603050405020304" pitchFamily="18" charset="0"/>
                <a:sym typeface="Wingdings" panose="05000000000000000000" pitchFamily="2" charset="2"/>
              </a:rPr>
              <a:t>2</a:t>
            </a:r>
            <a:r>
              <a:rPr lang="en-US" altLang="en-US" b="1">
                <a:latin typeface="Times New Roman" panose="02020603050405020304" pitchFamily="18" charset="0"/>
                <a:cs typeface="Times New Roman" panose="02020603050405020304" pitchFamily="18" charset="0"/>
                <a:sym typeface="Wingdings" panose="05000000000000000000" pitchFamily="2" charset="2"/>
              </a:rPr>
              <a:t> + H</a:t>
            </a:r>
            <a:r>
              <a:rPr lang="en-US" altLang="en-US" b="1" baseline="-25000">
                <a:latin typeface="Times New Roman" panose="02020603050405020304" pitchFamily="18" charset="0"/>
                <a:cs typeface="Times New Roman" panose="02020603050405020304" pitchFamily="18" charset="0"/>
                <a:sym typeface="Wingdings" panose="05000000000000000000" pitchFamily="2" charset="2"/>
              </a:rPr>
              <a:t>2</a:t>
            </a:r>
            <a:r>
              <a:rPr lang="en-US" altLang="en-US" b="1">
                <a:latin typeface="Times New Roman" panose="02020603050405020304" pitchFamily="18" charset="0"/>
                <a:cs typeface="Times New Roman" panose="02020603050405020304" pitchFamily="18" charset="0"/>
                <a:sym typeface="Wingdings" panose="05000000000000000000" pitchFamily="2" charset="2"/>
              </a:rPr>
              <a:t>O </a:t>
            </a:r>
            <a:r>
              <a:rPr lang="en-US" altLang="en-US" b="1">
                <a:latin typeface="Times New Roman" panose="02020603050405020304" pitchFamily="18" charset="0"/>
                <a:cs typeface="Times New Roman" panose="02020603050405020304" pitchFamily="18" charset="0"/>
                <a:sym typeface="Wingdings" panose="05000000000000000000" pitchFamily="2" charset="2"/>
              </a:rPr>
              <a:t> </a:t>
            </a:r>
            <a:r>
              <a:rPr lang="en-US" altLang="en-US" b="1" smtClean="0">
                <a:latin typeface="Times New Roman" panose="02020603050405020304" pitchFamily="18" charset="0"/>
                <a:cs typeface="Times New Roman" panose="02020603050405020304" pitchFamily="18" charset="0"/>
                <a:sym typeface="Wingdings" panose="05000000000000000000" pitchFamily="2" charset="2"/>
              </a:rPr>
              <a:t>Mg(HCO</a:t>
            </a:r>
            <a:r>
              <a:rPr lang="en-US" altLang="en-US" b="1" baseline="-25000" smtClean="0">
                <a:latin typeface="Times New Roman" panose="02020603050405020304" pitchFamily="18" charset="0"/>
                <a:cs typeface="Times New Roman" panose="02020603050405020304" pitchFamily="18" charset="0"/>
                <a:sym typeface="Wingdings" panose="05000000000000000000" pitchFamily="2" charset="2"/>
              </a:rPr>
              <a:t>3</a:t>
            </a:r>
            <a:r>
              <a:rPr lang="en-US" altLang="en-US" b="1" smtClean="0">
                <a:latin typeface="Times New Roman" panose="02020603050405020304" pitchFamily="18" charset="0"/>
                <a:cs typeface="Times New Roman" panose="02020603050405020304" pitchFamily="18" charset="0"/>
                <a:sym typeface="Wingdings" panose="05000000000000000000" pitchFamily="2" charset="2"/>
              </a:rPr>
              <a:t>)</a:t>
            </a:r>
            <a:r>
              <a:rPr lang="en-US" altLang="en-US" b="1" baseline="-25000" smtClean="0">
                <a:latin typeface="Times New Roman" panose="02020603050405020304" pitchFamily="18" charset="0"/>
                <a:cs typeface="Times New Roman" panose="02020603050405020304" pitchFamily="18" charset="0"/>
                <a:sym typeface="Wingdings" panose="05000000000000000000" pitchFamily="2" charset="2"/>
              </a:rPr>
              <a:t>2</a:t>
            </a:r>
            <a:r>
              <a:rPr lang="en-US" altLang="en-US"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(tan)</a:t>
            </a:r>
          </a:p>
          <a:p>
            <a:pPr marL="0" indent="0" algn="ctr">
              <a:buNone/>
            </a:pPr>
            <a:endParaRPr lang="en-US" altLang="en-US" smtClean="0">
              <a:latin typeface="Times New Roman" panose="02020603050405020304" pitchFamily="18" charset="0"/>
              <a:cs typeface="Times New Roman" panose="02020603050405020304" pitchFamily="18" charset="0"/>
            </a:endParaRPr>
          </a:p>
        </p:txBody>
      </p:sp>
      <p:sp>
        <p:nvSpPr>
          <p:cNvPr id="11" name="Text Box 4"/>
          <p:cNvSpPr txBox="1">
            <a:spLocks noChangeArrowheads="1"/>
          </p:cNvSpPr>
          <p:nvPr/>
        </p:nvSpPr>
        <p:spPr bwMode="auto">
          <a:xfrm>
            <a:off x="838200" y="256401"/>
            <a:ext cx="8915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eaLnBrk="1" hangingPunct="1"/>
            <a:r>
              <a:rPr lang="en-US" altLang="en-US" sz="3600" b="1">
                <a:solidFill>
                  <a:srgbClr val="FF0000"/>
                </a:solidFill>
              </a:rPr>
              <a:t>C</a:t>
            </a:r>
            <a:r>
              <a:rPr lang="en-US" altLang="en-US" sz="3600" b="1" smtClean="0">
                <a:solidFill>
                  <a:srgbClr val="FF0000"/>
                </a:solidFill>
              </a:rPr>
              <a:t>. NƯỚC CỨNG</a:t>
            </a:r>
            <a:endParaRPr lang="en-US" altLang="en-US" sz="3600" b="1">
              <a:solidFill>
                <a:srgbClr val="FF0000"/>
              </a:solidFill>
            </a:endParaRPr>
          </a:p>
        </p:txBody>
      </p:sp>
    </p:spTree>
    <p:extLst>
      <p:ext uri="{BB962C8B-B14F-4D97-AF65-F5344CB8AC3E}">
        <p14:creationId xmlns:p14="http://schemas.microsoft.com/office/powerpoint/2010/main" val="368397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randombar(horizontal)">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randombar(horizontal)">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randombar(horizontal)">
                                      <p:cBhvr>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randombar(horizontal)">
                                      <p:cBhvr>
                                        <p:cTn id="22" dur="500"/>
                                        <p:tgtEl>
                                          <p:spTgt spid="184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434">
                                            <p:txEl>
                                              <p:pRg st="4" end="4"/>
                                            </p:txEl>
                                          </p:spTgt>
                                        </p:tgtEl>
                                        <p:attrNameLst>
                                          <p:attrName>style.visibility</p:attrName>
                                        </p:attrNameLst>
                                      </p:cBhvr>
                                      <p:to>
                                        <p:strVal val="visible"/>
                                      </p:to>
                                    </p:set>
                                    <p:animEffect transition="in" filter="randombar(horizontal)">
                                      <p:cBhvr>
                                        <p:cTn id="27" dur="500"/>
                                        <p:tgtEl>
                                          <p:spTgt spid="184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434">
                                            <p:txEl>
                                              <p:pRg st="5" end="5"/>
                                            </p:txEl>
                                          </p:spTgt>
                                        </p:tgtEl>
                                        <p:attrNameLst>
                                          <p:attrName>style.visibility</p:attrName>
                                        </p:attrNameLst>
                                      </p:cBhvr>
                                      <p:to>
                                        <p:strVal val="visible"/>
                                      </p:to>
                                    </p:set>
                                    <p:animEffect transition="in" filter="randombar(horizontal)">
                                      <p:cBhvr>
                                        <p:cTn id="32" dur="500"/>
                                        <p:tgtEl>
                                          <p:spTgt spid="18434">
                                            <p:txEl>
                                              <p:pRg st="5" end="5"/>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18434">
                                            <p:txEl>
                                              <p:pRg st="6" end="6"/>
                                            </p:txEl>
                                          </p:spTgt>
                                        </p:tgtEl>
                                        <p:attrNameLst>
                                          <p:attrName>style.visibility</p:attrName>
                                        </p:attrNameLst>
                                      </p:cBhvr>
                                      <p:to>
                                        <p:strVal val="visible"/>
                                      </p:to>
                                    </p:set>
                                    <p:animEffect transition="in" filter="randombar(horizontal)">
                                      <p:cBhvr>
                                        <p:cTn id="35" dur="500"/>
                                        <p:tgtEl>
                                          <p:spTgt spid="184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9284" y="803574"/>
            <a:ext cx="11125200" cy="761747"/>
          </a:xfrm>
          <a:extLst/>
        </p:spPr>
        <p:txBody>
          <a:bodyPr vert="horz" wrap="square" lIns="68580" tIns="34290" rIns="68580" bIns="34290" numCol="1" anchor="ctr" anchorCtr="0" compatLnSpc="1">
            <a:prstTxWarp prst="textNoShape">
              <a:avLst/>
            </a:prstTxWarp>
            <a:spAutoFit/>
          </a:bodyPr>
          <a:lstStyle/>
          <a:p>
            <a:pPr>
              <a:defRPr/>
            </a:pPr>
            <a:r>
              <a:rPr lang="en-US" sz="4500" b="1" dirty="0">
                <a:ln w="6600">
                  <a:solidFill>
                    <a:schemeClr val="accent2"/>
                  </a:solidFill>
                  <a:prstDash val="solid"/>
                </a:ln>
                <a:solidFill>
                  <a:srgbClr val="C0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KIM LOẠI KIỀM THỔ VÀ HỢP CHẤT</a:t>
            </a:r>
          </a:p>
        </p:txBody>
      </p:sp>
      <p:sp>
        <p:nvSpPr>
          <p:cNvPr id="6" name="Rounded Rectangle 5"/>
          <p:cNvSpPr/>
          <p:nvPr/>
        </p:nvSpPr>
        <p:spPr>
          <a:xfrm>
            <a:off x="1014664" y="2398295"/>
            <a:ext cx="2659380" cy="309403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u="sng" dirty="0" err="1">
                <a:latin typeface="Times New Roman" panose="02020603050405020304" pitchFamily="18" charset="0"/>
                <a:cs typeface="Times New Roman" panose="02020603050405020304" pitchFamily="18" charset="0"/>
              </a:rPr>
              <a:t>Tiết</a:t>
            </a:r>
            <a:r>
              <a:rPr lang="en-US" sz="4000" b="1" i="1" u="sng" dirty="0">
                <a:latin typeface="Times New Roman" panose="02020603050405020304" pitchFamily="18" charset="0"/>
                <a:cs typeface="Times New Roman" panose="02020603050405020304" pitchFamily="18" charset="0"/>
              </a:rPr>
              <a:t> 1:</a:t>
            </a:r>
          </a:p>
          <a:p>
            <a:pPr algn="ctr">
              <a:defRPr/>
            </a:pPr>
            <a:r>
              <a:rPr lang="en-US" sz="3200" b="1" dirty="0">
                <a:latin typeface="Times New Roman" panose="02020603050405020304" pitchFamily="18" charset="0"/>
                <a:cs typeface="Times New Roman" panose="02020603050405020304" pitchFamily="18" charset="0"/>
              </a:rPr>
              <a:t>A. KIM LOẠI KIỀM THỔ</a:t>
            </a:r>
          </a:p>
        </p:txBody>
      </p:sp>
      <p:sp>
        <p:nvSpPr>
          <p:cNvPr id="7" name="Rounded Rectangle 6"/>
          <p:cNvSpPr/>
          <p:nvPr/>
        </p:nvSpPr>
        <p:spPr>
          <a:xfrm>
            <a:off x="4824663" y="2362200"/>
            <a:ext cx="2590800" cy="309403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u="sng" dirty="0" err="1">
                <a:latin typeface="Times New Roman" panose="02020603050405020304" pitchFamily="18" charset="0"/>
                <a:cs typeface="Times New Roman" panose="02020603050405020304" pitchFamily="18" charset="0"/>
              </a:rPr>
              <a:t>Tiết</a:t>
            </a:r>
            <a:r>
              <a:rPr lang="en-US" sz="4000" b="1" i="1" u="sng" dirty="0">
                <a:latin typeface="Times New Roman" panose="02020603050405020304" pitchFamily="18" charset="0"/>
                <a:cs typeface="Times New Roman" panose="02020603050405020304" pitchFamily="18" charset="0"/>
              </a:rPr>
              <a:t> 2:</a:t>
            </a:r>
          </a:p>
          <a:p>
            <a:pPr algn="ctr">
              <a:defRPr/>
            </a:pPr>
            <a:r>
              <a:rPr lang="en-US" sz="3200" b="1" dirty="0">
                <a:latin typeface="Times New Roman" panose="02020603050405020304" pitchFamily="18" charset="0"/>
                <a:cs typeface="Times New Roman" panose="02020603050405020304" pitchFamily="18" charset="0"/>
              </a:rPr>
              <a:t>B. HỢP CHẤT CỦA KL KIỀM THỔ</a:t>
            </a:r>
          </a:p>
        </p:txBody>
      </p:sp>
      <p:sp>
        <p:nvSpPr>
          <p:cNvPr id="9" name="Rounded Rectangle 8"/>
          <p:cNvSpPr/>
          <p:nvPr/>
        </p:nvSpPr>
        <p:spPr>
          <a:xfrm>
            <a:off x="8566083" y="2362200"/>
            <a:ext cx="2590800" cy="306387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u="sng" dirty="0" err="1">
                <a:latin typeface="Times New Roman" panose="02020603050405020304" pitchFamily="18" charset="0"/>
                <a:cs typeface="Times New Roman" panose="02020603050405020304" pitchFamily="18" charset="0"/>
              </a:rPr>
              <a:t>Tiết</a:t>
            </a:r>
            <a:r>
              <a:rPr lang="en-US" sz="4000" b="1" i="1" u="sng" dirty="0">
                <a:latin typeface="Times New Roman" panose="02020603050405020304" pitchFamily="18" charset="0"/>
                <a:cs typeface="Times New Roman" panose="02020603050405020304" pitchFamily="18" charset="0"/>
              </a:rPr>
              <a:t> 3:</a:t>
            </a:r>
          </a:p>
          <a:p>
            <a:pPr algn="ctr">
              <a:defRPr/>
            </a:pPr>
            <a:r>
              <a:rPr lang="en-US" sz="3200" b="1" dirty="0">
                <a:latin typeface="Times New Roman" panose="02020603050405020304" pitchFamily="18" charset="0"/>
                <a:cs typeface="Times New Roman" panose="02020603050405020304" pitchFamily="18" charset="0"/>
              </a:rPr>
              <a:t>C. NƯỚC CỨNG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nodeType="afterGroup">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nodeType="afterGroup">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1"/>
          <p:cNvSpPr>
            <a:spLocks noChangeArrowheads="1"/>
          </p:cNvSpPr>
          <p:nvPr/>
        </p:nvSpPr>
        <p:spPr bwMode="auto">
          <a:xfrm>
            <a:off x="249238" y="1024732"/>
            <a:ext cx="115617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u="sng">
                <a:latin typeface="Times New Roman" panose="02020603050405020304" pitchFamily="18" charset="0"/>
                <a:cs typeface="Times New Roman" panose="02020603050405020304" pitchFamily="18" charset="0"/>
              </a:rPr>
              <a:t>Câu 1</a:t>
            </a:r>
            <a:r>
              <a:rPr lang="en-US" altLang="en-US" sz="3000" b="1" smtClean="0">
                <a:latin typeface="Times New Roman" panose="02020603050405020304" pitchFamily="18" charset="0"/>
                <a:cs typeface="Times New Roman" panose="02020603050405020304" pitchFamily="18" charset="0"/>
              </a:rPr>
              <a:t>: </a:t>
            </a:r>
            <a:r>
              <a:rPr lang="nl-NL" altLang="en-US" smtClean="0">
                <a:latin typeface="Times New Roman" panose="02020603050405020304" pitchFamily="18" charset="0"/>
                <a:cs typeface="Times New Roman" panose="02020603050405020304" pitchFamily="18" charset="0"/>
              </a:rPr>
              <a:t>Cấu </a:t>
            </a:r>
            <a:r>
              <a:rPr lang="nl-NL" altLang="en-US">
                <a:latin typeface="Times New Roman" panose="02020603050405020304" pitchFamily="18" charset="0"/>
                <a:cs typeface="Times New Roman" panose="02020603050405020304" pitchFamily="18" charset="0"/>
              </a:rPr>
              <a:t>hình electron lớp ngoài cùng của kim loại kiềm thổ </a:t>
            </a:r>
            <a:r>
              <a:rPr lang="nl-NL" altLang="en-US" smtClean="0">
                <a:latin typeface="Times New Roman" panose="02020603050405020304" pitchFamily="18" charset="0"/>
                <a:cs typeface="Times New Roman" panose="02020603050405020304" pitchFamily="18" charset="0"/>
              </a:rPr>
              <a:t>là:</a:t>
            </a:r>
            <a:endParaRPr lang="en-GB" altLang="en-US" sz="3000" b="1">
              <a:latin typeface="Times New Roman" panose="02020603050405020304" pitchFamily="18" charset="0"/>
              <a:cs typeface="Times New Roman" panose="02020603050405020304" pitchFamily="18" charset="0"/>
            </a:endParaRPr>
          </a:p>
        </p:txBody>
      </p:sp>
      <p:sp>
        <p:nvSpPr>
          <p:cNvPr id="23" name="Đáp án A"/>
          <p:cNvSpPr>
            <a:spLocks noChangeArrowheads="1"/>
          </p:cNvSpPr>
          <p:nvPr/>
        </p:nvSpPr>
        <p:spPr bwMode="auto">
          <a:xfrm>
            <a:off x="2470150" y="1752600"/>
            <a:ext cx="1155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3000" b="1">
                <a:solidFill>
                  <a:srgbClr val="333333"/>
                </a:solidFill>
                <a:latin typeface="Times New Roman" panose="02020603050405020304" pitchFamily="18" charset="0"/>
                <a:cs typeface="Times New Roman" panose="02020603050405020304" pitchFamily="18" charset="0"/>
              </a:rPr>
              <a:t>A. </a:t>
            </a:r>
            <a:r>
              <a:rPr lang="nl-NL" altLang="en-US">
                <a:latin typeface="Times New Roman" panose="02020603050405020304" pitchFamily="18" charset="0"/>
              </a:rPr>
              <a:t>ns</a:t>
            </a:r>
            <a:r>
              <a:rPr lang="nl-NL" altLang="en-US" baseline="30000">
                <a:latin typeface="Times New Roman" panose="02020603050405020304" pitchFamily="18" charset="0"/>
              </a:rPr>
              <a:t>1</a:t>
            </a:r>
            <a:endParaRPr lang="en-US" altLang="en-US" sz="3000" b="1">
              <a:solidFill>
                <a:srgbClr val="333333"/>
              </a:solidFill>
              <a:latin typeface="Times New Roman" panose="02020603050405020304" pitchFamily="18" charset="0"/>
              <a:cs typeface="Times New Roman" panose="02020603050405020304" pitchFamily="18" charset="0"/>
            </a:endParaRPr>
          </a:p>
        </p:txBody>
      </p:sp>
      <p:sp>
        <p:nvSpPr>
          <p:cNvPr id="25" name="Đáp án C"/>
          <p:cNvSpPr>
            <a:spLocks noChangeArrowheads="1"/>
          </p:cNvSpPr>
          <p:nvPr/>
        </p:nvSpPr>
        <p:spPr bwMode="auto">
          <a:xfrm>
            <a:off x="6553200" y="1752600"/>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3000" b="1">
                <a:solidFill>
                  <a:srgbClr val="333333"/>
                </a:solidFill>
                <a:latin typeface="Times New Roman" panose="02020603050405020304" pitchFamily="18" charset="0"/>
                <a:cs typeface="Times New Roman" panose="02020603050405020304" pitchFamily="18" charset="0"/>
              </a:rPr>
              <a:t>C.</a:t>
            </a:r>
            <a:r>
              <a:rPr lang="en-US" altLang="en-US" sz="3000" b="1">
                <a:latin typeface="Times New Roman" panose="02020603050405020304" pitchFamily="18" charset="0"/>
                <a:cs typeface="Times New Roman" panose="02020603050405020304" pitchFamily="18" charset="0"/>
              </a:rPr>
              <a:t> </a:t>
            </a:r>
            <a:r>
              <a:rPr lang="nl-NL" altLang="en-US">
                <a:latin typeface="Times New Roman" panose="02020603050405020304" pitchFamily="18" charset="0"/>
              </a:rPr>
              <a:t>ns</a:t>
            </a:r>
            <a:r>
              <a:rPr lang="nl-NL" altLang="en-US" baseline="30000">
                <a:latin typeface="Times New Roman" panose="02020603050405020304" pitchFamily="18" charset="0"/>
              </a:rPr>
              <a:t>2</a:t>
            </a:r>
            <a:r>
              <a:rPr lang="nl-NL" altLang="en-US">
                <a:latin typeface="Times New Roman" panose="02020603050405020304" pitchFamily="18" charset="0"/>
              </a:rPr>
              <a:t>np</a:t>
            </a:r>
            <a:r>
              <a:rPr lang="nl-NL" altLang="en-US" baseline="30000">
                <a:latin typeface="Times New Roman" panose="02020603050405020304" pitchFamily="18" charset="0"/>
              </a:rPr>
              <a:t>1</a:t>
            </a:r>
            <a:endParaRPr lang="en-US" altLang="en-US" sz="3000" b="1">
              <a:solidFill>
                <a:srgbClr val="333333"/>
              </a:solidFill>
              <a:latin typeface="Times New Roman" panose="02020603050405020304" pitchFamily="18" charset="0"/>
              <a:cs typeface="Times New Roman" panose="02020603050405020304" pitchFamily="18" charset="0"/>
            </a:endParaRPr>
          </a:p>
        </p:txBody>
      </p:sp>
      <p:sp>
        <p:nvSpPr>
          <p:cNvPr id="32" name="Đáp án B"/>
          <p:cNvSpPr>
            <a:spLocks noChangeArrowheads="1"/>
          </p:cNvSpPr>
          <p:nvPr/>
        </p:nvSpPr>
        <p:spPr bwMode="auto">
          <a:xfrm>
            <a:off x="2438401" y="2613025"/>
            <a:ext cx="2570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333333"/>
                </a:solidFill>
                <a:latin typeface="Times New Roman" panose="02020603050405020304" pitchFamily="18" charset="0"/>
                <a:cs typeface="Times New Roman" panose="02020603050405020304" pitchFamily="18" charset="0"/>
              </a:rPr>
              <a:t>B</a:t>
            </a:r>
            <a:r>
              <a:rPr lang="vi-VN" altLang="en-US" sz="3000" b="1">
                <a:solidFill>
                  <a:srgbClr val="333333"/>
                </a:solidFill>
                <a:latin typeface="Times New Roman" panose="02020603050405020304" pitchFamily="18" charset="0"/>
                <a:cs typeface="Times New Roman" panose="02020603050405020304" pitchFamily="18" charset="0"/>
              </a:rPr>
              <a:t>.</a:t>
            </a:r>
            <a:r>
              <a:rPr lang="vi-VN" altLang="en-US" sz="3000" b="1">
                <a:latin typeface="Times New Roman" panose="02020603050405020304" pitchFamily="18" charset="0"/>
                <a:cs typeface="Times New Roman" panose="02020603050405020304" pitchFamily="18" charset="0"/>
              </a:rPr>
              <a:t> </a:t>
            </a:r>
            <a:r>
              <a:rPr lang="nl-NL" altLang="en-US">
                <a:latin typeface="Times New Roman" panose="02020603050405020304" pitchFamily="18" charset="0"/>
              </a:rPr>
              <a:t>(n – 1)d</a:t>
            </a:r>
            <a:r>
              <a:rPr lang="nl-NL" altLang="en-US" baseline="30000">
                <a:latin typeface="Times New Roman" panose="02020603050405020304" pitchFamily="18" charset="0"/>
              </a:rPr>
              <a:t>x</a:t>
            </a:r>
            <a:r>
              <a:rPr lang="nl-NL" altLang="en-US">
                <a:latin typeface="Times New Roman" panose="02020603050405020304" pitchFamily="18" charset="0"/>
              </a:rPr>
              <a:t>ns</a:t>
            </a:r>
            <a:r>
              <a:rPr lang="nl-NL" altLang="en-US" baseline="30000">
                <a:latin typeface="Times New Roman" panose="02020603050405020304" pitchFamily="18" charset="0"/>
              </a:rPr>
              <a:t>y</a:t>
            </a:r>
            <a:endParaRPr lang="en-US" altLang="en-US" sz="3000" b="1">
              <a:solidFill>
                <a:srgbClr val="333333"/>
              </a:solidFill>
              <a:latin typeface="Times New Roman" panose="02020603050405020304" pitchFamily="18" charset="0"/>
              <a:cs typeface="Times New Roman" panose="02020603050405020304" pitchFamily="18" charset="0"/>
            </a:endParaRPr>
          </a:p>
        </p:txBody>
      </p:sp>
      <p:sp>
        <p:nvSpPr>
          <p:cNvPr id="33" name="Đáp án D"/>
          <p:cNvSpPr>
            <a:spLocks noChangeArrowheads="1"/>
          </p:cNvSpPr>
          <p:nvPr/>
        </p:nvSpPr>
        <p:spPr bwMode="auto">
          <a:xfrm>
            <a:off x="6573838" y="2614612"/>
            <a:ext cx="2366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333333"/>
                </a:solidFill>
                <a:latin typeface="Times New Roman" panose="02020603050405020304" pitchFamily="18" charset="0"/>
                <a:cs typeface="Times New Roman" panose="02020603050405020304" pitchFamily="18" charset="0"/>
              </a:rPr>
              <a:t>D</a:t>
            </a:r>
            <a:r>
              <a:rPr lang="vi-VN" altLang="en-US" sz="3000" b="1">
                <a:solidFill>
                  <a:srgbClr val="333333"/>
                </a:solidFill>
                <a:latin typeface="Times New Roman" panose="02020603050405020304" pitchFamily="18" charset="0"/>
                <a:cs typeface="Times New Roman" panose="02020603050405020304" pitchFamily="18" charset="0"/>
              </a:rPr>
              <a:t>.</a:t>
            </a:r>
            <a:r>
              <a:rPr lang="en-US" altLang="en-US" sz="3000" b="1">
                <a:latin typeface="Times New Roman" panose="02020603050405020304" pitchFamily="18" charset="0"/>
                <a:cs typeface="Times New Roman" panose="02020603050405020304" pitchFamily="18" charset="0"/>
              </a:rPr>
              <a:t> </a:t>
            </a:r>
            <a:r>
              <a:rPr lang="nl-NL" altLang="en-US">
                <a:latin typeface="Times New Roman" panose="02020603050405020304" pitchFamily="18" charset="0"/>
              </a:rPr>
              <a:t>ns</a:t>
            </a:r>
            <a:r>
              <a:rPr lang="nl-NL" altLang="en-US" baseline="30000">
                <a:latin typeface="Times New Roman" panose="02020603050405020304" pitchFamily="18" charset="0"/>
              </a:rPr>
              <a:t>2</a:t>
            </a:r>
            <a:endParaRPr lang="en-US" altLang="en-US" sz="3000" b="1">
              <a:solidFill>
                <a:srgbClr val="333333"/>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4038601" y="88900"/>
            <a:ext cx="2709863" cy="603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rgbClr val="FF0000"/>
                </a:solidFill>
                <a:latin typeface="Times New Roman" panose="02020603050405020304" pitchFamily="18" charset="0"/>
                <a:cs typeface="Times New Roman" panose="02020603050405020304" pitchFamily="18" charset="0"/>
              </a:rPr>
              <a:t>CỦNG CỐ</a:t>
            </a:r>
          </a:p>
        </p:txBody>
      </p:sp>
      <p:sp>
        <p:nvSpPr>
          <p:cNvPr id="2" name="Oval 1"/>
          <p:cNvSpPr/>
          <p:nvPr/>
        </p:nvSpPr>
        <p:spPr bwMode="auto">
          <a:xfrm>
            <a:off x="6421439" y="2693486"/>
            <a:ext cx="654050" cy="53340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2" name="Rectangle 21"/>
          <p:cNvSpPr>
            <a:spLocks noChangeArrowheads="1"/>
          </p:cNvSpPr>
          <p:nvPr/>
        </p:nvSpPr>
        <p:spPr bwMode="auto">
          <a:xfrm>
            <a:off x="249237" y="3583572"/>
            <a:ext cx="1156176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u="sng">
                <a:latin typeface="Times New Roman" panose="02020603050405020304" pitchFamily="18" charset="0"/>
                <a:cs typeface="Times New Roman" panose="02020603050405020304" pitchFamily="18" charset="0"/>
              </a:rPr>
              <a:t>Câu 2</a:t>
            </a:r>
            <a:r>
              <a:rPr lang="en-US" altLang="en-US" sz="3000" b="1">
                <a:latin typeface="Times New Roman" panose="02020603050405020304" pitchFamily="18" charset="0"/>
                <a:cs typeface="Times New Roman" panose="02020603050405020304" pitchFamily="18" charset="0"/>
              </a:rPr>
              <a:t>: </a:t>
            </a:r>
            <a:r>
              <a:rPr lang="de-DE" altLang="en-US" sz="3000">
                <a:latin typeface="Times New Roman" panose="02020603050405020304" pitchFamily="18" charset="0"/>
                <a:cs typeface="Times New Roman" panose="02020603050405020304" pitchFamily="18" charset="0"/>
              </a:rPr>
              <a:t>Cation</a:t>
            </a:r>
            <a:r>
              <a:rPr lang="de-DE" altLang="en-US" sz="3000" b="1">
                <a:latin typeface="Times New Roman" panose="02020603050405020304" pitchFamily="18" charset="0"/>
                <a:cs typeface="Times New Roman" panose="02020603050405020304" pitchFamily="18" charset="0"/>
              </a:rPr>
              <a:t> </a:t>
            </a:r>
            <a:r>
              <a:rPr lang="nl-NL" altLang="en-US">
                <a:latin typeface="Times New Roman" panose="02020603050405020304" pitchFamily="18" charset="0"/>
              </a:rPr>
              <a:t>M</a:t>
            </a:r>
            <a:r>
              <a:rPr lang="nl-NL" altLang="en-US" baseline="30000">
                <a:latin typeface="Times New Roman" panose="02020603050405020304" pitchFamily="18" charset="0"/>
              </a:rPr>
              <a:t>2+</a:t>
            </a:r>
            <a:r>
              <a:rPr lang="nl-NL" altLang="en-US">
                <a:latin typeface="Times New Roman" panose="02020603050405020304" pitchFamily="18" charset="0"/>
              </a:rPr>
              <a:t> có cấu hình electron lớp ngoài cùng là 2s</a:t>
            </a:r>
            <a:r>
              <a:rPr lang="nl-NL" altLang="en-US" baseline="30000">
                <a:latin typeface="Times New Roman" panose="02020603050405020304" pitchFamily="18" charset="0"/>
              </a:rPr>
              <a:t>2</a:t>
            </a:r>
            <a:r>
              <a:rPr lang="nl-NL" altLang="en-US">
                <a:latin typeface="Times New Roman" panose="02020603050405020304" pitchFamily="18" charset="0"/>
              </a:rPr>
              <a:t>2p</a:t>
            </a:r>
            <a:r>
              <a:rPr lang="nl-NL" altLang="en-US" baseline="30000">
                <a:latin typeface="Times New Roman" panose="02020603050405020304" pitchFamily="18" charset="0"/>
              </a:rPr>
              <a:t>6</a:t>
            </a:r>
            <a:r>
              <a:rPr lang="nl-NL" altLang="en-US">
                <a:latin typeface="Times New Roman" panose="02020603050405020304" pitchFamily="18" charset="0"/>
              </a:rPr>
              <a:t> . M</a:t>
            </a:r>
            <a:r>
              <a:rPr lang="nl-NL" altLang="en-US" baseline="30000">
                <a:latin typeface="Times New Roman" panose="02020603050405020304" pitchFamily="18" charset="0"/>
              </a:rPr>
              <a:t>2+ </a:t>
            </a:r>
            <a:r>
              <a:rPr lang="nl-NL" altLang="en-US">
                <a:latin typeface="Times New Roman" panose="02020603050405020304" pitchFamily="18" charset="0"/>
              </a:rPr>
              <a:t> là cation nào sau đây?</a:t>
            </a:r>
            <a:endParaRPr lang="en-GB" altLang="en-US" sz="3000" b="1">
              <a:latin typeface="Times New Roman" panose="02020603050405020304" pitchFamily="18" charset="0"/>
              <a:cs typeface="Times New Roman" panose="02020603050405020304" pitchFamily="18" charset="0"/>
            </a:endParaRPr>
          </a:p>
        </p:txBody>
      </p:sp>
      <p:sp>
        <p:nvSpPr>
          <p:cNvPr id="13" name="Đáp án A"/>
          <p:cNvSpPr>
            <a:spLocks noChangeArrowheads="1"/>
          </p:cNvSpPr>
          <p:nvPr/>
        </p:nvSpPr>
        <p:spPr bwMode="auto">
          <a:xfrm>
            <a:off x="6697579" y="5910846"/>
            <a:ext cx="1277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333333"/>
                </a:solidFill>
                <a:latin typeface="Times New Roman" panose="02020603050405020304" pitchFamily="18" charset="0"/>
                <a:cs typeface="Times New Roman" panose="02020603050405020304" pitchFamily="18" charset="0"/>
              </a:rPr>
              <a:t>D</a:t>
            </a:r>
            <a:r>
              <a:rPr lang="vi-VN" altLang="en-US" sz="3000" b="1">
                <a:solidFill>
                  <a:srgbClr val="333333"/>
                </a:solidFill>
                <a:latin typeface="Times New Roman" panose="02020603050405020304" pitchFamily="18" charset="0"/>
                <a:cs typeface="Times New Roman" panose="02020603050405020304" pitchFamily="18" charset="0"/>
              </a:rPr>
              <a:t>. </a:t>
            </a:r>
            <a:r>
              <a:rPr lang="en-US" altLang="en-US" sz="3000">
                <a:solidFill>
                  <a:srgbClr val="333333"/>
                </a:solidFill>
                <a:latin typeface="Times New Roman" panose="02020603050405020304" pitchFamily="18" charset="0"/>
                <a:cs typeface="Times New Roman" panose="02020603050405020304" pitchFamily="18" charset="0"/>
              </a:rPr>
              <a:t>Na</a:t>
            </a:r>
            <a:r>
              <a:rPr lang="nl-NL" altLang="en-US" baseline="30000">
                <a:latin typeface="Times New Roman" panose="02020603050405020304" pitchFamily="18" charset="0"/>
              </a:rPr>
              <a:t>+</a:t>
            </a:r>
            <a:endParaRPr lang="en-US" altLang="en-US" sz="3000" b="1">
              <a:solidFill>
                <a:srgbClr val="333333"/>
              </a:solidFill>
              <a:latin typeface="Times New Roman" panose="02020603050405020304" pitchFamily="18" charset="0"/>
              <a:cs typeface="Times New Roman" panose="02020603050405020304" pitchFamily="18" charset="0"/>
            </a:endParaRPr>
          </a:p>
        </p:txBody>
      </p:sp>
      <p:sp>
        <p:nvSpPr>
          <p:cNvPr id="14" name="Đáp án C"/>
          <p:cNvSpPr>
            <a:spLocks noChangeArrowheads="1"/>
          </p:cNvSpPr>
          <p:nvPr/>
        </p:nvSpPr>
        <p:spPr bwMode="auto">
          <a:xfrm>
            <a:off x="6545179" y="5072646"/>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3000" b="1">
                <a:solidFill>
                  <a:srgbClr val="333333"/>
                </a:solidFill>
                <a:latin typeface="Times New Roman" panose="02020603050405020304" pitchFamily="18" charset="0"/>
                <a:cs typeface="Times New Roman" panose="02020603050405020304" pitchFamily="18" charset="0"/>
              </a:rPr>
              <a:t>C.</a:t>
            </a:r>
            <a:r>
              <a:rPr lang="en-US" altLang="en-US" sz="3000" b="1">
                <a:latin typeface="Times New Roman" panose="02020603050405020304" pitchFamily="18" charset="0"/>
                <a:cs typeface="Times New Roman" panose="02020603050405020304" pitchFamily="18" charset="0"/>
              </a:rPr>
              <a:t> </a:t>
            </a:r>
            <a:r>
              <a:rPr lang="nl-NL" altLang="en-US">
                <a:latin typeface="Times New Roman" panose="02020603050405020304" pitchFamily="18" charset="0"/>
              </a:rPr>
              <a:t>K</a:t>
            </a:r>
            <a:r>
              <a:rPr lang="nl-NL" altLang="en-US" baseline="30000">
                <a:latin typeface="Times New Roman" panose="02020603050405020304" pitchFamily="18" charset="0"/>
              </a:rPr>
              <a:t>+</a:t>
            </a:r>
            <a:endParaRPr lang="en-US" altLang="en-US" sz="3000" b="1">
              <a:solidFill>
                <a:srgbClr val="333333"/>
              </a:solidFill>
              <a:latin typeface="Times New Roman" panose="02020603050405020304" pitchFamily="18" charset="0"/>
              <a:cs typeface="Times New Roman" panose="02020603050405020304" pitchFamily="18" charset="0"/>
            </a:endParaRPr>
          </a:p>
        </p:txBody>
      </p:sp>
      <p:sp>
        <p:nvSpPr>
          <p:cNvPr id="15" name="Đáp án B"/>
          <p:cNvSpPr>
            <a:spLocks noChangeArrowheads="1"/>
          </p:cNvSpPr>
          <p:nvPr/>
        </p:nvSpPr>
        <p:spPr bwMode="auto">
          <a:xfrm>
            <a:off x="2430380" y="5933071"/>
            <a:ext cx="138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333333"/>
                </a:solidFill>
                <a:latin typeface="Times New Roman" panose="02020603050405020304" pitchFamily="18" charset="0"/>
                <a:cs typeface="Times New Roman" panose="02020603050405020304" pitchFamily="18" charset="0"/>
              </a:rPr>
              <a:t>B</a:t>
            </a:r>
            <a:r>
              <a:rPr lang="vi-VN" altLang="en-US" sz="3000" b="1">
                <a:solidFill>
                  <a:srgbClr val="333333"/>
                </a:solidFill>
                <a:latin typeface="Times New Roman" panose="02020603050405020304" pitchFamily="18" charset="0"/>
                <a:cs typeface="Times New Roman" panose="02020603050405020304" pitchFamily="18" charset="0"/>
              </a:rPr>
              <a:t>.</a:t>
            </a:r>
            <a:r>
              <a:rPr lang="vi-VN" altLang="en-US" sz="3000" b="1">
                <a:latin typeface="Times New Roman" panose="02020603050405020304" pitchFamily="18" charset="0"/>
                <a:cs typeface="Times New Roman" panose="02020603050405020304" pitchFamily="18" charset="0"/>
              </a:rPr>
              <a:t> </a:t>
            </a:r>
            <a:r>
              <a:rPr lang="nl-NL" altLang="en-US">
                <a:latin typeface="Times New Roman" panose="02020603050405020304" pitchFamily="18" charset="0"/>
              </a:rPr>
              <a:t>Ca</a:t>
            </a:r>
            <a:r>
              <a:rPr lang="nl-NL" altLang="en-US" baseline="30000">
                <a:latin typeface="Times New Roman" panose="02020603050405020304" pitchFamily="18" charset="0"/>
              </a:rPr>
              <a:t>2+</a:t>
            </a:r>
            <a:endParaRPr lang="en-US" altLang="en-US" sz="3000" b="1">
              <a:solidFill>
                <a:srgbClr val="333333"/>
              </a:solidFill>
              <a:latin typeface="Times New Roman" panose="02020603050405020304" pitchFamily="18" charset="0"/>
              <a:cs typeface="Times New Roman" panose="02020603050405020304" pitchFamily="18" charset="0"/>
            </a:endParaRPr>
          </a:p>
        </p:txBody>
      </p:sp>
      <p:sp>
        <p:nvSpPr>
          <p:cNvPr id="16" name="Đáp án D"/>
          <p:cNvSpPr>
            <a:spLocks noChangeArrowheads="1"/>
          </p:cNvSpPr>
          <p:nvPr/>
        </p:nvSpPr>
        <p:spPr bwMode="auto">
          <a:xfrm>
            <a:off x="2471655" y="4988508"/>
            <a:ext cx="23669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333333"/>
                </a:solidFill>
                <a:latin typeface="Times New Roman" panose="02020603050405020304" pitchFamily="18" charset="0"/>
                <a:cs typeface="Times New Roman" panose="02020603050405020304" pitchFamily="18" charset="0"/>
              </a:rPr>
              <a:t>A</a:t>
            </a:r>
            <a:r>
              <a:rPr lang="vi-VN" altLang="en-US" sz="3000" b="1">
                <a:solidFill>
                  <a:srgbClr val="333333"/>
                </a:solidFill>
                <a:latin typeface="Times New Roman" panose="02020603050405020304" pitchFamily="18" charset="0"/>
                <a:cs typeface="Times New Roman" panose="02020603050405020304" pitchFamily="18" charset="0"/>
              </a:rPr>
              <a:t>.</a:t>
            </a:r>
            <a:r>
              <a:rPr lang="en-US" altLang="en-US" sz="3000" b="1">
                <a:latin typeface="Times New Roman" panose="02020603050405020304" pitchFamily="18" charset="0"/>
                <a:cs typeface="Times New Roman" panose="02020603050405020304" pitchFamily="18" charset="0"/>
              </a:rPr>
              <a:t> </a:t>
            </a:r>
            <a:r>
              <a:rPr lang="nl-NL" altLang="en-US">
                <a:latin typeface="Times New Roman" panose="02020603050405020304" pitchFamily="18" charset="0"/>
              </a:rPr>
              <a:t>Mg</a:t>
            </a:r>
            <a:r>
              <a:rPr lang="nl-NL" altLang="en-US" baseline="30000">
                <a:latin typeface="Times New Roman" panose="02020603050405020304" pitchFamily="18" charset="0"/>
              </a:rPr>
              <a:t>2+</a:t>
            </a:r>
            <a:r>
              <a:rPr lang="nl-NL" altLang="en-US">
                <a:latin typeface="Times New Roman" panose="02020603050405020304" pitchFamily="18" charset="0"/>
              </a:rPr>
              <a:t> </a:t>
            </a:r>
            <a:endParaRPr lang="en-US" altLang="en-US" sz="3000" b="1">
              <a:solidFill>
                <a:srgbClr val="333333"/>
              </a:solidFill>
              <a:latin typeface="Times New Roman" panose="02020603050405020304" pitchFamily="18" charset="0"/>
              <a:cs typeface="Times New Roman" panose="02020603050405020304" pitchFamily="18" charset="0"/>
            </a:endParaRPr>
          </a:p>
        </p:txBody>
      </p:sp>
      <p:sp>
        <p:nvSpPr>
          <p:cNvPr id="17" name="Oval 16"/>
          <p:cNvSpPr/>
          <p:nvPr/>
        </p:nvSpPr>
        <p:spPr bwMode="auto">
          <a:xfrm>
            <a:off x="2330702" y="5044657"/>
            <a:ext cx="654050" cy="53340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randombar(horizontal)">
                                      <p:cBhvr>
                                        <p:cTn id="7" dur="500"/>
                                        <p:tgtEl>
                                          <p:spTgt spid="133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23" grpId="0"/>
      <p:bldP spid="25" grpId="0"/>
      <p:bldP spid="32" grpId="0"/>
      <p:bldP spid="33" grpId="0"/>
      <p:bldP spid="2" grpId="0" animBg="1"/>
      <p:bldP spid="12" grpId="0"/>
      <p:bldP spid="13" grpId="0"/>
      <p:bldP spid="14" grpId="0"/>
      <p:bldP spid="15" grpId="0"/>
      <p:bldP spid="16"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1"/>
          <p:cNvSpPr>
            <a:spLocks noChangeArrowheads="1"/>
          </p:cNvSpPr>
          <p:nvPr/>
        </p:nvSpPr>
        <p:spPr bwMode="auto">
          <a:xfrm>
            <a:off x="249238" y="1024732"/>
            <a:ext cx="11561761"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2800" b="1" u="sng" smtClean="0">
                <a:latin typeface="Times New Roman" panose="02020603050405020304" pitchFamily="18" charset="0"/>
                <a:cs typeface="Times New Roman" panose="02020603050405020304" pitchFamily="18" charset="0"/>
              </a:rPr>
              <a:t>Bài 1 (trang 118 SGK)</a:t>
            </a:r>
            <a:r>
              <a:rPr lang="en-US" altLang="en-US" sz="2800" b="1"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Xếp các kim loại kiềm thổ theo chiều tăng dần của điện tích hạt nhân, thì</a:t>
            </a:r>
          </a:p>
          <a:p>
            <a:pPr>
              <a:lnSpc>
                <a:spcPct val="150000"/>
              </a:lnSpc>
              <a:spcBef>
                <a:spcPts val="0"/>
              </a:spcBef>
              <a:buNone/>
            </a:pP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A</a:t>
            </a:r>
            <a:r>
              <a:rPr lang="vi-VN" sz="2800">
                <a:latin typeface="Times New Roman" panose="02020603050405020304" pitchFamily="18" charset="0"/>
                <a:cs typeface="Times New Roman" panose="02020603050405020304" pitchFamily="18" charset="0"/>
              </a:rPr>
              <a:t>. Bán kính nguyên tử giảm dần.</a:t>
            </a:r>
          </a:p>
          <a:p>
            <a:pPr>
              <a:lnSpc>
                <a:spcPct val="150000"/>
              </a:lnSpc>
              <a:spcBef>
                <a:spcPts val="0"/>
              </a:spcBef>
              <a:buNone/>
            </a:pP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B</a:t>
            </a:r>
            <a:r>
              <a:rPr lang="vi-VN" sz="2800">
                <a:latin typeface="Times New Roman" panose="02020603050405020304" pitchFamily="18" charset="0"/>
                <a:cs typeface="Times New Roman" panose="02020603050405020304" pitchFamily="18" charset="0"/>
              </a:rPr>
              <a:t>. Năng lượng ion hóa giảm dần.</a:t>
            </a:r>
          </a:p>
          <a:p>
            <a:pPr>
              <a:lnSpc>
                <a:spcPct val="150000"/>
              </a:lnSpc>
              <a:spcBef>
                <a:spcPts val="0"/>
              </a:spcBef>
              <a:buNone/>
            </a:pP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C</a:t>
            </a: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a:t>
            </a:r>
            <a:r>
              <a:rPr lang="vi-VN" sz="2800" smtClean="0">
                <a:latin typeface="Times New Roman" panose="02020603050405020304" pitchFamily="18" charset="0"/>
                <a:cs typeface="Times New Roman" panose="02020603050405020304" pitchFamily="18" charset="0"/>
              </a:rPr>
              <a:t>ính </a:t>
            </a:r>
            <a:r>
              <a:rPr lang="vi-VN" sz="2800">
                <a:latin typeface="Times New Roman" panose="02020603050405020304" pitchFamily="18" charset="0"/>
                <a:cs typeface="Times New Roman" panose="02020603050405020304" pitchFamily="18" charset="0"/>
              </a:rPr>
              <a:t>khử giảm dần.</a:t>
            </a:r>
          </a:p>
          <a:p>
            <a:pPr>
              <a:lnSpc>
                <a:spcPct val="150000"/>
              </a:lnSpc>
              <a:spcBef>
                <a:spcPts val="0"/>
              </a:spcBef>
              <a:buNone/>
            </a:pP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D</a:t>
            </a:r>
            <a:r>
              <a:rPr lang="vi-VN" sz="2800">
                <a:latin typeface="Times New Roman" panose="02020603050405020304" pitchFamily="18" charset="0"/>
                <a:cs typeface="Times New Roman" panose="02020603050405020304" pitchFamily="18" charset="0"/>
              </a:rPr>
              <a:t>. Khả năng tác dụng với nước giảm dần</a:t>
            </a:r>
            <a:r>
              <a:rPr lang="vi-VN" sz="2800" smtClean="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30" name="Rectangle 29"/>
          <p:cNvSpPr/>
          <p:nvPr/>
        </p:nvSpPr>
        <p:spPr>
          <a:xfrm>
            <a:off x="4038601" y="88900"/>
            <a:ext cx="2709863" cy="603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smtClean="0">
                <a:solidFill>
                  <a:srgbClr val="FF0000"/>
                </a:solidFill>
                <a:latin typeface="Times New Roman" panose="02020603050405020304" pitchFamily="18" charset="0"/>
                <a:cs typeface="Times New Roman" panose="02020603050405020304" pitchFamily="18" charset="0"/>
              </a:rPr>
              <a:t>BÀI TẬP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8" name="Oval 17"/>
          <p:cNvSpPr/>
          <p:nvPr/>
        </p:nvSpPr>
        <p:spPr bwMode="auto">
          <a:xfrm>
            <a:off x="1066800" y="2693486"/>
            <a:ext cx="654050" cy="53340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3" name="Rectangle 2"/>
          <p:cNvSpPr/>
          <p:nvPr/>
        </p:nvSpPr>
        <p:spPr>
          <a:xfrm>
            <a:off x="3810000" y="4327358"/>
            <a:ext cx="4210833" cy="707886"/>
          </a:xfrm>
          <a:prstGeom prst="rect">
            <a:avLst/>
          </a:prstGeom>
        </p:spPr>
        <p:txBody>
          <a:bodyPr wrap="none">
            <a:spAutoFit/>
          </a:bodyPr>
          <a:lstStyle/>
          <a:p>
            <a:r>
              <a:rPr lang="en-US" altLang="en-US" sz="4000" b="1"/>
              <a:t>Be, Mg, Ca, Sr, Ba</a:t>
            </a:r>
            <a:endParaRPr lang="en-US" sz="4000"/>
          </a:p>
        </p:txBody>
      </p:sp>
      <p:sp>
        <p:nvSpPr>
          <p:cNvPr id="4" name="Rectangle 3"/>
          <p:cNvSpPr/>
          <p:nvPr/>
        </p:nvSpPr>
        <p:spPr>
          <a:xfrm>
            <a:off x="391318" y="5042118"/>
            <a:ext cx="11572082" cy="1384995"/>
          </a:xfrm>
          <a:prstGeom prst="rect">
            <a:avLst/>
          </a:prstGeom>
        </p:spPr>
        <p:txBody>
          <a:bodyPr wrap="square">
            <a:spAutoFit/>
          </a:bodyPr>
          <a:lstStyle/>
          <a:p>
            <a:pPr algn="just"/>
            <a:r>
              <a:rPr lang="en-US" smtClean="0">
                <a:solidFill>
                  <a:srgbClr val="FF0000"/>
                </a:solidFill>
                <a:cs typeface="Times New Roman" panose="02020603050405020304" pitchFamily="18" charset="0"/>
                <a:sym typeface="Wingdings" panose="05000000000000000000" pitchFamily="2" charset="2"/>
              </a:rPr>
              <a:t> </a:t>
            </a:r>
            <a:r>
              <a:rPr lang="vi-VN" smtClean="0">
                <a:solidFill>
                  <a:srgbClr val="FF0000"/>
                </a:solidFill>
                <a:cs typeface="Times New Roman" panose="02020603050405020304" pitchFamily="18" charset="0"/>
              </a:rPr>
              <a:t>Các </a:t>
            </a:r>
            <a:r>
              <a:rPr lang="vi-VN">
                <a:solidFill>
                  <a:srgbClr val="FF0000"/>
                </a:solidFill>
                <a:cs typeface="Times New Roman" panose="02020603050405020304" pitchFamily="18" charset="0"/>
              </a:rPr>
              <a:t>kim loại kiềm thổ xếp theo chiều tăng dần điện tích hạt nhân thì:</a:t>
            </a:r>
          </a:p>
          <a:p>
            <a:pPr algn="just"/>
            <a:r>
              <a:rPr lang="vi-VN">
                <a:solidFill>
                  <a:srgbClr val="FF0000"/>
                </a:solidFill>
                <a:cs typeface="Times New Roman" panose="02020603050405020304" pitchFamily="18" charset="0"/>
              </a:rPr>
              <a:t>Bán kính nguyên tử </a:t>
            </a:r>
            <a:r>
              <a:rPr lang="vi-VN" u="sng">
                <a:solidFill>
                  <a:srgbClr val="FF0000"/>
                </a:solidFill>
                <a:cs typeface="Times New Roman" panose="02020603050405020304" pitchFamily="18" charset="0"/>
              </a:rPr>
              <a:t>tăng dần</a:t>
            </a:r>
            <a:r>
              <a:rPr lang="vi-VN">
                <a:solidFill>
                  <a:srgbClr val="FF0000"/>
                </a:solidFill>
                <a:cs typeface="Times New Roman" panose="02020603050405020304" pitchFamily="18" charset="0"/>
              </a:rPr>
              <a:t>, năng lượng ion hóa </a:t>
            </a:r>
            <a:r>
              <a:rPr lang="vi-VN" u="sng">
                <a:solidFill>
                  <a:srgbClr val="FF0000"/>
                </a:solidFill>
                <a:cs typeface="Times New Roman" panose="02020603050405020304" pitchFamily="18" charset="0"/>
              </a:rPr>
              <a:t>giảm dần</a:t>
            </a:r>
            <a:r>
              <a:rPr lang="vi-VN">
                <a:solidFill>
                  <a:srgbClr val="FF0000"/>
                </a:solidFill>
                <a:cs typeface="Times New Roman" panose="02020603050405020304" pitchFamily="18" charset="0"/>
              </a:rPr>
              <a:t>, tính khử </a:t>
            </a:r>
            <a:r>
              <a:rPr lang="vi-VN" u="sng">
                <a:solidFill>
                  <a:srgbClr val="FF0000"/>
                </a:solidFill>
                <a:cs typeface="Times New Roman" panose="02020603050405020304" pitchFamily="18" charset="0"/>
              </a:rPr>
              <a:t>tăng dần</a:t>
            </a:r>
            <a:r>
              <a:rPr lang="vi-VN">
                <a:solidFill>
                  <a:srgbClr val="FF0000"/>
                </a:solidFill>
                <a:cs typeface="Times New Roman" panose="02020603050405020304" pitchFamily="18" charset="0"/>
              </a:rPr>
              <a:t>, khả năng tác dụng </a:t>
            </a:r>
            <a:r>
              <a:rPr lang="vi-VN" smtClean="0">
                <a:solidFill>
                  <a:srgbClr val="FF0000"/>
                </a:solidFill>
                <a:cs typeface="Times New Roman" panose="02020603050405020304" pitchFamily="18" charset="0"/>
              </a:rPr>
              <a:t>với nước </a:t>
            </a:r>
            <a:r>
              <a:rPr lang="vi-VN" u="sng" smtClean="0">
                <a:solidFill>
                  <a:srgbClr val="FF0000"/>
                </a:solidFill>
                <a:cs typeface="Times New Roman" panose="02020603050405020304" pitchFamily="18" charset="0"/>
              </a:rPr>
              <a:t>tăng dần</a:t>
            </a:r>
            <a:r>
              <a:rPr lang="vi-VN" smtClean="0">
                <a:solidFill>
                  <a:srgbClr val="FF0000"/>
                </a:solidFill>
                <a:cs typeface="Times New Roman" panose="02020603050405020304" pitchFamily="18" charset="0"/>
              </a:rPr>
              <a:t>. </a:t>
            </a:r>
          </a:p>
        </p:txBody>
      </p:sp>
    </p:spTree>
    <p:extLst>
      <p:ext uri="{BB962C8B-B14F-4D97-AF65-F5344CB8AC3E}">
        <p14:creationId xmlns:p14="http://schemas.microsoft.com/office/powerpoint/2010/main" val="194699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randombar(horizontal)">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randombar(horizontal)">
                                      <p:cBhvr>
                                        <p:cTn id="12" dur="500"/>
                                        <p:tgtEl>
                                          <p:spTgt spid="13315">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randombar(horizontal)">
                                      <p:cBhvr>
                                        <p:cTn id="15" dur="500"/>
                                        <p:tgtEl>
                                          <p:spTgt spid="13315">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randombar(horizontal)">
                                      <p:cBhvr>
                                        <p:cTn id="18" dur="500"/>
                                        <p:tgtEl>
                                          <p:spTgt spid="13315">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Effect transition="in" filter="randombar(horizontal)">
                                      <p:cBhvr>
                                        <p:cTn id="21" dur="500"/>
                                        <p:tgtEl>
                                          <p:spTgt spid="1331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8" grpId="0" animBg="1"/>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1"/>
          <p:cNvSpPr>
            <a:spLocks noChangeArrowheads="1"/>
          </p:cNvSpPr>
          <p:nvPr/>
        </p:nvSpPr>
        <p:spPr bwMode="auto">
          <a:xfrm>
            <a:off x="249238" y="762000"/>
            <a:ext cx="11561761"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2800" b="1" u="sng" smtClean="0">
                <a:latin typeface="Times New Roman" panose="02020603050405020304" pitchFamily="18" charset="0"/>
                <a:cs typeface="Times New Roman" panose="02020603050405020304" pitchFamily="18" charset="0"/>
              </a:rPr>
              <a:t>Bài 4 (trang 118 SGK)</a:t>
            </a:r>
            <a:r>
              <a:rPr lang="en-US" altLang="en-US" sz="2800" b="1" smtClean="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Cho 2 gam một kim loại thuộc nhóm IIA tác dụng hết với dung dịch HCl tạo ra 5,55 gam muối clorua. Kim loại đó là kim loại nào sau đây?</a:t>
            </a:r>
          </a:p>
          <a:p>
            <a:pPr>
              <a:buNone/>
            </a:pPr>
            <a:r>
              <a:rPr lang="en-US" smtClean="0">
                <a:latin typeface="Times New Roman" panose="02020603050405020304" pitchFamily="18" charset="0"/>
                <a:cs typeface="Times New Roman" panose="02020603050405020304" pitchFamily="18" charset="0"/>
              </a:rPr>
              <a:t>		A</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Be</a:t>
            </a:r>
            <a:r>
              <a:rPr lang="en-US">
                <a:latin typeface="Times New Roman" panose="02020603050405020304" pitchFamily="18" charset="0"/>
                <a:cs typeface="Times New Roman" panose="02020603050405020304" pitchFamily="18" charset="0"/>
              </a:rPr>
              <a:t>                           B. </a:t>
            </a:r>
            <a:r>
              <a:rPr lang="en-US" smtClean="0">
                <a:latin typeface="Times New Roman" panose="02020603050405020304" pitchFamily="18" charset="0"/>
                <a:cs typeface="Times New Roman" panose="02020603050405020304" pitchFamily="18" charset="0"/>
              </a:rPr>
              <a:t>Mg </a:t>
            </a:r>
            <a:r>
              <a:rPr lang="en-US">
                <a:latin typeface="Times New Roman" panose="02020603050405020304" pitchFamily="18" charset="0"/>
                <a:cs typeface="Times New Roman" panose="02020603050405020304" pitchFamily="18" charset="0"/>
              </a:rPr>
              <a:t>                     </a:t>
            </a:r>
          </a:p>
          <a:p>
            <a:pPr>
              <a:buNone/>
            </a:pPr>
            <a:r>
              <a:rPr lang="en-US" smtClean="0">
                <a:latin typeface="Times New Roman" panose="02020603050405020304" pitchFamily="18" charset="0"/>
                <a:cs typeface="Times New Roman" panose="02020603050405020304" pitchFamily="18" charset="0"/>
              </a:rPr>
              <a:t>		C. Ca                           D. Ba</a:t>
            </a:r>
            <a:endParaRPr lang="vi-VN" sz="2800">
              <a:latin typeface="Times New Roman" panose="02020603050405020304" pitchFamily="18" charset="0"/>
              <a:cs typeface="Times New Roman" panose="02020603050405020304" pitchFamily="18" charset="0"/>
            </a:endParaRPr>
          </a:p>
        </p:txBody>
      </p:sp>
      <p:sp>
        <p:nvSpPr>
          <p:cNvPr id="30" name="Rectangle 29"/>
          <p:cNvSpPr/>
          <p:nvPr/>
        </p:nvSpPr>
        <p:spPr>
          <a:xfrm>
            <a:off x="4038601" y="88900"/>
            <a:ext cx="2709863" cy="603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smtClean="0">
                <a:solidFill>
                  <a:srgbClr val="FF0000"/>
                </a:solidFill>
                <a:latin typeface="Times New Roman" panose="02020603050405020304" pitchFamily="18" charset="0"/>
                <a:cs typeface="Times New Roman" panose="02020603050405020304" pitchFamily="18" charset="0"/>
              </a:rPr>
              <a:t>BÀI TẬP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8" name="Oval 17"/>
          <p:cNvSpPr/>
          <p:nvPr/>
        </p:nvSpPr>
        <p:spPr bwMode="auto">
          <a:xfrm>
            <a:off x="1981200" y="2964154"/>
            <a:ext cx="654050" cy="53340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2" name="Rectangle 1"/>
          <p:cNvSpPr/>
          <p:nvPr/>
        </p:nvSpPr>
        <p:spPr>
          <a:xfrm>
            <a:off x="609600" y="3352800"/>
            <a:ext cx="8534400" cy="3170099"/>
          </a:xfrm>
          <a:prstGeom prst="rect">
            <a:avLst/>
          </a:prstGeom>
        </p:spPr>
        <p:txBody>
          <a:bodyPr wrap="square">
            <a:spAutoFit/>
          </a:bodyPr>
          <a:lstStyle/>
          <a:p>
            <a:r>
              <a:rPr lang="en-US" b="1" i="1" u="sng" smtClean="0">
                <a:solidFill>
                  <a:srgbClr val="000000"/>
                </a:solidFill>
                <a:cs typeface="Times New Roman" panose="02020603050405020304" pitchFamily="18" charset="0"/>
              </a:rPr>
              <a:t>Bài giải:</a:t>
            </a:r>
          </a:p>
          <a:p>
            <a:pPr algn="ctr"/>
            <a:r>
              <a:rPr lang="en-US" smtClean="0">
                <a:solidFill>
                  <a:srgbClr val="000000"/>
                </a:solidFill>
                <a:cs typeface="Times New Roman" panose="02020603050405020304" pitchFamily="18" charset="0"/>
              </a:rPr>
              <a:t>M </a:t>
            </a:r>
            <a:r>
              <a:rPr lang="en-US">
                <a:solidFill>
                  <a:srgbClr val="000000"/>
                </a:solidFill>
                <a:cs typeface="Times New Roman" panose="02020603050405020304" pitchFamily="18" charset="0"/>
              </a:rPr>
              <a:t>+ 2HCl → MCl</a:t>
            </a:r>
            <a:r>
              <a:rPr lang="en-US" baseline="-25000">
                <a:solidFill>
                  <a:srgbClr val="000000"/>
                </a:solidFill>
                <a:cs typeface="Times New Roman" panose="02020603050405020304" pitchFamily="18" charset="0"/>
              </a:rPr>
              <a:t>2</a:t>
            </a:r>
            <a:r>
              <a:rPr lang="en-US">
                <a:solidFill>
                  <a:srgbClr val="000000"/>
                </a:solidFill>
                <a:cs typeface="Times New Roman" panose="02020603050405020304" pitchFamily="18" charset="0"/>
              </a:rPr>
              <a:t> + H</a:t>
            </a:r>
            <a:r>
              <a:rPr lang="en-US" baseline="-25000">
                <a:solidFill>
                  <a:srgbClr val="000000"/>
                </a:solidFill>
                <a:cs typeface="Times New Roman" panose="02020603050405020304" pitchFamily="18" charset="0"/>
              </a:rPr>
              <a:t>2</a:t>
            </a:r>
            <a:endParaRPr lang="en-US">
              <a:solidFill>
                <a:srgbClr val="000000"/>
              </a:solidFill>
              <a:cs typeface="Times New Roman" panose="02020603050405020304" pitchFamily="18" charset="0"/>
            </a:endParaRPr>
          </a:p>
          <a:p>
            <a:r>
              <a:rPr lang="en-US">
                <a:solidFill>
                  <a:srgbClr val="000000"/>
                </a:solidFill>
                <a:cs typeface="Times New Roman" panose="02020603050405020304" pitchFamily="18" charset="0"/>
              </a:rPr>
              <a:t>m</a:t>
            </a:r>
            <a:r>
              <a:rPr lang="en-US" baseline="-25000">
                <a:solidFill>
                  <a:srgbClr val="000000"/>
                </a:solidFill>
                <a:cs typeface="Times New Roman" panose="02020603050405020304" pitchFamily="18" charset="0"/>
              </a:rPr>
              <a:t>muối = </a:t>
            </a:r>
            <a:r>
              <a:rPr lang="en-US" smtClean="0">
                <a:solidFill>
                  <a:srgbClr val="000000"/>
                </a:solidFill>
                <a:cs typeface="Times New Roman" panose="02020603050405020304" pitchFamily="18" charset="0"/>
              </a:rPr>
              <a:t>m</a:t>
            </a:r>
            <a:r>
              <a:rPr lang="en-US" baseline="-25000" smtClean="0">
                <a:solidFill>
                  <a:srgbClr val="000000"/>
                </a:solidFill>
                <a:cs typeface="Times New Roman" panose="02020603050405020304" pitchFamily="18" charset="0"/>
              </a:rPr>
              <a:t>kim loại </a:t>
            </a:r>
            <a:r>
              <a:rPr lang="en-US" baseline="-25000">
                <a:solidFill>
                  <a:srgbClr val="000000"/>
                </a:solidFill>
                <a:cs typeface="Times New Roman" panose="02020603050405020304" pitchFamily="18" charset="0"/>
              </a:rPr>
              <a:t> </a:t>
            </a:r>
            <a:r>
              <a:rPr lang="en-US">
                <a:solidFill>
                  <a:srgbClr val="000000"/>
                </a:solidFill>
                <a:cs typeface="Times New Roman" panose="02020603050405020304" pitchFamily="18" charset="0"/>
              </a:rPr>
              <a:t>+</a:t>
            </a:r>
            <a:r>
              <a:rPr lang="en-US" baseline="-25000">
                <a:solidFill>
                  <a:srgbClr val="000000"/>
                </a:solidFill>
                <a:cs typeface="Times New Roman" panose="02020603050405020304" pitchFamily="18" charset="0"/>
              </a:rPr>
              <a:t> </a:t>
            </a:r>
            <a:r>
              <a:rPr lang="en-US" baseline="-25000" smtClean="0">
                <a:solidFill>
                  <a:srgbClr val="000000"/>
                </a:solidFill>
                <a:cs typeface="Times New Roman" panose="02020603050405020304" pitchFamily="18" charset="0"/>
              </a:rPr>
              <a:t> </a:t>
            </a:r>
            <a:r>
              <a:rPr lang="en-US" smtClean="0">
                <a:solidFill>
                  <a:srgbClr val="000000"/>
                </a:solidFill>
                <a:cs typeface="Times New Roman" panose="02020603050405020304" pitchFamily="18" charset="0"/>
              </a:rPr>
              <a:t>m</a:t>
            </a:r>
            <a:r>
              <a:rPr lang="en-US" baseline="-25000" smtClean="0">
                <a:solidFill>
                  <a:srgbClr val="000000"/>
                </a:solidFill>
                <a:cs typeface="Times New Roman" panose="02020603050405020304" pitchFamily="18" charset="0"/>
              </a:rPr>
              <a:t>Cl-</a:t>
            </a:r>
            <a:endParaRPr lang="en-US">
              <a:solidFill>
                <a:srgbClr val="000000"/>
              </a:solidFill>
              <a:cs typeface="Times New Roman" panose="02020603050405020304" pitchFamily="18" charset="0"/>
            </a:endParaRPr>
          </a:p>
          <a:p>
            <a:pPr marL="1371600" lvl="2" indent="-457200">
              <a:buFont typeface="Symbol" panose="05050102010706020507" pitchFamily="18" charset="2"/>
              <a:buChar char="Þ"/>
            </a:pPr>
            <a:r>
              <a:rPr lang="en-US" smtClean="0">
                <a:solidFill>
                  <a:srgbClr val="000000"/>
                </a:solidFill>
                <a:cs typeface="Times New Roman" panose="02020603050405020304" pitchFamily="18" charset="0"/>
              </a:rPr>
              <a:t>n</a:t>
            </a:r>
            <a:r>
              <a:rPr lang="en-US" baseline="-25000" smtClean="0">
                <a:solidFill>
                  <a:srgbClr val="000000"/>
                </a:solidFill>
                <a:cs typeface="Times New Roman" panose="02020603050405020304" pitchFamily="18" charset="0"/>
              </a:rPr>
              <a:t>Cl</a:t>
            </a:r>
            <a:r>
              <a:rPr lang="en-US" baseline="30000" smtClean="0">
                <a:solidFill>
                  <a:srgbClr val="000000"/>
                </a:solidFill>
                <a:cs typeface="Times New Roman" panose="02020603050405020304" pitchFamily="18" charset="0"/>
              </a:rPr>
              <a:t>-</a:t>
            </a:r>
            <a:r>
              <a:rPr lang="en-US" baseline="-25000">
                <a:solidFill>
                  <a:srgbClr val="000000"/>
                </a:solidFill>
                <a:cs typeface="Times New Roman" panose="02020603050405020304" pitchFamily="18" charset="0"/>
              </a:rPr>
              <a:t> trong muối</a:t>
            </a:r>
            <a:r>
              <a:rPr lang="en-US">
                <a:solidFill>
                  <a:srgbClr val="000000"/>
                </a:solidFill>
                <a:cs typeface="Times New Roman" panose="02020603050405020304" pitchFamily="18" charset="0"/>
              </a:rPr>
              <a:t> </a:t>
            </a:r>
            <a:r>
              <a:rPr lang="en-US" smtClean="0">
                <a:solidFill>
                  <a:srgbClr val="000000"/>
                </a:solidFill>
                <a:cs typeface="Times New Roman" panose="02020603050405020304" pitchFamily="18" charset="0"/>
              </a:rPr>
              <a:t>=                   = 0,1 mol</a:t>
            </a:r>
            <a:r>
              <a:rPr lang="en-US">
                <a:solidFill>
                  <a:srgbClr val="000000"/>
                </a:solidFill>
                <a:cs typeface="Times New Roman" panose="02020603050405020304" pitchFamily="18" charset="0"/>
              </a:rPr>
              <a:t>  </a:t>
            </a:r>
            <a:endParaRPr lang="en-US" smtClean="0">
              <a:solidFill>
                <a:srgbClr val="000000"/>
              </a:solidFill>
              <a:cs typeface="Times New Roman" panose="02020603050405020304" pitchFamily="18" charset="0"/>
            </a:endParaRPr>
          </a:p>
          <a:p>
            <a:pPr lvl="2"/>
            <a:endParaRPr lang="en-US" sz="2000">
              <a:solidFill>
                <a:srgbClr val="000000"/>
              </a:solidFill>
              <a:cs typeface="Times New Roman" panose="02020603050405020304" pitchFamily="18" charset="0"/>
            </a:endParaRPr>
          </a:p>
          <a:p>
            <a:pPr lvl="2"/>
            <a:r>
              <a:rPr lang="en-US">
                <a:solidFill>
                  <a:srgbClr val="000000"/>
                </a:solidFill>
                <a:cs typeface="Times New Roman" panose="02020603050405020304" pitchFamily="18" charset="0"/>
              </a:rPr>
              <a:t>=&gt;n</a:t>
            </a:r>
            <a:r>
              <a:rPr lang="en-US" baseline="-25000">
                <a:solidFill>
                  <a:srgbClr val="000000"/>
                </a:solidFill>
                <a:cs typeface="Times New Roman" panose="02020603050405020304" pitchFamily="18" charset="0"/>
              </a:rPr>
              <a:t>M</a:t>
            </a:r>
            <a:r>
              <a:rPr lang="en-US">
                <a:solidFill>
                  <a:srgbClr val="000000"/>
                </a:solidFill>
                <a:cs typeface="Times New Roman" panose="02020603050405020304" pitchFamily="18" charset="0"/>
              </a:rPr>
              <a:t> = </a:t>
            </a:r>
            <a:r>
              <a:rPr lang="en-US" smtClean="0">
                <a:solidFill>
                  <a:srgbClr val="000000"/>
                </a:solidFill>
                <a:cs typeface="Times New Roman" panose="02020603050405020304" pitchFamily="18" charset="0"/>
              </a:rPr>
              <a:t>0,5 . n</a:t>
            </a:r>
            <a:r>
              <a:rPr lang="en-US" baseline="-25000" smtClean="0">
                <a:solidFill>
                  <a:srgbClr val="000000"/>
                </a:solidFill>
                <a:cs typeface="Times New Roman" panose="02020603050405020304" pitchFamily="18" charset="0"/>
              </a:rPr>
              <a:t>Cl-</a:t>
            </a:r>
            <a:r>
              <a:rPr lang="en-US" baseline="-25000">
                <a:solidFill>
                  <a:srgbClr val="000000"/>
                </a:solidFill>
                <a:cs typeface="Times New Roman" panose="02020603050405020304" pitchFamily="18" charset="0"/>
              </a:rPr>
              <a:t> </a:t>
            </a:r>
            <a:r>
              <a:rPr lang="en-US">
                <a:solidFill>
                  <a:srgbClr val="000000"/>
                </a:solidFill>
                <a:cs typeface="Times New Roman" panose="02020603050405020304" pitchFamily="18" charset="0"/>
              </a:rPr>
              <a:t>= 0,05 (mol</a:t>
            </a:r>
            <a:r>
              <a:rPr lang="en-US" smtClean="0">
                <a:solidFill>
                  <a:srgbClr val="000000"/>
                </a:solidFill>
                <a:cs typeface="Times New Roman" panose="02020603050405020304" pitchFamily="18" charset="0"/>
              </a:rPr>
              <a:t>)</a:t>
            </a:r>
          </a:p>
          <a:p>
            <a:pPr lvl="2"/>
            <a:endParaRPr lang="en-US" sz="1200">
              <a:solidFill>
                <a:srgbClr val="000000"/>
              </a:solidFill>
              <a:cs typeface="Times New Roman" panose="02020603050405020304" pitchFamily="18" charset="0"/>
            </a:endParaRPr>
          </a:p>
          <a:p>
            <a:pPr lvl="2"/>
            <a:r>
              <a:rPr lang="en-US">
                <a:solidFill>
                  <a:srgbClr val="000000"/>
                </a:solidFill>
                <a:cs typeface="Times New Roman" panose="02020603050405020304" pitchFamily="18" charset="0"/>
              </a:rPr>
              <a:t>=&gt; M =  </a:t>
            </a:r>
            <a:r>
              <a:rPr lang="en-US" smtClean="0">
                <a:solidFill>
                  <a:srgbClr val="000000"/>
                </a:solidFill>
                <a:cs typeface="Times New Roman" panose="02020603050405020304" pitchFamily="18" charset="0"/>
              </a:rPr>
              <a:t>        = </a:t>
            </a:r>
            <a:r>
              <a:rPr lang="en-US">
                <a:solidFill>
                  <a:srgbClr val="000000"/>
                </a:solidFill>
                <a:cs typeface="Times New Roman" panose="02020603050405020304" pitchFamily="18" charset="0"/>
              </a:rPr>
              <a:t>40 (</a:t>
            </a:r>
            <a:r>
              <a:rPr lang="en-US" smtClean="0">
                <a:solidFill>
                  <a:srgbClr val="000000"/>
                </a:solidFill>
                <a:cs typeface="Times New Roman" panose="02020603050405020304" pitchFamily="18" charset="0"/>
              </a:rPr>
              <a:t>g/mol)   </a:t>
            </a:r>
            <a:r>
              <a:rPr lang="en-US" smtClean="0">
                <a:solidFill>
                  <a:srgbClr val="000000"/>
                </a:solidFill>
                <a:cs typeface="Times New Roman" panose="02020603050405020304" pitchFamily="18" charset="0"/>
                <a:sym typeface="Wingdings" panose="05000000000000000000" pitchFamily="2" charset="2"/>
              </a:rPr>
              <a:t> </a:t>
            </a:r>
            <a:r>
              <a:rPr lang="en-US" smtClean="0">
                <a:solidFill>
                  <a:srgbClr val="000000"/>
                </a:solidFill>
                <a:cs typeface="Times New Roman" panose="02020603050405020304" pitchFamily="18" charset="0"/>
              </a:rPr>
              <a:t>Kim </a:t>
            </a:r>
            <a:r>
              <a:rPr lang="en-US">
                <a:solidFill>
                  <a:srgbClr val="000000"/>
                </a:solidFill>
                <a:cs typeface="Times New Roman" panose="02020603050405020304" pitchFamily="18" charset="0"/>
              </a:rPr>
              <a:t>loại là Ca</a:t>
            </a:r>
            <a:r>
              <a:rPr lang="en-US" smtClean="0">
                <a:solidFill>
                  <a:srgbClr val="000000"/>
                </a:solidFill>
                <a:cs typeface="Times New Roman" panose="02020603050405020304" pitchFamily="18" charset="0"/>
              </a:rPr>
              <a:t>.</a:t>
            </a:r>
            <a:endParaRPr lang="en-US">
              <a:solidFill>
                <a:srgbClr val="000000"/>
              </a:solidFill>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065873" y="4489826"/>
            <a:ext cx="1327659" cy="854585"/>
          </a:xfrm>
          <a:prstGeom prst="rect">
            <a:avLst/>
          </a:prstGeom>
        </p:spPr>
      </p:pic>
      <p:pic>
        <p:nvPicPr>
          <p:cNvPr id="6" name="Picture 5"/>
          <p:cNvPicPr>
            <a:picLocks noChangeAspect="1"/>
          </p:cNvPicPr>
          <p:nvPr/>
        </p:nvPicPr>
        <p:blipFill>
          <a:blip r:embed="rId3"/>
          <a:stretch>
            <a:fillRect/>
          </a:stretch>
        </p:blipFill>
        <p:spPr>
          <a:xfrm>
            <a:off x="2868612" y="5901173"/>
            <a:ext cx="713662" cy="728227"/>
          </a:xfrm>
          <a:prstGeom prst="rect">
            <a:avLst/>
          </a:prstGeom>
        </p:spPr>
      </p:pic>
    </p:spTree>
    <p:extLst>
      <p:ext uri="{BB962C8B-B14F-4D97-AF65-F5344CB8AC3E}">
        <p14:creationId xmlns:p14="http://schemas.microsoft.com/office/powerpoint/2010/main" val="7001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randombar(horizontal)">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0" dur="500"/>
                                        <p:tgtEl>
                                          <p:spTgt spid="2">
                                            <p:txEl>
                                              <p:pRg st="7" end="7"/>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horizont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4463857" y="1197409"/>
            <a:ext cx="315951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har char="•"/>
              <a:tabLst>
                <a:tab pos="827088" algn="l"/>
              </a:tabLst>
              <a:defRPr sz="3200">
                <a:solidFill>
                  <a:schemeClr val="tx1"/>
                </a:solidFill>
                <a:latin typeface="Arial" panose="020B0604020202020204" pitchFamily="34" charset="0"/>
              </a:defRPr>
            </a:lvl1pPr>
            <a:lvl2pPr marL="742950" indent="-285750">
              <a:spcBef>
                <a:spcPct val="20000"/>
              </a:spcBef>
              <a:buChar char="–"/>
              <a:tabLst>
                <a:tab pos="827088" algn="l"/>
              </a:tabLst>
              <a:defRPr sz="2800">
                <a:solidFill>
                  <a:schemeClr val="tx1"/>
                </a:solidFill>
                <a:latin typeface="Arial" panose="020B0604020202020204" pitchFamily="34" charset="0"/>
              </a:defRPr>
            </a:lvl2pPr>
            <a:lvl3pPr marL="1143000" indent="-228600">
              <a:spcBef>
                <a:spcPct val="20000"/>
              </a:spcBef>
              <a:buChar char="•"/>
              <a:tabLst>
                <a:tab pos="827088" algn="l"/>
              </a:tabLst>
              <a:defRPr sz="2400">
                <a:solidFill>
                  <a:schemeClr val="tx1"/>
                </a:solidFill>
                <a:latin typeface="Arial" panose="020B0604020202020204" pitchFamily="34" charset="0"/>
              </a:defRPr>
            </a:lvl3pPr>
            <a:lvl4pPr marL="1600200" indent="-228600">
              <a:spcBef>
                <a:spcPct val="20000"/>
              </a:spcBef>
              <a:buChar char="–"/>
              <a:tabLst>
                <a:tab pos="827088" algn="l"/>
              </a:tabLst>
              <a:defRPr sz="2000">
                <a:solidFill>
                  <a:schemeClr val="tx1"/>
                </a:solidFill>
                <a:latin typeface="Arial" panose="020B0604020202020204" pitchFamily="34" charset="0"/>
              </a:defRPr>
            </a:lvl4pPr>
            <a:lvl5pPr marL="2057400" indent="-228600">
              <a:spcBef>
                <a:spcPct val="20000"/>
              </a:spcBef>
              <a:buChar char="»"/>
              <a:tabLst>
                <a:tab pos="82708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82708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82708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82708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827088" algn="l"/>
              </a:tabLst>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smtClean="0">
                <a:solidFill>
                  <a:srgbClr val="FF0000"/>
                </a:solidFill>
                <a:latin typeface="Times New Roman" panose="02020603050405020304" pitchFamily="18" charset="0"/>
                <a:cs typeface="Times New Roman" panose="02020603050405020304" pitchFamily="18" charset="0"/>
              </a:rPr>
              <a:t>Định hướng</a:t>
            </a:r>
            <a:endParaRPr lang="en-US" altLang="en-US" sz="4800" b="1">
              <a:solidFill>
                <a:srgbClr val="FF0000"/>
              </a:solidFill>
              <a:latin typeface="Times New Roman" panose="02020603050405020304" pitchFamily="18" charset="0"/>
              <a:cs typeface="Times New Roman" panose="02020603050405020304" pitchFamily="18" charset="0"/>
            </a:endParaRPr>
          </a:p>
        </p:txBody>
      </p:sp>
      <p:sp>
        <p:nvSpPr>
          <p:cNvPr id="73733" name="Rectangle 5"/>
          <p:cNvSpPr>
            <a:spLocks noChangeArrowheads="1"/>
          </p:cNvSpPr>
          <p:nvPr/>
        </p:nvSpPr>
        <p:spPr bwMode="auto">
          <a:xfrm>
            <a:off x="838200" y="2279052"/>
            <a:ext cx="10820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350838" indent="-182563">
              <a:spcBef>
                <a:spcPct val="20000"/>
              </a:spcBef>
              <a:buChar char="•"/>
              <a:tabLst>
                <a:tab pos="827088" algn="l"/>
              </a:tabLst>
              <a:defRPr sz="3200">
                <a:solidFill>
                  <a:schemeClr val="tx1"/>
                </a:solidFill>
                <a:latin typeface="Arial" panose="020B0604020202020204" pitchFamily="34" charset="0"/>
              </a:defRPr>
            </a:lvl1pPr>
            <a:lvl2pPr marL="742950" indent="-285750">
              <a:spcBef>
                <a:spcPct val="20000"/>
              </a:spcBef>
              <a:buChar char="–"/>
              <a:tabLst>
                <a:tab pos="827088" algn="l"/>
              </a:tabLst>
              <a:defRPr sz="2800">
                <a:solidFill>
                  <a:schemeClr val="tx1"/>
                </a:solidFill>
                <a:latin typeface="Arial" panose="020B0604020202020204" pitchFamily="34" charset="0"/>
              </a:defRPr>
            </a:lvl2pPr>
            <a:lvl3pPr marL="1143000" indent="-228600">
              <a:spcBef>
                <a:spcPct val="20000"/>
              </a:spcBef>
              <a:buChar char="•"/>
              <a:tabLst>
                <a:tab pos="827088" algn="l"/>
              </a:tabLst>
              <a:defRPr sz="2400">
                <a:solidFill>
                  <a:schemeClr val="tx1"/>
                </a:solidFill>
                <a:latin typeface="Arial" panose="020B0604020202020204" pitchFamily="34" charset="0"/>
              </a:defRPr>
            </a:lvl3pPr>
            <a:lvl4pPr marL="1600200" indent="-228600">
              <a:spcBef>
                <a:spcPct val="20000"/>
              </a:spcBef>
              <a:buChar char="–"/>
              <a:tabLst>
                <a:tab pos="827088" algn="l"/>
              </a:tabLst>
              <a:defRPr sz="2000">
                <a:solidFill>
                  <a:schemeClr val="tx1"/>
                </a:solidFill>
                <a:latin typeface="Arial" panose="020B0604020202020204" pitchFamily="34" charset="0"/>
              </a:defRPr>
            </a:lvl4pPr>
            <a:lvl5pPr marL="2057400" indent="-228600">
              <a:spcBef>
                <a:spcPct val="20000"/>
              </a:spcBef>
              <a:buChar char="»"/>
              <a:tabLst>
                <a:tab pos="82708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82708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82708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82708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827088" algn="l"/>
              </a:tabLst>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b="1" smtClean="0">
                <a:latin typeface="Times New Roman" panose="02020603050405020304" pitchFamily="18" charset="0"/>
              </a:rPr>
              <a:t>- Nghiên </a:t>
            </a:r>
            <a:r>
              <a:rPr lang="en-US" altLang="en-US" b="1">
                <a:latin typeface="Times New Roman" panose="02020603050405020304" pitchFamily="18" charset="0"/>
              </a:rPr>
              <a:t>cứu </a:t>
            </a:r>
            <a:r>
              <a:rPr lang="en-US" altLang="en-US" b="1" smtClean="0">
                <a:latin typeface="Times New Roman" panose="02020603050405020304" pitchFamily="18" charset="0"/>
              </a:rPr>
              <a:t>trước bài sau: Nhôm và hợp chất của nhôm</a:t>
            </a:r>
            <a:endParaRPr lang="en-US" altLang="en-US" b="1" smtClean="0">
              <a:latin typeface="Times New Roman" panose="02020603050405020304" pitchFamily="18" charset="0"/>
            </a:endParaRPr>
          </a:p>
          <a:p>
            <a:pPr eaLnBrk="1" hangingPunct="1">
              <a:lnSpc>
                <a:spcPct val="150000"/>
              </a:lnSpc>
              <a:spcBef>
                <a:spcPct val="0"/>
              </a:spcBef>
              <a:buFontTx/>
              <a:buNone/>
            </a:pPr>
            <a:r>
              <a:rPr lang="en-US" altLang="en-US" b="1" smtClean="0">
                <a:latin typeface="Times New Roman" panose="02020603050405020304" pitchFamily="18" charset="0"/>
              </a:rPr>
              <a:t>- Làm </a:t>
            </a:r>
            <a:r>
              <a:rPr lang="en-US" altLang="en-US" b="1">
                <a:latin typeface="Times New Roman" panose="02020603050405020304" pitchFamily="18" charset="0"/>
              </a:rPr>
              <a:t>bài tập trong SGK trang 118, 119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plus(in)">
                                      <p:cBhvr>
                                        <p:cTn id="7"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1600200" y="1931437"/>
            <a:ext cx="882809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600" b="1">
                <a:solidFill>
                  <a:srgbClr val="FF0000"/>
                </a:solidFill>
                <a:latin typeface="Times New Roman" panose="02020603050405020304" pitchFamily="18" charset="0"/>
              </a:rPr>
              <a:t>A. KIM LOẠI KIỀM THỔ </a:t>
            </a:r>
          </a:p>
        </p:txBody>
      </p:sp>
      <p:sp>
        <p:nvSpPr>
          <p:cNvPr id="11270" name="Text Box 6"/>
          <p:cNvSpPr txBox="1">
            <a:spLocks noChangeArrowheads="1"/>
          </p:cNvSpPr>
          <p:nvPr/>
        </p:nvSpPr>
        <p:spPr bwMode="auto">
          <a:xfrm>
            <a:off x="718388" y="2759578"/>
            <a:ext cx="116260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smtClean="0">
                <a:latin typeface="Times New Roman" panose="02020603050405020304" pitchFamily="18" charset="0"/>
              </a:rPr>
              <a:t>I.   Vị trí trong bảng tuần hoàn, cấu hình electron nguyên tử</a:t>
            </a:r>
            <a:endParaRPr lang="en-US" altLang="en-US" b="1">
              <a:latin typeface="Times New Roman" panose="02020603050405020304" pitchFamily="18" charset="0"/>
            </a:endParaRPr>
          </a:p>
        </p:txBody>
      </p:sp>
      <p:sp>
        <p:nvSpPr>
          <p:cNvPr id="11271" name="Text Box 7"/>
          <p:cNvSpPr txBox="1">
            <a:spLocks noChangeArrowheads="1"/>
          </p:cNvSpPr>
          <p:nvPr/>
        </p:nvSpPr>
        <p:spPr bwMode="auto">
          <a:xfrm>
            <a:off x="688223" y="3458580"/>
            <a:ext cx="6910819"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smtClean="0">
                <a:latin typeface="Times New Roman" panose="02020603050405020304" pitchFamily="18" charset="0"/>
              </a:rPr>
              <a:t>II. Tính chất vật lí </a:t>
            </a:r>
            <a:endParaRPr lang="en-US" altLang="en-US" b="1">
              <a:latin typeface="Times New Roman" panose="02020603050405020304" pitchFamily="18" charset="0"/>
            </a:endParaRPr>
          </a:p>
        </p:txBody>
      </p:sp>
      <p:sp>
        <p:nvSpPr>
          <p:cNvPr id="11272" name="Text Box 8"/>
          <p:cNvSpPr txBox="1">
            <a:spLocks noChangeArrowheads="1"/>
          </p:cNvSpPr>
          <p:nvPr/>
        </p:nvSpPr>
        <p:spPr bwMode="auto">
          <a:xfrm rot="10763368" flipV="1">
            <a:off x="675065" y="4201637"/>
            <a:ext cx="8081819"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smtClean="0">
                <a:latin typeface="Times New Roman" panose="02020603050405020304" pitchFamily="18" charset="0"/>
              </a:rPr>
              <a:t>III. Tính chất hóa học</a:t>
            </a:r>
            <a:endParaRPr lang="en-US" altLang="en-US" b="1">
              <a:latin typeface="Times New Roman" panose="02020603050405020304" pitchFamily="18" charset="0"/>
            </a:endParaRPr>
          </a:p>
        </p:txBody>
      </p:sp>
      <p:sp>
        <p:nvSpPr>
          <p:cNvPr id="11273" name="Text Box 9"/>
          <p:cNvSpPr txBox="1">
            <a:spLocks noChangeArrowheads="1"/>
          </p:cNvSpPr>
          <p:nvPr/>
        </p:nvSpPr>
        <p:spPr bwMode="auto">
          <a:xfrm>
            <a:off x="688225" y="4943106"/>
            <a:ext cx="498874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smtClean="0">
                <a:latin typeface="Times New Roman" panose="02020603050405020304" pitchFamily="18" charset="0"/>
              </a:rPr>
              <a:t>IV. Điều chế</a:t>
            </a:r>
            <a:endParaRPr lang="en-US" altLang="en-US" b="1">
              <a:latin typeface="Times New Roman" panose="02020603050405020304" pitchFamily="18" charset="0"/>
            </a:endParaRPr>
          </a:p>
        </p:txBody>
      </p:sp>
      <p:pic>
        <p:nvPicPr>
          <p:cNvPr id="4104" name="Picture 15" descr="InsolBasePrepFullAnim">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26989"/>
            <a:ext cx="2286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up)">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wipe(up)">
                                      <p:cBhvr>
                                        <p:cTn id="12" dur="500"/>
                                        <p:tgtEl>
                                          <p:spTgt spid="1127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271"/>
                                        </p:tgtEl>
                                        <p:attrNameLst>
                                          <p:attrName>style.visibility</p:attrName>
                                        </p:attrNameLst>
                                      </p:cBhvr>
                                      <p:to>
                                        <p:strVal val="visible"/>
                                      </p:to>
                                    </p:set>
                                    <p:animEffect transition="in" filter="wipe(up)">
                                      <p:cBhvr>
                                        <p:cTn id="15" dur="500"/>
                                        <p:tgtEl>
                                          <p:spTgt spid="1127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272"/>
                                        </p:tgtEl>
                                        <p:attrNameLst>
                                          <p:attrName>style.visibility</p:attrName>
                                        </p:attrNameLst>
                                      </p:cBhvr>
                                      <p:to>
                                        <p:strVal val="visible"/>
                                      </p:to>
                                    </p:set>
                                    <p:animEffect transition="in" filter="wipe(up)">
                                      <p:cBhvr>
                                        <p:cTn id="18" dur="500"/>
                                        <p:tgtEl>
                                          <p:spTgt spid="1127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1273"/>
                                        </p:tgtEl>
                                        <p:attrNameLst>
                                          <p:attrName>style.visibility</p:attrName>
                                        </p:attrNameLst>
                                      </p:cBhvr>
                                      <p:to>
                                        <p:strVal val="visible"/>
                                      </p:to>
                                    </p:set>
                                    <p:animEffect transition="in" filter="wipe(up)">
                                      <p:cBhvr>
                                        <p:cTn id="21"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2" grpId="0"/>
      <p:bldP spid="1127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05" name="Text Box 17">
            <a:hlinkClick r:id="rId2" action="ppaction://hlinksldjump"/>
          </p:cNvPr>
          <p:cNvSpPr txBox="1">
            <a:spLocks noChangeArrowheads="1"/>
          </p:cNvSpPr>
          <p:nvPr/>
        </p:nvSpPr>
        <p:spPr bwMode="auto">
          <a:xfrm>
            <a:off x="228600" y="385847"/>
            <a:ext cx="1158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smtClean="0">
                <a:latin typeface="Times New Roman" panose="02020603050405020304" pitchFamily="18" charset="0"/>
              </a:rPr>
              <a:t>I. Vị trí trong bảng tuần hoàn, cấu hình electron nguyên tử</a:t>
            </a:r>
            <a:endParaRPr lang="en-US" altLang="en-US" sz="2800" b="1">
              <a:latin typeface="Times New Roman" panose="02020603050405020304" pitchFamily="18" charset="0"/>
            </a:endParaRPr>
          </a:p>
        </p:txBody>
      </p:sp>
      <p:sp>
        <p:nvSpPr>
          <p:cNvPr id="5123" name="Text Box 22"/>
          <p:cNvSpPr txBox="1">
            <a:spLocks noChangeArrowheads="1"/>
          </p:cNvSpPr>
          <p:nvPr/>
        </p:nvSpPr>
        <p:spPr bwMode="auto">
          <a:xfrm>
            <a:off x="2667000" y="2438401"/>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latin typeface="Times New Roman" panose="02020603050405020304" pitchFamily="18" charset="0"/>
            </a:endParaRPr>
          </a:p>
        </p:txBody>
      </p:sp>
      <p:pic>
        <p:nvPicPr>
          <p:cNvPr id="12312" name="Picture 24" descr="HT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93025"/>
            <a:ext cx="9448800" cy="566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a:spLocks noChangeArrowheads="1"/>
          </p:cNvSpPr>
          <p:nvPr/>
        </p:nvSpPr>
        <p:spPr bwMode="auto">
          <a:xfrm>
            <a:off x="2133600" y="2049127"/>
            <a:ext cx="685800" cy="4123073"/>
          </a:xfrm>
          <a:prstGeom prst="roundRect">
            <a:avLst>
              <a:gd name="adj" fmla="val 16667"/>
            </a:avLst>
          </a:prstGeom>
          <a:noFill/>
          <a:ln w="762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latin typeface="Times New Roman" panose="02020603050405020304" pitchFamily="18" charset="0"/>
            </a:endParaRPr>
          </a:p>
        </p:txBody>
      </p:sp>
      <p:sp>
        <p:nvSpPr>
          <p:cNvPr id="7" name="Text Box 20"/>
          <p:cNvSpPr txBox="1">
            <a:spLocks noChangeArrowheads="1"/>
          </p:cNvSpPr>
          <p:nvPr/>
        </p:nvSpPr>
        <p:spPr bwMode="auto">
          <a:xfrm>
            <a:off x="1817436" y="2160269"/>
            <a:ext cx="103745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 Gồm các nguyên tố: Be, Mg, Ca, Sr, Ba, </a:t>
            </a:r>
            <a:r>
              <a:rPr lang="en-US" altLang="en-US" sz="2800" smtClean="0">
                <a:solidFill>
                  <a:srgbClr val="FF0000"/>
                </a:solidFill>
                <a:latin typeface="Times New Roman" panose="02020603050405020304" pitchFamily="18" charset="0"/>
              </a:rPr>
              <a:t>Ra (nguyên tố phóng xạ)</a:t>
            </a:r>
            <a:endParaRPr lang="en-US" altLang="en-US" sz="2800">
              <a:solidFill>
                <a:srgbClr val="FF0000"/>
              </a:solidFill>
              <a:latin typeface="Times New Roman" panose="02020603050405020304" pitchFamily="18" charset="0"/>
            </a:endParaRPr>
          </a:p>
        </p:txBody>
      </p:sp>
      <p:sp>
        <p:nvSpPr>
          <p:cNvPr id="8" name="Text Box 22"/>
          <p:cNvSpPr txBox="1">
            <a:spLocks noChangeArrowheads="1"/>
          </p:cNvSpPr>
          <p:nvPr/>
        </p:nvSpPr>
        <p:spPr bwMode="auto">
          <a:xfrm>
            <a:off x="2667000" y="2438401"/>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latin typeface="Times New Roman" panose="02020603050405020304" pitchFamily="18" charset="0"/>
            </a:endParaRPr>
          </a:p>
        </p:txBody>
      </p:sp>
      <p:sp>
        <p:nvSpPr>
          <p:cNvPr id="9" name="Text Box 20"/>
          <p:cNvSpPr txBox="1">
            <a:spLocks noChangeArrowheads="1"/>
          </p:cNvSpPr>
          <p:nvPr/>
        </p:nvSpPr>
        <p:spPr bwMode="auto">
          <a:xfrm>
            <a:off x="1841500" y="1616076"/>
            <a:ext cx="9969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 </a:t>
            </a:r>
            <a:r>
              <a:rPr lang="en-US" altLang="en-US" sz="2800" b="1" smtClean="0">
                <a:latin typeface="Times New Roman" panose="02020603050405020304" pitchFamily="18" charset="0"/>
              </a:rPr>
              <a:t>Các nguyên tố kim loại kiềm thổ thuộc nhóm IIA trong BTH.</a:t>
            </a:r>
            <a:endParaRPr lang="en-US" altLang="en-US" sz="2800" b="1">
              <a:latin typeface="Times New Roman" panose="02020603050405020304" pitchFamily="18" charset="0"/>
            </a:endParaRPr>
          </a:p>
        </p:txBody>
      </p:sp>
      <p:sp>
        <p:nvSpPr>
          <p:cNvPr id="10" name="Text Box 20"/>
          <p:cNvSpPr txBox="1">
            <a:spLocks noChangeArrowheads="1"/>
          </p:cNvSpPr>
          <p:nvPr/>
        </p:nvSpPr>
        <p:spPr bwMode="auto">
          <a:xfrm>
            <a:off x="1795463" y="2704462"/>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 Cấu hình electron lớp ngoài cùng: </a:t>
            </a:r>
            <a:r>
              <a:rPr lang="en-US" altLang="en-US" sz="2800" b="1">
                <a:solidFill>
                  <a:srgbClr val="FF0000"/>
                </a:solidFill>
                <a:latin typeface="Times New Roman" panose="02020603050405020304" pitchFamily="18" charset="0"/>
              </a:rPr>
              <a:t>ns</a:t>
            </a:r>
            <a:r>
              <a:rPr lang="en-US" altLang="en-US" sz="2800" b="1" baseline="30000">
                <a:solidFill>
                  <a:srgbClr val="FF0000"/>
                </a:solidFill>
                <a:latin typeface="Times New Roman" panose="02020603050405020304" pitchFamily="18" charset="0"/>
              </a:rPr>
              <a:t>2</a:t>
            </a:r>
            <a:r>
              <a:rPr lang="en-US" altLang="en-US" sz="2800" b="1">
                <a:solidFill>
                  <a:srgbClr val="FF0000"/>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05"/>
                                        </p:tgtEl>
                                        <p:attrNameLst>
                                          <p:attrName>style.visibility</p:attrName>
                                        </p:attrNameLst>
                                      </p:cBhvr>
                                      <p:to>
                                        <p:strVal val="visible"/>
                                      </p:to>
                                    </p:set>
                                    <p:animEffect transition="in" filter="wipe(left)">
                                      <p:cBhvr>
                                        <p:cTn id="7" dur="500"/>
                                        <p:tgtEl>
                                          <p:spTgt spid="123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2312"/>
                                        </p:tgtEl>
                                        <p:attrNameLst>
                                          <p:attrName>style.visibility</p:attrName>
                                        </p:attrNameLst>
                                      </p:cBhvr>
                                      <p:to>
                                        <p:strVal val="visible"/>
                                      </p:to>
                                    </p:set>
                                    <p:animEffect transition="in" filter="randombar(horizontal)">
                                      <p:cBhvr>
                                        <p:cTn id="12" dur="500"/>
                                        <p:tgtEl>
                                          <p:spTgt spid="123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231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nodePh="1">
                                  <p:stCondLst>
                                    <p:cond delay="0"/>
                                  </p:stCondLst>
                                  <p:endCondLst>
                                    <p:cond evt="begin" delay="0">
                                      <p:tn val="26"/>
                                    </p:cond>
                                  </p:endCondLst>
                                  <p:childTnLst>
                                    <p:set>
                                      <p:cBhvr>
                                        <p:cTn id="27" dur="1" fill="hold">
                                          <p:stCondLst>
                                            <p:cond delay="0"/>
                                          </p:stCondLst>
                                        </p:cTn>
                                        <p:tgtEl>
                                          <p:spTgt spid="5123"/>
                                        </p:tgtEl>
                                        <p:attrNameLst>
                                          <p:attrName>style.visibility</p:attrName>
                                        </p:attrNameLst>
                                      </p:cBhvr>
                                      <p:to>
                                        <p:strVal val="visible"/>
                                      </p:to>
                                    </p:set>
                                    <p:animEffect transition="in" filter="randombar(horizontal)">
                                      <p:cBhvr>
                                        <p:cTn id="28" dur="500"/>
                                        <p:tgtEl>
                                          <p:spTgt spid="512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nodePh="1">
                                  <p:stCondLst>
                                    <p:cond delay="0"/>
                                  </p:stCondLst>
                                  <p:endCondLst>
                                    <p:cond evt="begin" delay="0">
                                      <p:tn val="36"/>
                                    </p:cond>
                                  </p:end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randombar(horizontal)">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p:bldP spid="5123" grpId="0"/>
      <p:bldP spid="2" grpId="0" animBg="1"/>
      <p:bldP spid="2" grpId="1" animBg="1"/>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589547" y="825340"/>
            <a:ext cx="1158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latin typeface="Times New Roman" panose="02020603050405020304" pitchFamily="18" charset="0"/>
              </a:rPr>
              <a:t>Một số hằng số vật lí quan trọng của kim loại kiềm và kim loại kiềm thổ</a:t>
            </a:r>
          </a:p>
        </p:txBody>
      </p:sp>
      <p:graphicFrame>
        <p:nvGraphicFramePr>
          <p:cNvPr id="16577" name="Group 193"/>
          <p:cNvGraphicFramePr>
            <a:graphicFrameLocks noGrp="1"/>
          </p:cNvGraphicFramePr>
          <p:nvPr>
            <p:ph sz="half" idx="1"/>
            <p:extLst>
              <p:ext uri="{D42A27DB-BD31-4B8C-83A1-F6EECF244321}">
                <p14:modId xmlns:p14="http://schemas.microsoft.com/office/powerpoint/2010/main" val="2939001312"/>
              </p:ext>
            </p:extLst>
          </p:nvPr>
        </p:nvGraphicFramePr>
        <p:xfrm>
          <a:off x="228600" y="2028825"/>
          <a:ext cx="5638800" cy="4556127"/>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868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Nguyên tố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Times New Roman" pitchFamily="18" charset="0"/>
                        </a:rPr>
                        <a:t>t</a:t>
                      </a:r>
                      <a:r>
                        <a:rPr kumimoji="0" lang="en-US" sz="2400" b="1" i="0" u="none" strike="noStrike" cap="none" normalizeH="0" baseline="30000" smtClean="0">
                          <a:ln>
                            <a:noFill/>
                          </a:ln>
                          <a:solidFill>
                            <a:srgbClr val="FF0000"/>
                          </a:solidFill>
                          <a:effectLst/>
                          <a:latin typeface="Times New Roman" pitchFamily="18" charset="0"/>
                        </a:rPr>
                        <a:t>0</a:t>
                      </a:r>
                      <a:r>
                        <a:rPr kumimoji="0" lang="en-US" sz="2400" b="1" i="0" u="none" strike="noStrike" cap="none" normalizeH="0" baseline="-25000" smtClean="0">
                          <a:ln>
                            <a:noFill/>
                          </a:ln>
                          <a:solidFill>
                            <a:srgbClr val="FF0000"/>
                          </a:solidFill>
                          <a:effectLst/>
                          <a:latin typeface="Times New Roman" pitchFamily="18" charset="0"/>
                        </a:rPr>
                        <a:t>nc</a:t>
                      </a:r>
                      <a:endParaRPr kumimoji="0" lang="en-US" sz="2400" b="1"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rPr>
                        <a:t>t</a:t>
                      </a:r>
                      <a:r>
                        <a:rPr kumimoji="0" lang="en-US" sz="2400" b="1" i="0" u="none" strike="noStrike" cap="none" normalizeH="0" baseline="30000" dirty="0" smtClean="0">
                          <a:ln>
                            <a:noFill/>
                          </a:ln>
                          <a:solidFill>
                            <a:srgbClr val="FF0000"/>
                          </a:solidFill>
                          <a:effectLst/>
                          <a:latin typeface="Times New Roman" pitchFamily="18" charset="0"/>
                        </a:rPr>
                        <a:t>0</a:t>
                      </a:r>
                      <a:r>
                        <a:rPr kumimoji="0" lang="en-US" sz="2400" b="1" i="0" u="none" strike="noStrike" cap="none" normalizeH="0" baseline="-25000" dirty="0" smtClean="0">
                          <a:ln>
                            <a:noFill/>
                          </a:ln>
                          <a:solidFill>
                            <a:srgbClr val="FF0000"/>
                          </a:solidFill>
                          <a:effectLst/>
                          <a:latin typeface="Times New Roman" pitchFamily="18" charset="0"/>
                        </a:rPr>
                        <a:t>S</a:t>
                      </a:r>
                      <a:endParaRPr kumimoji="0" lang="en-US" sz="2400" b="1"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FF0000"/>
                          </a:solidFill>
                          <a:effectLst/>
                          <a:latin typeface="Times New Roman" pitchFamily="18" charset="0"/>
                        </a:rPr>
                        <a:t>Khối lượng riêng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1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33CC"/>
                          </a:solidFill>
                          <a:effectLst/>
                          <a:latin typeface="Times New Roman" pitchFamily="18" charset="0"/>
                        </a:rPr>
                        <a:t>Be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1280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2770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1,85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731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33CC"/>
                          </a:solidFill>
                          <a:effectLst/>
                          <a:latin typeface="Times New Roman" pitchFamily="18" charset="0"/>
                        </a:rPr>
                        <a:t>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650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1110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1,74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730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33CC"/>
                          </a:solidFill>
                          <a:effectLst/>
                          <a:latin typeface="Times New Roman" pitchFamily="18" charset="0"/>
                        </a:rPr>
                        <a:t>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838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1440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1,55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r h="731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33CC"/>
                          </a:solidFill>
                          <a:effectLst/>
                          <a:latin typeface="Times New Roman" pitchFamily="18" charset="0"/>
                        </a:rPr>
                        <a:t>Sr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768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1380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4"/>
                  </a:ext>
                </a:extLst>
              </a:tr>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33CC"/>
                          </a:solidFill>
                          <a:effectLst/>
                          <a:latin typeface="Times New Roman" pitchFamily="18" charset="0"/>
                        </a:rPr>
                        <a:t>Ba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1640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5"/>
                  </a:ext>
                </a:extLst>
              </a:tr>
            </a:tbl>
          </a:graphicData>
        </a:graphic>
      </p:graphicFrame>
      <p:graphicFrame>
        <p:nvGraphicFramePr>
          <p:cNvPr id="16584" name="Group 200"/>
          <p:cNvGraphicFramePr>
            <a:graphicFrameLocks noGrp="1"/>
          </p:cNvGraphicFramePr>
          <p:nvPr>
            <p:ph sz="half" idx="2"/>
            <p:extLst>
              <p:ext uri="{D42A27DB-BD31-4B8C-83A1-F6EECF244321}">
                <p14:modId xmlns:p14="http://schemas.microsoft.com/office/powerpoint/2010/main" val="1564345035"/>
              </p:ext>
            </p:extLst>
          </p:nvPr>
        </p:nvGraphicFramePr>
        <p:xfrm>
          <a:off x="6096000" y="2028825"/>
          <a:ext cx="5867400" cy="4525965"/>
        </p:xfrm>
        <a:graphic>
          <a:graphicData uri="http://schemas.openxmlformats.org/drawingml/2006/table">
            <a:tbl>
              <a:tblPr/>
              <a:tblGrid>
                <a:gridCol w="1295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868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Nguyên tố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Times New Roman" pitchFamily="18" charset="0"/>
                        </a:rPr>
                        <a:t>t</a:t>
                      </a:r>
                      <a:r>
                        <a:rPr kumimoji="0" lang="en-US" sz="2400" b="1" i="0" u="none" strike="noStrike" cap="none" normalizeH="0" baseline="30000" smtClean="0">
                          <a:ln>
                            <a:noFill/>
                          </a:ln>
                          <a:solidFill>
                            <a:srgbClr val="FF0000"/>
                          </a:solidFill>
                          <a:effectLst/>
                          <a:latin typeface="Times New Roman" pitchFamily="18" charset="0"/>
                        </a:rPr>
                        <a:t>0</a:t>
                      </a:r>
                      <a:r>
                        <a:rPr kumimoji="0" lang="en-US" sz="2400" b="1" i="0" u="none" strike="noStrike" cap="none" normalizeH="0" baseline="-25000" smtClean="0">
                          <a:ln>
                            <a:noFill/>
                          </a:ln>
                          <a:solidFill>
                            <a:srgbClr val="FF0000"/>
                          </a:solidFill>
                          <a:effectLst/>
                          <a:latin typeface="Times New Roman" pitchFamily="18" charset="0"/>
                        </a:rPr>
                        <a:t>nc</a:t>
                      </a:r>
                      <a:endParaRPr kumimoji="0" lang="en-US" sz="2400" b="1"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rPr>
                        <a:t>t</a:t>
                      </a:r>
                      <a:r>
                        <a:rPr kumimoji="0" lang="en-US" sz="2400" b="1" i="0" u="none" strike="noStrike" cap="none" normalizeH="0" baseline="30000" dirty="0" smtClean="0">
                          <a:ln>
                            <a:noFill/>
                          </a:ln>
                          <a:solidFill>
                            <a:srgbClr val="FF0000"/>
                          </a:solidFill>
                          <a:effectLst/>
                          <a:latin typeface="Times New Roman" pitchFamily="18" charset="0"/>
                        </a:rPr>
                        <a:t>0</a:t>
                      </a:r>
                      <a:r>
                        <a:rPr kumimoji="0" lang="en-US" sz="2400" b="1" i="0" u="none" strike="noStrike" cap="none" normalizeH="0" baseline="-25000" dirty="0" smtClean="0">
                          <a:ln>
                            <a:noFill/>
                          </a:ln>
                          <a:solidFill>
                            <a:srgbClr val="FF0000"/>
                          </a:solidFill>
                          <a:effectLst/>
                          <a:latin typeface="Times New Roman" pitchFamily="18" charset="0"/>
                        </a:rPr>
                        <a:t>S</a:t>
                      </a:r>
                      <a:endParaRPr kumimoji="0" lang="en-US" sz="2400" b="1"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FF0000"/>
                          </a:solidFill>
                          <a:effectLst/>
                          <a:latin typeface="Times New Roman" pitchFamily="18" charset="0"/>
                        </a:rPr>
                        <a:t>Khối lượng riêng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1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33CC"/>
                          </a:solidFill>
                          <a:effectLst/>
                          <a:latin typeface="Times New Roman" pitchFamily="18" charset="0"/>
                        </a:rPr>
                        <a:t>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1330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0,53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731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33CC"/>
                          </a:solidFill>
                          <a:effectLst/>
                          <a:latin typeface="Times New Roman" pitchFamily="18"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892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0,97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730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33CC"/>
                          </a:solidFill>
                          <a:effectLst/>
                          <a:latin typeface="Times New Roman" pitchFamily="18" charset="0"/>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760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0,86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r h="731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33CC"/>
                          </a:solidFill>
                          <a:effectLst/>
                          <a:latin typeface="Times New Roman" pitchFamily="18" charset="0"/>
                        </a:rPr>
                        <a:t>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688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4"/>
                  </a:ext>
                </a:extLst>
              </a:tr>
              <a:tr h="731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33CC"/>
                          </a:solidFill>
                          <a:effectLst/>
                          <a:latin typeface="Times New Roman" pitchFamily="18" charset="0"/>
                        </a:rPr>
                        <a:t>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690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5"/>
                  </a:ext>
                </a:extLst>
              </a:tr>
            </a:tbl>
          </a:graphicData>
        </a:graphic>
      </p:graphicFrame>
      <p:sp>
        <p:nvSpPr>
          <p:cNvPr id="16586" name="Text Box 202"/>
          <p:cNvSpPr txBox="1">
            <a:spLocks noChangeArrowheads="1"/>
          </p:cNvSpPr>
          <p:nvPr/>
        </p:nvSpPr>
        <p:spPr bwMode="auto">
          <a:xfrm>
            <a:off x="1295400" y="1443494"/>
            <a:ext cx="3505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rPr>
              <a:t>Kim loại kiềm thổ</a:t>
            </a:r>
          </a:p>
        </p:txBody>
      </p:sp>
      <p:sp>
        <p:nvSpPr>
          <p:cNvPr id="16587" name="Text Box 203"/>
          <p:cNvSpPr txBox="1">
            <a:spLocks noChangeArrowheads="1"/>
          </p:cNvSpPr>
          <p:nvPr/>
        </p:nvSpPr>
        <p:spPr bwMode="auto">
          <a:xfrm>
            <a:off x="6607175" y="1482725"/>
            <a:ext cx="3505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rPr>
              <a:t>Kim loại kiềm</a:t>
            </a:r>
          </a:p>
        </p:txBody>
      </p:sp>
      <p:sp>
        <p:nvSpPr>
          <p:cNvPr id="7247" name="Text Box 208"/>
          <p:cNvSpPr txBox="1">
            <a:spLocks noChangeArrowheads="1"/>
          </p:cNvSpPr>
          <p:nvPr/>
        </p:nvSpPr>
        <p:spPr bwMode="auto">
          <a:xfrm>
            <a:off x="747796" y="245911"/>
            <a:ext cx="579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II. </a:t>
            </a:r>
            <a:r>
              <a:rPr lang="en-US" altLang="en-US" sz="2800" b="1" smtClean="0">
                <a:latin typeface="Times New Roman" panose="02020603050405020304" pitchFamily="18" charset="0"/>
              </a:rPr>
              <a:t>Tính chất vật lí</a:t>
            </a:r>
            <a:endParaRPr lang="en-US" altLang="en-US" sz="2800" b="1">
              <a:latin typeface="Times New Roman" panose="02020603050405020304" pitchFamily="18" charset="0"/>
            </a:endParaRPr>
          </a:p>
        </p:txBody>
      </p:sp>
      <p:sp>
        <p:nvSpPr>
          <p:cNvPr id="8" name="Text Box 4"/>
          <p:cNvSpPr txBox="1">
            <a:spLocks noChangeArrowheads="1"/>
          </p:cNvSpPr>
          <p:nvPr/>
        </p:nvSpPr>
        <p:spPr bwMode="auto">
          <a:xfrm>
            <a:off x="557462" y="857912"/>
            <a:ext cx="111011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 Nhiệt độ nóng chảy và nhiệt độ sôi của các kim loại kiềm thổ tương đối thấp; khối lượng riêng nhỏ, độ cứng thấp </a:t>
            </a:r>
            <a:r>
              <a:rPr lang="en-US" altLang="en-US" sz="2800">
                <a:solidFill>
                  <a:srgbClr val="FF0000"/>
                </a:solidFill>
                <a:latin typeface="Times New Roman" panose="02020603050405020304" pitchFamily="18" charset="0"/>
              </a:rPr>
              <a:t>(cao hơn </a:t>
            </a:r>
            <a:r>
              <a:rPr lang="en-US" altLang="en-US" sz="2800" smtClean="0">
                <a:solidFill>
                  <a:srgbClr val="FF0000"/>
                </a:solidFill>
                <a:latin typeface="Times New Roman" panose="02020603050405020304" pitchFamily="18" charset="0"/>
              </a:rPr>
              <a:t>kim loại kiềm)</a:t>
            </a:r>
            <a:endParaRPr lang="en-US" altLang="en-US" sz="2800">
              <a:solidFill>
                <a:srgbClr val="FF0000"/>
              </a:solidFill>
              <a:latin typeface="Times New Roman" panose="02020603050405020304" pitchFamily="18" charset="0"/>
            </a:endParaRPr>
          </a:p>
        </p:txBody>
      </p:sp>
      <p:sp>
        <p:nvSpPr>
          <p:cNvPr id="9" name="Text Box 4"/>
          <p:cNvSpPr txBox="1">
            <a:spLocks noChangeArrowheads="1"/>
          </p:cNvSpPr>
          <p:nvPr/>
        </p:nvSpPr>
        <p:spPr bwMode="auto">
          <a:xfrm>
            <a:off x="557462" y="2432712"/>
            <a:ext cx="11101137"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 Các đặc tính vật lí của </a:t>
            </a:r>
            <a:r>
              <a:rPr lang="en-US" altLang="en-US" sz="2800" smtClean="0">
                <a:latin typeface="Times New Roman" panose="02020603050405020304" pitchFamily="18" charset="0"/>
              </a:rPr>
              <a:t>kim loại kiềm thổ </a:t>
            </a:r>
            <a:r>
              <a:rPr lang="en-US" altLang="en-US" sz="2800">
                <a:latin typeface="Times New Roman" panose="02020603050405020304" pitchFamily="18" charset="0"/>
              </a:rPr>
              <a:t>không biến đổi theo một </a:t>
            </a:r>
            <a:r>
              <a:rPr lang="en-US" altLang="en-US" sz="2800" smtClean="0">
                <a:latin typeface="Times New Roman" panose="02020603050405020304" pitchFamily="18" charset="0"/>
              </a:rPr>
              <a:t>quy </a:t>
            </a:r>
            <a:r>
              <a:rPr lang="en-US" altLang="en-US" sz="2800">
                <a:latin typeface="Times New Roman" panose="02020603050405020304" pitchFamily="18" charset="0"/>
              </a:rPr>
              <a:t>luật nhất định.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plus(in)">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6586"/>
                                        </p:tgtEl>
                                        <p:attrNameLst>
                                          <p:attrName>style.visibility</p:attrName>
                                        </p:attrNameLst>
                                      </p:cBhvr>
                                      <p:to>
                                        <p:strVal val="visible"/>
                                      </p:to>
                                    </p:set>
                                    <p:anim calcmode="lin" valueType="num">
                                      <p:cBhvr>
                                        <p:cTn id="12" dur="500" fill="hold"/>
                                        <p:tgtEl>
                                          <p:spTgt spid="16586"/>
                                        </p:tgtEl>
                                        <p:attrNameLst>
                                          <p:attrName>ppt_w</p:attrName>
                                        </p:attrNameLst>
                                      </p:cBhvr>
                                      <p:tavLst>
                                        <p:tav tm="0">
                                          <p:val>
                                            <p:fltVal val="0"/>
                                          </p:val>
                                        </p:tav>
                                        <p:tav tm="100000">
                                          <p:val>
                                            <p:strVal val="#ppt_w"/>
                                          </p:val>
                                        </p:tav>
                                      </p:tavLst>
                                    </p:anim>
                                    <p:anim calcmode="lin" valueType="num">
                                      <p:cBhvr>
                                        <p:cTn id="13" dur="500" fill="hold"/>
                                        <p:tgtEl>
                                          <p:spTgt spid="16586"/>
                                        </p:tgtEl>
                                        <p:attrNameLst>
                                          <p:attrName>ppt_h</p:attrName>
                                        </p:attrNameLst>
                                      </p:cBhvr>
                                      <p:tavLst>
                                        <p:tav tm="0">
                                          <p:val>
                                            <p:fltVal val="0"/>
                                          </p:val>
                                        </p:tav>
                                        <p:tav tm="100000">
                                          <p:val>
                                            <p:strVal val="#ppt_h"/>
                                          </p:val>
                                        </p:tav>
                                      </p:tavLst>
                                    </p:anim>
                                    <p:animEffect transition="in" filter="fade">
                                      <p:cBhvr>
                                        <p:cTn id="14" dur="500"/>
                                        <p:tgtEl>
                                          <p:spTgt spid="16586"/>
                                        </p:tgtEl>
                                      </p:cBhvr>
                                    </p:animEffect>
                                  </p:childTnLst>
                                </p:cTn>
                              </p:par>
                              <p:par>
                                <p:cTn id="15" presetID="20" presetClass="entr" presetSubtype="0" fill="hold" nodeType="withEffect">
                                  <p:stCondLst>
                                    <p:cond delay="0"/>
                                  </p:stCondLst>
                                  <p:childTnLst>
                                    <p:set>
                                      <p:cBhvr>
                                        <p:cTn id="16" dur="1" fill="hold">
                                          <p:stCondLst>
                                            <p:cond delay="0"/>
                                          </p:stCondLst>
                                        </p:cTn>
                                        <p:tgtEl>
                                          <p:spTgt spid="16577"/>
                                        </p:tgtEl>
                                        <p:attrNameLst>
                                          <p:attrName>style.visibility</p:attrName>
                                        </p:attrNameLst>
                                      </p:cBhvr>
                                      <p:to>
                                        <p:strVal val="visible"/>
                                      </p:to>
                                    </p:set>
                                    <p:animEffect transition="in" filter="wedge">
                                      <p:cBhvr>
                                        <p:cTn id="17" dur="500"/>
                                        <p:tgtEl>
                                          <p:spTgt spid="165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6587"/>
                                        </p:tgtEl>
                                        <p:attrNameLst>
                                          <p:attrName>style.visibility</p:attrName>
                                        </p:attrNameLst>
                                      </p:cBhvr>
                                      <p:to>
                                        <p:strVal val="visible"/>
                                      </p:to>
                                    </p:set>
                                    <p:animEffect transition="in" filter="diamond(in)">
                                      <p:cBhvr>
                                        <p:cTn id="22" dur="500"/>
                                        <p:tgtEl>
                                          <p:spTgt spid="16587"/>
                                        </p:tgtEl>
                                      </p:cBhvr>
                                    </p:animEffect>
                                  </p:childTnLst>
                                </p:cTn>
                              </p:par>
                              <p:par>
                                <p:cTn id="23" presetID="20" presetClass="entr" presetSubtype="0" fill="hold" nodeType="withEffect">
                                  <p:stCondLst>
                                    <p:cond delay="0"/>
                                  </p:stCondLst>
                                  <p:childTnLst>
                                    <p:set>
                                      <p:cBhvr>
                                        <p:cTn id="24" dur="1" fill="hold">
                                          <p:stCondLst>
                                            <p:cond delay="0"/>
                                          </p:stCondLst>
                                        </p:cTn>
                                        <p:tgtEl>
                                          <p:spTgt spid="16584"/>
                                        </p:tgtEl>
                                        <p:attrNameLst>
                                          <p:attrName>style.visibility</p:attrName>
                                        </p:attrNameLst>
                                      </p:cBhvr>
                                      <p:to>
                                        <p:strVal val="visible"/>
                                      </p:to>
                                    </p:set>
                                    <p:animEffect transition="in" filter="wedge">
                                      <p:cBhvr>
                                        <p:cTn id="25" dur="500"/>
                                        <p:tgtEl>
                                          <p:spTgt spid="1658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6388"/>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6586"/>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6577"/>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6587"/>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658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plus(i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plus(i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8" grpId="1"/>
      <p:bldP spid="16586" grpId="0"/>
      <p:bldP spid="16586" grpId="1"/>
      <p:bldP spid="16587" grpId="0"/>
      <p:bldP spid="16587" grpId="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685800" y="304800"/>
            <a:ext cx="40196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a:latin typeface="Times New Roman" panose="02020603050405020304" pitchFamily="18" charset="0"/>
              </a:rPr>
              <a:t>III. </a:t>
            </a:r>
            <a:r>
              <a:rPr lang="en-US" altLang="en-US" b="1" smtClean="0">
                <a:latin typeface="Times New Roman" panose="02020603050405020304" pitchFamily="18" charset="0"/>
              </a:rPr>
              <a:t>Tính chất hóa học</a:t>
            </a:r>
            <a:endParaRPr lang="en-US" altLang="en-US" b="1">
              <a:latin typeface="Times New Roman" panose="02020603050405020304" pitchFamily="18" charset="0"/>
            </a:endParaRPr>
          </a:p>
        </p:txBody>
      </p:sp>
      <p:sp>
        <p:nvSpPr>
          <p:cNvPr id="22533" name="Rectangle 5"/>
          <p:cNvSpPr>
            <a:spLocks noChangeArrowheads="1"/>
          </p:cNvSpPr>
          <p:nvPr/>
        </p:nvSpPr>
        <p:spPr bwMode="auto">
          <a:xfrm>
            <a:off x="914400" y="2031411"/>
            <a:ext cx="72539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Tính khử mạnh</a:t>
            </a:r>
            <a:r>
              <a:rPr lang="en-US" altLang="en-US" smtClean="0">
                <a:latin typeface="Times New Roman" panose="02020603050405020304" pitchFamily="18" charset="0"/>
              </a:rPr>
              <a:t>: </a:t>
            </a:r>
            <a:r>
              <a:rPr lang="en-US" altLang="en-US">
                <a:latin typeface="Times New Roman" panose="02020603050405020304" pitchFamily="18" charset="0"/>
              </a:rPr>
              <a:t>tăng dần từ Be đến Ba.</a:t>
            </a:r>
          </a:p>
        </p:txBody>
      </p:sp>
      <p:sp>
        <p:nvSpPr>
          <p:cNvPr id="22534" name="Text Box 6"/>
          <p:cNvSpPr txBox="1">
            <a:spLocks noChangeArrowheads="1"/>
          </p:cNvSpPr>
          <p:nvPr/>
        </p:nvSpPr>
        <p:spPr bwMode="auto">
          <a:xfrm>
            <a:off x="4419600" y="1097623"/>
            <a:ext cx="3505200" cy="701675"/>
          </a:xfrm>
          <a:prstGeom prst="rect">
            <a:avLst/>
          </a:prstGeom>
          <a:solidFill>
            <a:schemeClr val="accent1">
              <a:lumMod val="90000"/>
            </a:schemeClr>
          </a:solidFill>
          <a:ln>
            <a:noFill/>
          </a:ln>
          <a:effec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US" altLang="en-US" sz="4000" b="1" dirty="0">
                <a:latin typeface="Times New Roman" panose="02020603050405020304" pitchFamily="18" charset="0"/>
              </a:rPr>
              <a:t>M </a:t>
            </a:r>
            <a:r>
              <a:rPr lang="en-US" altLang="en-US" sz="4000" b="1" dirty="0">
                <a:latin typeface="Times New Roman" panose="02020603050405020304" pitchFamily="18" charset="0"/>
                <a:cs typeface="Times New Roman" panose="02020603050405020304" pitchFamily="18" charset="0"/>
              </a:rPr>
              <a:t>→ M</a:t>
            </a:r>
            <a:r>
              <a:rPr lang="en-US" altLang="en-US" sz="4000" b="1" baseline="30000" dirty="0">
                <a:latin typeface="Times New Roman" panose="02020603050405020304" pitchFamily="18" charset="0"/>
                <a:cs typeface="Times New Roman" panose="02020603050405020304" pitchFamily="18" charset="0"/>
              </a:rPr>
              <a:t>2+</a:t>
            </a:r>
            <a:r>
              <a:rPr lang="en-US" altLang="en-US" sz="4000" b="1" dirty="0">
                <a:latin typeface="Times New Roman" panose="02020603050405020304" pitchFamily="18" charset="0"/>
                <a:cs typeface="Times New Roman" panose="02020603050405020304" pitchFamily="18" charset="0"/>
              </a:rPr>
              <a:t> + 2e</a:t>
            </a:r>
          </a:p>
        </p:txBody>
      </p:sp>
      <p:sp>
        <p:nvSpPr>
          <p:cNvPr id="22538" name="Text Box 10"/>
          <p:cNvSpPr txBox="1">
            <a:spLocks noChangeArrowheads="1"/>
          </p:cNvSpPr>
          <p:nvPr/>
        </p:nvSpPr>
        <p:spPr bwMode="auto">
          <a:xfrm>
            <a:off x="1050925" y="2793412"/>
            <a:ext cx="88392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 Trong hợp chất, kim loại kiềm thổ</a:t>
            </a:r>
            <a:r>
              <a:rPr lang="en-US" altLang="en-US" smtClean="0">
                <a:latin typeface="Times New Roman" panose="02020603050405020304" pitchFamily="18" charset="0"/>
              </a:rPr>
              <a:t> </a:t>
            </a:r>
            <a:r>
              <a:rPr lang="en-US" altLang="en-US">
                <a:latin typeface="Times New Roman" panose="02020603050405020304" pitchFamily="18" charset="0"/>
              </a:rPr>
              <a:t>có số oxi hóa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wipe(up)">
                                      <p:cBhvr>
                                        <p:cTn id="7" dur="500"/>
                                        <p:tgtEl>
                                          <p:spTgt spid="22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wipe(left)">
                                      <p:cBhvr>
                                        <p:cTn id="12" dur="500"/>
                                        <p:tgtEl>
                                          <p:spTgt spid="225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8"/>
                                        </p:tgtEl>
                                        <p:attrNameLst>
                                          <p:attrName>style.visibility</p:attrName>
                                        </p:attrNameLst>
                                      </p:cBhvr>
                                      <p:to>
                                        <p:strVal val="visible"/>
                                      </p:to>
                                    </p:set>
                                    <p:animEffect transition="in" filter="wipe(left)">
                                      <p:cBhvr>
                                        <p:cTn id="17"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animBg="1"/>
      <p:bldP spid="225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61474" y="889575"/>
            <a:ext cx="11630526" cy="310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sz="2800">
                <a:solidFill>
                  <a:schemeClr val="tx1"/>
                </a:solidFill>
                <a:latin typeface="Times New Roman" panose="02020603050405020304" pitchFamily="18" charset="0"/>
              </a:defRPr>
            </a:lvl1pPr>
            <a:lvl2pPr>
              <a:defRPr sz="2800">
                <a:solidFill>
                  <a:schemeClr val="tx1"/>
                </a:solidFill>
                <a:latin typeface="Times New Roman" panose="02020603050405020304" pitchFamily="18" charset="0"/>
              </a:defRPr>
            </a:lvl2pPr>
            <a:lvl3pPr>
              <a:defRPr sz="2800">
                <a:solidFill>
                  <a:schemeClr val="tx1"/>
                </a:solidFill>
                <a:latin typeface="Times New Roman" panose="02020603050405020304" pitchFamily="18" charset="0"/>
              </a:defRPr>
            </a:lvl3pPr>
            <a:lvl4pPr>
              <a:defRPr sz="2800">
                <a:solidFill>
                  <a:schemeClr val="tx1"/>
                </a:solidFill>
                <a:latin typeface="Times New Roman" panose="02020603050405020304" pitchFamily="18" charset="0"/>
              </a:defRPr>
            </a:lvl4pPr>
            <a:lvl5pPr>
              <a:defRPr sz="2800">
                <a:solidFill>
                  <a:schemeClr val="tx1"/>
                </a:solidFill>
                <a:latin typeface="Times New Roman" panose="02020603050405020304" pitchFamily="18" charset="0"/>
              </a:defRPr>
            </a:lvl5pPr>
            <a:lvl6pPr eaLnBrk="0" fontAlgn="base" hangingPunct="0">
              <a:spcBef>
                <a:spcPct val="0"/>
              </a:spcBef>
              <a:spcAft>
                <a:spcPct val="0"/>
              </a:spcAft>
              <a:defRPr sz="2800">
                <a:solidFill>
                  <a:schemeClr val="tx1"/>
                </a:solidFill>
                <a:latin typeface="Times New Roman" panose="02020603050405020304" pitchFamily="18" charset="0"/>
              </a:defRPr>
            </a:lvl6pPr>
            <a:lvl7pPr eaLnBrk="0" fontAlgn="base" hangingPunct="0">
              <a:spcBef>
                <a:spcPct val="0"/>
              </a:spcBef>
              <a:spcAft>
                <a:spcPct val="0"/>
              </a:spcAft>
              <a:defRPr sz="2800">
                <a:solidFill>
                  <a:schemeClr val="tx1"/>
                </a:solidFill>
                <a:latin typeface="Times New Roman" panose="02020603050405020304" pitchFamily="18" charset="0"/>
              </a:defRPr>
            </a:lvl7pPr>
            <a:lvl8pPr eaLnBrk="0" fontAlgn="base" hangingPunct="0">
              <a:spcBef>
                <a:spcPct val="0"/>
              </a:spcBef>
              <a:spcAft>
                <a:spcPct val="0"/>
              </a:spcAft>
              <a:defRPr sz="2800">
                <a:solidFill>
                  <a:schemeClr val="tx1"/>
                </a:solidFill>
                <a:latin typeface="Times New Roman" panose="02020603050405020304" pitchFamily="18" charset="0"/>
              </a:defRPr>
            </a:lvl8pPr>
            <a:lvl9pPr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b="1" i="0" u="none" strike="noStrike" cap="none" normalizeH="0" baseline="0" smtClean="0">
                <a:ln>
                  <a:noFill/>
                </a:ln>
                <a:solidFill>
                  <a:srgbClr val="0000FF"/>
                </a:solidFill>
                <a:effectLst/>
                <a:cs typeface="Times New Roman" panose="02020603050405020304" pitchFamily="18" charset="0"/>
              </a:rPr>
              <a:t>1. Tác dụng với phi kim</a:t>
            </a:r>
            <a:endParaRPr kumimoji="0" lang="en-US" altLang="en-US" b="0" i="0" u="none" strike="noStrike" cap="none" normalizeH="0" baseline="0" smtClean="0">
              <a:ln>
                <a:noFill/>
              </a:ln>
              <a:solidFill>
                <a:schemeClr val="tx1"/>
              </a:solidFill>
              <a:effectLst/>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cs typeface="Times New Roman" panose="02020603050405020304" pitchFamily="18" charset="0"/>
              </a:rPr>
              <a:t>- Tác</a:t>
            </a:r>
            <a:r>
              <a:rPr kumimoji="0" lang="en-US" altLang="en-US" b="0" i="0" u="none" strike="noStrike" cap="none" normalizeH="0" smtClean="0">
                <a:ln>
                  <a:noFill/>
                </a:ln>
                <a:solidFill>
                  <a:srgbClr val="000000"/>
                </a:solidFill>
                <a:effectLst/>
                <a:cs typeface="Times New Roman" panose="02020603050405020304" pitchFamily="18" charset="0"/>
              </a:rPr>
              <a:t> dụng với oxi khi đốt nóng, tạo </a:t>
            </a:r>
            <a:r>
              <a:rPr kumimoji="0" lang="en-US" altLang="en-US" b="0" i="0" u="none" strike="noStrike" cap="none" normalizeH="0" baseline="0" smtClean="0">
                <a:ln>
                  <a:noFill/>
                </a:ln>
                <a:solidFill>
                  <a:srgbClr val="000000"/>
                </a:solidFill>
                <a:effectLst/>
                <a:cs typeface="Times New Roman" panose="02020603050405020304" pitchFamily="18" charset="0"/>
              </a:rPr>
              <a:t>thành oxit.</a:t>
            </a:r>
            <a:endParaRPr kumimoji="0" lang="en-US" altLang="en-US" b="0" i="0" u="none" strike="noStrike" cap="none" normalizeH="0" baseline="0" smtClean="0">
              <a:ln>
                <a:noFill/>
              </a:ln>
              <a:solidFill>
                <a:schemeClr val="tx1"/>
              </a:solidFill>
              <a:effectLst/>
              <a:cs typeface="Times New Roman" panose="02020603050405020304" pitchFamily="18" charset="0"/>
            </a:endParaRPr>
          </a:p>
          <a:p>
            <a:pPr marL="0" marR="0" lvl="0" indent="0" algn="ctr" defTabSz="914400" rtl="0" eaLnBrk="0" fontAlgn="base" latinLnBrk="0" hangingPunct="0">
              <a:lnSpc>
                <a:spcPct val="120000"/>
              </a:lnSpc>
              <a:spcBef>
                <a:spcPct val="0"/>
              </a:spcBef>
              <a:spcAft>
                <a:spcPct val="0"/>
              </a:spcAft>
              <a:buClrTx/>
              <a:buSzTx/>
              <a:buFontTx/>
              <a:buNone/>
              <a:tabLst/>
            </a:pPr>
            <a:r>
              <a:rPr kumimoji="0" lang="en-US" altLang="en-US" b="1" i="0" u="none" strike="noStrike" cap="none" normalizeH="0" baseline="0" smtClean="0">
                <a:ln>
                  <a:noFill/>
                </a:ln>
                <a:solidFill>
                  <a:srgbClr val="000000"/>
                </a:solidFill>
                <a:effectLst/>
                <a:cs typeface="Times New Roman" panose="02020603050405020304" pitchFamily="18" charset="0"/>
              </a:rPr>
              <a:t>2Mg   +    O</a:t>
            </a:r>
            <a:r>
              <a:rPr kumimoji="0" lang="en-US" altLang="en-US" b="1" i="0" u="none" strike="noStrike" cap="none" normalizeH="0" baseline="-30000" smtClean="0">
                <a:ln>
                  <a:noFill/>
                </a:ln>
                <a:solidFill>
                  <a:srgbClr val="000000"/>
                </a:solidFill>
                <a:effectLst/>
                <a:cs typeface="Times New Roman" panose="02020603050405020304" pitchFamily="18" charset="0"/>
              </a:rPr>
              <a:t>2</a:t>
            </a:r>
            <a:r>
              <a:rPr kumimoji="0" lang="en-US" altLang="en-US" b="1" i="0" u="none" strike="noStrike" cap="none" normalizeH="0" baseline="0" smtClean="0">
                <a:ln>
                  <a:noFill/>
                </a:ln>
                <a:solidFill>
                  <a:srgbClr val="000000"/>
                </a:solidFill>
                <a:effectLst/>
                <a:cs typeface="Times New Roman" panose="02020603050405020304" pitchFamily="18" charset="0"/>
              </a:rPr>
              <a:t> → 2MgO</a:t>
            </a:r>
            <a:endParaRPr kumimoji="0" lang="en-US" altLang="en-US" b="0" i="0" u="none" strike="noStrike" cap="none" normalizeH="0" baseline="0" smtClean="0">
              <a:ln>
                <a:noFill/>
              </a:ln>
              <a:solidFill>
                <a:schemeClr val="tx1"/>
              </a:solidFill>
              <a:effectLst/>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cs typeface="Times New Roman" panose="02020603050405020304" pitchFamily="18" charset="0"/>
              </a:rPr>
              <a:t>- Tác</a:t>
            </a:r>
            <a:r>
              <a:rPr kumimoji="0" lang="en-US" altLang="en-US" b="0" i="0" u="none" strike="noStrike" cap="none" normalizeH="0" smtClean="0">
                <a:ln>
                  <a:noFill/>
                </a:ln>
                <a:solidFill>
                  <a:srgbClr val="000000"/>
                </a:solidFill>
                <a:effectLst/>
                <a:cs typeface="Times New Roman" panose="02020603050405020304" pitchFamily="18" charset="0"/>
              </a:rPr>
              <a:t> dụng với </a:t>
            </a:r>
            <a:r>
              <a:rPr kumimoji="0" lang="en-US" altLang="en-US" b="0" i="0" u="none" strike="noStrike" cap="none" normalizeH="0" baseline="0" smtClean="0">
                <a:ln>
                  <a:noFill/>
                </a:ln>
                <a:solidFill>
                  <a:srgbClr val="000000"/>
                </a:solidFill>
                <a:effectLst/>
                <a:cs typeface="Times New Roman" panose="02020603050405020304" pitchFamily="18" charset="0"/>
              </a:rPr>
              <a:t>halogenở nhiệt độ thường: M + X</a:t>
            </a:r>
            <a:r>
              <a:rPr kumimoji="0" lang="en-US" altLang="en-US" b="0" i="0" u="none" strike="noStrike" cap="none" normalizeH="0" baseline="-30000" smtClean="0">
                <a:ln>
                  <a:noFill/>
                </a:ln>
                <a:solidFill>
                  <a:srgbClr val="000000"/>
                </a:solidFill>
                <a:effectLst/>
                <a:cs typeface="Times New Roman" panose="02020603050405020304" pitchFamily="18" charset="0"/>
              </a:rPr>
              <a:t>2</a:t>
            </a:r>
            <a:r>
              <a:rPr kumimoji="0" lang="en-US" altLang="en-US" b="0" i="0" u="none" strike="noStrike" cap="none" normalizeH="0" baseline="0" smtClean="0">
                <a:ln>
                  <a:noFill/>
                </a:ln>
                <a:solidFill>
                  <a:srgbClr val="000000"/>
                </a:solidFill>
                <a:effectLst/>
                <a:cs typeface="Times New Roman" panose="02020603050405020304" pitchFamily="18" charset="0"/>
              </a:rPr>
              <a:t> → MX</a:t>
            </a:r>
            <a:r>
              <a:rPr kumimoji="0" lang="en-US" altLang="en-US" b="0" i="0" u="none" strike="noStrike" cap="none" normalizeH="0" baseline="-30000" smtClean="0">
                <a:ln>
                  <a:noFill/>
                </a:ln>
                <a:solidFill>
                  <a:srgbClr val="000000"/>
                </a:solidFill>
                <a:effectLst/>
                <a:cs typeface="Times New Roman" panose="02020603050405020304" pitchFamily="18" charset="0"/>
              </a:rPr>
              <a:t>2</a:t>
            </a:r>
            <a:endParaRPr kumimoji="0" lang="en-US" altLang="en-US" b="0" i="0" u="none" strike="noStrike" cap="none" normalizeH="0" baseline="0" smtClean="0">
              <a:ln>
                <a:noFill/>
              </a:ln>
              <a:solidFill>
                <a:schemeClr val="tx1"/>
              </a:solidFill>
              <a:effectLst/>
              <a:cs typeface="Times New Roman" panose="02020603050405020304" pitchFamily="18" charset="0"/>
            </a:endParaRPr>
          </a:p>
          <a:p>
            <a:pPr marL="0" marR="0" lvl="0" indent="0" algn="ctr" defTabSz="914400" rtl="0" eaLnBrk="0" fontAlgn="base" latinLnBrk="0" hangingPunct="0">
              <a:lnSpc>
                <a:spcPct val="120000"/>
              </a:lnSpc>
              <a:spcBef>
                <a:spcPct val="0"/>
              </a:spcBef>
              <a:spcAft>
                <a:spcPct val="0"/>
              </a:spcAft>
              <a:buClrTx/>
              <a:buSzTx/>
              <a:buFontTx/>
              <a:buNone/>
              <a:tabLst/>
            </a:pPr>
            <a:r>
              <a:rPr kumimoji="0" lang="en-US" altLang="en-US" b="1" i="0" u="none" strike="noStrike" cap="none" normalizeH="0" baseline="0" smtClean="0">
                <a:ln>
                  <a:noFill/>
                </a:ln>
                <a:solidFill>
                  <a:srgbClr val="000000"/>
                </a:solidFill>
                <a:effectLst/>
                <a:cs typeface="Times New Roman" panose="02020603050405020304" pitchFamily="18" charset="0"/>
              </a:rPr>
              <a:t>Ca   +  Cl</a:t>
            </a:r>
            <a:r>
              <a:rPr kumimoji="0" lang="en-US" altLang="en-US" b="1" i="0" u="none" strike="noStrike" cap="none" normalizeH="0" baseline="-30000" smtClean="0">
                <a:ln>
                  <a:noFill/>
                </a:ln>
                <a:solidFill>
                  <a:srgbClr val="000000"/>
                </a:solidFill>
                <a:effectLst/>
                <a:cs typeface="Times New Roman" panose="02020603050405020304" pitchFamily="18" charset="0"/>
              </a:rPr>
              <a:t>2</a:t>
            </a:r>
            <a:r>
              <a:rPr kumimoji="0" lang="en-US" altLang="en-US" b="1" i="0" u="none" strike="noStrike" cap="none" normalizeH="0" baseline="0" smtClean="0">
                <a:ln>
                  <a:noFill/>
                </a:ln>
                <a:solidFill>
                  <a:srgbClr val="000000"/>
                </a:solidFill>
                <a:effectLst/>
                <a:cs typeface="Times New Roman" panose="02020603050405020304" pitchFamily="18" charset="0"/>
              </a:rPr>
              <a:t> → CaCl</a:t>
            </a:r>
            <a:r>
              <a:rPr kumimoji="0" lang="en-US" altLang="en-US" b="1" i="0" u="none" strike="noStrike" cap="none" normalizeH="0" baseline="-30000" smtClean="0">
                <a:ln>
                  <a:noFill/>
                </a:ln>
                <a:solidFill>
                  <a:srgbClr val="000000"/>
                </a:solidFill>
                <a:effectLst/>
                <a:cs typeface="Times New Roman" panose="02020603050405020304" pitchFamily="18" charset="0"/>
              </a:rPr>
              <a:t>2</a:t>
            </a:r>
            <a:endParaRPr kumimoji="0" lang="en-US" altLang="en-US" b="0" i="0" u="none" strike="noStrike" cap="none" normalizeH="0" baseline="0" smtClean="0">
              <a:ln>
                <a:noFill/>
              </a:ln>
              <a:solidFill>
                <a:schemeClr val="tx1"/>
              </a:solidFill>
              <a:effectLst/>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cs typeface="Times New Roman" panose="02020603050405020304" pitchFamily="18" charset="0"/>
              </a:rPr>
              <a:t>- Với phi kim kém hoạt động phải đun nóng:</a:t>
            </a:r>
            <a:endParaRPr kumimoji="0" lang="en-US" altLang="en-US" b="0" i="0" u="none" strike="noStrike" cap="none" normalizeH="0" baseline="0" smtClean="0">
              <a:ln>
                <a:noFill/>
              </a:ln>
              <a:solidFill>
                <a:schemeClr val="tx1"/>
              </a:solidFill>
              <a:effectLst/>
              <a:cs typeface="Times New Roman" panose="02020603050405020304" pitchFamily="18" charset="0"/>
            </a:endParaRPr>
          </a:p>
        </p:txBody>
      </p:sp>
      <p:pic>
        <p:nvPicPr>
          <p:cNvPr id="32770" name="Picture 2" descr="Hóa học lớp 12 | Lý thuyết và Bài tập Hóa học 12 có đáp 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191000"/>
            <a:ext cx="5497169" cy="23057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85800" y="304800"/>
            <a:ext cx="40196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a:latin typeface="Times New Roman" panose="02020603050405020304" pitchFamily="18" charset="0"/>
              </a:rPr>
              <a:t>III. </a:t>
            </a:r>
            <a:r>
              <a:rPr lang="en-US" altLang="en-US" b="1" smtClean="0">
                <a:latin typeface="Times New Roman" panose="02020603050405020304" pitchFamily="18" charset="0"/>
              </a:rPr>
              <a:t>Tính chất hóa học</a:t>
            </a:r>
            <a:endParaRPr lang="en-US" altLang="en-US" b="1">
              <a:latin typeface="Times New Roman" panose="02020603050405020304" pitchFamily="18" charset="0"/>
            </a:endParaRPr>
          </a:p>
        </p:txBody>
      </p:sp>
      <p:sp>
        <p:nvSpPr>
          <p:cNvPr id="7" name="Text Box 10"/>
          <p:cNvSpPr txBox="1">
            <a:spLocks noChangeArrowheads="1"/>
          </p:cNvSpPr>
          <p:nvPr/>
        </p:nvSpPr>
        <p:spPr bwMode="auto">
          <a:xfrm>
            <a:off x="6781800" y="1916668"/>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smtClean="0">
                <a:latin typeface="Times New Roman" panose="02020603050405020304" pitchFamily="18" charset="0"/>
              </a:rPr>
              <a:t>t°</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49887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2770"/>
                                        </p:tgtEl>
                                        <p:attrNameLst>
                                          <p:attrName>style.visibility</p:attrName>
                                        </p:attrNameLst>
                                      </p:cBhvr>
                                      <p:to>
                                        <p:strVal val="visible"/>
                                      </p:to>
                                    </p:set>
                                    <p:animEffect transition="in" filter="randombar(horizontal)">
                                      <p:cBhvr>
                                        <p:cTn id="40"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685800" y="304800"/>
            <a:ext cx="40196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a:latin typeface="Times New Roman" panose="02020603050405020304" pitchFamily="18" charset="0"/>
              </a:rPr>
              <a:t>III. </a:t>
            </a:r>
            <a:r>
              <a:rPr lang="en-US" altLang="en-US" b="1" smtClean="0">
                <a:latin typeface="Times New Roman" panose="02020603050405020304" pitchFamily="18" charset="0"/>
              </a:rPr>
              <a:t>Tính chất hóa học</a:t>
            </a:r>
            <a:endParaRPr lang="en-US" altLang="en-US" b="1">
              <a:latin typeface="Times New Roman" panose="02020603050405020304" pitchFamily="18" charset="0"/>
            </a:endParaRPr>
          </a:p>
        </p:txBody>
      </p:sp>
      <p:sp>
        <p:nvSpPr>
          <p:cNvPr id="2" name="Rectangle 1"/>
          <p:cNvSpPr>
            <a:spLocks noChangeArrowheads="1"/>
          </p:cNvSpPr>
          <p:nvPr/>
        </p:nvSpPr>
        <p:spPr bwMode="auto">
          <a:xfrm>
            <a:off x="914400" y="838200"/>
            <a:ext cx="10896600" cy="357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sz="2800">
                <a:solidFill>
                  <a:schemeClr val="tx1"/>
                </a:solidFill>
                <a:latin typeface="Times New Roman" panose="02020603050405020304" pitchFamily="18" charset="0"/>
              </a:defRPr>
            </a:lvl1pPr>
            <a:lvl2pPr>
              <a:defRPr sz="2800">
                <a:solidFill>
                  <a:schemeClr val="tx1"/>
                </a:solidFill>
                <a:latin typeface="Times New Roman" panose="02020603050405020304" pitchFamily="18" charset="0"/>
              </a:defRPr>
            </a:lvl2pPr>
            <a:lvl3pPr>
              <a:defRPr sz="2800">
                <a:solidFill>
                  <a:schemeClr val="tx1"/>
                </a:solidFill>
                <a:latin typeface="Times New Roman" panose="02020603050405020304" pitchFamily="18" charset="0"/>
              </a:defRPr>
            </a:lvl3pPr>
            <a:lvl4pPr>
              <a:defRPr sz="2800">
                <a:solidFill>
                  <a:schemeClr val="tx1"/>
                </a:solidFill>
                <a:latin typeface="Times New Roman" panose="02020603050405020304" pitchFamily="18" charset="0"/>
              </a:defRPr>
            </a:lvl4pPr>
            <a:lvl5pPr>
              <a:defRPr sz="2800">
                <a:solidFill>
                  <a:schemeClr val="tx1"/>
                </a:solidFill>
                <a:latin typeface="Times New Roman" panose="02020603050405020304" pitchFamily="18" charset="0"/>
              </a:defRPr>
            </a:lvl5pPr>
            <a:lvl6pPr eaLnBrk="0" fontAlgn="base" hangingPunct="0">
              <a:spcBef>
                <a:spcPct val="0"/>
              </a:spcBef>
              <a:spcAft>
                <a:spcPct val="0"/>
              </a:spcAft>
              <a:defRPr sz="2800">
                <a:solidFill>
                  <a:schemeClr val="tx1"/>
                </a:solidFill>
                <a:latin typeface="Times New Roman" panose="02020603050405020304" pitchFamily="18" charset="0"/>
              </a:defRPr>
            </a:lvl6pPr>
            <a:lvl7pPr eaLnBrk="0" fontAlgn="base" hangingPunct="0">
              <a:spcBef>
                <a:spcPct val="0"/>
              </a:spcBef>
              <a:spcAft>
                <a:spcPct val="0"/>
              </a:spcAft>
              <a:defRPr sz="2800">
                <a:solidFill>
                  <a:schemeClr val="tx1"/>
                </a:solidFill>
                <a:latin typeface="Times New Roman" panose="02020603050405020304" pitchFamily="18" charset="0"/>
              </a:defRPr>
            </a:lvl7pPr>
            <a:lvl8pPr eaLnBrk="0" fontAlgn="base" hangingPunct="0">
              <a:spcBef>
                <a:spcPct val="0"/>
              </a:spcBef>
              <a:spcAft>
                <a:spcPct val="0"/>
              </a:spcAft>
              <a:defRPr sz="2800">
                <a:solidFill>
                  <a:schemeClr val="tx1"/>
                </a:solidFill>
                <a:latin typeface="Times New Roman" panose="02020603050405020304" pitchFamily="18" charset="0"/>
              </a:defRPr>
            </a:lvl8pPr>
            <a:lvl9pPr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b="1" i="0" u="none" strike="noStrike" cap="none" normalizeH="0" baseline="0" smtClean="0">
                <a:ln>
                  <a:noFill/>
                </a:ln>
                <a:solidFill>
                  <a:srgbClr val="0000FF"/>
                </a:solidFill>
                <a:effectLst/>
                <a:cs typeface="Times New Roman" panose="02020603050405020304" pitchFamily="18" charset="0"/>
              </a:rPr>
              <a:t>2. Tác dụng với axit</a:t>
            </a:r>
            <a:endParaRPr kumimoji="0" lang="en-US" altLang="en-US" b="0" i="0" u="none" strike="noStrike" cap="none" normalizeH="0" baseline="0" smtClean="0">
              <a:ln>
                <a:noFill/>
              </a:ln>
              <a:solidFill>
                <a:schemeClr val="tx1"/>
              </a:solidFill>
              <a:effectLst/>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u="none" strike="noStrike" cap="none" normalizeH="0" baseline="0" smtClean="0">
                <a:ln>
                  <a:noFill/>
                </a:ln>
                <a:solidFill>
                  <a:srgbClr val="000000"/>
                </a:solidFill>
                <a:effectLst/>
                <a:cs typeface="Times New Roman" panose="02020603050405020304" pitchFamily="18" charset="0"/>
              </a:rPr>
              <a:t>a) Tác dụng với HCl, H</a:t>
            </a:r>
            <a:r>
              <a:rPr kumimoji="0" lang="en-US" altLang="en-US" u="none" strike="noStrike" cap="none" normalizeH="0" baseline="-30000" smtClean="0">
                <a:ln>
                  <a:noFill/>
                </a:ln>
                <a:solidFill>
                  <a:srgbClr val="000000"/>
                </a:solidFill>
                <a:effectLst/>
                <a:cs typeface="Times New Roman" panose="02020603050405020304" pitchFamily="18" charset="0"/>
              </a:rPr>
              <a:t>2</a:t>
            </a:r>
            <a:r>
              <a:rPr kumimoji="0" lang="en-US" altLang="en-US" u="none" strike="noStrike" cap="none" normalizeH="0" baseline="0" smtClean="0">
                <a:ln>
                  <a:noFill/>
                </a:ln>
                <a:solidFill>
                  <a:srgbClr val="000000"/>
                </a:solidFill>
                <a:effectLst/>
                <a:cs typeface="Times New Roman" panose="02020603050405020304" pitchFamily="18" charset="0"/>
              </a:rPr>
              <a:t>SO</a:t>
            </a:r>
            <a:r>
              <a:rPr kumimoji="0" lang="en-US" altLang="en-US" u="none" strike="noStrike" cap="none" normalizeH="0" baseline="-30000" smtClean="0">
                <a:ln>
                  <a:noFill/>
                </a:ln>
                <a:solidFill>
                  <a:srgbClr val="000000"/>
                </a:solidFill>
                <a:effectLst/>
                <a:cs typeface="Times New Roman" panose="02020603050405020304" pitchFamily="18" charset="0"/>
              </a:rPr>
              <a:t>4</a:t>
            </a:r>
            <a:r>
              <a:rPr kumimoji="0" lang="en-US" altLang="en-US" u="none" strike="noStrike" cap="none" normalizeH="0" baseline="0" smtClean="0">
                <a:ln>
                  <a:noFill/>
                </a:ln>
                <a:solidFill>
                  <a:srgbClr val="000000"/>
                </a:solidFill>
                <a:effectLst/>
                <a:cs typeface="Times New Roman" panose="02020603050405020304" pitchFamily="18" charset="0"/>
              </a:rPr>
              <a:t> loãng</a:t>
            </a:r>
            <a:endParaRPr kumimoji="0" lang="en-US" altLang="en-US" u="none" strike="noStrike" cap="none" normalizeH="0" baseline="0" smtClean="0">
              <a:ln>
                <a:noFill/>
              </a:ln>
              <a:solidFill>
                <a:schemeClr val="tx1"/>
              </a:solidFill>
              <a:effectLst/>
              <a:cs typeface="Times New Roman" panose="02020603050405020304" pitchFamily="18" charset="0"/>
            </a:endParaRPr>
          </a:p>
          <a:p>
            <a:pPr marL="0" marR="0" lvl="0" indent="0" algn="ctr" defTabSz="914400" rtl="0" eaLnBrk="0" fontAlgn="base" latinLnBrk="0" hangingPunct="0">
              <a:lnSpc>
                <a:spcPct val="120000"/>
              </a:lnSpc>
              <a:spcBef>
                <a:spcPct val="0"/>
              </a:spcBef>
              <a:spcAft>
                <a:spcPct val="0"/>
              </a:spcAft>
              <a:buClrTx/>
              <a:buSzTx/>
              <a:buFontTx/>
              <a:buNone/>
              <a:tabLst/>
            </a:pPr>
            <a:r>
              <a:rPr kumimoji="0" lang="en-US" altLang="en-US" b="1" i="0" u="none" strike="noStrike" cap="none" normalizeH="0" baseline="0" smtClean="0">
                <a:ln>
                  <a:noFill/>
                </a:ln>
                <a:solidFill>
                  <a:srgbClr val="000000"/>
                </a:solidFill>
                <a:effectLst/>
                <a:cs typeface="Times New Roman" panose="02020603050405020304" pitchFamily="18" charset="0"/>
              </a:rPr>
              <a:t>Ca    +    2HCl      →      CaCl</a:t>
            </a:r>
            <a:r>
              <a:rPr kumimoji="0" lang="en-US" altLang="en-US" b="1" i="0" u="none" strike="noStrike" cap="none" normalizeH="0" baseline="-30000" smtClean="0">
                <a:ln>
                  <a:noFill/>
                </a:ln>
                <a:solidFill>
                  <a:srgbClr val="000000"/>
                </a:solidFill>
                <a:effectLst/>
                <a:cs typeface="Times New Roman" panose="02020603050405020304" pitchFamily="18" charset="0"/>
              </a:rPr>
              <a:t>2</a:t>
            </a:r>
            <a:r>
              <a:rPr kumimoji="0" lang="en-US" altLang="en-US" b="1" i="0" u="none" strike="noStrike" cap="none" normalizeH="0" baseline="0" smtClean="0">
                <a:ln>
                  <a:noFill/>
                </a:ln>
                <a:solidFill>
                  <a:srgbClr val="000000"/>
                </a:solidFill>
                <a:effectLst/>
                <a:cs typeface="Times New Roman" panose="02020603050405020304" pitchFamily="18" charset="0"/>
              </a:rPr>
              <a:t>     +    H</a:t>
            </a:r>
            <a:r>
              <a:rPr kumimoji="0" lang="en-US" altLang="en-US" b="1" i="0" u="none" strike="noStrike" cap="none" normalizeH="0" baseline="-30000" smtClean="0">
                <a:ln>
                  <a:noFill/>
                </a:ln>
                <a:solidFill>
                  <a:srgbClr val="000000"/>
                </a:solidFill>
                <a:effectLst/>
                <a:cs typeface="Times New Roman" panose="02020603050405020304" pitchFamily="18" charset="0"/>
              </a:rPr>
              <a:t>2</a:t>
            </a:r>
            <a:endParaRPr kumimoji="0" lang="en-US" altLang="en-US" b="0" i="0" u="none" strike="noStrike" cap="none" normalizeH="0" baseline="0" smtClean="0">
              <a:ln>
                <a:noFill/>
              </a:ln>
              <a:solidFill>
                <a:schemeClr val="tx1"/>
              </a:solidFill>
              <a:effectLst/>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u="none" strike="noStrike" cap="none" normalizeH="0" baseline="0" smtClean="0">
                <a:ln>
                  <a:noFill/>
                </a:ln>
                <a:solidFill>
                  <a:srgbClr val="000000"/>
                </a:solidFill>
                <a:effectLst/>
                <a:cs typeface="Times New Roman" panose="02020603050405020304" pitchFamily="18" charset="0"/>
              </a:rPr>
              <a:t>b) Tác dụng với HNO</a:t>
            </a:r>
            <a:r>
              <a:rPr kumimoji="0" lang="en-US" altLang="en-US" u="none" strike="noStrike" cap="none" normalizeH="0" baseline="-30000" smtClean="0">
                <a:ln>
                  <a:noFill/>
                </a:ln>
                <a:solidFill>
                  <a:srgbClr val="000000"/>
                </a:solidFill>
                <a:effectLst/>
                <a:cs typeface="Times New Roman" panose="02020603050405020304" pitchFamily="18" charset="0"/>
              </a:rPr>
              <a:t>3</a:t>
            </a:r>
            <a:r>
              <a:rPr kumimoji="0" lang="en-US" altLang="en-US" u="none" strike="noStrike" cap="none" normalizeH="0" baseline="0" smtClean="0">
                <a:ln>
                  <a:noFill/>
                </a:ln>
                <a:solidFill>
                  <a:srgbClr val="000000"/>
                </a:solidFill>
                <a:effectLst/>
                <a:cs typeface="Times New Roman" panose="02020603050405020304" pitchFamily="18" charset="0"/>
              </a:rPr>
              <a:t>, H</a:t>
            </a:r>
            <a:r>
              <a:rPr kumimoji="0" lang="en-US" altLang="en-US" u="none" strike="noStrike" cap="none" normalizeH="0" baseline="-30000" smtClean="0">
                <a:ln>
                  <a:noFill/>
                </a:ln>
                <a:solidFill>
                  <a:srgbClr val="000000"/>
                </a:solidFill>
                <a:effectLst/>
                <a:cs typeface="Times New Roman" panose="02020603050405020304" pitchFamily="18" charset="0"/>
              </a:rPr>
              <a:t>2</a:t>
            </a:r>
            <a:r>
              <a:rPr kumimoji="0" lang="en-US" altLang="en-US" u="none" strike="noStrike" cap="none" normalizeH="0" baseline="0" smtClean="0">
                <a:ln>
                  <a:noFill/>
                </a:ln>
                <a:solidFill>
                  <a:srgbClr val="000000"/>
                </a:solidFill>
                <a:effectLst/>
                <a:cs typeface="Times New Roman" panose="02020603050405020304" pitchFamily="18" charset="0"/>
              </a:rPr>
              <a:t>SO</a:t>
            </a:r>
            <a:r>
              <a:rPr kumimoji="0" lang="en-US" altLang="en-US" u="none" strike="noStrike" cap="none" normalizeH="0" baseline="-30000" smtClean="0">
                <a:ln>
                  <a:noFill/>
                </a:ln>
                <a:solidFill>
                  <a:srgbClr val="000000"/>
                </a:solidFill>
                <a:effectLst/>
                <a:cs typeface="Times New Roman" panose="02020603050405020304" pitchFamily="18" charset="0"/>
              </a:rPr>
              <a:t>4</a:t>
            </a:r>
            <a:r>
              <a:rPr kumimoji="0" lang="en-US" altLang="en-US" u="none" strike="noStrike" cap="none" normalizeH="0" baseline="0" smtClean="0">
                <a:ln>
                  <a:noFill/>
                </a:ln>
                <a:solidFill>
                  <a:srgbClr val="000000"/>
                </a:solidFill>
                <a:effectLst/>
                <a:cs typeface="Times New Roman" panose="02020603050405020304" pitchFamily="18" charset="0"/>
              </a:rPr>
              <a:t> đặc</a:t>
            </a:r>
            <a:endParaRPr kumimoji="0" lang="en-US" altLang="en-US" u="none" strike="noStrike" cap="none" normalizeH="0" baseline="0" smtClean="0">
              <a:ln>
                <a:noFill/>
              </a:ln>
              <a:solidFill>
                <a:schemeClr val="tx1"/>
              </a:solidFill>
              <a:effectLst/>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cs typeface="Times New Roman" panose="02020603050405020304" pitchFamily="18" charset="0"/>
              </a:rPr>
              <a:t>­- Khử N</a:t>
            </a:r>
            <a:r>
              <a:rPr kumimoji="0" lang="en-US" altLang="en-US" b="0" i="0" u="none" strike="noStrike" cap="none" normalizeH="0" baseline="30000" smtClean="0">
                <a:ln>
                  <a:noFill/>
                </a:ln>
                <a:solidFill>
                  <a:srgbClr val="000000"/>
                </a:solidFill>
                <a:effectLst/>
                <a:cs typeface="Times New Roman" panose="02020603050405020304" pitchFamily="18" charset="0"/>
              </a:rPr>
              <a:t>+5</a:t>
            </a:r>
            <a:r>
              <a:rPr kumimoji="0" lang="en-US" altLang="en-US" b="0" i="0" u="none" strike="noStrike" cap="none" normalizeH="0" baseline="0" smtClean="0">
                <a:ln>
                  <a:noFill/>
                </a:ln>
                <a:solidFill>
                  <a:srgbClr val="000000"/>
                </a:solidFill>
                <a:effectLst/>
                <a:cs typeface="Times New Roman" panose="02020603050405020304" pitchFamily="18" charset="0"/>
              </a:rPr>
              <a:t>, S</a:t>
            </a:r>
            <a:r>
              <a:rPr kumimoji="0" lang="en-US" altLang="en-US" b="0" i="0" u="none" strike="noStrike" cap="none" normalizeH="0" baseline="30000" smtClean="0">
                <a:ln>
                  <a:noFill/>
                </a:ln>
                <a:solidFill>
                  <a:srgbClr val="000000"/>
                </a:solidFill>
                <a:effectLst/>
                <a:cs typeface="Times New Roman" panose="02020603050405020304" pitchFamily="18" charset="0"/>
              </a:rPr>
              <a:t>+6</a:t>
            </a:r>
            <a:r>
              <a:rPr kumimoji="0" lang="en-US" altLang="en-US" b="0" i="0" u="none" strike="noStrike" cap="none" normalizeH="0" baseline="0" smtClean="0">
                <a:ln>
                  <a:noFill/>
                </a:ln>
                <a:solidFill>
                  <a:srgbClr val="000000"/>
                </a:solidFill>
                <a:effectLst/>
                <a:cs typeface="Times New Roman" panose="02020603050405020304" pitchFamily="18" charset="0"/>
              </a:rPr>
              <a:t> thành các hợp chất mức oxi hoá thấp hơn.</a:t>
            </a:r>
            <a:endParaRPr kumimoji="0" lang="en-US" altLang="en-US" b="0" i="0" u="none" strike="noStrike" cap="none" normalizeH="0" baseline="0" smtClean="0">
              <a:ln>
                <a:noFill/>
              </a:ln>
              <a:solidFill>
                <a:schemeClr val="tx1"/>
              </a:solidFill>
              <a:effectLst/>
              <a:cs typeface="Times New Roman" panose="02020603050405020304" pitchFamily="18" charset="0"/>
            </a:endParaRPr>
          </a:p>
          <a:p>
            <a:pPr marL="0" marR="0" lvl="0" indent="0" algn="ctr" defTabSz="914400" rtl="0" eaLnBrk="0" fontAlgn="base" latinLnBrk="0" hangingPunct="0">
              <a:lnSpc>
                <a:spcPct val="120000"/>
              </a:lnSpc>
              <a:spcBef>
                <a:spcPct val="0"/>
              </a:spcBef>
              <a:spcAft>
                <a:spcPct val="0"/>
              </a:spcAft>
              <a:buClrTx/>
              <a:buSzTx/>
              <a:buFontTx/>
              <a:buNone/>
              <a:tabLst/>
            </a:pPr>
            <a:r>
              <a:rPr kumimoji="0" lang="en-US" altLang="en-US" b="1" i="0" u="none" strike="noStrike" cap="none" normalizeH="0" baseline="0" smtClean="0">
                <a:ln>
                  <a:noFill/>
                </a:ln>
                <a:solidFill>
                  <a:srgbClr val="000000"/>
                </a:solidFill>
                <a:effectLst/>
                <a:cs typeface="Times New Roman" panose="02020603050405020304" pitchFamily="18" charset="0"/>
              </a:rPr>
              <a:t>4Ca + 10HNO</a:t>
            </a:r>
            <a:r>
              <a:rPr kumimoji="0" lang="en-US" altLang="en-US" b="1" i="0" u="none" strike="noStrike" cap="none" normalizeH="0" baseline="-30000" smtClean="0">
                <a:ln>
                  <a:noFill/>
                </a:ln>
                <a:solidFill>
                  <a:srgbClr val="000000"/>
                </a:solidFill>
                <a:effectLst/>
                <a:cs typeface="Times New Roman" panose="02020603050405020304" pitchFamily="18" charset="0"/>
              </a:rPr>
              <a:t>3</a:t>
            </a:r>
            <a:r>
              <a:rPr kumimoji="0" lang="en-US" altLang="en-US" b="1" i="0" u="none" strike="noStrike" cap="none" normalizeH="0" baseline="0" smtClean="0">
                <a:ln>
                  <a:noFill/>
                </a:ln>
                <a:solidFill>
                  <a:srgbClr val="000000"/>
                </a:solidFill>
                <a:effectLst/>
                <a:cs typeface="Times New Roman" panose="02020603050405020304" pitchFamily="18" charset="0"/>
              </a:rPr>
              <a:t> (l) → 4Ca(NO</a:t>
            </a:r>
            <a:r>
              <a:rPr kumimoji="0" lang="en-US" altLang="en-US" b="1" i="0" u="none" strike="noStrike" cap="none" normalizeH="0" baseline="-30000" smtClean="0">
                <a:ln>
                  <a:noFill/>
                </a:ln>
                <a:solidFill>
                  <a:srgbClr val="000000"/>
                </a:solidFill>
                <a:effectLst/>
                <a:cs typeface="Times New Roman" panose="02020603050405020304" pitchFamily="18" charset="0"/>
              </a:rPr>
              <a:t>3</a:t>
            </a:r>
            <a:r>
              <a:rPr kumimoji="0" lang="en-US" altLang="en-US" b="1" i="0" u="none" strike="noStrike" cap="none" normalizeH="0" baseline="0" smtClean="0">
                <a:ln>
                  <a:noFill/>
                </a:ln>
                <a:solidFill>
                  <a:srgbClr val="000000"/>
                </a:solidFill>
                <a:effectLst/>
                <a:cs typeface="Times New Roman" panose="02020603050405020304" pitchFamily="18" charset="0"/>
              </a:rPr>
              <a:t>)</a:t>
            </a:r>
            <a:r>
              <a:rPr kumimoji="0" lang="en-US" altLang="en-US" b="1" i="0" u="none" strike="noStrike" cap="none" normalizeH="0" baseline="-30000" smtClean="0">
                <a:ln>
                  <a:noFill/>
                </a:ln>
                <a:solidFill>
                  <a:srgbClr val="000000"/>
                </a:solidFill>
                <a:effectLst/>
                <a:cs typeface="Times New Roman" panose="02020603050405020304" pitchFamily="18" charset="0"/>
              </a:rPr>
              <a:t>2</a:t>
            </a:r>
            <a:r>
              <a:rPr kumimoji="0" lang="en-US" altLang="en-US" b="1" i="0" u="none" strike="noStrike" cap="none" normalizeH="0" baseline="0" smtClean="0">
                <a:ln>
                  <a:noFill/>
                </a:ln>
                <a:solidFill>
                  <a:srgbClr val="000000"/>
                </a:solidFill>
                <a:effectLst/>
                <a:cs typeface="Times New Roman" panose="02020603050405020304" pitchFamily="18" charset="0"/>
              </a:rPr>
              <a:t> + NH</a:t>
            </a:r>
            <a:r>
              <a:rPr kumimoji="0" lang="en-US" altLang="en-US" b="1" i="0" u="none" strike="noStrike" cap="none" normalizeH="0" baseline="-30000" smtClean="0">
                <a:ln>
                  <a:noFill/>
                </a:ln>
                <a:solidFill>
                  <a:srgbClr val="000000"/>
                </a:solidFill>
                <a:effectLst/>
                <a:cs typeface="Times New Roman" panose="02020603050405020304" pitchFamily="18" charset="0"/>
              </a:rPr>
              <a:t>4</a:t>
            </a:r>
            <a:r>
              <a:rPr kumimoji="0" lang="en-US" altLang="en-US" b="1" i="0" u="none" strike="noStrike" cap="none" normalizeH="0" baseline="0" smtClean="0">
                <a:ln>
                  <a:noFill/>
                </a:ln>
                <a:solidFill>
                  <a:srgbClr val="000000"/>
                </a:solidFill>
                <a:effectLst/>
                <a:cs typeface="Times New Roman" panose="02020603050405020304" pitchFamily="18" charset="0"/>
              </a:rPr>
              <a:t>NO</a:t>
            </a:r>
            <a:r>
              <a:rPr kumimoji="0" lang="en-US" altLang="en-US" b="1" i="0" u="none" strike="noStrike" cap="none" normalizeH="0" baseline="-30000" smtClean="0">
                <a:ln>
                  <a:noFill/>
                </a:ln>
                <a:solidFill>
                  <a:srgbClr val="000000"/>
                </a:solidFill>
                <a:effectLst/>
                <a:cs typeface="Times New Roman" panose="02020603050405020304" pitchFamily="18" charset="0"/>
              </a:rPr>
              <a:t>3</a:t>
            </a:r>
            <a:r>
              <a:rPr kumimoji="0" lang="en-US" altLang="en-US" b="1" i="0" u="none" strike="noStrike" cap="none" normalizeH="0" baseline="0" smtClean="0">
                <a:ln>
                  <a:noFill/>
                </a:ln>
                <a:solidFill>
                  <a:srgbClr val="000000"/>
                </a:solidFill>
                <a:effectLst/>
                <a:cs typeface="Times New Roman" panose="02020603050405020304" pitchFamily="18" charset="0"/>
              </a:rPr>
              <a:t> + 3H</a:t>
            </a:r>
            <a:r>
              <a:rPr kumimoji="0" lang="en-US" altLang="en-US" b="1" i="0" u="none" strike="noStrike" cap="none" normalizeH="0" baseline="-30000" smtClean="0">
                <a:ln>
                  <a:noFill/>
                </a:ln>
                <a:solidFill>
                  <a:srgbClr val="000000"/>
                </a:solidFill>
                <a:effectLst/>
                <a:cs typeface="Times New Roman" panose="02020603050405020304" pitchFamily="18" charset="0"/>
              </a:rPr>
              <a:t>2</a:t>
            </a:r>
            <a:r>
              <a:rPr kumimoji="0" lang="en-US" altLang="en-US" b="1" i="0" u="none" strike="noStrike" cap="none" normalizeH="0" baseline="0" smtClean="0">
                <a:ln>
                  <a:noFill/>
                </a:ln>
                <a:solidFill>
                  <a:srgbClr val="000000"/>
                </a:solidFill>
                <a:effectLst/>
                <a:cs typeface="Times New Roman" panose="02020603050405020304" pitchFamily="18" charset="0"/>
              </a:rPr>
              <a:t>O</a:t>
            </a:r>
            <a:endParaRPr kumimoji="0" lang="en-US" altLang="en-US" b="0" i="0" u="none" strike="noStrike" cap="none" normalizeH="0" baseline="0" smtClean="0">
              <a:ln>
                <a:noFill/>
              </a:ln>
              <a:solidFill>
                <a:schemeClr val="tx1"/>
              </a:solidFill>
              <a:effectLst/>
              <a:cs typeface="Times New Roman" panose="02020603050405020304" pitchFamily="18" charset="0"/>
            </a:endParaRPr>
          </a:p>
          <a:p>
            <a:pPr marL="0" marR="0" lvl="0" indent="0" algn="ctr" defTabSz="914400" rtl="0" eaLnBrk="0" fontAlgn="base" latinLnBrk="0" hangingPunct="0">
              <a:lnSpc>
                <a:spcPct val="120000"/>
              </a:lnSpc>
              <a:spcBef>
                <a:spcPct val="0"/>
              </a:spcBef>
              <a:spcAft>
                <a:spcPct val="0"/>
              </a:spcAft>
              <a:buClrTx/>
              <a:buSzTx/>
              <a:buFontTx/>
              <a:buNone/>
              <a:tabLst/>
            </a:pPr>
            <a:r>
              <a:rPr kumimoji="0" lang="en-US" altLang="en-US" b="1" i="0" u="none" strike="noStrike" cap="none" normalizeH="0" baseline="0" smtClean="0">
                <a:ln>
                  <a:noFill/>
                </a:ln>
                <a:solidFill>
                  <a:srgbClr val="000000"/>
                </a:solidFill>
                <a:effectLst/>
                <a:cs typeface="Times New Roman" panose="02020603050405020304" pitchFamily="18" charset="0"/>
              </a:rPr>
              <a:t>Mg + 4HNO</a:t>
            </a:r>
            <a:r>
              <a:rPr kumimoji="0" lang="en-US" altLang="en-US" b="1" i="0" u="none" strike="noStrike" cap="none" normalizeH="0" baseline="-30000" smtClean="0">
                <a:ln>
                  <a:noFill/>
                </a:ln>
                <a:solidFill>
                  <a:srgbClr val="000000"/>
                </a:solidFill>
                <a:effectLst/>
                <a:cs typeface="Times New Roman" panose="02020603050405020304" pitchFamily="18" charset="0"/>
              </a:rPr>
              <a:t>3</a:t>
            </a:r>
            <a:r>
              <a:rPr kumimoji="0" lang="en-US" altLang="en-US" b="1" i="0" u="none" strike="noStrike" cap="none" normalizeH="0" baseline="0" smtClean="0">
                <a:ln>
                  <a:noFill/>
                </a:ln>
                <a:solidFill>
                  <a:srgbClr val="000000"/>
                </a:solidFill>
                <a:effectLst/>
                <a:cs typeface="Times New Roman" panose="02020603050405020304" pitchFamily="18" charset="0"/>
              </a:rPr>
              <a:t> đ → Mg(NO</a:t>
            </a:r>
            <a:r>
              <a:rPr kumimoji="0" lang="en-US" altLang="en-US" b="1" i="0" u="none" strike="noStrike" cap="none" normalizeH="0" baseline="-30000" smtClean="0">
                <a:ln>
                  <a:noFill/>
                </a:ln>
                <a:solidFill>
                  <a:srgbClr val="000000"/>
                </a:solidFill>
                <a:effectLst/>
                <a:cs typeface="Times New Roman" panose="02020603050405020304" pitchFamily="18" charset="0"/>
              </a:rPr>
              <a:t>3</a:t>
            </a:r>
            <a:r>
              <a:rPr kumimoji="0" lang="en-US" altLang="en-US" b="1" i="0" u="none" strike="noStrike" cap="none" normalizeH="0" baseline="0" smtClean="0">
                <a:ln>
                  <a:noFill/>
                </a:ln>
                <a:solidFill>
                  <a:srgbClr val="000000"/>
                </a:solidFill>
                <a:effectLst/>
                <a:cs typeface="Times New Roman" panose="02020603050405020304" pitchFamily="18" charset="0"/>
              </a:rPr>
              <a:t>)</a:t>
            </a:r>
            <a:r>
              <a:rPr kumimoji="0" lang="en-US" altLang="en-US" b="1" i="0" u="none" strike="noStrike" cap="none" normalizeH="0" baseline="-30000" smtClean="0">
                <a:ln>
                  <a:noFill/>
                </a:ln>
                <a:solidFill>
                  <a:srgbClr val="000000"/>
                </a:solidFill>
                <a:effectLst/>
                <a:cs typeface="Times New Roman" panose="02020603050405020304" pitchFamily="18" charset="0"/>
              </a:rPr>
              <a:t>2</a:t>
            </a:r>
            <a:r>
              <a:rPr kumimoji="0" lang="en-US" altLang="en-US" b="1" i="0" u="none" strike="noStrike" cap="none" normalizeH="0" baseline="0" smtClean="0">
                <a:ln>
                  <a:noFill/>
                </a:ln>
                <a:solidFill>
                  <a:srgbClr val="000000"/>
                </a:solidFill>
                <a:effectLst/>
                <a:cs typeface="Times New Roman" panose="02020603050405020304" pitchFamily="18" charset="0"/>
              </a:rPr>
              <a:t> + 2NO</a:t>
            </a:r>
            <a:r>
              <a:rPr kumimoji="0" lang="en-US" altLang="en-US" b="1" i="0" u="none" strike="noStrike" cap="none" normalizeH="0" baseline="-30000" smtClean="0">
                <a:ln>
                  <a:noFill/>
                </a:ln>
                <a:solidFill>
                  <a:srgbClr val="000000"/>
                </a:solidFill>
                <a:effectLst/>
                <a:cs typeface="Times New Roman" panose="02020603050405020304" pitchFamily="18" charset="0"/>
              </a:rPr>
              <a:t>2</a:t>
            </a:r>
            <a:r>
              <a:rPr kumimoji="0" lang="en-US" altLang="en-US" b="1" i="0" u="none" strike="noStrike" cap="none" normalizeH="0" baseline="0" smtClean="0">
                <a:ln>
                  <a:noFill/>
                </a:ln>
                <a:solidFill>
                  <a:srgbClr val="000000"/>
                </a:solidFill>
                <a:effectLst/>
                <a:cs typeface="Times New Roman" panose="02020603050405020304" pitchFamily="18" charset="0"/>
              </a:rPr>
              <a:t> + 2H</a:t>
            </a:r>
            <a:r>
              <a:rPr kumimoji="0" lang="en-US" altLang="en-US" b="1" i="0" u="none" strike="noStrike" cap="none" normalizeH="0" baseline="-30000" smtClean="0">
                <a:ln>
                  <a:noFill/>
                </a:ln>
                <a:solidFill>
                  <a:srgbClr val="000000"/>
                </a:solidFill>
                <a:effectLst/>
                <a:cs typeface="Times New Roman" panose="02020603050405020304" pitchFamily="18" charset="0"/>
              </a:rPr>
              <a:t>2</a:t>
            </a:r>
            <a:r>
              <a:rPr kumimoji="0" lang="en-US" altLang="en-US" b="1" i="0" u="none" strike="noStrike" cap="none" normalizeH="0" baseline="0" smtClean="0">
                <a:ln>
                  <a:noFill/>
                </a:ln>
                <a:solidFill>
                  <a:srgbClr val="000000"/>
                </a:solidFill>
                <a:effectLst/>
                <a:cs typeface="Times New Roman" panose="02020603050405020304" pitchFamily="18" charset="0"/>
              </a:rPr>
              <a:t>O</a:t>
            </a:r>
            <a:endParaRPr kumimoji="0" lang="en-US" altLang="en-US" b="0" i="0" u="none" strike="noStrike" cap="none" normalizeH="0" baseline="0" smtClean="0">
              <a:ln>
                <a:noFill/>
              </a:ln>
              <a:solidFill>
                <a:srgbClr val="000000"/>
              </a:solidFill>
              <a:effectLst/>
              <a:cs typeface="Times New Roman" panose="02020603050405020304" pitchFamily="18" charset="0"/>
            </a:endParaRPr>
          </a:p>
        </p:txBody>
      </p:sp>
      <p:sp>
        <p:nvSpPr>
          <p:cNvPr id="3" name="Rectangle 2"/>
          <p:cNvSpPr/>
          <p:nvPr/>
        </p:nvSpPr>
        <p:spPr>
          <a:xfrm>
            <a:off x="665746" y="4495800"/>
            <a:ext cx="11297653" cy="2246769"/>
          </a:xfrm>
          <a:prstGeom prst="rect">
            <a:avLst/>
          </a:prstGeom>
        </p:spPr>
        <p:txBody>
          <a:bodyPr wrap="square">
            <a:spAutoFit/>
          </a:bodyPr>
          <a:lstStyle/>
          <a:p>
            <a:r>
              <a:rPr lang="vi-VN" b="1">
                <a:solidFill>
                  <a:srgbClr val="0033CC"/>
                </a:solidFill>
                <a:cs typeface="Times New Roman" panose="02020603050405020304" pitchFamily="18" charset="0"/>
              </a:rPr>
              <a:t>3. Tác dụng với nước</a:t>
            </a:r>
            <a:endParaRPr lang="vi-VN">
              <a:solidFill>
                <a:srgbClr val="0033CC"/>
              </a:solidFill>
              <a:cs typeface="Times New Roman" panose="02020603050405020304" pitchFamily="18" charset="0"/>
            </a:endParaRPr>
          </a:p>
          <a:p>
            <a:r>
              <a:rPr lang="vi-VN">
                <a:solidFill>
                  <a:srgbClr val="000000"/>
                </a:solidFill>
                <a:cs typeface="Times New Roman" panose="02020603050405020304" pitchFamily="18" charset="0"/>
              </a:rPr>
              <a:t>- Ca, Sr, Ba tác dụng với nước ở nhiệt độ thường tạo dung dịch bazơ:</a:t>
            </a:r>
          </a:p>
          <a:p>
            <a:pPr algn="ctr"/>
            <a:r>
              <a:rPr lang="vi-VN" b="1">
                <a:solidFill>
                  <a:srgbClr val="000000"/>
                </a:solidFill>
                <a:cs typeface="Times New Roman" panose="02020603050405020304" pitchFamily="18" charset="0"/>
              </a:rPr>
              <a:t>Ca     +   2H</a:t>
            </a:r>
            <a:r>
              <a:rPr lang="vi-VN" b="1" baseline="-25000">
                <a:solidFill>
                  <a:srgbClr val="000000"/>
                </a:solidFill>
                <a:cs typeface="Times New Roman" panose="02020603050405020304" pitchFamily="18" charset="0"/>
              </a:rPr>
              <a:t>2</a:t>
            </a:r>
            <a:r>
              <a:rPr lang="vi-VN" b="1">
                <a:solidFill>
                  <a:srgbClr val="000000"/>
                </a:solidFill>
                <a:cs typeface="Times New Roman" panose="02020603050405020304" pitchFamily="18" charset="0"/>
              </a:rPr>
              <a:t>O      →      Ca(OH)</a:t>
            </a:r>
            <a:r>
              <a:rPr lang="vi-VN" b="1" baseline="-25000">
                <a:solidFill>
                  <a:srgbClr val="000000"/>
                </a:solidFill>
                <a:cs typeface="Times New Roman" panose="02020603050405020304" pitchFamily="18" charset="0"/>
              </a:rPr>
              <a:t>2</a:t>
            </a:r>
            <a:r>
              <a:rPr lang="vi-VN" b="1">
                <a:solidFill>
                  <a:srgbClr val="000000"/>
                </a:solidFill>
                <a:cs typeface="Times New Roman" panose="02020603050405020304" pitchFamily="18" charset="0"/>
              </a:rPr>
              <a:t>     +   H</a:t>
            </a:r>
            <a:r>
              <a:rPr lang="vi-VN" b="1" baseline="-25000">
                <a:solidFill>
                  <a:srgbClr val="000000"/>
                </a:solidFill>
                <a:cs typeface="Times New Roman" panose="02020603050405020304" pitchFamily="18" charset="0"/>
              </a:rPr>
              <a:t>2</a:t>
            </a:r>
            <a:endParaRPr lang="vi-VN">
              <a:solidFill>
                <a:srgbClr val="000000"/>
              </a:solidFill>
              <a:cs typeface="Times New Roman" panose="02020603050405020304" pitchFamily="18" charset="0"/>
            </a:endParaRPr>
          </a:p>
          <a:p>
            <a:r>
              <a:rPr lang="vi-VN">
                <a:solidFill>
                  <a:srgbClr val="000000"/>
                </a:solidFill>
                <a:cs typeface="Times New Roman" panose="02020603050405020304" pitchFamily="18" charset="0"/>
              </a:rPr>
              <a:t>­- Mg không tan trong nước lạnh, tan chậm trong nước nóng tạo thành MgO.</a:t>
            </a:r>
          </a:p>
          <a:p>
            <a:pPr algn="ctr"/>
            <a:r>
              <a:rPr lang="vi-VN" b="1">
                <a:solidFill>
                  <a:srgbClr val="000000"/>
                </a:solidFill>
                <a:cs typeface="Times New Roman" panose="02020603050405020304" pitchFamily="18" charset="0"/>
              </a:rPr>
              <a:t>Mg     +    H</a:t>
            </a:r>
            <a:r>
              <a:rPr lang="vi-VN" b="1" baseline="-25000">
                <a:solidFill>
                  <a:srgbClr val="000000"/>
                </a:solidFill>
                <a:cs typeface="Times New Roman" panose="02020603050405020304" pitchFamily="18" charset="0"/>
              </a:rPr>
              <a:t>2</a:t>
            </a:r>
            <a:r>
              <a:rPr lang="vi-VN" b="1">
                <a:solidFill>
                  <a:srgbClr val="000000"/>
                </a:solidFill>
                <a:cs typeface="Times New Roman" panose="02020603050405020304" pitchFamily="18" charset="0"/>
              </a:rPr>
              <a:t>O  </a:t>
            </a:r>
            <a:r>
              <a:rPr lang="vi-VN" smtClean="0">
                <a:solidFill>
                  <a:srgbClr val="000000"/>
                </a:solidFill>
                <a:cs typeface="Times New Roman" panose="02020603050405020304" pitchFamily="18" charset="0"/>
              </a:rPr>
              <a:t>→</a:t>
            </a:r>
            <a:r>
              <a:rPr lang="en-US" smtClean="0">
                <a:solidFill>
                  <a:srgbClr val="000000"/>
                </a:solidFill>
                <a:cs typeface="Times New Roman" panose="02020603050405020304" pitchFamily="18" charset="0"/>
              </a:rPr>
              <a:t> </a:t>
            </a:r>
            <a:r>
              <a:rPr lang="vi-VN" b="1" smtClean="0">
                <a:solidFill>
                  <a:srgbClr val="000000"/>
                </a:solidFill>
                <a:cs typeface="Times New Roman" panose="02020603050405020304" pitchFamily="18" charset="0"/>
              </a:rPr>
              <a:t> </a:t>
            </a:r>
            <a:r>
              <a:rPr lang="vi-VN" b="1">
                <a:solidFill>
                  <a:srgbClr val="000000"/>
                </a:solidFill>
                <a:cs typeface="Times New Roman" panose="02020603050405020304" pitchFamily="18" charset="0"/>
              </a:rPr>
              <a:t>MgO    +   </a:t>
            </a:r>
            <a:r>
              <a:rPr lang="vi-VN" b="1" smtClean="0">
                <a:solidFill>
                  <a:srgbClr val="000000"/>
                </a:solidFill>
                <a:cs typeface="Times New Roman" panose="02020603050405020304" pitchFamily="18" charset="0"/>
              </a:rPr>
              <a:t>H</a:t>
            </a:r>
            <a:r>
              <a:rPr lang="vi-VN" b="1" baseline="-25000" smtClean="0">
                <a:solidFill>
                  <a:srgbClr val="000000"/>
                </a:solidFill>
                <a:cs typeface="Times New Roman" panose="02020603050405020304" pitchFamily="18" charset="0"/>
              </a:rPr>
              <a:t>2</a:t>
            </a:r>
            <a:endParaRPr lang="vi-VN">
              <a:solidFill>
                <a:srgbClr val="000000"/>
              </a:solidFill>
              <a:cs typeface="Times New Roman" panose="02020603050405020304" pitchFamily="18" charset="0"/>
            </a:endParaRPr>
          </a:p>
        </p:txBody>
      </p:sp>
      <p:sp>
        <p:nvSpPr>
          <p:cNvPr id="8" name="Text Box 10"/>
          <p:cNvSpPr txBox="1">
            <a:spLocks noChangeArrowheads="1"/>
          </p:cNvSpPr>
          <p:nvPr/>
        </p:nvSpPr>
        <p:spPr bwMode="auto">
          <a:xfrm>
            <a:off x="6324600" y="61722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smtClean="0">
                <a:latin typeface="Times New Roman" panose="02020603050405020304" pitchFamily="18" charset="0"/>
              </a:rPr>
              <a:t>t°</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136299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42" dur="500"/>
                                        <p:tgtEl>
                                          <p:spTgt spid="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47" dur="500"/>
                                        <p:tgtEl>
                                          <p:spTgt spid="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52" dur="5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57" dur="500"/>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62" dur="500"/>
                                        <p:tgtEl>
                                          <p:spTgt spid="3">
                                            <p:txEl>
                                              <p:pRg st="4" end="4"/>
                                            </p:txEl>
                                          </p:spTgt>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randombar(horizontal)">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609600" y="558315"/>
            <a:ext cx="8686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rPr>
              <a:t>IV. </a:t>
            </a:r>
            <a:r>
              <a:rPr lang="en-US" altLang="en-US" b="1" smtClean="0">
                <a:latin typeface="Times New Roman" panose="02020603050405020304" pitchFamily="18" charset="0"/>
              </a:rPr>
              <a:t>Điều chế</a:t>
            </a:r>
            <a:endParaRPr lang="en-US" altLang="en-US" b="1">
              <a:latin typeface="Times New Roman" panose="02020603050405020304" pitchFamily="18" charset="0"/>
            </a:endParaRPr>
          </a:p>
        </p:txBody>
      </p:sp>
      <p:sp>
        <p:nvSpPr>
          <p:cNvPr id="24585" name="Text Box 9"/>
          <p:cNvSpPr txBox="1">
            <a:spLocks noChangeArrowheads="1"/>
          </p:cNvSpPr>
          <p:nvPr/>
        </p:nvSpPr>
        <p:spPr bwMode="auto">
          <a:xfrm>
            <a:off x="1297781" y="1050758"/>
            <a:ext cx="350043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rPr>
              <a:t>Phương pháp: </a:t>
            </a:r>
          </a:p>
        </p:txBody>
      </p:sp>
      <p:sp>
        <p:nvSpPr>
          <p:cNvPr id="24586" name="Text Box 10"/>
          <p:cNvSpPr txBox="1">
            <a:spLocks noChangeArrowheads="1"/>
          </p:cNvSpPr>
          <p:nvPr/>
        </p:nvSpPr>
        <p:spPr bwMode="auto">
          <a:xfrm>
            <a:off x="3886200" y="927648"/>
            <a:ext cx="73914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smtClean="0">
                <a:solidFill>
                  <a:srgbClr val="FF0000"/>
                </a:solidFill>
                <a:latin typeface="Times New Roman" panose="02020603050405020304" pitchFamily="18" charset="0"/>
              </a:rPr>
              <a:t>Điện phân nóng chảy </a:t>
            </a:r>
            <a:r>
              <a:rPr lang="en-US" altLang="en-US" sz="4000" b="1">
                <a:solidFill>
                  <a:srgbClr val="FF0000"/>
                </a:solidFill>
                <a:latin typeface="Times New Roman" panose="02020603050405020304" pitchFamily="18" charset="0"/>
              </a:rPr>
              <a:t>muối MX</a:t>
            </a:r>
            <a:r>
              <a:rPr lang="en-US" altLang="en-US" sz="4000" b="1" baseline="-25000">
                <a:solidFill>
                  <a:srgbClr val="FF0000"/>
                </a:solidFill>
                <a:latin typeface="Times New Roman" panose="02020603050405020304" pitchFamily="18" charset="0"/>
              </a:rPr>
              <a:t>2</a:t>
            </a:r>
          </a:p>
        </p:txBody>
      </p:sp>
      <p:sp>
        <p:nvSpPr>
          <p:cNvPr id="24587" name="Text Box 11"/>
          <p:cNvSpPr txBox="1">
            <a:spLocks noChangeArrowheads="1"/>
          </p:cNvSpPr>
          <p:nvPr/>
        </p:nvSpPr>
        <p:spPr bwMode="auto">
          <a:xfrm>
            <a:off x="2465387" y="1657819"/>
            <a:ext cx="9953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latin typeface="Times New Roman" panose="02020603050405020304" pitchFamily="18" charset="0"/>
              </a:rPr>
              <a:t>VD:</a:t>
            </a:r>
          </a:p>
        </p:txBody>
      </p:sp>
      <p:sp>
        <p:nvSpPr>
          <p:cNvPr id="24592" name="Text Box 16"/>
          <p:cNvSpPr txBox="1">
            <a:spLocks noChangeArrowheads="1"/>
          </p:cNvSpPr>
          <p:nvPr/>
        </p:nvSpPr>
        <p:spPr bwMode="auto">
          <a:xfrm>
            <a:off x="3460749" y="1657819"/>
            <a:ext cx="12636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latin typeface="Times New Roman" panose="02020603050405020304" pitchFamily="18" charset="0"/>
              </a:rPr>
              <a:t>CaCl</a:t>
            </a:r>
            <a:r>
              <a:rPr lang="en-US" altLang="en-US" sz="4000" baseline="-25000">
                <a:latin typeface="Times New Roman" panose="02020603050405020304" pitchFamily="18" charset="0"/>
              </a:rPr>
              <a:t>2</a:t>
            </a:r>
            <a:endParaRPr lang="en-US" altLang="en-US" sz="4000">
              <a:latin typeface="Times New Roman" panose="02020603050405020304" pitchFamily="18" charset="0"/>
            </a:endParaRPr>
          </a:p>
        </p:txBody>
      </p:sp>
      <p:sp>
        <p:nvSpPr>
          <p:cNvPr id="24599" name="Rectangle 23"/>
          <p:cNvSpPr>
            <a:spLocks noChangeArrowheads="1"/>
          </p:cNvSpPr>
          <p:nvPr/>
        </p:nvSpPr>
        <p:spPr bwMode="auto">
          <a:xfrm>
            <a:off x="6781800" y="1730844"/>
            <a:ext cx="3230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latin typeface="Times New Roman" panose="02020603050405020304" pitchFamily="18" charset="0"/>
              </a:rPr>
              <a:t>Ca   +    Cl</a:t>
            </a:r>
            <a:r>
              <a:rPr lang="en-US" altLang="en-US" sz="4000" baseline="-25000">
                <a:latin typeface="Times New Roman" panose="02020603050405020304" pitchFamily="18" charset="0"/>
              </a:rPr>
              <a:t>2</a:t>
            </a:r>
          </a:p>
        </p:txBody>
      </p:sp>
      <p:graphicFrame>
        <p:nvGraphicFramePr>
          <p:cNvPr id="24600" name="Object 24"/>
          <p:cNvGraphicFramePr>
            <a:graphicFrameLocks noGrp="1" noChangeAspect="1"/>
          </p:cNvGraphicFramePr>
          <p:nvPr>
            <p:ph sz="quarter" idx="3"/>
            <p:extLst>
              <p:ext uri="{D42A27DB-BD31-4B8C-83A1-F6EECF244321}">
                <p14:modId xmlns:p14="http://schemas.microsoft.com/office/powerpoint/2010/main" val="1827967100"/>
              </p:ext>
            </p:extLst>
          </p:nvPr>
        </p:nvGraphicFramePr>
        <p:xfrm>
          <a:off x="4724399" y="1657820"/>
          <a:ext cx="2057400" cy="682625"/>
        </p:xfrm>
        <a:graphic>
          <a:graphicData uri="http://schemas.openxmlformats.org/presentationml/2006/ole">
            <mc:AlternateContent xmlns:mc="http://schemas.openxmlformats.org/markup-compatibility/2006">
              <mc:Choice xmlns:v="urn:schemas-microsoft-com:vml" Requires="v">
                <p:oleObj spid="_x0000_s12303" name="Equation" r:id="rId3" imgW="533169" imgH="203112" progId="Equation.DSMT4">
                  <p:embed/>
                </p:oleObj>
              </mc:Choice>
              <mc:Fallback>
                <p:oleObj name="Equation" r:id="rId3" imgW="533169" imgH="203112" progId="Equation.DSMT4">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399" y="1657820"/>
                        <a:ext cx="20574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609600" y="2590800"/>
            <a:ext cx="11353800" cy="4031873"/>
          </a:xfrm>
          <a:prstGeom prst="rect">
            <a:avLst/>
          </a:prstGeom>
        </p:spPr>
        <p:txBody>
          <a:bodyPr wrap="square">
            <a:spAutoFit/>
          </a:bodyPr>
          <a:lstStyle/>
          <a:p>
            <a:r>
              <a:rPr lang="vi-VN" sz="3200" b="1" smtClean="0">
                <a:solidFill>
                  <a:srgbClr val="000000"/>
                </a:solidFill>
                <a:cs typeface="Times New Roman" panose="02020603050405020304" pitchFamily="18" charset="0"/>
              </a:rPr>
              <a:t>V</a:t>
            </a:r>
            <a:r>
              <a:rPr lang="vi-VN" sz="3200" b="1">
                <a:solidFill>
                  <a:srgbClr val="000000"/>
                </a:solidFill>
                <a:cs typeface="Times New Roman" panose="02020603050405020304" pitchFamily="18" charset="0"/>
              </a:rPr>
              <a:t>. </a:t>
            </a:r>
            <a:r>
              <a:rPr lang="vi-VN" sz="3200" b="1" smtClean="0">
                <a:solidFill>
                  <a:srgbClr val="000000"/>
                </a:solidFill>
                <a:cs typeface="Times New Roman" panose="02020603050405020304" pitchFamily="18" charset="0"/>
              </a:rPr>
              <a:t>Ứng dụng</a:t>
            </a:r>
            <a:endParaRPr lang="vi-VN" sz="3200" smtClean="0">
              <a:solidFill>
                <a:srgbClr val="000000"/>
              </a:solidFill>
              <a:cs typeface="Times New Roman" panose="02020603050405020304" pitchFamily="18" charset="0"/>
            </a:endParaRPr>
          </a:p>
          <a:p>
            <a:r>
              <a:rPr lang="vi-VN" smtClean="0">
                <a:solidFill>
                  <a:srgbClr val="000000"/>
                </a:solidFill>
                <a:cs typeface="Times New Roman" panose="02020603050405020304" pitchFamily="18" charset="0"/>
              </a:rPr>
              <a:t>- </a:t>
            </a:r>
            <a:r>
              <a:rPr lang="vi-VN">
                <a:solidFill>
                  <a:srgbClr val="000000"/>
                </a:solidFill>
                <a:cs typeface="Times New Roman" panose="02020603050405020304" pitchFamily="18" charset="0"/>
              </a:rPr>
              <a:t>Kim loại </a:t>
            </a:r>
            <a:r>
              <a:rPr lang="vi-VN" b="1">
                <a:solidFill>
                  <a:srgbClr val="FF0000"/>
                </a:solidFill>
                <a:cs typeface="Times New Roman" panose="02020603050405020304" pitchFamily="18" charset="0"/>
              </a:rPr>
              <a:t>Be</a:t>
            </a:r>
            <a:r>
              <a:rPr lang="vi-VN">
                <a:solidFill>
                  <a:srgbClr val="000000"/>
                </a:solidFill>
                <a:cs typeface="Times New Roman" panose="02020603050405020304" pitchFamily="18" charset="0"/>
              </a:rPr>
              <a:t> được dùng làm chất phụ gia để chế tạo những hợp kim có tính đàn hồi cao, bền chắc, không bị ăn mòn.</a:t>
            </a:r>
          </a:p>
          <a:p>
            <a:r>
              <a:rPr lang="vi-VN">
                <a:solidFill>
                  <a:srgbClr val="000000"/>
                </a:solidFill>
                <a:cs typeface="Times New Roman" panose="02020603050405020304" pitchFamily="18" charset="0"/>
              </a:rPr>
              <a:t>- Kim loại </a:t>
            </a:r>
            <a:r>
              <a:rPr lang="vi-VN" b="1">
                <a:solidFill>
                  <a:srgbClr val="FF0000"/>
                </a:solidFill>
                <a:cs typeface="Times New Roman" panose="02020603050405020304" pitchFamily="18" charset="0"/>
              </a:rPr>
              <a:t>Mg</a:t>
            </a:r>
            <a:r>
              <a:rPr lang="vi-VN">
                <a:solidFill>
                  <a:srgbClr val="000000"/>
                </a:solidFill>
                <a:cs typeface="Times New Roman" panose="02020603050405020304" pitchFamily="18" charset="0"/>
              </a:rPr>
              <a:t> dùng để chế tạo những hợp kim có đặc tính cứng, nhẹ, bền. Những hợp kim này được dùng để chế tạo máy bay, tên lửa, ôtô,... Kim loại Mg còn được dùng để tổng hợp nhiều hợp chất hữu cơ. Bột Mg trộn với chất oxi hoá dùng để chế tạo chất chiếu sáng ban đêm.</a:t>
            </a:r>
          </a:p>
          <a:p>
            <a:r>
              <a:rPr lang="vi-VN">
                <a:solidFill>
                  <a:srgbClr val="000000"/>
                </a:solidFill>
                <a:cs typeface="Times New Roman" panose="02020603050405020304" pitchFamily="18" charset="0"/>
              </a:rPr>
              <a:t> - Kim loại </a:t>
            </a:r>
            <a:r>
              <a:rPr lang="vi-VN" b="1">
                <a:solidFill>
                  <a:srgbClr val="FF0000"/>
                </a:solidFill>
                <a:cs typeface="Times New Roman" panose="02020603050405020304" pitchFamily="18" charset="0"/>
              </a:rPr>
              <a:t>Ca</a:t>
            </a:r>
            <a:r>
              <a:rPr lang="vi-VN">
                <a:solidFill>
                  <a:srgbClr val="000000"/>
                </a:solidFill>
                <a:cs typeface="Times New Roman" panose="02020603050405020304" pitchFamily="18" charset="0"/>
              </a:rPr>
              <a:t> dùng làm chất khử để tách oxi, lưu huỳnh ra khỏi thép. Canxi còn được dùng để làm khô một số hợp chất hữu cơ</a:t>
            </a:r>
            <a:r>
              <a:rPr lang="vi-VN" smtClean="0">
                <a:solidFill>
                  <a:srgbClr val="000000"/>
                </a:solidFill>
                <a:cs typeface="Times New Roman" panose="02020603050405020304" pitchFamily="18" charset="0"/>
              </a:rPr>
              <a:t>.</a:t>
            </a:r>
            <a:endParaRPr lang="vi-VN">
              <a:solidFill>
                <a:srgbClr val="0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fade">
                                      <p:cBhvr>
                                        <p:cTn id="7" dur="1000"/>
                                        <p:tgtEl>
                                          <p:spTgt spid="24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4586"/>
                                        </p:tgtEl>
                                        <p:attrNameLst>
                                          <p:attrName>style.visibility</p:attrName>
                                        </p:attrNameLst>
                                      </p:cBhvr>
                                      <p:to>
                                        <p:strVal val="visible"/>
                                      </p:to>
                                    </p:set>
                                    <p:anim calcmode="lin" valueType="num">
                                      <p:cBhvr>
                                        <p:cTn id="12" dur="1000" fill="hold"/>
                                        <p:tgtEl>
                                          <p:spTgt spid="24586"/>
                                        </p:tgtEl>
                                        <p:attrNameLst>
                                          <p:attrName>ppt_w</p:attrName>
                                        </p:attrNameLst>
                                      </p:cBhvr>
                                      <p:tavLst>
                                        <p:tav tm="0">
                                          <p:val>
                                            <p:strVal val="#ppt_w*0.70"/>
                                          </p:val>
                                        </p:tav>
                                        <p:tav tm="100000">
                                          <p:val>
                                            <p:strVal val="#ppt_w"/>
                                          </p:val>
                                        </p:tav>
                                      </p:tavLst>
                                    </p:anim>
                                    <p:anim calcmode="lin" valueType="num">
                                      <p:cBhvr>
                                        <p:cTn id="13" dur="1000" fill="hold"/>
                                        <p:tgtEl>
                                          <p:spTgt spid="24586"/>
                                        </p:tgtEl>
                                        <p:attrNameLst>
                                          <p:attrName>ppt_h</p:attrName>
                                        </p:attrNameLst>
                                      </p:cBhvr>
                                      <p:tavLst>
                                        <p:tav tm="0">
                                          <p:val>
                                            <p:strVal val="#ppt_h"/>
                                          </p:val>
                                        </p:tav>
                                        <p:tav tm="100000">
                                          <p:val>
                                            <p:strVal val="#ppt_h"/>
                                          </p:val>
                                        </p:tav>
                                      </p:tavLst>
                                    </p:anim>
                                    <p:animEffect transition="in" filter="fade">
                                      <p:cBhvr>
                                        <p:cTn id="14" dur="1000"/>
                                        <p:tgtEl>
                                          <p:spTgt spid="245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7"/>
                                        </p:tgtEl>
                                        <p:attrNameLst>
                                          <p:attrName>style.visibility</p:attrName>
                                        </p:attrNameLst>
                                      </p:cBhvr>
                                      <p:to>
                                        <p:strVal val="visible"/>
                                      </p:to>
                                    </p:set>
                                    <p:anim calcmode="lin" valueType="num">
                                      <p:cBhvr additive="base">
                                        <p:cTn id="19" dur="500" fill="hold"/>
                                        <p:tgtEl>
                                          <p:spTgt spid="24587"/>
                                        </p:tgtEl>
                                        <p:attrNameLst>
                                          <p:attrName>ppt_x</p:attrName>
                                        </p:attrNameLst>
                                      </p:cBhvr>
                                      <p:tavLst>
                                        <p:tav tm="0">
                                          <p:val>
                                            <p:strVal val="#ppt_x"/>
                                          </p:val>
                                        </p:tav>
                                        <p:tav tm="100000">
                                          <p:val>
                                            <p:strVal val="#ppt_x"/>
                                          </p:val>
                                        </p:tav>
                                      </p:tavLst>
                                    </p:anim>
                                    <p:anim calcmode="lin" valueType="num">
                                      <p:cBhvr additive="base">
                                        <p:cTn id="20" dur="500" fill="hold"/>
                                        <p:tgtEl>
                                          <p:spTgt spid="2458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92"/>
                                        </p:tgtEl>
                                        <p:attrNameLst>
                                          <p:attrName>style.visibility</p:attrName>
                                        </p:attrNameLst>
                                      </p:cBhvr>
                                      <p:to>
                                        <p:strVal val="visible"/>
                                      </p:to>
                                    </p:set>
                                    <p:anim calcmode="lin" valueType="num">
                                      <p:cBhvr additive="base">
                                        <p:cTn id="25" dur="500" fill="hold"/>
                                        <p:tgtEl>
                                          <p:spTgt spid="24592"/>
                                        </p:tgtEl>
                                        <p:attrNameLst>
                                          <p:attrName>ppt_x</p:attrName>
                                        </p:attrNameLst>
                                      </p:cBhvr>
                                      <p:tavLst>
                                        <p:tav tm="0">
                                          <p:val>
                                            <p:strVal val="#ppt_x"/>
                                          </p:val>
                                        </p:tav>
                                        <p:tav tm="100000">
                                          <p:val>
                                            <p:strVal val="#ppt_x"/>
                                          </p:val>
                                        </p:tav>
                                      </p:tavLst>
                                    </p:anim>
                                    <p:anim calcmode="lin" valueType="num">
                                      <p:cBhvr additive="base">
                                        <p:cTn id="26" dur="500" fill="hold"/>
                                        <p:tgtEl>
                                          <p:spTgt spid="2459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600"/>
                                        </p:tgtEl>
                                        <p:attrNameLst>
                                          <p:attrName>style.visibility</p:attrName>
                                        </p:attrNameLst>
                                      </p:cBhvr>
                                      <p:to>
                                        <p:strVal val="visible"/>
                                      </p:to>
                                    </p:set>
                                    <p:anim calcmode="lin" valueType="num">
                                      <p:cBhvr additive="base">
                                        <p:cTn id="29" dur="500" fill="hold"/>
                                        <p:tgtEl>
                                          <p:spTgt spid="24600"/>
                                        </p:tgtEl>
                                        <p:attrNameLst>
                                          <p:attrName>ppt_x</p:attrName>
                                        </p:attrNameLst>
                                      </p:cBhvr>
                                      <p:tavLst>
                                        <p:tav tm="0">
                                          <p:val>
                                            <p:strVal val="#ppt_x"/>
                                          </p:val>
                                        </p:tav>
                                        <p:tav tm="100000">
                                          <p:val>
                                            <p:strVal val="#ppt_x"/>
                                          </p:val>
                                        </p:tav>
                                      </p:tavLst>
                                    </p:anim>
                                    <p:anim calcmode="lin" valueType="num">
                                      <p:cBhvr additive="base">
                                        <p:cTn id="30" dur="500" fill="hold"/>
                                        <p:tgtEl>
                                          <p:spTgt spid="2460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599"/>
                                        </p:tgtEl>
                                        <p:attrNameLst>
                                          <p:attrName>style.visibility</p:attrName>
                                        </p:attrNameLst>
                                      </p:cBhvr>
                                      <p:to>
                                        <p:strVal val="visible"/>
                                      </p:to>
                                    </p:set>
                                    <p:anim calcmode="lin" valueType="num">
                                      <p:cBhvr additive="base">
                                        <p:cTn id="33" dur="500" fill="hold"/>
                                        <p:tgtEl>
                                          <p:spTgt spid="24599"/>
                                        </p:tgtEl>
                                        <p:attrNameLst>
                                          <p:attrName>ppt_x</p:attrName>
                                        </p:attrNameLst>
                                      </p:cBhvr>
                                      <p:tavLst>
                                        <p:tav tm="0">
                                          <p:val>
                                            <p:strVal val="#ppt_x"/>
                                          </p:val>
                                        </p:tav>
                                        <p:tav tm="100000">
                                          <p:val>
                                            <p:strVal val="#ppt_x"/>
                                          </p:val>
                                        </p:tav>
                                      </p:tavLst>
                                    </p:anim>
                                    <p:anim calcmode="lin" valueType="num">
                                      <p:cBhvr additive="base">
                                        <p:cTn id="34" dur="500" fill="hold"/>
                                        <p:tgtEl>
                                          <p:spTgt spid="2459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randombar(horizontal)">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randombar(horizontal)">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Effect transition="in" filter="randombar(horizontal)">
                                      <p:cBhvr>
                                        <p:cTn id="49" dur="500"/>
                                        <p:tgtEl>
                                          <p:spTgt spid="2">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5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24586" grpId="0"/>
      <p:bldP spid="24587" grpId="0"/>
      <p:bldP spid="24592" grpId="0"/>
      <p:bldP spid="2459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1418</TotalTime>
  <Words>1211</Words>
  <Application>Microsoft Office PowerPoint</Application>
  <PresentationFormat>Widescreen</PresentationFormat>
  <Paragraphs>214</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Symbol</vt:lpstr>
      <vt:lpstr>Times New Roman</vt:lpstr>
      <vt:lpstr>Wingdings</vt:lpstr>
      <vt:lpstr>Default Design</vt:lpstr>
      <vt:lpstr>Equation</vt:lpstr>
      <vt:lpstr>PowerPoint Presentation</vt:lpstr>
      <vt:lpstr>KIM LOẠI KIỀM THỔ VÀ HỢP CHẤT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CANXI HIĐROXIT Ca(OH)2</vt:lpstr>
      <vt:lpstr>2. CANXI CACBONAT CaCO3</vt:lpstr>
      <vt:lpstr>PowerPoint Presentation</vt:lpstr>
      <vt:lpstr>PowerPoint Presentation</vt:lpstr>
      <vt:lpstr>3. CANXI SUNFAT CaSO4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Hoàn</dc:creator>
  <cp:lastModifiedBy>Windows User</cp:lastModifiedBy>
  <cp:revision>272</cp:revision>
  <cp:lastPrinted>1601-01-01T00:00:00Z</cp:lastPrinted>
  <dcterms:created xsi:type="dcterms:W3CDTF">1601-01-01T00:00:00Z</dcterms:created>
  <dcterms:modified xsi:type="dcterms:W3CDTF">2022-01-14T01:08:51Z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