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0" r:id="rId3"/>
    <p:sldId id="257" r:id="rId4"/>
    <p:sldId id="263" r:id="rId5"/>
    <p:sldId id="260" r:id="rId6"/>
    <p:sldId id="281" r:id="rId7"/>
    <p:sldId id="282" r:id="rId8"/>
    <p:sldId id="402" r:id="rId9"/>
    <p:sldId id="278" r:id="rId10"/>
    <p:sldId id="266" r:id="rId11"/>
    <p:sldId id="268" r:id="rId12"/>
    <p:sldId id="270" r:id="rId13"/>
    <p:sldId id="27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A00A-CCF8-4945-9FC2-C21195EDEBF2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B39D-9DB4-4932-8D49-2AFF922B7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5633-4F96-4B54-BE7E-CD03D60B1849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D074-E1B0-4802-B0F9-9C60600F7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0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58B6-2D96-4031-9530-E6F776970741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41EA5-33A2-4369-B4A7-B975048CE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00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DE1F57-7693-4E30-96BC-8136218E8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2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3755-1FF6-4FAC-9A2D-547FCEACB004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B6F3B-B298-412B-BBE7-BAACE76D2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3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BD3E-6DFD-4189-A239-A98A9FC2C12C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27EC3-AFA6-485F-AF2B-0D870399E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F987-010B-49EE-862D-AA74340641BA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F2AF7-4F3E-400C-8911-AC0F466F2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40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A297-0DFB-43D6-95FB-10B6F45797A3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BE1E5-DA3A-45A7-AFAA-EDB1E8942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26A5-68D8-4040-95DC-12F9EA147673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B5EE6-354A-4CD6-BAFB-3D69D50B1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3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34AC-C8F8-4F91-B5BD-40908834ED45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87E5E-EF7D-4301-986B-022EC3CC0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2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D030-E566-4A56-839B-655F4405585D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BD8B9-934B-45F5-A4F5-C18FBF850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58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EBA5-8489-45F1-8ADC-A1FC1ACECE9C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A3ED-DFB3-46DA-953C-76220B175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58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6BDDAF-5FF4-4113-9143-F72573D18DDE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AFFC7A-3FCE-488D-BA6D-3F06F7B664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7667" y="481281"/>
            <a:ext cx="8858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6. 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 LOẠI KIỀM – KIM LOẠI KIỀM THỔ - NHÔM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7742" y="1828800"/>
            <a:ext cx="80740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 KIM LOẠI KIỀM VÀ HỢP CHẤT QUAN TRỌNG CỦA KIM LOẠI KIỀM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9142" y="3200400"/>
            <a:ext cx="983265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A. KIM LOẠI KIỀM</a:t>
            </a:r>
            <a:endParaRPr lang="en-US" alt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B. MỘT SỐ HỢP CHẤT QUAN TRỌNG CỦA KIM LOẠI KIỀM</a:t>
            </a:r>
            <a:endParaRPr lang="en-US" alt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28650" y="762000"/>
            <a:ext cx="8743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B. MỘT SỐ HỢP CHẤT QUAN TRỌNG CỦA KIM LOẠI KIỀM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I – NATRI HIĐROXIT (NaOH) 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- NaOH là chất điện li mạnh:    </a:t>
            </a:r>
          </a:p>
          <a:p>
            <a:pPr algn="ctr"/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NaOH → Na</a:t>
            </a:r>
            <a:r>
              <a:rPr lang="en-US" altLang="en-US" sz="2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altLang="en-US" sz="2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aOH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5" y="3381719"/>
            <a:ext cx="268104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005" y="2020973"/>
            <a:ext cx="8686800" cy="31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 dụng với axit</a:t>
            </a:r>
          </a:p>
          <a:p>
            <a:pPr algn="ctr"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HCl + NaOH → NaCl + H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 dụng với oxit axit</a:t>
            </a:r>
          </a:p>
          <a:p>
            <a:pPr algn="ctr"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NaOH + CO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NaHCO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(nNaOH : nCO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≤ 1)</a:t>
            </a:r>
          </a:p>
          <a:p>
            <a:pPr algn="ctr"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2NaOH + CO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Na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(nNaOH : nCO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≥ 2)</a:t>
            </a:r>
          </a:p>
          <a:p>
            <a:pPr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Tác dụng với dung dịch muối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CuSO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+ 2NaOH → Cu(OH)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↓ + Na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Bef>
                <a:spcPts val="450"/>
              </a:spcBef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n-US" altLang="en-US" sz="2100" baseline="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+ 2OH</a:t>
            </a:r>
            <a:r>
              <a:rPr lang="en-US" altLang="en-US" sz="2100" baseline="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−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Cu(OH)</a:t>
            </a:r>
            <a:r>
              <a:rPr lang="en-US" altLang="en-US" sz="2100" baseline="-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8651" y="1155658"/>
            <a:ext cx="602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– NATRI HIĐROCACBONAT (NaHCO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NaHC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92849"/>
            <a:ext cx="4207208" cy="28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6516" y="1594240"/>
            <a:ext cx="8058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Phản ứng phân huỷ</a:t>
            </a:r>
          </a:p>
          <a:p>
            <a:pPr>
              <a:buFontTx/>
              <a:buAutoNum type="alphaLcPeriod"/>
            </a:pPr>
            <a:endParaRPr lang="en-US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eriod"/>
            </a:pPr>
            <a:endParaRPr lang="en-US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b. NaHCO</a:t>
            </a:r>
            <a:r>
              <a:rPr lang="en-US" altLang="en-US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là hợp chất lưỡng tính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HCl → NaCl + 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↑ + 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NaOH → Na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2171700"/>
            <a:ext cx="451484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70811" y="1232974"/>
            <a:ext cx="5115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– NATRI CACBONAT (Na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Na2C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4916"/>
            <a:ext cx="3657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0025" y="2932529"/>
            <a:ext cx="8743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axit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kiềm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muối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+ 2HCl → 2NaCl + CO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 + H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Ba(OH)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BaCO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↓ + 2NaOH</a:t>
            </a:r>
          </a:p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CaCl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CaCO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↓ + 2NaCl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500" y="1028700"/>
            <a:ext cx="840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IV – KALI NITRAT (KNO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NO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61" y="58733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1500" y="1828800"/>
            <a:ext cx="8227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2339053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1500" y="3103071"/>
            <a:ext cx="8001000" cy="16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68%KNO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15%S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17%C (than)</a:t>
            </a:r>
          </a:p>
          <a:p>
            <a:pPr algn="just">
              <a:spcBef>
                <a:spcPts val="45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762500"/>
            <a:ext cx="5143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600200"/>
            <a:ext cx="8572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(SGK tr 111) 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hình electron lớp ngoài cùng của nguyên tử kim loại kiềm là</a:t>
            </a:r>
          </a:p>
          <a:p>
            <a:pPr lvl="1"/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ns</a:t>
            </a:r>
            <a:r>
              <a:rPr lang="en-US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                                      B. ns</a:t>
            </a:r>
            <a:r>
              <a:rPr lang="en-US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ns</a:t>
            </a:r>
            <a:r>
              <a:rPr lang="en-US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                                 D. (n-1)d</a:t>
            </a:r>
            <a:r>
              <a:rPr lang="en-US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8025" y="1074309"/>
            <a:ext cx="8743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BÀI TẬP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2980719"/>
            <a:ext cx="8629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 (SGK tr 111): 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 M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có cấu hình electron ở lớp ngoài cùng là 2s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cation nào sau đây?</a:t>
            </a:r>
          </a:p>
          <a:p>
            <a:pPr lvl="1" algn="just"/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.Ag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                                          B. Cu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                   </a:t>
            </a:r>
          </a:p>
          <a:p>
            <a:pPr lvl="1" algn="just"/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Na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                             D. K</a:t>
            </a:r>
            <a:r>
              <a:rPr lang="vi-VN" sz="21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4229101"/>
            <a:ext cx="8866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 (SGK tr 111): 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 độ phần trăm của dung dịch tạo thành khi hòa tan 39 gam kali loại vào 362 gam nước là kết quả nào sau đây?</a:t>
            </a:r>
          </a:p>
          <a:p>
            <a:pPr lvl="1"/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A.15,47%.                             B. 13,97%.</a:t>
            </a:r>
          </a:p>
          <a:p>
            <a:pPr lvl="1"/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B.14%.                                  D. 14,04%.</a:t>
            </a:r>
          </a:p>
        </p:txBody>
      </p:sp>
    </p:spTree>
    <p:extLst>
      <p:ext uri="{BB962C8B-B14F-4D97-AF65-F5344CB8AC3E}">
        <p14:creationId xmlns:p14="http://schemas.microsoft.com/office/powerpoint/2010/main" val="12828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8025" y="1074309"/>
            <a:ext cx="8743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BÀI TẬP</a:t>
            </a: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888" y="1478266"/>
            <a:ext cx="8625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 (SGK tr 111): </a:t>
            </a:r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 độ phần trăm của dung dịch tạo thành khi hòa tan 39 gam kali loại vào 362 gam nước là kết quả nào sau đây?</a:t>
            </a:r>
          </a:p>
          <a:p>
            <a:pPr lvl="1"/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A.15,47%.                             B. 13,97%.</a:t>
            </a:r>
          </a:p>
          <a:p>
            <a:pPr lvl="1"/>
            <a:r>
              <a:rPr 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B.14%.                                  D. 14,04%.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105" y="2971800"/>
            <a:ext cx="628650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</a:pP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  <a:p>
            <a:pPr algn="just">
              <a:spcBef>
                <a:spcPts val="450"/>
              </a:spcBef>
            </a:pPr>
            <a:endParaRPr lang="en-US" sz="195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</a:pP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PTHH: 2K + 2H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O→ 2KOH + H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5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</a:pP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 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=0.5.n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 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0,5 mol; n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 n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 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mol;</a:t>
            </a:r>
          </a:p>
          <a:p>
            <a:pPr algn="just">
              <a:spcBef>
                <a:spcPts val="450"/>
              </a:spcBef>
            </a:pP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m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m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m</a:t>
            </a:r>
            <a:r>
              <a:rPr lang="en-US" sz="195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endParaRPr lang="en-US" sz="195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</a:pP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=39 + 362 – 0,5.2</a:t>
            </a:r>
          </a:p>
          <a:p>
            <a:pPr algn="just">
              <a:spcBef>
                <a:spcPts val="450"/>
              </a:spcBef>
            </a:pPr>
            <a:r>
              <a:rPr lang="en-US" sz="19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= 400 (gam)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43250"/>
            <a:ext cx="1700505" cy="645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5" y="5386884"/>
            <a:ext cx="4014495" cy="6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2057401"/>
            <a:ext cx="8801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I . VỊ TRÍ TRONG BẢNG TUẦN HOÀN, CẤU HÌNH ELECTRON NGUYÊN TỬ </a:t>
            </a: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II . TÍNH CHẤT VẬT LÍ </a:t>
            </a: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III . TÍNH CHẤT HOÁ HỌC </a:t>
            </a: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fr-FR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en-US" sz="2100" b="1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IV. ỨNG DỤNG, TRẠNG THÁI THIÊN NHIÊN VÀ ĐIỀU CHẾ</a:t>
            </a:r>
            <a:endParaRPr lang="fr-FR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7350" y="1433014"/>
            <a:ext cx="5757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KIM LOẠI KIỀM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7770" y="424696"/>
            <a:ext cx="840998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KIM LOẠI KIỀM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. VỊ TRÍ TRONG BẢNG TUẦN HOÀN - CẤU HÌNH ELECTRON NGUYÊN TỬ </a:t>
            </a:r>
          </a:p>
          <a:p>
            <a:pPr eaLnBrk="1" hangingPunct="1">
              <a:spcBef>
                <a:spcPts val="600"/>
              </a:spcBef>
            </a:pPr>
            <a:endParaRPr lang="en-US" altLang="en-US" sz="2400" dirty="0"/>
          </a:p>
        </p:txBody>
      </p:sp>
      <p:pic>
        <p:nvPicPr>
          <p:cNvPr id="5123" name="Picture 2" descr="BTH KL kiề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0" y="2000249"/>
            <a:ext cx="7655290" cy="45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3900" y="1852611"/>
            <a:ext cx="7943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Thuộc nhóm IA của bảng tuần hoàn, gồm các nguyên tố: Li, Na, K, Rb, Cs và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 (nguyên tố phóng xạ).</a:t>
            </a:r>
          </a:p>
          <a:p>
            <a:pPr eaLnBrk="1" hangingPunct="1"/>
            <a:r>
              <a:rPr lang="en-US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Cấu hình electron nguyên tử:</a:t>
            </a:r>
          </a:p>
          <a:p>
            <a:pPr eaLnBrk="1" hangingPunct="1"/>
            <a:r>
              <a:rPr lang="pt-BR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Li: [He]2s</a:t>
            </a:r>
            <a:r>
              <a:rPr lang="pt-BR" altLang="en-US" sz="2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pt-BR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Na: [Ne]3s</a:t>
            </a:r>
            <a:r>
              <a:rPr lang="pt-BR" altLang="en-US" sz="2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pt-BR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K: [Ar]4s</a:t>
            </a:r>
            <a:r>
              <a:rPr lang="pt-BR" altLang="en-US" sz="2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alt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Rb: [Kr]5s</a:t>
            </a:r>
            <a:r>
              <a:rPr lang="en-US" altLang="en-US" sz="2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Cs: [Xe]6s</a:t>
            </a:r>
            <a:r>
              <a:rPr lang="en-US" altLang="en-US" sz="2400" baseline="30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687217"/>
              </p:ext>
            </p:extLst>
          </p:nvPr>
        </p:nvGraphicFramePr>
        <p:xfrm>
          <a:off x="400051" y="1600200"/>
          <a:ext cx="8572501" cy="4151617"/>
        </p:xfrm>
        <a:graphic>
          <a:graphicData uri="http://schemas.openxmlformats.org/drawingml/2006/table">
            <a:tbl>
              <a:tblPr/>
              <a:tblGrid>
                <a:gridCol w="191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tố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hình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[He]2s</a:t>
                      </a:r>
                      <a:r>
                        <a:rPr kumimoji="0" lang="en-US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[Ne]3s</a:t>
                      </a:r>
                      <a:r>
                        <a:rPr kumimoji="0" lang="en-US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]4s</a:t>
                      </a:r>
                      <a:r>
                        <a:rPr kumimoji="0" lang="en-US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Kr]5s</a:t>
                      </a:r>
                      <a:r>
                        <a:rPr kumimoji="0" lang="en-US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[Xe]6s</a:t>
                      </a:r>
                      <a:r>
                        <a:rPr kumimoji="0" lang="en-US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(kj/mol)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kính (nm)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kumimoji="0" lang="en-US" sz="21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kumimoji="0" lang="en-US" sz="21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D(g/cm</a:t>
                      </a:r>
                      <a:r>
                        <a:rPr kumimoji="0" lang="en-US" sz="2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cứng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tinh thể </a:t>
                      </a:r>
                    </a:p>
                  </a:txBody>
                  <a:tcPr marL="68580" marR="68580"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 thể đều có dạng lập phương tâm khối 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1028701"/>
            <a:ext cx="31611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II . TÍNH CHẤT VẬT LÍ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8214" y="1472251"/>
            <a:ext cx="76357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Nhiệt độ nóng chảy, nhiệt độ sôi thấp </a:t>
            </a: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(giảm dần từ Li đến Cs) do mạng tinh thể kim loại kiềm có kiểu lập phương tâm khối, trong đó liên kết kim loại kém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Khối lượng riêng nhỏ </a:t>
            </a: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(tăng dần từ Li đến Cs)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các kim loại kiềm có  mạng tinh thể rỗng hơn và nguyên tử có bán kính lớn hơn so với các kim loại khác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en-US" sz="2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71500" y="846374"/>
            <a:ext cx="8286750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HOÁ HỌC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 Các nguyên tử kim loại kiềm có 1 electron lớp ngoài cùng, vì vậy kim loại kiềm có </a:t>
            </a:r>
            <a:r>
              <a:rPr lang="en-US" altLang="en-US" sz="2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khử rất mạnh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 Tính khử tăng dần từ  Li → Cs.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 → M</a:t>
            </a:r>
            <a:r>
              <a:rPr lang="en-US" altLang="en-US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+ 1e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 Là kim loại có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khử mạnh nhất trong các kim loại.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 Trong các hợp chất, các kim loại kiềm có </a:t>
            </a:r>
            <a:r>
              <a:rPr lang="en-US" altLang="en-US" sz="2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oxi hoá +1.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85800" y="1282005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 Tác dụng với phi kim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143000" y="1882708"/>
            <a:ext cx="6858000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2Na + O</a:t>
            </a:r>
            <a:r>
              <a:rPr lang="en-U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Na</a:t>
            </a:r>
            <a:r>
              <a:rPr lang="en-U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peoxit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4Na + O</a:t>
            </a:r>
            <a:r>
              <a:rPr lang="fr-FR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2Na</a:t>
            </a:r>
            <a:r>
              <a:rPr lang="fr-FR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fr-F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endParaRPr lang="fr-F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 + Cl</a:t>
            </a:r>
            <a:r>
              <a:rPr lang="fr-FR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2KCl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" y="609600"/>
            <a:ext cx="82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HOÁ HỌC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1066800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Tác dụng với axit</a:t>
            </a:r>
            <a:endParaRPr lang="fr-F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2Na + 2HCl → 2NaCl + H</a:t>
            </a:r>
            <a:r>
              <a:rPr lang="fr-FR" altLang="en-US" sz="2800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1" y="2087277"/>
            <a:ext cx="8000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 + 2H</a:t>
            </a:r>
            <a:r>
              <a:rPr lang="fr-FR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→ 2KOH + H</a:t>
            </a:r>
            <a:r>
              <a:rPr lang="fr-FR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2M   + H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2MOH   + H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fr-FR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fr-F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7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ÁC KIM LOẠI KIỀM TÁC DỤNG VỚI NƯỚC">
            <a:hlinkClick r:id="" action="ppaction://media"/>
            <a:extLst>
              <a:ext uri="{FF2B5EF4-FFF2-40B4-BE49-F238E27FC236}">
                <a16:creationId xmlns:a16="http://schemas.microsoft.com/office/drawing/2014/main" id="{A9776FEC-4DD7-4B40-BF40-C01184ABD819}"/>
              </a:ext>
            </a:extLst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5" y="457200"/>
            <a:ext cx="9130145" cy="5144513"/>
          </a:xfrm>
        </p:spPr>
      </p:pic>
    </p:spTree>
    <p:extLst>
      <p:ext uri="{BB962C8B-B14F-4D97-AF65-F5344CB8AC3E}">
        <p14:creationId xmlns:p14="http://schemas.microsoft.com/office/powerpoint/2010/main" val="28939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9628" y="596647"/>
            <a:ext cx="8515350" cy="46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ts val="0"/>
              </a:spcAft>
            </a:pPr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IV – ỨNG DỤNG, TRẠNG THÁI THIÊN NHIÊN VÀ ĐIỀU CHẾ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Ứng dụng: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Dùng chế tạo hợp kim có nhiệt độ nóng chảy thấp.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Thí dụ: Hợp kim Na-K nóng chảy ở nhiệt độ 70</a:t>
            </a:r>
            <a:r>
              <a:rPr lang="fr-FR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 dùng làm chất trao đổi nhiệt trong các lò phản ứng hạt nhân.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Hợp kim Li – Al siêu nhẹ, được dùng trong kĩ thuật hàng không.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Cs được dùng làm tế bào quang điện. </a:t>
            </a:r>
          </a:p>
          <a:p>
            <a:pPr eaLnBrk="1" hangingPunct="1">
              <a:spcBef>
                <a:spcPts val="450"/>
              </a:spcBef>
              <a:spcAft>
                <a:spcPts val="0"/>
              </a:spcAft>
            </a:pPr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Trạng thái thiên nhiên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50"/>
              </a:spcBef>
              <a:spcAft>
                <a:spcPts val="0"/>
              </a:spcAft>
            </a:pP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Tồn tại ở dạng hợp chất: NaCl (nước biển), một số hợp chất của kim loại kiềm ở dạng silicat và aluminat có ở trong đất.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8203" y="5200471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Điều chế: </a:t>
            </a:r>
          </a:p>
          <a:p>
            <a:pPr algn="just" eaLnBrk="1" hangingPunct="1"/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Khử ion của kim loại kiềm trong hợp chất bằng cách </a:t>
            </a:r>
            <a:r>
              <a:rPr lang="fr-FR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phân nóng chảy </a:t>
            </a:r>
            <a:r>
              <a:rPr lang="fr-F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hợp chất của chúng.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1268</Words>
  <Application>Microsoft Office PowerPoint</Application>
  <PresentationFormat>On-screen Show (4:3)</PresentationFormat>
  <Paragraphs>159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6.  KIM LOẠI KIỀM – KIM LOẠI KIỀM THỔ - NHÔM</dc:title>
  <dc:creator>Thanh Hoàn</dc:creator>
  <cp:lastModifiedBy>Administrator</cp:lastModifiedBy>
  <cp:revision>76</cp:revision>
  <dcterms:created xsi:type="dcterms:W3CDTF">2010-01-20T01:29:12Z</dcterms:created>
  <dcterms:modified xsi:type="dcterms:W3CDTF">2023-02-14T12:55:01Z</dcterms:modified>
</cp:coreProperties>
</file>