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sldIdLst>
    <p:sldId id="256" r:id="rId2"/>
    <p:sldId id="257" r:id="rId3"/>
    <p:sldId id="414" r:id="rId4"/>
    <p:sldId id="415" r:id="rId5"/>
    <p:sldId id="351" r:id="rId6"/>
    <p:sldId id="444" r:id="rId7"/>
    <p:sldId id="445" r:id="rId8"/>
    <p:sldId id="446" r:id="rId9"/>
    <p:sldId id="426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452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26F5-0C59-429A-B53D-A9474BB2CC02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5CC-EB89-4210-954B-1FC3D39E8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998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26F5-0C59-429A-B53D-A9474BB2CC02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5CC-EB89-4210-954B-1FC3D39E8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378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26F5-0C59-429A-B53D-A9474BB2CC02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5CC-EB89-4210-954B-1FC3D39E8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407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92473-35D1-45D1-9F49-650691CA1BBF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7227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26F5-0C59-429A-B53D-A9474BB2CC02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5CC-EB89-4210-954B-1FC3D39E8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881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26F5-0C59-429A-B53D-A9474BB2CC02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5CC-EB89-4210-954B-1FC3D39E8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030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26F5-0C59-429A-B53D-A9474BB2CC02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5CC-EB89-4210-954B-1FC3D39E8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767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26F5-0C59-429A-B53D-A9474BB2CC02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5CC-EB89-4210-954B-1FC3D39E8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213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vi-VN" altLang="en-US"/>
              <a:t>01/11/2016</a:t>
            </a:r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D8D3F-3573-4E9C-B203-78E87C9C9DB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2841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26F5-0C59-429A-B53D-A9474BB2CC02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5CC-EB89-4210-954B-1FC3D39E8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522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26F5-0C59-429A-B53D-A9474BB2CC02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5CC-EB89-4210-954B-1FC3D39E8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149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C26F5-0C59-429A-B53D-A9474BB2CC02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3595CC-EB89-4210-954B-1FC3D39E87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745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BA1840B-2E7D-44F3-A312-304631441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F73B121-2CA6-411E-B348-030B33136BF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4784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6C9D738-9EE8-46AD-86FB-371F8FD37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A3246E-1C21-499D-9149-F15BC3E65A93}"/>
              </a:ext>
            </a:extLst>
          </p:cNvPr>
          <p:cNvPicPr/>
          <p:nvPr/>
        </p:nvPicPr>
        <p:blipFill rotWithShape="1">
          <a:blip r:embed="rId2"/>
          <a:srcRect l="33816" t="58480"/>
          <a:stretch/>
        </p:blipFill>
        <p:spPr>
          <a:xfrm>
            <a:off x="0" y="1771649"/>
            <a:ext cx="9144000" cy="42291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4A3246E-1C21-499D-9149-F15BC3E65A93}"/>
              </a:ext>
            </a:extLst>
          </p:cNvPr>
          <p:cNvPicPr/>
          <p:nvPr/>
        </p:nvPicPr>
        <p:blipFill rotWithShape="1">
          <a:blip r:embed="rId2"/>
          <a:srcRect l="17444" t="2491" r="16372" b="81621"/>
          <a:stretch/>
        </p:blipFill>
        <p:spPr>
          <a:xfrm>
            <a:off x="1281364" y="857250"/>
            <a:ext cx="6106026" cy="88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744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007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197" y="997118"/>
            <a:ext cx="952420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2" name="WordArt 6"/>
          <p:cNvSpPr>
            <a:spLocks noChangeArrowheads="1" noChangeShapeType="1" noTextEdit="1"/>
          </p:cNvSpPr>
          <p:nvPr/>
        </p:nvSpPr>
        <p:spPr bwMode="auto">
          <a:xfrm>
            <a:off x="2270783" y="2060408"/>
            <a:ext cx="5952624" cy="983581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7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23: Luyện tập</a:t>
            </a:r>
          </a:p>
        </p:txBody>
      </p:sp>
      <p:sp>
        <p:nvSpPr>
          <p:cNvPr id="4103" name="WordArt 7"/>
          <p:cNvSpPr>
            <a:spLocks noChangeArrowheads="1" noChangeShapeType="1" noTextEdit="1"/>
          </p:cNvSpPr>
          <p:nvPr/>
        </p:nvSpPr>
        <p:spPr bwMode="auto">
          <a:xfrm>
            <a:off x="779668" y="3043988"/>
            <a:ext cx="8148548" cy="1257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7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800080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Điều chế và sự ăn mòn kim loại</a:t>
            </a:r>
          </a:p>
        </p:txBody>
      </p:sp>
    </p:spTree>
    <p:extLst>
      <p:ext uri="{BB962C8B-B14F-4D97-AF65-F5344CB8AC3E}">
        <p14:creationId xmlns:p14="http://schemas.microsoft.com/office/powerpoint/2010/main" val="368803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007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857250"/>
            <a:ext cx="685800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1485900" y="1314451"/>
            <a:ext cx="6343650" cy="1131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700" b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KIẾN THỨC CẦN NHỚ</a:t>
            </a:r>
          </a:p>
          <a:p>
            <a:pPr>
              <a:spcBef>
                <a:spcPct val="50000"/>
              </a:spcBef>
            </a:pPr>
            <a:r>
              <a:rPr lang="en-US" altLang="en-US" sz="27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Điều chế kim loại: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B9948EF-AB04-418B-B664-F5045A6F0397}"/>
              </a:ext>
            </a:extLst>
          </p:cNvPr>
          <p:cNvPicPr/>
          <p:nvPr/>
        </p:nvPicPr>
        <p:blipFill rotWithShape="1">
          <a:blip r:embed="rId3"/>
          <a:srcRect l="13687" t="27602" r="12214" b="20000"/>
          <a:stretch/>
        </p:blipFill>
        <p:spPr>
          <a:xfrm>
            <a:off x="1395663" y="2529640"/>
            <a:ext cx="6773779" cy="269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073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Line 2"/>
          <p:cNvSpPr>
            <a:spLocks noChangeShapeType="1"/>
          </p:cNvSpPr>
          <p:nvPr/>
        </p:nvSpPr>
        <p:spPr bwMode="auto">
          <a:xfrm flipV="1">
            <a:off x="1191321" y="3829052"/>
            <a:ext cx="6476305" cy="4167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0051" name="Text Box 3"/>
          <p:cNvSpPr txBox="1">
            <a:spLocks noChangeArrowheads="1"/>
          </p:cNvSpPr>
          <p:nvPr/>
        </p:nvSpPr>
        <p:spPr bwMode="auto">
          <a:xfrm>
            <a:off x="1104902" y="4025503"/>
            <a:ext cx="611386" cy="3000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35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K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220988" y="3371850"/>
            <a:ext cx="7065764" cy="953691"/>
            <a:chOff x="282" y="1536"/>
            <a:chExt cx="5478" cy="801"/>
          </a:xfrm>
        </p:grpSpPr>
        <p:sp>
          <p:nvSpPr>
            <p:cNvPr id="18454" name="Text Box 5"/>
            <p:cNvSpPr txBox="1">
              <a:spLocks noChangeArrowheads="1"/>
            </p:cNvSpPr>
            <p:nvPr/>
          </p:nvSpPr>
          <p:spPr bwMode="auto">
            <a:xfrm>
              <a:off x="282" y="1536"/>
              <a:ext cx="354" cy="2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1350" b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K</a:t>
              </a:r>
              <a:r>
                <a:rPr lang="en-US" sz="1350" b="1" baseline="30000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endParaRPr lang="en-US" sz="135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55" name="Text Box 6"/>
            <p:cNvSpPr txBox="1">
              <a:spLocks noChangeArrowheads="1"/>
            </p:cNvSpPr>
            <p:nvPr/>
          </p:nvSpPr>
          <p:spPr bwMode="auto">
            <a:xfrm>
              <a:off x="587" y="1536"/>
              <a:ext cx="459" cy="2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1350" b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n-US" sz="1350" b="1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Na</a:t>
              </a:r>
              <a:r>
                <a:rPr lang="en-US" sz="1350" b="1" baseline="3000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endParaRPr lang="en-US" sz="135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56" name="Text Box 7"/>
            <p:cNvSpPr txBox="1">
              <a:spLocks noChangeArrowheads="1"/>
            </p:cNvSpPr>
            <p:nvPr/>
          </p:nvSpPr>
          <p:spPr bwMode="auto">
            <a:xfrm>
              <a:off x="960" y="1536"/>
              <a:ext cx="541" cy="2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1350" b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350" b="1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Mg</a:t>
              </a:r>
              <a:r>
                <a:rPr lang="en-US" sz="1350" b="1" baseline="30000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1350" b="1" baseline="3000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endParaRPr lang="en-US" sz="135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57" name="Text Box 8"/>
            <p:cNvSpPr txBox="1">
              <a:spLocks noChangeArrowheads="1"/>
            </p:cNvSpPr>
            <p:nvPr/>
          </p:nvSpPr>
          <p:spPr bwMode="auto">
            <a:xfrm>
              <a:off x="1408" y="1536"/>
              <a:ext cx="451" cy="2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1350" b="1" noProof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Al</a:t>
              </a:r>
              <a:r>
                <a:rPr lang="en-US" sz="1350" b="1" baseline="30000" noProof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3+</a:t>
              </a:r>
              <a:r>
                <a:rPr lang="en-US" sz="135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8458" name="Text Box 9"/>
            <p:cNvSpPr txBox="1">
              <a:spLocks noChangeArrowheads="1"/>
            </p:cNvSpPr>
            <p:nvPr/>
          </p:nvSpPr>
          <p:spPr bwMode="auto">
            <a:xfrm>
              <a:off x="1766" y="1536"/>
              <a:ext cx="489" cy="2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1350" b="1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Zn</a:t>
              </a:r>
              <a:r>
                <a:rPr lang="en-US" sz="1350" b="1" baseline="30000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2+</a:t>
              </a:r>
              <a:endParaRPr lang="en-US" sz="135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59" name="Text Box 10"/>
            <p:cNvSpPr txBox="1">
              <a:spLocks noChangeArrowheads="1"/>
            </p:cNvSpPr>
            <p:nvPr/>
          </p:nvSpPr>
          <p:spPr bwMode="auto">
            <a:xfrm>
              <a:off x="2176" y="1536"/>
              <a:ext cx="496" cy="2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1350" b="1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Fe</a:t>
              </a:r>
              <a:r>
                <a:rPr lang="en-US" sz="1350" b="1" baseline="30000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2+</a:t>
              </a:r>
              <a:endParaRPr lang="en-US" sz="135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60" name="Text Box 11"/>
            <p:cNvSpPr txBox="1">
              <a:spLocks noChangeArrowheads="1"/>
            </p:cNvSpPr>
            <p:nvPr/>
          </p:nvSpPr>
          <p:spPr bwMode="auto">
            <a:xfrm>
              <a:off x="2556" y="1536"/>
              <a:ext cx="452" cy="2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1350" b="1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Ni</a:t>
              </a:r>
              <a:r>
                <a:rPr lang="en-US" sz="1350" b="1" baseline="30000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1350" b="1" baseline="3000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endParaRPr lang="en-US" sz="135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61" name="Text Box 12"/>
            <p:cNvSpPr txBox="1">
              <a:spLocks noChangeArrowheads="1"/>
            </p:cNvSpPr>
            <p:nvPr/>
          </p:nvSpPr>
          <p:spPr bwMode="auto">
            <a:xfrm>
              <a:off x="2922" y="1536"/>
              <a:ext cx="481" cy="2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1350" b="1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Sn</a:t>
              </a:r>
              <a:r>
                <a:rPr lang="en-US" sz="1350" b="1" baseline="30000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2+</a:t>
              </a:r>
              <a:endParaRPr lang="en-US" sz="135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62" name="Text Box 13"/>
            <p:cNvSpPr txBox="1">
              <a:spLocks noChangeArrowheads="1"/>
            </p:cNvSpPr>
            <p:nvPr/>
          </p:nvSpPr>
          <p:spPr bwMode="auto">
            <a:xfrm>
              <a:off x="3280" y="1536"/>
              <a:ext cx="466" cy="2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1350" b="1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Pb</a:t>
              </a:r>
              <a:r>
                <a:rPr lang="en-US" sz="1350" b="1" baseline="30000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2+</a:t>
              </a:r>
              <a:endParaRPr lang="en-US" sz="135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63" name="Text Box 14"/>
            <p:cNvSpPr txBox="1">
              <a:spLocks noChangeArrowheads="1"/>
            </p:cNvSpPr>
            <p:nvPr/>
          </p:nvSpPr>
          <p:spPr bwMode="auto">
            <a:xfrm>
              <a:off x="3660" y="1536"/>
              <a:ext cx="459" cy="2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135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350" b="1" noProof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n-US" sz="1350" b="1" baseline="30000" noProof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endParaRPr lang="en-US" sz="135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64" name="Text Box 15"/>
            <p:cNvSpPr txBox="1">
              <a:spLocks noChangeArrowheads="1"/>
            </p:cNvSpPr>
            <p:nvPr/>
          </p:nvSpPr>
          <p:spPr bwMode="auto">
            <a:xfrm>
              <a:off x="4033" y="1536"/>
              <a:ext cx="474" cy="2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1500" b="1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Cu</a:t>
              </a:r>
              <a:r>
                <a:rPr lang="en-US" sz="1500" b="1" baseline="30000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2+</a:t>
              </a:r>
              <a:endParaRPr lang="en-US" sz="150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65" name="Text Box 16"/>
            <p:cNvSpPr txBox="1">
              <a:spLocks noChangeArrowheads="1"/>
            </p:cNvSpPr>
            <p:nvPr/>
          </p:nvSpPr>
          <p:spPr bwMode="auto">
            <a:xfrm>
              <a:off x="4443" y="1536"/>
              <a:ext cx="564" cy="2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1350" b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Ag</a:t>
              </a:r>
              <a:r>
                <a:rPr lang="en-US" sz="1350" b="1" baseline="30000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endParaRPr lang="en-US" sz="135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66" name="Text Box 17"/>
            <p:cNvSpPr txBox="1">
              <a:spLocks noChangeArrowheads="1"/>
            </p:cNvSpPr>
            <p:nvPr/>
          </p:nvSpPr>
          <p:spPr bwMode="auto">
            <a:xfrm>
              <a:off x="4876" y="1536"/>
              <a:ext cx="474" cy="2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1350" b="1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n-US" sz="1350" b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u</a:t>
              </a:r>
              <a:r>
                <a:rPr lang="en-US" sz="1350" b="1" baseline="3000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3+</a:t>
              </a:r>
              <a:endParaRPr lang="en-US" sz="135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67" name="Text Box 18"/>
            <p:cNvSpPr txBox="1">
              <a:spLocks noChangeArrowheads="1"/>
            </p:cNvSpPr>
            <p:nvPr/>
          </p:nvSpPr>
          <p:spPr bwMode="auto">
            <a:xfrm>
              <a:off x="5271" y="1536"/>
              <a:ext cx="489" cy="2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sz="135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68" name="Text Box 19"/>
            <p:cNvSpPr txBox="1">
              <a:spLocks noChangeArrowheads="1"/>
            </p:cNvSpPr>
            <p:nvPr/>
          </p:nvSpPr>
          <p:spPr bwMode="auto">
            <a:xfrm>
              <a:off x="565" y="2085"/>
              <a:ext cx="474" cy="2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1350" b="1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350" b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Na</a:t>
              </a:r>
            </a:p>
          </p:txBody>
        </p:sp>
        <p:sp>
          <p:nvSpPr>
            <p:cNvPr id="18469" name="Text Box 20"/>
            <p:cNvSpPr txBox="1">
              <a:spLocks noChangeArrowheads="1"/>
            </p:cNvSpPr>
            <p:nvPr/>
          </p:nvSpPr>
          <p:spPr bwMode="auto">
            <a:xfrm>
              <a:off x="915" y="2085"/>
              <a:ext cx="474" cy="2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1350" b="1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350" b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Mg</a:t>
              </a:r>
            </a:p>
          </p:txBody>
        </p:sp>
        <p:sp>
          <p:nvSpPr>
            <p:cNvPr id="18470" name="Text Box 21"/>
            <p:cNvSpPr txBox="1">
              <a:spLocks noChangeArrowheads="1"/>
            </p:cNvSpPr>
            <p:nvPr/>
          </p:nvSpPr>
          <p:spPr bwMode="auto">
            <a:xfrm>
              <a:off x="1751" y="2085"/>
              <a:ext cx="474" cy="2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1350" b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Zn</a:t>
              </a:r>
            </a:p>
          </p:txBody>
        </p:sp>
        <p:sp>
          <p:nvSpPr>
            <p:cNvPr id="18471" name="Text Box 22"/>
            <p:cNvSpPr txBox="1">
              <a:spLocks noChangeArrowheads="1"/>
            </p:cNvSpPr>
            <p:nvPr/>
          </p:nvSpPr>
          <p:spPr bwMode="auto">
            <a:xfrm>
              <a:off x="1356" y="2085"/>
              <a:ext cx="473" cy="2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1350" b="1" noProof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35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Al</a:t>
              </a:r>
            </a:p>
          </p:txBody>
        </p:sp>
        <p:sp>
          <p:nvSpPr>
            <p:cNvPr id="18472" name="Text Box 23"/>
            <p:cNvSpPr txBox="1">
              <a:spLocks noChangeArrowheads="1"/>
            </p:cNvSpPr>
            <p:nvPr/>
          </p:nvSpPr>
          <p:spPr bwMode="auto">
            <a:xfrm>
              <a:off x="2079" y="2085"/>
              <a:ext cx="474" cy="2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1350" b="1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350" b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Fe </a:t>
              </a:r>
            </a:p>
          </p:txBody>
        </p:sp>
        <p:sp>
          <p:nvSpPr>
            <p:cNvPr id="18473" name="Text Box 24"/>
            <p:cNvSpPr txBox="1">
              <a:spLocks noChangeArrowheads="1"/>
            </p:cNvSpPr>
            <p:nvPr/>
          </p:nvSpPr>
          <p:spPr bwMode="auto">
            <a:xfrm>
              <a:off x="2452" y="2085"/>
              <a:ext cx="474" cy="2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1350" b="1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350" b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Ni</a:t>
              </a:r>
            </a:p>
          </p:txBody>
        </p:sp>
        <p:sp>
          <p:nvSpPr>
            <p:cNvPr id="18474" name="Text Box 25"/>
            <p:cNvSpPr txBox="1">
              <a:spLocks noChangeArrowheads="1"/>
            </p:cNvSpPr>
            <p:nvPr/>
          </p:nvSpPr>
          <p:spPr bwMode="auto">
            <a:xfrm>
              <a:off x="2802" y="2085"/>
              <a:ext cx="474" cy="2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1350" b="1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350" b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Sn</a:t>
              </a:r>
            </a:p>
          </p:txBody>
        </p:sp>
        <p:sp>
          <p:nvSpPr>
            <p:cNvPr id="18475" name="Text Box 26"/>
            <p:cNvSpPr txBox="1">
              <a:spLocks noChangeArrowheads="1"/>
            </p:cNvSpPr>
            <p:nvPr/>
          </p:nvSpPr>
          <p:spPr bwMode="auto">
            <a:xfrm>
              <a:off x="3257" y="2085"/>
              <a:ext cx="474" cy="2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1350" b="1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350" b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Pb</a:t>
              </a:r>
            </a:p>
          </p:txBody>
        </p:sp>
        <p:sp>
          <p:nvSpPr>
            <p:cNvPr id="18476" name="Text Box 27"/>
            <p:cNvSpPr txBox="1">
              <a:spLocks noChangeArrowheads="1"/>
            </p:cNvSpPr>
            <p:nvPr/>
          </p:nvSpPr>
          <p:spPr bwMode="auto">
            <a:xfrm>
              <a:off x="4026" y="2085"/>
              <a:ext cx="436" cy="2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1350" b="1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350" b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Cu</a:t>
              </a:r>
            </a:p>
          </p:txBody>
        </p:sp>
        <p:sp>
          <p:nvSpPr>
            <p:cNvPr id="18477" name="Text Box 28"/>
            <p:cNvSpPr txBox="1">
              <a:spLocks noChangeArrowheads="1"/>
            </p:cNvSpPr>
            <p:nvPr/>
          </p:nvSpPr>
          <p:spPr bwMode="auto">
            <a:xfrm>
              <a:off x="3705" y="2085"/>
              <a:ext cx="369" cy="2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135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n-US" sz="1350" b="1" baseline="-250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sz="135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78" name="Text Box 29"/>
            <p:cNvSpPr txBox="1">
              <a:spLocks noChangeArrowheads="1"/>
            </p:cNvSpPr>
            <p:nvPr/>
          </p:nvSpPr>
          <p:spPr bwMode="auto">
            <a:xfrm>
              <a:off x="4406" y="2085"/>
              <a:ext cx="414" cy="2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1350" b="1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350" b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Ag</a:t>
              </a:r>
            </a:p>
          </p:txBody>
        </p:sp>
        <p:sp>
          <p:nvSpPr>
            <p:cNvPr id="18479" name="Text Box 30"/>
            <p:cNvSpPr txBox="1">
              <a:spLocks noChangeArrowheads="1"/>
            </p:cNvSpPr>
            <p:nvPr/>
          </p:nvSpPr>
          <p:spPr bwMode="auto">
            <a:xfrm>
              <a:off x="4816" y="2085"/>
              <a:ext cx="414" cy="2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1350" b="1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350" b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Au</a:t>
              </a:r>
            </a:p>
          </p:txBody>
        </p:sp>
        <p:sp>
          <p:nvSpPr>
            <p:cNvPr id="18480" name="Text Box 31"/>
            <p:cNvSpPr txBox="1">
              <a:spLocks noChangeArrowheads="1"/>
            </p:cNvSpPr>
            <p:nvPr/>
          </p:nvSpPr>
          <p:spPr bwMode="auto">
            <a:xfrm>
              <a:off x="5197" y="2085"/>
              <a:ext cx="518" cy="25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1350" b="1" noProof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350" b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8481" name="Line 32"/>
            <p:cNvSpPr>
              <a:spLocks noChangeShapeType="1"/>
            </p:cNvSpPr>
            <p:nvPr/>
          </p:nvSpPr>
          <p:spPr bwMode="auto">
            <a:xfrm>
              <a:off x="438" y="1798"/>
              <a:ext cx="0" cy="28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35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82" name="Line 33"/>
            <p:cNvSpPr>
              <a:spLocks noChangeShapeType="1"/>
            </p:cNvSpPr>
            <p:nvPr/>
          </p:nvSpPr>
          <p:spPr bwMode="auto">
            <a:xfrm>
              <a:off x="751" y="1806"/>
              <a:ext cx="0" cy="28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35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83" name="Line 34"/>
            <p:cNvSpPr>
              <a:spLocks noChangeShapeType="1"/>
            </p:cNvSpPr>
            <p:nvPr/>
          </p:nvSpPr>
          <p:spPr bwMode="auto">
            <a:xfrm>
              <a:off x="1117" y="1806"/>
              <a:ext cx="0" cy="28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35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84" name="Line 35"/>
            <p:cNvSpPr>
              <a:spLocks noChangeShapeType="1"/>
            </p:cNvSpPr>
            <p:nvPr/>
          </p:nvSpPr>
          <p:spPr bwMode="auto">
            <a:xfrm>
              <a:off x="1505" y="1798"/>
              <a:ext cx="0" cy="28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35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85" name="Line 36"/>
            <p:cNvSpPr>
              <a:spLocks noChangeShapeType="1"/>
            </p:cNvSpPr>
            <p:nvPr/>
          </p:nvSpPr>
          <p:spPr bwMode="auto">
            <a:xfrm>
              <a:off x="1870" y="1798"/>
              <a:ext cx="0" cy="279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35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86" name="Line 37"/>
            <p:cNvSpPr>
              <a:spLocks noChangeShapeType="1"/>
            </p:cNvSpPr>
            <p:nvPr/>
          </p:nvSpPr>
          <p:spPr bwMode="auto">
            <a:xfrm>
              <a:off x="2250" y="1798"/>
              <a:ext cx="0" cy="28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35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87" name="Line 38"/>
            <p:cNvSpPr>
              <a:spLocks noChangeShapeType="1"/>
            </p:cNvSpPr>
            <p:nvPr/>
          </p:nvSpPr>
          <p:spPr bwMode="auto">
            <a:xfrm>
              <a:off x="2638" y="1798"/>
              <a:ext cx="0" cy="28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35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88" name="Line 39"/>
            <p:cNvSpPr>
              <a:spLocks noChangeShapeType="1"/>
            </p:cNvSpPr>
            <p:nvPr/>
          </p:nvSpPr>
          <p:spPr bwMode="auto">
            <a:xfrm>
              <a:off x="3026" y="1789"/>
              <a:ext cx="0" cy="28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35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89" name="Line 40"/>
            <p:cNvSpPr>
              <a:spLocks noChangeShapeType="1"/>
            </p:cNvSpPr>
            <p:nvPr/>
          </p:nvSpPr>
          <p:spPr bwMode="auto">
            <a:xfrm>
              <a:off x="3421" y="1789"/>
              <a:ext cx="0" cy="28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35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90" name="Line 41"/>
            <p:cNvSpPr>
              <a:spLocks noChangeShapeType="1"/>
            </p:cNvSpPr>
            <p:nvPr/>
          </p:nvSpPr>
          <p:spPr bwMode="auto">
            <a:xfrm>
              <a:off x="3794" y="1798"/>
              <a:ext cx="0" cy="28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35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91" name="Line 42"/>
            <p:cNvSpPr>
              <a:spLocks noChangeShapeType="1"/>
            </p:cNvSpPr>
            <p:nvPr/>
          </p:nvSpPr>
          <p:spPr bwMode="auto">
            <a:xfrm>
              <a:off x="4160" y="1789"/>
              <a:ext cx="0" cy="28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35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92" name="Line 43"/>
            <p:cNvSpPr>
              <a:spLocks noChangeShapeType="1"/>
            </p:cNvSpPr>
            <p:nvPr/>
          </p:nvSpPr>
          <p:spPr bwMode="auto">
            <a:xfrm>
              <a:off x="4563" y="1789"/>
              <a:ext cx="0" cy="28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35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93" name="Line 44"/>
            <p:cNvSpPr>
              <a:spLocks noChangeShapeType="1"/>
            </p:cNvSpPr>
            <p:nvPr/>
          </p:nvSpPr>
          <p:spPr bwMode="auto">
            <a:xfrm>
              <a:off x="4988" y="1789"/>
              <a:ext cx="0" cy="28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35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30093" name="AutoShape 45"/>
          <p:cNvSpPr>
            <a:spLocks/>
          </p:cNvSpPr>
          <p:nvPr/>
        </p:nvSpPr>
        <p:spPr bwMode="auto">
          <a:xfrm rot="-5400000">
            <a:off x="4212431" y="3302794"/>
            <a:ext cx="285750" cy="2166938"/>
          </a:xfrm>
          <a:prstGeom prst="leftBrace">
            <a:avLst>
              <a:gd name="adj1" fmla="val 5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0094" name="AutoShape 46"/>
          <p:cNvSpPr>
            <a:spLocks/>
          </p:cNvSpPr>
          <p:nvPr/>
        </p:nvSpPr>
        <p:spPr bwMode="auto">
          <a:xfrm rot="-5400000">
            <a:off x="6688931" y="3717131"/>
            <a:ext cx="285750" cy="1423988"/>
          </a:xfrm>
          <a:prstGeom prst="leftBrace">
            <a:avLst>
              <a:gd name="adj1" fmla="val 3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0095" name="AutoShape 47"/>
          <p:cNvSpPr>
            <a:spLocks/>
          </p:cNvSpPr>
          <p:nvPr/>
        </p:nvSpPr>
        <p:spPr bwMode="auto">
          <a:xfrm rot="-5400000">
            <a:off x="2045494" y="3659981"/>
            <a:ext cx="285750" cy="1423988"/>
          </a:xfrm>
          <a:prstGeom prst="leftBrace">
            <a:avLst>
              <a:gd name="adj1" fmla="val 3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0096" name="AutoShape 48"/>
          <p:cNvSpPr>
            <a:spLocks/>
          </p:cNvSpPr>
          <p:nvPr/>
        </p:nvSpPr>
        <p:spPr bwMode="auto">
          <a:xfrm rot="5400000">
            <a:off x="4152900" y="2028825"/>
            <a:ext cx="342900" cy="2228850"/>
          </a:xfrm>
          <a:prstGeom prst="leftBrace">
            <a:avLst>
              <a:gd name="adj1" fmla="val 50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0097" name="AutoShape 49"/>
          <p:cNvSpPr>
            <a:spLocks/>
          </p:cNvSpPr>
          <p:nvPr/>
        </p:nvSpPr>
        <p:spPr bwMode="auto">
          <a:xfrm rot="5400000">
            <a:off x="6750844" y="2459831"/>
            <a:ext cx="285750" cy="1423988"/>
          </a:xfrm>
          <a:prstGeom prst="leftBrace">
            <a:avLst>
              <a:gd name="adj1" fmla="val 3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0098" name="AutoShape 50"/>
          <p:cNvSpPr>
            <a:spLocks/>
          </p:cNvSpPr>
          <p:nvPr/>
        </p:nvSpPr>
        <p:spPr bwMode="auto">
          <a:xfrm rot="5400000">
            <a:off x="1983581" y="2459831"/>
            <a:ext cx="285750" cy="1423988"/>
          </a:xfrm>
          <a:prstGeom prst="leftBrace">
            <a:avLst>
              <a:gd name="adj1" fmla="val 3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4980" name="Text Box 52"/>
          <p:cNvSpPr txBox="1">
            <a:spLocks noChangeArrowheads="1"/>
          </p:cNvSpPr>
          <p:nvPr/>
        </p:nvSpPr>
        <p:spPr bwMode="auto">
          <a:xfrm>
            <a:off x="1019175" y="2571752"/>
            <a:ext cx="2300288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Điện phân nóng chảy</a:t>
            </a:r>
          </a:p>
        </p:txBody>
      </p:sp>
      <p:sp>
        <p:nvSpPr>
          <p:cNvPr id="124981" name="Text Box 53"/>
          <p:cNvSpPr txBox="1">
            <a:spLocks noChangeArrowheads="1"/>
          </p:cNvSpPr>
          <p:nvPr/>
        </p:nvSpPr>
        <p:spPr bwMode="auto">
          <a:xfrm>
            <a:off x="3479707" y="2228851"/>
            <a:ext cx="1759043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Nhiệt luyện</a:t>
            </a:r>
          </a:p>
        </p:txBody>
      </p:sp>
      <p:sp>
        <p:nvSpPr>
          <p:cNvPr id="124982" name="Text Box 54"/>
          <p:cNvSpPr txBox="1">
            <a:spLocks noChangeArrowheads="1"/>
          </p:cNvSpPr>
          <p:nvPr/>
        </p:nvSpPr>
        <p:spPr bwMode="auto">
          <a:xfrm>
            <a:off x="3479707" y="2571752"/>
            <a:ext cx="2228850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124983" name="Text Box 55"/>
          <p:cNvSpPr txBox="1">
            <a:spLocks noChangeArrowheads="1"/>
          </p:cNvSpPr>
          <p:nvPr/>
        </p:nvSpPr>
        <p:spPr bwMode="auto">
          <a:xfrm>
            <a:off x="5956207" y="2234387"/>
            <a:ext cx="1759043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Nhiệt luyện</a:t>
            </a:r>
          </a:p>
        </p:txBody>
      </p:sp>
      <p:sp>
        <p:nvSpPr>
          <p:cNvPr id="124984" name="Text Box 56"/>
          <p:cNvSpPr txBox="1">
            <a:spLocks noChangeArrowheads="1"/>
          </p:cNvSpPr>
          <p:nvPr/>
        </p:nvSpPr>
        <p:spPr bwMode="auto">
          <a:xfrm>
            <a:off x="5956207" y="2577285"/>
            <a:ext cx="2300288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124985" name="Text Box 57"/>
          <p:cNvSpPr txBox="1">
            <a:spLocks noChangeArrowheads="1"/>
          </p:cNvSpPr>
          <p:nvPr/>
        </p:nvSpPr>
        <p:spPr bwMode="auto">
          <a:xfrm>
            <a:off x="5956207" y="1891485"/>
            <a:ext cx="1759043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Thủy luyện   </a:t>
            </a:r>
          </a:p>
        </p:txBody>
      </p:sp>
      <p:sp>
        <p:nvSpPr>
          <p:cNvPr id="124986" name="Text Box 58"/>
          <p:cNvSpPr txBox="1">
            <a:spLocks noChangeArrowheads="1"/>
          </p:cNvSpPr>
          <p:nvPr/>
        </p:nvSpPr>
        <p:spPr bwMode="auto">
          <a:xfrm>
            <a:off x="1690687" y="4572000"/>
            <a:ext cx="1052513" cy="415498"/>
          </a:xfrm>
          <a:prstGeom prst="rect">
            <a:avLst/>
          </a:prstGeom>
          <a:solidFill>
            <a:srgbClr val="5580A6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1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</a:p>
        </p:txBody>
      </p:sp>
      <p:sp>
        <p:nvSpPr>
          <p:cNvPr id="124987" name="Text Box 59"/>
          <p:cNvSpPr txBox="1">
            <a:spLocks noChangeArrowheads="1"/>
          </p:cNvSpPr>
          <p:nvPr/>
        </p:nvSpPr>
        <p:spPr bwMode="auto">
          <a:xfrm>
            <a:off x="3543300" y="4572000"/>
            <a:ext cx="1671638" cy="415498"/>
          </a:xfrm>
          <a:prstGeom prst="rect">
            <a:avLst/>
          </a:prstGeom>
          <a:solidFill>
            <a:srgbClr val="5580A6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1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 bình</a:t>
            </a:r>
          </a:p>
        </p:txBody>
      </p:sp>
      <p:sp>
        <p:nvSpPr>
          <p:cNvPr id="124988" name="Text Box 60"/>
          <p:cNvSpPr txBox="1">
            <a:spLocks noChangeArrowheads="1"/>
          </p:cNvSpPr>
          <p:nvPr/>
        </p:nvSpPr>
        <p:spPr bwMode="auto">
          <a:xfrm>
            <a:off x="6343650" y="4629150"/>
            <a:ext cx="1052513" cy="415498"/>
          </a:xfrm>
          <a:prstGeom prst="rect">
            <a:avLst/>
          </a:prstGeom>
          <a:solidFill>
            <a:srgbClr val="5580A6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1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</a:p>
        </p:txBody>
      </p:sp>
    </p:spTree>
    <p:extLst>
      <p:ext uri="{BB962C8B-B14F-4D97-AF65-F5344CB8AC3E}">
        <p14:creationId xmlns:p14="http://schemas.microsoft.com/office/powerpoint/2010/main" val="3919133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0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30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30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0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0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30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30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24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24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4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4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124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24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9" dur="500"/>
                                        <p:tgtEl>
                                          <p:spTgt spid="124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124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249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249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5" dur="500"/>
                                        <p:tgtEl>
                                          <p:spTgt spid="124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51" grpId="0" animBg="1"/>
      <p:bldP spid="130093" grpId="0" animBg="1"/>
      <p:bldP spid="130094" grpId="0" animBg="1"/>
      <p:bldP spid="130095" grpId="0" animBg="1"/>
      <p:bldP spid="130096" grpId="0" animBg="1"/>
      <p:bldP spid="130097" grpId="0" animBg="1"/>
      <p:bldP spid="130098" grpId="0" animBg="1"/>
      <p:bldP spid="124980" grpId="0" animBg="1"/>
      <p:bldP spid="124981" grpId="0" animBg="1"/>
      <p:bldP spid="124982" grpId="0" animBg="1"/>
      <p:bldP spid="124983" grpId="0" animBg="1"/>
      <p:bldP spid="124984" grpId="0" animBg="1"/>
      <p:bldP spid="124985" grpId="0" animBg="1"/>
      <p:bldP spid="124986" grpId="0" animBg="1"/>
      <p:bldP spid="124987" grpId="0" animBg="1"/>
      <p:bldP spid="12498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007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857250"/>
            <a:ext cx="685800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1485900" y="1314451"/>
            <a:ext cx="6343650" cy="1131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700" b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KIẾN THỨC CẦN NHỚ</a:t>
            </a:r>
          </a:p>
          <a:p>
            <a:pPr>
              <a:spcBef>
                <a:spcPct val="50000"/>
              </a:spcBef>
            </a:pPr>
            <a:r>
              <a:rPr lang="en-US" altLang="en-US" sz="27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Sự ăn mòn kim loại: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D5558F-7F7D-46A3-89B7-8C09E182689A}"/>
              </a:ext>
            </a:extLst>
          </p:cNvPr>
          <p:cNvPicPr/>
          <p:nvPr/>
        </p:nvPicPr>
        <p:blipFill rotWithShape="1">
          <a:blip r:embed="rId3"/>
          <a:srcRect l="9345" t="26667" r="6949" b="34503"/>
          <a:stretch/>
        </p:blipFill>
        <p:spPr>
          <a:xfrm>
            <a:off x="831683" y="2663078"/>
            <a:ext cx="7652084" cy="1997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909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6F97256-399E-4084-AF1E-C3081687B68A}"/>
              </a:ext>
            </a:extLst>
          </p:cNvPr>
          <p:cNvPicPr/>
          <p:nvPr/>
        </p:nvPicPr>
        <p:blipFill rotWithShape="1">
          <a:blip r:embed="rId2"/>
          <a:srcRect l="4739" t="22223" r="2475" b="16724"/>
          <a:stretch/>
        </p:blipFill>
        <p:spPr>
          <a:xfrm>
            <a:off x="831683" y="2516908"/>
            <a:ext cx="8047623" cy="3170321"/>
          </a:xfrm>
          <a:prstGeom prst="rect">
            <a:avLst/>
          </a:prstGeom>
        </p:spPr>
      </p:pic>
      <p:sp>
        <p:nvSpPr>
          <p:cNvPr id="7" name="Text Box 6">
            <a:extLst>
              <a:ext uri="{FF2B5EF4-FFF2-40B4-BE49-F238E27FC236}">
                <a16:creationId xmlns:a16="http://schemas.microsoft.com/office/drawing/2014/main" id="{7994B05E-2479-46CD-855F-4A05C750B7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5900" y="1314451"/>
            <a:ext cx="6343650" cy="1131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700" b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KIẾN THỨC CẦN NHỚ</a:t>
            </a:r>
          </a:p>
          <a:p>
            <a:pPr>
              <a:spcBef>
                <a:spcPct val="50000"/>
              </a:spcBef>
            </a:pPr>
            <a:r>
              <a:rPr lang="en-US" altLang="en-US" sz="27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Sự ăn mòn kim loại:</a:t>
            </a:r>
          </a:p>
        </p:txBody>
      </p:sp>
    </p:spTree>
    <p:extLst>
      <p:ext uri="{BB962C8B-B14F-4D97-AF65-F5344CB8AC3E}">
        <p14:creationId xmlns:p14="http://schemas.microsoft.com/office/powerpoint/2010/main" val="3651380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1485900" y="869284"/>
            <a:ext cx="6343650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7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Sự ăn mòn kim loại: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98562DA-81C9-44A6-B5A2-B77DD5B5F59D}"/>
              </a:ext>
            </a:extLst>
          </p:cNvPr>
          <p:cNvPicPr/>
          <p:nvPr/>
        </p:nvPicPr>
        <p:blipFill rotWithShape="1">
          <a:blip r:embed="rId2"/>
          <a:srcRect l="10002" t="25965" r="6818" b="19532"/>
          <a:stretch/>
        </p:blipFill>
        <p:spPr>
          <a:xfrm>
            <a:off x="855746" y="1482892"/>
            <a:ext cx="7603958" cy="2803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129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3" name="Picture 5" descr="007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857250"/>
            <a:ext cx="685800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1485900" y="1314451"/>
            <a:ext cx="634365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400" b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  <a:p>
            <a:pPr>
              <a:spcBef>
                <a:spcPct val="50000"/>
              </a:spcBef>
              <a:buFontTx/>
              <a:buAutoNum type="romanUcPeriod"/>
            </a:pPr>
            <a:r>
              <a:rPr lang="en-US" altLang="en-US" sz="2400" b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 THỨC CẦN NHỚ</a:t>
            </a:r>
          </a:p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BÀI TẬP</a:t>
            </a:r>
          </a:p>
        </p:txBody>
      </p:sp>
    </p:spTree>
    <p:extLst>
      <p:ext uri="{BB962C8B-B14F-4D97-AF65-F5344CB8AC3E}">
        <p14:creationId xmlns:p14="http://schemas.microsoft.com/office/powerpoint/2010/main" val="352480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27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1292</TotalTime>
  <Words>150</Words>
  <Application>Microsoft Office PowerPoint</Application>
  <PresentationFormat>On-screen Show (4:3)</PresentationFormat>
  <Paragraphs>48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Thanh Hoàn</dc:creator>
  <cp:lastModifiedBy>Administrator</cp:lastModifiedBy>
  <cp:revision>34</cp:revision>
  <dcterms:created xsi:type="dcterms:W3CDTF">2021-11-03T18:59:03Z</dcterms:created>
  <dcterms:modified xsi:type="dcterms:W3CDTF">2023-02-14T12:55:08Z</dcterms:modified>
</cp:coreProperties>
</file>