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414" r:id="rId4"/>
    <p:sldId id="415" r:id="rId5"/>
    <p:sldId id="416" r:id="rId6"/>
    <p:sldId id="417" r:id="rId7"/>
    <p:sldId id="418" r:id="rId8"/>
    <p:sldId id="419" r:id="rId9"/>
    <p:sldId id="420" r:id="rId10"/>
    <p:sldId id="421" r:id="rId11"/>
    <p:sldId id="422" r:id="rId12"/>
    <p:sldId id="423" r:id="rId13"/>
    <p:sldId id="426" r:id="rId14"/>
    <p:sldId id="427" r:id="rId15"/>
    <p:sldId id="432" r:id="rId16"/>
    <p:sldId id="435" r:id="rId17"/>
    <p:sldId id="438" r:id="rId18"/>
    <p:sldId id="442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0" d="100"/>
          <a:sy n="60" d="100"/>
        </p:scale>
        <p:origin x="1878" y="10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9E487E-F965-4E62-9444-800A02983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52CF94E-8E28-4EBD-A2B1-E8DA5EA3D9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26F5-0C59-429A-B53D-A9474BB2CC02}" type="datetimeFigureOut">
              <a:rPr lang="en-US" smtClean="0"/>
              <a:t>12/19/2021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663C31-4231-4A11-A8EA-7761EE317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BDFF41-9188-4263-BA30-E88C46D72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5CC-EB89-4210-954B-1FC3D39E87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141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C92473-35D1-45D1-9F49-650691CA1BB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7488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1723A3D-0CAE-4485-A266-28BF1A21C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F19A9E-A5A4-42F1-93A2-70AF8F0A7F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7067AC-598B-4147-8950-BD0895121A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6C26F5-0C59-429A-B53D-A9474BB2CC02}" type="datetimeFigureOut">
              <a:rPr lang="en-US" smtClean="0"/>
              <a:t>12/19/2021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A437E7-143C-4862-A622-9CE25B2F6D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84B9EE-D5A8-4A12-A8D6-A3ABAFA2A8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3595CC-EB89-4210-954B-1FC3D39E87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271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BA1840B-2E7D-44F3-A312-304631441A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F73B121-2CA6-411E-B348-030B33136BF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47840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1" name="Picture 5" descr="007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4074" y="0"/>
            <a:ext cx="126776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336883" y="762001"/>
            <a:ext cx="11726779" cy="5632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600" b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 chất đặc trưng của kim loại là tính khử, vì:</a:t>
            </a:r>
          </a:p>
          <a:p>
            <a:pPr>
              <a:spcBef>
                <a:spcPct val="50000"/>
              </a:spcBef>
            </a:pP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	A. Nguyên tử kim loại có 5, 6, 7 electron lớp ngoài cùng</a:t>
            </a:r>
          </a:p>
          <a:p>
            <a:pPr>
              <a:spcBef>
                <a:spcPct val="50000"/>
              </a:spcBef>
            </a:pP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	B. Nguyên tử kim loại có khả năng nhận electron để tạo nên cấu hình bền</a:t>
            </a:r>
          </a:p>
          <a:p>
            <a:pPr>
              <a:spcBef>
                <a:spcPct val="50000"/>
              </a:spcBef>
            </a:pP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	C. Các electron hóa trị của nguyên tử kim loại liên kết yếu với hạt nhân nên dễ tách khỏi nguyên tử</a:t>
            </a:r>
          </a:p>
          <a:p>
            <a:pPr>
              <a:spcBef>
                <a:spcPct val="50000"/>
              </a:spcBef>
            </a:pP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	D. Nguyên tử kim loại có độ âm điện lớn</a:t>
            </a:r>
          </a:p>
        </p:txBody>
      </p:sp>
    </p:spTree>
    <p:extLst>
      <p:ext uri="{BB962C8B-B14F-4D97-AF65-F5344CB8AC3E}">
        <p14:creationId xmlns:p14="http://schemas.microsoft.com/office/powerpoint/2010/main" val="2277157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2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92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2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92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" dur="2000" fill="hold"/>
                                        <p:tgtEl>
                                          <p:spTgt spid="92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1" name="Picture 5" descr="007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4102" y="0"/>
            <a:ext cx="1283368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702" name="Text Box 6"/>
          <p:cNvSpPr txBox="1">
            <a:spLocks noChangeArrowheads="1"/>
          </p:cNvSpPr>
          <p:nvPr/>
        </p:nvSpPr>
        <p:spPr bwMode="auto">
          <a:xfrm>
            <a:off x="320842" y="609601"/>
            <a:ext cx="11871158" cy="6740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600" b="1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</a:p>
          <a:p>
            <a:pPr>
              <a:spcBef>
                <a:spcPct val="50000"/>
              </a:spcBef>
            </a:pPr>
            <a:r>
              <a:rPr lang="en-US" altLang="en-US" sz="3600" b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KIẾN THỨC CẦN NHỚ</a:t>
            </a:r>
          </a:p>
          <a:p>
            <a:pPr>
              <a:spcBef>
                <a:spcPct val="50000"/>
              </a:spcBef>
            </a:pPr>
            <a:r>
              <a:rPr lang="en-US" alt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Tính chất vật lý chung của kim loại:</a:t>
            </a:r>
          </a:p>
          <a:p>
            <a:pPr>
              <a:spcBef>
                <a:spcPct val="50000"/>
              </a:spcBef>
            </a:pPr>
            <a:r>
              <a:rPr lang="en-US" alt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Tính chất hóa học chung của kim loại:</a:t>
            </a:r>
          </a:p>
          <a:p>
            <a:pPr>
              <a:spcBef>
                <a:spcPct val="50000"/>
              </a:spcBef>
            </a:pP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- Tính khử: M </a:t>
            </a: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M</a:t>
            </a:r>
            <a:r>
              <a:rPr lang="en-US" altLang="en-US" sz="3600" b="1" baseline="300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n+</a:t>
            </a: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+ ne</a:t>
            </a:r>
          </a:p>
          <a:p>
            <a:pPr>
              <a:spcBef>
                <a:spcPct val="50000"/>
              </a:spcBef>
            </a:pP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- Nguyên nhân: Các electron hóa trị của nguyên tử kim loại liên kết yếu với hạt nhân nên dễ tách khỏi nguyên tử </a:t>
            </a: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tạo </a:t>
            </a:r>
            <a:r>
              <a:rPr lang="en-US" alt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ion </a:t>
            </a: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dương</a:t>
            </a:r>
          </a:p>
          <a:p>
            <a:pPr>
              <a:spcBef>
                <a:spcPct val="50000"/>
              </a:spcBef>
            </a:pPr>
            <a:endParaRPr lang="en-US" altLang="en-US" sz="3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924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97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97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5" name="Picture 5" descr="007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3600" y="-144378"/>
            <a:ext cx="9144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26" name="Text Box 6"/>
          <p:cNvSpPr txBox="1">
            <a:spLocks noChangeArrowheads="1"/>
          </p:cNvSpPr>
          <p:nvPr/>
        </p:nvSpPr>
        <p:spPr bwMode="auto">
          <a:xfrm>
            <a:off x="1981200" y="465223"/>
            <a:ext cx="8458200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600" b="1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</a:p>
          <a:p>
            <a:pPr>
              <a:spcBef>
                <a:spcPct val="50000"/>
              </a:spcBef>
            </a:pPr>
            <a:r>
              <a:rPr lang="en-US" altLang="en-US" sz="3600" b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KIẾN THỨC CẦN NHỚ</a:t>
            </a:r>
          </a:p>
          <a:p>
            <a:pPr>
              <a:spcBef>
                <a:spcPct val="50000"/>
              </a:spcBef>
            </a:pPr>
            <a:r>
              <a:rPr lang="en-US" alt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Tính chất vật lý chung của kim loại:</a:t>
            </a:r>
          </a:p>
          <a:p>
            <a:pPr>
              <a:spcBef>
                <a:spcPct val="50000"/>
              </a:spcBef>
            </a:pPr>
            <a:r>
              <a:rPr lang="en-US" alt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Tính chất hóa học chung của kim loại:</a:t>
            </a:r>
          </a:p>
          <a:p>
            <a:pPr>
              <a:spcBef>
                <a:spcPct val="50000"/>
              </a:spcBef>
            </a:pPr>
            <a:r>
              <a:rPr lang="en-US" alt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Ý nghĩa dãy điện hóa kim loại:</a:t>
            </a:r>
          </a:p>
        </p:txBody>
      </p:sp>
      <p:pic>
        <p:nvPicPr>
          <p:cNvPr id="7" name="Picture 2" descr="https://chamhocbai.com/wp-content/uploads/2020/07/1583320944_chuong-5.00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8527" y="4435541"/>
            <a:ext cx="9923546" cy="2371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550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3" name="Picture 5" descr="007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3600" y="0"/>
            <a:ext cx="9144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1981200" y="609601"/>
            <a:ext cx="8458200" cy="207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288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860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3200" b="1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</a:p>
          <a:p>
            <a:pPr>
              <a:spcBef>
                <a:spcPct val="50000"/>
              </a:spcBef>
              <a:buFontTx/>
              <a:buAutoNum type="romanUcPeriod"/>
            </a:pPr>
            <a:r>
              <a:rPr lang="en-US" altLang="en-US" sz="3200" b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 THỨC CẦN NHỚ</a:t>
            </a:r>
          </a:p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BÀI TẬP</a:t>
            </a:r>
          </a:p>
        </p:txBody>
      </p:sp>
    </p:spTree>
    <p:extLst>
      <p:ext uri="{BB962C8B-B14F-4D97-AF65-F5344CB8AC3E}">
        <p14:creationId xmlns:p14="http://schemas.microsoft.com/office/powerpoint/2010/main" val="352480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27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27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9" name="Picture 5" descr="007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5853" y="0"/>
            <a:ext cx="1156814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84" name="Text Box 20"/>
          <p:cNvSpPr txBox="1">
            <a:spLocks noChangeArrowheads="1"/>
          </p:cNvSpPr>
          <p:nvPr/>
        </p:nvSpPr>
        <p:spPr bwMode="auto">
          <a:xfrm>
            <a:off x="1775549" y="533400"/>
            <a:ext cx="8772507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600" b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BÀI TẬP</a:t>
            </a:r>
          </a:p>
        </p:txBody>
      </p:sp>
      <p:sp>
        <p:nvSpPr>
          <p:cNvPr id="11285" name="Text Box 21"/>
          <p:cNvSpPr txBox="1">
            <a:spLocks noChangeArrowheads="1"/>
          </p:cNvSpPr>
          <p:nvPr/>
        </p:nvSpPr>
        <p:spPr bwMode="auto">
          <a:xfrm>
            <a:off x="561474" y="1600201"/>
            <a:ext cx="10411326" cy="4031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 u="sng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1</a:t>
            </a:r>
            <a:r>
              <a:rPr lang="en-US" altLang="en-US" sz="32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Cho hỗn hợp X gồm các kim loại Zn, Al, Fe, Cu, Ag. Hóa chất dùng để hòa tan hoàn toàn hỗn hợp trên là:</a:t>
            </a:r>
          </a:p>
          <a:p>
            <a:pPr>
              <a:spcBef>
                <a:spcPct val="50000"/>
              </a:spcBef>
            </a:pP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	A. Dung dịch NaOH			</a:t>
            </a:r>
          </a:p>
          <a:p>
            <a:pPr>
              <a:spcBef>
                <a:spcPct val="50000"/>
              </a:spcBef>
            </a:pP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	B. Dung dịch HCl</a:t>
            </a:r>
          </a:p>
          <a:p>
            <a:pPr>
              <a:spcBef>
                <a:spcPct val="50000"/>
              </a:spcBef>
            </a:pP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	C. Dung dịch H</a:t>
            </a:r>
            <a:r>
              <a:rPr lang="en-US" altLang="en-US" sz="32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altLang="en-US" sz="32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 loãng</a:t>
            </a:r>
          </a:p>
          <a:p>
            <a:pPr>
              <a:spcBef>
                <a:spcPct val="50000"/>
              </a:spcBef>
            </a:pP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	D. Dung dịch HNO</a:t>
            </a:r>
            <a:r>
              <a:rPr lang="en-US" altLang="en-US" sz="32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449179" y="5657671"/>
            <a:ext cx="11373853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 </a:t>
            </a:r>
            <a:r>
              <a:rPr lang="en-US" altLang="en-US" sz="32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HNO</a:t>
            </a:r>
            <a:r>
              <a:rPr lang="en-US" altLang="en-US" sz="3200" b="1" baseline="-250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32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 axit có tính oxi hóa mạnh, tác dụng được với hầu hết các kim loại chỉ trừ Au, Pt</a:t>
            </a:r>
          </a:p>
        </p:txBody>
      </p:sp>
    </p:spTree>
    <p:extLst>
      <p:ext uri="{BB962C8B-B14F-4D97-AF65-F5344CB8AC3E}">
        <p14:creationId xmlns:p14="http://schemas.microsoft.com/office/powerpoint/2010/main" val="595000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2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2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12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12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12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" dur="2000" fill="hold"/>
                                        <p:tgtEl>
                                          <p:spTgt spid="112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5" name="Picture 5" descr="007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5626" y="-97512"/>
            <a:ext cx="1172374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846" name="Text Box 6"/>
          <p:cNvSpPr txBox="1">
            <a:spLocks noChangeArrowheads="1"/>
          </p:cNvSpPr>
          <p:nvPr/>
        </p:nvSpPr>
        <p:spPr bwMode="auto">
          <a:xfrm>
            <a:off x="1965990" y="435888"/>
            <a:ext cx="889050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600" b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BÀI TẬP</a:t>
            </a:r>
          </a:p>
        </p:txBody>
      </p:sp>
      <p:sp>
        <p:nvSpPr>
          <p:cNvPr id="35847" name="Text Box 7"/>
          <p:cNvSpPr txBox="1">
            <a:spLocks noChangeArrowheads="1"/>
          </p:cNvSpPr>
          <p:nvPr/>
        </p:nvSpPr>
        <p:spPr bwMode="auto">
          <a:xfrm>
            <a:off x="786064" y="1502688"/>
            <a:ext cx="10844462" cy="4355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altLang="en-US" sz="3600" b="1" u="sng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2</a:t>
            </a:r>
            <a:r>
              <a:rPr lang="en-US" alt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Cho Fe lần lượt vào các dung dịch: NaCl, FeCl</a:t>
            </a:r>
            <a:r>
              <a:rPr lang="en-US" altLang="en-US" sz="3600" b="1" baseline="-250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CuSO</a:t>
            </a:r>
            <a:r>
              <a:rPr lang="en-US" altLang="en-US" sz="3600" b="1" baseline="-250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HCl, MgCl</a:t>
            </a:r>
            <a:r>
              <a:rPr lang="en-US" altLang="en-US" sz="3600" b="1" baseline="-250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AgNO</a:t>
            </a:r>
            <a:r>
              <a:rPr lang="en-US" altLang="en-US" sz="3600" b="1" baseline="-250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spcBef>
                <a:spcPts val="600"/>
              </a:spcBef>
            </a:pPr>
            <a:r>
              <a:rPr lang="en-US" alt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trường hợp có phản ứng xảy ra là:</a:t>
            </a:r>
          </a:p>
          <a:p>
            <a:pPr>
              <a:spcBef>
                <a:spcPts val="600"/>
              </a:spcBef>
            </a:pPr>
            <a:r>
              <a:rPr lang="en-US" alt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	</a:t>
            </a: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A. 3</a:t>
            </a:r>
          </a:p>
          <a:p>
            <a:pPr>
              <a:spcBef>
                <a:spcPts val="600"/>
              </a:spcBef>
            </a:pP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	  	B. 4</a:t>
            </a:r>
          </a:p>
          <a:p>
            <a:pPr>
              <a:spcBef>
                <a:spcPts val="600"/>
              </a:spcBef>
            </a:pP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	  	C. 5</a:t>
            </a:r>
          </a:p>
          <a:p>
            <a:pPr>
              <a:spcBef>
                <a:spcPts val="600"/>
              </a:spcBef>
            </a:pP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	  	D. 6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2791326" y="2133600"/>
            <a:ext cx="1155032" cy="52938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4098758" y="2133600"/>
            <a:ext cx="1435768" cy="52938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5686926" y="2133600"/>
            <a:ext cx="890337" cy="52938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8157410" y="2133600"/>
            <a:ext cx="1548064" cy="52938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Box 9"/>
          <p:cNvSpPr txBox="1">
            <a:spLocks noChangeArrowheads="1"/>
          </p:cNvSpPr>
          <p:nvPr/>
        </p:nvSpPr>
        <p:spPr bwMode="auto">
          <a:xfrm>
            <a:off x="1596189" y="3493166"/>
            <a:ext cx="9962147" cy="278537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Fe + 2HCl </a:t>
            </a:r>
            <a:r>
              <a:rPr lang="en-US" altLang="en-US" sz="40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FeCl</a:t>
            </a:r>
            <a:r>
              <a:rPr lang="en-US" altLang="en-US" sz="4000" b="1" baseline="-250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2</a:t>
            </a:r>
            <a:r>
              <a:rPr lang="en-US" altLang="en-US" sz="40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+ H</a:t>
            </a:r>
            <a:r>
              <a:rPr lang="en-US" altLang="en-US" sz="4000" b="1" baseline="-250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2</a:t>
            </a:r>
            <a:endParaRPr lang="en-US" altLang="en-US" sz="4000" b="1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spcBef>
                <a:spcPts val="600"/>
              </a:spcBef>
            </a:pPr>
            <a:r>
              <a:rPr lang="en-US" altLang="en-US" sz="40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Fe + FeCl</a:t>
            </a:r>
            <a:r>
              <a:rPr lang="en-US" altLang="en-US" sz="4000" b="1" baseline="-250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3</a:t>
            </a:r>
            <a:r>
              <a:rPr lang="en-US" altLang="en-US" sz="40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 FeCl</a:t>
            </a:r>
            <a:r>
              <a:rPr lang="en-US" altLang="en-US" sz="4000" b="1" baseline="-250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2</a:t>
            </a:r>
            <a:r>
              <a:rPr lang="en-US" altLang="en-US" sz="40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</a:p>
          <a:p>
            <a:pPr>
              <a:spcBef>
                <a:spcPts val="600"/>
              </a:spcBef>
            </a:pPr>
            <a:r>
              <a:rPr lang="en-US" altLang="en-US" sz="40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Fe + CuSO</a:t>
            </a:r>
            <a:r>
              <a:rPr lang="en-US" altLang="en-US" sz="4000" b="1" baseline="-250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4</a:t>
            </a:r>
            <a:r>
              <a:rPr lang="en-US" altLang="en-US" sz="40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 FeSO</a:t>
            </a:r>
            <a:r>
              <a:rPr lang="en-US" altLang="en-US" sz="4000" b="1" baseline="-250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4</a:t>
            </a:r>
            <a:r>
              <a:rPr lang="en-US" altLang="en-US" sz="40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+ Cu</a:t>
            </a:r>
          </a:p>
          <a:p>
            <a:pPr>
              <a:spcBef>
                <a:spcPts val="600"/>
              </a:spcBef>
            </a:pPr>
            <a:r>
              <a:rPr lang="en-US" altLang="en-US" sz="40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Fe + 2AgNO</a:t>
            </a:r>
            <a:r>
              <a:rPr lang="en-US" altLang="en-US" sz="4000" b="1" baseline="-250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3</a:t>
            </a:r>
            <a:r>
              <a:rPr lang="en-US" altLang="en-US" sz="40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 Fe(NO</a:t>
            </a:r>
            <a:r>
              <a:rPr lang="en-US" altLang="en-US" sz="4000" b="1" baseline="-250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3</a:t>
            </a:r>
            <a:r>
              <a:rPr lang="en-US" altLang="en-US" sz="40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)</a:t>
            </a:r>
            <a:r>
              <a:rPr lang="en-US" altLang="en-US" sz="4000" b="1" baseline="-250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2</a:t>
            </a:r>
            <a:r>
              <a:rPr lang="en-US" altLang="en-US" sz="40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+ 2Ag</a:t>
            </a:r>
            <a:endParaRPr lang="en-US" altLang="en-US" sz="4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9437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58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58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58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58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58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58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2000" fill="hold"/>
                                        <p:tgtEl>
                                          <p:spTgt spid="358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7" grpId="0" build="allAtOnce"/>
      <p:bldP spid="2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5" name="Picture 5" descr="007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5081" y="-176463"/>
            <a:ext cx="1293774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66" name="Text Box 6"/>
          <p:cNvSpPr txBox="1">
            <a:spLocks noChangeArrowheads="1"/>
          </p:cNvSpPr>
          <p:nvPr/>
        </p:nvSpPr>
        <p:spPr bwMode="auto">
          <a:xfrm>
            <a:off x="1525915" y="356937"/>
            <a:ext cx="981112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600" b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BÀI TẬP</a:t>
            </a:r>
          </a:p>
        </p:txBody>
      </p:sp>
      <p:sp>
        <p:nvSpPr>
          <p:cNvPr id="40967" name="Text Box 7"/>
          <p:cNvSpPr txBox="1">
            <a:spLocks noChangeArrowheads="1"/>
          </p:cNvSpPr>
          <p:nvPr/>
        </p:nvSpPr>
        <p:spPr bwMode="auto">
          <a:xfrm>
            <a:off x="224589" y="1423737"/>
            <a:ext cx="11967411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600" b="1" u="sng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3</a:t>
            </a:r>
            <a:r>
              <a:rPr lang="en-US" alt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Để làm sạch một mẫu bạc có lẫn tạp chất là kẽm, thiếc, chì người ta cần khuấy mẫu bạc này trong dung dịch:</a:t>
            </a:r>
          </a:p>
          <a:p>
            <a:pPr>
              <a:spcBef>
                <a:spcPct val="50000"/>
              </a:spcBef>
            </a:pPr>
            <a:r>
              <a:rPr lang="en-US" alt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	</a:t>
            </a: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A. AgNO</a:t>
            </a:r>
            <a:r>
              <a:rPr lang="en-US" altLang="en-US" sz="36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altLang="en-US" sz="3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	  	B. Zn(NO</a:t>
            </a:r>
            <a:r>
              <a:rPr lang="en-US" altLang="en-US" sz="36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en-US" sz="36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en-US" sz="3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	  	C. NaOH</a:t>
            </a:r>
          </a:p>
          <a:p>
            <a:pPr>
              <a:spcBef>
                <a:spcPct val="50000"/>
              </a:spcBef>
            </a:pP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	  	D. Pb(NO</a:t>
            </a:r>
            <a:r>
              <a:rPr lang="en-US" altLang="en-US" sz="36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en-US" sz="36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en-US" sz="3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2133600" y="2743200"/>
            <a:ext cx="7848600" cy="31130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Zn + 2AgNO</a:t>
            </a:r>
            <a:r>
              <a:rPr lang="en-US" altLang="en-US" sz="36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Zn(NO</a:t>
            </a:r>
            <a:r>
              <a:rPr lang="en-US" altLang="en-US" sz="3600" b="1" baseline="-250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3</a:t>
            </a: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)</a:t>
            </a:r>
            <a:r>
              <a:rPr lang="en-US" altLang="en-US" sz="3600" b="1" baseline="-250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2</a:t>
            </a: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+ 2Ag</a:t>
            </a:r>
          </a:p>
          <a:p>
            <a:pPr algn="ctr">
              <a:spcBef>
                <a:spcPct val="50000"/>
              </a:spcBef>
            </a:pP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Sn + 2AgNO</a:t>
            </a:r>
            <a:r>
              <a:rPr lang="en-US" altLang="en-US" sz="3600" b="1" baseline="-250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3</a:t>
            </a: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 Sn(NO</a:t>
            </a:r>
            <a:r>
              <a:rPr lang="en-US" altLang="en-US" sz="3600" b="1" baseline="-250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3</a:t>
            </a: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)</a:t>
            </a:r>
            <a:r>
              <a:rPr lang="en-US" altLang="en-US" sz="3600" b="1" baseline="-250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2</a:t>
            </a: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+ 2Ag</a:t>
            </a:r>
          </a:p>
          <a:p>
            <a:pPr algn="ctr">
              <a:spcBef>
                <a:spcPct val="50000"/>
              </a:spcBef>
            </a:pP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Pb + 2AgNO</a:t>
            </a:r>
            <a:r>
              <a:rPr lang="en-US" altLang="en-US" sz="3600" b="1" baseline="-250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3</a:t>
            </a: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 Pb(NO</a:t>
            </a:r>
            <a:r>
              <a:rPr lang="en-US" altLang="en-US" sz="3600" b="1" baseline="-250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3</a:t>
            </a: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)</a:t>
            </a:r>
            <a:r>
              <a:rPr lang="en-US" altLang="en-US" sz="3600" b="1" baseline="-250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2</a:t>
            </a: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+ 2Ag</a:t>
            </a:r>
          </a:p>
          <a:p>
            <a:pPr algn="ctr">
              <a:spcBef>
                <a:spcPct val="50000"/>
              </a:spcBef>
            </a:pP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Ag + AgNO</a:t>
            </a:r>
            <a:r>
              <a:rPr lang="en-US" altLang="en-US" sz="3600" b="1" baseline="-250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3</a:t>
            </a: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 Không xảy ra</a:t>
            </a:r>
            <a:endParaRPr lang="en-US" altLang="en-US" sz="3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9016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9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09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09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09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09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2000" fill="hold"/>
                                        <p:tgtEl>
                                          <p:spTgt spid="409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7" grpId="0" build="allAtOnce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61" name="Picture 5" descr="007">
            <a:hlinkClick r:id="" action="ppaction://noaction"/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4405" y="31582"/>
            <a:ext cx="1236543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062" name="Text Box 6"/>
          <p:cNvSpPr txBox="1">
            <a:spLocks noChangeArrowheads="1"/>
          </p:cNvSpPr>
          <p:nvPr/>
        </p:nvSpPr>
        <p:spPr bwMode="auto">
          <a:xfrm>
            <a:off x="1493831" y="180473"/>
            <a:ext cx="9377117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600" b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BÀI TẬP</a:t>
            </a:r>
          </a:p>
        </p:txBody>
      </p:sp>
      <p:sp>
        <p:nvSpPr>
          <p:cNvPr id="45063" name="Text Box 7"/>
          <p:cNvSpPr txBox="1">
            <a:spLocks noChangeArrowheads="1"/>
          </p:cNvSpPr>
          <p:nvPr/>
        </p:nvSpPr>
        <p:spPr bwMode="auto">
          <a:xfrm>
            <a:off x="192505" y="1247274"/>
            <a:ext cx="11438021" cy="4431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400" b="1" u="sng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4</a:t>
            </a:r>
            <a:r>
              <a:rPr lang="en-US" altLang="en-US" sz="3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32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Hòa tan hoàn toàn 4g một kim loại hóa trị 2 vào nước, sau phản ứng thu được 2,24 lít khí ( đktc ). Kim loại đó là:</a:t>
            </a:r>
          </a:p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	</a:t>
            </a: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A. Mg ( 24 )</a:t>
            </a:r>
          </a:p>
          <a:p>
            <a:pPr>
              <a:spcBef>
                <a:spcPct val="50000"/>
              </a:spcBef>
            </a:pP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	  	B</a:t>
            </a: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 </a:t>
            </a: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( 40 )</a:t>
            </a:r>
          </a:p>
          <a:p>
            <a:pPr>
              <a:spcBef>
                <a:spcPct val="50000"/>
              </a:spcBef>
            </a:pP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	  	C. Sr ( 88 ) </a:t>
            </a:r>
          </a:p>
          <a:p>
            <a:pPr>
              <a:spcBef>
                <a:spcPct val="50000"/>
              </a:spcBef>
            </a:pP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	  	D. Ba ( 132 )</a:t>
            </a:r>
          </a:p>
        </p:txBody>
      </p:sp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2133600" y="2895600"/>
            <a:ext cx="8229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altLang="en-US" sz="3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2286000" y="2743201"/>
            <a:ext cx="7315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2362200" y="2743201"/>
            <a:ext cx="8001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M + H</a:t>
            </a:r>
            <a:r>
              <a:rPr lang="en-US" altLang="en-US" sz="36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M(OH)</a:t>
            </a:r>
            <a:r>
              <a:rPr lang="en-US" altLang="en-US" sz="3600" b="1" baseline="-250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2</a:t>
            </a: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+ </a:t>
            </a:r>
            <a:r>
              <a:rPr lang="en-US" alt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</a:t>
            </a:r>
            <a:r>
              <a:rPr lang="en-US" altLang="en-US" sz="3600" b="1" baseline="-2500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2</a:t>
            </a:r>
            <a:endParaRPr lang="en-US" altLang="en-US" sz="3600" b="1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17" name="Text Box 12"/>
          <p:cNvSpPr txBox="1">
            <a:spLocks noChangeArrowheads="1"/>
          </p:cNvSpPr>
          <p:nvPr/>
        </p:nvSpPr>
        <p:spPr bwMode="auto">
          <a:xfrm>
            <a:off x="2538663" y="3420372"/>
            <a:ext cx="8458200" cy="228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600" b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mol M(II) = số mol H</a:t>
            </a:r>
            <a:r>
              <a:rPr lang="en-US" altLang="en-US" sz="3600" b="1" baseline="-2500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3600" b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spcBef>
                <a:spcPct val="50000"/>
              </a:spcBef>
            </a:pPr>
            <a:r>
              <a:rPr lang="en-US" altLang="en-US" sz="3600" b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= 2,24/ 22,4 = 0,1 mol</a:t>
            </a:r>
          </a:p>
          <a:p>
            <a:pPr>
              <a:spcBef>
                <a:spcPct val="50000"/>
              </a:spcBef>
            </a:pPr>
            <a:r>
              <a:rPr lang="en-US" altLang="en-US" sz="3600" b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en-US" sz="3600" b="1" baseline="-2500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en-US" sz="3600" b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m/n = 4/ 0,1 = 40(g/ mol) </a:t>
            </a:r>
            <a:r>
              <a:rPr lang="en-US" altLang="en-US" sz="3600" b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 Ca</a:t>
            </a:r>
            <a:endParaRPr lang="en-US" altLang="en-US" sz="3600" b="1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621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50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50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50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50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50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2000" fill="hold"/>
                                        <p:tgtEl>
                                          <p:spTgt spid="450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7" name="Picture 5" descr="007">
            <a:hlinkClick r:id="" action="ppaction://noaction"/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3600" y="0"/>
            <a:ext cx="9144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158" name="Text Box 6"/>
          <p:cNvSpPr txBox="1">
            <a:spLocks noChangeArrowheads="1"/>
          </p:cNvSpPr>
          <p:nvPr/>
        </p:nvSpPr>
        <p:spPr bwMode="auto">
          <a:xfrm>
            <a:off x="1505392" y="533400"/>
            <a:ext cx="9837424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600" b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BÀI TẬP</a:t>
            </a:r>
          </a:p>
        </p:txBody>
      </p:sp>
      <p:sp>
        <p:nvSpPr>
          <p:cNvPr id="49159" name="Text Box 7"/>
          <p:cNvSpPr txBox="1">
            <a:spLocks noChangeArrowheads="1"/>
          </p:cNvSpPr>
          <p:nvPr/>
        </p:nvSpPr>
        <p:spPr bwMode="auto">
          <a:xfrm>
            <a:off x="192505" y="1600201"/>
            <a:ext cx="11999495" cy="4431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400" b="1" u="sng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5</a:t>
            </a:r>
            <a:r>
              <a:rPr lang="en-US" altLang="en-US" sz="3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32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Hòa tan hoàn toàn 7,2 g một kim loại vào dung dịch HCl, sau phản ứng thu được 6,67 lít khí ( đktc ). Kim loại đó là:</a:t>
            </a:r>
          </a:p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	</a:t>
            </a: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A. Na ( 23 )</a:t>
            </a:r>
          </a:p>
          <a:p>
            <a:pPr>
              <a:spcBef>
                <a:spcPct val="50000"/>
              </a:spcBef>
            </a:pP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	  	B. Mg ( 24 )</a:t>
            </a:r>
          </a:p>
          <a:p>
            <a:pPr>
              <a:spcBef>
                <a:spcPct val="50000"/>
              </a:spcBef>
            </a:pP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	  	C. Al ( 27 ) </a:t>
            </a:r>
          </a:p>
          <a:p>
            <a:pPr>
              <a:spcBef>
                <a:spcPct val="50000"/>
              </a:spcBef>
            </a:pP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	  	D. Fe ( </a:t>
            </a: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56 </a:t>
            </a:r>
            <a:r>
              <a:rPr lang="en-US" alt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en-US" sz="3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2191752" y="2856905"/>
            <a:ext cx="8001000" cy="4001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M + nHCl </a:t>
            </a: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MCl</a:t>
            </a:r>
            <a:r>
              <a:rPr lang="en-US" altLang="en-US" sz="3200" b="1" baseline="-250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</a:t>
            </a: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+ n/2H</a:t>
            </a:r>
            <a:r>
              <a:rPr lang="en-US" altLang="en-US" sz="3200" b="1" baseline="-250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2</a:t>
            </a:r>
            <a:endParaRPr lang="en-US" altLang="en-US" sz="3200" b="1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spcBef>
                <a:spcPts val="600"/>
              </a:spcBef>
            </a:pP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          0,6/n			         0,3( mol )</a:t>
            </a:r>
          </a:p>
          <a:p>
            <a:pPr algn="ctr">
              <a:spcBef>
                <a:spcPts val="600"/>
              </a:spcBef>
            </a:pP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Số mol H</a:t>
            </a:r>
            <a:r>
              <a:rPr lang="en-US" altLang="en-US" sz="32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 = 6,67 : 22,4 = 0,3 mol</a:t>
            </a:r>
          </a:p>
          <a:p>
            <a:pPr algn="ctr">
              <a:spcBef>
                <a:spcPts val="600"/>
              </a:spcBef>
            </a:pP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en-US" sz="32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 = 7,2 : 0,6/n = 12n ( g/ mol )</a:t>
            </a:r>
          </a:p>
          <a:p>
            <a:pPr algn="ctr">
              <a:spcBef>
                <a:spcPts val="600"/>
              </a:spcBef>
            </a:pP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n = 1 </a:t>
            </a: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 M</a:t>
            </a:r>
            <a:r>
              <a:rPr lang="en-US" altLang="en-US" sz="3200" b="1" baseline="-250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</a:t>
            </a: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= 12 ( g/ mol )  loại</a:t>
            </a:r>
          </a:p>
          <a:p>
            <a:pPr algn="ctr">
              <a:spcBef>
                <a:spcPts val="600"/>
              </a:spcBef>
            </a:pP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n = 2 </a:t>
            </a: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 M</a:t>
            </a:r>
            <a:r>
              <a:rPr lang="en-US" altLang="en-US" sz="3200" b="1" baseline="-250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</a:t>
            </a: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= 24 ( g/ mol )  Mg</a:t>
            </a:r>
          </a:p>
          <a:p>
            <a:pPr algn="ctr">
              <a:spcBef>
                <a:spcPts val="600"/>
              </a:spcBef>
            </a:pP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n = 3 </a:t>
            </a: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 M</a:t>
            </a:r>
            <a:r>
              <a:rPr lang="en-US" altLang="en-US" sz="3200" b="1" baseline="-250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</a:t>
            </a: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= 36 ( g/ mol )  loại</a:t>
            </a:r>
            <a:endParaRPr lang="en-US" altLang="en-US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0177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91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91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91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91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91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2000" fill="hold"/>
                                        <p:tgtEl>
                                          <p:spTgt spid="491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9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6C9D738-9EE8-46AD-86FB-371F8FD370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4A3246E-1C21-499D-9149-F15BC3E65A9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7443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 descr="007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2928" y="240632"/>
            <a:ext cx="1269893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2" name="WordArt 6"/>
          <p:cNvSpPr>
            <a:spLocks noChangeArrowheads="1" noChangeShapeType="1" noTextEdit="1"/>
          </p:cNvSpPr>
          <p:nvPr/>
        </p:nvSpPr>
        <p:spPr bwMode="auto">
          <a:xfrm>
            <a:off x="2231296" y="1604210"/>
            <a:ext cx="7936832" cy="1311441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22: Luyện tập</a:t>
            </a:r>
            <a:endParaRPr lang="en-US" sz="3600" b="1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8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03" name="WordArt 7"/>
          <p:cNvSpPr>
            <a:spLocks noChangeArrowheads="1" noChangeShapeType="1" noTextEdit="1"/>
          </p:cNvSpPr>
          <p:nvPr/>
        </p:nvSpPr>
        <p:spPr bwMode="auto">
          <a:xfrm>
            <a:off x="1327270" y="2915652"/>
            <a:ext cx="9418374" cy="1676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800080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Tính chất của kim loại</a:t>
            </a:r>
          </a:p>
        </p:txBody>
      </p:sp>
    </p:spTree>
    <p:extLst>
      <p:ext uri="{BB962C8B-B14F-4D97-AF65-F5344CB8AC3E}">
        <p14:creationId xmlns:p14="http://schemas.microsoft.com/office/powerpoint/2010/main" val="368803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 descr="007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3600" y="0"/>
            <a:ext cx="9144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1981200" y="609600"/>
            <a:ext cx="8458200" cy="234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4000" b="1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</a:p>
          <a:p>
            <a:pPr>
              <a:spcBef>
                <a:spcPct val="50000"/>
              </a:spcBef>
            </a:pPr>
            <a:r>
              <a:rPr lang="en-US" altLang="en-US" sz="3600" b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KIẾN THỨC CẦN NHỚ</a:t>
            </a:r>
          </a:p>
          <a:p>
            <a:pPr>
              <a:spcBef>
                <a:spcPct val="50000"/>
              </a:spcBef>
            </a:pPr>
            <a:r>
              <a:rPr lang="en-US" alt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Tính chất vật lý chung của kim loại:</a:t>
            </a:r>
          </a:p>
        </p:txBody>
      </p:sp>
    </p:spTree>
    <p:extLst>
      <p:ext uri="{BB962C8B-B14F-4D97-AF65-F5344CB8AC3E}">
        <p14:creationId xmlns:p14="http://schemas.microsoft.com/office/powerpoint/2010/main" val="1287073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1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 descr="007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7503" y="0"/>
            <a:ext cx="1228686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465221" y="762001"/>
            <a:ext cx="11566357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600" b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1: Tính </a:t>
            </a:r>
            <a:r>
              <a:rPr lang="en-US" altLang="en-US" sz="3600" b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 vật lý chung của kim loại là:</a:t>
            </a:r>
          </a:p>
          <a:p>
            <a:pPr>
              <a:spcBef>
                <a:spcPct val="50000"/>
              </a:spcBef>
            </a:pP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A. Tính cứng, tính dẫn điện, tính dẫn nhiệt, có ánh kim</a:t>
            </a:r>
          </a:p>
          <a:p>
            <a:pPr>
              <a:spcBef>
                <a:spcPct val="50000"/>
              </a:spcBef>
            </a:pP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B. Tính dẻo, tính dẫn nhiệt, tính dẫn điện, có ánh kim</a:t>
            </a:r>
          </a:p>
          <a:p>
            <a:pPr>
              <a:spcBef>
                <a:spcPct val="50000"/>
              </a:spcBef>
            </a:pP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C. Dễ rèn, dễ dát mỏng, dễ kéo sợi, có ánh kim</a:t>
            </a:r>
          </a:p>
          <a:p>
            <a:pPr>
              <a:spcBef>
                <a:spcPct val="50000"/>
              </a:spcBef>
            </a:pP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D. Tính dẻo, khối lượng riêng lớn, nhiệt độ nóng chảy cao</a:t>
            </a:r>
          </a:p>
        </p:txBody>
      </p:sp>
    </p:spTree>
    <p:extLst>
      <p:ext uri="{BB962C8B-B14F-4D97-AF65-F5344CB8AC3E}">
        <p14:creationId xmlns:p14="http://schemas.microsoft.com/office/powerpoint/2010/main" val="1634643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1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1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1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61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" dur="2000" fill="hold"/>
                                        <p:tgtEl>
                                          <p:spTgt spid="61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5" descr="007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5221" y="0"/>
            <a:ext cx="1219783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529389" y="609601"/>
            <a:ext cx="11181348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600" b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2: Những </a:t>
            </a:r>
            <a:r>
              <a:rPr lang="en-US" altLang="en-US" sz="3600" b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 chất vật lý chung của kim loại gây nên chủ yếu bởi:</a:t>
            </a:r>
          </a:p>
          <a:p>
            <a:pPr>
              <a:spcBef>
                <a:spcPct val="50000"/>
              </a:spcBef>
            </a:pPr>
            <a:r>
              <a:rPr lang="en-US" alt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. Cấu tạo mạng tinh thể của kim loại</a:t>
            </a:r>
          </a:p>
          <a:p>
            <a:pPr>
              <a:spcBef>
                <a:spcPct val="50000"/>
              </a:spcBef>
            </a:pP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B. Khối lượng riêng của kim loại</a:t>
            </a:r>
          </a:p>
          <a:p>
            <a:pPr>
              <a:spcBef>
                <a:spcPct val="50000"/>
              </a:spcBef>
            </a:pP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C. Tính chất của kim loại</a:t>
            </a:r>
          </a:p>
          <a:p>
            <a:pPr>
              <a:spcBef>
                <a:spcPct val="50000"/>
              </a:spcBef>
            </a:pP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D. Các electron tự do trong tinh thể kim loại</a:t>
            </a:r>
          </a:p>
        </p:txBody>
      </p:sp>
    </p:spTree>
    <p:extLst>
      <p:ext uri="{BB962C8B-B14F-4D97-AF65-F5344CB8AC3E}">
        <p14:creationId xmlns:p14="http://schemas.microsoft.com/office/powerpoint/2010/main" val="934582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1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71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71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71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" dur="2000" fill="hold"/>
                                        <p:tgtEl>
                                          <p:spTgt spid="71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3" name="Picture 5" descr="007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3600" y="0"/>
            <a:ext cx="9144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654" name="Text Box 6"/>
          <p:cNvSpPr txBox="1">
            <a:spLocks noChangeArrowheads="1"/>
          </p:cNvSpPr>
          <p:nvPr/>
        </p:nvSpPr>
        <p:spPr bwMode="auto">
          <a:xfrm>
            <a:off x="545433" y="609600"/>
            <a:ext cx="11229472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600" b="1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</a:p>
          <a:p>
            <a:pPr>
              <a:spcBef>
                <a:spcPct val="50000"/>
              </a:spcBef>
            </a:pPr>
            <a:r>
              <a:rPr lang="en-US" altLang="en-US" sz="3600" b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KIẾN THỨC CẦN NHỚ</a:t>
            </a:r>
          </a:p>
          <a:p>
            <a:pPr>
              <a:spcBef>
                <a:spcPct val="50000"/>
              </a:spcBef>
            </a:pPr>
            <a:r>
              <a:rPr lang="en-US" alt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Tính chất vật lý chung của kim loại:</a:t>
            </a:r>
          </a:p>
          <a:p>
            <a:pPr>
              <a:spcBef>
                <a:spcPct val="50000"/>
              </a:spcBef>
            </a:pP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Tính dẻo</a:t>
            </a: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, dẫn điện, dẫn nhiệt, có ánh kim</a:t>
            </a:r>
          </a:p>
          <a:p>
            <a:pPr>
              <a:spcBef>
                <a:spcPct val="50000"/>
              </a:spcBef>
            </a:pP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- Nguyên nhân chủ yếu: Do các electron tự do trong tinh thể kim loại gây nên.</a:t>
            </a:r>
          </a:p>
        </p:txBody>
      </p:sp>
    </p:spTree>
    <p:extLst>
      <p:ext uri="{BB962C8B-B14F-4D97-AF65-F5344CB8AC3E}">
        <p14:creationId xmlns:p14="http://schemas.microsoft.com/office/powerpoint/2010/main" val="1617142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76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76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7" name="Picture 5" descr="007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3179" y="0"/>
            <a:ext cx="119492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497305" y="609600"/>
            <a:ext cx="11053011" cy="3200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600" b="1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</a:p>
          <a:p>
            <a:pPr>
              <a:spcBef>
                <a:spcPct val="50000"/>
              </a:spcBef>
            </a:pPr>
            <a:r>
              <a:rPr lang="en-US" altLang="en-US" sz="3600" b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KIẾN THỨC CẦN NHỚ</a:t>
            </a:r>
          </a:p>
          <a:p>
            <a:pPr>
              <a:spcBef>
                <a:spcPct val="50000"/>
              </a:spcBef>
            </a:pPr>
            <a:r>
              <a:rPr lang="en-US" alt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Tính chất vật lý chung của kim loại:</a:t>
            </a:r>
          </a:p>
          <a:p>
            <a:pPr>
              <a:spcBef>
                <a:spcPct val="50000"/>
              </a:spcBef>
            </a:pPr>
            <a:r>
              <a:rPr lang="en-US" alt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Tính chất hóa học chung của kim loại:</a:t>
            </a:r>
          </a:p>
        </p:txBody>
      </p:sp>
    </p:spTree>
    <p:extLst>
      <p:ext uri="{BB962C8B-B14F-4D97-AF65-F5344CB8AC3E}">
        <p14:creationId xmlns:p14="http://schemas.microsoft.com/office/powerpoint/2010/main" val="3122259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86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Picture 5" descr="007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3600" y="0"/>
            <a:ext cx="9144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2286000" y="457200"/>
            <a:ext cx="7848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600" b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các phản ứng sau: </a:t>
            </a:r>
          </a:p>
        </p:txBody>
      </p:sp>
      <p:sp>
        <p:nvSpPr>
          <p:cNvPr id="8200" name="Text Box 8"/>
          <p:cNvSpPr txBox="1">
            <a:spLocks noChangeArrowheads="1"/>
          </p:cNvSpPr>
          <p:nvPr/>
        </p:nvSpPr>
        <p:spPr bwMode="auto">
          <a:xfrm>
            <a:off x="2362200" y="1295400"/>
            <a:ext cx="7620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4Al + 3O</a:t>
            </a:r>
            <a:r>
              <a:rPr lang="en-US" altLang="en-US" sz="36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2Al</a:t>
            </a:r>
            <a:r>
              <a:rPr lang="en-US" altLang="en-US" sz="3600" b="1" baseline="-250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2</a:t>
            </a: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O</a:t>
            </a:r>
            <a:r>
              <a:rPr lang="en-US" altLang="en-US" sz="3600" b="1" baseline="-250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3</a:t>
            </a:r>
            <a:endParaRPr lang="en-US" altLang="en-US" sz="3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01" name="Text Box 9"/>
          <p:cNvSpPr txBox="1">
            <a:spLocks noChangeArrowheads="1"/>
          </p:cNvSpPr>
          <p:nvPr/>
        </p:nvSpPr>
        <p:spPr bwMode="auto">
          <a:xfrm>
            <a:off x="3505200" y="2133600"/>
            <a:ext cx="5257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Fe + 2HCl </a:t>
            </a: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FeCl</a:t>
            </a:r>
            <a:r>
              <a:rPr lang="en-US" altLang="en-US" sz="3600" b="1" baseline="-250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2</a:t>
            </a: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+ H</a:t>
            </a:r>
            <a:r>
              <a:rPr lang="en-US" altLang="en-US" sz="3600" b="1" baseline="-250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2</a:t>
            </a:r>
            <a:endParaRPr lang="en-US" altLang="en-US" sz="3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02" name="Text Box 10"/>
          <p:cNvSpPr txBox="1">
            <a:spLocks noChangeArrowheads="1"/>
          </p:cNvSpPr>
          <p:nvPr/>
        </p:nvSpPr>
        <p:spPr bwMode="auto">
          <a:xfrm>
            <a:off x="898358" y="3124201"/>
            <a:ext cx="10956758" cy="3292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Vai trò của Al, Fe trong các phản ứng trên là:</a:t>
            </a:r>
          </a:p>
          <a:p>
            <a:pPr>
              <a:spcBef>
                <a:spcPct val="50000"/>
              </a:spcBef>
            </a:pPr>
            <a:r>
              <a:rPr lang="en-US" alt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	A. Chất oxi hóa			</a:t>
            </a:r>
          </a:p>
          <a:p>
            <a:pPr>
              <a:spcBef>
                <a:spcPct val="50000"/>
              </a:spcBef>
            </a:pPr>
            <a:r>
              <a:rPr lang="en-US" alt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	B. Chất khử</a:t>
            </a:r>
          </a:p>
          <a:p>
            <a:pPr>
              <a:spcBef>
                <a:spcPct val="50000"/>
              </a:spcBef>
            </a:pPr>
            <a:r>
              <a:rPr lang="en-US" alt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	C. Vừa là chất khử vừa là chất oxi hóa</a:t>
            </a:r>
          </a:p>
          <a:p>
            <a:pPr>
              <a:spcBef>
                <a:spcPct val="50000"/>
              </a:spcBef>
            </a:pPr>
            <a:r>
              <a:rPr lang="en-US" alt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	D. Không xác định được</a:t>
            </a:r>
          </a:p>
        </p:txBody>
      </p:sp>
      <p:sp>
        <p:nvSpPr>
          <p:cNvPr id="8203" name="Text Box 11"/>
          <p:cNvSpPr txBox="1">
            <a:spLocks noChangeArrowheads="1"/>
          </p:cNvSpPr>
          <p:nvPr/>
        </p:nvSpPr>
        <p:spPr bwMode="auto">
          <a:xfrm>
            <a:off x="4191000" y="990600"/>
            <a:ext cx="3429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                           + 3</a:t>
            </a:r>
          </a:p>
        </p:txBody>
      </p:sp>
      <p:sp>
        <p:nvSpPr>
          <p:cNvPr id="8204" name="Rectangle 12"/>
          <p:cNvSpPr>
            <a:spLocks noChangeArrowheads="1"/>
          </p:cNvSpPr>
          <p:nvPr/>
        </p:nvSpPr>
        <p:spPr bwMode="auto">
          <a:xfrm>
            <a:off x="3810000" y="1755776"/>
            <a:ext cx="28985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                           + 2</a:t>
            </a:r>
          </a:p>
        </p:txBody>
      </p:sp>
    </p:spTree>
    <p:extLst>
      <p:ext uri="{BB962C8B-B14F-4D97-AF65-F5344CB8AC3E}">
        <p14:creationId xmlns:p14="http://schemas.microsoft.com/office/powerpoint/2010/main" val="3668303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82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82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82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82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8" dur="2000" fill="hold"/>
                                        <p:tgtEl>
                                          <p:spTgt spid="82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8" grpId="0"/>
      <p:bldP spid="8200" grpId="0"/>
      <p:bldP spid="8201" grpId="0"/>
      <p:bldP spid="8202" grpId="0" build="allAtOnce"/>
      <p:bldP spid="8203" grpId="0"/>
      <p:bldP spid="820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716</Words>
  <Application>Microsoft Office PowerPoint</Application>
  <PresentationFormat>Widescreen</PresentationFormat>
  <Paragraphs>104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Thanh Hoàn</dc:creator>
  <cp:lastModifiedBy>Windows User</cp:lastModifiedBy>
  <cp:revision>19</cp:revision>
  <dcterms:created xsi:type="dcterms:W3CDTF">2021-11-03T18:59:03Z</dcterms:created>
  <dcterms:modified xsi:type="dcterms:W3CDTF">2021-12-19T16:26:33Z</dcterms:modified>
</cp:coreProperties>
</file>