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30" r:id="rId1"/>
  </p:sldMasterIdLst>
  <p:notesMasterIdLst>
    <p:notesMasterId r:id="rId19"/>
  </p:notesMasterIdLst>
  <p:sldIdLst>
    <p:sldId id="274" r:id="rId2"/>
    <p:sldId id="308" r:id="rId3"/>
    <p:sldId id="309" r:id="rId4"/>
    <p:sldId id="310" r:id="rId5"/>
    <p:sldId id="340" r:id="rId6"/>
    <p:sldId id="271" r:id="rId7"/>
    <p:sldId id="342" r:id="rId8"/>
    <p:sldId id="311" r:id="rId9"/>
    <p:sldId id="294" r:id="rId10"/>
    <p:sldId id="268" r:id="rId11"/>
    <p:sldId id="343" r:id="rId12"/>
    <p:sldId id="351" r:id="rId13"/>
    <p:sldId id="344" r:id="rId14"/>
    <p:sldId id="345" r:id="rId15"/>
    <p:sldId id="347" r:id="rId16"/>
    <p:sldId id="348" r:id="rId17"/>
    <p:sldId id="350" r:id="rId18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00FF"/>
    <a:srgbClr val="99CC00"/>
    <a:srgbClr val="669900"/>
    <a:srgbClr val="996633"/>
    <a:srgbClr val="FFFF00"/>
    <a:srgbClr val="0000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6" autoAdjust="0"/>
    <p:restoredTop sz="94660"/>
  </p:normalViewPr>
  <p:slideViewPr>
    <p:cSldViewPr>
      <p:cViewPr varScale="1">
        <p:scale>
          <a:sx n="65" d="100"/>
          <a:sy n="65" d="100"/>
        </p:scale>
        <p:origin x="882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54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81CAC26-C488-4ACA-B5E1-976D620840F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5D32978-C5BC-4A15-9FFD-BAED92A5D779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191000"/>
            <a:ext cx="5486400" cy="4114800"/>
          </a:xfrm>
          <a:noFill/>
        </p:spPr>
        <p:txBody>
          <a:bodyPr/>
          <a:lstStyle/>
          <a:p>
            <a:pPr eaLnBrk="1" hangingPunct="1"/>
            <a:r>
              <a:rPr lang="en-US" altLang="en-US" sz="2000">
                <a:latin typeface="VNI-Times" pitchFamily="2" charset="0"/>
                <a:cs typeface="Arial" panose="020B0604020202020204" pitchFamily="34" charset="0"/>
              </a:rPr>
              <a:t>Khi chưa có dòng điện một chiều chay qua,c</a:t>
            </a:r>
            <a:r>
              <a:rPr lang="en-US" altLang="en-US" sz="2000">
                <a:latin typeface="Arial" panose="020B0604020202020204" pitchFamily="34" charset="0"/>
                <a:cs typeface="Arial" panose="020B0604020202020204" pitchFamily="34" charset="0"/>
              </a:rPr>
              <a:t>ác</a:t>
            </a:r>
            <a:r>
              <a:rPr lang="en-US" altLang="en-US" sz="2000">
                <a:latin typeface="VNI-Times" pitchFamily="2" charset="0"/>
                <a:cs typeface="Arial" panose="020B0604020202020204" pitchFamily="34" charset="0"/>
              </a:rPr>
              <a:t> ion chuyển động hỗn loạn  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BCE635-B712-4004-9F52-13B406DA6677}" type="slidenum">
              <a:rPr lang="en-US" smtClean="0"/>
              <a:t>5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/>
              <a:t>Bài 21 : ĐIỀU CHẾ KIM LOẠI</a:t>
            </a:r>
          </a:p>
        </p:txBody>
      </p:sp>
    </p:spTree>
    <p:extLst>
      <p:ext uri="{BB962C8B-B14F-4D97-AF65-F5344CB8AC3E}">
        <p14:creationId xmlns:p14="http://schemas.microsoft.com/office/powerpoint/2010/main" val="197966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vi-VN" altLang="en-US"/>
              <a:t>01/11/2016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3B9A1-FFE3-442A-97AF-4CC0737153A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097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vi-VN" altLang="en-US"/>
              <a:t>01/11/2016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BDCA9-C39C-4D65-9F69-B1F64299C14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634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vi-VN" altLang="en-US"/>
              <a:t>01/11/2016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C257F-B8B9-4CC2-9B1C-5A2554D6210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3603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0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75D50-0047-4413-9989-B5DB95269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091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vi-VN" altLang="en-US"/>
              <a:t>01/11/2016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D37EB-1D0F-48CF-8625-8F22C40B65D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8747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vi-VN" altLang="en-US"/>
              <a:t>01/11/2016</a:t>
            </a: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ED048-5B70-4C5E-AA27-AB13CFA9507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47737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vi-VN" altLang="en-US"/>
              <a:t>01/11/2016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E22F-CE33-4E7E-B833-4BE869D2419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2182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vi-VN" altLang="en-US"/>
              <a:t>01/11/2016</a:t>
            </a: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5E180-D619-45C1-BF0F-7E40210A041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721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vi-VN" altLang="en-US"/>
              <a:t>01/11/2016</a:t>
            </a: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4CE975-A9E5-4668-ACF0-5E504F8AE42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3743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vi-VN" altLang="en-US"/>
              <a:t>01/11/2016</a:t>
            </a: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D8D3F-3573-4E9C-B203-78E87C9C9D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4146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vi-VN" altLang="en-US"/>
              <a:t>01/11/2016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4C9BC9-6651-4E22-BB47-C00A880FC17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3271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vi-VN" altLang="en-US"/>
              <a:t>01/11/2016</a:t>
            </a: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4CC99-D096-47D7-9012-249D26C48D5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773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02703-B714-437A-A627-BCD0E391617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8334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1" r:id="rId1"/>
    <p:sldLayoutId id="2147484132" r:id="rId2"/>
    <p:sldLayoutId id="2147484133" r:id="rId3"/>
    <p:sldLayoutId id="2147484134" r:id="rId4"/>
    <p:sldLayoutId id="2147484135" r:id="rId5"/>
    <p:sldLayoutId id="2147484136" r:id="rId6"/>
    <p:sldLayoutId id="2147484137" r:id="rId7"/>
    <p:sldLayoutId id="2147484138" r:id="rId8"/>
    <p:sldLayoutId id="2147484139" r:id="rId9"/>
    <p:sldLayoutId id="2147484140" r:id="rId10"/>
    <p:sldLayoutId id="2147484141" r:id="rId11"/>
    <p:sldLayoutId id="214748414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file:///E:\DIEU%20CHE%20KL\THUC%20HANH%20GADT.ppt#-1,4,&#209;IE&#192;U CHE&#193; KIM LOA&#207;I.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E47A665-49E4-422E-835E-68C15B2407F0}" type="slidenum">
              <a:rPr lang="en-US" altLang="en-US"/>
              <a:pPr eaLnBrk="1" hangingPunct="1"/>
              <a:t>1</a:t>
            </a:fld>
            <a:endParaRPr lang="en-US" altLang="en-US"/>
          </a:p>
        </p:txBody>
      </p:sp>
      <p:sp>
        <p:nvSpPr>
          <p:cNvPr id="6" name="Oval 5"/>
          <p:cNvSpPr/>
          <p:nvPr/>
        </p:nvSpPr>
        <p:spPr>
          <a:xfrm>
            <a:off x="776378" y="810889"/>
            <a:ext cx="2474327" cy="560717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dirty="0">
                <a:latin typeface="+mj-lt"/>
              </a:rPr>
              <a:t>BÀI 21</a:t>
            </a:r>
            <a:endParaRPr lang="en-US" sz="3600" dirty="0">
              <a:latin typeface="+mj-lt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282414" y="1759793"/>
            <a:ext cx="8690386" cy="1440607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5400" b="1" dirty="0">
                <a:latin typeface="+mj-lt"/>
              </a:rPr>
              <a:t>ĐIỀU CHẾ KIM LOẠI</a:t>
            </a:r>
            <a:endParaRPr lang="en-US" sz="5400" b="1" dirty="0">
              <a:latin typeface="+mj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609600" y="1600201"/>
            <a:ext cx="11201400" cy="1222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en-US" sz="3200" b="1" u="sng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Nguyên tắc: 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dùng dòng điện 1 chiều trên catot để khử ion dương kim loại trong hợp chất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1651000" y="400050"/>
            <a:ext cx="4610100" cy="590549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PHƯƠNG PHÁP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33600" y="972235"/>
            <a:ext cx="53976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3. Phương pháp điện phân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778250" y="2997201"/>
            <a:ext cx="4229100" cy="520700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ĐIỆN PHÂN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/>
          <p:cNvCxnSpPr>
            <a:stCxn id="10" idx="3"/>
          </p:cNvCxnSpPr>
          <p:nvPr/>
        </p:nvCxnSpPr>
        <p:spPr>
          <a:xfrm>
            <a:off x="8007350" y="3257551"/>
            <a:ext cx="11747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10" idx="1"/>
          </p:cNvCxnSpPr>
          <p:nvPr/>
        </p:nvCxnSpPr>
        <p:spPr>
          <a:xfrm flipH="1">
            <a:off x="2331983" y="3257551"/>
            <a:ext cx="144626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16" idx="0"/>
          </p:cNvCxnSpPr>
          <p:nvPr/>
        </p:nvCxnSpPr>
        <p:spPr>
          <a:xfrm>
            <a:off x="9182100" y="3257551"/>
            <a:ext cx="0" cy="704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295416" y="3257551"/>
            <a:ext cx="0" cy="7048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1266716" y="3962400"/>
            <a:ext cx="2689334" cy="990365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ĐIỆN PHÂN NÓNG CHẢY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829550" y="3962401"/>
            <a:ext cx="2705100" cy="1079498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ĐIỆN PHÂN DUNG DỊCH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927100" y="5041899"/>
            <a:ext cx="3641834" cy="52322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K, Na,Mg,Al.....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61150" y="5173989"/>
            <a:ext cx="5041900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vi-VN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Zn,Cr,Fe,Ni,Sn,Pb,Cu,Ag..</a:t>
            </a:r>
            <a:endParaRPr lang="en-US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35843" y="5627438"/>
            <a:ext cx="4824348" cy="6223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 loại hoạt động mạnh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842000" y="5829299"/>
            <a:ext cx="6064250" cy="609600"/>
          </a:xfrm>
          <a:prstGeom prst="roundRect">
            <a:avLst/>
          </a:prstGeom>
          <a:solidFill>
            <a:srgbClr val="0E2C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Kim loại hoạt động trung bình và yếu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/>
      <p:bldP spid="10" grpId="0" animBg="1"/>
      <p:bldP spid="15" grpId="0" animBg="1"/>
      <p:bldP spid="16" grpId="0" animBg="1"/>
      <p:bldP spid="18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1676400" y="1295400"/>
            <a:ext cx="8763000" cy="8382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Điện phân Al</a:t>
            </a:r>
            <a:r>
              <a:rPr lang="vi-VN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nóng chảy để điều chế Al</a:t>
            </a:r>
            <a:endParaRPr lang="en-US" sz="36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76400" y="2832100"/>
            <a:ext cx="1572844" cy="4953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Catot (-)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409133" y="2832100"/>
            <a:ext cx="5124195" cy="4953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vi-VN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3+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+ 3e → Al 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Flowchart: Process 16"/>
          <p:cNvSpPr/>
          <p:nvPr/>
        </p:nvSpPr>
        <p:spPr>
          <a:xfrm>
            <a:off x="1676399" y="4667250"/>
            <a:ext cx="1797666" cy="520700"/>
          </a:xfrm>
          <a:prstGeom prst="flowChart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Anot (+)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409133" y="4667250"/>
            <a:ext cx="5124195" cy="5207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2O</a:t>
            </a:r>
            <a:r>
              <a:rPr lang="vi-VN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O</a:t>
            </a:r>
            <a:r>
              <a:rPr lang="vi-VN" sz="3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+ 4e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141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Line 2"/>
          <p:cNvSpPr>
            <a:spLocks noChangeShapeType="1"/>
          </p:cNvSpPr>
          <p:nvPr/>
        </p:nvSpPr>
        <p:spPr bwMode="auto">
          <a:xfrm flipV="1">
            <a:off x="1588428" y="3962402"/>
            <a:ext cx="8635073" cy="5556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0051" name="Text Box 3"/>
          <p:cNvSpPr txBox="1">
            <a:spLocks noChangeArrowheads="1"/>
          </p:cNvSpPr>
          <p:nvPr/>
        </p:nvSpPr>
        <p:spPr bwMode="auto">
          <a:xfrm>
            <a:off x="1473202" y="4224338"/>
            <a:ext cx="815181" cy="40005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K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627983" y="3352800"/>
            <a:ext cx="9421019" cy="1271588"/>
            <a:chOff x="282" y="1536"/>
            <a:chExt cx="5478" cy="801"/>
          </a:xfrm>
        </p:grpSpPr>
        <p:sp>
          <p:nvSpPr>
            <p:cNvPr id="18454" name="Text Box 5"/>
            <p:cNvSpPr txBox="1">
              <a:spLocks noChangeArrowheads="1"/>
            </p:cNvSpPr>
            <p:nvPr/>
          </p:nvSpPr>
          <p:spPr bwMode="auto">
            <a:xfrm>
              <a:off x="282" y="1536"/>
              <a:ext cx="354" cy="2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K</a:t>
              </a:r>
              <a:r>
                <a:rPr lang="en-US" b="1" baseline="30000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55" name="Text Box 6"/>
            <p:cNvSpPr txBox="1">
              <a:spLocks noChangeArrowheads="1"/>
            </p:cNvSpPr>
            <p:nvPr/>
          </p:nvSpPr>
          <p:spPr bwMode="auto">
            <a:xfrm>
              <a:off x="587" y="1536"/>
              <a:ext cx="459" cy="2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b="1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Na</a:t>
              </a:r>
              <a:r>
                <a:rPr lang="en-US" b="1" baseline="3000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56" name="Text Box 7"/>
            <p:cNvSpPr txBox="1">
              <a:spLocks noChangeArrowheads="1"/>
            </p:cNvSpPr>
            <p:nvPr/>
          </p:nvSpPr>
          <p:spPr bwMode="auto">
            <a:xfrm>
              <a:off x="960" y="1536"/>
              <a:ext cx="541" cy="2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Mg</a:t>
              </a:r>
              <a:r>
                <a:rPr lang="en-US" b="1" baseline="30000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b="1" baseline="3000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57" name="Text Box 8"/>
            <p:cNvSpPr txBox="1">
              <a:spLocks noChangeArrowheads="1"/>
            </p:cNvSpPr>
            <p:nvPr/>
          </p:nvSpPr>
          <p:spPr bwMode="auto">
            <a:xfrm>
              <a:off x="1408" y="1536"/>
              <a:ext cx="451" cy="2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noProof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Al</a:t>
              </a:r>
              <a:r>
                <a:rPr lang="en-US" b="1" baseline="30000" noProof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3+</a:t>
              </a:r>
              <a:r>
                <a:rPr lang="en-US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8458" name="Text Box 9"/>
            <p:cNvSpPr txBox="1">
              <a:spLocks noChangeArrowheads="1"/>
            </p:cNvSpPr>
            <p:nvPr/>
          </p:nvSpPr>
          <p:spPr bwMode="auto">
            <a:xfrm>
              <a:off x="1766" y="1536"/>
              <a:ext cx="489" cy="2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Zn</a:t>
              </a:r>
              <a:r>
                <a:rPr lang="en-US" b="1" baseline="30000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2+</a:t>
              </a:r>
              <a:endParaRPr lang="en-US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59" name="Text Box 10"/>
            <p:cNvSpPr txBox="1">
              <a:spLocks noChangeArrowheads="1"/>
            </p:cNvSpPr>
            <p:nvPr/>
          </p:nvSpPr>
          <p:spPr bwMode="auto">
            <a:xfrm>
              <a:off x="2176" y="1536"/>
              <a:ext cx="496" cy="2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Fe</a:t>
              </a:r>
              <a:r>
                <a:rPr lang="en-US" b="1" baseline="30000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2+</a:t>
              </a:r>
              <a:endParaRPr lang="en-US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60" name="Text Box 11"/>
            <p:cNvSpPr txBox="1">
              <a:spLocks noChangeArrowheads="1"/>
            </p:cNvSpPr>
            <p:nvPr/>
          </p:nvSpPr>
          <p:spPr bwMode="auto">
            <a:xfrm>
              <a:off x="2556" y="1536"/>
              <a:ext cx="452" cy="2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Ni</a:t>
              </a:r>
              <a:r>
                <a:rPr lang="en-US" b="1" baseline="30000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b="1" baseline="3000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61" name="Text Box 12"/>
            <p:cNvSpPr txBox="1">
              <a:spLocks noChangeArrowheads="1"/>
            </p:cNvSpPr>
            <p:nvPr/>
          </p:nvSpPr>
          <p:spPr bwMode="auto">
            <a:xfrm>
              <a:off x="2922" y="1536"/>
              <a:ext cx="481" cy="2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Sn</a:t>
              </a:r>
              <a:r>
                <a:rPr lang="en-US" b="1" baseline="30000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2+</a:t>
              </a:r>
              <a:endParaRPr lang="en-US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62" name="Text Box 13"/>
            <p:cNvSpPr txBox="1">
              <a:spLocks noChangeArrowheads="1"/>
            </p:cNvSpPr>
            <p:nvPr/>
          </p:nvSpPr>
          <p:spPr bwMode="auto">
            <a:xfrm>
              <a:off x="3280" y="1536"/>
              <a:ext cx="466" cy="2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Pb</a:t>
              </a:r>
              <a:r>
                <a:rPr lang="en-US" b="1" baseline="30000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2+</a:t>
              </a:r>
              <a:endParaRPr lang="en-US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63" name="Text Box 14"/>
            <p:cNvSpPr txBox="1">
              <a:spLocks noChangeArrowheads="1"/>
            </p:cNvSpPr>
            <p:nvPr/>
          </p:nvSpPr>
          <p:spPr bwMode="auto">
            <a:xfrm>
              <a:off x="3660" y="1536"/>
              <a:ext cx="459" cy="2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noProof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b="1" baseline="30000" noProof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64" name="Text Box 15"/>
            <p:cNvSpPr txBox="1">
              <a:spLocks noChangeArrowheads="1"/>
            </p:cNvSpPr>
            <p:nvPr/>
          </p:nvSpPr>
          <p:spPr bwMode="auto">
            <a:xfrm>
              <a:off x="4033" y="1536"/>
              <a:ext cx="474" cy="2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sz="2000" b="1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Cu</a:t>
              </a:r>
              <a:r>
                <a:rPr lang="en-US" sz="2000" b="1" baseline="30000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2+</a:t>
              </a:r>
              <a:endParaRPr lang="en-US" sz="20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65" name="Text Box 16"/>
            <p:cNvSpPr txBox="1">
              <a:spLocks noChangeArrowheads="1"/>
            </p:cNvSpPr>
            <p:nvPr/>
          </p:nvSpPr>
          <p:spPr bwMode="auto">
            <a:xfrm>
              <a:off x="4443" y="1536"/>
              <a:ext cx="564" cy="2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Ag</a:t>
              </a:r>
              <a:r>
                <a:rPr lang="en-US" b="1" baseline="30000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endParaRPr lang="en-US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66" name="Text Box 17"/>
            <p:cNvSpPr txBox="1">
              <a:spLocks noChangeArrowheads="1"/>
            </p:cNvSpPr>
            <p:nvPr/>
          </p:nvSpPr>
          <p:spPr bwMode="auto">
            <a:xfrm>
              <a:off x="4876" y="1536"/>
              <a:ext cx="474" cy="2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n-US" b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u</a:t>
              </a:r>
              <a:r>
                <a:rPr lang="en-US" b="1" baseline="3000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3+</a:t>
              </a:r>
              <a:endParaRPr lang="en-US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67" name="Text Box 18"/>
            <p:cNvSpPr txBox="1">
              <a:spLocks noChangeArrowheads="1"/>
            </p:cNvSpPr>
            <p:nvPr/>
          </p:nvSpPr>
          <p:spPr bwMode="auto">
            <a:xfrm>
              <a:off x="5271" y="1536"/>
              <a:ext cx="489" cy="26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68" name="Text Box 19"/>
            <p:cNvSpPr txBox="1">
              <a:spLocks noChangeArrowheads="1"/>
            </p:cNvSpPr>
            <p:nvPr/>
          </p:nvSpPr>
          <p:spPr bwMode="auto">
            <a:xfrm>
              <a:off x="565" y="2085"/>
              <a:ext cx="474" cy="2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Na</a:t>
              </a:r>
            </a:p>
          </p:txBody>
        </p:sp>
        <p:sp>
          <p:nvSpPr>
            <p:cNvPr id="18469" name="Text Box 20"/>
            <p:cNvSpPr txBox="1">
              <a:spLocks noChangeArrowheads="1"/>
            </p:cNvSpPr>
            <p:nvPr/>
          </p:nvSpPr>
          <p:spPr bwMode="auto">
            <a:xfrm>
              <a:off x="915" y="2085"/>
              <a:ext cx="474" cy="2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Mg</a:t>
              </a:r>
            </a:p>
          </p:txBody>
        </p:sp>
        <p:sp>
          <p:nvSpPr>
            <p:cNvPr id="18470" name="Text Box 21"/>
            <p:cNvSpPr txBox="1">
              <a:spLocks noChangeArrowheads="1"/>
            </p:cNvSpPr>
            <p:nvPr/>
          </p:nvSpPr>
          <p:spPr bwMode="auto">
            <a:xfrm>
              <a:off x="1751" y="2085"/>
              <a:ext cx="474" cy="2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Zn</a:t>
              </a:r>
            </a:p>
          </p:txBody>
        </p:sp>
        <p:sp>
          <p:nvSpPr>
            <p:cNvPr id="18471" name="Text Box 22"/>
            <p:cNvSpPr txBox="1">
              <a:spLocks noChangeArrowheads="1"/>
            </p:cNvSpPr>
            <p:nvPr/>
          </p:nvSpPr>
          <p:spPr bwMode="auto">
            <a:xfrm>
              <a:off x="1356" y="2085"/>
              <a:ext cx="473" cy="2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noProof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Al</a:t>
              </a:r>
            </a:p>
          </p:txBody>
        </p:sp>
        <p:sp>
          <p:nvSpPr>
            <p:cNvPr id="18472" name="Text Box 23"/>
            <p:cNvSpPr txBox="1">
              <a:spLocks noChangeArrowheads="1"/>
            </p:cNvSpPr>
            <p:nvPr/>
          </p:nvSpPr>
          <p:spPr bwMode="auto">
            <a:xfrm>
              <a:off x="2079" y="2085"/>
              <a:ext cx="474" cy="2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Fe </a:t>
              </a:r>
            </a:p>
          </p:txBody>
        </p:sp>
        <p:sp>
          <p:nvSpPr>
            <p:cNvPr id="18473" name="Text Box 24"/>
            <p:cNvSpPr txBox="1">
              <a:spLocks noChangeArrowheads="1"/>
            </p:cNvSpPr>
            <p:nvPr/>
          </p:nvSpPr>
          <p:spPr bwMode="auto">
            <a:xfrm>
              <a:off x="2452" y="2085"/>
              <a:ext cx="474" cy="2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Ni</a:t>
              </a:r>
            </a:p>
          </p:txBody>
        </p:sp>
        <p:sp>
          <p:nvSpPr>
            <p:cNvPr id="18474" name="Text Box 25"/>
            <p:cNvSpPr txBox="1">
              <a:spLocks noChangeArrowheads="1"/>
            </p:cNvSpPr>
            <p:nvPr/>
          </p:nvSpPr>
          <p:spPr bwMode="auto">
            <a:xfrm>
              <a:off x="2802" y="2085"/>
              <a:ext cx="474" cy="2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Sn</a:t>
              </a:r>
            </a:p>
          </p:txBody>
        </p:sp>
        <p:sp>
          <p:nvSpPr>
            <p:cNvPr id="18475" name="Text Box 26"/>
            <p:cNvSpPr txBox="1">
              <a:spLocks noChangeArrowheads="1"/>
            </p:cNvSpPr>
            <p:nvPr/>
          </p:nvSpPr>
          <p:spPr bwMode="auto">
            <a:xfrm>
              <a:off x="3257" y="2085"/>
              <a:ext cx="474" cy="2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Pb</a:t>
              </a:r>
            </a:p>
          </p:txBody>
        </p:sp>
        <p:sp>
          <p:nvSpPr>
            <p:cNvPr id="18476" name="Text Box 27"/>
            <p:cNvSpPr txBox="1">
              <a:spLocks noChangeArrowheads="1"/>
            </p:cNvSpPr>
            <p:nvPr/>
          </p:nvSpPr>
          <p:spPr bwMode="auto">
            <a:xfrm>
              <a:off x="4026" y="2085"/>
              <a:ext cx="436" cy="2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Cu</a:t>
              </a:r>
            </a:p>
          </p:txBody>
        </p:sp>
        <p:sp>
          <p:nvSpPr>
            <p:cNvPr id="18477" name="Text Box 28"/>
            <p:cNvSpPr txBox="1">
              <a:spLocks noChangeArrowheads="1"/>
            </p:cNvSpPr>
            <p:nvPr/>
          </p:nvSpPr>
          <p:spPr bwMode="auto">
            <a:xfrm>
              <a:off x="3705" y="2085"/>
              <a:ext cx="369" cy="2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</a:t>
              </a:r>
              <a:r>
                <a:rPr lang="en-US" b="1" baseline="-2500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endParaRPr 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78" name="Text Box 29"/>
            <p:cNvSpPr txBox="1">
              <a:spLocks noChangeArrowheads="1"/>
            </p:cNvSpPr>
            <p:nvPr/>
          </p:nvSpPr>
          <p:spPr bwMode="auto">
            <a:xfrm>
              <a:off x="4406" y="2085"/>
              <a:ext cx="414" cy="2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Ag</a:t>
              </a:r>
            </a:p>
          </p:txBody>
        </p:sp>
        <p:sp>
          <p:nvSpPr>
            <p:cNvPr id="18479" name="Text Box 30"/>
            <p:cNvSpPr txBox="1">
              <a:spLocks noChangeArrowheads="1"/>
            </p:cNvSpPr>
            <p:nvPr/>
          </p:nvSpPr>
          <p:spPr bwMode="auto">
            <a:xfrm>
              <a:off x="4816" y="2085"/>
              <a:ext cx="414" cy="2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Au</a:t>
              </a:r>
            </a:p>
          </p:txBody>
        </p:sp>
        <p:sp>
          <p:nvSpPr>
            <p:cNvPr id="18480" name="Text Box 31"/>
            <p:cNvSpPr txBox="1">
              <a:spLocks noChangeArrowheads="1"/>
            </p:cNvSpPr>
            <p:nvPr/>
          </p:nvSpPr>
          <p:spPr bwMode="auto">
            <a:xfrm>
              <a:off x="5197" y="2085"/>
              <a:ext cx="518" cy="2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b="1" noProof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8481" name="Line 32"/>
            <p:cNvSpPr>
              <a:spLocks noChangeShapeType="1"/>
            </p:cNvSpPr>
            <p:nvPr/>
          </p:nvSpPr>
          <p:spPr bwMode="auto">
            <a:xfrm>
              <a:off x="438" y="1798"/>
              <a:ext cx="0" cy="28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82" name="Line 33"/>
            <p:cNvSpPr>
              <a:spLocks noChangeShapeType="1"/>
            </p:cNvSpPr>
            <p:nvPr/>
          </p:nvSpPr>
          <p:spPr bwMode="auto">
            <a:xfrm>
              <a:off x="751" y="1806"/>
              <a:ext cx="0" cy="28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83" name="Line 34"/>
            <p:cNvSpPr>
              <a:spLocks noChangeShapeType="1"/>
            </p:cNvSpPr>
            <p:nvPr/>
          </p:nvSpPr>
          <p:spPr bwMode="auto">
            <a:xfrm>
              <a:off x="1117" y="1806"/>
              <a:ext cx="0" cy="28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84" name="Line 35"/>
            <p:cNvSpPr>
              <a:spLocks noChangeShapeType="1"/>
            </p:cNvSpPr>
            <p:nvPr/>
          </p:nvSpPr>
          <p:spPr bwMode="auto">
            <a:xfrm>
              <a:off x="1505" y="1798"/>
              <a:ext cx="0" cy="28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85" name="Line 36"/>
            <p:cNvSpPr>
              <a:spLocks noChangeShapeType="1"/>
            </p:cNvSpPr>
            <p:nvPr/>
          </p:nvSpPr>
          <p:spPr bwMode="auto">
            <a:xfrm>
              <a:off x="1870" y="1798"/>
              <a:ext cx="0" cy="279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86" name="Line 37"/>
            <p:cNvSpPr>
              <a:spLocks noChangeShapeType="1"/>
            </p:cNvSpPr>
            <p:nvPr/>
          </p:nvSpPr>
          <p:spPr bwMode="auto">
            <a:xfrm>
              <a:off x="2250" y="1798"/>
              <a:ext cx="0" cy="28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87" name="Line 38"/>
            <p:cNvSpPr>
              <a:spLocks noChangeShapeType="1"/>
            </p:cNvSpPr>
            <p:nvPr/>
          </p:nvSpPr>
          <p:spPr bwMode="auto">
            <a:xfrm>
              <a:off x="2638" y="1798"/>
              <a:ext cx="0" cy="28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88" name="Line 39"/>
            <p:cNvSpPr>
              <a:spLocks noChangeShapeType="1"/>
            </p:cNvSpPr>
            <p:nvPr/>
          </p:nvSpPr>
          <p:spPr bwMode="auto">
            <a:xfrm>
              <a:off x="3026" y="1789"/>
              <a:ext cx="0" cy="28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89" name="Line 40"/>
            <p:cNvSpPr>
              <a:spLocks noChangeShapeType="1"/>
            </p:cNvSpPr>
            <p:nvPr/>
          </p:nvSpPr>
          <p:spPr bwMode="auto">
            <a:xfrm>
              <a:off x="3421" y="1789"/>
              <a:ext cx="0" cy="28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90" name="Line 41"/>
            <p:cNvSpPr>
              <a:spLocks noChangeShapeType="1"/>
            </p:cNvSpPr>
            <p:nvPr/>
          </p:nvSpPr>
          <p:spPr bwMode="auto">
            <a:xfrm>
              <a:off x="3794" y="1798"/>
              <a:ext cx="0" cy="287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91" name="Line 42"/>
            <p:cNvSpPr>
              <a:spLocks noChangeShapeType="1"/>
            </p:cNvSpPr>
            <p:nvPr/>
          </p:nvSpPr>
          <p:spPr bwMode="auto">
            <a:xfrm>
              <a:off x="4160" y="1789"/>
              <a:ext cx="0" cy="28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92" name="Line 43"/>
            <p:cNvSpPr>
              <a:spLocks noChangeShapeType="1"/>
            </p:cNvSpPr>
            <p:nvPr/>
          </p:nvSpPr>
          <p:spPr bwMode="auto">
            <a:xfrm>
              <a:off x="4563" y="1789"/>
              <a:ext cx="0" cy="28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93" name="Line 44"/>
            <p:cNvSpPr>
              <a:spLocks noChangeShapeType="1"/>
            </p:cNvSpPr>
            <p:nvPr/>
          </p:nvSpPr>
          <p:spPr bwMode="auto">
            <a:xfrm>
              <a:off x="4988" y="1789"/>
              <a:ext cx="0" cy="28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0093" name="AutoShape 45"/>
          <p:cNvSpPr>
            <a:spLocks/>
          </p:cNvSpPr>
          <p:nvPr/>
        </p:nvSpPr>
        <p:spPr bwMode="auto">
          <a:xfrm rot="-5400000">
            <a:off x="5616575" y="3260725"/>
            <a:ext cx="381000" cy="2889250"/>
          </a:xfrm>
          <a:prstGeom prst="leftBrace">
            <a:avLst>
              <a:gd name="adj1" fmla="val 5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/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0094" name="AutoShape 46"/>
          <p:cNvSpPr>
            <a:spLocks/>
          </p:cNvSpPr>
          <p:nvPr/>
        </p:nvSpPr>
        <p:spPr bwMode="auto">
          <a:xfrm rot="-5400000">
            <a:off x="8918575" y="3813175"/>
            <a:ext cx="381000" cy="1898650"/>
          </a:xfrm>
          <a:prstGeom prst="leftBrace">
            <a:avLst>
              <a:gd name="adj1" fmla="val 3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0095" name="AutoShape 47"/>
          <p:cNvSpPr>
            <a:spLocks/>
          </p:cNvSpPr>
          <p:nvPr/>
        </p:nvSpPr>
        <p:spPr bwMode="auto">
          <a:xfrm rot="-5400000">
            <a:off x="2727325" y="3736975"/>
            <a:ext cx="381000" cy="1898650"/>
          </a:xfrm>
          <a:prstGeom prst="leftBrace">
            <a:avLst>
              <a:gd name="adj1" fmla="val 3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0096" name="AutoShape 48"/>
          <p:cNvSpPr>
            <a:spLocks/>
          </p:cNvSpPr>
          <p:nvPr/>
        </p:nvSpPr>
        <p:spPr bwMode="auto">
          <a:xfrm rot="5400000">
            <a:off x="5537200" y="1562100"/>
            <a:ext cx="457200" cy="2971800"/>
          </a:xfrm>
          <a:prstGeom prst="lef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10800000" vert="eaVert" wrap="none" anchor="ctr"/>
          <a:lstStyle/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0097" name="AutoShape 49"/>
          <p:cNvSpPr>
            <a:spLocks/>
          </p:cNvSpPr>
          <p:nvPr/>
        </p:nvSpPr>
        <p:spPr bwMode="auto">
          <a:xfrm rot="5400000">
            <a:off x="9001125" y="2136775"/>
            <a:ext cx="381000" cy="1898650"/>
          </a:xfrm>
          <a:prstGeom prst="leftBrace">
            <a:avLst>
              <a:gd name="adj1" fmla="val 3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0098" name="AutoShape 50"/>
          <p:cNvSpPr>
            <a:spLocks/>
          </p:cNvSpPr>
          <p:nvPr/>
        </p:nvSpPr>
        <p:spPr bwMode="auto">
          <a:xfrm rot="5400000">
            <a:off x="2644775" y="2136775"/>
            <a:ext cx="381000" cy="1898650"/>
          </a:xfrm>
          <a:prstGeom prst="leftBrace">
            <a:avLst>
              <a:gd name="adj1" fmla="val 38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4979" name="Text Box 51"/>
          <p:cNvSpPr txBox="1">
            <a:spLocks noChangeArrowheads="1"/>
          </p:cNvSpPr>
          <p:nvPr/>
        </p:nvSpPr>
        <p:spPr bwMode="auto">
          <a:xfrm>
            <a:off x="3635002" y="311876"/>
            <a:ext cx="4870450" cy="646331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pháp điều chế  </a:t>
            </a:r>
          </a:p>
        </p:txBody>
      </p:sp>
      <p:sp>
        <p:nvSpPr>
          <p:cNvPr id="124980" name="Text Box 52"/>
          <p:cNvSpPr txBox="1">
            <a:spLocks noChangeArrowheads="1"/>
          </p:cNvSpPr>
          <p:nvPr/>
        </p:nvSpPr>
        <p:spPr bwMode="auto">
          <a:xfrm>
            <a:off x="1358900" y="2286002"/>
            <a:ext cx="3067050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Điện phân nóng chảy</a:t>
            </a:r>
          </a:p>
        </p:txBody>
      </p:sp>
      <p:sp>
        <p:nvSpPr>
          <p:cNvPr id="124981" name="Text Box 53"/>
          <p:cNvSpPr txBox="1">
            <a:spLocks noChangeArrowheads="1"/>
          </p:cNvSpPr>
          <p:nvPr/>
        </p:nvSpPr>
        <p:spPr bwMode="auto">
          <a:xfrm>
            <a:off x="4639609" y="1828801"/>
            <a:ext cx="2345391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Nhiệt luyện</a:t>
            </a:r>
          </a:p>
        </p:txBody>
      </p:sp>
      <p:sp>
        <p:nvSpPr>
          <p:cNvPr id="124982" name="Text Box 54"/>
          <p:cNvSpPr txBox="1">
            <a:spLocks noChangeArrowheads="1"/>
          </p:cNvSpPr>
          <p:nvPr/>
        </p:nvSpPr>
        <p:spPr bwMode="auto">
          <a:xfrm>
            <a:off x="4639609" y="2286002"/>
            <a:ext cx="2971800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24983" name="Text Box 55"/>
          <p:cNvSpPr txBox="1">
            <a:spLocks noChangeArrowheads="1"/>
          </p:cNvSpPr>
          <p:nvPr/>
        </p:nvSpPr>
        <p:spPr bwMode="auto">
          <a:xfrm>
            <a:off x="7941609" y="2057402"/>
            <a:ext cx="2345391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Nhiệt luyện</a:t>
            </a:r>
          </a:p>
        </p:txBody>
      </p:sp>
      <p:sp>
        <p:nvSpPr>
          <p:cNvPr id="124984" name="Text Box 56"/>
          <p:cNvSpPr txBox="1">
            <a:spLocks noChangeArrowheads="1"/>
          </p:cNvSpPr>
          <p:nvPr/>
        </p:nvSpPr>
        <p:spPr bwMode="auto">
          <a:xfrm>
            <a:off x="7941609" y="2514600"/>
            <a:ext cx="3067050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Điện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24985" name="Text Box 57"/>
          <p:cNvSpPr txBox="1">
            <a:spLocks noChangeArrowheads="1"/>
          </p:cNvSpPr>
          <p:nvPr/>
        </p:nvSpPr>
        <p:spPr bwMode="auto">
          <a:xfrm>
            <a:off x="7941609" y="1600200"/>
            <a:ext cx="2345391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Thủy luyện   </a:t>
            </a:r>
          </a:p>
        </p:txBody>
      </p:sp>
      <p:sp>
        <p:nvSpPr>
          <p:cNvPr id="124986" name="Text Box 58"/>
          <p:cNvSpPr txBox="1">
            <a:spLocks noChangeArrowheads="1"/>
          </p:cNvSpPr>
          <p:nvPr/>
        </p:nvSpPr>
        <p:spPr bwMode="auto">
          <a:xfrm>
            <a:off x="2254250" y="4953000"/>
            <a:ext cx="1403350" cy="523220"/>
          </a:xfrm>
          <a:prstGeom prst="rect">
            <a:avLst/>
          </a:prstGeom>
          <a:solidFill>
            <a:srgbClr val="5580A6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</a:p>
        </p:txBody>
      </p:sp>
      <p:sp>
        <p:nvSpPr>
          <p:cNvPr id="124987" name="Text Box 59"/>
          <p:cNvSpPr txBox="1">
            <a:spLocks noChangeArrowheads="1"/>
          </p:cNvSpPr>
          <p:nvPr/>
        </p:nvSpPr>
        <p:spPr bwMode="auto">
          <a:xfrm>
            <a:off x="4724400" y="4953000"/>
            <a:ext cx="2228850" cy="523220"/>
          </a:xfrm>
          <a:prstGeom prst="rect">
            <a:avLst/>
          </a:prstGeom>
          <a:solidFill>
            <a:srgbClr val="5580A6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bình</a:t>
            </a:r>
          </a:p>
        </p:txBody>
      </p:sp>
      <p:sp>
        <p:nvSpPr>
          <p:cNvPr id="124988" name="Text Box 60"/>
          <p:cNvSpPr txBox="1">
            <a:spLocks noChangeArrowheads="1"/>
          </p:cNvSpPr>
          <p:nvPr/>
        </p:nvSpPr>
        <p:spPr bwMode="auto">
          <a:xfrm>
            <a:off x="8458200" y="5029200"/>
            <a:ext cx="1403350" cy="523220"/>
          </a:xfrm>
          <a:prstGeom prst="rect">
            <a:avLst/>
          </a:prstGeom>
          <a:solidFill>
            <a:srgbClr val="5580A6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Yếu</a:t>
            </a:r>
          </a:p>
        </p:txBody>
      </p:sp>
    </p:spTree>
    <p:extLst>
      <p:ext uri="{BB962C8B-B14F-4D97-AF65-F5344CB8AC3E}">
        <p14:creationId xmlns:p14="http://schemas.microsoft.com/office/powerpoint/2010/main" val="3919133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0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0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0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30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0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30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30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24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24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4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4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24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24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500"/>
                                        <p:tgtEl>
                                          <p:spTgt spid="124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124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249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249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5" dur="500"/>
                                        <p:tgtEl>
                                          <p:spTgt spid="124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1" grpId="0" animBg="1"/>
      <p:bldP spid="130093" grpId="0" animBg="1"/>
      <p:bldP spid="130094" grpId="0" animBg="1"/>
      <p:bldP spid="130095" grpId="0" animBg="1"/>
      <p:bldP spid="130096" grpId="0" animBg="1"/>
      <p:bldP spid="130097" grpId="0" animBg="1"/>
      <p:bldP spid="130098" grpId="0" animBg="1"/>
      <p:bldP spid="124980" grpId="0" animBg="1"/>
      <p:bldP spid="124981" grpId="0" animBg="1"/>
      <p:bldP spid="124982" grpId="0" animBg="1"/>
      <p:bldP spid="124983" grpId="0" animBg="1"/>
      <p:bldP spid="124984" grpId="0" animBg="1"/>
      <p:bldP spid="124985" grpId="0" animBg="1"/>
      <p:bldP spid="124986" grpId="0" animBg="1"/>
      <p:bldP spid="124987" grpId="0" animBg="1"/>
      <p:bldP spid="12498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1447800" y="1371600"/>
            <a:ext cx="10206172" cy="8382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Điện phân MgCl</a:t>
            </a:r>
            <a:r>
              <a:rPr lang="vi-VN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nóng chảy để điều chế Mg</a:t>
            </a:r>
            <a:endParaRPr lang="en-US" sz="36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47799" y="2908300"/>
            <a:ext cx="1670627" cy="4953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Catot (-) 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180533" y="2908300"/>
            <a:ext cx="5442765" cy="4953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</a:t>
            </a:r>
            <a:r>
              <a:rPr lang="vi-VN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+ 2e → Mg 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Flowchart: Process 16"/>
          <p:cNvSpPr/>
          <p:nvPr/>
        </p:nvSpPr>
        <p:spPr>
          <a:xfrm>
            <a:off x="1447799" y="4743450"/>
            <a:ext cx="1909426" cy="520700"/>
          </a:xfrm>
          <a:prstGeom prst="flowChartProces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Anot (+)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180532" y="4743450"/>
            <a:ext cx="5442765" cy="5207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2Cl</a:t>
            </a:r>
            <a:r>
              <a:rPr lang="vi-VN" sz="36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Cl</a:t>
            </a:r>
            <a:r>
              <a:rPr lang="vi-VN" sz="36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+ 2e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142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5"/>
          <p:cNvSpPr txBox="1">
            <a:spLocks noChangeArrowheads="1"/>
          </p:cNvSpPr>
          <p:nvPr/>
        </p:nvSpPr>
        <p:spPr bwMode="auto">
          <a:xfrm>
            <a:off x="2133600" y="304802"/>
            <a:ext cx="81724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/>
              <a:t>SƠ ĐỒ ĐIỆN PHÂN NÓNG CHẢY </a:t>
            </a:r>
          </a:p>
        </p:txBody>
      </p:sp>
      <p:sp>
        <p:nvSpPr>
          <p:cNvPr id="129030" name="Text Box 6"/>
          <p:cNvSpPr txBox="1">
            <a:spLocks noChangeArrowheads="1"/>
          </p:cNvSpPr>
          <p:nvPr/>
        </p:nvSpPr>
        <p:spPr bwMode="auto">
          <a:xfrm>
            <a:off x="1390650" y="1219200"/>
            <a:ext cx="9328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 </a:t>
            </a:r>
            <a:r>
              <a:rPr lang="en-US" sz="2400" b="1">
                <a:solidFill>
                  <a:srgbClr val="FF3300"/>
                </a:solidFill>
                <a:latin typeface="Times New Roman" pitchFamily="18" charset="0"/>
              </a:rPr>
              <a:t>K</a:t>
            </a:r>
            <a:r>
              <a:rPr lang="en-US" sz="2400" b="1" baseline="30000">
                <a:solidFill>
                  <a:srgbClr val="FF3300"/>
                </a:solidFill>
                <a:latin typeface="Times New Roman" pitchFamily="18" charset="0"/>
              </a:rPr>
              <a:t>+   </a:t>
            </a:r>
            <a:r>
              <a:rPr lang="en-US" sz="2400" b="1">
                <a:solidFill>
                  <a:srgbClr val="FF3300"/>
                </a:solidFill>
                <a:latin typeface="Times New Roman" pitchFamily="18" charset="0"/>
              </a:rPr>
              <a:t>Na</a:t>
            </a:r>
            <a:r>
              <a:rPr lang="en-US" sz="2400" b="1" baseline="30000">
                <a:solidFill>
                  <a:srgbClr val="FF3300"/>
                </a:solidFill>
                <a:latin typeface="Times New Roman" pitchFamily="18" charset="0"/>
              </a:rPr>
              <a:t>+  </a:t>
            </a:r>
            <a:r>
              <a:rPr lang="en-US" sz="2400" b="1">
                <a:solidFill>
                  <a:srgbClr val="FF3300"/>
                </a:solidFill>
                <a:latin typeface="Times New Roman" pitchFamily="18" charset="0"/>
              </a:rPr>
              <a:t>Mg</a:t>
            </a:r>
            <a:r>
              <a:rPr lang="en-US" sz="2400" b="1" baseline="30000">
                <a:solidFill>
                  <a:srgbClr val="FF3300"/>
                </a:solidFill>
                <a:latin typeface="Times New Roman" pitchFamily="18" charset="0"/>
              </a:rPr>
              <a:t>2+  </a:t>
            </a:r>
            <a:r>
              <a:rPr lang="en-US" sz="2400" b="1">
                <a:solidFill>
                  <a:srgbClr val="FF3300"/>
                </a:solidFill>
                <a:latin typeface="Times New Roman" pitchFamily="18" charset="0"/>
              </a:rPr>
              <a:t>Al</a:t>
            </a:r>
            <a:r>
              <a:rPr lang="en-US" sz="2400" b="1" baseline="30000">
                <a:solidFill>
                  <a:srgbClr val="FF3300"/>
                </a:solidFill>
                <a:latin typeface="Times New Roman" pitchFamily="18" charset="0"/>
              </a:rPr>
              <a:t>3+ </a:t>
            </a:r>
            <a:r>
              <a:rPr lang="en-US" sz="2400" b="1" baseline="30000">
                <a:latin typeface="Times New Roman" pitchFamily="18" charset="0"/>
              </a:rPr>
              <a:t>   </a:t>
            </a:r>
            <a:r>
              <a:rPr lang="en-US" sz="2400" b="1">
                <a:latin typeface="Times New Roman" pitchFamily="18" charset="0"/>
              </a:rPr>
              <a:t> Zn</a:t>
            </a:r>
            <a:r>
              <a:rPr lang="en-US" sz="2400" b="1" baseline="30000">
                <a:latin typeface="Times New Roman" pitchFamily="18" charset="0"/>
              </a:rPr>
              <a:t>2+ …………….</a:t>
            </a:r>
            <a:r>
              <a:rPr lang="en-US" sz="2400" b="1">
                <a:latin typeface="Times New Roman" pitchFamily="18" charset="0"/>
              </a:rPr>
              <a:t>Ag</a:t>
            </a:r>
            <a:r>
              <a:rPr lang="en-US" sz="2400" b="1" baseline="30000">
                <a:latin typeface="Times New Roman" pitchFamily="18" charset="0"/>
              </a:rPr>
              <a:t>+ </a:t>
            </a:r>
            <a:r>
              <a:rPr lang="en-US" sz="2400" b="1">
                <a:latin typeface="Times New Roman" pitchFamily="18" charset="0"/>
              </a:rPr>
              <a:t>Hg</a:t>
            </a:r>
            <a:r>
              <a:rPr lang="en-US" sz="2400" b="1" baseline="30000">
                <a:latin typeface="Times New Roman" pitchFamily="18" charset="0"/>
              </a:rPr>
              <a:t>2+ </a:t>
            </a:r>
            <a:r>
              <a:rPr lang="en-US" sz="2400" b="1">
                <a:latin typeface="Times New Roman" pitchFamily="18" charset="0"/>
              </a:rPr>
              <a:t>Pt</a:t>
            </a:r>
            <a:r>
              <a:rPr lang="en-US" sz="2400" b="1" baseline="30000">
                <a:latin typeface="Times New Roman" pitchFamily="18" charset="0"/>
              </a:rPr>
              <a:t>2+ </a:t>
            </a:r>
            <a:r>
              <a:rPr lang="en-US" sz="2400" b="1">
                <a:latin typeface="Times New Roman" pitchFamily="18" charset="0"/>
              </a:rPr>
              <a:t>Au</a:t>
            </a:r>
            <a:r>
              <a:rPr lang="en-US" sz="2400" b="1" baseline="30000">
                <a:latin typeface="Times New Roman" pitchFamily="18" charset="0"/>
              </a:rPr>
              <a:t>3+</a:t>
            </a:r>
          </a:p>
        </p:txBody>
      </p:sp>
      <p:sp>
        <p:nvSpPr>
          <p:cNvPr id="129033" name="Text Box 9"/>
          <p:cNvSpPr txBox="1">
            <a:spLocks noChangeArrowheads="1"/>
          </p:cNvSpPr>
          <p:nvPr/>
        </p:nvSpPr>
        <p:spPr bwMode="auto">
          <a:xfrm>
            <a:off x="1473200" y="2819400"/>
            <a:ext cx="1320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Oxit</a:t>
            </a:r>
          </a:p>
        </p:txBody>
      </p:sp>
      <p:sp>
        <p:nvSpPr>
          <p:cNvPr id="129034" name="Text Box 10"/>
          <p:cNvSpPr txBox="1">
            <a:spLocks noChangeArrowheads="1"/>
          </p:cNvSpPr>
          <p:nvPr/>
        </p:nvSpPr>
        <p:spPr bwMode="auto">
          <a:xfrm>
            <a:off x="1225550" y="3276600"/>
            <a:ext cx="4292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Muối clorua</a:t>
            </a:r>
          </a:p>
        </p:txBody>
      </p:sp>
      <p:sp>
        <p:nvSpPr>
          <p:cNvPr id="129037" name="AutoShape 13"/>
          <p:cNvSpPr>
            <a:spLocks/>
          </p:cNvSpPr>
          <p:nvPr/>
        </p:nvSpPr>
        <p:spPr bwMode="auto">
          <a:xfrm>
            <a:off x="3206750" y="2895600"/>
            <a:ext cx="330200" cy="1066800"/>
          </a:xfrm>
          <a:prstGeom prst="rightBrace">
            <a:avLst>
              <a:gd name="adj1" fmla="val 5000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 b="1"/>
          </a:p>
        </p:txBody>
      </p:sp>
      <p:sp>
        <p:nvSpPr>
          <p:cNvPr id="129038" name="Text Box 14"/>
          <p:cNvSpPr txBox="1">
            <a:spLocks noChangeArrowheads="1"/>
          </p:cNvSpPr>
          <p:nvPr/>
        </p:nvSpPr>
        <p:spPr bwMode="auto">
          <a:xfrm>
            <a:off x="1143000" y="3810000"/>
            <a:ext cx="2228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/>
              <a:t>(nóng chảy)</a:t>
            </a:r>
          </a:p>
        </p:txBody>
      </p:sp>
      <p:sp>
        <p:nvSpPr>
          <p:cNvPr id="129039" name="Line 15"/>
          <p:cNvSpPr>
            <a:spLocks noChangeShapeType="1"/>
          </p:cNvSpPr>
          <p:nvPr/>
        </p:nvSpPr>
        <p:spPr bwMode="auto">
          <a:xfrm>
            <a:off x="3619500" y="3429000"/>
            <a:ext cx="18986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41" name="Text Box 17"/>
          <p:cNvSpPr txBox="1">
            <a:spLocks noChangeArrowheads="1"/>
          </p:cNvSpPr>
          <p:nvPr/>
        </p:nvSpPr>
        <p:spPr bwMode="auto">
          <a:xfrm>
            <a:off x="3702050" y="2895600"/>
            <a:ext cx="1981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D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ò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ng 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</a:rPr>
              <a:t>điện</a:t>
            </a:r>
            <a:r>
              <a:rPr lang="en-US" sz="2400" b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</a:p>
        </p:txBody>
      </p:sp>
      <p:sp>
        <p:nvSpPr>
          <p:cNvPr id="129042" name="AutoShape 18"/>
          <p:cNvSpPr>
            <a:spLocks/>
          </p:cNvSpPr>
          <p:nvPr/>
        </p:nvSpPr>
        <p:spPr bwMode="auto">
          <a:xfrm>
            <a:off x="5518150" y="2452688"/>
            <a:ext cx="151342" cy="1981200"/>
          </a:xfrm>
          <a:prstGeom prst="leftBrace">
            <a:avLst>
              <a:gd name="adj1" fmla="val 118182"/>
              <a:gd name="adj2" fmla="val 50000"/>
            </a:avLst>
          </a:prstGeom>
          <a:noFill/>
          <a:ln w="25400">
            <a:solidFill>
              <a:srgbClr val="00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129043" name="Text Box 19"/>
          <p:cNvSpPr txBox="1">
            <a:spLocks noChangeArrowheads="1"/>
          </p:cNvSpPr>
          <p:nvPr/>
        </p:nvSpPr>
        <p:spPr bwMode="auto">
          <a:xfrm>
            <a:off x="5683251" y="2147888"/>
            <a:ext cx="1657879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Catot (-)</a:t>
            </a:r>
          </a:p>
        </p:txBody>
      </p:sp>
      <p:sp>
        <p:nvSpPr>
          <p:cNvPr id="129044" name="Text Box 20"/>
          <p:cNvSpPr txBox="1">
            <a:spLocks noChangeArrowheads="1"/>
          </p:cNvSpPr>
          <p:nvPr/>
        </p:nvSpPr>
        <p:spPr bwMode="auto">
          <a:xfrm>
            <a:off x="5683251" y="4052888"/>
            <a:ext cx="1657879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600" b="1">
                <a:solidFill>
                  <a:srgbClr val="FF0000"/>
                </a:solidFill>
                <a:latin typeface="Times New Roman" pitchFamily="18" charset="0"/>
                <a:cs typeface="Arial" charset="0"/>
              </a:rPr>
              <a:t>Anot (+)</a:t>
            </a:r>
          </a:p>
        </p:txBody>
      </p:sp>
      <p:sp>
        <p:nvSpPr>
          <p:cNvPr id="129045" name="Text Box 21"/>
          <p:cNvSpPr txBox="1">
            <a:spLocks noChangeArrowheads="1"/>
          </p:cNvSpPr>
          <p:nvPr/>
        </p:nvSpPr>
        <p:spPr bwMode="auto">
          <a:xfrm>
            <a:off x="7581900" y="2224090"/>
            <a:ext cx="34671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>
                <a:solidFill>
                  <a:srgbClr val="000066"/>
                </a:solidFill>
                <a:latin typeface="Times New Roman" pitchFamily="18" charset="0"/>
                <a:cs typeface="Arial" charset="0"/>
              </a:rPr>
              <a:t>M</a:t>
            </a:r>
            <a:r>
              <a:rPr lang="en-US" sz="3000" b="1" baseline="30000">
                <a:solidFill>
                  <a:srgbClr val="000066"/>
                </a:solidFill>
                <a:latin typeface="Times New Roman" pitchFamily="18" charset="0"/>
                <a:cs typeface="Arial" charset="0"/>
              </a:rPr>
              <a:t>n+</a:t>
            </a:r>
            <a:r>
              <a:rPr lang="en-US" sz="3000" b="1">
                <a:solidFill>
                  <a:srgbClr val="000066"/>
                </a:solidFill>
                <a:latin typeface="Times New Roman" pitchFamily="18" charset="0"/>
                <a:cs typeface="Arial" charset="0"/>
              </a:rPr>
              <a:t>    +  ne → M</a:t>
            </a:r>
          </a:p>
        </p:txBody>
      </p:sp>
      <p:sp>
        <p:nvSpPr>
          <p:cNvPr id="129046" name="Text Box 22"/>
          <p:cNvSpPr txBox="1">
            <a:spLocks noChangeArrowheads="1"/>
          </p:cNvSpPr>
          <p:nvPr/>
        </p:nvSpPr>
        <p:spPr bwMode="auto">
          <a:xfrm>
            <a:off x="7251700" y="3745832"/>
            <a:ext cx="34671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>
                <a:solidFill>
                  <a:srgbClr val="000066"/>
                </a:solidFill>
                <a:latin typeface="Times New Roman" pitchFamily="18" charset="0"/>
                <a:cs typeface="Arial" charset="0"/>
              </a:rPr>
              <a:t>2O</a:t>
            </a:r>
            <a:r>
              <a:rPr lang="en-US" sz="3000" b="1" baseline="30000">
                <a:solidFill>
                  <a:srgbClr val="000066"/>
                </a:solidFill>
                <a:latin typeface="Times New Roman" pitchFamily="18" charset="0"/>
                <a:cs typeface="Arial" charset="0"/>
              </a:rPr>
              <a:t>2-  </a:t>
            </a:r>
            <a:r>
              <a:rPr lang="en-US" sz="3000" b="1">
                <a:solidFill>
                  <a:srgbClr val="000066"/>
                </a:solidFill>
                <a:latin typeface="Times New Roman" pitchFamily="18" charset="0"/>
                <a:cs typeface="Arial" charset="0"/>
              </a:rPr>
              <a:t>→ O</a:t>
            </a:r>
            <a:r>
              <a:rPr lang="en-US" sz="3000" b="1" baseline="-25000">
                <a:solidFill>
                  <a:srgbClr val="000066"/>
                </a:solidFill>
                <a:latin typeface="Times New Roman" pitchFamily="18" charset="0"/>
                <a:cs typeface="Arial" charset="0"/>
              </a:rPr>
              <a:t>2</a:t>
            </a:r>
            <a:r>
              <a:rPr lang="en-US" sz="3000" b="1">
                <a:solidFill>
                  <a:srgbClr val="000066"/>
                </a:solidFill>
                <a:latin typeface="Times New Roman" pitchFamily="18" charset="0"/>
                <a:cs typeface="Arial" charset="0"/>
              </a:rPr>
              <a:t>   +   4e</a:t>
            </a:r>
          </a:p>
        </p:txBody>
      </p:sp>
      <p:sp>
        <p:nvSpPr>
          <p:cNvPr id="129047" name="Text Box 23"/>
          <p:cNvSpPr txBox="1">
            <a:spLocks noChangeArrowheads="1"/>
          </p:cNvSpPr>
          <p:nvPr/>
        </p:nvSpPr>
        <p:spPr bwMode="auto">
          <a:xfrm>
            <a:off x="7251700" y="4355432"/>
            <a:ext cx="34671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>
                <a:solidFill>
                  <a:srgbClr val="000066"/>
                </a:solidFill>
                <a:latin typeface="Times New Roman" pitchFamily="18" charset="0"/>
                <a:cs typeface="Arial" charset="0"/>
              </a:rPr>
              <a:t>2Cl</a:t>
            </a:r>
            <a:r>
              <a:rPr lang="en-US" sz="3000" b="1" baseline="30000">
                <a:solidFill>
                  <a:srgbClr val="000066"/>
                </a:solidFill>
                <a:latin typeface="Times New Roman" pitchFamily="18" charset="0"/>
                <a:cs typeface="Arial" charset="0"/>
              </a:rPr>
              <a:t>-  </a:t>
            </a:r>
            <a:r>
              <a:rPr lang="en-US" sz="3000" b="1">
                <a:solidFill>
                  <a:srgbClr val="000066"/>
                </a:solidFill>
                <a:latin typeface="Times New Roman" pitchFamily="18" charset="0"/>
                <a:cs typeface="Arial" charset="0"/>
              </a:rPr>
              <a:t>→ Cl</a:t>
            </a:r>
            <a:r>
              <a:rPr lang="en-US" sz="3000" b="1" baseline="-25000">
                <a:solidFill>
                  <a:srgbClr val="000066"/>
                </a:solidFill>
                <a:latin typeface="Times New Roman" pitchFamily="18" charset="0"/>
                <a:cs typeface="Arial" charset="0"/>
              </a:rPr>
              <a:t>2</a:t>
            </a:r>
            <a:r>
              <a:rPr lang="en-US" sz="3000" b="1">
                <a:solidFill>
                  <a:srgbClr val="000066"/>
                </a:solidFill>
                <a:latin typeface="Times New Roman" pitchFamily="18" charset="0"/>
                <a:cs typeface="Arial" charset="0"/>
              </a:rPr>
              <a:t>   +   2e</a:t>
            </a:r>
          </a:p>
        </p:txBody>
      </p:sp>
    </p:spTree>
    <p:extLst>
      <p:ext uri="{BB962C8B-B14F-4D97-AF65-F5344CB8AC3E}">
        <p14:creationId xmlns:p14="http://schemas.microsoft.com/office/powerpoint/2010/main" val="231405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29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9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90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9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9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9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29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29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29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129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8" dur="500"/>
                                        <p:tgtEl>
                                          <p:spTgt spid="129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129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129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129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30" grpId="0"/>
      <p:bldP spid="129033" grpId="0"/>
      <p:bldP spid="129034" grpId="0"/>
      <p:bldP spid="129037" grpId="0" animBg="1"/>
      <p:bldP spid="129038" grpId="0"/>
      <p:bldP spid="129039" grpId="0" animBg="1"/>
      <p:bldP spid="129041" grpId="0"/>
      <p:bldP spid="129042" grpId="0" animBg="1"/>
      <p:bldP spid="129043" grpId="0"/>
      <p:bldP spid="129044" grpId="0"/>
      <p:bldP spid="129045" grpId="0"/>
      <p:bldP spid="129046" grpId="0"/>
      <p:bldP spid="12904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8"/>
          <p:cNvSpPr>
            <a:spLocks noChangeArrowheads="1"/>
          </p:cNvSpPr>
          <p:nvPr/>
        </p:nvSpPr>
        <p:spPr bwMode="auto">
          <a:xfrm rot="5400000">
            <a:off x="5603875" y="428625"/>
            <a:ext cx="1066800" cy="1733550"/>
          </a:xfrm>
          <a:prstGeom prst="bracePair">
            <a:avLst>
              <a:gd name="adj" fmla="val 8333"/>
            </a:avLst>
          </a:prstGeom>
          <a:noFill/>
          <a:ln w="25400">
            <a:solidFill>
              <a:srgbClr val="00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Text Box 9"/>
          <p:cNvSpPr txBox="1">
            <a:spLocks noChangeArrowheads="1"/>
          </p:cNvSpPr>
          <p:nvPr/>
        </p:nvSpPr>
        <p:spPr bwMode="auto">
          <a:xfrm>
            <a:off x="5683250" y="838200"/>
            <a:ext cx="90805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5476875" y="1253323"/>
            <a:ext cx="1320800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Muối </a:t>
            </a:r>
          </a:p>
        </p:txBody>
      </p:sp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6178550" y="1752600"/>
            <a:ext cx="1981200" cy="52322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Dòng điện </a:t>
            </a:r>
          </a:p>
        </p:txBody>
      </p: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8820150" y="1796257"/>
            <a:ext cx="1816100" cy="5191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Anot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(+)</a:t>
            </a:r>
          </a:p>
        </p:txBody>
      </p:sp>
      <p:sp>
        <p:nvSpPr>
          <p:cNvPr id="7" name="Text Box 15"/>
          <p:cNvSpPr txBox="1">
            <a:spLocks noChangeArrowheads="1"/>
          </p:cNvSpPr>
          <p:nvPr/>
        </p:nvSpPr>
        <p:spPr bwMode="auto">
          <a:xfrm>
            <a:off x="1435100" y="1752601"/>
            <a:ext cx="1816100" cy="5191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Catot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(-)</a:t>
            </a:r>
          </a:p>
        </p:txBody>
      </p:sp>
      <p:sp>
        <p:nvSpPr>
          <p:cNvPr id="8" name="Line 19"/>
          <p:cNvSpPr>
            <a:spLocks noChangeShapeType="1"/>
          </p:cNvSpPr>
          <p:nvPr/>
        </p:nvSpPr>
        <p:spPr bwMode="auto">
          <a:xfrm flipH="1" flipV="1">
            <a:off x="6137275" y="1828800"/>
            <a:ext cx="0" cy="4303475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1045744" y="2590800"/>
            <a:ext cx="4224756" cy="52322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Ion M</a:t>
            </a:r>
            <a:r>
              <a:rPr lang="en-US" sz="2800" b="1" baseline="300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n+ </a:t>
            </a:r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hoặc H</a:t>
            </a:r>
            <a:r>
              <a:rPr lang="en-US" sz="2800" b="1" baseline="-250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800" b="1" baseline="-250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23"/>
          <p:cNvSpPr txBox="1">
            <a:spLocks noChangeArrowheads="1"/>
          </p:cNvSpPr>
          <p:nvPr/>
        </p:nvSpPr>
        <p:spPr bwMode="auto">
          <a:xfrm>
            <a:off x="1045744" y="3225224"/>
            <a:ext cx="4516855" cy="116955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sz="2800" b="1" baseline="300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Al</a:t>
            </a:r>
            <a:r>
              <a:rPr lang="en-US" sz="2800" b="1" baseline="300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3+</a:t>
            </a:r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</a:t>
            </a:r>
            <a:endParaRPr lang="vi-VN" sz="2800" b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2H</a:t>
            </a:r>
            <a:r>
              <a:rPr lang="en-US" sz="2800" b="1" baseline="-250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 + 2e  2OH</a:t>
            </a:r>
            <a:r>
              <a:rPr lang="en-US" sz="2800" b="1" baseline="300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</a:t>
            </a:r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+ H</a:t>
            </a:r>
            <a:r>
              <a:rPr lang="en-US" sz="2800" b="1" baseline="-250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endParaRPr lang="en-US" sz="2800" b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24"/>
          <p:cNvSpPr txBox="1">
            <a:spLocks noChangeArrowheads="1"/>
          </p:cNvSpPr>
          <p:nvPr/>
        </p:nvSpPr>
        <p:spPr bwMode="auto">
          <a:xfrm>
            <a:off x="1066800" y="4775202"/>
            <a:ext cx="4495800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Al</a:t>
            </a:r>
            <a:r>
              <a:rPr lang="en-US" sz="2800" b="1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3+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    M</a:t>
            </a:r>
            <a:r>
              <a:rPr lang="en-US" sz="2800" b="1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n+   </a:t>
            </a:r>
            <a:r>
              <a: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+  ne  M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 Box 22"/>
          <p:cNvSpPr txBox="1">
            <a:spLocks noChangeArrowheads="1"/>
          </p:cNvSpPr>
          <p:nvPr/>
        </p:nvSpPr>
        <p:spPr bwMode="auto">
          <a:xfrm>
            <a:off x="6286500" y="2590800"/>
            <a:ext cx="4457700" cy="52322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Oxi</a:t>
            </a:r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hóa gốc </a:t>
            </a:r>
            <a:r>
              <a:rPr lang="en-US" sz="2800" b="1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axit</a:t>
            </a:r>
            <a:r>
              <a:rPr lang="en-US" sz="2800" b="1" baseline="300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hoặc H</a:t>
            </a:r>
            <a:r>
              <a:rPr lang="en-US" sz="2800" b="1" baseline="-250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sz="2800" b="1" baseline="-250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 Box 25"/>
          <p:cNvSpPr txBox="1">
            <a:spLocks noChangeArrowheads="1"/>
          </p:cNvSpPr>
          <p:nvPr/>
        </p:nvSpPr>
        <p:spPr bwMode="auto">
          <a:xfrm>
            <a:off x="6388100" y="3200402"/>
            <a:ext cx="4248150" cy="132343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Halogenua</a:t>
            </a:r>
            <a:r>
              <a:rPr lang="en-US" sz="32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: </a:t>
            </a:r>
            <a:endParaRPr lang="vi-VN" sz="3200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2X</a:t>
            </a:r>
            <a:r>
              <a:rPr lang="en-US" sz="3200" baseline="300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  </a:t>
            </a:r>
            <a:r>
              <a:rPr lang="en-US" sz="32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X</a:t>
            </a:r>
            <a:r>
              <a:rPr lang="en-US" sz="3200" baseline="-250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en-US" sz="3200" dirty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+  2e</a:t>
            </a:r>
            <a:endParaRPr lang="en-US" sz="3200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 Box 26"/>
          <p:cNvSpPr txBox="1">
            <a:spLocks noChangeArrowheads="1"/>
          </p:cNvSpPr>
          <p:nvPr/>
        </p:nvSpPr>
        <p:spPr bwMode="auto">
          <a:xfrm>
            <a:off x="6388100" y="4572001"/>
            <a:ext cx="5118100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Gốc có </a:t>
            </a:r>
            <a:r>
              <a:rPr lang="en-US" sz="28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oxi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:NO</a:t>
            </a:r>
            <a:r>
              <a:rPr lang="en-US" sz="2800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3</a:t>
            </a:r>
            <a:r>
              <a:rPr lang="en-US" sz="28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-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,SO</a:t>
            </a:r>
            <a:r>
              <a:rPr lang="en-US" sz="2800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4</a:t>
            </a:r>
            <a:r>
              <a:rPr lang="en-US" sz="28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2-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.. 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không bị </a:t>
            </a:r>
            <a:r>
              <a:rPr lang="en-US" sz="20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oxh</a:t>
            </a:r>
            <a:r>
              <a:rPr lang="en-US" sz="2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endParaRPr lang="en-US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27"/>
          <p:cNvSpPr>
            <a:spLocks noChangeArrowheads="1"/>
          </p:cNvSpPr>
          <p:nvPr/>
        </p:nvSpPr>
        <p:spPr bwMode="auto">
          <a:xfrm>
            <a:off x="6711951" y="5244888"/>
            <a:ext cx="4156907" cy="5232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2H</a:t>
            </a:r>
            <a:r>
              <a:rPr lang="en-US" sz="2800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O   O</a:t>
            </a:r>
            <a:r>
              <a:rPr lang="en-US" sz="2800" baseline="-25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2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 +  4H</a:t>
            </a:r>
            <a:r>
              <a:rPr lang="en-US" sz="2800" baseline="30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+  </a:t>
            </a:r>
            <a:r>
              <a:rPr lang="en-US" sz="28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+  4e  </a:t>
            </a:r>
          </a:p>
        </p:txBody>
      </p:sp>
      <p:sp>
        <p:nvSpPr>
          <p:cNvPr id="16400" name="Text Box 5"/>
          <p:cNvSpPr txBox="1">
            <a:spLocks noChangeArrowheads="1"/>
          </p:cNvSpPr>
          <p:nvPr/>
        </p:nvSpPr>
        <p:spPr bwMode="auto">
          <a:xfrm>
            <a:off x="2133600" y="228602"/>
            <a:ext cx="8172450" cy="51911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SƠ ĐỒ ĐIỆN PHÂN DUNG DỊCH </a:t>
            </a:r>
          </a:p>
        </p:txBody>
      </p:sp>
    </p:spTree>
    <p:extLst>
      <p:ext uri="{BB962C8B-B14F-4D97-AF65-F5344CB8AC3E}">
        <p14:creationId xmlns:p14="http://schemas.microsoft.com/office/powerpoint/2010/main" val="1905873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2794000" y="304800"/>
            <a:ext cx="7429500" cy="523220"/>
          </a:xfrm>
          <a:prstGeom prst="rect">
            <a:avLst/>
          </a:prstGeom>
          <a:solidFill>
            <a:srgbClr val="FFC000"/>
          </a:solidFill>
          <a:ln w="2857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THỨ TỰ ĐIỆN PHÂN Ở CATOT, ANOT</a:t>
            </a:r>
            <a:r>
              <a:rPr lang="en-US" sz="2800" b="1">
                <a:latin typeface="Times New Roman" pitchFamily="18" charset="0"/>
              </a:rPr>
              <a:t> </a:t>
            </a:r>
          </a:p>
        </p:txBody>
      </p:sp>
      <p:sp>
        <p:nvSpPr>
          <p:cNvPr id="21507" name="Text Box 6"/>
          <p:cNvSpPr txBox="1">
            <a:spLocks noChangeArrowheads="1"/>
          </p:cNvSpPr>
          <p:nvPr/>
        </p:nvSpPr>
        <p:spPr bwMode="auto">
          <a:xfrm>
            <a:off x="1638300" y="914402"/>
            <a:ext cx="51181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arenR"/>
            </a:pPr>
            <a:r>
              <a:rPr lang="en-US" sz="2800" b="1" u="sng">
                <a:latin typeface="Times New Roman" pitchFamily="18" charset="0"/>
              </a:rPr>
              <a:t>Ở điện cực catot ( cực âm)</a:t>
            </a:r>
            <a:r>
              <a:rPr lang="en-US" sz="2800" b="1">
                <a:latin typeface="Times New Roman" pitchFamily="18" charset="0"/>
              </a:rPr>
              <a:t>: </a:t>
            </a:r>
            <a:endParaRPr lang="en-US" sz="2400" b="1" u="sng">
              <a:latin typeface="Times New Roman" pitchFamily="18" charset="0"/>
            </a:endParaRPr>
          </a:p>
        </p:txBody>
      </p:sp>
      <p:sp>
        <p:nvSpPr>
          <p:cNvPr id="21508" name="Text Box 30"/>
          <p:cNvSpPr txBox="1">
            <a:spLocks noChangeArrowheads="1"/>
          </p:cNvSpPr>
          <p:nvPr/>
        </p:nvSpPr>
        <p:spPr bwMode="auto">
          <a:xfrm>
            <a:off x="2037292" y="1447800"/>
            <a:ext cx="628755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Ion kim loại và nước sẽ bị khử theo thứ tự:</a:t>
            </a:r>
          </a:p>
        </p:txBody>
      </p:sp>
      <p:sp>
        <p:nvSpPr>
          <p:cNvPr id="21509" name="Text Box 7"/>
          <p:cNvSpPr txBox="1">
            <a:spLocks noChangeArrowheads="1"/>
          </p:cNvSpPr>
          <p:nvPr/>
        </p:nvSpPr>
        <p:spPr bwMode="auto">
          <a:xfrm>
            <a:off x="1143000" y="1905002"/>
            <a:ext cx="9906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 K</a:t>
            </a:r>
            <a:r>
              <a:rPr lang="en-US" sz="2000" baseline="30000">
                <a:latin typeface="Times New Roman" pitchFamily="18" charset="0"/>
              </a:rPr>
              <a:t>+   </a:t>
            </a:r>
            <a:r>
              <a:rPr lang="en-US" sz="2000">
                <a:latin typeface="Times New Roman" pitchFamily="18" charset="0"/>
              </a:rPr>
              <a:t>Na</a:t>
            </a:r>
            <a:r>
              <a:rPr lang="en-US" sz="2000" baseline="30000">
                <a:latin typeface="Times New Roman" pitchFamily="18" charset="0"/>
              </a:rPr>
              <a:t>+  </a:t>
            </a:r>
            <a:r>
              <a:rPr lang="en-US" sz="2000">
                <a:latin typeface="Times New Roman" pitchFamily="18" charset="0"/>
              </a:rPr>
              <a:t>Mg</a:t>
            </a:r>
            <a:r>
              <a:rPr lang="en-US" sz="2000" baseline="30000">
                <a:latin typeface="Times New Roman" pitchFamily="18" charset="0"/>
              </a:rPr>
              <a:t>2+  </a:t>
            </a:r>
            <a:r>
              <a:rPr lang="en-US" sz="2000">
                <a:latin typeface="Times New Roman" pitchFamily="18" charset="0"/>
              </a:rPr>
              <a:t>Al</a:t>
            </a:r>
            <a:r>
              <a:rPr lang="en-US" sz="2000" baseline="30000">
                <a:latin typeface="Times New Roman" pitchFamily="18" charset="0"/>
              </a:rPr>
              <a:t>3+    </a:t>
            </a:r>
            <a:r>
              <a:rPr lang="en-US" sz="2000">
                <a:latin typeface="Times New Roman" pitchFamily="18" charset="0"/>
              </a:rPr>
              <a:t>H</a:t>
            </a:r>
            <a:r>
              <a:rPr lang="en-US" sz="2000" baseline="30000">
                <a:latin typeface="Times New Roman" pitchFamily="18" charset="0"/>
              </a:rPr>
              <a:t>+</a:t>
            </a:r>
            <a:r>
              <a:rPr lang="en-US" sz="2000">
                <a:latin typeface="Times New Roman" pitchFamily="18" charset="0"/>
              </a:rPr>
              <a:t>(</a:t>
            </a:r>
            <a:r>
              <a:rPr lang="en-US">
                <a:latin typeface="Times New Roman" pitchFamily="18" charset="0"/>
              </a:rPr>
              <a:t>H</a:t>
            </a:r>
            <a:r>
              <a:rPr lang="en-US" baseline="-25000">
                <a:latin typeface="Times New Roman" pitchFamily="18" charset="0"/>
              </a:rPr>
              <a:t>2</a:t>
            </a:r>
            <a:r>
              <a:rPr lang="en-US">
                <a:latin typeface="Times New Roman" pitchFamily="18" charset="0"/>
              </a:rPr>
              <a:t>O)</a:t>
            </a:r>
            <a:r>
              <a:rPr lang="en-US" sz="2000">
                <a:latin typeface="Times New Roman" pitchFamily="18" charset="0"/>
              </a:rPr>
              <a:t> Zn</a:t>
            </a:r>
            <a:r>
              <a:rPr lang="en-US" sz="2000" baseline="30000">
                <a:latin typeface="Times New Roman" pitchFamily="18" charset="0"/>
              </a:rPr>
              <a:t>2+ </a:t>
            </a:r>
            <a:r>
              <a:rPr lang="en-US" sz="2000">
                <a:latin typeface="Times New Roman" pitchFamily="18" charset="0"/>
              </a:rPr>
              <a:t>Fe</a:t>
            </a:r>
            <a:r>
              <a:rPr lang="en-US" sz="2000" baseline="30000">
                <a:latin typeface="Times New Roman" pitchFamily="18" charset="0"/>
              </a:rPr>
              <a:t>2+ </a:t>
            </a:r>
            <a:r>
              <a:rPr lang="en-US" sz="2000">
                <a:latin typeface="Times New Roman" pitchFamily="18" charset="0"/>
              </a:rPr>
              <a:t>Ni</a:t>
            </a:r>
            <a:r>
              <a:rPr lang="en-US" sz="2000" baseline="30000">
                <a:latin typeface="Times New Roman" pitchFamily="18" charset="0"/>
              </a:rPr>
              <a:t>2+ </a:t>
            </a:r>
            <a:r>
              <a:rPr lang="en-US" sz="2000">
                <a:latin typeface="Times New Roman" pitchFamily="18" charset="0"/>
              </a:rPr>
              <a:t>Sn</a:t>
            </a:r>
            <a:r>
              <a:rPr lang="en-US" sz="2000" baseline="30000">
                <a:latin typeface="Times New Roman" pitchFamily="18" charset="0"/>
              </a:rPr>
              <a:t>2+ </a:t>
            </a:r>
            <a:r>
              <a:rPr lang="en-US" sz="2000">
                <a:latin typeface="Times New Roman" pitchFamily="18" charset="0"/>
              </a:rPr>
              <a:t>Pb</a:t>
            </a:r>
            <a:r>
              <a:rPr lang="en-US" sz="2000" baseline="30000">
                <a:latin typeface="Times New Roman" pitchFamily="18" charset="0"/>
              </a:rPr>
              <a:t>2+ </a:t>
            </a:r>
            <a:r>
              <a:rPr lang="en-US" sz="2000">
                <a:latin typeface="Times New Roman" pitchFamily="18" charset="0"/>
              </a:rPr>
              <a:t>2H</a:t>
            </a:r>
            <a:r>
              <a:rPr lang="en-US" sz="2000" baseline="30000">
                <a:latin typeface="Times New Roman" pitchFamily="18" charset="0"/>
              </a:rPr>
              <a:t>+ </a:t>
            </a:r>
            <a:r>
              <a:rPr lang="en-US" sz="2000">
                <a:latin typeface="Times New Roman" pitchFamily="18" charset="0"/>
              </a:rPr>
              <a:t>Cu</a:t>
            </a:r>
            <a:r>
              <a:rPr lang="en-US" sz="2000" baseline="30000">
                <a:latin typeface="Times New Roman" pitchFamily="18" charset="0"/>
              </a:rPr>
              <a:t>2+ </a:t>
            </a:r>
            <a:r>
              <a:rPr lang="en-US" sz="2000">
                <a:latin typeface="Times New Roman" pitchFamily="18" charset="0"/>
              </a:rPr>
              <a:t>Fe</a:t>
            </a:r>
            <a:r>
              <a:rPr lang="en-US" sz="2000" baseline="30000">
                <a:latin typeface="Times New Roman" pitchFamily="18" charset="0"/>
              </a:rPr>
              <a:t>3+</a:t>
            </a:r>
            <a:r>
              <a:rPr lang="en-US" sz="2000">
                <a:latin typeface="Times New Roman" pitchFamily="18" charset="0"/>
              </a:rPr>
              <a:t>Ag</a:t>
            </a:r>
            <a:r>
              <a:rPr lang="en-US" sz="2000" baseline="30000">
                <a:latin typeface="Times New Roman" pitchFamily="18" charset="0"/>
              </a:rPr>
              <a:t>+ </a:t>
            </a:r>
            <a:r>
              <a:rPr lang="en-US" sz="2000">
                <a:latin typeface="Times New Roman" pitchFamily="18" charset="0"/>
              </a:rPr>
              <a:t>Hg</a:t>
            </a:r>
            <a:r>
              <a:rPr lang="en-US" sz="2000" baseline="30000">
                <a:latin typeface="Times New Roman" pitchFamily="18" charset="0"/>
              </a:rPr>
              <a:t>2+ </a:t>
            </a:r>
            <a:r>
              <a:rPr lang="en-US" sz="2000">
                <a:latin typeface="Times New Roman" pitchFamily="18" charset="0"/>
              </a:rPr>
              <a:t>Pt</a:t>
            </a:r>
            <a:r>
              <a:rPr lang="en-US" sz="2000" baseline="30000">
                <a:latin typeface="Times New Roman" pitchFamily="18" charset="0"/>
              </a:rPr>
              <a:t>2+ </a:t>
            </a:r>
            <a:r>
              <a:rPr lang="en-US" sz="2000">
                <a:latin typeface="Times New Roman" pitchFamily="18" charset="0"/>
              </a:rPr>
              <a:t>Au</a:t>
            </a:r>
            <a:r>
              <a:rPr lang="en-US" sz="2000" baseline="30000">
                <a:latin typeface="Times New Roman" pitchFamily="18" charset="0"/>
              </a:rPr>
              <a:t>3+</a:t>
            </a:r>
          </a:p>
        </p:txBody>
      </p:sp>
      <p:grpSp>
        <p:nvGrpSpPr>
          <p:cNvPr id="21510" name="Group 19"/>
          <p:cNvGrpSpPr>
            <a:grpSpLocks/>
          </p:cNvGrpSpPr>
          <p:nvPr/>
        </p:nvGrpSpPr>
        <p:grpSpPr bwMode="auto">
          <a:xfrm>
            <a:off x="3399367" y="2133600"/>
            <a:ext cx="7429500" cy="152400"/>
            <a:chOff x="1296" y="1584"/>
            <a:chExt cx="4320" cy="96"/>
          </a:xfrm>
        </p:grpSpPr>
        <p:sp>
          <p:nvSpPr>
            <p:cNvPr id="21533" name="Line 15"/>
            <p:cNvSpPr>
              <a:spLocks noChangeShapeType="1"/>
            </p:cNvSpPr>
            <p:nvPr/>
          </p:nvSpPr>
          <p:spPr bwMode="auto">
            <a:xfrm>
              <a:off x="1392" y="1680"/>
              <a:ext cx="41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4" name="Line 17"/>
            <p:cNvSpPr>
              <a:spLocks noChangeShapeType="1"/>
            </p:cNvSpPr>
            <p:nvPr/>
          </p:nvSpPr>
          <p:spPr bwMode="auto">
            <a:xfrm flipV="1">
              <a:off x="5520" y="158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5" name="Line 18"/>
            <p:cNvSpPr>
              <a:spLocks noChangeShapeType="1"/>
            </p:cNvSpPr>
            <p:nvPr/>
          </p:nvSpPr>
          <p:spPr bwMode="auto">
            <a:xfrm>
              <a:off x="1296" y="1584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1511" name="Group 14"/>
          <p:cNvGrpSpPr>
            <a:grpSpLocks/>
          </p:cNvGrpSpPr>
          <p:nvPr/>
        </p:nvGrpSpPr>
        <p:grpSpPr bwMode="auto">
          <a:xfrm>
            <a:off x="1294343" y="2209800"/>
            <a:ext cx="2022475" cy="88900"/>
            <a:chOff x="0" y="1584"/>
            <a:chExt cx="1176" cy="56"/>
          </a:xfrm>
        </p:grpSpPr>
        <p:sp>
          <p:nvSpPr>
            <p:cNvPr id="21530" name="Line 8"/>
            <p:cNvSpPr>
              <a:spLocks noChangeShapeType="1"/>
            </p:cNvSpPr>
            <p:nvPr/>
          </p:nvSpPr>
          <p:spPr bwMode="auto">
            <a:xfrm>
              <a:off x="56" y="1640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1" name="Line 9"/>
            <p:cNvSpPr>
              <a:spLocks noChangeShapeType="1"/>
            </p:cNvSpPr>
            <p:nvPr/>
          </p:nvSpPr>
          <p:spPr bwMode="auto">
            <a:xfrm flipH="1">
              <a:off x="1128" y="15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32" name="Line 13"/>
            <p:cNvSpPr>
              <a:spLocks noChangeShapeType="1"/>
            </p:cNvSpPr>
            <p:nvPr/>
          </p:nvSpPr>
          <p:spPr bwMode="auto">
            <a:xfrm flipH="1" flipV="1">
              <a:off x="0" y="15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1512" name="Text Box 20"/>
          <p:cNvSpPr txBox="1">
            <a:spLocks noChangeArrowheads="1"/>
          </p:cNvSpPr>
          <p:nvPr/>
        </p:nvSpPr>
        <p:spPr bwMode="auto">
          <a:xfrm>
            <a:off x="1184275" y="2565400"/>
            <a:ext cx="3054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H</a:t>
            </a:r>
            <a:r>
              <a:rPr lang="en-US" sz="2400" baseline="30000">
                <a:latin typeface="Times New Roman" pitchFamily="18" charset="0"/>
              </a:rPr>
              <a:t>+</a:t>
            </a:r>
            <a:r>
              <a:rPr lang="en-US" sz="2400">
                <a:latin typeface="Times New Roman" pitchFamily="18" charset="0"/>
              </a:rPr>
              <a:t> của H</a:t>
            </a:r>
            <a:r>
              <a:rPr lang="en-US" sz="2400" baseline="-25000">
                <a:latin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</a:rPr>
              <a:t>O bị khử</a:t>
            </a:r>
          </a:p>
        </p:txBody>
      </p:sp>
      <p:sp>
        <p:nvSpPr>
          <p:cNvPr id="21513" name="Text Box 42"/>
          <p:cNvSpPr txBox="1">
            <a:spLocks noChangeArrowheads="1"/>
          </p:cNvSpPr>
          <p:nvPr/>
        </p:nvSpPr>
        <p:spPr bwMode="auto">
          <a:xfrm>
            <a:off x="1143001" y="2921002"/>
            <a:ext cx="3659717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400">
                <a:latin typeface="Times New Roman" pitchFamily="18" charset="0"/>
              </a:rPr>
              <a:t>H</a:t>
            </a:r>
            <a:r>
              <a:rPr lang="en-US" sz="2400" baseline="-25000">
                <a:latin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</a:rPr>
              <a:t>O </a:t>
            </a:r>
            <a:r>
              <a:rPr lang="en-US" sz="2400">
                <a:latin typeface="Times New Roman" pitchFamily="18" charset="0"/>
                <a:sym typeface="Wingdings" pitchFamily="2" charset="2"/>
              </a:rPr>
              <a:t>+ 2e</a:t>
            </a:r>
            <a:r>
              <a:rPr lang="en-US"/>
              <a:t>   </a:t>
            </a:r>
            <a:r>
              <a:rPr lang="en-US" sz="2400">
                <a:latin typeface="Times New Roman" pitchFamily="18" charset="0"/>
                <a:sym typeface="Wingdings" pitchFamily="2" charset="2"/>
              </a:rPr>
              <a:t> H</a:t>
            </a:r>
            <a:r>
              <a:rPr lang="en-US" sz="2400" baseline="-25000">
                <a:latin typeface="Times New Roman" pitchFamily="18" charset="0"/>
                <a:sym typeface="Wingdings" pitchFamily="2" charset="2"/>
              </a:rPr>
              <a:t>2</a:t>
            </a:r>
            <a:r>
              <a:rPr lang="en-US" sz="2400">
                <a:latin typeface="Times New Roman" pitchFamily="18" charset="0"/>
                <a:sym typeface="Wingdings" pitchFamily="2" charset="2"/>
              </a:rPr>
              <a:t> + 2OH</a:t>
            </a:r>
            <a:r>
              <a:rPr lang="en-US" sz="2400" b="1" baseline="30000">
                <a:latin typeface="Times New Roman" pitchFamily="18" charset="0"/>
                <a:sym typeface="Wingdings" pitchFamily="2" charset="2"/>
              </a:rPr>
              <a:t>-</a:t>
            </a:r>
            <a:endParaRPr lang="en-US" sz="2400" b="1">
              <a:latin typeface="Times New Roman" pitchFamily="18" charset="0"/>
              <a:sym typeface="Wingdings" pitchFamily="2" charset="2"/>
            </a:endParaRPr>
          </a:p>
          <a:p>
            <a:pPr eaLnBrk="1" hangingPunct="1"/>
            <a:r>
              <a:rPr lang="en-US" sz="2400">
                <a:latin typeface="Times New Roman" pitchFamily="18" charset="0"/>
              </a:rPr>
              <a:t>M</a:t>
            </a:r>
            <a:r>
              <a:rPr lang="en-US" sz="2400" baseline="30000">
                <a:latin typeface="Times New Roman" pitchFamily="18" charset="0"/>
              </a:rPr>
              <a:t>n+</a:t>
            </a:r>
            <a:r>
              <a:rPr lang="en-US" sz="2400">
                <a:latin typeface="Times New Roman" pitchFamily="18" charset="0"/>
              </a:rPr>
              <a:t> + n</a:t>
            </a:r>
            <a:r>
              <a:rPr lang="en-US" sz="2400">
                <a:latin typeface="Times New Roman" pitchFamily="18" charset="0"/>
                <a:sym typeface="Wingdings" pitchFamily="2" charset="2"/>
              </a:rPr>
              <a:t>OH</a:t>
            </a:r>
            <a:r>
              <a:rPr lang="en-US" sz="2400" b="1" baseline="30000">
                <a:latin typeface="Times New Roman" pitchFamily="18" charset="0"/>
                <a:sym typeface="Wingdings" pitchFamily="2" charset="2"/>
              </a:rPr>
              <a:t>-</a:t>
            </a:r>
            <a:r>
              <a:rPr lang="en-US" sz="2400">
                <a:latin typeface="Times New Roman" pitchFamily="18" charset="0"/>
                <a:sym typeface="Wingdings" pitchFamily="2" charset="2"/>
              </a:rPr>
              <a:t>  M(OH)n</a:t>
            </a:r>
          </a:p>
        </p:txBody>
      </p:sp>
      <p:sp>
        <p:nvSpPr>
          <p:cNvPr id="21514" name="Line 23"/>
          <p:cNvSpPr>
            <a:spLocks noChangeShapeType="1"/>
          </p:cNvSpPr>
          <p:nvPr/>
        </p:nvSpPr>
        <p:spPr bwMode="auto">
          <a:xfrm>
            <a:off x="3949700" y="2463800"/>
            <a:ext cx="6039908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Text Box 25"/>
          <p:cNvSpPr txBox="1">
            <a:spLocks noChangeArrowheads="1"/>
          </p:cNvSpPr>
          <p:nvPr/>
        </p:nvSpPr>
        <p:spPr bwMode="auto">
          <a:xfrm>
            <a:off x="9975850" y="2286002"/>
            <a:ext cx="1238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00FF"/>
                </a:solidFill>
                <a:latin typeface="Times New Roman" pitchFamily="18" charset="0"/>
              </a:rPr>
              <a:t>Ưu tiên</a:t>
            </a:r>
          </a:p>
        </p:txBody>
      </p:sp>
      <p:sp>
        <p:nvSpPr>
          <p:cNvPr id="21516" name="Text Box 24"/>
          <p:cNvSpPr txBox="1">
            <a:spLocks noChangeArrowheads="1"/>
          </p:cNvSpPr>
          <p:nvPr/>
        </p:nvSpPr>
        <p:spPr bwMode="auto">
          <a:xfrm>
            <a:off x="5518150" y="2590800"/>
            <a:ext cx="396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Cation kim loại bị khử</a:t>
            </a:r>
          </a:p>
        </p:txBody>
      </p:sp>
      <p:sp>
        <p:nvSpPr>
          <p:cNvPr id="21517" name="Text Box 26"/>
          <p:cNvSpPr txBox="1">
            <a:spLocks noChangeArrowheads="1"/>
          </p:cNvSpPr>
          <p:nvPr/>
        </p:nvSpPr>
        <p:spPr bwMode="auto">
          <a:xfrm>
            <a:off x="5600700" y="2971800"/>
            <a:ext cx="2889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 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M</a:t>
            </a:r>
            <a:r>
              <a:rPr lang="en-US" sz="2400" baseline="30000">
                <a:solidFill>
                  <a:srgbClr val="0000FF"/>
                </a:solidFill>
                <a:latin typeface="Times New Roman" pitchFamily="18" charset="0"/>
              </a:rPr>
              <a:t>n+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</a:rPr>
              <a:t>   +   ne   </a:t>
            </a:r>
            <a:r>
              <a:rPr lang="en-US" sz="2400">
                <a:solidFill>
                  <a:srgbClr val="0000FF"/>
                </a:solidFill>
                <a:latin typeface="Times New Roman" pitchFamily="18" charset="0"/>
                <a:sym typeface="Wingdings" pitchFamily="2" charset="2"/>
              </a:rPr>
              <a:t>  M</a:t>
            </a:r>
          </a:p>
        </p:txBody>
      </p:sp>
      <p:sp>
        <p:nvSpPr>
          <p:cNvPr id="21518" name="Text Box 27"/>
          <p:cNvSpPr txBox="1">
            <a:spLocks noChangeArrowheads="1"/>
          </p:cNvSpPr>
          <p:nvPr/>
        </p:nvSpPr>
        <p:spPr bwMode="auto">
          <a:xfrm>
            <a:off x="1720850" y="3810002"/>
            <a:ext cx="60261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2)</a:t>
            </a:r>
            <a:r>
              <a:rPr lang="en-US" sz="2800">
                <a:latin typeface="Times New Roman" pitchFamily="18" charset="0"/>
              </a:rPr>
              <a:t> </a:t>
            </a:r>
            <a:r>
              <a:rPr lang="en-US" sz="2800" b="1" u="sng">
                <a:latin typeface="Times New Roman" pitchFamily="18" charset="0"/>
              </a:rPr>
              <a:t>Ở điện cực anot ( cực dương)</a:t>
            </a:r>
            <a:r>
              <a:rPr lang="en-US" sz="2800" b="1">
                <a:latin typeface="Times New Roman" pitchFamily="18" charset="0"/>
              </a:rPr>
              <a:t>:</a:t>
            </a:r>
            <a:r>
              <a:rPr lang="en-US" sz="2800">
                <a:latin typeface="Times New Roman" pitchFamily="18" charset="0"/>
              </a:rPr>
              <a:t> </a:t>
            </a:r>
          </a:p>
        </p:txBody>
      </p:sp>
      <p:sp>
        <p:nvSpPr>
          <p:cNvPr id="21519" name="Text Box 28"/>
          <p:cNvSpPr txBox="1">
            <a:spLocks noChangeArrowheads="1"/>
          </p:cNvSpPr>
          <p:nvPr/>
        </p:nvSpPr>
        <p:spPr bwMode="auto">
          <a:xfrm>
            <a:off x="1762125" y="4343400"/>
            <a:ext cx="61087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-</a:t>
            </a:r>
            <a:r>
              <a:rPr lang="en-US" sz="2400">
                <a:latin typeface="Times New Roman" pitchFamily="18" charset="0"/>
              </a:rPr>
              <a:t> Ion âm hay điện cực kim loại bị oxi hóa</a:t>
            </a:r>
          </a:p>
        </p:txBody>
      </p:sp>
      <p:sp>
        <p:nvSpPr>
          <p:cNvPr id="21520" name="Text Box 31"/>
          <p:cNvSpPr txBox="1">
            <a:spLocks noChangeArrowheads="1"/>
          </p:cNvSpPr>
          <p:nvPr/>
        </p:nvSpPr>
        <p:spPr bwMode="auto">
          <a:xfrm>
            <a:off x="1803400" y="4724400"/>
            <a:ext cx="8915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- </a:t>
            </a:r>
            <a:r>
              <a:rPr lang="en-US" sz="2400">
                <a:latin typeface="Times New Roman" pitchFamily="18" charset="0"/>
              </a:rPr>
              <a:t>Điện cực trơ (C, Pt): Xảy ra quá trình oxi hóa các anion và nước</a:t>
            </a:r>
          </a:p>
        </p:txBody>
      </p:sp>
      <p:sp>
        <p:nvSpPr>
          <p:cNvPr id="21521" name="Text Box 44"/>
          <p:cNvSpPr txBox="1">
            <a:spLocks noChangeArrowheads="1"/>
          </p:cNvSpPr>
          <p:nvPr/>
        </p:nvSpPr>
        <p:spPr bwMode="auto">
          <a:xfrm>
            <a:off x="1803400" y="5156200"/>
            <a:ext cx="8997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S</a:t>
            </a:r>
            <a:r>
              <a:rPr lang="en-US" sz="2400" baseline="30000">
                <a:latin typeface="Times New Roman" pitchFamily="18" charset="0"/>
              </a:rPr>
              <a:t>2- </a:t>
            </a:r>
            <a:r>
              <a:rPr lang="en-US" sz="2400">
                <a:latin typeface="Times New Roman" pitchFamily="18" charset="0"/>
              </a:rPr>
              <a:t>&gt; I</a:t>
            </a:r>
            <a:r>
              <a:rPr lang="en-US" sz="2400" baseline="30000">
                <a:latin typeface="Times New Roman" pitchFamily="18" charset="0"/>
              </a:rPr>
              <a:t>- </a:t>
            </a:r>
            <a:r>
              <a:rPr lang="en-US" sz="2400">
                <a:latin typeface="Times New Roman" pitchFamily="18" charset="0"/>
              </a:rPr>
              <a:t>&gt; Br</a:t>
            </a:r>
            <a:r>
              <a:rPr lang="en-US" sz="2400" baseline="30000">
                <a:latin typeface="Times New Roman" pitchFamily="18" charset="0"/>
              </a:rPr>
              <a:t>-</a:t>
            </a:r>
            <a:r>
              <a:rPr lang="en-US" sz="2400">
                <a:latin typeface="Times New Roman" pitchFamily="18" charset="0"/>
              </a:rPr>
              <a:t> &gt; Cl</a:t>
            </a:r>
            <a:r>
              <a:rPr lang="en-US" sz="2400" baseline="30000">
                <a:latin typeface="Times New Roman" pitchFamily="18" charset="0"/>
              </a:rPr>
              <a:t>- </a:t>
            </a:r>
            <a:r>
              <a:rPr lang="en-US" sz="2400">
                <a:latin typeface="Times New Roman" pitchFamily="18" charset="0"/>
              </a:rPr>
              <a:t>&gt; RCOO</a:t>
            </a:r>
            <a:r>
              <a:rPr lang="en-US" sz="2400" baseline="30000">
                <a:latin typeface="Times New Roman" pitchFamily="18" charset="0"/>
              </a:rPr>
              <a:t>-</a:t>
            </a:r>
            <a:r>
              <a:rPr lang="en-US" sz="2400">
                <a:latin typeface="Times New Roman" pitchFamily="18" charset="0"/>
              </a:rPr>
              <a:t> &gt; OH</a:t>
            </a:r>
            <a:r>
              <a:rPr lang="en-US" sz="2400" baseline="30000">
                <a:latin typeface="Times New Roman" pitchFamily="18" charset="0"/>
              </a:rPr>
              <a:t>-</a:t>
            </a:r>
            <a:r>
              <a:rPr lang="en-US" sz="2400">
                <a:latin typeface="Times New Roman" pitchFamily="18" charset="0"/>
              </a:rPr>
              <a:t> &gt; H</a:t>
            </a:r>
            <a:r>
              <a:rPr lang="en-US" sz="2400" baseline="-25000">
                <a:latin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</a:rPr>
              <a:t>O &gt; NO</a:t>
            </a:r>
            <a:r>
              <a:rPr lang="en-US" sz="2400" baseline="-25000">
                <a:latin typeface="Times New Roman" pitchFamily="18" charset="0"/>
              </a:rPr>
              <a:t>3</a:t>
            </a:r>
            <a:r>
              <a:rPr lang="en-US" sz="2400" baseline="30000">
                <a:latin typeface="Times New Roman" pitchFamily="18" charset="0"/>
              </a:rPr>
              <a:t>-</a:t>
            </a:r>
            <a:r>
              <a:rPr lang="en-US" sz="2400">
                <a:latin typeface="Times New Roman" pitchFamily="18" charset="0"/>
              </a:rPr>
              <a:t>, SO</a:t>
            </a:r>
            <a:r>
              <a:rPr lang="en-US" sz="2400" baseline="-25000">
                <a:latin typeface="Times New Roman" pitchFamily="18" charset="0"/>
              </a:rPr>
              <a:t>4</a:t>
            </a:r>
            <a:r>
              <a:rPr lang="en-US" sz="2400" baseline="30000">
                <a:latin typeface="Times New Roman" pitchFamily="18" charset="0"/>
              </a:rPr>
              <a:t>2-</a:t>
            </a:r>
            <a:r>
              <a:rPr lang="en-US" sz="2400">
                <a:latin typeface="Times New Roman" pitchFamily="18" charset="0"/>
              </a:rPr>
              <a:t>, CO</a:t>
            </a:r>
            <a:r>
              <a:rPr lang="en-US" sz="2400" baseline="-25000">
                <a:latin typeface="Times New Roman" pitchFamily="18" charset="0"/>
              </a:rPr>
              <a:t>3</a:t>
            </a:r>
            <a:r>
              <a:rPr lang="en-US" sz="2400" baseline="30000">
                <a:latin typeface="Times New Roman" pitchFamily="18" charset="0"/>
              </a:rPr>
              <a:t>2-</a:t>
            </a:r>
            <a:r>
              <a:rPr lang="en-US" sz="2400">
                <a:latin typeface="Times New Roman" pitchFamily="18" charset="0"/>
              </a:rPr>
              <a:t>,…</a:t>
            </a:r>
          </a:p>
        </p:txBody>
      </p:sp>
      <p:sp>
        <p:nvSpPr>
          <p:cNvPr id="21522" name="Line 34"/>
          <p:cNvSpPr>
            <a:spLocks noChangeShapeType="1"/>
          </p:cNvSpPr>
          <p:nvPr/>
        </p:nvSpPr>
        <p:spPr bwMode="auto">
          <a:xfrm>
            <a:off x="2546350" y="5715000"/>
            <a:ext cx="2476500" cy="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Text Box 35"/>
          <p:cNvSpPr txBox="1">
            <a:spLocks noChangeArrowheads="1"/>
          </p:cNvSpPr>
          <p:nvPr/>
        </p:nvSpPr>
        <p:spPr bwMode="auto">
          <a:xfrm>
            <a:off x="1308100" y="5486402"/>
            <a:ext cx="12382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Ưu tiên</a:t>
            </a:r>
          </a:p>
        </p:txBody>
      </p:sp>
      <p:sp>
        <p:nvSpPr>
          <p:cNvPr id="21524" name="Text Box 41"/>
          <p:cNvSpPr txBox="1">
            <a:spLocks noChangeArrowheads="1"/>
          </p:cNvSpPr>
          <p:nvPr/>
        </p:nvSpPr>
        <p:spPr bwMode="auto">
          <a:xfrm>
            <a:off x="6632575" y="5753100"/>
            <a:ext cx="38798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2H</a:t>
            </a:r>
            <a:r>
              <a:rPr lang="en-US" sz="2400" baseline="-25000">
                <a:latin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</a:rPr>
              <a:t>O  </a:t>
            </a:r>
            <a:r>
              <a:rPr lang="en-US" sz="2400">
                <a:latin typeface="Times New Roman" pitchFamily="18" charset="0"/>
                <a:sym typeface="Wingdings" pitchFamily="2" charset="2"/>
              </a:rPr>
              <a:t> 4H</a:t>
            </a:r>
            <a:r>
              <a:rPr lang="en-US" sz="2400" baseline="30000">
                <a:latin typeface="Times New Roman" pitchFamily="18" charset="0"/>
                <a:sym typeface="Wingdings" pitchFamily="2" charset="2"/>
              </a:rPr>
              <a:t>+</a:t>
            </a:r>
            <a:r>
              <a:rPr lang="en-US" sz="2400" baseline="-25000"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400">
                <a:latin typeface="Times New Roman" pitchFamily="18" charset="0"/>
                <a:sym typeface="Wingdings" pitchFamily="2" charset="2"/>
              </a:rPr>
              <a:t>+ O</a:t>
            </a:r>
            <a:r>
              <a:rPr lang="en-US" sz="2400" baseline="-25000">
                <a:latin typeface="Times New Roman" pitchFamily="18" charset="0"/>
                <a:sym typeface="Wingdings" pitchFamily="2" charset="2"/>
              </a:rPr>
              <a:t>2 </a:t>
            </a:r>
            <a:r>
              <a:rPr lang="en-US" sz="2400">
                <a:latin typeface="Times New Roman" pitchFamily="18" charset="0"/>
                <a:sym typeface="Wingdings" pitchFamily="2" charset="2"/>
              </a:rPr>
              <a:t> + 4e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21525" name="Text Box 40"/>
          <p:cNvSpPr txBox="1">
            <a:spLocks noChangeArrowheads="1"/>
          </p:cNvSpPr>
          <p:nvPr/>
        </p:nvSpPr>
        <p:spPr bwMode="auto">
          <a:xfrm>
            <a:off x="2133600" y="5829300"/>
            <a:ext cx="32194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itchFamily="18" charset="0"/>
              </a:rPr>
              <a:t>VD: 2Cl</a:t>
            </a:r>
            <a:r>
              <a:rPr lang="en-US" sz="2400" baseline="30000">
                <a:latin typeface="Times New Roman" pitchFamily="18" charset="0"/>
              </a:rPr>
              <a:t>-</a:t>
            </a:r>
            <a:r>
              <a:rPr lang="en-US" sz="2400">
                <a:latin typeface="Times New Roman" pitchFamily="18" charset="0"/>
              </a:rPr>
              <a:t> </a:t>
            </a:r>
            <a:r>
              <a:rPr lang="en-US" sz="2400">
                <a:latin typeface="Times New Roman" pitchFamily="18" charset="0"/>
                <a:sym typeface="Wingdings" pitchFamily="2" charset="2"/>
              </a:rPr>
              <a:t> Cl</a:t>
            </a:r>
            <a:r>
              <a:rPr lang="en-US" sz="2400" baseline="-25000">
                <a:latin typeface="Times New Roman" pitchFamily="18" charset="0"/>
                <a:sym typeface="Wingdings" pitchFamily="2" charset="2"/>
              </a:rPr>
              <a:t>2</a:t>
            </a:r>
            <a:r>
              <a:rPr lang="en-US" sz="2400">
                <a:latin typeface="Times New Roman" pitchFamily="18" charset="0"/>
                <a:sym typeface="Wingdings" pitchFamily="2" charset="2"/>
              </a:rPr>
              <a:t>  + 2e</a:t>
            </a:r>
            <a:endParaRPr lang="en-US" sz="2400">
              <a:latin typeface="Times New Roman" pitchFamily="18" charset="0"/>
            </a:endParaRPr>
          </a:p>
        </p:txBody>
      </p:sp>
      <p:grpSp>
        <p:nvGrpSpPr>
          <p:cNvPr id="21526" name="Group 36"/>
          <p:cNvGrpSpPr>
            <a:grpSpLocks/>
          </p:cNvGrpSpPr>
          <p:nvPr/>
        </p:nvGrpSpPr>
        <p:grpSpPr bwMode="auto">
          <a:xfrm>
            <a:off x="6508750" y="5562600"/>
            <a:ext cx="3962400" cy="88900"/>
            <a:chOff x="0" y="1584"/>
            <a:chExt cx="1176" cy="56"/>
          </a:xfrm>
        </p:grpSpPr>
        <p:sp>
          <p:nvSpPr>
            <p:cNvPr id="21527" name="Line 37"/>
            <p:cNvSpPr>
              <a:spLocks noChangeShapeType="1"/>
            </p:cNvSpPr>
            <p:nvPr/>
          </p:nvSpPr>
          <p:spPr bwMode="auto">
            <a:xfrm>
              <a:off x="56" y="1640"/>
              <a:ext cx="105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8" name="Line 38"/>
            <p:cNvSpPr>
              <a:spLocks noChangeShapeType="1"/>
            </p:cNvSpPr>
            <p:nvPr/>
          </p:nvSpPr>
          <p:spPr bwMode="auto">
            <a:xfrm flipH="1">
              <a:off x="1128" y="15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1529" name="Line 39"/>
            <p:cNvSpPr>
              <a:spLocks noChangeShapeType="1"/>
            </p:cNvSpPr>
            <p:nvPr/>
          </p:nvSpPr>
          <p:spPr bwMode="auto">
            <a:xfrm flipH="1" flipV="1">
              <a:off x="0" y="1584"/>
              <a:ext cx="48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516262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6"/>
          <p:cNvSpPr>
            <a:spLocks noChangeArrowheads="1"/>
          </p:cNvSpPr>
          <p:nvPr/>
        </p:nvSpPr>
        <p:spPr bwMode="auto">
          <a:xfrm>
            <a:off x="1143001" y="3684072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8" name="Text Box 7"/>
          <p:cNvSpPr txBox="1">
            <a:spLocks noChangeArrowheads="1"/>
          </p:cNvSpPr>
          <p:nvPr/>
        </p:nvSpPr>
        <p:spPr bwMode="auto">
          <a:xfrm>
            <a:off x="2298700" y="304802"/>
            <a:ext cx="7759700" cy="608013"/>
          </a:xfrm>
          <a:prstGeom prst="rect">
            <a:avLst/>
          </a:prstGeom>
          <a:solidFill>
            <a:schemeClr val="accent2"/>
          </a:solidFill>
          <a:ln w="28575">
            <a:solidFill>
              <a:srgbClr val="FF33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Công thức biểu diễn định luật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</a:rPr>
              <a:t>Farađây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  <a:endParaRPr lang="en-US" dirty="0">
              <a:latin typeface="Times New Roman" pitchFamily="18" charset="0"/>
            </a:endParaRPr>
          </a:p>
        </p:txBody>
      </p:sp>
      <p:graphicFrame>
        <p:nvGraphicFramePr>
          <p:cNvPr id="1026" name="Object 8"/>
          <p:cNvGraphicFramePr>
            <a:graphicFrameLocks noGrp="1" noChangeAspect="1"/>
          </p:cNvGraphicFramePr>
          <p:nvPr>
            <p:ph/>
            <p:extLst>
              <p:ext uri="{D42A27DB-BD31-4B8C-83A1-F6EECF244321}">
                <p14:modId xmlns:p14="http://schemas.microsoft.com/office/powerpoint/2010/main" val="3419775483"/>
              </p:ext>
            </p:extLst>
          </p:nvPr>
        </p:nvGraphicFramePr>
        <p:xfrm>
          <a:off x="3949700" y="1016001"/>
          <a:ext cx="3054350" cy="162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230" name="Equation" r:id="rId3" imgW="545760" imgH="393480" progId="Equation.3">
                  <p:embed/>
                </p:oleObj>
              </mc:Choice>
              <mc:Fallback>
                <p:oleObj name="Equation" r:id="rId3" imgW="545760" imgH="393480" progId="Equation.3">
                  <p:embed/>
                  <p:pic>
                    <p:nvPicPr>
                      <p:cNvPr id="102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9700" y="1016001"/>
                        <a:ext cx="3054350" cy="1622425"/>
                      </a:xfrm>
                      <a:prstGeom prst="rect">
                        <a:avLst/>
                      </a:prstGeom>
                      <a:noFill/>
                      <a:ln w="28575" cmpd="sng">
                        <a:solidFill>
                          <a:srgbClr val="FF3300"/>
                        </a:solidFill>
                        <a:miter lim="800000"/>
                        <a:headEnd/>
                        <a:tailEnd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Text Box 10"/>
          <p:cNvSpPr txBox="1">
            <a:spLocks noChangeArrowheads="1"/>
          </p:cNvSpPr>
          <p:nvPr/>
        </p:nvSpPr>
        <p:spPr bwMode="auto">
          <a:xfrm>
            <a:off x="1803400" y="2743202"/>
            <a:ext cx="8832850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dirty="0">
                <a:latin typeface="Times New Roman" pitchFamily="18" charset="0"/>
              </a:rPr>
              <a:t>Trong đó:</a:t>
            </a:r>
          </a:p>
          <a:p>
            <a:pPr eaLnBrk="1" hangingPunct="1"/>
            <a:r>
              <a:rPr lang="en-US" sz="2800" dirty="0">
                <a:latin typeface="Times New Roman" pitchFamily="18" charset="0"/>
              </a:rPr>
              <a:t>m: Khối lượng chất thu được ở điện cực (gam)</a:t>
            </a:r>
          </a:p>
          <a:p>
            <a:pPr eaLnBrk="1" hangingPunct="1"/>
            <a:r>
              <a:rPr lang="en-US" sz="2800" dirty="0">
                <a:latin typeface="Times New Roman" pitchFamily="18" charset="0"/>
              </a:rPr>
              <a:t>A: Khối lượng </a:t>
            </a:r>
            <a:r>
              <a:rPr lang="en-US" sz="2800" dirty="0" err="1">
                <a:latin typeface="Times New Roman" pitchFamily="18" charset="0"/>
              </a:rPr>
              <a:t>mol</a:t>
            </a:r>
            <a:r>
              <a:rPr lang="en-US" sz="2800" dirty="0">
                <a:latin typeface="Times New Roman" pitchFamily="18" charset="0"/>
              </a:rPr>
              <a:t> của chất thu được ở điện cực</a:t>
            </a:r>
          </a:p>
          <a:p>
            <a:pPr eaLnBrk="1" hangingPunct="1"/>
            <a:r>
              <a:rPr lang="en-US" sz="2800" dirty="0">
                <a:latin typeface="Times New Roman" pitchFamily="18" charset="0"/>
              </a:rPr>
              <a:t>n: Số e mà nguyên tử hoặc ion đã cho (</a:t>
            </a:r>
            <a:r>
              <a:rPr lang="en-US" sz="2800" dirty="0" err="1">
                <a:latin typeface="Times New Roman" pitchFamily="18" charset="0"/>
              </a:rPr>
              <a:t>hoặc</a:t>
            </a:r>
            <a:r>
              <a:rPr lang="en-US" sz="2800" dirty="0">
                <a:latin typeface="Times New Roman" pitchFamily="18" charset="0"/>
              </a:rPr>
              <a:t> nhận)</a:t>
            </a:r>
          </a:p>
          <a:p>
            <a:pPr eaLnBrk="1" hangingPunct="1"/>
            <a:r>
              <a:rPr lang="en-US" sz="2800" dirty="0">
                <a:latin typeface="Times New Roman" pitchFamily="18" charset="0"/>
              </a:rPr>
              <a:t>I: Cường độ dòng điện (</a:t>
            </a:r>
            <a:r>
              <a:rPr lang="en-US" sz="2800" dirty="0" err="1">
                <a:latin typeface="Times New Roman" pitchFamily="18" charset="0"/>
              </a:rPr>
              <a:t>ampe</a:t>
            </a:r>
            <a:r>
              <a:rPr lang="en-US" sz="2800" dirty="0">
                <a:latin typeface="Times New Roman" pitchFamily="18" charset="0"/>
              </a:rPr>
              <a:t>)</a:t>
            </a:r>
          </a:p>
          <a:p>
            <a:pPr eaLnBrk="1" hangingPunct="1"/>
            <a:r>
              <a:rPr lang="en-US" sz="2800" dirty="0">
                <a:latin typeface="Times New Roman" pitchFamily="18" charset="0"/>
              </a:rPr>
              <a:t>t: Thời gian điện phân (giây </a:t>
            </a:r>
            <a:r>
              <a:rPr lang="en-US" sz="2800" dirty="0" err="1">
                <a:latin typeface="Times New Roman" pitchFamily="18" charset="0"/>
              </a:rPr>
              <a:t>hoặc</a:t>
            </a:r>
            <a:r>
              <a:rPr lang="en-US" sz="2800" dirty="0">
                <a:latin typeface="Times New Roman" pitchFamily="18" charset="0"/>
              </a:rPr>
              <a:t> giờ )</a:t>
            </a:r>
          </a:p>
          <a:p>
            <a:pPr eaLnBrk="1" hangingPunct="1"/>
            <a:r>
              <a:rPr lang="en-US" sz="2800" dirty="0">
                <a:latin typeface="Times New Roman" pitchFamily="18" charset="0"/>
              </a:rPr>
              <a:t>F: Hằng số </a:t>
            </a:r>
            <a:r>
              <a:rPr lang="en-US" sz="2800" dirty="0" err="1">
                <a:latin typeface="Times New Roman" pitchFamily="18" charset="0"/>
              </a:rPr>
              <a:t>Farađây</a:t>
            </a:r>
            <a:r>
              <a:rPr lang="en-US" sz="2800" dirty="0">
                <a:latin typeface="Times New Roman" pitchFamily="18" charset="0"/>
              </a:rPr>
              <a:t> (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F = 96 500 </a:t>
            </a:r>
            <a:r>
              <a:rPr lang="en-US" sz="2800" dirty="0" err="1">
                <a:latin typeface="Times New Roman" pitchFamily="18" charset="0"/>
              </a:rPr>
              <a:t>nếu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t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tính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bằng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giây</a:t>
            </a:r>
            <a:r>
              <a:rPr lang="en-US" sz="24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  <a:p>
            <a:pPr eaLnBrk="1" hangingPunct="1"/>
            <a:r>
              <a:rPr lang="en-US" sz="2800" dirty="0">
                <a:latin typeface="Times New Roman" pitchFamily="18" charset="0"/>
              </a:rPr>
              <a:t>                                 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F = 26,8 </a:t>
            </a:r>
            <a:r>
              <a:rPr lang="en-US" sz="2800" dirty="0" err="1">
                <a:latin typeface="Times New Roman" pitchFamily="18" charset="0"/>
              </a:rPr>
              <a:t>nếu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t </a:t>
            </a:r>
            <a:r>
              <a:rPr lang="en-US" sz="2800" dirty="0" err="1">
                <a:latin typeface="Times New Roman" pitchFamily="18" charset="0"/>
              </a:rPr>
              <a:t>tính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</a:rPr>
              <a:t>bằng</a:t>
            </a:r>
            <a:r>
              <a:rPr lang="en-US" sz="2800" dirty="0">
                <a:latin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giờ</a:t>
            </a:r>
            <a:r>
              <a:rPr lang="en-US" sz="2800" dirty="0">
                <a:latin typeface="Times New Roman" pitchFamily="18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885153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 descr="CaF2-82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0" y="609600"/>
            <a:ext cx="7848600" cy="4648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0660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6E3A9C5-8DC1-4CC6-A2AA-7E8036CF465D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  <p:sp>
        <p:nvSpPr>
          <p:cNvPr id="70659" name="Text Box 3"/>
          <p:cNvSpPr txBox="1">
            <a:spLocks noChangeArrowheads="1"/>
          </p:cNvSpPr>
          <p:nvPr/>
        </p:nvSpPr>
        <p:spPr bwMode="auto">
          <a:xfrm>
            <a:off x="2895600" y="5562600"/>
            <a:ext cx="6781800" cy="762000"/>
          </a:xfrm>
          <a:prstGeom prst="rect">
            <a:avLst/>
          </a:prstGeom>
          <a:solidFill>
            <a:srgbClr val="9966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>
                <a:latin typeface="VNI-Times" pitchFamily="2" charset="0"/>
              </a:rPr>
              <a:t>Khoaùng vaät Florit (CaF</a:t>
            </a:r>
            <a:r>
              <a:rPr lang="en-US" altLang="en-US" sz="4400" baseline="-25000">
                <a:latin typeface="VNI-Times" pitchFamily="2" charset="0"/>
              </a:rPr>
              <a:t>2</a:t>
            </a:r>
            <a:r>
              <a:rPr lang="en-US" altLang="en-US" sz="4400">
                <a:latin typeface="VNI-Times" pitchFamily="2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0"/>
                                        <p:tgtEl>
                                          <p:spTgt spid="62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1"/>
            <a:ext cx="7772400" cy="1431925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US" altLang="en-US">
                <a:latin typeface="VNI-Times" pitchFamily="2" charset="0"/>
              </a:rPr>
            </a:br>
            <a:endParaRPr lang="en-US" altLang="en-US">
              <a:latin typeface="VNI-Times" pitchFamily="2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19400" y="3048000"/>
            <a:ext cx="6400800" cy="1752600"/>
          </a:xfrm>
        </p:spPr>
        <p:txBody>
          <a:bodyPr/>
          <a:lstStyle/>
          <a:p>
            <a:pPr algn="l" eaLnBrk="1" hangingPunct="1">
              <a:lnSpc>
                <a:spcPct val="80000"/>
              </a:lnSpc>
            </a:pPr>
            <a:r>
              <a:rPr lang="en-US" altLang="en-US" sz="900">
                <a:latin typeface="VNI-Times" pitchFamily="2" charset="0"/>
              </a:rPr>
              <a:t>   </a:t>
            </a:r>
            <a:endParaRPr lang="en-US" altLang="en-US">
              <a:latin typeface="VNI-Times" pitchFamily="2" charset="0"/>
            </a:endParaRPr>
          </a:p>
        </p:txBody>
      </p:sp>
      <p:sp>
        <p:nvSpPr>
          <p:cNvPr id="71684" name="Rectangle 4">
            <a:hlinkClick r:id="rId2" action="ppaction://hlinkpres?slideindex=4&amp;slidetitle=ÑIEÀU CHEÁ KIM LOAÏI."/>
          </p:cNvPr>
          <p:cNvSpPr>
            <a:spLocks noChangeArrowheads="1"/>
          </p:cNvSpPr>
          <p:nvPr/>
        </p:nvSpPr>
        <p:spPr bwMode="auto">
          <a:xfrm>
            <a:off x="8458200" y="1600200"/>
            <a:ext cx="152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1685" name="Rectangle 5">
            <a:hlinkClick r:id="rId2" action="ppaction://hlinkpres?slideindex=4&amp;slidetitle=ÑIEÀU CHEÁ KIM LOAÏI."/>
          </p:cNvPr>
          <p:cNvSpPr>
            <a:spLocks noChangeArrowheads="1"/>
          </p:cNvSpPr>
          <p:nvPr/>
        </p:nvSpPr>
        <p:spPr bwMode="auto">
          <a:xfrm flipH="1" flipV="1">
            <a:off x="3352800" y="3657600"/>
            <a:ext cx="5562600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71686" name="Picture 6" descr="M SAT Fe3O4 - 87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727076"/>
            <a:ext cx="7848600" cy="514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2819400" y="5867400"/>
            <a:ext cx="6172200" cy="762000"/>
          </a:xfrm>
          <a:prstGeom prst="rect">
            <a:avLst/>
          </a:prstGeom>
          <a:solidFill>
            <a:srgbClr val="9966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400">
                <a:latin typeface="VNI-Times" pitchFamily="2" charset="0"/>
              </a:rPr>
              <a:t>Quaëng saét trong töï nhieân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63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4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5" dur="30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2"/>
          <p:cNvSpPr txBox="1">
            <a:spLocks noChangeArrowheads="1"/>
          </p:cNvSpPr>
          <p:nvPr/>
        </p:nvSpPr>
        <p:spPr bwMode="auto">
          <a:xfrm rot="10800000">
            <a:off x="2192338" y="190501"/>
            <a:ext cx="67992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72707" name="Text Box 3"/>
          <p:cNvSpPr txBox="1">
            <a:spLocks noChangeArrowheads="1"/>
          </p:cNvSpPr>
          <p:nvPr/>
        </p:nvSpPr>
        <p:spPr bwMode="auto">
          <a:xfrm>
            <a:off x="2133600" y="2057401"/>
            <a:ext cx="7162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64516" name="Picture 4" descr="CuFeS2-87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8601"/>
            <a:ext cx="4800600" cy="528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09" name="Text Box 5"/>
          <p:cNvSpPr txBox="1">
            <a:spLocks noChangeArrowheads="1"/>
          </p:cNvSpPr>
          <p:nvPr/>
        </p:nvSpPr>
        <p:spPr bwMode="auto">
          <a:xfrm>
            <a:off x="1981200" y="5486400"/>
            <a:ext cx="3733800" cy="762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400">
                <a:latin typeface="VNI-Times" pitchFamily="2" charset="0"/>
              </a:rPr>
              <a:t>CuFeS</a:t>
            </a:r>
            <a:r>
              <a:rPr lang="en-US" altLang="en-US" sz="4400" baseline="-25000">
                <a:latin typeface="VNI-Times" pitchFamily="2" charset="0"/>
              </a:rPr>
              <a:t>2</a:t>
            </a:r>
          </a:p>
        </p:txBody>
      </p:sp>
      <p:pic>
        <p:nvPicPr>
          <p:cNvPr id="64518" name="Picture 6" descr="pyrit-85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609600"/>
            <a:ext cx="45720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6477000" y="5410200"/>
            <a:ext cx="3962400" cy="7620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4400">
                <a:latin typeface="VNI-Times" pitchFamily="2" charset="0"/>
              </a:rPr>
              <a:t>Pyrit saét (FeS</a:t>
            </a:r>
            <a:r>
              <a:rPr lang="en-US" altLang="en-US" sz="4400" baseline="-25000">
                <a:latin typeface="VNI-Times" pitchFamily="2" charset="0"/>
              </a:rPr>
              <a:t>2</a:t>
            </a:r>
            <a:r>
              <a:rPr lang="en-US" altLang="en-US" sz="4400">
                <a:latin typeface="VNI-Times" pitchFamily="2" charset="0"/>
              </a:rPr>
              <a:t>)</a:t>
            </a:r>
          </a:p>
        </p:txBody>
      </p:sp>
      <p:sp>
        <p:nvSpPr>
          <p:cNvPr id="72712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2D87E4D-F3BE-4F5C-BA0A-77104E62CA2C}" type="slidenum">
              <a:rPr lang="en-US" altLang="en-US"/>
              <a:pPr eaLnBrk="1" hangingPunct="1"/>
              <a:t>4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45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64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7"/>
          <p:cNvSpPr/>
          <p:nvPr/>
        </p:nvSpPr>
        <p:spPr>
          <a:xfrm>
            <a:off x="1617454" y="396816"/>
            <a:ext cx="2216989" cy="5952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latin typeface="+mj-lt"/>
              </a:rPr>
              <a:t>BÀI 21</a:t>
            </a:r>
            <a:endParaRPr lang="en-US" sz="3200" b="1" dirty="0">
              <a:latin typeface="+mj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57153" y="2013789"/>
            <a:ext cx="3493698" cy="32435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latin typeface="+mj-lt"/>
              </a:rPr>
              <a:t>ĐIỀU CHẾ KIM LOẠI</a:t>
            </a:r>
            <a:endParaRPr lang="en-US" sz="3200" b="1" dirty="0">
              <a:latin typeface="+mj-lt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226788" y="2013789"/>
            <a:ext cx="5144219" cy="120674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latin typeface="+mj-lt"/>
              </a:rPr>
              <a:t>I. NGUYÊN TẮC</a:t>
            </a:r>
            <a:endParaRPr lang="en-US" sz="3200" b="1" dirty="0">
              <a:latin typeface="+mj-lt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226788" y="4068075"/>
            <a:ext cx="5070555" cy="1189247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200" b="1" dirty="0">
                <a:latin typeface="+mj-lt"/>
              </a:rPr>
              <a:t>II. PHƯƠNG PHÁP</a:t>
            </a:r>
            <a:endParaRPr lang="en-US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25102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1981200" y="1093289"/>
            <a:ext cx="8839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altLang="en-US" sz="3600" b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Khử ion kim loại thành kim loại nguyên tử.</a:t>
            </a:r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3733800" y="2007310"/>
            <a:ext cx="5029200" cy="730250"/>
          </a:xfrm>
          <a:prstGeom prst="rect">
            <a:avLst/>
          </a:prstGeom>
          <a:noFill/>
          <a:ln w="28575">
            <a:solidFill>
              <a:srgbClr val="FF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4000" b="1">
                <a:solidFill>
                  <a:srgbClr val="000099"/>
                </a:solidFill>
                <a:latin typeface="Times New Roman" panose="02020603050405020304" pitchFamily="18" charset="0"/>
              </a:rPr>
              <a:t>M</a:t>
            </a:r>
            <a:r>
              <a:rPr lang="en-US" altLang="en-US" sz="4000" b="1" baseline="30000">
                <a:solidFill>
                  <a:srgbClr val="000099"/>
                </a:solidFill>
                <a:latin typeface="Times New Roman" panose="02020603050405020304" pitchFamily="18" charset="0"/>
              </a:rPr>
              <a:t>n+</a:t>
            </a:r>
            <a:r>
              <a:rPr lang="en-US" altLang="en-US" sz="4000" b="1">
                <a:solidFill>
                  <a:srgbClr val="000099"/>
                </a:solidFill>
                <a:latin typeface="Times New Roman" panose="02020603050405020304" pitchFamily="18" charset="0"/>
              </a:rPr>
              <a:t>                           M</a:t>
            </a:r>
            <a:r>
              <a:rPr lang="en-US" altLang="en-US" sz="4000">
                <a:solidFill>
                  <a:srgbClr val="000099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6629400" y="2372435"/>
            <a:ext cx="1066800" cy="0"/>
          </a:xfrm>
          <a:prstGeom prst="line">
            <a:avLst/>
          </a:prstGeom>
          <a:noFill/>
          <a:ln w="57150">
            <a:solidFill>
              <a:srgbClr val="00008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5156201" y="2112086"/>
            <a:ext cx="9064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000099"/>
                </a:solidFill>
              </a:rPr>
              <a:t>+ ne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066800" y="212174"/>
            <a:ext cx="4386264" cy="776339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 dirty="0">
                <a:latin typeface="+mj-lt"/>
              </a:rPr>
              <a:t>I. NGUYÊN TẮC</a:t>
            </a:r>
            <a:endParaRPr lang="en-US" sz="3600" b="1" dirty="0">
              <a:latin typeface="+mj-lt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103408" y="3868406"/>
            <a:ext cx="3220724" cy="686177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dirty="0">
                <a:latin typeface="+mj-lt"/>
              </a:rPr>
              <a:t>K</a:t>
            </a:r>
            <a:r>
              <a:rPr lang="vi-VN" sz="3600" baseline="30000" dirty="0">
                <a:latin typeface="+mj-lt"/>
              </a:rPr>
              <a:t>+</a:t>
            </a:r>
            <a:r>
              <a:rPr lang="vi-VN" sz="3600" baseline="-25000" dirty="0">
                <a:latin typeface="+mj-lt"/>
              </a:rPr>
              <a:t> </a:t>
            </a:r>
            <a:r>
              <a:rPr lang="vi-VN" sz="3600" dirty="0">
                <a:latin typeface="+mj-lt"/>
              </a:rPr>
              <a:t>+ 1e</a:t>
            </a:r>
            <a:r>
              <a:rPr lang="vi-VN" sz="3600" dirty="0">
                <a:latin typeface="+mj-lt"/>
                <a:sym typeface="Wingdings" pitchFamily="2" charset="2"/>
              </a:rPr>
              <a:t> K</a:t>
            </a:r>
            <a:endParaRPr lang="en-US" sz="3600" dirty="0">
              <a:latin typeface="+mj-lt"/>
            </a:endParaRPr>
          </a:p>
        </p:txBody>
      </p:sp>
      <p:sp>
        <p:nvSpPr>
          <p:cNvPr id="11" name="Oval Callout 10"/>
          <p:cNvSpPr/>
          <p:nvPr/>
        </p:nvSpPr>
        <p:spPr>
          <a:xfrm>
            <a:off x="3345612" y="5119718"/>
            <a:ext cx="2975545" cy="420591"/>
          </a:xfrm>
          <a:prstGeom prst="wedgeEllipseCallout">
            <a:avLst>
              <a:gd name="adj1" fmla="val -24700"/>
              <a:gd name="adj2" fmla="val 100000"/>
            </a:avLst>
          </a:prstGeom>
          <a:solidFill>
            <a:srgbClr val="184E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dirty="0">
                <a:latin typeface="+mj-lt"/>
              </a:rPr>
              <a:t>Điều chế Ca</a:t>
            </a:r>
            <a:endParaRPr lang="en-US" sz="2400" dirty="0">
              <a:latin typeface="+mj-lt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024091" y="5765202"/>
            <a:ext cx="3220724" cy="701677"/>
          </a:xfrm>
          <a:prstGeom prst="roundRect">
            <a:avLst/>
          </a:prstGeom>
          <a:solidFill>
            <a:srgbClr val="184E6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 dirty="0">
                <a:latin typeface="+mj-lt"/>
                <a:cs typeface="Times New Roman" pitchFamily="18" charset="0"/>
              </a:rPr>
              <a:t>Ca</a:t>
            </a:r>
            <a:r>
              <a:rPr lang="vi-VN" sz="3600" b="1" baseline="30000" dirty="0">
                <a:latin typeface="+mj-lt"/>
                <a:cs typeface="Times New Roman" pitchFamily="18" charset="0"/>
              </a:rPr>
              <a:t>2+</a:t>
            </a:r>
            <a:r>
              <a:rPr lang="vi-VN" sz="3600" b="1" baseline="-25000" dirty="0">
                <a:latin typeface="+mj-lt"/>
                <a:cs typeface="Times New Roman" pitchFamily="18" charset="0"/>
              </a:rPr>
              <a:t> </a:t>
            </a:r>
            <a:r>
              <a:rPr lang="vi-VN" sz="3600" b="1" dirty="0">
                <a:latin typeface="+mj-lt"/>
                <a:cs typeface="Times New Roman" pitchFamily="18" charset="0"/>
              </a:rPr>
              <a:t>+ 2e</a:t>
            </a:r>
            <a:r>
              <a:rPr lang="vi-VN" sz="3600" b="1" dirty="0">
                <a:latin typeface="+mj-lt"/>
                <a:cs typeface="Times New Roman" pitchFamily="18" charset="0"/>
                <a:sym typeface="Wingdings" pitchFamily="2" charset="2"/>
              </a:rPr>
              <a:t> Ca</a:t>
            </a:r>
            <a:endParaRPr lang="en-US" sz="3600" b="1" dirty="0">
              <a:latin typeface="+mj-lt"/>
              <a:cs typeface="Times New Roman" pitchFamily="18" charset="0"/>
            </a:endParaRPr>
          </a:p>
        </p:txBody>
      </p:sp>
      <p:sp>
        <p:nvSpPr>
          <p:cNvPr id="13" name="Oval Callout 12"/>
          <p:cNvSpPr/>
          <p:nvPr/>
        </p:nvSpPr>
        <p:spPr>
          <a:xfrm>
            <a:off x="3638908" y="3200400"/>
            <a:ext cx="2596639" cy="420591"/>
          </a:xfrm>
          <a:prstGeom prst="wedgeEllipseCallout">
            <a:avLst>
              <a:gd name="adj1" fmla="val -24700"/>
              <a:gd name="adj2" fmla="val 100000"/>
            </a:avLst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dirty="0">
                <a:latin typeface="+mj-lt"/>
              </a:rPr>
              <a:t>Điều chế K</a:t>
            </a:r>
            <a:endParaRPr lang="en-US" sz="2400" dirty="0">
              <a:latin typeface="+mj-lt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349042" y="4022723"/>
            <a:ext cx="3480758" cy="701677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dirty="0">
                <a:latin typeface="+mj-lt"/>
              </a:rPr>
              <a:t>Cu</a:t>
            </a:r>
            <a:r>
              <a:rPr lang="vi-VN" sz="3600" baseline="30000" dirty="0">
                <a:latin typeface="+mj-lt"/>
              </a:rPr>
              <a:t>2+</a:t>
            </a:r>
            <a:r>
              <a:rPr lang="vi-VN" sz="3600" baseline="-25000" dirty="0">
                <a:latin typeface="+mj-lt"/>
              </a:rPr>
              <a:t> </a:t>
            </a:r>
            <a:r>
              <a:rPr lang="vi-VN" sz="3600" dirty="0">
                <a:latin typeface="+mj-lt"/>
              </a:rPr>
              <a:t>+ 2e</a:t>
            </a:r>
            <a:r>
              <a:rPr lang="vi-VN" sz="3600" dirty="0">
                <a:latin typeface="+mj-lt"/>
                <a:sym typeface="Wingdings" pitchFamily="2" charset="2"/>
              </a:rPr>
              <a:t> Cu</a:t>
            </a:r>
            <a:endParaRPr lang="en-US" sz="3600" dirty="0">
              <a:latin typeface="+mj-lt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380191" y="5704829"/>
            <a:ext cx="3220724" cy="701677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 dirty="0">
                <a:latin typeface="+mj-lt"/>
              </a:rPr>
              <a:t>Al</a:t>
            </a:r>
            <a:r>
              <a:rPr lang="vi-VN" sz="3600" b="1" baseline="30000" dirty="0">
                <a:latin typeface="+mj-lt"/>
              </a:rPr>
              <a:t>3+</a:t>
            </a:r>
            <a:r>
              <a:rPr lang="vi-VN" sz="3600" b="1" baseline="-25000" dirty="0">
                <a:latin typeface="+mj-lt"/>
              </a:rPr>
              <a:t> </a:t>
            </a:r>
            <a:r>
              <a:rPr lang="vi-VN" sz="3600" b="1" dirty="0">
                <a:latin typeface="+mj-lt"/>
              </a:rPr>
              <a:t>+ 3e</a:t>
            </a:r>
            <a:r>
              <a:rPr lang="vi-VN" sz="3600" b="1" dirty="0">
                <a:latin typeface="+mj-lt"/>
                <a:sym typeface="Wingdings" pitchFamily="2" charset="2"/>
              </a:rPr>
              <a:t> Al</a:t>
            </a:r>
            <a:endParaRPr lang="en-US" sz="3600" b="1" dirty="0">
              <a:latin typeface="+mj-lt"/>
            </a:endParaRPr>
          </a:p>
        </p:txBody>
      </p:sp>
      <p:sp>
        <p:nvSpPr>
          <p:cNvPr id="16" name="Oval Callout 15"/>
          <p:cNvSpPr/>
          <p:nvPr/>
        </p:nvSpPr>
        <p:spPr>
          <a:xfrm>
            <a:off x="7008963" y="5088088"/>
            <a:ext cx="2975545" cy="420591"/>
          </a:xfrm>
          <a:prstGeom prst="wedgeEllipseCallout">
            <a:avLst>
              <a:gd name="adj1" fmla="val -24700"/>
              <a:gd name="adj2" fmla="val 100000"/>
            </a:avLst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dirty="0">
                <a:latin typeface="+mj-lt"/>
              </a:rPr>
              <a:t>Điều chế Al</a:t>
            </a:r>
            <a:endParaRPr lang="en-US" sz="2400" dirty="0">
              <a:latin typeface="+mj-lt"/>
            </a:endParaRPr>
          </a:p>
        </p:txBody>
      </p:sp>
      <p:sp>
        <p:nvSpPr>
          <p:cNvPr id="17" name="Oval Callout 16"/>
          <p:cNvSpPr/>
          <p:nvPr/>
        </p:nvSpPr>
        <p:spPr>
          <a:xfrm>
            <a:off x="7008963" y="3371009"/>
            <a:ext cx="2975545" cy="420591"/>
          </a:xfrm>
          <a:prstGeom prst="wedgeEllipseCallout">
            <a:avLst>
              <a:gd name="adj1" fmla="val -24700"/>
              <a:gd name="adj2" fmla="val 10000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dirty="0">
                <a:latin typeface="+mj-lt"/>
              </a:rPr>
              <a:t>Điều chế Cu</a:t>
            </a:r>
            <a:endParaRPr lang="en-US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17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1" grpId="0" animBg="1"/>
      <p:bldP spid="17424" grpId="0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1" name="AutoShape 3"/>
          <p:cNvSpPr>
            <a:spLocks noChangeArrowheads="1"/>
          </p:cNvSpPr>
          <p:nvPr/>
        </p:nvSpPr>
        <p:spPr bwMode="invGray">
          <a:xfrm>
            <a:off x="1473200" y="1765300"/>
            <a:ext cx="6121400" cy="4495800"/>
          </a:xfrm>
          <a:prstGeom prst="rightArrow">
            <a:avLst>
              <a:gd name="adj1" fmla="val 79306"/>
              <a:gd name="adj2" fmla="val 32325"/>
            </a:avLst>
          </a:prstGeom>
          <a:gradFill rotWithShape="1">
            <a:gsLst>
              <a:gs pos="0">
                <a:schemeClr val="bg1"/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332" name="AutoShape 4"/>
          <p:cNvSpPr>
            <a:spLocks noChangeArrowheads="1"/>
          </p:cNvSpPr>
          <p:nvPr/>
        </p:nvSpPr>
        <p:spPr bwMode="blackWhite">
          <a:xfrm>
            <a:off x="533400" y="2387600"/>
            <a:ext cx="57277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accent1">
                  <a:gamma/>
                  <a:shade val="60784"/>
                  <a:invGamma/>
                </a:schemeClr>
              </a:gs>
              <a:gs pos="50000">
                <a:schemeClr val="accent1"/>
              </a:gs>
              <a:gs pos="100000">
                <a:schemeClr val="accent1">
                  <a:gamma/>
                  <a:shade val="60784"/>
                  <a:invGamma/>
                </a:schemeClr>
              </a:gs>
            </a:gsLst>
            <a:lin ang="2700000" scaled="1"/>
          </a:gra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pháp nhiệt luyện</a:t>
            </a:r>
          </a:p>
        </p:txBody>
      </p:sp>
      <p:sp>
        <p:nvSpPr>
          <p:cNvPr id="99333" name="AutoShape 5"/>
          <p:cNvSpPr>
            <a:spLocks noChangeArrowheads="1"/>
          </p:cNvSpPr>
          <p:nvPr/>
        </p:nvSpPr>
        <p:spPr bwMode="blackWhite">
          <a:xfrm>
            <a:off x="533400" y="3530600"/>
            <a:ext cx="57277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hlink">
                  <a:gamma/>
                  <a:shade val="60784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60784"/>
                  <a:invGamma/>
                </a:schemeClr>
              </a:gs>
            </a:gsLst>
            <a:lin ang="2700000" scaled="1"/>
          </a:gra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pháp thủy luyện</a:t>
            </a:r>
          </a:p>
        </p:txBody>
      </p:sp>
      <p:sp>
        <p:nvSpPr>
          <p:cNvPr id="99334" name="AutoShape 6"/>
          <p:cNvSpPr>
            <a:spLocks noChangeArrowheads="1"/>
          </p:cNvSpPr>
          <p:nvPr/>
        </p:nvSpPr>
        <p:spPr bwMode="blackWhite">
          <a:xfrm>
            <a:off x="533400" y="4673600"/>
            <a:ext cx="5727700" cy="990600"/>
          </a:xfrm>
          <a:prstGeom prst="roundRect">
            <a:avLst>
              <a:gd name="adj" fmla="val 9106"/>
            </a:avLst>
          </a:prstGeom>
          <a:gradFill rotWithShape="1">
            <a:gsLst>
              <a:gs pos="0">
                <a:schemeClr val="folHlink">
                  <a:gamma/>
                  <a:shade val="60784"/>
                  <a:invGamma/>
                </a:schemeClr>
              </a:gs>
              <a:gs pos="50000">
                <a:schemeClr val="folHlink"/>
              </a:gs>
              <a:gs pos="100000">
                <a:schemeClr val="folHlink">
                  <a:gamma/>
                  <a:shade val="60784"/>
                  <a:invGamma/>
                </a:schemeClr>
              </a:gs>
            </a:gsLst>
            <a:lin ang="2700000" scaled="1"/>
          </a:gra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US" sz="3200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 pháp điện phân</a:t>
            </a:r>
          </a:p>
        </p:txBody>
      </p:sp>
      <p:sp>
        <p:nvSpPr>
          <p:cNvPr id="99335" name="AutoShape 7"/>
          <p:cNvSpPr>
            <a:spLocks noChangeArrowheads="1"/>
          </p:cNvSpPr>
          <p:nvPr/>
        </p:nvSpPr>
        <p:spPr bwMode="auto">
          <a:xfrm>
            <a:off x="7594600" y="3302000"/>
            <a:ext cx="3987800" cy="1447800"/>
          </a:xfrm>
          <a:prstGeom prst="roundRect">
            <a:avLst>
              <a:gd name="adj" fmla="val 9106"/>
            </a:avLst>
          </a:prstGeom>
          <a:solidFill>
            <a:srgbClr val="FFCC00"/>
          </a:solidFill>
          <a:ln w="25400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4400" b="1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 chế </a:t>
            </a:r>
          </a:p>
          <a:p>
            <a:pPr algn="ctr"/>
            <a:r>
              <a:rPr lang="en-US" sz="4400" b="1" dirty="0">
                <a:solidFill>
                  <a:srgbClr val="99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 loại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651000" y="400050"/>
            <a:ext cx="4610100" cy="89535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PHƯƠNG PHÁP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5420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93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9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9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93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9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9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93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9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9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9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9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9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93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9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9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1" grpId="0" animBg="1"/>
      <p:bldP spid="99332" grpId="0" animBg="1"/>
      <p:bldP spid="99333" grpId="0" animBg="1"/>
      <p:bldP spid="99334" grpId="0" animBg="1"/>
      <p:bldP spid="99335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7" name="Rectangle 7"/>
          <p:cNvSpPr>
            <a:spLocks noChangeArrowheads="1"/>
          </p:cNvSpPr>
          <p:nvPr/>
        </p:nvSpPr>
        <p:spPr bwMode="auto">
          <a:xfrm>
            <a:off x="838200" y="1335089"/>
            <a:ext cx="11049000" cy="454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609600" indent="-609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 b="1" u="sng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a.Nguyên tắc: 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dùng chất khử C, CO, H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hoặc kim loại mạnh (Al,Na,…) để khử ion dương kim loại trong </a:t>
            </a: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 chất oxit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ở nhiệt độ cao.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 b="1" u="sng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b.Mục đích: 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điều chế các kim loại có tính khử trung bình và yếu (</a:t>
            </a: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 loại sau Al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VD: CuO  +  H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Cu  +  H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     3Fe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+  8Al            4Al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+  9Fe</a:t>
            </a:r>
          </a:p>
        </p:txBody>
      </p:sp>
      <p:graphicFrame>
        <p:nvGraphicFramePr>
          <p:cNvPr id="66568" name="Object 8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65134522"/>
              </p:ext>
            </p:extLst>
          </p:nvPr>
        </p:nvGraphicFramePr>
        <p:xfrm>
          <a:off x="6324600" y="4471335"/>
          <a:ext cx="723900" cy="3832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6" name="Equation" r:id="rId3" imgW="431613" imgH="228501" progId="Equation.DSMT4">
                  <p:embed/>
                </p:oleObj>
              </mc:Choice>
              <mc:Fallback>
                <p:oleObj name="Equation" r:id="rId3" imgW="431613" imgH="228501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471335"/>
                        <a:ext cx="723900" cy="3832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73" name="Object 13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03214255"/>
              </p:ext>
            </p:extLst>
          </p:nvPr>
        </p:nvGraphicFramePr>
        <p:xfrm>
          <a:off x="6096000" y="5118100"/>
          <a:ext cx="838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67" name="Equation" r:id="rId5" imgW="431613" imgH="228501" progId="Equation.DSMT4">
                  <p:embed/>
                </p:oleObj>
              </mc:Choice>
              <mc:Fallback>
                <p:oleObj name="Equation" r:id="rId5" imgW="431613" imgH="228501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5118100"/>
                        <a:ext cx="838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953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8A8F56A-D771-47F5-9A9E-C6669C97D505}" type="slidenum"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8</a:t>
            </a:fld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576" name="Text Box 16"/>
          <p:cNvSpPr txBox="1">
            <a:spLocks noChangeArrowheads="1"/>
          </p:cNvSpPr>
          <p:nvPr/>
        </p:nvSpPr>
        <p:spPr bwMode="auto">
          <a:xfrm>
            <a:off x="6515100" y="5562600"/>
            <a:ext cx="4343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Phản ứng nhiệt nhôm</a:t>
            </a:r>
            <a:endParaRPr lang="en-US" alt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651000" y="400050"/>
            <a:ext cx="4610100" cy="590549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PHƯƠNG PHÁP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33600" y="972235"/>
            <a:ext cx="562846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1. Phương pháp nhiệt luyện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467793" y="5743949"/>
            <a:ext cx="573108" cy="505107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+mj-lt"/>
              </a:rPr>
              <a:t>Zn</a:t>
            </a:r>
            <a:endParaRPr lang="en-US" sz="2400" b="1" dirty="0"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832061" y="5715851"/>
            <a:ext cx="652155" cy="533206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+mj-lt"/>
              </a:rPr>
              <a:t>Cr</a:t>
            </a:r>
            <a:endParaRPr lang="en-US" sz="2400" b="1" dirty="0"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156829" y="5715850"/>
            <a:ext cx="563227" cy="528905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+mj-lt"/>
              </a:rPr>
              <a:t>Fe</a:t>
            </a:r>
            <a:endParaRPr lang="en-US" sz="2400" b="1" dirty="0"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57200" y="5743949"/>
            <a:ext cx="543464" cy="463909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+mj-lt"/>
              </a:rPr>
              <a:t>Ni</a:t>
            </a:r>
            <a:endParaRPr lang="en-US" sz="2400" b="1" dirty="0">
              <a:latin typeface="+mj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107600" y="5715850"/>
            <a:ext cx="533582" cy="52717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+mj-lt"/>
              </a:rPr>
              <a:t>Sn</a:t>
            </a:r>
            <a:endParaRPr lang="en-US" sz="2400" b="1" dirty="0">
              <a:latin typeface="+mj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744191" y="5715850"/>
            <a:ext cx="612632" cy="528905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+mj-lt"/>
              </a:rPr>
              <a:t>Pb</a:t>
            </a:r>
            <a:endParaRPr lang="en-US" sz="2400" b="1" dirty="0">
              <a:latin typeface="+mj-lt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57200" y="6358325"/>
            <a:ext cx="4465514" cy="39924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+mj-lt"/>
              </a:rPr>
              <a:t>Kim loại </a:t>
            </a:r>
            <a:r>
              <a:rPr lang="vi-VN" sz="2400" b="1">
                <a:latin typeface="+mj-lt"/>
              </a:rPr>
              <a:t>hoạt động </a:t>
            </a:r>
            <a:r>
              <a:rPr lang="vi-VN" sz="2400" b="1" dirty="0">
                <a:latin typeface="+mj-lt"/>
              </a:rPr>
              <a:t>trung bình</a:t>
            </a:r>
            <a:endParaRPr lang="en-US" sz="2400" b="1" dirty="0">
              <a:latin typeface="+mj-lt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607181" y="5743949"/>
            <a:ext cx="631066" cy="463909"/>
          </a:xfrm>
          <a:prstGeom prst="round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+mj-lt"/>
              </a:rPr>
              <a:t>....</a:t>
            </a:r>
            <a:endParaRPr lang="en-US" sz="24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1000"/>
                                        <p:tgtEl>
                                          <p:spTgt spid="665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1000"/>
                                        <p:tgtEl>
                                          <p:spTgt spid="665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76" grpId="0"/>
      <p:bldP spid="11" grpId="0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762000" y="1137827"/>
            <a:ext cx="112014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609600" indent="-609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a.Nguyên tắc: 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dùng kim loại tự do có tính khử mạnh hơn để khử ion dương kim loại khác trong </a:t>
            </a:r>
            <a:r>
              <a:rPr lang="en-US" altLang="en-US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dung dịch muối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spcBef>
                <a:spcPct val="20000"/>
              </a:spcBef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u="sng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b.Mục đích: 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điều chế các kim loại có tính 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khử yếu.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3200" b="1" u="sng">
                <a:solidFill>
                  <a:srgbClr val="FF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VD: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Zn  +  CuSO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ZnSO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+  Cu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Cu  +  2AgNO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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Cu(NO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3200" baseline="-2500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 + 2Ag</a:t>
            </a:r>
          </a:p>
        </p:txBody>
      </p:sp>
      <p:sp>
        <p:nvSpPr>
          <p:cNvPr id="77832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EFE30E9-F9CA-4461-892B-EF1C4A253F86}" type="slidenum">
              <a:rPr lang="en-US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pPr eaLnBrk="1" hangingPunct="1"/>
              <a:t>9</a:t>
            </a:fld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651000" y="400050"/>
            <a:ext cx="4610100" cy="590549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PHƯƠNG PHÁP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33600" y="972235"/>
            <a:ext cx="55258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2. Phương pháp thủy luyện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09600" y="5613432"/>
            <a:ext cx="612632" cy="453366"/>
          </a:xfrm>
          <a:prstGeom prst="rect">
            <a:avLst/>
          </a:prstGeom>
          <a:solidFill>
            <a:srgbClr val="2F343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+mj-lt"/>
              </a:rPr>
              <a:t>Cu</a:t>
            </a:r>
            <a:endParaRPr lang="en-US" sz="2400" b="1" dirty="0"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981200" y="5623975"/>
            <a:ext cx="612632" cy="442823"/>
          </a:xfrm>
          <a:prstGeom prst="rect">
            <a:avLst/>
          </a:prstGeom>
          <a:solidFill>
            <a:srgbClr val="14425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+mj-lt"/>
              </a:rPr>
              <a:t>Ag</a:t>
            </a:r>
            <a:endParaRPr lang="en-US" sz="2400" b="1" dirty="0">
              <a:latin typeface="+mj-lt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699084" y="5710684"/>
            <a:ext cx="520521" cy="356114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+mj-lt"/>
              </a:rPr>
              <a:t>...</a:t>
            </a:r>
            <a:endParaRPr lang="en-US" sz="2400" b="1" dirty="0">
              <a:latin typeface="+mj-lt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04800" y="6156727"/>
            <a:ext cx="4465514" cy="399245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b="1" dirty="0">
                <a:latin typeface="+mj-lt"/>
              </a:rPr>
              <a:t>Kim loại </a:t>
            </a:r>
            <a:r>
              <a:rPr lang="vi-VN" sz="2400" b="1">
                <a:latin typeface="+mj-lt"/>
              </a:rPr>
              <a:t>hoạt động </a:t>
            </a:r>
            <a:r>
              <a:rPr lang="en-US" sz="2400" b="1">
                <a:latin typeface="+mj-lt"/>
              </a:rPr>
              <a:t>yếu</a:t>
            </a:r>
            <a:endParaRPr lang="en-US" sz="2400" b="1" dirty="0"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295400" y="5613432"/>
            <a:ext cx="612632" cy="442823"/>
          </a:xfrm>
          <a:prstGeom prst="rect">
            <a:avLst/>
          </a:prstGeom>
          <a:solidFill>
            <a:srgbClr val="14425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+mj-lt"/>
              </a:rPr>
              <a:t>H</a:t>
            </a:r>
            <a:r>
              <a:rPr lang="vi-VN" sz="2400" b="1">
                <a:latin typeface="+mj-lt"/>
              </a:rPr>
              <a:t>g</a:t>
            </a:r>
            <a:endParaRPr lang="en-US" sz="24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1000"/>
                                        <p:tgtEl>
                                          <p:spTgt spid="48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1000"/>
                                        <p:tgtEl>
                                          <p:spTgt spid="48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1000"/>
                                        <p:tgtEl>
                                          <p:spTgt spid="48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1000"/>
                                        <p:tgtEl>
                                          <p:spTgt spid="481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1827</TotalTime>
  <Words>943</Words>
  <Application>Microsoft Office PowerPoint</Application>
  <PresentationFormat>Widescreen</PresentationFormat>
  <Paragraphs>174</Paragraphs>
  <Slides>17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VNI-Times</vt:lpstr>
      <vt:lpstr>Office Theme</vt:lpstr>
      <vt:lpstr>Equation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Vi Tinh Bach Khoa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Phong Ky Thuat</dc:creator>
  <cp:lastModifiedBy>Administrator</cp:lastModifiedBy>
  <cp:revision>235</cp:revision>
  <dcterms:created xsi:type="dcterms:W3CDTF">2011-11-18T09:43:38Z</dcterms:created>
  <dcterms:modified xsi:type="dcterms:W3CDTF">2023-02-08T08:52:52Z</dcterms:modified>
</cp:coreProperties>
</file>