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322" r:id="rId3"/>
    <p:sldId id="258" r:id="rId4"/>
    <p:sldId id="259" r:id="rId5"/>
    <p:sldId id="260" r:id="rId6"/>
    <p:sldId id="310" r:id="rId7"/>
    <p:sldId id="311" r:id="rId8"/>
    <p:sldId id="280" r:id="rId9"/>
    <p:sldId id="288" r:id="rId10"/>
    <p:sldId id="323" r:id="rId11"/>
    <p:sldId id="312" r:id="rId12"/>
    <p:sldId id="297" r:id="rId13"/>
    <p:sldId id="314" r:id="rId14"/>
    <p:sldId id="315" r:id="rId15"/>
    <p:sldId id="318" r:id="rId16"/>
    <p:sldId id="319" r:id="rId17"/>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89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713"/>
  </p:normalViewPr>
  <p:slideViewPr>
    <p:cSldViewPr snapToGrid="0" snapToObjects="1">
      <p:cViewPr varScale="1">
        <p:scale>
          <a:sx n="68" d="100"/>
          <a:sy n="68" d="100"/>
        </p:scale>
        <p:origin x="792"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97DDB-F7E5-2649-9A4F-948F8F0B376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x-none"/>
          </a:p>
        </p:txBody>
      </p:sp>
      <p:sp>
        <p:nvSpPr>
          <p:cNvPr id="3" name="Subtitle 2">
            <a:extLst>
              <a:ext uri="{FF2B5EF4-FFF2-40B4-BE49-F238E27FC236}">
                <a16:creationId xmlns:a16="http://schemas.microsoft.com/office/drawing/2014/main" id="{5450444A-F783-904E-82A3-1901FF666E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sp>
        <p:nvSpPr>
          <p:cNvPr id="4" name="Date Placeholder 3">
            <a:extLst>
              <a:ext uri="{FF2B5EF4-FFF2-40B4-BE49-F238E27FC236}">
                <a16:creationId xmlns:a16="http://schemas.microsoft.com/office/drawing/2014/main" id="{A7C7BAFD-E232-F347-8E48-362823A67846}"/>
              </a:ext>
            </a:extLst>
          </p:cNvPr>
          <p:cNvSpPr>
            <a:spLocks noGrp="1"/>
          </p:cNvSpPr>
          <p:nvPr>
            <p:ph type="dt" sz="half" idx="10"/>
          </p:nvPr>
        </p:nvSpPr>
        <p:spPr/>
        <p:txBody>
          <a:bodyPr/>
          <a:lstStyle/>
          <a:p>
            <a:fld id="{F64A6CDD-0589-0C41-9A87-1C2C7F8F9090}" type="datetimeFigureOut">
              <a:rPr lang="x-none" smtClean="0"/>
              <a:t>15/09/2022</a:t>
            </a:fld>
            <a:endParaRPr lang="x-none"/>
          </a:p>
        </p:txBody>
      </p:sp>
      <p:sp>
        <p:nvSpPr>
          <p:cNvPr id="5" name="Footer Placeholder 4">
            <a:extLst>
              <a:ext uri="{FF2B5EF4-FFF2-40B4-BE49-F238E27FC236}">
                <a16:creationId xmlns:a16="http://schemas.microsoft.com/office/drawing/2014/main" id="{9446C016-E21A-8541-B3DC-3A384FE63864}"/>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2529DE30-28D4-614D-B39B-B1263D41AD22}"/>
              </a:ext>
            </a:extLst>
          </p:cNvPr>
          <p:cNvSpPr>
            <a:spLocks noGrp="1"/>
          </p:cNvSpPr>
          <p:nvPr>
            <p:ph type="sldNum" sz="quarter" idx="12"/>
          </p:nvPr>
        </p:nvSpPr>
        <p:spPr/>
        <p:txBody>
          <a:bodyPr/>
          <a:lstStyle/>
          <a:p>
            <a:fld id="{2428D4FB-8075-6140-B413-8581C6C91625}" type="slidenum">
              <a:rPr lang="x-none" smtClean="0"/>
              <a:t>‹#›</a:t>
            </a:fld>
            <a:endParaRPr lang="x-none"/>
          </a:p>
        </p:txBody>
      </p:sp>
    </p:spTree>
    <p:extLst>
      <p:ext uri="{BB962C8B-B14F-4D97-AF65-F5344CB8AC3E}">
        <p14:creationId xmlns:p14="http://schemas.microsoft.com/office/powerpoint/2010/main" val="2513695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944FF-A3C6-524D-94E2-5AB3C24C8DF8}"/>
              </a:ext>
            </a:extLst>
          </p:cNvPr>
          <p:cNvSpPr>
            <a:spLocks noGrp="1"/>
          </p:cNvSpPr>
          <p:nvPr>
            <p:ph type="title"/>
          </p:nvPr>
        </p:nvSpPr>
        <p:spPr/>
        <p:txBody>
          <a:bodyPr/>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50460017-78DC-E640-B541-A0704F58B17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EA6D8FDF-E29A-D342-8005-029E664115E2}"/>
              </a:ext>
            </a:extLst>
          </p:cNvPr>
          <p:cNvSpPr>
            <a:spLocks noGrp="1"/>
          </p:cNvSpPr>
          <p:nvPr>
            <p:ph type="dt" sz="half" idx="10"/>
          </p:nvPr>
        </p:nvSpPr>
        <p:spPr/>
        <p:txBody>
          <a:bodyPr/>
          <a:lstStyle/>
          <a:p>
            <a:fld id="{F64A6CDD-0589-0C41-9A87-1C2C7F8F9090}" type="datetimeFigureOut">
              <a:rPr lang="x-none" smtClean="0"/>
              <a:t>15/09/2022</a:t>
            </a:fld>
            <a:endParaRPr lang="x-none"/>
          </a:p>
        </p:txBody>
      </p:sp>
      <p:sp>
        <p:nvSpPr>
          <p:cNvPr id="5" name="Footer Placeholder 4">
            <a:extLst>
              <a:ext uri="{FF2B5EF4-FFF2-40B4-BE49-F238E27FC236}">
                <a16:creationId xmlns:a16="http://schemas.microsoft.com/office/drawing/2014/main" id="{4E9FF666-228A-A94B-BE32-5697B0557332}"/>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C2B1EE1A-739D-DF43-B8FB-D4A75E98746F}"/>
              </a:ext>
            </a:extLst>
          </p:cNvPr>
          <p:cNvSpPr>
            <a:spLocks noGrp="1"/>
          </p:cNvSpPr>
          <p:nvPr>
            <p:ph type="sldNum" sz="quarter" idx="12"/>
          </p:nvPr>
        </p:nvSpPr>
        <p:spPr/>
        <p:txBody>
          <a:bodyPr/>
          <a:lstStyle/>
          <a:p>
            <a:fld id="{2428D4FB-8075-6140-B413-8581C6C91625}" type="slidenum">
              <a:rPr lang="x-none" smtClean="0"/>
              <a:t>‹#›</a:t>
            </a:fld>
            <a:endParaRPr lang="x-none"/>
          </a:p>
        </p:txBody>
      </p:sp>
    </p:spTree>
    <p:extLst>
      <p:ext uri="{BB962C8B-B14F-4D97-AF65-F5344CB8AC3E}">
        <p14:creationId xmlns:p14="http://schemas.microsoft.com/office/powerpoint/2010/main" val="470705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6B251C-B002-EA4C-95DB-E49D4C819FE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9FFA2362-CB3E-7943-9B91-A4357E6AEC4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D93262E5-336A-564D-9109-2469B1AA9006}"/>
              </a:ext>
            </a:extLst>
          </p:cNvPr>
          <p:cNvSpPr>
            <a:spLocks noGrp="1"/>
          </p:cNvSpPr>
          <p:nvPr>
            <p:ph type="dt" sz="half" idx="10"/>
          </p:nvPr>
        </p:nvSpPr>
        <p:spPr/>
        <p:txBody>
          <a:bodyPr/>
          <a:lstStyle/>
          <a:p>
            <a:fld id="{F64A6CDD-0589-0C41-9A87-1C2C7F8F9090}" type="datetimeFigureOut">
              <a:rPr lang="x-none" smtClean="0"/>
              <a:t>15/09/2022</a:t>
            </a:fld>
            <a:endParaRPr lang="x-none"/>
          </a:p>
        </p:txBody>
      </p:sp>
      <p:sp>
        <p:nvSpPr>
          <p:cNvPr id="5" name="Footer Placeholder 4">
            <a:extLst>
              <a:ext uri="{FF2B5EF4-FFF2-40B4-BE49-F238E27FC236}">
                <a16:creationId xmlns:a16="http://schemas.microsoft.com/office/drawing/2014/main" id="{7BDE559F-068A-C849-88EF-4D7C301D6A47}"/>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680F0F8B-4D0B-9F42-AAD8-69C687703FA2}"/>
              </a:ext>
            </a:extLst>
          </p:cNvPr>
          <p:cNvSpPr>
            <a:spLocks noGrp="1"/>
          </p:cNvSpPr>
          <p:nvPr>
            <p:ph type="sldNum" sz="quarter" idx="12"/>
          </p:nvPr>
        </p:nvSpPr>
        <p:spPr/>
        <p:txBody>
          <a:bodyPr/>
          <a:lstStyle/>
          <a:p>
            <a:fld id="{2428D4FB-8075-6140-B413-8581C6C91625}" type="slidenum">
              <a:rPr lang="x-none" smtClean="0"/>
              <a:t>‹#›</a:t>
            </a:fld>
            <a:endParaRPr lang="x-none"/>
          </a:p>
        </p:txBody>
      </p:sp>
    </p:spTree>
    <p:extLst>
      <p:ext uri="{BB962C8B-B14F-4D97-AF65-F5344CB8AC3E}">
        <p14:creationId xmlns:p14="http://schemas.microsoft.com/office/powerpoint/2010/main" val="4017941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EED48-84E8-334D-AF3F-D604481BC43E}"/>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3E4DC51F-E501-6D40-87C9-5AB33AE4933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71544F1A-83DB-AA42-BC8C-67526067A15A}"/>
              </a:ext>
            </a:extLst>
          </p:cNvPr>
          <p:cNvSpPr>
            <a:spLocks noGrp="1"/>
          </p:cNvSpPr>
          <p:nvPr>
            <p:ph type="dt" sz="half" idx="10"/>
          </p:nvPr>
        </p:nvSpPr>
        <p:spPr/>
        <p:txBody>
          <a:bodyPr/>
          <a:lstStyle/>
          <a:p>
            <a:fld id="{F64A6CDD-0589-0C41-9A87-1C2C7F8F9090}" type="datetimeFigureOut">
              <a:rPr lang="x-none" smtClean="0"/>
              <a:t>15/09/2022</a:t>
            </a:fld>
            <a:endParaRPr lang="x-none"/>
          </a:p>
        </p:txBody>
      </p:sp>
      <p:sp>
        <p:nvSpPr>
          <p:cNvPr id="5" name="Footer Placeholder 4">
            <a:extLst>
              <a:ext uri="{FF2B5EF4-FFF2-40B4-BE49-F238E27FC236}">
                <a16:creationId xmlns:a16="http://schemas.microsoft.com/office/drawing/2014/main" id="{3C6664DF-3407-1D41-83E5-A92EFD9CB04C}"/>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D133C449-4146-5449-9F9B-AB15ACC38D5D}"/>
              </a:ext>
            </a:extLst>
          </p:cNvPr>
          <p:cNvSpPr>
            <a:spLocks noGrp="1"/>
          </p:cNvSpPr>
          <p:nvPr>
            <p:ph type="sldNum" sz="quarter" idx="12"/>
          </p:nvPr>
        </p:nvSpPr>
        <p:spPr/>
        <p:txBody>
          <a:bodyPr/>
          <a:lstStyle/>
          <a:p>
            <a:fld id="{2428D4FB-8075-6140-B413-8581C6C91625}" type="slidenum">
              <a:rPr lang="x-none" smtClean="0"/>
              <a:t>‹#›</a:t>
            </a:fld>
            <a:endParaRPr lang="x-none"/>
          </a:p>
        </p:txBody>
      </p:sp>
    </p:spTree>
    <p:extLst>
      <p:ext uri="{BB962C8B-B14F-4D97-AF65-F5344CB8AC3E}">
        <p14:creationId xmlns:p14="http://schemas.microsoft.com/office/powerpoint/2010/main" val="2945505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63794-F478-F148-B41C-D54FE1660DB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x-none"/>
          </a:p>
        </p:txBody>
      </p:sp>
      <p:sp>
        <p:nvSpPr>
          <p:cNvPr id="3" name="Text Placeholder 2">
            <a:extLst>
              <a:ext uri="{FF2B5EF4-FFF2-40B4-BE49-F238E27FC236}">
                <a16:creationId xmlns:a16="http://schemas.microsoft.com/office/drawing/2014/main" id="{71D55A1D-53EF-514E-B926-54B9CCCDA2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2694509-DAF8-114F-A494-FC351DA638FB}"/>
              </a:ext>
            </a:extLst>
          </p:cNvPr>
          <p:cNvSpPr>
            <a:spLocks noGrp="1"/>
          </p:cNvSpPr>
          <p:nvPr>
            <p:ph type="dt" sz="half" idx="10"/>
          </p:nvPr>
        </p:nvSpPr>
        <p:spPr/>
        <p:txBody>
          <a:bodyPr/>
          <a:lstStyle/>
          <a:p>
            <a:fld id="{F64A6CDD-0589-0C41-9A87-1C2C7F8F9090}" type="datetimeFigureOut">
              <a:rPr lang="x-none" smtClean="0"/>
              <a:t>15/09/2022</a:t>
            </a:fld>
            <a:endParaRPr lang="x-none"/>
          </a:p>
        </p:txBody>
      </p:sp>
      <p:sp>
        <p:nvSpPr>
          <p:cNvPr id="5" name="Footer Placeholder 4">
            <a:extLst>
              <a:ext uri="{FF2B5EF4-FFF2-40B4-BE49-F238E27FC236}">
                <a16:creationId xmlns:a16="http://schemas.microsoft.com/office/drawing/2014/main" id="{F505D7AA-DE89-E344-BF7D-E51AC31F9D4E}"/>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A3C76D08-49C2-F044-B4A1-3091E3549A8B}"/>
              </a:ext>
            </a:extLst>
          </p:cNvPr>
          <p:cNvSpPr>
            <a:spLocks noGrp="1"/>
          </p:cNvSpPr>
          <p:nvPr>
            <p:ph type="sldNum" sz="quarter" idx="12"/>
          </p:nvPr>
        </p:nvSpPr>
        <p:spPr/>
        <p:txBody>
          <a:bodyPr/>
          <a:lstStyle/>
          <a:p>
            <a:fld id="{2428D4FB-8075-6140-B413-8581C6C91625}" type="slidenum">
              <a:rPr lang="x-none" smtClean="0"/>
              <a:t>‹#›</a:t>
            </a:fld>
            <a:endParaRPr lang="x-none"/>
          </a:p>
        </p:txBody>
      </p:sp>
    </p:spTree>
    <p:extLst>
      <p:ext uri="{BB962C8B-B14F-4D97-AF65-F5344CB8AC3E}">
        <p14:creationId xmlns:p14="http://schemas.microsoft.com/office/powerpoint/2010/main" val="766057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42AD7-A0D2-4542-BDB4-CA6EBAF396FA}"/>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384076D4-DA22-F84B-8A75-FBB4D893970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a16="http://schemas.microsoft.com/office/drawing/2014/main" id="{89808329-E399-EB44-9830-9515E66DB64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a16="http://schemas.microsoft.com/office/drawing/2014/main" id="{8DB9C9C5-7256-724B-9034-67D218A3E68F}"/>
              </a:ext>
            </a:extLst>
          </p:cNvPr>
          <p:cNvSpPr>
            <a:spLocks noGrp="1"/>
          </p:cNvSpPr>
          <p:nvPr>
            <p:ph type="dt" sz="half" idx="10"/>
          </p:nvPr>
        </p:nvSpPr>
        <p:spPr/>
        <p:txBody>
          <a:bodyPr/>
          <a:lstStyle/>
          <a:p>
            <a:fld id="{F64A6CDD-0589-0C41-9A87-1C2C7F8F9090}" type="datetimeFigureOut">
              <a:rPr lang="x-none" smtClean="0"/>
              <a:t>15/09/2022</a:t>
            </a:fld>
            <a:endParaRPr lang="x-none"/>
          </a:p>
        </p:txBody>
      </p:sp>
      <p:sp>
        <p:nvSpPr>
          <p:cNvPr id="6" name="Footer Placeholder 5">
            <a:extLst>
              <a:ext uri="{FF2B5EF4-FFF2-40B4-BE49-F238E27FC236}">
                <a16:creationId xmlns:a16="http://schemas.microsoft.com/office/drawing/2014/main" id="{0EBEBFF5-286E-B345-99BE-6CF72B151FDC}"/>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B3850B24-B61B-8F41-B439-6C83240D016F}"/>
              </a:ext>
            </a:extLst>
          </p:cNvPr>
          <p:cNvSpPr>
            <a:spLocks noGrp="1"/>
          </p:cNvSpPr>
          <p:nvPr>
            <p:ph type="sldNum" sz="quarter" idx="12"/>
          </p:nvPr>
        </p:nvSpPr>
        <p:spPr/>
        <p:txBody>
          <a:bodyPr/>
          <a:lstStyle/>
          <a:p>
            <a:fld id="{2428D4FB-8075-6140-B413-8581C6C91625}" type="slidenum">
              <a:rPr lang="x-none" smtClean="0"/>
              <a:t>‹#›</a:t>
            </a:fld>
            <a:endParaRPr lang="x-none"/>
          </a:p>
        </p:txBody>
      </p:sp>
    </p:spTree>
    <p:extLst>
      <p:ext uri="{BB962C8B-B14F-4D97-AF65-F5344CB8AC3E}">
        <p14:creationId xmlns:p14="http://schemas.microsoft.com/office/powerpoint/2010/main" val="3000392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800DB-FD5F-8848-9D8F-008568497EA6}"/>
              </a:ext>
            </a:extLst>
          </p:cNvPr>
          <p:cNvSpPr>
            <a:spLocks noGrp="1"/>
          </p:cNvSpPr>
          <p:nvPr>
            <p:ph type="title"/>
          </p:nvPr>
        </p:nvSpPr>
        <p:spPr>
          <a:xfrm>
            <a:off x="839788" y="365125"/>
            <a:ext cx="10515600" cy="1325563"/>
          </a:xfrm>
        </p:spPr>
        <p:txBody>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11B4658D-9219-C346-8BFA-52B5618BDD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F4B545-7EF4-8748-9218-30049E5070D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a16="http://schemas.microsoft.com/office/drawing/2014/main" id="{92B81453-6462-3241-B6D7-C003C88D52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5256FF-360F-C54D-AB2E-17F8EB61389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a16="http://schemas.microsoft.com/office/drawing/2014/main" id="{44334CEE-D330-D740-BDA6-F4E2C952B86A}"/>
              </a:ext>
            </a:extLst>
          </p:cNvPr>
          <p:cNvSpPr>
            <a:spLocks noGrp="1"/>
          </p:cNvSpPr>
          <p:nvPr>
            <p:ph type="dt" sz="half" idx="10"/>
          </p:nvPr>
        </p:nvSpPr>
        <p:spPr/>
        <p:txBody>
          <a:bodyPr/>
          <a:lstStyle/>
          <a:p>
            <a:fld id="{F64A6CDD-0589-0C41-9A87-1C2C7F8F9090}" type="datetimeFigureOut">
              <a:rPr lang="x-none" smtClean="0"/>
              <a:t>15/09/2022</a:t>
            </a:fld>
            <a:endParaRPr lang="x-none"/>
          </a:p>
        </p:txBody>
      </p:sp>
      <p:sp>
        <p:nvSpPr>
          <p:cNvPr id="8" name="Footer Placeholder 7">
            <a:extLst>
              <a:ext uri="{FF2B5EF4-FFF2-40B4-BE49-F238E27FC236}">
                <a16:creationId xmlns:a16="http://schemas.microsoft.com/office/drawing/2014/main" id="{0CE8AF71-0DED-D549-A1F1-6354365FADCC}"/>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a16="http://schemas.microsoft.com/office/drawing/2014/main" id="{AE93A30F-7AF9-0440-90CD-833B6BB931B3}"/>
              </a:ext>
            </a:extLst>
          </p:cNvPr>
          <p:cNvSpPr>
            <a:spLocks noGrp="1"/>
          </p:cNvSpPr>
          <p:nvPr>
            <p:ph type="sldNum" sz="quarter" idx="12"/>
          </p:nvPr>
        </p:nvSpPr>
        <p:spPr/>
        <p:txBody>
          <a:bodyPr/>
          <a:lstStyle/>
          <a:p>
            <a:fld id="{2428D4FB-8075-6140-B413-8581C6C91625}" type="slidenum">
              <a:rPr lang="x-none" smtClean="0"/>
              <a:t>‹#›</a:t>
            </a:fld>
            <a:endParaRPr lang="x-none"/>
          </a:p>
        </p:txBody>
      </p:sp>
    </p:spTree>
    <p:extLst>
      <p:ext uri="{BB962C8B-B14F-4D97-AF65-F5344CB8AC3E}">
        <p14:creationId xmlns:p14="http://schemas.microsoft.com/office/powerpoint/2010/main" val="3552019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4FB2F-8322-9444-BB9D-09B54102355B}"/>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a16="http://schemas.microsoft.com/office/drawing/2014/main" id="{51C13905-0CA4-264D-9688-83B97A01BC09}"/>
              </a:ext>
            </a:extLst>
          </p:cNvPr>
          <p:cNvSpPr>
            <a:spLocks noGrp="1"/>
          </p:cNvSpPr>
          <p:nvPr>
            <p:ph type="dt" sz="half" idx="10"/>
          </p:nvPr>
        </p:nvSpPr>
        <p:spPr/>
        <p:txBody>
          <a:bodyPr/>
          <a:lstStyle/>
          <a:p>
            <a:fld id="{F64A6CDD-0589-0C41-9A87-1C2C7F8F9090}" type="datetimeFigureOut">
              <a:rPr lang="x-none" smtClean="0"/>
              <a:t>15/09/2022</a:t>
            </a:fld>
            <a:endParaRPr lang="x-none"/>
          </a:p>
        </p:txBody>
      </p:sp>
      <p:sp>
        <p:nvSpPr>
          <p:cNvPr id="4" name="Footer Placeholder 3">
            <a:extLst>
              <a:ext uri="{FF2B5EF4-FFF2-40B4-BE49-F238E27FC236}">
                <a16:creationId xmlns:a16="http://schemas.microsoft.com/office/drawing/2014/main" id="{626C4D9B-4726-1644-A2FD-465BF962077E}"/>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a16="http://schemas.microsoft.com/office/drawing/2014/main" id="{FAA6F0FA-27CB-1745-891D-FF205BCEE880}"/>
              </a:ext>
            </a:extLst>
          </p:cNvPr>
          <p:cNvSpPr>
            <a:spLocks noGrp="1"/>
          </p:cNvSpPr>
          <p:nvPr>
            <p:ph type="sldNum" sz="quarter" idx="12"/>
          </p:nvPr>
        </p:nvSpPr>
        <p:spPr/>
        <p:txBody>
          <a:bodyPr/>
          <a:lstStyle/>
          <a:p>
            <a:fld id="{2428D4FB-8075-6140-B413-8581C6C91625}" type="slidenum">
              <a:rPr lang="x-none" smtClean="0"/>
              <a:t>‹#›</a:t>
            </a:fld>
            <a:endParaRPr lang="x-none"/>
          </a:p>
        </p:txBody>
      </p:sp>
    </p:spTree>
    <p:extLst>
      <p:ext uri="{BB962C8B-B14F-4D97-AF65-F5344CB8AC3E}">
        <p14:creationId xmlns:p14="http://schemas.microsoft.com/office/powerpoint/2010/main" val="1229966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C9DA15-AA22-DA4D-9DE6-435386A18785}"/>
              </a:ext>
            </a:extLst>
          </p:cNvPr>
          <p:cNvSpPr>
            <a:spLocks noGrp="1"/>
          </p:cNvSpPr>
          <p:nvPr>
            <p:ph type="dt" sz="half" idx="10"/>
          </p:nvPr>
        </p:nvSpPr>
        <p:spPr/>
        <p:txBody>
          <a:bodyPr/>
          <a:lstStyle/>
          <a:p>
            <a:fld id="{F64A6CDD-0589-0C41-9A87-1C2C7F8F9090}" type="datetimeFigureOut">
              <a:rPr lang="x-none" smtClean="0"/>
              <a:t>15/09/2022</a:t>
            </a:fld>
            <a:endParaRPr lang="x-none"/>
          </a:p>
        </p:txBody>
      </p:sp>
      <p:sp>
        <p:nvSpPr>
          <p:cNvPr id="3" name="Footer Placeholder 2">
            <a:extLst>
              <a:ext uri="{FF2B5EF4-FFF2-40B4-BE49-F238E27FC236}">
                <a16:creationId xmlns:a16="http://schemas.microsoft.com/office/drawing/2014/main" id="{BA17282C-81E0-A447-94C3-040028F7A42B}"/>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id="{92D82328-8F62-6447-A062-54F7B1B0914A}"/>
              </a:ext>
            </a:extLst>
          </p:cNvPr>
          <p:cNvSpPr>
            <a:spLocks noGrp="1"/>
          </p:cNvSpPr>
          <p:nvPr>
            <p:ph type="sldNum" sz="quarter" idx="12"/>
          </p:nvPr>
        </p:nvSpPr>
        <p:spPr/>
        <p:txBody>
          <a:bodyPr/>
          <a:lstStyle/>
          <a:p>
            <a:fld id="{2428D4FB-8075-6140-B413-8581C6C91625}" type="slidenum">
              <a:rPr lang="x-none" smtClean="0"/>
              <a:t>‹#›</a:t>
            </a:fld>
            <a:endParaRPr lang="x-none"/>
          </a:p>
        </p:txBody>
      </p:sp>
    </p:spTree>
    <p:extLst>
      <p:ext uri="{BB962C8B-B14F-4D97-AF65-F5344CB8AC3E}">
        <p14:creationId xmlns:p14="http://schemas.microsoft.com/office/powerpoint/2010/main" val="379540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6FB18-68C3-7447-936F-188ED64EEF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id="{BE660387-5A7E-9546-B9D2-D7A79E04B3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a16="http://schemas.microsoft.com/office/drawing/2014/main" id="{32CCB803-A5A6-614F-8455-4BBABACB13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04F8A9-5DCB-0542-9426-5DF73C520996}"/>
              </a:ext>
            </a:extLst>
          </p:cNvPr>
          <p:cNvSpPr>
            <a:spLocks noGrp="1"/>
          </p:cNvSpPr>
          <p:nvPr>
            <p:ph type="dt" sz="half" idx="10"/>
          </p:nvPr>
        </p:nvSpPr>
        <p:spPr/>
        <p:txBody>
          <a:bodyPr/>
          <a:lstStyle/>
          <a:p>
            <a:fld id="{F64A6CDD-0589-0C41-9A87-1C2C7F8F9090}" type="datetimeFigureOut">
              <a:rPr lang="x-none" smtClean="0"/>
              <a:t>15/09/2022</a:t>
            </a:fld>
            <a:endParaRPr lang="x-none"/>
          </a:p>
        </p:txBody>
      </p:sp>
      <p:sp>
        <p:nvSpPr>
          <p:cNvPr id="6" name="Footer Placeholder 5">
            <a:extLst>
              <a:ext uri="{FF2B5EF4-FFF2-40B4-BE49-F238E27FC236}">
                <a16:creationId xmlns:a16="http://schemas.microsoft.com/office/drawing/2014/main" id="{AC5DCED3-D559-0F4D-ACCF-502E8390B8F5}"/>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C9F1D642-145F-0248-A194-53F656DE45F5}"/>
              </a:ext>
            </a:extLst>
          </p:cNvPr>
          <p:cNvSpPr>
            <a:spLocks noGrp="1"/>
          </p:cNvSpPr>
          <p:nvPr>
            <p:ph type="sldNum" sz="quarter" idx="12"/>
          </p:nvPr>
        </p:nvSpPr>
        <p:spPr/>
        <p:txBody>
          <a:bodyPr/>
          <a:lstStyle/>
          <a:p>
            <a:fld id="{2428D4FB-8075-6140-B413-8581C6C91625}" type="slidenum">
              <a:rPr lang="x-none" smtClean="0"/>
              <a:t>‹#›</a:t>
            </a:fld>
            <a:endParaRPr lang="x-none"/>
          </a:p>
        </p:txBody>
      </p:sp>
    </p:spTree>
    <p:extLst>
      <p:ext uri="{BB962C8B-B14F-4D97-AF65-F5344CB8AC3E}">
        <p14:creationId xmlns:p14="http://schemas.microsoft.com/office/powerpoint/2010/main" val="3452783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A3F5C-BD36-D447-BFFB-9349CBF945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Picture Placeholder 2">
            <a:extLst>
              <a:ext uri="{FF2B5EF4-FFF2-40B4-BE49-F238E27FC236}">
                <a16:creationId xmlns:a16="http://schemas.microsoft.com/office/drawing/2014/main" id="{D82D48F7-43CB-B243-A44E-48B1E76F82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id="{697C1F51-DEAD-2644-A70F-12F7F2CE59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4BDEE3-34DA-1F4A-A2F4-73703D3459CA}"/>
              </a:ext>
            </a:extLst>
          </p:cNvPr>
          <p:cNvSpPr>
            <a:spLocks noGrp="1"/>
          </p:cNvSpPr>
          <p:nvPr>
            <p:ph type="dt" sz="half" idx="10"/>
          </p:nvPr>
        </p:nvSpPr>
        <p:spPr/>
        <p:txBody>
          <a:bodyPr/>
          <a:lstStyle/>
          <a:p>
            <a:fld id="{F64A6CDD-0589-0C41-9A87-1C2C7F8F9090}" type="datetimeFigureOut">
              <a:rPr lang="x-none" smtClean="0"/>
              <a:t>15/09/2022</a:t>
            </a:fld>
            <a:endParaRPr lang="x-none"/>
          </a:p>
        </p:txBody>
      </p:sp>
      <p:sp>
        <p:nvSpPr>
          <p:cNvPr id="6" name="Footer Placeholder 5">
            <a:extLst>
              <a:ext uri="{FF2B5EF4-FFF2-40B4-BE49-F238E27FC236}">
                <a16:creationId xmlns:a16="http://schemas.microsoft.com/office/drawing/2014/main" id="{E1EB4F1C-FBAE-BE48-B610-4653DAC9B45F}"/>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C18F69C2-138A-8344-A9C2-811F84AACE11}"/>
              </a:ext>
            </a:extLst>
          </p:cNvPr>
          <p:cNvSpPr>
            <a:spLocks noGrp="1"/>
          </p:cNvSpPr>
          <p:nvPr>
            <p:ph type="sldNum" sz="quarter" idx="12"/>
          </p:nvPr>
        </p:nvSpPr>
        <p:spPr/>
        <p:txBody>
          <a:bodyPr/>
          <a:lstStyle/>
          <a:p>
            <a:fld id="{2428D4FB-8075-6140-B413-8581C6C91625}" type="slidenum">
              <a:rPr lang="x-none" smtClean="0"/>
              <a:t>‹#›</a:t>
            </a:fld>
            <a:endParaRPr lang="x-none"/>
          </a:p>
        </p:txBody>
      </p:sp>
    </p:spTree>
    <p:extLst>
      <p:ext uri="{BB962C8B-B14F-4D97-AF65-F5344CB8AC3E}">
        <p14:creationId xmlns:p14="http://schemas.microsoft.com/office/powerpoint/2010/main" val="2198910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42F037-46BB-A741-90C5-6CC77A417B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798A8D01-875D-6E45-9BB6-F534C34BBA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6AC3EF6D-2DC7-104C-991F-5A1AF31638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4A6CDD-0589-0C41-9A87-1C2C7F8F9090}" type="datetimeFigureOut">
              <a:rPr lang="x-none" smtClean="0"/>
              <a:t>15/09/2022</a:t>
            </a:fld>
            <a:endParaRPr lang="x-none"/>
          </a:p>
        </p:txBody>
      </p:sp>
      <p:sp>
        <p:nvSpPr>
          <p:cNvPr id="5" name="Footer Placeholder 4">
            <a:extLst>
              <a:ext uri="{FF2B5EF4-FFF2-40B4-BE49-F238E27FC236}">
                <a16:creationId xmlns:a16="http://schemas.microsoft.com/office/drawing/2014/main" id="{523C51EE-A074-C047-B5CF-687975B777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id="{CD56DC01-5B4A-C54D-B2E5-FE87B9E29B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28D4FB-8075-6140-B413-8581C6C91625}" type="slidenum">
              <a:rPr lang="x-none" smtClean="0"/>
              <a:t>‹#›</a:t>
            </a:fld>
            <a:endParaRPr lang="x-none"/>
          </a:p>
        </p:txBody>
      </p:sp>
    </p:spTree>
    <p:extLst>
      <p:ext uri="{BB962C8B-B14F-4D97-AF65-F5344CB8AC3E}">
        <p14:creationId xmlns:p14="http://schemas.microsoft.com/office/powerpoint/2010/main" val="38609694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tiff"/><Relationship Id="rId3" Type="http://schemas.openxmlformats.org/officeDocument/2006/relationships/image" Target="../media/image2.tiff"/><Relationship Id="rId7" Type="http://schemas.openxmlformats.org/officeDocument/2006/relationships/image" Target="../media/image6.tiff"/><Relationship Id="rId2" Type="http://schemas.openxmlformats.org/officeDocument/2006/relationships/image" Target="../media/image1.tiff"/><Relationship Id="rId1" Type="http://schemas.openxmlformats.org/officeDocument/2006/relationships/slideLayout" Target="../slideLayouts/slideLayout1.xml"/><Relationship Id="rId6" Type="http://schemas.openxmlformats.org/officeDocument/2006/relationships/image" Target="../media/image5.tiff"/><Relationship Id="rId5" Type="http://schemas.openxmlformats.org/officeDocument/2006/relationships/image" Target="../media/image4.tiff"/><Relationship Id="rId4" Type="http://schemas.openxmlformats.org/officeDocument/2006/relationships/image" Target="../media/image3.tiff"/><Relationship Id="rId9" Type="http://schemas.openxmlformats.org/officeDocument/2006/relationships/image" Target="../media/image8.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7.w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66E9759-2CE2-4746-8616-E725785827C9}"/>
              </a:ext>
            </a:extLst>
          </p:cNvPr>
          <p:cNvPicPr>
            <a:picLocks noChangeAspect="1"/>
          </p:cNvPicPr>
          <p:nvPr/>
        </p:nvPicPr>
        <p:blipFill>
          <a:blip r:embed="rId2"/>
          <a:stretch>
            <a:fillRect/>
          </a:stretch>
        </p:blipFill>
        <p:spPr>
          <a:xfrm>
            <a:off x="8509000" y="0"/>
            <a:ext cx="3683000" cy="2133600"/>
          </a:xfrm>
          <a:prstGeom prst="rect">
            <a:avLst/>
          </a:prstGeom>
        </p:spPr>
      </p:pic>
      <p:pic>
        <p:nvPicPr>
          <p:cNvPr id="6" name="Picture 5">
            <a:extLst>
              <a:ext uri="{FF2B5EF4-FFF2-40B4-BE49-F238E27FC236}">
                <a16:creationId xmlns:a16="http://schemas.microsoft.com/office/drawing/2014/main" id="{6CCA95B2-9F7C-364E-BA4B-8AB47F86B8C6}"/>
              </a:ext>
            </a:extLst>
          </p:cNvPr>
          <p:cNvPicPr>
            <a:picLocks noChangeAspect="1"/>
          </p:cNvPicPr>
          <p:nvPr/>
        </p:nvPicPr>
        <p:blipFill>
          <a:blip r:embed="rId3"/>
          <a:stretch>
            <a:fillRect/>
          </a:stretch>
        </p:blipFill>
        <p:spPr>
          <a:xfrm>
            <a:off x="4427516" y="0"/>
            <a:ext cx="4081484" cy="2772036"/>
          </a:xfrm>
          <a:prstGeom prst="rect">
            <a:avLst/>
          </a:prstGeom>
        </p:spPr>
      </p:pic>
      <p:pic>
        <p:nvPicPr>
          <p:cNvPr id="7" name="Picture 6">
            <a:extLst>
              <a:ext uri="{FF2B5EF4-FFF2-40B4-BE49-F238E27FC236}">
                <a16:creationId xmlns:a16="http://schemas.microsoft.com/office/drawing/2014/main" id="{6705FE00-1BC0-444B-8798-1CB8E008B53A}"/>
              </a:ext>
            </a:extLst>
          </p:cNvPr>
          <p:cNvPicPr>
            <a:picLocks noChangeAspect="1"/>
          </p:cNvPicPr>
          <p:nvPr/>
        </p:nvPicPr>
        <p:blipFill>
          <a:blip r:embed="rId4"/>
          <a:stretch>
            <a:fillRect/>
          </a:stretch>
        </p:blipFill>
        <p:spPr>
          <a:xfrm>
            <a:off x="0" y="0"/>
            <a:ext cx="4427516" cy="2133600"/>
          </a:xfrm>
          <a:prstGeom prst="rect">
            <a:avLst/>
          </a:prstGeom>
        </p:spPr>
      </p:pic>
      <p:pic>
        <p:nvPicPr>
          <p:cNvPr id="8" name="Picture 7">
            <a:extLst>
              <a:ext uri="{FF2B5EF4-FFF2-40B4-BE49-F238E27FC236}">
                <a16:creationId xmlns:a16="http://schemas.microsoft.com/office/drawing/2014/main" id="{56490F79-3A73-B041-92F3-F57839A1B041}"/>
              </a:ext>
            </a:extLst>
          </p:cNvPr>
          <p:cNvPicPr>
            <a:picLocks noChangeAspect="1"/>
          </p:cNvPicPr>
          <p:nvPr/>
        </p:nvPicPr>
        <p:blipFill>
          <a:blip r:embed="rId5"/>
          <a:stretch>
            <a:fillRect/>
          </a:stretch>
        </p:blipFill>
        <p:spPr>
          <a:xfrm>
            <a:off x="8509000" y="2133599"/>
            <a:ext cx="3683000" cy="2747158"/>
          </a:xfrm>
          <a:prstGeom prst="rect">
            <a:avLst/>
          </a:prstGeom>
        </p:spPr>
      </p:pic>
      <p:pic>
        <p:nvPicPr>
          <p:cNvPr id="9" name="Picture 8">
            <a:extLst>
              <a:ext uri="{FF2B5EF4-FFF2-40B4-BE49-F238E27FC236}">
                <a16:creationId xmlns:a16="http://schemas.microsoft.com/office/drawing/2014/main" id="{E6F14C04-8053-7C47-91D6-0F54462D2CF6}"/>
              </a:ext>
            </a:extLst>
          </p:cNvPr>
          <p:cNvPicPr>
            <a:picLocks noChangeAspect="1"/>
          </p:cNvPicPr>
          <p:nvPr/>
        </p:nvPicPr>
        <p:blipFill>
          <a:blip r:embed="rId6"/>
          <a:stretch>
            <a:fillRect/>
          </a:stretch>
        </p:blipFill>
        <p:spPr>
          <a:xfrm>
            <a:off x="-2" y="2133599"/>
            <a:ext cx="4427516" cy="2894562"/>
          </a:xfrm>
          <a:prstGeom prst="rect">
            <a:avLst/>
          </a:prstGeom>
        </p:spPr>
      </p:pic>
      <p:pic>
        <p:nvPicPr>
          <p:cNvPr id="10" name="Picture 9">
            <a:extLst>
              <a:ext uri="{FF2B5EF4-FFF2-40B4-BE49-F238E27FC236}">
                <a16:creationId xmlns:a16="http://schemas.microsoft.com/office/drawing/2014/main" id="{F99D413C-AF65-4E47-82E5-225FF974B545}"/>
              </a:ext>
            </a:extLst>
          </p:cNvPr>
          <p:cNvPicPr>
            <a:picLocks noChangeAspect="1"/>
          </p:cNvPicPr>
          <p:nvPr/>
        </p:nvPicPr>
        <p:blipFill>
          <a:blip r:embed="rId7"/>
          <a:stretch>
            <a:fillRect/>
          </a:stretch>
        </p:blipFill>
        <p:spPr>
          <a:xfrm>
            <a:off x="8509000" y="4880757"/>
            <a:ext cx="3683000" cy="2247900"/>
          </a:xfrm>
          <a:prstGeom prst="rect">
            <a:avLst/>
          </a:prstGeom>
        </p:spPr>
      </p:pic>
      <p:pic>
        <p:nvPicPr>
          <p:cNvPr id="11" name="Picture 10">
            <a:extLst>
              <a:ext uri="{FF2B5EF4-FFF2-40B4-BE49-F238E27FC236}">
                <a16:creationId xmlns:a16="http://schemas.microsoft.com/office/drawing/2014/main" id="{DFEA9FDC-45AA-5340-BACC-E12579CED940}"/>
              </a:ext>
            </a:extLst>
          </p:cNvPr>
          <p:cNvPicPr>
            <a:picLocks noChangeAspect="1"/>
          </p:cNvPicPr>
          <p:nvPr/>
        </p:nvPicPr>
        <p:blipFill>
          <a:blip r:embed="rId8"/>
          <a:stretch>
            <a:fillRect/>
          </a:stretch>
        </p:blipFill>
        <p:spPr>
          <a:xfrm>
            <a:off x="4410528" y="4218587"/>
            <a:ext cx="4098469" cy="2679988"/>
          </a:xfrm>
          <a:prstGeom prst="rect">
            <a:avLst/>
          </a:prstGeom>
        </p:spPr>
      </p:pic>
      <p:pic>
        <p:nvPicPr>
          <p:cNvPr id="12" name="Picture 11">
            <a:extLst>
              <a:ext uri="{FF2B5EF4-FFF2-40B4-BE49-F238E27FC236}">
                <a16:creationId xmlns:a16="http://schemas.microsoft.com/office/drawing/2014/main" id="{6B4A111A-930C-D84C-826C-27BCC1B44542}"/>
              </a:ext>
            </a:extLst>
          </p:cNvPr>
          <p:cNvPicPr>
            <a:picLocks noChangeAspect="1"/>
          </p:cNvPicPr>
          <p:nvPr/>
        </p:nvPicPr>
        <p:blipFill rotWithShape="1">
          <a:blip r:embed="rId9"/>
          <a:srcRect t="7440" b="7484"/>
          <a:stretch/>
        </p:blipFill>
        <p:spPr>
          <a:xfrm>
            <a:off x="-1" y="4880757"/>
            <a:ext cx="4410529" cy="1977243"/>
          </a:xfrm>
          <a:prstGeom prst="rect">
            <a:avLst/>
          </a:prstGeom>
        </p:spPr>
      </p:pic>
      <p:sp>
        <p:nvSpPr>
          <p:cNvPr id="14" name="TextBox 13">
            <a:extLst>
              <a:ext uri="{FF2B5EF4-FFF2-40B4-BE49-F238E27FC236}">
                <a16:creationId xmlns:a16="http://schemas.microsoft.com/office/drawing/2014/main" id="{6EAB5897-A7E7-4842-9147-8A9E917F5E49}"/>
              </a:ext>
            </a:extLst>
          </p:cNvPr>
          <p:cNvSpPr txBox="1"/>
          <p:nvPr/>
        </p:nvSpPr>
        <p:spPr>
          <a:xfrm>
            <a:off x="4427514" y="2772036"/>
            <a:ext cx="4081482" cy="1446550"/>
          </a:xfrm>
          <a:prstGeom prst="rect">
            <a:avLst/>
          </a:prstGeom>
          <a:solidFill>
            <a:srgbClr val="FF0000"/>
          </a:solidFill>
        </p:spPr>
        <p:txBody>
          <a:bodyPr wrap="square" rtlCol="0">
            <a:spAutoFit/>
          </a:bodyPr>
          <a:lstStyle/>
          <a:p>
            <a:pPr algn="ctr"/>
            <a:r>
              <a:rPr lang="x-none" sz="8800" dirty="0">
                <a:solidFill>
                  <a:srgbClr val="FFFF00"/>
                </a:solidFill>
                <a:latin typeface="Times New Roman" panose="02020603050405020304" pitchFamily="18" charset="0"/>
                <a:cs typeface="Times New Roman" panose="02020603050405020304" pitchFamily="18" charset="0"/>
              </a:rPr>
              <a:t>LIPI</a:t>
            </a:r>
            <a:r>
              <a:rPr lang="en-US" sz="8800" dirty="0">
                <a:solidFill>
                  <a:srgbClr val="FFFF00"/>
                </a:solidFill>
                <a:latin typeface="Times New Roman" panose="02020603050405020304" pitchFamily="18" charset="0"/>
                <a:cs typeface="Times New Roman" panose="02020603050405020304" pitchFamily="18" charset="0"/>
              </a:rPr>
              <a:t>T</a:t>
            </a:r>
            <a:endParaRPr lang="x-none" sz="88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6961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B3C7A13-9E8D-4842-9B71-9123E1183237}"/>
              </a:ext>
            </a:extLst>
          </p:cNvPr>
          <p:cNvSpPr txBox="1"/>
          <p:nvPr/>
        </p:nvSpPr>
        <p:spPr>
          <a:xfrm>
            <a:off x="948977" y="838266"/>
            <a:ext cx="9322365" cy="523220"/>
          </a:xfrm>
          <a:prstGeom prst="rect">
            <a:avLst/>
          </a:prstGeom>
          <a:solidFill>
            <a:schemeClr val="accent2">
              <a:lumMod val="40000"/>
              <a:lumOff val="60000"/>
            </a:schemeClr>
          </a:solidFill>
        </p:spPr>
        <p:txBody>
          <a:bodyPr wrap="square" rtlCol="0">
            <a:spAutoFit/>
          </a:bodyPr>
          <a:lstStyle/>
          <a:p>
            <a:pPr algn="ctr"/>
            <a:r>
              <a:rPr lang="en-US" altLang="vi-VN" sz="2800" b="1" dirty="0" err="1">
                <a:latin typeface="Times New Roman" panose="02020603050405020304" pitchFamily="18" charset="0"/>
                <a:cs typeface="Times New Roman" panose="02020603050405020304" pitchFamily="18" charset="0"/>
              </a:rPr>
              <a:t>Chất</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béo</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là</a:t>
            </a:r>
            <a:r>
              <a:rPr lang="en-US" altLang="vi-VN" sz="2800" b="1" dirty="0">
                <a:latin typeface="Times New Roman" panose="02020603050405020304" pitchFamily="18" charset="0"/>
                <a:cs typeface="Times New Roman" panose="02020603050405020304" pitchFamily="18" charset="0"/>
              </a:rPr>
              <a:t> Trieste </a:t>
            </a:r>
            <a:r>
              <a:rPr lang="en-US" altLang="vi-VN" sz="2800" b="1" dirty="0" err="1">
                <a:latin typeface="Times New Roman" panose="02020603050405020304" pitchFamily="18" charset="0"/>
                <a:cs typeface="Times New Roman" panose="02020603050405020304" pitchFamily="18" charset="0"/>
              </a:rPr>
              <a:t>nên</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thể</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hiện</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đầy</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đủ</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tính</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chất</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của</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este</a:t>
            </a:r>
            <a:endParaRPr lang="en-US" altLang="vi-VN" sz="2800" b="1" dirty="0">
              <a:latin typeface="+mj-lt"/>
              <a:cs typeface="Arial" panose="020B0604020202020204" pitchFamily="34" charset="0"/>
            </a:endParaRPr>
          </a:p>
        </p:txBody>
      </p:sp>
      <p:sp>
        <p:nvSpPr>
          <p:cNvPr id="10" name="TextBox 9">
            <a:extLst>
              <a:ext uri="{FF2B5EF4-FFF2-40B4-BE49-F238E27FC236}">
                <a16:creationId xmlns:a16="http://schemas.microsoft.com/office/drawing/2014/main" id="{9DD7E143-C078-6E49-851A-A6E72F9D2341}"/>
              </a:ext>
            </a:extLst>
          </p:cNvPr>
          <p:cNvSpPr txBox="1"/>
          <p:nvPr/>
        </p:nvSpPr>
        <p:spPr>
          <a:xfrm>
            <a:off x="271463" y="185738"/>
            <a:ext cx="4498026" cy="646331"/>
          </a:xfrm>
          <a:prstGeom prst="rect">
            <a:avLst/>
          </a:prstGeom>
          <a:noFill/>
          <a:ln>
            <a:noFill/>
          </a:ln>
        </p:spPr>
        <p:txBody>
          <a:bodyPr wrap="none" rtlCol="0">
            <a:spAutoFit/>
          </a:bodyPr>
          <a:lstStyle/>
          <a:p>
            <a:r>
              <a:rPr lang="en-US" sz="3600" b="1" dirty="0">
                <a:latin typeface="Times New Roman" panose="02020603050405020304" pitchFamily="18" charset="0"/>
                <a:cs typeface="Times New Roman" panose="02020603050405020304" pitchFamily="18" charset="0"/>
              </a:rPr>
              <a:t>III, Tính chất hóa học</a:t>
            </a:r>
            <a:endParaRPr lang="x-none" sz="3600" b="1" dirty="0">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ED9CD966-DFB9-3A45-8DD1-7F06BB52C81C}"/>
              </a:ext>
            </a:extLst>
          </p:cNvPr>
          <p:cNvSpPr/>
          <p:nvPr/>
        </p:nvSpPr>
        <p:spPr>
          <a:xfrm>
            <a:off x="482997" y="1361486"/>
            <a:ext cx="4903196" cy="40252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a:solidFill>
                  <a:srgbClr val="0000FF"/>
                </a:solidFill>
                <a:latin typeface="Times New Roman" panose="02020603050405020304" pitchFamily="18" charset="0"/>
                <a:cs typeface="Times New Roman" panose="02020603050405020304" pitchFamily="18" charset="0"/>
              </a:rPr>
              <a:t>1, Phản ứng thủy </a:t>
            </a:r>
            <a:r>
              <a:rPr lang="en-US" sz="3600" b="1" err="1">
                <a:solidFill>
                  <a:srgbClr val="0000FF"/>
                </a:solidFill>
                <a:latin typeface="Times New Roman" panose="02020603050405020304" pitchFamily="18" charset="0"/>
                <a:cs typeface="Times New Roman" panose="02020603050405020304" pitchFamily="18" charset="0"/>
              </a:rPr>
              <a:t>phân</a:t>
            </a:r>
            <a:r>
              <a:rPr lang="en-US" sz="3600" b="1">
                <a:solidFill>
                  <a:srgbClr val="0000FF"/>
                </a:solidFill>
                <a:latin typeface="Times New Roman" panose="02020603050405020304" pitchFamily="18" charset="0"/>
                <a:cs typeface="Times New Roman" panose="02020603050405020304" pitchFamily="18" charset="0"/>
              </a:rPr>
              <a:t> </a:t>
            </a:r>
            <a:endParaRPr lang="en-US" sz="3600" b="1" dirty="0">
              <a:solidFill>
                <a:srgbClr val="0000FF"/>
              </a:solidFill>
              <a:latin typeface="Times New Roman" panose="02020603050405020304" pitchFamily="18" charset="0"/>
              <a:cs typeface="Times New Roman" panose="02020603050405020304" pitchFamily="18" charset="0"/>
            </a:endParaRPr>
          </a:p>
        </p:txBody>
      </p:sp>
      <p:sp>
        <p:nvSpPr>
          <p:cNvPr id="21" name="Rectangle 20">
            <a:extLst>
              <a:ext uri="{FF2B5EF4-FFF2-40B4-BE49-F238E27FC236}">
                <a16:creationId xmlns:a16="http://schemas.microsoft.com/office/drawing/2014/main" id="{8CE0F941-B701-DF43-AF4F-877F80D45169}"/>
              </a:ext>
            </a:extLst>
          </p:cNvPr>
          <p:cNvSpPr/>
          <p:nvPr/>
        </p:nvSpPr>
        <p:spPr>
          <a:xfrm>
            <a:off x="765651" y="1869211"/>
            <a:ext cx="11183106" cy="6388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rgbClr val="0000FF"/>
                </a:solidFill>
                <a:latin typeface="Times New Roman" panose="02020603050405020304" pitchFamily="18" charset="0"/>
                <a:cs typeface="Times New Roman" panose="02020603050405020304" pitchFamily="18" charset="0"/>
              </a:rPr>
              <a:t>b. </a:t>
            </a:r>
            <a:r>
              <a:rPr lang="en-US" sz="3200" b="1" dirty="0" err="1">
                <a:solidFill>
                  <a:srgbClr val="0000FF"/>
                </a:solidFill>
                <a:latin typeface="Times New Roman" panose="02020603050405020304" pitchFamily="18" charset="0"/>
                <a:cs typeface="Times New Roman" panose="02020603050405020304" pitchFamily="18" charset="0"/>
              </a:rPr>
              <a:t>Thủy</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phân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trong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môi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trường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err="1">
                <a:solidFill>
                  <a:srgbClr val="0000FF"/>
                </a:solidFill>
                <a:latin typeface="Times New Roman" panose="02020603050405020304" pitchFamily="18" charset="0"/>
                <a:cs typeface="Times New Roman" panose="02020603050405020304" pitchFamily="18" charset="0"/>
              </a:rPr>
              <a:t>bazơ</a:t>
            </a:r>
            <a:r>
              <a:rPr lang="en-US" sz="3200" b="1">
                <a:solidFill>
                  <a:srgbClr val="0000FF"/>
                </a:solidFill>
                <a:latin typeface="Times New Roman" panose="02020603050405020304" pitchFamily="18" charset="0"/>
                <a:cs typeface="Times New Roman" panose="02020603050405020304" pitchFamily="18" charset="0"/>
              </a:rPr>
              <a:t> </a:t>
            </a:r>
            <a:r>
              <a:rPr lang="en-US" sz="3200" b="1" i="1">
                <a:solidFill>
                  <a:srgbClr val="0000FF"/>
                </a:solidFill>
                <a:latin typeface="Times New Roman" panose="02020603050405020304" pitchFamily="18" charset="0"/>
                <a:cs typeface="Times New Roman" panose="02020603050405020304" pitchFamily="18" charset="0"/>
              </a:rPr>
              <a:t>(</a:t>
            </a:r>
            <a:r>
              <a:rPr lang="en-US" sz="3200" b="1" i="1" dirty="0" err="1">
                <a:solidFill>
                  <a:srgbClr val="0000FF"/>
                </a:solidFill>
                <a:latin typeface="Times New Roman" panose="02020603050405020304" pitchFamily="18" charset="0"/>
                <a:cs typeface="Times New Roman" panose="02020603050405020304" pitchFamily="18" charset="0"/>
              </a:rPr>
              <a:t>Phản</a:t>
            </a:r>
            <a:r>
              <a:rPr lang="en-US" sz="3200" b="1" i="1" dirty="0">
                <a:solidFill>
                  <a:srgbClr val="0000FF"/>
                </a:solidFill>
                <a:latin typeface="Times New Roman" panose="02020603050405020304" pitchFamily="18" charset="0"/>
                <a:cs typeface="Times New Roman" panose="02020603050405020304" pitchFamily="18" charset="0"/>
              </a:rPr>
              <a:t> </a:t>
            </a:r>
            <a:r>
              <a:rPr lang="en-US" sz="3200" b="1" i="1" dirty="0" err="1">
                <a:solidFill>
                  <a:srgbClr val="0000FF"/>
                </a:solidFill>
                <a:latin typeface="Times New Roman" panose="02020603050405020304" pitchFamily="18" charset="0"/>
                <a:cs typeface="Times New Roman" panose="02020603050405020304" pitchFamily="18" charset="0"/>
              </a:rPr>
              <a:t>ứng</a:t>
            </a:r>
            <a:r>
              <a:rPr lang="en-US" sz="3200" b="1" i="1" dirty="0">
                <a:solidFill>
                  <a:srgbClr val="0000FF"/>
                </a:solidFill>
                <a:latin typeface="Times New Roman" panose="02020603050405020304" pitchFamily="18" charset="0"/>
                <a:cs typeface="Times New Roman" panose="02020603050405020304" pitchFamily="18" charset="0"/>
              </a:rPr>
              <a:t> </a:t>
            </a:r>
            <a:r>
              <a:rPr lang="en-US" sz="3200" b="1" i="1" dirty="0" err="1">
                <a:solidFill>
                  <a:srgbClr val="0000FF"/>
                </a:solidFill>
                <a:latin typeface="Times New Roman" panose="02020603050405020304" pitchFamily="18" charset="0"/>
                <a:cs typeface="Times New Roman" panose="02020603050405020304" pitchFamily="18" charset="0"/>
              </a:rPr>
              <a:t>xà</a:t>
            </a:r>
            <a:r>
              <a:rPr lang="en-US" sz="3200" b="1" i="1" dirty="0">
                <a:solidFill>
                  <a:srgbClr val="0000FF"/>
                </a:solidFill>
                <a:latin typeface="Times New Roman" panose="02020603050405020304" pitchFamily="18" charset="0"/>
                <a:cs typeface="Times New Roman" panose="02020603050405020304" pitchFamily="18" charset="0"/>
              </a:rPr>
              <a:t> </a:t>
            </a:r>
            <a:r>
              <a:rPr lang="en-US" sz="3200" b="1" i="1" dirty="0" err="1">
                <a:solidFill>
                  <a:srgbClr val="0000FF"/>
                </a:solidFill>
                <a:latin typeface="Times New Roman" panose="02020603050405020304" pitchFamily="18" charset="0"/>
                <a:cs typeface="Times New Roman" panose="02020603050405020304" pitchFamily="18" charset="0"/>
              </a:rPr>
              <a:t>phòng</a:t>
            </a:r>
            <a:r>
              <a:rPr lang="en-US" sz="3200" b="1" i="1" dirty="0">
                <a:solidFill>
                  <a:srgbClr val="0000FF"/>
                </a:solidFill>
                <a:latin typeface="Times New Roman" panose="02020603050405020304" pitchFamily="18" charset="0"/>
                <a:cs typeface="Times New Roman" panose="02020603050405020304" pitchFamily="18" charset="0"/>
              </a:rPr>
              <a:t> </a:t>
            </a:r>
            <a:r>
              <a:rPr lang="en-US" sz="3200" b="1" i="1" err="1">
                <a:solidFill>
                  <a:srgbClr val="0000FF"/>
                </a:solidFill>
                <a:latin typeface="Times New Roman" panose="02020603050405020304" pitchFamily="18" charset="0"/>
                <a:cs typeface="Times New Roman" panose="02020603050405020304" pitchFamily="18" charset="0"/>
              </a:rPr>
              <a:t>hóa</a:t>
            </a:r>
            <a:r>
              <a:rPr lang="en-US" sz="3200" b="1" i="1">
                <a:solidFill>
                  <a:srgbClr val="0000FF"/>
                </a:solidFill>
                <a:latin typeface="Times New Roman" panose="02020603050405020304" pitchFamily="18" charset="0"/>
                <a:cs typeface="Times New Roman" panose="02020603050405020304" pitchFamily="18" charset="0"/>
              </a:rPr>
              <a:t>)</a:t>
            </a:r>
            <a:endParaRPr lang="en-US" sz="3200" b="1" i="1" dirty="0">
              <a:solidFill>
                <a:srgbClr val="0000FF"/>
              </a:solidFill>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83C1688B-A77A-4443-8A34-068169894ECB}"/>
              </a:ext>
            </a:extLst>
          </p:cNvPr>
          <p:cNvSpPr txBox="1"/>
          <p:nvPr/>
        </p:nvSpPr>
        <p:spPr>
          <a:xfrm>
            <a:off x="758343" y="2697102"/>
            <a:ext cx="10700365" cy="646331"/>
          </a:xfrm>
          <a:prstGeom prst="rect">
            <a:avLst/>
          </a:prstGeom>
          <a:solidFill>
            <a:schemeClr val="accent5">
              <a:lumMod val="60000"/>
              <a:lumOff val="40000"/>
            </a:schemeClr>
          </a:solidFill>
        </p:spPr>
        <p:txBody>
          <a:bodyPr wrap="none" rtlCol="0">
            <a:spAutoFit/>
          </a:bodyPr>
          <a:lstStyle/>
          <a:p>
            <a:r>
              <a:rPr lang="en-US" sz="3600" b="1" dirty="0">
                <a:latin typeface="Times New Roman" panose="02020603050405020304" pitchFamily="18" charset="0"/>
                <a:cs typeface="Times New Roman" panose="02020603050405020304" pitchFamily="18" charset="0"/>
              </a:rPr>
              <a:t>(</a:t>
            </a:r>
            <a:r>
              <a:rPr lang="en-US" sz="3600" b="1" dirty="0">
                <a:solidFill>
                  <a:srgbClr val="C00000"/>
                </a:solidFill>
                <a:latin typeface="Times New Roman" panose="02020603050405020304" pitchFamily="18" charset="0"/>
                <a:cs typeface="Times New Roman" panose="02020603050405020304" pitchFamily="18" charset="0"/>
              </a:rPr>
              <a:t>RCOO</a:t>
            </a:r>
            <a:r>
              <a:rPr lang="en-US" sz="3600" b="1" dirty="0">
                <a:latin typeface="Times New Roman" panose="02020603050405020304" pitchFamily="18" charset="0"/>
                <a:cs typeface="Times New Roman" panose="02020603050405020304" pitchFamily="18" charset="0"/>
              </a:rPr>
              <a:t>)</a:t>
            </a:r>
            <a:r>
              <a:rPr lang="en-US" sz="3600" b="1" baseline="-25000" dirty="0">
                <a:latin typeface="Times New Roman" panose="02020603050405020304" pitchFamily="18" charset="0"/>
                <a:cs typeface="Times New Roman" panose="02020603050405020304" pitchFamily="18" charset="0"/>
              </a:rPr>
              <a:t>3</a:t>
            </a:r>
            <a:r>
              <a:rPr lang="en-US" sz="3600" b="1" dirty="0">
                <a:solidFill>
                  <a:srgbClr val="0070C0"/>
                </a:solidFill>
                <a:latin typeface="Times New Roman" panose="02020603050405020304" pitchFamily="18" charset="0"/>
                <a:cs typeface="Times New Roman" panose="02020603050405020304" pitchFamily="18" charset="0"/>
              </a:rPr>
              <a:t>C</a:t>
            </a:r>
            <a:r>
              <a:rPr lang="en-US" sz="3600" b="1" baseline="-25000" dirty="0">
                <a:solidFill>
                  <a:srgbClr val="0070C0"/>
                </a:solidFill>
                <a:latin typeface="Times New Roman" panose="02020603050405020304" pitchFamily="18" charset="0"/>
                <a:cs typeface="Times New Roman" panose="02020603050405020304" pitchFamily="18" charset="0"/>
              </a:rPr>
              <a:t>3</a:t>
            </a:r>
            <a:r>
              <a:rPr lang="en-US" sz="3600" b="1" dirty="0">
                <a:solidFill>
                  <a:srgbClr val="0070C0"/>
                </a:solidFill>
                <a:latin typeface="Times New Roman" panose="02020603050405020304" pitchFamily="18" charset="0"/>
                <a:cs typeface="Times New Roman" panose="02020603050405020304" pitchFamily="18" charset="0"/>
              </a:rPr>
              <a:t>H</a:t>
            </a:r>
            <a:r>
              <a:rPr lang="en-US" sz="3600" b="1" baseline="-25000" dirty="0">
                <a:solidFill>
                  <a:srgbClr val="0070C0"/>
                </a:solidFill>
                <a:latin typeface="Times New Roman" panose="02020603050405020304" pitchFamily="18" charset="0"/>
                <a:cs typeface="Times New Roman" panose="02020603050405020304" pitchFamily="18" charset="0"/>
              </a:rPr>
              <a:t>5</a:t>
            </a:r>
            <a:r>
              <a:rPr lang="en-US" sz="3600" b="1" dirty="0">
                <a:latin typeface="Times New Roman" panose="02020603050405020304" pitchFamily="18" charset="0"/>
                <a:cs typeface="Times New Roman" panose="02020603050405020304" pitchFamily="18" charset="0"/>
              </a:rPr>
              <a:t> + 3NaOH → </a:t>
            </a:r>
            <a:r>
              <a:rPr lang="en-US" sz="3600" b="1">
                <a:latin typeface="Times New Roman" panose="02020603050405020304" pitchFamily="18" charset="0"/>
                <a:cs typeface="Times New Roman" panose="02020603050405020304" pitchFamily="18" charset="0"/>
              </a:rPr>
              <a:t>3</a:t>
            </a:r>
            <a:r>
              <a:rPr lang="en-US" sz="3600" b="1">
                <a:solidFill>
                  <a:srgbClr val="C00000"/>
                </a:solidFill>
                <a:latin typeface="Times New Roman" panose="02020603050405020304" pitchFamily="18" charset="0"/>
                <a:cs typeface="Times New Roman" panose="02020603050405020304" pitchFamily="18" charset="0"/>
              </a:rPr>
              <a:t>RCOO</a:t>
            </a:r>
            <a:r>
              <a:rPr lang="en-US" sz="3600" b="1">
                <a:latin typeface="Times New Roman" panose="02020603050405020304" pitchFamily="18" charset="0"/>
                <a:cs typeface="Times New Roman" panose="02020603050405020304" pitchFamily="18" charset="0"/>
              </a:rPr>
              <a:t>Na  + </a:t>
            </a:r>
            <a:r>
              <a:rPr lang="en-US" sz="3600" b="1">
                <a:solidFill>
                  <a:srgbClr val="0070C0"/>
                </a:solidFill>
                <a:latin typeface="Times New Roman" panose="02020603050405020304" pitchFamily="18" charset="0"/>
                <a:cs typeface="Times New Roman" panose="02020603050405020304" pitchFamily="18" charset="0"/>
              </a:rPr>
              <a:t>C</a:t>
            </a:r>
            <a:r>
              <a:rPr lang="en-US" sz="3600" b="1" baseline="-25000">
                <a:solidFill>
                  <a:srgbClr val="0070C0"/>
                </a:solidFill>
                <a:latin typeface="Times New Roman" panose="02020603050405020304" pitchFamily="18" charset="0"/>
                <a:cs typeface="Times New Roman" panose="02020603050405020304" pitchFamily="18" charset="0"/>
              </a:rPr>
              <a:t>3</a:t>
            </a:r>
            <a:r>
              <a:rPr lang="en-US" sz="3600" b="1">
                <a:solidFill>
                  <a:srgbClr val="0070C0"/>
                </a:solidFill>
                <a:latin typeface="Times New Roman" panose="02020603050405020304" pitchFamily="18" charset="0"/>
                <a:cs typeface="Times New Roman" panose="02020603050405020304" pitchFamily="18" charset="0"/>
              </a:rPr>
              <a:t>H</a:t>
            </a:r>
            <a:r>
              <a:rPr lang="en-US" sz="3600" b="1" baseline="-25000">
                <a:solidFill>
                  <a:srgbClr val="0070C0"/>
                </a:solidFill>
                <a:latin typeface="Times New Roman" panose="02020603050405020304" pitchFamily="18" charset="0"/>
                <a:cs typeface="Times New Roman" panose="02020603050405020304" pitchFamily="18" charset="0"/>
              </a:rPr>
              <a:t>5</a:t>
            </a:r>
            <a:r>
              <a:rPr lang="en-US" sz="3600" b="1">
                <a:latin typeface="Times New Roman" panose="02020603050405020304" pitchFamily="18" charset="0"/>
                <a:cs typeface="Times New Roman" panose="02020603050405020304" pitchFamily="18" charset="0"/>
              </a:rPr>
              <a:t>(OH)</a:t>
            </a:r>
            <a:r>
              <a:rPr lang="en-US" sz="3600" b="1" baseline="-25000">
                <a:latin typeface="Times New Roman" panose="02020603050405020304" pitchFamily="18" charset="0"/>
                <a:cs typeface="Times New Roman" panose="02020603050405020304" pitchFamily="18" charset="0"/>
              </a:rPr>
              <a:t>3</a:t>
            </a:r>
            <a:endParaRPr lang="en-US" sz="3600" b="1" dirty="0">
              <a:latin typeface="Times New Roman" panose="02020603050405020304" pitchFamily="18" charset="0"/>
              <a:cs typeface="Times New Roman" panose="02020603050405020304" pitchFamily="18" charset="0"/>
            </a:endParaRPr>
          </a:p>
        </p:txBody>
      </p:sp>
      <p:sp>
        <p:nvSpPr>
          <p:cNvPr id="23" name="TextBox 22"/>
          <p:cNvSpPr txBox="1"/>
          <p:nvPr/>
        </p:nvSpPr>
        <p:spPr>
          <a:xfrm>
            <a:off x="6079432" y="3398007"/>
            <a:ext cx="5285983" cy="523220"/>
          </a:xfrm>
          <a:prstGeom prst="rect">
            <a:avLst/>
          </a:prstGeom>
          <a:noFill/>
        </p:spPr>
        <p:txBody>
          <a:bodyPr wrap="square" rtlCol="0">
            <a:spAutoFit/>
          </a:bodyPr>
          <a:lstStyle/>
          <a:p>
            <a:r>
              <a:rPr lang="en-US" sz="2800" dirty="0">
                <a:latin typeface="Times New Roman" pitchFamily="18" charset="0"/>
                <a:cs typeface="Times New Roman" pitchFamily="18" charset="0"/>
              </a:rPr>
              <a:t>muối của axit béo             glixerol</a:t>
            </a:r>
          </a:p>
        </p:txBody>
      </p:sp>
      <p:sp>
        <p:nvSpPr>
          <p:cNvPr id="24" name="TextBox 23">
            <a:extLst>
              <a:ext uri="{FF2B5EF4-FFF2-40B4-BE49-F238E27FC236}">
                <a16:creationId xmlns:a16="http://schemas.microsoft.com/office/drawing/2014/main" id="{9DFCEA0B-54A4-CF4A-A21C-87344068B446}"/>
              </a:ext>
            </a:extLst>
          </p:cNvPr>
          <p:cNvSpPr txBox="1"/>
          <p:nvPr/>
        </p:nvSpPr>
        <p:spPr>
          <a:xfrm>
            <a:off x="876964" y="5004152"/>
            <a:ext cx="10463121" cy="954107"/>
          </a:xfrm>
          <a:prstGeom prst="rect">
            <a:avLst/>
          </a:prstGeom>
          <a:noFill/>
        </p:spPr>
        <p:txBody>
          <a:bodyPr wrap="none" rtlCol="0">
            <a:spAutoFit/>
          </a:bodyPr>
          <a:lstStyle/>
          <a:p>
            <a:pPr algn="ctr"/>
            <a:r>
              <a:rPr lang="en-US" sz="2800">
                <a:latin typeface="Times New Roman" panose="02020603050405020304" pitchFamily="18" charset="0"/>
                <a:cs typeface="Times New Roman" panose="02020603050405020304" pitchFamily="18" charset="0"/>
              </a:rPr>
              <a:t>VD:   (C</a:t>
            </a:r>
            <a:r>
              <a:rPr lang="en-US" sz="2800" baseline="-25000">
                <a:latin typeface="Times New Roman" panose="02020603050405020304" pitchFamily="18" charset="0"/>
                <a:cs typeface="Times New Roman" panose="02020603050405020304" pitchFamily="18" charset="0"/>
              </a:rPr>
              <a:t>17</a:t>
            </a:r>
            <a:r>
              <a:rPr lang="en-US" sz="2800">
                <a:latin typeface="Times New Roman" panose="02020603050405020304" pitchFamily="18" charset="0"/>
                <a:cs typeface="Times New Roman" panose="02020603050405020304" pitchFamily="18" charset="0"/>
              </a:rPr>
              <a:t>H</a:t>
            </a:r>
            <a:r>
              <a:rPr lang="en-US" sz="2800" baseline="-25000">
                <a:latin typeface="Times New Roman" panose="02020603050405020304" pitchFamily="18" charset="0"/>
                <a:cs typeface="Times New Roman" panose="02020603050405020304" pitchFamily="18" charset="0"/>
              </a:rPr>
              <a:t>33</a:t>
            </a:r>
            <a:r>
              <a:rPr lang="en-US" sz="2800">
                <a:latin typeface="Times New Roman" panose="02020603050405020304" pitchFamily="18" charset="0"/>
                <a:cs typeface="Times New Roman" panose="02020603050405020304" pitchFamily="18" charset="0"/>
              </a:rPr>
              <a:t>COO)</a:t>
            </a:r>
            <a:r>
              <a:rPr lang="en-US" sz="2800" baseline="-25000">
                <a:latin typeface="Times New Roman" panose="02020603050405020304" pitchFamily="18" charset="0"/>
                <a:cs typeface="Times New Roman" panose="02020603050405020304" pitchFamily="18" charset="0"/>
              </a:rPr>
              <a:t>3</a:t>
            </a:r>
            <a:r>
              <a:rPr lang="en-US" sz="2800">
                <a:latin typeface="Times New Roman" panose="02020603050405020304" pitchFamily="18" charset="0"/>
                <a:cs typeface="Times New Roman" panose="02020603050405020304" pitchFamily="18" charset="0"/>
              </a:rPr>
              <a:t>C</a:t>
            </a:r>
            <a:r>
              <a:rPr lang="en-US" sz="2800" baseline="-25000">
                <a:latin typeface="Times New Roman" panose="02020603050405020304" pitchFamily="18" charset="0"/>
                <a:cs typeface="Times New Roman" panose="02020603050405020304" pitchFamily="18" charset="0"/>
              </a:rPr>
              <a:t>3</a:t>
            </a:r>
            <a:r>
              <a:rPr lang="en-US" sz="2800">
                <a:latin typeface="Times New Roman" panose="02020603050405020304" pitchFamily="18" charset="0"/>
                <a:cs typeface="Times New Roman" panose="02020603050405020304" pitchFamily="18" charset="0"/>
              </a:rPr>
              <a:t>H</a:t>
            </a:r>
            <a:r>
              <a:rPr lang="en-US" sz="2800" baseline="-25000">
                <a:latin typeface="Times New Roman" panose="02020603050405020304" pitchFamily="18" charset="0"/>
                <a:cs typeface="Times New Roman" panose="02020603050405020304" pitchFamily="18" charset="0"/>
              </a:rPr>
              <a:t>5</a:t>
            </a:r>
            <a:r>
              <a:rPr lang="en-US" sz="2800">
                <a:latin typeface="Times New Roman" panose="02020603050405020304" pitchFamily="18" charset="0"/>
                <a:cs typeface="Times New Roman" panose="02020603050405020304" pitchFamily="18" charset="0"/>
              </a:rPr>
              <a:t> + 3NaOH  </a:t>
            </a:r>
            <a:r>
              <a:rPr lang="en-US" sz="2800">
                <a:latin typeface="Arial"/>
                <a:cs typeface="Arial"/>
              </a:rPr>
              <a:t>→</a:t>
            </a:r>
            <a:r>
              <a:rPr lang="en-US" sz="2800">
                <a:latin typeface="Times New Roman" panose="02020603050405020304" pitchFamily="18" charset="0"/>
                <a:cs typeface="Times New Roman" panose="02020603050405020304" pitchFamily="18" charset="0"/>
              </a:rPr>
              <a:t> 3C</a:t>
            </a:r>
            <a:r>
              <a:rPr lang="en-US" sz="2800" baseline="-25000">
                <a:latin typeface="Times New Roman" panose="02020603050405020304" pitchFamily="18" charset="0"/>
                <a:cs typeface="Times New Roman" panose="02020603050405020304" pitchFamily="18" charset="0"/>
              </a:rPr>
              <a:t>17</a:t>
            </a:r>
            <a:r>
              <a:rPr lang="en-US" sz="2800">
                <a:latin typeface="Times New Roman" panose="02020603050405020304" pitchFamily="18" charset="0"/>
                <a:cs typeface="Times New Roman" panose="02020603050405020304" pitchFamily="18" charset="0"/>
              </a:rPr>
              <a:t>H</a:t>
            </a:r>
            <a:r>
              <a:rPr lang="en-US" sz="2800" baseline="-25000">
                <a:latin typeface="Times New Roman" panose="02020603050405020304" pitchFamily="18" charset="0"/>
                <a:cs typeface="Times New Roman" panose="02020603050405020304" pitchFamily="18" charset="0"/>
              </a:rPr>
              <a:t>33</a:t>
            </a:r>
            <a:r>
              <a:rPr lang="en-US" sz="2800">
                <a:latin typeface="Times New Roman" panose="02020603050405020304" pitchFamily="18" charset="0"/>
                <a:cs typeface="Times New Roman" panose="02020603050405020304" pitchFamily="18" charset="0"/>
              </a:rPr>
              <a:t>COONa + C</a:t>
            </a:r>
            <a:r>
              <a:rPr lang="en-US" sz="2800" baseline="-25000">
                <a:latin typeface="Times New Roman" panose="02020603050405020304" pitchFamily="18" charset="0"/>
                <a:cs typeface="Times New Roman" panose="02020603050405020304" pitchFamily="18" charset="0"/>
              </a:rPr>
              <a:t>3</a:t>
            </a:r>
            <a:r>
              <a:rPr lang="en-US" sz="2800">
                <a:latin typeface="Times New Roman" panose="02020603050405020304" pitchFamily="18" charset="0"/>
                <a:cs typeface="Times New Roman" panose="02020603050405020304" pitchFamily="18" charset="0"/>
              </a:rPr>
              <a:t>H</a:t>
            </a:r>
            <a:r>
              <a:rPr lang="en-US" sz="2800" baseline="-25000">
                <a:latin typeface="Times New Roman" panose="02020603050405020304" pitchFamily="18" charset="0"/>
                <a:cs typeface="Times New Roman" panose="02020603050405020304" pitchFamily="18" charset="0"/>
              </a:rPr>
              <a:t>5</a:t>
            </a:r>
            <a:r>
              <a:rPr lang="en-US" sz="2800">
                <a:latin typeface="Times New Roman" panose="02020603050405020304" pitchFamily="18" charset="0"/>
                <a:cs typeface="Times New Roman" panose="02020603050405020304" pitchFamily="18" charset="0"/>
              </a:rPr>
              <a:t>(OH)</a:t>
            </a:r>
            <a:r>
              <a:rPr lang="en-US" sz="2800" baseline="-25000">
                <a:latin typeface="Times New Roman" panose="02020603050405020304" pitchFamily="18" charset="0"/>
                <a:cs typeface="Times New Roman" panose="02020603050405020304" pitchFamily="18" charset="0"/>
              </a:rPr>
              <a:t>3</a:t>
            </a:r>
            <a:endParaRPr lang="en-US" sz="2800" baseline="-25000" dirty="0">
              <a:latin typeface="Times New Roman" panose="02020603050405020304" pitchFamily="18" charset="0"/>
              <a:cs typeface="Times New Roman" panose="02020603050405020304" pitchFamily="18" charset="0"/>
            </a:endParaRPr>
          </a:p>
          <a:p>
            <a:pPr algn="ctr"/>
            <a:endParaRPr lang="x-none" sz="2800" dirty="0"/>
          </a:p>
        </p:txBody>
      </p:sp>
      <p:sp>
        <p:nvSpPr>
          <p:cNvPr id="25" name="TextBox 24"/>
          <p:cNvSpPr txBox="1"/>
          <p:nvPr/>
        </p:nvSpPr>
        <p:spPr>
          <a:xfrm>
            <a:off x="5807045" y="2674847"/>
            <a:ext cx="602960" cy="369332"/>
          </a:xfrm>
          <a:prstGeom prst="rect">
            <a:avLst/>
          </a:prstGeom>
          <a:noFill/>
        </p:spPr>
        <p:txBody>
          <a:bodyPr wrap="square" rtlCol="0">
            <a:spAutoFit/>
          </a:bodyPr>
          <a:lstStyle/>
          <a:p>
            <a:r>
              <a:rPr lang="en-US"/>
              <a:t>t</a:t>
            </a:r>
            <a:r>
              <a:rPr lang="en-US" baseline="30000"/>
              <a:t>o</a:t>
            </a:r>
            <a:endParaRPr lang="en-US"/>
          </a:p>
        </p:txBody>
      </p:sp>
      <p:sp>
        <p:nvSpPr>
          <p:cNvPr id="26" name="TextBox 25"/>
          <p:cNvSpPr txBox="1"/>
          <p:nvPr/>
        </p:nvSpPr>
        <p:spPr>
          <a:xfrm>
            <a:off x="550833" y="4346458"/>
            <a:ext cx="10359337" cy="461665"/>
          </a:xfrm>
          <a:prstGeom prst="rect">
            <a:avLst/>
          </a:prstGeom>
          <a:noFill/>
        </p:spPr>
        <p:txBody>
          <a:bodyPr wrap="square" rtlCol="0">
            <a:spAutoFit/>
          </a:bodyPr>
          <a:lstStyle/>
          <a:p>
            <a:r>
              <a:rPr lang="en-US" sz="2400" b="1">
                <a:solidFill>
                  <a:srgbClr val="00B050"/>
                </a:solidFill>
                <a:latin typeface="Times New Roman" pitchFamily="18" charset="0"/>
                <a:cs typeface="Times New Roman" pitchFamily="18" charset="0"/>
              </a:rPr>
              <a:t>VD: Đun triolein với dung dịch NaOH. Viết PTHH?Gọi tên sản phẩm?</a:t>
            </a:r>
          </a:p>
        </p:txBody>
      </p:sp>
      <p:sp>
        <p:nvSpPr>
          <p:cNvPr id="27" name="TextBox 26"/>
          <p:cNvSpPr txBox="1"/>
          <p:nvPr/>
        </p:nvSpPr>
        <p:spPr>
          <a:xfrm>
            <a:off x="6410005" y="4833175"/>
            <a:ext cx="438411" cy="369332"/>
          </a:xfrm>
          <a:prstGeom prst="rect">
            <a:avLst/>
          </a:prstGeom>
          <a:noFill/>
        </p:spPr>
        <p:txBody>
          <a:bodyPr wrap="square" rtlCol="0">
            <a:spAutoFit/>
          </a:bodyPr>
          <a:lstStyle/>
          <a:p>
            <a:r>
              <a:rPr lang="en-US"/>
              <a:t>t</a:t>
            </a:r>
            <a:r>
              <a:rPr lang="en-US" baseline="30000"/>
              <a:t>o</a:t>
            </a:r>
            <a:endParaRPr lang="en-US"/>
          </a:p>
        </p:txBody>
      </p:sp>
      <p:sp>
        <p:nvSpPr>
          <p:cNvPr id="28" name="TextBox 27"/>
          <p:cNvSpPr txBox="1"/>
          <p:nvPr/>
        </p:nvSpPr>
        <p:spPr>
          <a:xfrm>
            <a:off x="7452986" y="5771056"/>
            <a:ext cx="2254685" cy="369332"/>
          </a:xfrm>
          <a:prstGeom prst="rect">
            <a:avLst/>
          </a:prstGeom>
          <a:noFill/>
        </p:spPr>
        <p:txBody>
          <a:bodyPr wrap="square" rtlCol="0">
            <a:spAutoFit/>
          </a:bodyPr>
          <a:lstStyle/>
          <a:p>
            <a:endParaRPr lang="en-US"/>
          </a:p>
        </p:txBody>
      </p:sp>
      <p:sp>
        <p:nvSpPr>
          <p:cNvPr id="29" name="TextBox 28"/>
          <p:cNvSpPr txBox="1"/>
          <p:nvPr/>
        </p:nvSpPr>
        <p:spPr>
          <a:xfrm>
            <a:off x="7052862" y="5588927"/>
            <a:ext cx="4734129" cy="461665"/>
          </a:xfrm>
          <a:prstGeom prst="rect">
            <a:avLst/>
          </a:prstGeom>
          <a:noFill/>
        </p:spPr>
        <p:txBody>
          <a:bodyPr wrap="square" rtlCol="0">
            <a:spAutoFit/>
          </a:bodyPr>
          <a:lstStyle/>
          <a:p>
            <a:r>
              <a:rPr lang="en-US" sz="2400">
                <a:latin typeface="Times New Roman" pitchFamily="18" charset="0"/>
                <a:cs typeface="Times New Roman" pitchFamily="18" charset="0"/>
              </a:rPr>
              <a:t>natri oleat                    glixerol</a:t>
            </a:r>
          </a:p>
        </p:txBody>
      </p:sp>
    </p:spTree>
    <p:extLst>
      <p:ext uri="{BB962C8B-B14F-4D97-AF65-F5344CB8AC3E}">
        <p14:creationId xmlns:p14="http://schemas.microsoft.com/office/powerpoint/2010/main" val="3539777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barn(inVertical)">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6">
                                            <p:txEl>
                                              <p:pRg st="0" end="0"/>
                                            </p:txEl>
                                          </p:spTgt>
                                        </p:tgtEl>
                                        <p:attrNameLst>
                                          <p:attrName>style.visibility</p:attrName>
                                        </p:attrNameLst>
                                      </p:cBhvr>
                                      <p:to>
                                        <p:strVal val="visible"/>
                                      </p:to>
                                    </p:set>
                                    <p:animEffect transition="in" filter="fade">
                                      <p:cBhvr>
                                        <p:cTn id="29" dur="1000"/>
                                        <p:tgtEl>
                                          <p:spTgt spid="26">
                                            <p:txEl>
                                              <p:pRg st="0" end="0"/>
                                            </p:txEl>
                                          </p:spTgt>
                                        </p:tgtEl>
                                      </p:cBhvr>
                                    </p:animEffect>
                                    <p:anim calcmode="lin" valueType="num">
                                      <p:cBhvr>
                                        <p:cTn id="30" dur="10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barn(inVertical)">
                                      <p:cBhvr>
                                        <p:cTn id="36" dur="500"/>
                                        <p:tgtEl>
                                          <p:spTgt spid="27"/>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barn(inVertical)">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barn(inVertical)">
                                      <p:cBhvr>
                                        <p:cTn id="4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animBg="1"/>
      <p:bldP spid="23" grpId="0"/>
      <p:bldP spid="24" grpId="0"/>
      <p:bldP spid="25" grpId="0"/>
      <p:bldP spid="27"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D9CD966-DFB9-3A45-8DD1-7F06BB52C81C}"/>
              </a:ext>
            </a:extLst>
          </p:cNvPr>
          <p:cNvSpPr/>
          <p:nvPr/>
        </p:nvSpPr>
        <p:spPr>
          <a:xfrm>
            <a:off x="547758" y="338203"/>
            <a:ext cx="6441765" cy="726509"/>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a:solidFill>
                  <a:srgbClr val="0000FF"/>
                </a:solidFill>
                <a:latin typeface="Times New Roman" panose="02020603050405020304" pitchFamily="18" charset="0"/>
                <a:cs typeface="Times New Roman" panose="02020603050405020304" pitchFamily="18" charset="0"/>
              </a:rPr>
              <a:t>2, Phản ứng cộng: cộng H</a:t>
            </a:r>
            <a:r>
              <a:rPr lang="en-US" sz="3600" b="1" baseline="-25000">
                <a:solidFill>
                  <a:srgbClr val="0000FF"/>
                </a:solidFill>
                <a:latin typeface="Times New Roman" panose="02020603050405020304" pitchFamily="18" charset="0"/>
                <a:cs typeface="Times New Roman" panose="02020603050405020304" pitchFamily="18" charset="0"/>
              </a:rPr>
              <a:t>2</a:t>
            </a:r>
            <a:r>
              <a:rPr lang="en-US" sz="3600" b="1">
                <a:solidFill>
                  <a:srgbClr val="0000FF"/>
                </a:solidFill>
                <a:latin typeface="Times New Roman" panose="02020603050405020304" pitchFamily="18" charset="0"/>
                <a:cs typeface="Times New Roman" panose="02020603050405020304" pitchFamily="18" charset="0"/>
              </a:rPr>
              <a:t>, Br</a:t>
            </a:r>
            <a:r>
              <a:rPr lang="en-US" sz="3600" b="1" baseline="-25000">
                <a:solidFill>
                  <a:srgbClr val="0000FF"/>
                </a:solidFill>
                <a:latin typeface="Times New Roman" panose="02020603050405020304" pitchFamily="18" charset="0"/>
                <a:cs typeface="Times New Roman" panose="02020603050405020304" pitchFamily="18" charset="0"/>
              </a:rPr>
              <a:t>2</a:t>
            </a:r>
            <a:endParaRPr lang="en-US" sz="3600" b="1" dirty="0">
              <a:solidFill>
                <a:srgbClr val="0000FF"/>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389307" y="1824274"/>
            <a:ext cx="8843375" cy="954107"/>
          </a:xfrm>
          <a:prstGeom prst="rect">
            <a:avLst/>
          </a:prstGeom>
          <a:noFill/>
        </p:spPr>
        <p:txBody>
          <a:bodyPr wrap="square" rtlCol="0">
            <a:spAutoFit/>
          </a:bodyPr>
          <a:lstStyle/>
          <a:p>
            <a:r>
              <a:rPr lang="en-US" sz="2800">
                <a:latin typeface="Times New Roman" pitchFamily="18" charset="0"/>
                <a:cs typeface="Times New Roman" pitchFamily="18" charset="0"/>
              </a:rPr>
              <a:t>(C</a:t>
            </a:r>
            <a:r>
              <a:rPr lang="en-US" sz="2800" baseline="-25000">
                <a:latin typeface="Times New Roman" pitchFamily="18" charset="0"/>
                <a:cs typeface="Times New Roman" pitchFamily="18" charset="0"/>
              </a:rPr>
              <a:t>17</a:t>
            </a:r>
            <a:r>
              <a:rPr lang="en-US" sz="2800">
                <a:latin typeface="Times New Roman" pitchFamily="18" charset="0"/>
                <a:cs typeface="Times New Roman" pitchFamily="18" charset="0"/>
              </a:rPr>
              <a:t>H</a:t>
            </a:r>
            <a:r>
              <a:rPr lang="en-US" sz="2800" baseline="-25000">
                <a:latin typeface="Times New Roman" pitchFamily="18" charset="0"/>
                <a:cs typeface="Times New Roman" pitchFamily="18" charset="0"/>
              </a:rPr>
              <a:t>33</a:t>
            </a:r>
            <a:r>
              <a:rPr lang="en-US" sz="2800">
                <a:latin typeface="Times New Roman" pitchFamily="18" charset="0"/>
                <a:cs typeface="Times New Roman" pitchFamily="18" charset="0"/>
              </a:rPr>
              <a:t>COO)</a:t>
            </a:r>
            <a:r>
              <a:rPr lang="en-US" sz="2800" baseline="-25000">
                <a:latin typeface="Times New Roman" pitchFamily="18" charset="0"/>
                <a:cs typeface="Times New Roman" pitchFamily="18" charset="0"/>
              </a:rPr>
              <a:t>3</a:t>
            </a:r>
            <a:r>
              <a:rPr lang="en-US" sz="2800">
                <a:latin typeface="Times New Roman" pitchFamily="18" charset="0"/>
                <a:cs typeface="Times New Roman" pitchFamily="18" charset="0"/>
              </a:rPr>
              <a:t>C</a:t>
            </a:r>
            <a:r>
              <a:rPr lang="en-US" sz="2800" baseline="-25000">
                <a:latin typeface="Times New Roman" pitchFamily="18" charset="0"/>
                <a:cs typeface="Times New Roman" pitchFamily="18" charset="0"/>
              </a:rPr>
              <a:t>3</a:t>
            </a:r>
            <a:r>
              <a:rPr lang="en-US" sz="2800">
                <a:latin typeface="Times New Roman" pitchFamily="18" charset="0"/>
                <a:cs typeface="Times New Roman" pitchFamily="18" charset="0"/>
              </a:rPr>
              <a:t>H</a:t>
            </a:r>
            <a:r>
              <a:rPr lang="en-US" sz="2800" baseline="-25000">
                <a:latin typeface="Times New Roman" pitchFamily="18" charset="0"/>
                <a:cs typeface="Times New Roman" pitchFamily="18" charset="0"/>
              </a:rPr>
              <a:t>5</a:t>
            </a:r>
            <a:r>
              <a:rPr lang="en-US" sz="2800">
                <a:latin typeface="Times New Roman" pitchFamily="18" charset="0"/>
                <a:cs typeface="Times New Roman" pitchFamily="18" charset="0"/>
              </a:rPr>
              <a:t>  +  3H</a:t>
            </a:r>
            <a:r>
              <a:rPr lang="en-US" sz="2800" baseline="-25000">
                <a:latin typeface="Times New Roman" pitchFamily="18" charset="0"/>
                <a:cs typeface="Times New Roman" pitchFamily="18" charset="0"/>
              </a:rPr>
              <a:t>2</a:t>
            </a:r>
            <a:r>
              <a:rPr lang="en-US" sz="2800">
                <a:latin typeface="Times New Roman" pitchFamily="18" charset="0"/>
                <a:cs typeface="Times New Roman" pitchFamily="18" charset="0"/>
              </a:rPr>
              <a:t>  →  (C</a:t>
            </a:r>
            <a:r>
              <a:rPr lang="en-US" sz="2800" baseline="-25000">
                <a:latin typeface="Times New Roman" pitchFamily="18" charset="0"/>
                <a:cs typeface="Times New Roman" pitchFamily="18" charset="0"/>
              </a:rPr>
              <a:t>17</a:t>
            </a:r>
            <a:r>
              <a:rPr lang="en-US" sz="2800">
                <a:latin typeface="Times New Roman" pitchFamily="18" charset="0"/>
                <a:cs typeface="Times New Roman" pitchFamily="18" charset="0"/>
              </a:rPr>
              <a:t>H</a:t>
            </a:r>
            <a:r>
              <a:rPr lang="en-US" sz="2800" baseline="-25000">
                <a:latin typeface="Times New Roman" pitchFamily="18" charset="0"/>
                <a:cs typeface="Times New Roman" pitchFamily="18" charset="0"/>
              </a:rPr>
              <a:t>35</a:t>
            </a:r>
            <a:r>
              <a:rPr lang="en-US" sz="2800">
                <a:latin typeface="Times New Roman" pitchFamily="18" charset="0"/>
                <a:cs typeface="Times New Roman" pitchFamily="18" charset="0"/>
              </a:rPr>
              <a:t>COO)</a:t>
            </a:r>
            <a:r>
              <a:rPr lang="en-US" sz="2800" baseline="-25000">
                <a:latin typeface="Times New Roman" pitchFamily="18" charset="0"/>
                <a:cs typeface="Times New Roman" pitchFamily="18" charset="0"/>
              </a:rPr>
              <a:t>3</a:t>
            </a:r>
            <a:r>
              <a:rPr lang="en-US" sz="2800">
                <a:latin typeface="Times New Roman" pitchFamily="18" charset="0"/>
                <a:cs typeface="Times New Roman" pitchFamily="18" charset="0"/>
              </a:rPr>
              <a:t>C</a:t>
            </a:r>
            <a:r>
              <a:rPr lang="en-US" sz="2800" baseline="-25000">
                <a:latin typeface="Times New Roman" pitchFamily="18" charset="0"/>
                <a:cs typeface="Times New Roman" pitchFamily="18" charset="0"/>
              </a:rPr>
              <a:t>3</a:t>
            </a:r>
            <a:r>
              <a:rPr lang="en-US" sz="2800">
                <a:latin typeface="Times New Roman" pitchFamily="18" charset="0"/>
                <a:cs typeface="Times New Roman" pitchFamily="18" charset="0"/>
              </a:rPr>
              <a:t>H</a:t>
            </a:r>
            <a:r>
              <a:rPr lang="en-US" sz="2800" baseline="-25000">
                <a:latin typeface="Times New Roman" pitchFamily="18" charset="0"/>
                <a:cs typeface="Times New Roman" pitchFamily="18" charset="0"/>
              </a:rPr>
              <a:t>5</a:t>
            </a:r>
            <a:r>
              <a:rPr lang="en-US" sz="2800">
                <a:latin typeface="Times New Roman" pitchFamily="18" charset="0"/>
                <a:cs typeface="Times New Roman" pitchFamily="18" charset="0"/>
              </a:rPr>
              <a:t> </a:t>
            </a:r>
          </a:p>
          <a:p>
            <a:endParaRPr lang="en-US" sz="2800">
              <a:latin typeface="Times New Roman" pitchFamily="18" charset="0"/>
              <a:cs typeface="Times New Roman" pitchFamily="18" charset="0"/>
            </a:endParaRPr>
          </a:p>
        </p:txBody>
      </p:sp>
      <p:sp>
        <p:nvSpPr>
          <p:cNvPr id="5" name="TextBox 4"/>
          <p:cNvSpPr txBox="1"/>
          <p:nvPr/>
        </p:nvSpPr>
        <p:spPr>
          <a:xfrm>
            <a:off x="1389308" y="2778381"/>
            <a:ext cx="8843375" cy="954107"/>
          </a:xfrm>
          <a:prstGeom prst="rect">
            <a:avLst/>
          </a:prstGeom>
          <a:noFill/>
        </p:spPr>
        <p:txBody>
          <a:bodyPr wrap="square" rtlCol="0">
            <a:spAutoFit/>
          </a:bodyPr>
          <a:lstStyle/>
          <a:p>
            <a:r>
              <a:rPr lang="en-US" sz="2800">
                <a:latin typeface="Times New Roman" pitchFamily="18" charset="0"/>
                <a:cs typeface="Times New Roman" pitchFamily="18" charset="0"/>
              </a:rPr>
              <a:t>(C</a:t>
            </a:r>
            <a:r>
              <a:rPr lang="en-US" sz="2800" baseline="-25000">
                <a:latin typeface="Times New Roman" pitchFamily="18" charset="0"/>
                <a:cs typeface="Times New Roman" pitchFamily="18" charset="0"/>
              </a:rPr>
              <a:t>17</a:t>
            </a:r>
            <a:r>
              <a:rPr lang="en-US" sz="2800">
                <a:latin typeface="Times New Roman" pitchFamily="18" charset="0"/>
                <a:cs typeface="Times New Roman" pitchFamily="18" charset="0"/>
              </a:rPr>
              <a:t>H</a:t>
            </a:r>
            <a:r>
              <a:rPr lang="en-US" sz="2800" baseline="-25000">
                <a:latin typeface="Times New Roman" pitchFamily="18" charset="0"/>
                <a:cs typeface="Times New Roman" pitchFamily="18" charset="0"/>
              </a:rPr>
              <a:t>31</a:t>
            </a:r>
            <a:r>
              <a:rPr lang="en-US" sz="2800">
                <a:latin typeface="Times New Roman" pitchFamily="18" charset="0"/>
                <a:cs typeface="Times New Roman" pitchFamily="18" charset="0"/>
              </a:rPr>
              <a:t>COO)</a:t>
            </a:r>
            <a:r>
              <a:rPr lang="en-US" sz="2800" baseline="-25000">
                <a:latin typeface="Times New Roman" pitchFamily="18" charset="0"/>
                <a:cs typeface="Times New Roman" pitchFamily="18" charset="0"/>
              </a:rPr>
              <a:t>3</a:t>
            </a:r>
            <a:r>
              <a:rPr lang="en-US" sz="2800">
                <a:latin typeface="Times New Roman" pitchFamily="18" charset="0"/>
                <a:cs typeface="Times New Roman" pitchFamily="18" charset="0"/>
              </a:rPr>
              <a:t>C</a:t>
            </a:r>
            <a:r>
              <a:rPr lang="en-US" sz="2800" baseline="-25000">
                <a:latin typeface="Times New Roman" pitchFamily="18" charset="0"/>
                <a:cs typeface="Times New Roman" pitchFamily="18" charset="0"/>
              </a:rPr>
              <a:t>3</a:t>
            </a:r>
            <a:r>
              <a:rPr lang="en-US" sz="2800">
                <a:latin typeface="Times New Roman" pitchFamily="18" charset="0"/>
                <a:cs typeface="Times New Roman" pitchFamily="18" charset="0"/>
              </a:rPr>
              <a:t>H</a:t>
            </a:r>
            <a:r>
              <a:rPr lang="en-US" sz="2800" baseline="-25000">
                <a:latin typeface="Times New Roman" pitchFamily="18" charset="0"/>
                <a:cs typeface="Times New Roman" pitchFamily="18" charset="0"/>
              </a:rPr>
              <a:t>5</a:t>
            </a:r>
            <a:r>
              <a:rPr lang="en-US" sz="2800">
                <a:latin typeface="Times New Roman" pitchFamily="18" charset="0"/>
                <a:cs typeface="Times New Roman" pitchFamily="18" charset="0"/>
              </a:rPr>
              <a:t>  +  6H</a:t>
            </a:r>
            <a:r>
              <a:rPr lang="en-US" sz="2800" baseline="-25000">
                <a:latin typeface="Times New Roman" pitchFamily="18" charset="0"/>
                <a:cs typeface="Times New Roman" pitchFamily="18" charset="0"/>
              </a:rPr>
              <a:t>2</a:t>
            </a:r>
            <a:r>
              <a:rPr lang="en-US" sz="2800">
                <a:latin typeface="Times New Roman" pitchFamily="18" charset="0"/>
                <a:cs typeface="Times New Roman" pitchFamily="18" charset="0"/>
              </a:rPr>
              <a:t>  →  (C</a:t>
            </a:r>
            <a:r>
              <a:rPr lang="en-US" sz="2800" baseline="-25000">
                <a:latin typeface="Times New Roman" pitchFamily="18" charset="0"/>
                <a:cs typeface="Times New Roman" pitchFamily="18" charset="0"/>
              </a:rPr>
              <a:t>17</a:t>
            </a:r>
            <a:r>
              <a:rPr lang="en-US" sz="2800">
                <a:latin typeface="Times New Roman" pitchFamily="18" charset="0"/>
                <a:cs typeface="Times New Roman" pitchFamily="18" charset="0"/>
              </a:rPr>
              <a:t>H</a:t>
            </a:r>
            <a:r>
              <a:rPr lang="en-US" sz="2800" baseline="-25000">
                <a:latin typeface="Times New Roman" pitchFamily="18" charset="0"/>
                <a:cs typeface="Times New Roman" pitchFamily="18" charset="0"/>
              </a:rPr>
              <a:t>35</a:t>
            </a:r>
            <a:r>
              <a:rPr lang="en-US" sz="2800">
                <a:latin typeface="Times New Roman" pitchFamily="18" charset="0"/>
                <a:cs typeface="Times New Roman" pitchFamily="18" charset="0"/>
              </a:rPr>
              <a:t>COO)</a:t>
            </a:r>
            <a:r>
              <a:rPr lang="en-US" sz="2800" baseline="-25000">
                <a:latin typeface="Times New Roman" pitchFamily="18" charset="0"/>
                <a:cs typeface="Times New Roman" pitchFamily="18" charset="0"/>
              </a:rPr>
              <a:t>3</a:t>
            </a:r>
            <a:r>
              <a:rPr lang="en-US" sz="2800">
                <a:latin typeface="Times New Roman" pitchFamily="18" charset="0"/>
                <a:cs typeface="Times New Roman" pitchFamily="18" charset="0"/>
              </a:rPr>
              <a:t>C</a:t>
            </a:r>
            <a:r>
              <a:rPr lang="en-US" sz="2800" baseline="-25000">
                <a:latin typeface="Times New Roman" pitchFamily="18" charset="0"/>
                <a:cs typeface="Times New Roman" pitchFamily="18" charset="0"/>
              </a:rPr>
              <a:t>3</a:t>
            </a:r>
            <a:r>
              <a:rPr lang="en-US" sz="2800">
                <a:latin typeface="Times New Roman" pitchFamily="18" charset="0"/>
                <a:cs typeface="Times New Roman" pitchFamily="18" charset="0"/>
              </a:rPr>
              <a:t>H</a:t>
            </a:r>
            <a:r>
              <a:rPr lang="en-US" sz="2800" baseline="-25000">
                <a:latin typeface="Times New Roman" pitchFamily="18" charset="0"/>
                <a:cs typeface="Times New Roman" pitchFamily="18" charset="0"/>
              </a:rPr>
              <a:t>5</a:t>
            </a:r>
            <a:r>
              <a:rPr lang="en-US" sz="2800">
                <a:latin typeface="Times New Roman" pitchFamily="18" charset="0"/>
                <a:cs typeface="Times New Roman" pitchFamily="18" charset="0"/>
              </a:rPr>
              <a:t> </a:t>
            </a:r>
          </a:p>
          <a:p>
            <a:endParaRPr lang="en-US" sz="2800">
              <a:latin typeface="Times New Roman" pitchFamily="18" charset="0"/>
              <a:cs typeface="Times New Roman" pitchFamily="18" charset="0"/>
            </a:endParaRPr>
          </a:p>
        </p:txBody>
      </p:sp>
      <p:sp>
        <p:nvSpPr>
          <p:cNvPr id="7" name="TextBox 6"/>
          <p:cNvSpPr txBox="1"/>
          <p:nvPr/>
        </p:nvSpPr>
        <p:spPr>
          <a:xfrm>
            <a:off x="5447742" y="1639608"/>
            <a:ext cx="832980" cy="369332"/>
          </a:xfrm>
          <a:prstGeom prst="rect">
            <a:avLst/>
          </a:prstGeom>
          <a:noFill/>
        </p:spPr>
        <p:txBody>
          <a:bodyPr wrap="square" rtlCol="0">
            <a:spAutoFit/>
          </a:bodyPr>
          <a:lstStyle/>
          <a:p>
            <a:r>
              <a:rPr lang="en-US"/>
              <a:t>Ni, t</a:t>
            </a:r>
            <a:r>
              <a:rPr lang="en-US" baseline="30000"/>
              <a:t>o</a:t>
            </a:r>
            <a:endParaRPr lang="en-US"/>
          </a:p>
        </p:txBody>
      </p:sp>
      <p:sp>
        <p:nvSpPr>
          <p:cNvPr id="8" name="TextBox 7"/>
          <p:cNvSpPr txBox="1"/>
          <p:nvPr/>
        </p:nvSpPr>
        <p:spPr>
          <a:xfrm>
            <a:off x="5447742" y="2593715"/>
            <a:ext cx="832980" cy="369332"/>
          </a:xfrm>
          <a:prstGeom prst="rect">
            <a:avLst/>
          </a:prstGeom>
          <a:noFill/>
        </p:spPr>
        <p:txBody>
          <a:bodyPr wrap="square" rtlCol="0">
            <a:spAutoFit/>
          </a:bodyPr>
          <a:lstStyle/>
          <a:p>
            <a:r>
              <a:rPr lang="en-US"/>
              <a:t>Ni, t</a:t>
            </a:r>
            <a:r>
              <a:rPr lang="en-US" baseline="30000"/>
              <a:t>o</a:t>
            </a:r>
            <a:endParaRPr lang="en-US"/>
          </a:p>
        </p:txBody>
      </p:sp>
      <p:sp>
        <p:nvSpPr>
          <p:cNvPr id="9" name="TextBox 8"/>
          <p:cNvSpPr txBox="1"/>
          <p:nvPr/>
        </p:nvSpPr>
        <p:spPr>
          <a:xfrm>
            <a:off x="2291183" y="3470878"/>
            <a:ext cx="1952366" cy="523220"/>
          </a:xfrm>
          <a:prstGeom prst="rect">
            <a:avLst/>
          </a:prstGeom>
          <a:noFill/>
        </p:spPr>
        <p:txBody>
          <a:bodyPr wrap="square" rtlCol="0">
            <a:spAutoFit/>
          </a:bodyPr>
          <a:lstStyle/>
          <a:p>
            <a:r>
              <a:rPr lang="en-US" sz="2800">
                <a:solidFill>
                  <a:srgbClr val="FF0000"/>
                </a:solidFill>
                <a:latin typeface="Times New Roman" pitchFamily="18" charset="0"/>
                <a:cs typeface="Times New Roman" pitchFamily="18" charset="0"/>
              </a:rPr>
              <a:t>lỏng</a:t>
            </a:r>
          </a:p>
        </p:txBody>
      </p:sp>
      <p:sp>
        <p:nvSpPr>
          <p:cNvPr id="10" name="TextBox 9"/>
          <p:cNvSpPr txBox="1"/>
          <p:nvPr/>
        </p:nvSpPr>
        <p:spPr>
          <a:xfrm>
            <a:off x="6802640" y="3470878"/>
            <a:ext cx="1952366" cy="523220"/>
          </a:xfrm>
          <a:prstGeom prst="rect">
            <a:avLst/>
          </a:prstGeom>
          <a:noFill/>
        </p:spPr>
        <p:txBody>
          <a:bodyPr wrap="square" rtlCol="0">
            <a:spAutoFit/>
          </a:bodyPr>
          <a:lstStyle/>
          <a:p>
            <a:r>
              <a:rPr lang="en-US" sz="2800">
                <a:latin typeface="Times New Roman" pitchFamily="18" charset="0"/>
                <a:cs typeface="Times New Roman" pitchFamily="18" charset="0"/>
              </a:rPr>
              <a:t>    </a:t>
            </a:r>
            <a:r>
              <a:rPr lang="en-US" sz="2800">
                <a:solidFill>
                  <a:srgbClr val="FF0000"/>
                </a:solidFill>
                <a:latin typeface="Times New Roman" pitchFamily="18" charset="0"/>
                <a:cs typeface="Times New Roman" pitchFamily="18" charset="0"/>
              </a:rPr>
              <a:t>rắn</a:t>
            </a:r>
          </a:p>
        </p:txBody>
      </p:sp>
      <p:sp>
        <p:nvSpPr>
          <p:cNvPr id="2" name="TextBox 1"/>
          <p:cNvSpPr txBox="1"/>
          <p:nvPr/>
        </p:nvSpPr>
        <p:spPr>
          <a:xfrm>
            <a:off x="6989523" y="484236"/>
            <a:ext cx="5008035" cy="523220"/>
          </a:xfrm>
          <a:prstGeom prst="rect">
            <a:avLst/>
          </a:prstGeom>
          <a:noFill/>
        </p:spPr>
        <p:txBody>
          <a:bodyPr wrap="square" rtlCol="0">
            <a:spAutoFit/>
          </a:bodyPr>
          <a:lstStyle/>
          <a:p>
            <a:r>
              <a:rPr lang="en-US" sz="2800" dirty="0">
                <a:latin typeface="Times New Roman" pitchFamily="18" charset="0"/>
                <a:cs typeface="Times New Roman" pitchFamily="18" charset="0"/>
              </a:rPr>
              <a:t>(với chất béo có gốc R không no)</a:t>
            </a:r>
          </a:p>
        </p:txBody>
      </p:sp>
    </p:spTree>
    <p:extLst>
      <p:ext uri="{BB962C8B-B14F-4D97-AF65-F5344CB8AC3E}">
        <p14:creationId xmlns:p14="http://schemas.microsoft.com/office/powerpoint/2010/main" val="3785951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arn(inVertical)">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7" grpId="0"/>
      <p:bldP spid="8" grpId="0"/>
      <p:bldP spid="9" grpId="0"/>
      <p:bldP spid="10"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DD7E143-C078-6E49-851A-A6E72F9D2341}"/>
              </a:ext>
            </a:extLst>
          </p:cNvPr>
          <p:cNvSpPr txBox="1"/>
          <p:nvPr/>
        </p:nvSpPr>
        <p:spPr>
          <a:xfrm>
            <a:off x="271463" y="185738"/>
            <a:ext cx="2839047" cy="646331"/>
          </a:xfrm>
          <a:prstGeom prst="rect">
            <a:avLst/>
          </a:prstGeom>
          <a:noFill/>
          <a:ln>
            <a:noFill/>
          </a:ln>
        </p:spPr>
        <p:txBody>
          <a:bodyPr wrap="none" rtlCol="0">
            <a:spAutoFit/>
          </a:bodyPr>
          <a:lstStyle/>
          <a:p>
            <a:r>
              <a:rPr lang="en-US" sz="3600" b="1">
                <a:latin typeface="Times New Roman" panose="02020603050405020304" pitchFamily="18" charset="0"/>
                <a:cs typeface="Times New Roman" panose="02020603050405020304" pitchFamily="18" charset="0"/>
              </a:rPr>
              <a:t>IV, Ứng dụng</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090" y="835488"/>
            <a:ext cx="11146220" cy="6016475"/>
          </a:xfrm>
          <a:prstGeom prst="rect">
            <a:avLst/>
          </a:prstGeom>
        </p:spPr>
      </p:pic>
      <p:sp>
        <p:nvSpPr>
          <p:cNvPr id="6" name="Rounded Rectangle 5"/>
          <p:cNvSpPr/>
          <p:nvPr/>
        </p:nvSpPr>
        <p:spPr>
          <a:xfrm>
            <a:off x="713983" y="1152396"/>
            <a:ext cx="10534455" cy="4371582"/>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4000"/>
              </a:lnSpc>
            </a:pPr>
            <a:r>
              <a:rPr lang="en-US" sz="2800" dirty="0">
                <a:solidFill>
                  <a:srgbClr val="FF0000"/>
                </a:solidFill>
                <a:latin typeface="Times New Roman" panose="02020603050405020304" pitchFamily="18" charset="0"/>
                <a:cs typeface="Times New Roman" panose="02020603050405020304" pitchFamily="18" charset="0"/>
              </a:rPr>
              <a:t>+ </a:t>
            </a:r>
            <a:r>
              <a:rPr lang="vi-VN" altLang="vi-VN" sz="2800" dirty="0">
                <a:solidFill>
                  <a:srgbClr val="FF0000"/>
                </a:solidFill>
                <a:latin typeface="Times New Roman" panose="02020603050405020304" pitchFamily="18" charset="0"/>
                <a:cs typeface="Times New Roman" panose="02020603050405020304" pitchFamily="18" charset="0"/>
              </a:rPr>
              <a:t>Thức ăn cho người, là nguồn dinh dưỡng quan trọng và cung cấp phần lớn năng lượng cho cơ thể hoạt động</a:t>
            </a:r>
            <a:r>
              <a:rPr lang="en-US" altLang="vi-VN" sz="2800" dirty="0">
                <a:solidFill>
                  <a:srgbClr val="FF0000"/>
                </a:solidFill>
                <a:latin typeface="Times New Roman" panose="02020603050405020304" pitchFamily="18" charset="0"/>
                <a:cs typeface="Times New Roman" panose="02020603050405020304" pitchFamily="18" charset="0"/>
              </a:rPr>
              <a:t>.</a:t>
            </a:r>
            <a:r>
              <a:rPr lang="vi-VN" altLang="vi-VN" sz="2800" dirty="0">
                <a:solidFill>
                  <a:srgbClr val="FF0000"/>
                </a:solidFill>
                <a:latin typeface="Times New Roman" panose="02020603050405020304" pitchFamily="18" charset="0"/>
                <a:cs typeface="Times New Roman" panose="02020603050405020304" pitchFamily="18" charset="0"/>
              </a:rPr>
              <a:t> </a:t>
            </a:r>
            <a:endParaRPr lang="en-US" altLang="vi-VN" sz="2800" dirty="0">
              <a:solidFill>
                <a:srgbClr val="FF0000"/>
              </a:solidFill>
              <a:latin typeface="Times New Roman" panose="02020603050405020304" pitchFamily="18" charset="0"/>
              <a:cs typeface="Times New Roman" panose="02020603050405020304" pitchFamily="18" charset="0"/>
            </a:endParaRPr>
          </a:p>
          <a:p>
            <a:pPr algn="just">
              <a:lnSpc>
                <a:spcPct val="114000"/>
              </a:lnSpc>
            </a:pPr>
            <a:r>
              <a:rPr lang="en-US" sz="2800" dirty="0">
                <a:solidFill>
                  <a:srgbClr val="FF0000"/>
                </a:solidFill>
                <a:latin typeface="Times New Roman" panose="02020603050405020304" pitchFamily="18" charset="0"/>
                <a:cs typeface="Times New Roman" panose="02020603050405020304" pitchFamily="18" charset="0"/>
              </a:rPr>
              <a:t>+ </a:t>
            </a:r>
            <a:r>
              <a:rPr lang="vi-VN" altLang="vi-VN" sz="2800" dirty="0">
                <a:solidFill>
                  <a:srgbClr val="FF0000"/>
                </a:solidFill>
                <a:latin typeface="Times New Roman" panose="02020603050405020304" pitchFamily="18" charset="0"/>
                <a:cs typeface="Times New Roman" panose="02020603050405020304" pitchFamily="18" charset="0"/>
              </a:rPr>
              <a:t>Là nguyên liệu để tổng hợp một số chất khác cần thiết cho cơ thể. Bảo đảm sự vận chuyển và hấp thụ được các chất hoà tan được trong chất béo.</a:t>
            </a:r>
            <a:endParaRPr lang="en-US" sz="2800" dirty="0">
              <a:solidFill>
                <a:srgbClr val="FF0000"/>
              </a:solidFill>
              <a:latin typeface="Times New Roman" panose="02020603050405020304" pitchFamily="18" charset="0"/>
              <a:cs typeface="Times New Roman" panose="02020603050405020304" pitchFamily="18" charset="0"/>
            </a:endParaRPr>
          </a:p>
          <a:p>
            <a:pPr>
              <a:lnSpc>
                <a:spcPct val="114000"/>
              </a:lnSpc>
            </a:pPr>
            <a:r>
              <a:rPr lang="en-US" sz="2800" dirty="0">
                <a:solidFill>
                  <a:srgbClr val="FF0000"/>
                </a:solidFill>
                <a:latin typeface="Times New Roman" panose="02020603050405020304" pitchFamily="18" charset="0"/>
                <a:cs typeface="Times New Roman" panose="02020603050405020304" pitchFamily="18" charset="0"/>
              </a:rPr>
              <a:t>+ </a:t>
            </a:r>
            <a:r>
              <a:rPr lang="vi-VN" altLang="vi-VN" sz="2800" dirty="0">
                <a:solidFill>
                  <a:srgbClr val="FF0000"/>
                </a:solidFill>
                <a:latin typeface="Times New Roman" panose="02020603050405020304" pitchFamily="18" charset="0"/>
                <a:cs typeface="Times New Roman" panose="02020603050405020304" pitchFamily="18" charset="0"/>
              </a:rPr>
              <a:t>Trong công nghiệp, một lượng lớn chất béo dùng để sản xuất xà phòng và glixerol. Sản xuất một số thực phẩm khác như mì sợi, đồ hộp,…</a:t>
            </a:r>
          </a:p>
        </p:txBody>
      </p:sp>
    </p:spTree>
    <p:extLst>
      <p:ext uri="{BB962C8B-B14F-4D97-AF65-F5344CB8AC3E}">
        <p14:creationId xmlns:p14="http://schemas.microsoft.com/office/powerpoint/2010/main" val="455356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down)">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2112605" y="1603097"/>
            <a:ext cx="8844429" cy="4708981"/>
          </a:xfrm>
          <a:prstGeom prst="rect">
            <a:avLst/>
          </a:prstGeom>
        </p:spPr>
        <p:txBody>
          <a:bodyPr wrap="square">
            <a:spAutoFit/>
          </a:bodyPr>
          <a:lstStyle/>
          <a:p>
            <a:pPr>
              <a:lnSpc>
                <a:spcPct val="150000"/>
              </a:lnSpc>
            </a:pPr>
            <a:r>
              <a:rPr lang="de-DE" sz="4000" b="1" dirty="0">
                <a:latin typeface="Times New Roman" pitchFamily="18" charset="0"/>
                <a:cs typeface="Times New Roman" pitchFamily="18" charset="0"/>
              </a:rPr>
              <a:t>Câu 1:</a:t>
            </a:r>
            <a:r>
              <a:rPr lang="de-DE" sz="4000" dirty="0">
                <a:latin typeface="Times New Roman" pitchFamily="18" charset="0"/>
                <a:cs typeface="Times New Roman" pitchFamily="18" charset="0"/>
              </a:rPr>
              <a:t> Chất béo là trieste của axit béo với</a:t>
            </a:r>
            <a:endParaRPr lang="en-US" sz="4000" dirty="0">
              <a:latin typeface="Times New Roman" pitchFamily="18" charset="0"/>
              <a:cs typeface="Times New Roman" pitchFamily="18" charset="0"/>
            </a:endParaRPr>
          </a:p>
          <a:p>
            <a:pPr>
              <a:lnSpc>
                <a:spcPct val="150000"/>
              </a:lnSpc>
            </a:pPr>
            <a:r>
              <a:rPr lang="de-DE" sz="4000" dirty="0">
                <a:latin typeface="Times New Roman" pitchFamily="18" charset="0"/>
                <a:cs typeface="Times New Roman" pitchFamily="18" charset="0"/>
              </a:rPr>
              <a:t>A. ancol etylic.	</a:t>
            </a:r>
          </a:p>
          <a:p>
            <a:pPr>
              <a:lnSpc>
                <a:spcPct val="150000"/>
              </a:lnSpc>
            </a:pPr>
            <a:r>
              <a:rPr lang="de-DE" sz="4000" dirty="0">
                <a:latin typeface="Times New Roman" pitchFamily="18" charset="0"/>
                <a:cs typeface="Times New Roman" pitchFamily="18" charset="0"/>
              </a:rPr>
              <a:t>B. ancol metylic.	</a:t>
            </a:r>
          </a:p>
          <a:p>
            <a:pPr>
              <a:lnSpc>
                <a:spcPct val="150000"/>
              </a:lnSpc>
            </a:pPr>
            <a:r>
              <a:rPr lang="de-DE" sz="4000" dirty="0">
                <a:latin typeface="Times New Roman" pitchFamily="18" charset="0"/>
                <a:cs typeface="Times New Roman" pitchFamily="18" charset="0"/>
              </a:rPr>
              <a:t>C. etylen glicol.	</a:t>
            </a:r>
          </a:p>
          <a:p>
            <a:pPr>
              <a:lnSpc>
                <a:spcPct val="150000"/>
              </a:lnSpc>
            </a:pPr>
            <a:r>
              <a:rPr lang="de-DE" sz="4000" dirty="0">
                <a:latin typeface="Times New Roman" pitchFamily="18" charset="0"/>
                <a:cs typeface="Times New Roman" pitchFamily="18" charset="0"/>
              </a:rPr>
              <a:t>D. glixerol.</a:t>
            </a:r>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399515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arn(inVertical)">
                                      <p:cBhvr>
                                        <p:cTn id="10" dur="500"/>
                                        <p:tgtEl>
                                          <p:spTgt spid="5">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arn(inVertical)">
                                      <p:cBhvr>
                                        <p:cTn id="13" dur="500"/>
                                        <p:tgtEl>
                                          <p:spTgt spid="5">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barn(inVertical)">
                                      <p:cBhvr>
                                        <p:cTn id="16" dur="500"/>
                                        <p:tgtEl>
                                          <p:spTgt spid="5">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barn(inVertical)">
                                      <p:cBhvr>
                                        <p:cTn id="19" dur="500"/>
                                        <p:tgtEl>
                                          <p:spTgt spid="5">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mph" presetSubtype="0" fill="hold" nodeType="clickEffect">
                                  <p:stCondLst>
                                    <p:cond delay="0"/>
                                  </p:stCondLst>
                                  <p:childTnLst>
                                    <p:animScale>
                                      <p:cBhvr>
                                        <p:cTn id="23" dur="2000" fill="hold"/>
                                        <p:tgtEl>
                                          <p:spTgt spid="5">
                                            <p:txEl>
                                              <p:pRg st="4" end="4"/>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40995" y="696558"/>
            <a:ext cx="10957034" cy="5078313"/>
          </a:xfrm>
          <a:prstGeom prst="rect">
            <a:avLst/>
          </a:prstGeom>
        </p:spPr>
        <p:txBody>
          <a:bodyPr wrap="square">
            <a:spAutoFit/>
          </a:bodyPr>
          <a:lstStyle/>
          <a:p>
            <a:r>
              <a:rPr lang="de-DE" sz="3600" b="1">
                <a:latin typeface="Times New Roman" pitchFamily="18" charset="0"/>
                <a:cs typeface="Times New Roman" pitchFamily="18" charset="0"/>
              </a:rPr>
              <a:t>Câu 2: </a:t>
            </a:r>
            <a:r>
              <a:rPr lang="de-DE" sz="3600" dirty="0">
                <a:latin typeface="Times New Roman" pitchFamily="18" charset="0"/>
                <a:cs typeface="Times New Roman" pitchFamily="18" charset="0"/>
              </a:rPr>
              <a:t>Phát biểu nào sau đây </a:t>
            </a:r>
            <a:r>
              <a:rPr lang="de-DE" sz="3600" b="1" dirty="0">
                <a:latin typeface="Times New Roman" pitchFamily="18" charset="0"/>
                <a:cs typeface="Times New Roman" pitchFamily="18" charset="0"/>
              </a:rPr>
              <a:t>không </a:t>
            </a:r>
            <a:r>
              <a:rPr lang="de-DE" sz="3600" dirty="0">
                <a:latin typeface="Times New Roman" pitchFamily="18" charset="0"/>
                <a:cs typeface="Times New Roman" pitchFamily="18" charset="0"/>
              </a:rPr>
              <a:t>đúng?</a:t>
            </a:r>
            <a:endParaRPr lang="en-US" sz="3600" dirty="0">
              <a:latin typeface="Times New Roman" pitchFamily="18" charset="0"/>
              <a:cs typeface="Times New Roman" pitchFamily="18" charset="0"/>
            </a:endParaRPr>
          </a:p>
          <a:p>
            <a:r>
              <a:rPr lang="de-DE" sz="3600" dirty="0">
                <a:latin typeface="Times New Roman" pitchFamily="18" charset="0"/>
                <a:cs typeface="Times New Roman" pitchFamily="18" charset="0"/>
              </a:rPr>
              <a:t>A. Các chất béo thường không tan trong nước và nhẹ hơn nước.</a:t>
            </a:r>
            <a:endParaRPr lang="en-US" sz="3600" dirty="0">
              <a:latin typeface="Times New Roman" pitchFamily="18" charset="0"/>
              <a:cs typeface="Times New Roman" pitchFamily="18" charset="0"/>
            </a:endParaRPr>
          </a:p>
          <a:p>
            <a:r>
              <a:rPr lang="de-DE" sz="3600" dirty="0">
                <a:latin typeface="Times New Roman" pitchFamily="18" charset="0"/>
                <a:cs typeface="Times New Roman" pitchFamily="18" charset="0"/>
              </a:rPr>
              <a:t>B. Triolein có khả năng tham gia phản ứng cộng hiđro (t</a:t>
            </a:r>
            <a:r>
              <a:rPr lang="de-DE" sz="3600" baseline="30000" dirty="0">
                <a:latin typeface="Times New Roman" pitchFamily="18" charset="0"/>
                <a:cs typeface="Times New Roman" pitchFamily="18" charset="0"/>
              </a:rPr>
              <a:t>o</a:t>
            </a:r>
            <a:r>
              <a:rPr lang="de-DE" sz="3600" dirty="0">
                <a:latin typeface="Times New Roman" pitchFamily="18" charset="0"/>
                <a:cs typeface="Times New Roman" pitchFamily="18" charset="0"/>
              </a:rPr>
              <a:t>, xúc tác Ni). </a:t>
            </a:r>
            <a:endParaRPr lang="en-US" sz="3600" dirty="0">
              <a:latin typeface="Times New Roman" pitchFamily="18" charset="0"/>
              <a:cs typeface="Times New Roman" pitchFamily="18" charset="0"/>
            </a:endParaRPr>
          </a:p>
          <a:p>
            <a:r>
              <a:rPr lang="de-DE" sz="3600" dirty="0">
                <a:latin typeface="Times New Roman" pitchFamily="18" charset="0"/>
                <a:cs typeface="Times New Roman" pitchFamily="18" charset="0"/>
              </a:rPr>
              <a:t>C. Chất béo bị thủy phân khi đun nóng trong dung dịch kiềm.</a:t>
            </a:r>
          </a:p>
          <a:p>
            <a:r>
              <a:rPr lang="de-DE" sz="3600" dirty="0">
                <a:latin typeface="Times New Roman" pitchFamily="18" charset="0"/>
                <a:cs typeface="Times New Roman" pitchFamily="18" charset="0"/>
              </a:rPr>
              <a:t>D. Chất béo là trieste của etylen glicol với các axit béo.</a:t>
            </a:r>
            <a:endParaRPr lang="en-US" sz="3600" dirty="0">
              <a:latin typeface="Times New Roman" pitchFamily="18" charset="0"/>
              <a:cs typeface="Times New Roman" pitchFamily="18" charset="0"/>
            </a:endParaRPr>
          </a:p>
          <a:p>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283883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mph" presetSubtype="0" fill="hold" nodeType="clickEffect">
                                  <p:stCondLst>
                                    <p:cond delay="0"/>
                                  </p:stCondLst>
                                  <p:childTnLst>
                                    <p:animScale>
                                      <p:cBhvr>
                                        <p:cTn id="13" dur="2000" fill="hold"/>
                                        <p:tgtEl>
                                          <p:spTgt spid="4">
                                            <p:txEl>
                                              <p:pRg st="4" end="4"/>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32143" y="949932"/>
            <a:ext cx="9089720" cy="5632311"/>
          </a:xfrm>
          <a:prstGeom prst="rect">
            <a:avLst/>
          </a:prstGeom>
        </p:spPr>
        <p:txBody>
          <a:bodyPr wrap="square">
            <a:spAutoFit/>
          </a:bodyPr>
          <a:lstStyle/>
          <a:p>
            <a:r>
              <a:rPr lang="pt-BR" sz="4000" b="1">
                <a:latin typeface="Times New Roman" pitchFamily="18" charset="0"/>
                <a:cs typeface="Times New Roman" pitchFamily="18" charset="0"/>
              </a:rPr>
              <a:t>Câu 3: </a:t>
            </a:r>
            <a:r>
              <a:rPr lang="pt-BR" sz="4000" dirty="0">
                <a:latin typeface="Times New Roman" pitchFamily="18" charset="0"/>
                <a:cs typeface="Times New Roman" pitchFamily="18" charset="0"/>
              </a:rPr>
              <a:t>Trong công nghiệp để chuyển 1 số dầu thành mỡ rắn, người ta dùng tính chất nào của lipit:</a:t>
            </a:r>
            <a:endParaRPr lang="en-US" sz="4000" dirty="0">
              <a:latin typeface="Times New Roman" pitchFamily="18" charset="0"/>
              <a:cs typeface="Times New Roman" pitchFamily="18" charset="0"/>
            </a:endParaRPr>
          </a:p>
          <a:p>
            <a:pPr>
              <a:lnSpc>
                <a:spcPct val="150000"/>
              </a:lnSpc>
            </a:pPr>
            <a:r>
              <a:rPr lang="pt-BR" sz="4000" dirty="0">
                <a:latin typeface="Times New Roman" pitchFamily="18" charset="0"/>
                <a:cs typeface="Times New Roman" pitchFamily="18" charset="0"/>
              </a:rPr>
              <a:t>A. Phản ứng thủy phân   </a:t>
            </a:r>
          </a:p>
          <a:p>
            <a:pPr>
              <a:lnSpc>
                <a:spcPct val="150000"/>
              </a:lnSpc>
            </a:pPr>
            <a:r>
              <a:rPr lang="pt-BR" sz="4000" dirty="0">
                <a:latin typeface="Times New Roman" pitchFamily="18" charset="0"/>
                <a:cs typeface="Times New Roman" pitchFamily="18" charset="0"/>
              </a:rPr>
              <a:t>B. Phản ứng xà phòng hóa      </a:t>
            </a:r>
          </a:p>
          <a:p>
            <a:pPr>
              <a:lnSpc>
                <a:spcPct val="150000"/>
              </a:lnSpc>
            </a:pPr>
            <a:r>
              <a:rPr lang="pt-BR" sz="4000" dirty="0">
                <a:latin typeface="Times New Roman" pitchFamily="18" charset="0"/>
                <a:cs typeface="Times New Roman" pitchFamily="18" charset="0"/>
              </a:rPr>
              <a:t>C. Phản ứng lên men	</a:t>
            </a:r>
          </a:p>
          <a:p>
            <a:pPr>
              <a:lnSpc>
                <a:spcPct val="150000"/>
              </a:lnSpc>
            </a:pPr>
            <a:r>
              <a:rPr lang="pt-BR" sz="4000" dirty="0">
                <a:latin typeface="Times New Roman" pitchFamily="18" charset="0"/>
                <a:cs typeface="Times New Roman" pitchFamily="18" charset="0"/>
              </a:rPr>
              <a:t>D. Phản ứng cộng hidro</a:t>
            </a:r>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3758127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mph" presetSubtype="0" fill="hold" nodeType="clickEffect">
                                  <p:stCondLst>
                                    <p:cond delay="0"/>
                                  </p:stCondLst>
                                  <p:childTnLst>
                                    <p:animScale>
                                      <p:cBhvr>
                                        <p:cTn id="13" dur="2000" fill="hold"/>
                                        <p:tgtEl>
                                          <p:spTgt spid="4">
                                            <p:txEl>
                                              <p:pRg st="4" end="4"/>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67104" y="1037693"/>
            <a:ext cx="10657490" cy="5016758"/>
          </a:xfrm>
          <a:prstGeom prst="rect">
            <a:avLst/>
          </a:prstGeom>
        </p:spPr>
        <p:txBody>
          <a:bodyPr wrap="square">
            <a:spAutoFit/>
          </a:bodyPr>
          <a:lstStyle/>
          <a:p>
            <a:r>
              <a:rPr lang="pt-BR" sz="4000" b="1">
                <a:latin typeface="Times New Roman" pitchFamily="18" charset="0"/>
                <a:cs typeface="Times New Roman" pitchFamily="18" charset="0"/>
              </a:rPr>
              <a:t>Câu 4:</a:t>
            </a:r>
            <a:r>
              <a:rPr lang="pt-BR" sz="4000">
                <a:latin typeface="Times New Roman" pitchFamily="18" charset="0"/>
                <a:cs typeface="Times New Roman" pitchFamily="18" charset="0"/>
              </a:rPr>
              <a:t> </a:t>
            </a:r>
            <a:r>
              <a:rPr lang="pt-BR" sz="4000" dirty="0">
                <a:latin typeface="Times New Roman" pitchFamily="18" charset="0"/>
                <a:cs typeface="Times New Roman" pitchFamily="18" charset="0"/>
              </a:rPr>
              <a:t>Khi đun nóng chất béo với dung dịch H</a:t>
            </a:r>
            <a:r>
              <a:rPr lang="pt-BR" sz="4000" baseline="-25000" dirty="0">
                <a:latin typeface="Times New Roman" pitchFamily="18" charset="0"/>
                <a:cs typeface="Times New Roman" pitchFamily="18" charset="0"/>
              </a:rPr>
              <a:t>2</a:t>
            </a:r>
            <a:r>
              <a:rPr lang="pt-BR" sz="4000" dirty="0">
                <a:latin typeface="Times New Roman" pitchFamily="18" charset="0"/>
                <a:cs typeface="Times New Roman" pitchFamily="18" charset="0"/>
              </a:rPr>
              <a:t>SO</a:t>
            </a:r>
            <a:r>
              <a:rPr lang="pt-BR" sz="4000" baseline="-25000" dirty="0">
                <a:latin typeface="Times New Roman" pitchFamily="18" charset="0"/>
                <a:cs typeface="Times New Roman" pitchFamily="18" charset="0"/>
              </a:rPr>
              <a:t>4</a:t>
            </a:r>
            <a:r>
              <a:rPr lang="pt-BR" sz="4000" dirty="0">
                <a:latin typeface="Times New Roman" pitchFamily="18" charset="0"/>
                <a:cs typeface="Times New Roman" pitchFamily="18" charset="0"/>
              </a:rPr>
              <a:t> loãng thu được</a:t>
            </a:r>
            <a:endParaRPr lang="en-US" sz="4000" dirty="0">
              <a:latin typeface="Times New Roman" pitchFamily="18" charset="0"/>
              <a:cs typeface="Times New Roman" pitchFamily="18" charset="0"/>
            </a:endParaRPr>
          </a:p>
          <a:p>
            <a:pPr>
              <a:lnSpc>
                <a:spcPct val="150000"/>
              </a:lnSpc>
            </a:pPr>
            <a:r>
              <a:rPr lang="pt-BR" sz="4000" dirty="0">
                <a:latin typeface="Times New Roman" pitchFamily="18" charset="0"/>
                <a:cs typeface="Times New Roman" pitchFamily="18" charset="0"/>
              </a:rPr>
              <a:t>A. glixerol và axit béo                                            </a:t>
            </a:r>
          </a:p>
          <a:p>
            <a:pPr>
              <a:lnSpc>
                <a:spcPct val="150000"/>
              </a:lnSpc>
            </a:pPr>
            <a:r>
              <a:rPr lang="pt-BR" sz="4000" dirty="0">
                <a:latin typeface="Times New Roman" pitchFamily="18" charset="0"/>
                <a:cs typeface="Times New Roman" pitchFamily="18" charset="0"/>
              </a:rPr>
              <a:t>B. glixerol và muối natri của axit béo</a:t>
            </a:r>
            <a:endParaRPr lang="en-US" sz="4000" dirty="0">
              <a:latin typeface="Times New Roman" pitchFamily="18" charset="0"/>
              <a:cs typeface="Times New Roman" pitchFamily="18" charset="0"/>
            </a:endParaRPr>
          </a:p>
          <a:p>
            <a:pPr>
              <a:lnSpc>
                <a:spcPct val="150000"/>
              </a:lnSpc>
            </a:pPr>
            <a:r>
              <a:rPr lang="pt-BR" sz="4000" dirty="0">
                <a:latin typeface="Times New Roman" pitchFamily="18" charset="0"/>
                <a:cs typeface="Times New Roman" pitchFamily="18" charset="0"/>
              </a:rPr>
              <a:t>C. glixerol và axit cacboxylic		                    </a:t>
            </a:r>
          </a:p>
          <a:p>
            <a:pPr>
              <a:lnSpc>
                <a:spcPct val="150000"/>
              </a:lnSpc>
            </a:pPr>
            <a:r>
              <a:rPr lang="pt-BR" sz="4000" dirty="0">
                <a:latin typeface="Times New Roman" pitchFamily="18" charset="0"/>
                <a:cs typeface="Times New Roman" pitchFamily="18" charset="0"/>
              </a:rPr>
              <a:t>D. glixerol và muối natri của axit cacboxylic</a:t>
            </a:r>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4082515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anim calcmode="lin" valueType="num">
                                      <p:cBhvr>
                                        <p:cTn id="2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000"/>
                                        <p:tgtEl>
                                          <p:spTgt spid="4">
                                            <p:txEl>
                                              <p:pRg st="4" end="4"/>
                                            </p:txEl>
                                          </p:spTgt>
                                        </p:tgtEl>
                                      </p:cBhvr>
                                    </p:animEffect>
                                    <p:anim calcmode="lin" valueType="num">
                                      <p:cBhvr>
                                        <p:cTn id="2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6" presetClass="emph" presetSubtype="0" fill="hold" nodeType="clickEffect">
                                  <p:stCondLst>
                                    <p:cond delay="0"/>
                                  </p:stCondLst>
                                  <p:childTnLst>
                                    <p:animScale>
                                      <p:cBhvr>
                                        <p:cTn id="33" dur="2000" fill="hold"/>
                                        <p:tgtEl>
                                          <p:spTgt spid="4">
                                            <p:txEl>
                                              <p:pRg st="1" end="1"/>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4775" b="9374"/>
          <a:stretch/>
        </p:blipFill>
        <p:spPr>
          <a:xfrm>
            <a:off x="1524002" y="838200"/>
            <a:ext cx="9143999" cy="4210050"/>
          </a:xfrm>
          <a:prstGeom prst="rect">
            <a:avLst/>
          </a:prstGeom>
        </p:spPr>
      </p:pic>
      <p:sp>
        <p:nvSpPr>
          <p:cNvPr id="8" name="TextBox 7"/>
          <p:cNvSpPr txBox="1"/>
          <p:nvPr/>
        </p:nvSpPr>
        <p:spPr>
          <a:xfrm>
            <a:off x="1930400" y="2187714"/>
            <a:ext cx="8432800" cy="1107996"/>
          </a:xfrm>
          <a:prstGeom prst="rect">
            <a:avLst/>
          </a:prstGeom>
          <a:noFill/>
        </p:spPr>
        <p:txBody>
          <a:bodyPr wrap="square" rtlCol="0">
            <a:spAutoFit/>
          </a:bodyPr>
          <a:lstStyle/>
          <a:p>
            <a:pPr algn="ctr"/>
            <a:r>
              <a:rPr lang="en-US" sz="6600" b="1" dirty="0">
                <a:solidFill>
                  <a:schemeClr val="bg1"/>
                </a:solidFill>
                <a:latin typeface="Times New Roman" pitchFamily="18" charset="0"/>
                <a:cs typeface="Times New Roman" pitchFamily="18" charset="0"/>
              </a:rPr>
              <a:t>Bài 2: Lipit</a:t>
            </a:r>
          </a:p>
        </p:txBody>
      </p:sp>
    </p:spTree>
    <p:extLst>
      <p:ext uri="{BB962C8B-B14F-4D97-AF65-F5344CB8AC3E}">
        <p14:creationId xmlns:p14="http://schemas.microsoft.com/office/powerpoint/2010/main" val="2040873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BCCE019-A711-6E4A-B143-E39343B0A1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2850" y="1385170"/>
            <a:ext cx="2857500" cy="438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extLst>
              <a:ext uri="{FF2B5EF4-FFF2-40B4-BE49-F238E27FC236}">
                <a16:creationId xmlns:a16="http://schemas.microsoft.com/office/drawing/2014/main" id="{0C9A66DA-7657-6D4D-AC15-8897A78AA7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4450" y="2351957"/>
            <a:ext cx="3048000" cy="3414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extLst>
              <a:ext uri="{FF2B5EF4-FFF2-40B4-BE49-F238E27FC236}">
                <a16:creationId xmlns:a16="http://schemas.microsoft.com/office/drawing/2014/main" id="{48D960AD-39D8-5444-8621-7856DD28D7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8850" y="3518770"/>
            <a:ext cx="3505200" cy="227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a:extLst>
              <a:ext uri="{FF2B5EF4-FFF2-40B4-BE49-F238E27FC236}">
                <a16:creationId xmlns:a16="http://schemas.microsoft.com/office/drawing/2014/main" id="{09ACFC9B-B944-FE43-A49A-235E8F9FB7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8850" y="1308970"/>
            <a:ext cx="35052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a:extLst>
              <a:ext uri="{FF2B5EF4-FFF2-40B4-BE49-F238E27FC236}">
                <a16:creationId xmlns:a16="http://schemas.microsoft.com/office/drawing/2014/main" id="{740E1363-E998-704C-9542-D46939BB1AE8}"/>
              </a:ext>
            </a:extLst>
          </p:cNvPr>
          <p:cNvSpPr txBox="1"/>
          <p:nvPr/>
        </p:nvSpPr>
        <p:spPr>
          <a:xfrm>
            <a:off x="1280816" y="299141"/>
            <a:ext cx="4758034" cy="707886"/>
          </a:xfrm>
          <a:prstGeom prst="rect">
            <a:avLst/>
          </a:prstGeom>
          <a:solidFill>
            <a:schemeClr val="bg1"/>
          </a:solidFill>
        </p:spPr>
        <p:txBody>
          <a:bodyPr wrap="none" rtlCol="0">
            <a:spAutoFit/>
          </a:bodyPr>
          <a:lstStyle/>
          <a:p>
            <a:r>
              <a:rPr lang="x-none" sz="4000" dirty="0">
                <a:latin typeface="Times New Roman" panose="02020603050405020304" pitchFamily="18" charset="0"/>
                <a:cs typeface="Times New Roman" panose="02020603050405020304" pitchFamily="18" charset="0"/>
              </a:rPr>
              <a:t>- Có trong các loại hạt</a:t>
            </a:r>
          </a:p>
        </p:txBody>
      </p:sp>
    </p:spTree>
    <p:extLst>
      <p:ext uri="{BB962C8B-B14F-4D97-AF65-F5344CB8AC3E}">
        <p14:creationId xmlns:p14="http://schemas.microsoft.com/office/powerpoint/2010/main" val="2814832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80">
                                          <p:stCondLst>
                                            <p:cond delay="0"/>
                                          </p:stCondLst>
                                        </p:cTn>
                                        <p:tgtEl>
                                          <p:spTgt spid="8"/>
                                        </p:tgtEl>
                                      </p:cBhvr>
                                    </p:animEffect>
                                    <p:anim calcmode="lin" valueType="num">
                                      <p:cBhvr>
                                        <p:cTn id="33"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8" dur="26">
                                          <p:stCondLst>
                                            <p:cond delay="650"/>
                                          </p:stCondLst>
                                        </p:cTn>
                                        <p:tgtEl>
                                          <p:spTgt spid="8"/>
                                        </p:tgtEl>
                                      </p:cBhvr>
                                      <p:to x="100000" y="60000"/>
                                    </p:animScale>
                                    <p:animScale>
                                      <p:cBhvr>
                                        <p:cTn id="39" dur="166" decel="50000">
                                          <p:stCondLst>
                                            <p:cond delay="676"/>
                                          </p:stCondLst>
                                        </p:cTn>
                                        <p:tgtEl>
                                          <p:spTgt spid="8"/>
                                        </p:tgtEl>
                                      </p:cBhvr>
                                      <p:to x="100000" y="100000"/>
                                    </p:animScale>
                                    <p:animScale>
                                      <p:cBhvr>
                                        <p:cTn id="40" dur="26">
                                          <p:stCondLst>
                                            <p:cond delay="1312"/>
                                          </p:stCondLst>
                                        </p:cTn>
                                        <p:tgtEl>
                                          <p:spTgt spid="8"/>
                                        </p:tgtEl>
                                      </p:cBhvr>
                                      <p:to x="100000" y="80000"/>
                                    </p:animScale>
                                    <p:animScale>
                                      <p:cBhvr>
                                        <p:cTn id="41" dur="166" decel="50000">
                                          <p:stCondLst>
                                            <p:cond delay="1338"/>
                                          </p:stCondLst>
                                        </p:cTn>
                                        <p:tgtEl>
                                          <p:spTgt spid="8"/>
                                        </p:tgtEl>
                                      </p:cBhvr>
                                      <p:to x="100000" y="100000"/>
                                    </p:animScale>
                                    <p:animScale>
                                      <p:cBhvr>
                                        <p:cTn id="42" dur="26">
                                          <p:stCondLst>
                                            <p:cond delay="1642"/>
                                          </p:stCondLst>
                                        </p:cTn>
                                        <p:tgtEl>
                                          <p:spTgt spid="8"/>
                                        </p:tgtEl>
                                      </p:cBhvr>
                                      <p:to x="100000" y="90000"/>
                                    </p:animScale>
                                    <p:animScale>
                                      <p:cBhvr>
                                        <p:cTn id="43" dur="166" decel="50000">
                                          <p:stCondLst>
                                            <p:cond delay="1668"/>
                                          </p:stCondLst>
                                        </p:cTn>
                                        <p:tgtEl>
                                          <p:spTgt spid="8"/>
                                        </p:tgtEl>
                                      </p:cBhvr>
                                      <p:to x="100000" y="100000"/>
                                    </p:animScale>
                                    <p:animScale>
                                      <p:cBhvr>
                                        <p:cTn id="44" dur="26">
                                          <p:stCondLst>
                                            <p:cond delay="1808"/>
                                          </p:stCondLst>
                                        </p:cTn>
                                        <p:tgtEl>
                                          <p:spTgt spid="8"/>
                                        </p:tgtEl>
                                      </p:cBhvr>
                                      <p:to x="100000" y="95000"/>
                                    </p:animScale>
                                    <p:animScale>
                                      <p:cBhvr>
                                        <p:cTn id="45" dur="166" decel="50000">
                                          <p:stCondLst>
                                            <p:cond delay="1834"/>
                                          </p:stCondLst>
                                        </p:cTn>
                                        <p:tgtEl>
                                          <p:spTgt spid="8"/>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additive="base">
                                        <p:cTn id="50" dur="500" fill="hold"/>
                                        <p:tgtEl>
                                          <p:spTgt spid="7"/>
                                        </p:tgtEl>
                                        <p:attrNameLst>
                                          <p:attrName>ppt_x</p:attrName>
                                        </p:attrNameLst>
                                      </p:cBhvr>
                                      <p:tavLst>
                                        <p:tav tm="0">
                                          <p:val>
                                            <p:strVal val="#ppt_x"/>
                                          </p:val>
                                        </p:tav>
                                        <p:tav tm="100000">
                                          <p:val>
                                            <p:strVal val="#ppt_x"/>
                                          </p:val>
                                        </p:tav>
                                      </p:tavLst>
                                    </p:anim>
                                    <p:anim calcmode="lin" valueType="num">
                                      <p:cBhvr additive="base">
                                        <p:cTn id="5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dissolve">
                                      <p:cBhvr>
                                        <p:cTn id="5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99A4292D-E595-264F-923E-2CA5D9461499}"/>
              </a:ext>
            </a:extLst>
          </p:cNvPr>
          <p:cNvSpPr>
            <a:spLocks noGrp="1"/>
          </p:cNvSpPr>
          <p:nvPr>
            <p:ph idx="1"/>
          </p:nvPr>
        </p:nvSpPr>
        <p:spPr>
          <a:xfrm>
            <a:off x="228600" y="133350"/>
            <a:ext cx="8229600" cy="5029200"/>
          </a:xfrm>
        </p:spPr>
        <p:txBody>
          <a:bodyPr>
            <a:noAutofit/>
          </a:bodyPr>
          <a:lstStyle/>
          <a:p>
            <a:r>
              <a:rPr lang="en-US" sz="4000" b="1" dirty="0">
                <a:latin typeface="Times New Roman" panose="02020603050405020304" pitchFamily="18" charset="0"/>
                <a:cs typeface="Times New Roman" panose="02020603050405020304" pitchFamily="18" charset="0"/>
              </a:rPr>
              <a:t>Ở </a:t>
            </a:r>
            <a:r>
              <a:rPr lang="en-US" sz="4000" b="1" dirty="0" err="1">
                <a:latin typeface="Times New Roman" panose="02020603050405020304" pitchFamily="18" charset="0"/>
                <a:cs typeface="Times New Roman" panose="02020603050405020304" pitchFamily="18" charset="0"/>
              </a:rPr>
              <a:t>động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vật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mỡ</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thường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tập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trung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trong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mô</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mỡ</a:t>
            </a:r>
            <a:r>
              <a:rPr lang="en-US" sz="4000" dirty="0">
                <a:latin typeface="Times New Roman" panose="02020603050405020304" pitchFamily="18" charset="0"/>
                <a:cs typeface="Times New Roman" panose="02020603050405020304" pitchFamily="18" charset="0"/>
              </a:rPr>
              <a:t>( 97% </a:t>
            </a:r>
            <a:r>
              <a:rPr lang="en-US" sz="4000" dirty="0" err="1">
                <a:latin typeface="Times New Roman" panose="02020603050405020304" pitchFamily="18" charset="0"/>
                <a:cs typeface="Times New Roman" panose="02020603050405020304" pitchFamily="18" charset="0"/>
              </a:rPr>
              <a:t>là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mỡ</a:t>
            </a:r>
            <a:r>
              <a:rPr lang="en-US" sz="4000" dirty="0">
                <a:latin typeface="Times New Roman" panose="02020603050405020304" pitchFamily="18" charset="0"/>
                <a:cs typeface="Times New Roman" panose="02020603050405020304" pitchFamily="18" charset="0"/>
              </a:rPr>
              <a:t>, 0,5- 7,2% protein </a:t>
            </a:r>
            <a:r>
              <a:rPr lang="en-US" sz="4000" dirty="0" err="1">
                <a:latin typeface="Times New Roman" panose="02020603050405020304" pitchFamily="18" charset="0"/>
                <a:cs typeface="Times New Roman" panose="02020603050405020304" pitchFamily="18" charset="0"/>
              </a:rPr>
              <a:t>và</a:t>
            </a:r>
            <a:r>
              <a:rPr lang="en-US" sz="4000" dirty="0">
                <a:latin typeface="Times New Roman" panose="02020603050405020304" pitchFamily="18" charset="0"/>
                <a:cs typeface="Times New Roman" panose="02020603050405020304" pitchFamily="18" charset="0"/>
              </a:rPr>
              <a:t> 2- 21% </a:t>
            </a:r>
            <a:r>
              <a:rPr lang="en-US" sz="4000" dirty="0" err="1">
                <a:latin typeface="Times New Roman" panose="02020603050405020304" pitchFamily="18" charset="0"/>
                <a:cs typeface="Times New Roman" panose="02020603050405020304" pitchFamily="18" charset="0"/>
              </a:rPr>
              <a:t>là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nước</a:t>
            </a:r>
            <a:r>
              <a:rPr lang="en-US" sz="4000" dirty="0">
                <a:latin typeface="Times New Roman" panose="02020603050405020304" pitchFamily="18" charset="0"/>
                <a:cs typeface="Times New Roman" panose="02020603050405020304" pitchFamily="18" charset="0"/>
              </a:rPr>
              <a:t>).</a:t>
            </a:r>
          </a:p>
          <a:p>
            <a:r>
              <a:rPr lang="en-US" sz="4000" dirty="0" err="1">
                <a:latin typeface="Times New Roman" panose="02020603050405020304" pitchFamily="18" charset="0"/>
                <a:cs typeface="Times New Roman" panose="02020603050405020304" pitchFamily="18" charset="0"/>
              </a:rPr>
              <a:t>Chức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năng</a:t>
            </a:r>
            <a:r>
              <a:rPr lang="en-US" sz="4000" dirty="0">
                <a:latin typeface="Times New Roman" panose="02020603050405020304" pitchFamily="18" charset="0"/>
                <a:cs typeface="Times New Roman" panose="02020603050405020304" pitchFamily="18" charset="0"/>
              </a:rPr>
              <a:t>:  + </a:t>
            </a:r>
            <a:r>
              <a:rPr lang="en-US" sz="4000" dirty="0" err="1">
                <a:latin typeface="Times New Roman" panose="02020603050405020304" pitchFamily="18" charset="0"/>
                <a:cs typeface="Times New Roman" panose="02020603050405020304" pitchFamily="18" charset="0"/>
              </a:rPr>
              <a:t>là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nguồn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năng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lượng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dự</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trữ</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cơ</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thể</a:t>
            </a:r>
            <a:r>
              <a:rPr lang="en-US" sz="4000" dirty="0">
                <a:latin typeface="Times New Roman" panose="02020603050405020304" pitchFamily="18" charset="0"/>
                <a:cs typeface="Times New Roman" panose="02020603050405020304" pitchFamily="18" charset="0"/>
              </a:rPr>
              <a:t>.</a:t>
            </a:r>
          </a:p>
          <a:p>
            <a:pPr>
              <a:buNone/>
            </a:pPr>
            <a:r>
              <a:rPr lang="en-US" sz="4000" dirty="0">
                <a:latin typeface="Times New Roman" panose="02020603050405020304" pitchFamily="18" charset="0"/>
                <a:cs typeface="Times New Roman" panose="02020603050405020304" pitchFamily="18" charset="0"/>
              </a:rPr>
              <a:t>                       + </a:t>
            </a:r>
            <a:r>
              <a:rPr lang="en-US" sz="4000" dirty="0" err="1">
                <a:latin typeface="Times New Roman" panose="02020603050405020304" pitchFamily="18" charset="0"/>
                <a:cs typeface="Times New Roman" panose="02020603050405020304" pitchFamily="18" charset="0"/>
              </a:rPr>
              <a:t>bảo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vệ</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nội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quan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động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vật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khỏi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những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dụng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chấn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động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mạnh</a:t>
            </a:r>
            <a:r>
              <a:rPr lang="en-US" sz="4000" dirty="0">
                <a:latin typeface="Times New Roman" panose="02020603050405020304" pitchFamily="18" charset="0"/>
                <a:cs typeface="Times New Roman" panose="02020603050405020304" pitchFamily="18" charset="0"/>
              </a:rPr>
              <a:t>.</a:t>
            </a:r>
          </a:p>
          <a:p>
            <a:pPr>
              <a:buNone/>
            </a:pPr>
            <a:r>
              <a:rPr lang="en-US" sz="4000" dirty="0">
                <a:latin typeface="Times New Roman" panose="02020603050405020304" pitchFamily="18" charset="0"/>
                <a:cs typeface="Times New Roman" panose="02020603050405020304" pitchFamily="18" charset="0"/>
              </a:rPr>
              <a:t>                         + </a:t>
            </a:r>
            <a:r>
              <a:rPr lang="en-US" sz="4000" dirty="0" err="1">
                <a:latin typeface="Times New Roman" panose="02020603050405020304" pitchFamily="18" charset="0"/>
                <a:cs typeface="Times New Roman" panose="02020603050405020304" pitchFamily="18" charset="0"/>
              </a:rPr>
              <a:t>đảm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bảo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sự</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vận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chuyển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hấp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thụ</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chất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hòa</a:t>
            </a:r>
            <a:r>
              <a:rPr lang="en-US" sz="4000" dirty="0">
                <a:latin typeface="Times New Roman" panose="02020603050405020304" pitchFamily="18" charset="0"/>
                <a:cs typeface="Times New Roman" panose="02020603050405020304" pitchFamily="18" charset="0"/>
              </a:rPr>
              <a:t> tan </a:t>
            </a:r>
            <a:r>
              <a:rPr lang="en-US" sz="4000" dirty="0" err="1">
                <a:latin typeface="Times New Roman" panose="02020603050405020304" pitchFamily="18" charset="0"/>
                <a:cs typeface="Times New Roman" panose="02020603050405020304" pitchFamily="18" charset="0"/>
              </a:rPr>
              <a:t>trong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chất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béo</a:t>
            </a:r>
            <a:r>
              <a:rPr lang="en-US" sz="4000" dirty="0">
                <a:latin typeface="Times New Roman" panose="02020603050405020304" pitchFamily="18" charset="0"/>
                <a:cs typeface="Times New Roman" panose="02020603050405020304" pitchFamily="18" charset="0"/>
              </a:rPr>
              <a:t>.</a:t>
            </a:r>
          </a:p>
        </p:txBody>
      </p:sp>
      <p:pic>
        <p:nvPicPr>
          <p:cNvPr id="6" name="Picture 1">
            <a:extLst>
              <a:ext uri="{FF2B5EF4-FFF2-40B4-BE49-F238E27FC236}">
                <a16:creationId xmlns:a16="http://schemas.microsoft.com/office/drawing/2014/main" id="{1DA6A2AE-DBE5-C140-B768-9DA9188BC387}"/>
              </a:ext>
            </a:extLst>
          </p:cNvPr>
          <p:cNvPicPr>
            <a:picLocks noChangeAspect="1" noChangeArrowheads="1"/>
          </p:cNvPicPr>
          <p:nvPr/>
        </p:nvPicPr>
        <p:blipFill>
          <a:blip r:embed="rId2"/>
          <a:srcRect/>
          <a:stretch>
            <a:fillRect/>
          </a:stretch>
        </p:blipFill>
        <p:spPr bwMode="auto">
          <a:xfrm>
            <a:off x="8891587" y="453969"/>
            <a:ext cx="3048000" cy="2032000"/>
          </a:xfrm>
          <a:prstGeom prst="rect">
            <a:avLst/>
          </a:prstGeom>
          <a:noFill/>
          <a:ln w="9525">
            <a:noFill/>
            <a:miter lim="800000"/>
            <a:headEnd/>
            <a:tailEnd/>
          </a:ln>
          <a:effectLst/>
        </p:spPr>
      </p:pic>
      <p:pic>
        <p:nvPicPr>
          <p:cNvPr id="7" name="Picture 2">
            <a:extLst>
              <a:ext uri="{FF2B5EF4-FFF2-40B4-BE49-F238E27FC236}">
                <a16:creationId xmlns:a16="http://schemas.microsoft.com/office/drawing/2014/main" id="{88F066BF-E73D-564E-B2A1-8BA4DB6CB37D}"/>
              </a:ext>
            </a:extLst>
          </p:cNvPr>
          <p:cNvPicPr>
            <a:picLocks noChangeAspect="1" noChangeArrowheads="1"/>
          </p:cNvPicPr>
          <p:nvPr/>
        </p:nvPicPr>
        <p:blipFill>
          <a:blip r:embed="rId3"/>
          <a:srcRect/>
          <a:stretch>
            <a:fillRect/>
          </a:stretch>
        </p:blipFill>
        <p:spPr bwMode="auto">
          <a:xfrm>
            <a:off x="8915400" y="4041220"/>
            <a:ext cx="3048000" cy="1993479"/>
          </a:xfrm>
          <a:prstGeom prst="rect">
            <a:avLst/>
          </a:prstGeom>
          <a:noFill/>
          <a:ln w="9525">
            <a:noFill/>
            <a:miter lim="800000"/>
            <a:headEnd/>
            <a:tailEnd/>
          </a:ln>
          <a:effectLst/>
        </p:spPr>
      </p:pic>
      <p:sp>
        <p:nvSpPr>
          <p:cNvPr id="8" name="Rectangle 7">
            <a:extLst>
              <a:ext uri="{FF2B5EF4-FFF2-40B4-BE49-F238E27FC236}">
                <a16:creationId xmlns:a16="http://schemas.microsoft.com/office/drawing/2014/main" id="{9FD2A9CC-64AF-0B42-863F-D48564EA2518}"/>
              </a:ext>
            </a:extLst>
          </p:cNvPr>
          <p:cNvSpPr/>
          <p:nvPr/>
        </p:nvSpPr>
        <p:spPr>
          <a:xfrm>
            <a:off x="8529637" y="2738170"/>
            <a:ext cx="3333028" cy="369332"/>
          </a:xfrm>
          <a:prstGeom prst="rect">
            <a:avLst/>
          </a:prstGeom>
        </p:spPr>
        <p:txBody>
          <a:bodyPr wrap="none">
            <a:spAutoFit/>
          </a:bodyPr>
          <a:lstStyle/>
          <a:p>
            <a:r>
              <a:rPr lang="vi-VN" b="1" dirty="0"/>
              <a:t>Mỡ động vật - Animal fat - 28%</a:t>
            </a:r>
            <a:endParaRPr lang="en-US" dirty="0"/>
          </a:p>
        </p:txBody>
      </p:sp>
      <p:sp>
        <p:nvSpPr>
          <p:cNvPr id="9" name="Rectangle 8">
            <a:extLst>
              <a:ext uri="{FF2B5EF4-FFF2-40B4-BE49-F238E27FC236}">
                <a16:creationId xmlns:a16="http://schemas.microsoft.com/office/drawing/2014/main" id="{6269F4A0-06CE-7645-B5E5-07E6EBFE7328}"/>
              </a:ext>
            </a:extLst>
          </p:cNvPr>
          <p:cNvSpPr/>
          <p:nvPr/>
        </p:nvSpPr>
        <p:spPr>
          <a:xfrm>
            <a:off x="9372600" y="6034699"/>
            <a:ext cx="2665858" cy="369332"/>
          </a:xfrm>
          <a:prstGeom prst="rect">
            <a:avLst/>
          </a:prstGeom>
        </p:spPr>
        <p:txBody>
          <a:bodyPr wrap="none">
            <a:spAutoFit/>
          </a:bodyPr>
          <a:lstStyle/>
          <a:p>
            <a:r>
              <a:rPr lang="pt-BR" b="1" dirty="0"/>
              <a:t>Dầu cá -Marine oil - 4%</a:t>
            </a:r>
            <a:endParaRPr lang="en-US" dirty="0"/>
          </a:p>
        </p:txBody>
      </p:sp>
    </p:spTree>
    <p:extLst>
      <p:ext uri="{BB962C8B-B14F-4D97-AF65-F5344CB8AC3E}">
        <p14:creationId xmlns:p14="http://schemas.microsoft.com/office/powerpoint/2010/main" val="4024601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arn(inVertic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arn(inVertic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arn(inVertical)">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5"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anim calcmode="lin" valueType="num">
                                      <p:cBhvr>
                                        <p:cTn id="23" dur="2000" fill="hold"/>
                                        <p:tgtEl>
                                          <p:spTgt spid="6"/>
                                        </p:tgtEl>
                                        <p:attrNameLst>
                                          <p:attrName>ppt_w</p:attrName>
                                        </p:attrNameLst>
                                      </p:cBhvr>
                                      <p:tavLst>
                                        <p:tav tm="0" fmla="#ppt_w*sin(2.5*pi*$)">
                                          <p:val>
                                            <p:fltVal val="0"/>
                                          </p:val>
                                        </p:tav>
                                        <p:tav tm="100000">
                                          <p:val>
                                            <p:fltVal val="1"/>
                                          </p:val>
                                        </p:tav>
                                      </p:tavLst>
                                    </p:anim>
                                    <p:anim calcmode="lin" valueType="num">
                                      <p:cBhvr>
                                        <p:cTn id="24"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ppt_x"/>
                                          </p:val>
                                        </p:tav>
                                        <p:tav tm="100000">
                                          <p:val>
                                            <p:strVal val="#ppt_x"/>
                                          </p:val>
                                        </p:tav>
                                      </p:tavLst>
                                    </p:anim>
                                    <p:anim calcmode="lin" valueType="num">
                                      <p:cBhvr additive="base">
                                        <p:cTn id="3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8FD7685-3230-C14B-813F-22218746277A}"/>
              </a:ext>
            </a:extLst>
          </p:cNvPr>
          <p:cNvSpPr/>
          <p:nvPr/>
        </p:nvSpPr>
        <p:spPr>
          <a:xfrm>
            <a:off x="914400" y="971956"/>
            <a:ext cx="10271342" cy="4672100"/>
          </a:xfrm>
          <a:prstGeom prst="rect">
            <a:avLst/>
          </a:prstGeom>
          <a:solidFill>
            <a:srgbClr val="2F89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u="sng">
                <a:solidFill>
                  <a:schemeClr val="bg1"/>
                </a:solidFill>
                <a:latin typeface="Times New Roman" panose="02020603050405020304" pitchFamily="18" charset="0"/>
                <a:cs typeface="Times New Roman" panose="02020603050405020304" pitchFamily="18" charset="0"/>
              </a:rPr>
              <a:t>A. KHÁI  </a:t>
            </a:r>
            <a:r>
              <a:rPr lang="en-US" sz="3600" b="1" u="sng" dirty="0">
                <a:solidFill>
                  <a:schemeClr val="bg1"/>
                </a:solidFill>
                <a:latin typeface="Times New Roman" panose="02020603050405020304" pitchFamily="18" charset="0"/>
                <a:cs typeface="Times New Roman" panose="02020603050405020304" pitchFamily="18" charset="0"/>
              </a:rPr>
              <a:t>NIỆM  LIPIT:</a:t>
            </a:r>
            <a:endParaRPr lang="en-US" sz="3600" b="1" dirty="0">
              <a:solidFill>
                <a:schemeClr val="bg1"/>
              </a:solidFill>
              <a:latin typeface="Times New Roman" panose="02020603050405020304" pitchFamily="18" charset="0"/>
              <a:cs typeface="Times New Roman" panose="02020603050405020304" pitchFamily="18" charset="0"/>
            </a:endParaRPr>
          </a:p>
          <a:p>
            <a:r>
              <a:rPr lang="en-US" sz="4000">
                <a:solidFill>
                  <a:schemeClr val="bg1"/>
                </a:solidFill>
                <a:latin typeface="Times New Roman" panose="02020603050405020304" pitchFamily="18" charset="0"/>
                <a:cs typeface="Times New Roman" panose="02020603050405020304" pitchFamily="18" charset="0"/>
              </a:rPr>
              <a:t> </a:t>
            </a:r>
            <a:r>
              <a:rPr lang="vi-VN" altLang="vi-VN" sz="4000" dirty="0">
                <a:solidFill>
                  <a:schemeClr val="bg1"/>
                </a:solidFill>
                <a:latin typeface="Times New Roman" panose="02020603050405020304" pitchFamily="18" charset="0"/>
                <a:cs typeface="Times New Roman" panose="02020603050405020304" pitchFamily="18" charset="0"/>
              </a:rPr>
              <a:t>Phần lớn </a:t>
            </a:r>
            <a:r>
              <a:rPr lang="vi-VN" altLang="vi-VN" sz="4000" u="sng" dirty="0">
                <a:solidFill>
                  <a:schemeClr val="bg1"/>
                </a:solidFill>
                <a:latin typeface="Times New Roman" panose="02020603050405020304" pitchFamily="18" charset="0"/>
                <a:cs typeface="Times New Roman" panose="02020603050405020304" pitchFamily="18" charset="0"/>
              </a:rPr>
              <a:t>lipit là các este phức tạp</a:t>
            </a:r>
            <a:r>
              <a:rPr lang="vi-VN" altLang="vi-VN" sz="4000" dirty="0">
                <a:solidFill>
                  <a:schemeClr val="bg1"/>
                </a:solidFill>
                <a:latin typeface="Times New Roman" panose="02020603050405020304" pitchFamily="18" charset="0"/>
                <a:cs typeface="Times New Roman" panose="02020603050405020304" pitchFamily="18" charset="0"/>
              </a:rPr>
              <a:t>, bao gồm </a:t>
            </a:r>
            <a:r>
              <a:rPr lang="vi-VN" altLang="vi-VN" sz="4000" b="1" dirty="0">
                <a:solidFill>
                  <a:schemeClr val="bg1"/>
                </a:solidFill>
                <a:latin typeface="Times New Roman" panose="02020603050405020304" pitchFamily="18" charset="0"/>
                <a:cs typeface="Times New Roman" panose="02020603050405020304" pitchFamily="18" charset="0"/>
              </a:rPr>
              <a:t>chất béo (triglixerit)</a:t>
            </a:r>
            <a:r>
              <a:rPr lang="vi-VN" altLang="vi-VN" sz="4000" dirty="0">
                <a:solidFill>
                  <a:schemeClr val="bg1"/>
                </a:solidFill>
                <a:latin typeface="Times New Roman" panose="02020603050405020304" pitchFamily="18" charset="0"/>
                <a:cs typeface="Times New Roman" panose="02020603050405020304" pitchFamily="18" charset="0"/>
              </a:rPr>
              <a:t>, sáp, steroit và </a:t>
            </a:r>
            <a:r>
              <a:rPr lang="vi-VN" altLang="vi-VN" sz="4000">
                <a:solidFill>
                  <a:schemeClr val="bg1"/>
                </a:solidFill>
                <a:latin typeface="Times New Roman" panose="02020603050405020304" pitchFamily="18" charset="0"/>
                <a:cs typeface="Times New Roman" panose="02020603050405020304" pitchFamily="18" charset="0"/>
              </a:rPr>
              <a:t>photpholipit,…</a:t>
            </a:r>
            <a:endParaRPr lang="en-US" altLang="vi-VN" sz="4000">
              <a:solidFill>
                <a:schemeClr val="bg1"/>
              </a:solidFill>
              <a:latin typeface="Times New Roman" panose="02020603050405020304" pitchFamily="18" charset="0"/>
              <a:cs typeface="Times New Roman" panose="02020603050405020304" pitchFamily="18" charset="0"/>
            </a:endParaRPr>
          </a:p>
          <a:p>
            <a:endParaRPr lang="en-US" altLang="vi-VN" sz="4000">
              <a:solidFill>
                <a:schemeClr val="bg1"/>
              </a:solidFill>
              <a:latin typeface="Times New Roman" panose="02020603050405020304" pitchFamily="18" charset="0"/>
              <a:cs typeface="Times New Roman" panose="02020603050405020304" pitchFamily="18" charset="0"/>
            </a:endParaRPr>
          </a:p>
          <a:p>
            <a:r>
              <a:rPr lang="en-US" altLang="vi-VN" sz="4000" b="1" u="sng">
                <a:solidFill>
                  <a:schemeClr val="bg1"/>
                </a:solidFill>
                <a:latin typeface="Times New Roman" panose="02020603050405020304" pitchFamily="18" charset="0"/>
                <a:cs typeface="Times New Roman" panose="02020603050405020304" pitchFamily="18" charset="0"/>
              </a:rPr>
              <a:t>B.  CHẤT BÉO</a:t>
            </a:r>
            <a:endParaRPr lang="vi-VN" altLang="vi-VN" sz="4000" b="1" u="sng"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8728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in)">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circle(in)">
                                      <p:cBhvr>
                                        <p:cTn id="12" dur="2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circle(in)">
                                      <p:cBhvr>
                                        <p:cTn id="17" dur="2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880428" cy="7551683"/>
          </a:xfrm>
          <a:prstGeom prst="rect">
            <a:avLst/>
          </a:prstGeom>
        </p:spPr>
      </p:pic>
      <p:sp>
        <p:nvSpPr>
          <p:cNvPr id="8" name="TextBox 7">
            <a:extLst>
              <a:ext uri="{FF2B5EF4-FFF2-40B4-BE49-F238E27FC236}">
                <a16:creationId xmlns:a16="http://schemas.microsoft.com/office/drawing/2014/main" id="{9DD7E143-C078-6E49-851A-A6E72F9D2341}"/>
              </a:ext>
            </a:extLst>
          </p:cNvPr>
          <p:cNvSpPr txBox="1"/>
          <p:nvPr/>
        </p:nvSpPr>
        <p:spPr>
          <a:xfrm>
            <a:off x="933877" y="689587"/>
            <a:ext cx="2787943" cy="646331"/>
          </a:xfrm>
          <a:prstGeom prst="rect">
            <a:avLst/>
          </a:prstGeom>
          <a:noFill/>
        </p:spPr>
        <p:txBody>
          <a:bodyPr wrap="none" rtlCol="0">
            <a:spAutoFit/>
          </a:bodyPr>
          <a:lstStyle/>
          <a:p>
            <a:r>
              <a:rPr lang="en-US" sz="3600" b="1" u="sng" dirty="0">
                <a:solidFill>
                  <a:schemeClr val="bg1"/>
                </a:solidFill>
                <a:latin typeface="Times New Roman" panose="02020603050405020304" pitchFamily="18" charset="0"/>
                <a:cs typeface="Times New Roman" panose="02020603050405020304" pitchFamily="18" charset="0"/>
              </a:rPr>
              <a:t>I, Đ</a:t>
            </a:r>
            <a:r>
              <a:rPr lang="x-none" sz="3600" b="1" u="sng" dirty="0">
                <a:solidFill>
                  <a:schemeClr val="bg1"/>
                </a:solidFill>
                <a:latin typeface="Times New Roman" panose="02020603050405020304" pitchFamily="18" charset="0"/>
                <a:cs typeface="Times New Roman" panose="02020603050405020304" pitchFamily="18" charset="0"/>
              </a:rPr>
              <a:t>ịnh nghĩa</a:t>
            </a:r>
          </a:p>
        </p:txBody>
      </p:sp>
      <p:sp>
        <p:nvSpPr>
          <p:cNvPr id="9" name="TextBox 8">
            <a:extLst>
              <a:ext uri="{FF2B5EF4-FFF2-40B4-BE49-F238E27FC236}">
                <a16:creationId xmlns:a16="http://schemas.microsoft.com/office/drawing/2014/main" id="{28894D9E-24C1-944F-8BE0-2A9B2ED417A7}"/>
              </a:ext>
            </a:extLst>
          </p:cNvPr>
          <p:cNvSpPr txBox="1"/>
          <p:nvPr/>
        </p:nvSpPr>
        <p:spPr>
          <a:xfrm>
            <a:off x="1588490" y="1233477"/>
            <a:ext cx="2429063" cy="646331"/>
          </a:xfrm>
          <a:prstGeom prst="rect">
            <a:avLst/>
          </a:prstGeom>
          <a:noFill/>
        </p:spPr>
        <p:txBody>
          <a:bodyPr wrap="none" rtlCol="0">
            <a:spAutoFit/>
          </a:bodyPr>
          <a:lstStyle/>
          <a:p>
            <a:r>
              <a:rPr lang="en-US" sz="3600" b="1" u="sng" dirty="0">
                <a:solidFill>
                  <a:schemeClr val="bg1"/>
                </a:solidFill>
                <a:latin typeface="Times New Roman" panose="02020603050405020304" pitchFamily="18" charset="0"/>
                <a:cs typeface="Times New Roman" panose="02020603050405020304" pitchFamily="18" charset="0"/>
              </a:rPr>
              <a:t>1. </a:t>
            </a:r>
            <a:r>
              <a:rPr lang="en-US" sz="3600" b="1" u="sng" dirty="0" err="1">
                <a:solidFill>
                  <a:schemeClr val="bg1"/>
                </a:solidFill>
                <a:latin typeface="Times New Roman" panose="02020603050405020304" pitchFamily="18" charset="0"/>
                <a:cs typeface="Times New Roman" panose="02020603050405020304" pitchFamily="18" charset="0"/>
              </a:rPr>
              <a:t>Axit</a:t>
            </a:r>
            <a:r>
              <a:rPr lang="en-US" sz="3600" b="1" u="sng" dirty="0">
                <a:solidFill>
                  <a:schemeClr val="bg1"/>
                </a:solidFill>
                <a:latin typeface="Times New Roman" panose="02020603050405020304" pitchFamily="18" charset="0"/>
                <a:cs typeface="Times New Roman" panose="02020603050405020304" pitchFamily="18" charset="0"/>
              </a:rPr>
              <a:t> </a:t>
            </a:r>
            <a:r>
              <a:rPr lang="en-US" sz="3600" b="1" u="sng" dirty="0" err="1">
                <a:solidFill>
                  <a:schemeClr val="bg1"/>
                </a:solidFill>
                <a:latin typeface="Times New Roman" panose="02020603050405020304" pitchFamily="18" charset="0"/>
                <a:cs typeface="Times New Roman" panose="02020603050405020304" pitchFamily="18" charset="0"/>
              </a:rPr>
              <a:t>béo</a:t>
            </a:r>
            <a:r>
              <a:rPr lang="en-US" sz="3600" b="1" u="sng" dirty="0">
                <a:solidFill>
                  <a:schemeClr val="bg1"/>
                </a:solidFill>
                <a:latin typeface="Times New Roman" panose="02020603050405020304" pitchFamily="18" charset="0"/>
                <a:cs typeface="Times New Roman" panose="02020603050405020304" pitchFamily="18" charset="0"/>
              </a:rPr>
              <a:t>:</a:t>
            </a:r>
          </a:p>
        </p:txBody>
      </p:sp>
      <p:sp>
        <p:nvSpPr>
          <p:cNvPr id="10" name="Rounded Rectangle 9">
            <a:extLst>
              <a:ext uri="{FF2B5EF4-FFF2-40B4-BE49-F238E27FC236}">
                <a16:creationId xmlns:a16="http://schemas.microsoft.com/office/drawing/2014/main" id="{76AD9610-D24A-BA4F-A244-20AF022FDFC5}"/>
              </a:ext>
            </a:extLst>
          </p:cNvPr>
          <p:cNvSpPr/>
          <p:nvPr/>
        </p:nvSpPr>
        <p:spPr>
          <a:xfrm>
            <a:off x="1387367" y="1863850"/>
            <a:ext cx="10137226" cy="127624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solidFill>
                  <a:schemeClr val="bg1"/>
                </a:solidFill>
                <a:latin typeface="Times New Roman" panose="02020603050405020304" pitchFamily="18" charset="0"/>
                <a:cs typeface="Times New Roman" panose="02020603050405020304" pitchFamily="18" charset="0"/>
              </a:rPr>
              <a:t>- Là axit hữu cơ đơn chức, mạch không phân nhánh.</a:t>
            </a:r>
          </a:p>
          <a:p>
            <a:r>
              <a:rPr lang="en-US" sz="3600" dirty="0">
                <a:solidFill>
                  <a:schemeClr val="bg1"/>
                </a:solidFill>
                <a:latin typeface="Times New Roman" panose="02020603050405020304" pitchFamily="18" charset="0"/>
                <a:cs typeface="Times New Roman" panose="02020603050405020304" pitchFamily="18" charset="0"/>
              </a:rPr>
              <a:t>- Có số nguyên tử C chẵn, từ 12 ─ 24</a:t>
            </a:r>
          </a:p>
        </p:txBody>
      </p:sp>
      <p:sp>
        <p:nvSpPr>
          <p:cNvPr id="11" name="Rounded Rectangle 10">
            <a:extLst>
              <a:ext uri="{FF2B5EF4-FFF2-40B4-BE49-F238E27FC236}">
                <a16:creationId xmlns:a16="http://schemas.microsoft.com/office/drawing/2014/main" id="{76AD9610-D24A-BA4F-A244-20AF022FDFC5}"/>
              </a:ext>
            </a:extLst>
          </p:cNvPr>
          <p:cNvSpPr/>
          <p:nvPr/>
        </p:nvSpPr>
        <p:spPr>
          <a:xfrm>
            <a:off x="1889200" y="3217979"/>
            <a:ext cx="7932756" cy="244736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solidFill>
                  <a:schemeClr val="bg1"/>
                </a:solidFill>
                <a:latin typeface="Times New Roman" panose="02020603050405020304" pitchFamily="18" charset="0"/>
                <a:cs typeface="Times New Roman" panose="02020603050405020304" pitchFamily="18" charset="0"/>
              </a:rPr>
              <a:t>* Một số axit béo thường gặp:</a:t>
            </a:r>
          </a:p>
          <a:p>
            <a:r>
              <a:rPr lang="en-US" sz="3600" dirty="0">
                <a:solidFill>
                  <a:schemeClr val="bg1"/>
                </a:solidFill>
                <a:latin typeface="Times New Roman" panose="02020603050405020304" pitchFamily="18" charset="0"/>
                <a:cs typeface="Times New Roman" panose="02020603050405020304" pitchFamily="18" charset="0"/>
              </a:rPr>
              <a:t>C</a:t>
            </a:r>
            <a:r>
              <a:rPr lang="en-US" sz="3600" baseline="-25000" dirty="0">
                <a:solidFill>
                  <a:schemeClr val="bg1"/>
                </a:solidFill>
                <a:latin typeface="Times New Roman" panose="02020603050405020304" pitchFamily="18" charset="0"/>
                <a:cs typeface="Times New Roman" panose="02020603050405020304" pitchFamily="18" charset="0"/>
              </a:rPr>
              <a:t>15</a:t>
            </a:r>
            <a:r>
              <a:rPr lang="en-US" sz="3600" dirty="0">
                <a:solidFill>
                  <a:schemeClr val="bg1"/>
                </a:solidFill>
                <a:latin typeface="Times New Roman" panose="02020603050405020304" pitchFamily="18" charset="0"/>
                <a:cs typeface="Times New Roman" panose="02020603050405020304" pitchFamily="18" charset="0"/>
              </a:rPr>
              <a:t>H</a:t>
            </a:r>
            <a:r>
              <a:rPr lang="en-US" sz="3600" baseline="-25000" dirty="0">
                <a:solidFill>
                  <a:schemeClr val="bg1"/>
                </a:solidFill>
                <a:latin typeface="Times New Roman" panose="02020603050405020304" pitchFamily="18" charset="0"/>
                <a:cs typeface="Times New Roman" panose="02020603050405020304" pitchFamily="18" charset="0"/>
              </a:rPr>
              <a:t>31</a:t>
            </a:r>
            <a:r>
              <a:rPr lang="en-US" sz="3600" dirty="0">
                <a:solidFill>
                  <a:schemeClr val="bg1"/>
                </a:solidFill>
                <a:latin typeface="Times New Roman" panose="02020603050405020304" pitchFamily="18" charset="0"/>
                <a:cs typeface="Times New Roman" panose="02020603050405020304" pitchFamily="18" charset="0"/>
              </a:rPr>
              <a:t>COOH: axit panmitic</a:t>
            </a:r>
          </a:p>
          <a:p>
            <a:r>
              <a:rPr lang="en-US" sz="3600" dirty="0">
                <a:solidFill>
                  <a:schemeClr val="bg1"/>
                </a:solidFill>
                <a:latin typeface="Times New Roman" panose="02020603050405020304" pitchFamily="18" charset="0"/>
                <a:cs typeface="Times New Roman" panose="02020603050405020304" pitchFamily="18" charset="0"/>
              </a:rPr>
              <a:t>C</a:t>
            </a:r>
            <a:r>
              <a:rPr lang="en-US" sz="3600" baseline="-25000" dirty="0">
                <a:solidFill>
                  <a:schemeClr val="bg1"/>
                </a:solidFill>
                <a:latin typeface="Times New Roman" panose="02020603050405020304" pitchFamily="18" charset="0"/>
                <a:cs typeface="Times New Roman" panose="02020603050405020304" pitchFamily="18" charset="0"/>
              </a:rPr>
              <a:t>17</a:t>
            </a:r>
            <a:r>
              <a:rPr lang="en-US" sz="3600" dirty="0">
                <a:solidFill>
                  <a:schemeClr val="bg1"/>
                </a:solidFill>
                <a:latin typeface="Times New Roman" panose="02020603050405020304" pitchFamily="18" charset="0"/>
                <a:cs typeface="Times New Roman" panose="02020603050405020304" pitchFamily="18" charset="0"/>
              </a:rPr>
              <a:t>H</a:t>
            </a:r>
            <a:r>
              <a:rPr lang="en-US" sz="3600" baseline="-25000" dirty="0">
                <a:solidFill>
                  <a:schemeClr val="bg1"/>
                </a:solidFill>
                <a:latin typeface="Times New Roman" panose="02020603050405020304" pitchFamily="18" charset="0"/>
                <a:cs typeface="Times New Roman" panose="02020603050405020304" pitchFamily="18" charset="0"/>
              </a:rPr>
              <a:t>35</a:t>
            </a:r>
            <a:r>
              <a:rPr lang="en-US" sz="3600" dirty="0">
                <a:solidFill>
                  <a:schemeClr val="bg1"/>
                </a:solidFill>
                <a:latin typeface="Times New Roman" panose="02020603050405020304" pitchFamily="18" charset="0"/>
                <a:cs typeface="Times New Roman" panose="02020603050405020304" pitchFamily="18" charset="0"/>
              </a:rPr>
              <a:t>COOH: axit stearic</a:t>
            </a:r>
          </a:p>
          <a:p>
            <a:r>
              <a:rPr lang="en-US" sz="3600" dirty="0">
                <a:solidFill>
                  <a:schemeClr val="bg1"/>
                </a:solidFill>
                <a:latin typeface="Times New Roman" panose="02020603050405020304" pitchFamily="18" charset="0"/>
                <a:cs typeface="Times New Roman" panose="02020603050405020304" pitchFamily="18" charset="0"/>
              </a:rPr>
              <a:t>C</a:t>
            </a:r>
            <a:r>
              <a:rPr lang="en-US" sz="3600" baseline="-25000" dirty="0">
                <a:solidFill>
                  <a:schemeClr val="bg1"/>
                </a:solidFill>
                <a:latin typeface="Times New Roman" panose="02020603050405020304" pitchFamily="18" charset="0"/>
                <a:cs typeface="Times New Roman" panose="02020603050405020304" pitchFamily="18" charset="0"/>
              </a:rPr>
              <a:t>17</a:t>
            </a:r>
            <a:r>
              <a:rPr lang="en-US" sz="3600" dirty="0">
                <a:solidFill>
                  <a:schemeClr val="bg1"/>
                </a:solidFill>
                <a:latin typeface="Times New Roman" panose="02020603050405020304" pitchFamily="18" charset="0"/>
                <a:cs typeface="Times New Roman" panose="02020603050405020304" pitchFamily="18" charset="0"/>
              </a:rPr>
              <a:t>H</a:t>
            </a:r>
            <a:r>
              <a:rPr lang="en-US" sz="3600" baseline="-25000" dirty="0">
                <a:solidFill>
                  <a:schemeClr val="bg1"/>
                </a:solidFill>
                <a:latin typeface="Times New Roman" panose="02020603050405020304" pitchFamily="18" charset="0"/>
                <a:cs typeface="Times New Roman" panose="02020603050405020304" pitchFamily="18" charset="0"/>
              </a:rPr>
              <a:t>33</a:t>
            </a:r>
            <a:r>
              <a:rPr lang="en-US" sz="3600" dirty="0">
                <a:solidFill>
                  <a:schemeClr val="bg1"/>
                </a:solidFill>
                <a:latin typeface="Times New Roman" panose="02020603050405020304" pitchFamily="18" charset="0"/>
                <a:cs typeface="Times New Roman" panose="02020603050405020304" pitchFamily="18" charset="0"/>
              </a:rPr>
              <a:t>COOH: axit oleic</a:t>
            </a:r>
          </a:p>
          <a:p>
            <a:r>
              <a:rPr lang="en-US" sz="3600" dirty="0">
                <a:solidFill>
                  <a:schemeClr val="bg1"/>
                </a:solidFill>
                <a:latin typeface="Times New Roman" panose="02020603050405020304" pitchFamily="18" charset="0"/>
                <a:cs typeface="Times New Roman" panose="02020603050405020304" pitchFamily="18" charset="0"/>
              </a:rPr>
              <a:t>C</a:t>
            </a:r>
            <a:r>
              <a:rPr lang="en-US" sz="3600" baseline="-25000" dirty="0">
                <a:solidFill>
                  <a:schemeClr val="bg1"/>
                </a:solidFill>
                <a:latin typeface="Times New Roman" panose="02020603050405020304" pitchFamily="18" charset="0"/>
                <a:cs typeface="Times New Roman" panose="02020603050405020304" pitchFamily="18" charset="0"/>
              </a:rPr>
              <a:t>17</a:t>
            </a:r>
            <a:r>
              <a:rPr lang="en-US" sz="3600" dirty="0">
                <a:solidFill>
                  <a:schemeClr val="bg1"/>
                </a:solidFill>
                <a:latin typeface="Times New Roman" panose="02020603050405020304" pitchFamily="18" charset="0"/>
                <a:cs typeface="Times New Roman" panose="02020603050405020304" pitchFamily="18" charset="0"/>
              </a:rPr>
              <a:t>H</a:t>
            </a:r>
            <a:r>
              <a:rPr lang="en-US" sz="3600" baseline="-25000" dirty="0">
                <a:solidFill>
                  <a:schemeClr val="bg1"/>
                </a:solidFill>
                <a:latin typeface="Times New Roman" panose="02020603050405020304" pitchFamily="18" charset="0"/>
                <a:cs typeface="Times New Roman" panose="02020603050405020304" pitchFamily="18" charset="0"/>
              </a:rPr>
              <a:t>31</a:t>
            </a:r>
            <a:r>
              <a:rPr lang="en-US" sz="3600" dirty="0">
                <a:solidFill>
                  <a:schemeClr val="bg1"/>
                </a:solidFill>
                <a:latin typeface="Times New Roman" panose="02020603050405020304" pitchFamily="18" charset="0"/>
                <a:cs typeface="Times New Roman" panose="02020603050405020304" pitchFamily="18" charset="0"/>
              </a:rPr>
              <a:t>COOH: axit linoleic</a:t>
            </a:r>
          </a:p>
        </p:txBody>
      </p:sp>
    </p:spTree>
    <p:extLst>
      <p:ext uri="{BB962C8B-B14F-4D97-AF65-F5344CB8AC3E}">
        <p14:creationId xmlns:p14="http://schemas.microsoft.com/office/powerpoint/2010/main" val="3157473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circle(in)">
                                      <p:cBhvr>
                                        <p:cTn id="14" dur="2000"/>
                                        <p:tgtEl>
                                          <p:spTgt spid="10">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Effect transition="in" filter="circle(in)">
                                      <p:cBhvr>
                                        <p:cTn id="19" dur="2000"/>
                                        <p:tgtEl>
                                          <p:spTgt spid="10">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1">
                                            <p:txEl>
                                              <p:pRg st="0" end="0"/>
                                            </p:txEl>
                                          </p:spTgt>
                                        </p:tgtEl>
                                        <p:attrNameLst>
                                          <p:attrName>style.visibility</p:attrName>
                                        </p:attrNameLst>
                                      </p:cBhvr>
                                      <p:to>
                                        <p:strVal val="visible"/>
                                      </p:to>
                                    </p:set>
                                    <p:animEffect transition="in" filter="circle(in)">
                                      <p:cBhvr>
                                        <p:cTn id="24" dur="2000"/>
                                        <p:tgtEl>
                                          <p:spTgt spid="11">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11">
                                            <p:txEl>
                                              <p:pRg st="1" end="1"/>
                                            </p:txEl>
                                          </p:spTgt>
                                        </p:tgtEl>
                                        <p:attrNameLst>
                                          <p:attrName>style.visibility</p:attrName>
                                        </p:attrNameLst>
                                      </p:cBhvr>
                                      <p:to>
                                        <p:strVal val="visible"/>
                                      </p:to>
                                    </p:set>
                                    <p:animEffect transition="in" filter="circle(in)">
                                      <p:cBhvr>
                                        <p:cTn id="29" dur="2000"/>
                                        <p:tgtEl>
                                          <p:spTgt spid="11">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11">
                                            <p:txEl>
                                              <p:pRg st="2" end="2"/>
                                            </p:txEl>
                                          </p:spTgt>
                                        </p:tgtEl>
                                        <p:attrNameLst>
                                          <p:attrName>style.visibility</p:attrName>
                                        </p:attrNameLst>
                                      </p:cBhvr>
                                      <p:to>
                                        <p:strVal val="visible"/>
                                      </p:to>
                                    </p:set>
                                    <p:animEffect transition="in" filter="circle(in)">
                                      <p:cBhvr>
                                        <p:cTn id="34" dur="2000"/>
                                        <p:tgtEl>
                                          <p:spTgt spid="11">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11">
                                            <p:txEl>
                                              <p:pRg st="3" end="3"/>
                                            </p:txEl>
                                          </p:spTgt>
                                        </p:tgtEl>
                                        <p:attrNameLst>
                                          <p:attrName>style.visibility</p:attrName>
                                        </p:attrNameLst>
                                      </p:cBhvr>
                                      <p:to>
                                        <p:strVal val="visible"/>
                                      </p:to>
                                    </p:set>
                                    <p:animEffect transition="in" filter="circle(in)">
                                      <p:cBhvr>
                                        <p:cTn id="39" dur="2000"/>
                                        <p:tgtEl>
                                          <p:spTgt spid="11">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nodeType="clickEffect">
                                  <p:stCondLst>
                                    <p:cond delay="0"/>
                                  </p:stCondLst>
                                  <p:childTnLst>
                                    <p:set>
                                      <p:cBhvr>
                                        <p:cTn id="43" dur="1" fill="hold">
                                          <p:stCondLst>
                                            <p:cond delay="0"/>
                                          </p:stCondLst>
                                        </p:cTn>
                                        <p:tgtEl>
                                          <p:spTgt spid="11">
                                            <p:txEl>
                                              <p:pRg st="4" end="4"/>
                                            </p:txEl>
                                          </p:spTgt>
                                        </p:tgtEl>
                                        <p:attrNameLst>
                                          <p:attrName>style.visibility</p:attrName>
                                        </p:attrNameLst>
                                      </p:cBhvr>
                                      <p:to>
                                        <p:strVal val="visible"/>
                                      </p:to>
                                    </p:set>
                                    <p:animEffect transition="in" filter="circle(in)">
                                      <p:cBhvr>
                                        <p:cTn id="44" dur="20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7C8483F-9B34-B640-B47F-AC32B7786034}"/>
              </a:ext>
            </a:extLst>
          </p:cNvPr>
          <p:cNvSpPr txBox="1"/>
          <p:nvPr/>
        </p:nvSpPr>
        <p:spPr>
          <a:xfrm>
            <a:off x="195263" y="948271"/>
            <a:ext cx="11801474" cy="1077218"/>
          </a:xfrm>
          <a:prstGeom prst="rect">
            <a:avLst/>
          </a:prstGeom>
          <a:noFill/>
        </p:spPr>
        <p:txBody>
          <a:bodyPr wrap="square" rtlCol="0">
            <a:spAutoFit/>
          </a:bodyPr>
          <a:lstStyle/>
          <a:p>
            <a:pPr algn="just"/>
            <a:r>
              <a:rPr lang="vi-VN" altLang="vi-VN" sz="3200" dirty="0">
                <a:latin typeface="Times New Roman" pitchFamily="18" charset="0"/>
                <a:cs typeface="Times New Roman" pitchFamily="18" charset="0"/>
              </a:rPr>
              <a:t>- Chất béo là </a:t>
            </a:r>
            <a:r>
              <a:rPr lang="vi-VN" altLang="vi-VN" sz="3200" b="1" dirty="0">
                <a:solidFill>
                  <a:srgbClr val="FF0000"/>
                </a:solidFill>
                <a:latin typeface="Times New Roman" pitchFamily="18" charset="0"/>
                <a:cs typeface="Times New Roman" pitchFamily="18" charset="0"/>
              </a:rPr>
              <a:t>trieste</a:t>
            </a:r>
            <a:r>
              <a:rPr lang="vi-VN" altLang="vi-VN" sz="3200" dirty="0">
                <a:solidFill>
                  <a:srgbClr val="FF0000"/>
                </a:solidFill>
                <a:latin typeface="Times New Roman" pitchFamily="18" charset="0"/>
                <a:cs typeface="Times New Roman" pitchFamily="18" charset="0"/>
              </a:rPr>
              <a:t> của </a:t>
            </a:r>
            <a:r>
              <a:rPr lang="vi-VN" altLang="vi-VN" sz="3200" b="1" dirty="0">
                <a:solidFill>
                  <a:srgbClr val="FF0000"/>
                </a:solidFill>
                <a:latin typeface="Times New Roman" pitchFamily="18" charset="0"/>
                <a:cs typeface="Times New Roman" pitchFamily="18" charset="0"/>
              </a:rPr>
              <a:t>glixerol</a:t>
            </a:r>
            <a:r>
              <a:rPr lang="vi-VN" altLang="vi-VN" sz="3200" dirty="0">
                <a:solidFill>
                  <a:srgbClr val="FF0000"/>
                </a:solidFill>
                <a:latin typeface="Times New Roman" pitchFamily="18" charset="0"/>
                <a:cs typeface="Times New Roman" pitchFamily="18" charset="0"/>
              </a:rPr>
              <a:t> với </a:t>
            </a:r>
            <a:r>
              <a:rPr lang="vi-VN" altLang="vi-VN" sz="3200" b="1" dirty="0">
                <a:solidFill>
                  <a:srgbClr val="FF0000"/>
                </a:solidFill>
                <a:latin typeface="Times New Roman" pitchFamily="18" charset="0"/>
                <a:cs typeface="Times New Roman" pitchFamily="18" charset="0"/>
              </a:rPr>
              <a:t>axit béo</a:t>
            </a:r>
            <a:r>
              <a:rPr lang="vi-VN" altLang="vi-VN" sz="3200" dirty="0">
                <a:latin typeface="Times New Roman" pitchFamily="18" charset="0"/>
                <a:cs typeface="Times New Roman" pitchFamily="18" charset="0"/>
              </a:rPr>
              <a:t>, </a:t>
            </a:r>
            <a:r>
              <a:rPr lang="en-US" altLang="vi-VN" sz="3200" dirty="0">
                <a:latin typeface="Times New Roman" pitchFamily="18" charset="0"/>
                <a:cs typeface="Times New Roman" pitchFamily="18" charset="0"/>
              </a:rPr>
              <a:t>còn gọi là </a:t>
            </a:r>
            <a:r>
              <a:rPr lang="vi-VN" altLang="vi-VN" sz="3200" dirty="0">
                <a:solidFill>
                  <a:srgbClr val="0000CC"/>
                </a:solidFill>
                <a:latin typeface="Times New Roman" pitchFamily="18" charset="0"/>
                <a:cs typeface="Times New Roman" pitchFamily="18" charset="0"/>
              </a:rPr>
              <a:t>triglixerit</a:t>
            </a:r>
            <a:r>
              <a:rPr lang="vi-VN" altLang="vi-VN" sz="3200" dirty="0">
                <a:latin typeface="Times New Roman" pitchFamily="18" charset="0"/>
                <a:cs typeface="Times New Roman" pitchFamily="18" charset="0"/>
              </a:rPr>
              <a:t> hay là </a:t>
            </a:r>
            <a:r>
              <a:rPr lang="vi-VN" altLang="vi-VN" sz="3200" dirty="0">
                <a:solidFill>
                  <a:srgbClr val="0000CC"/>
                </a:solidFill>
                <a:latin typeface="Times New Roman" pitchFamily="18" charset="0"/>
                <a:cs typeface="Times New Roman" pitchFamily="18" charset="0"/>
              </a:rPr>
              <a:t>tria</a:t>
            </a:r>
            <a:r>
              <a:rPr lang="en-US" altLang="vi-VN" sz="3200" dirty="0">
                <a:solidFill>
                  <a:srgbClr val="0000CC"/>
                </a:solidFill>
                <a:latin typeface="Times New Roman" pitchFamily="18" charset="0"/>
                <a:cs typeface="Times New Roman" pitchFamily="18" charset="0"/>
              </a:rPr>
              <a:t>x</a:t>
            </a:r>
            <a:r>
              <a:rPr lang="vi-VN" altLang="vi-VN" sz="3200" dirty="0">
                <a:solidFill>
                  <a:srgbClr val="0000CC"/>
                </a:solidFill>
                <a:latin typeface="Times New Roman" pitchFamily="18" charset="0"/>
                <a:cs typeface="Times New Roman" pitchFamily="18" charset="0"/>
              </a:rPr>
              <a:t>ylglixerol.</a:t>
            </a:r>
          </a:p>
        </p:txBody>
      </p:sp>
      <p:sp>
        <p:nvSpPr>
          <p:cNvPr id="5" name="TextBox 4">
            <a:extLst>
              <a:ext uri="{FF2B5EF4-FFF2-40B4-BE49-F238E27FC236}">
                <a16:creationId xmlns:a16="http://schemas.microsoft.com/office/drawing/2014/main" id="{75521724-02C2-1C42-97A2-6BEFA1352433}"/>
              </a:ext>
            </a:extLst>
          </p:cNvPr>
          <p:cNvSpPr txBox="1"/>
          <p:nvPr/>
        </p:nvSpPr>
        <p:spPr>
          <a:xfrm>
            <a:off x="271463" y="2191348"/>
            <a:ext cx="5188789"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 CTCT chung của chất béo</a:t>
            </a:r>
          </a:p>
        </p:txBody>
      </p:sp>
      <p:pic>
        <p:nvPicPr>
          <p:cNvPr id="6" name="Picture 5">
            <a:extLst>
              <a:ext uri="{FF2B5EF4-FFF2-40B4-BE49-F238E27FC236}">
                <a16:creationId xmlns:a16="http://schemas.microsoft.com/office/drawing/2014/main" id="{9AFD584B-5FCD-F644-BB76-3EE9755077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5361" y="2360603"/>
            <a:ext cx="2494669" cy="1679339"/>
          </a:xfrm>
          <a:prstGeom prst="rect">
            <a:avLst/>
          </a:prstGeom>
        </p:spPr>
      </p:pic>
      <p:sp>
        <p:nvSpPr>
          <p:cNvPr id="7" name="Rounded Rectangle 6">
            <a:extLst>
              <a:ext uri="{FF2B5EF4-FFF2-40B4-BE49-F238E27FC236}">
                <a16:creationId xmlns:a16="http://schemas.microsoft.com/office/drawing/2014/main" id="{C383FFBE-760F-154A-826A-5B04E56754E1}"/>
              </a:ext>
            </a:extLst>
          </p:cNvPr>
          <p:cNvSpPr/>
          <p:nvPr/>
        </p:nvSpPr>
        <p:spPr>
          <a:xfrm>
            <a:off x="8022281" y="2468752"/>
            <a:ext cx="3468405" cy="146304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a:solidFill>
                  <a:srgbClr val="0000FF"/>
                </a:solidFill>
                <a:latin typeface="Times New Roman" panose="02020603050405020304" pitchFamily="18" charset="0"/>
                <a:cs typeface="Times New Roman" panose="02020603050405020304" pitchFamily="18" charset="0"/>
              </a:rPr>
              <a:t>Với</a:t>
            </a:r>
            <a:r>
              <a:rPr lang="en-US" sz="2800" dirty="0">
                <a:solidFill>
                  <a:srgbClr val="0000FF"/>
                </a:solidFill>
                <a:latin typeface="Times New Roman" panose="02020603050405020304" pitchFamily="18" charset="0"/>
                <a:cs typeface="Times New Roman" panose="02020603050405020304" pitchFamily="18" charset="0"/>
              </a:rPr>
              <a:t> R</a:t>
            </a:r>
            <a:r>
              <a:rPr lang="en-US" sz="2800" baseline="30000" dirty="0">
                <a:solidFill>
                  <a:srgbClr val="0000FF"/>
                </a:solidFill>
                <a:latin typeface="Times New Roman" panose="02020603050405020304" pitchFamily="18" charset="0"/>
                <a:cs typeface="Times New Roman" panose="02020603050405020304" pitchFamily="18" charset="0"/>
              </a:rPr>
              <a:t>1</a:t>
            </a:r>
            <a:r>
              <a:rPr lang="en-US" sz="2800" dirty="0">
                <a:solidFill>
                  <a:srgbClr val="0000FF"/>
                </a:solidFill>
                <a:latin typeface="Times New Roman" panose="02020603050405020304" pitchFamily="18" charset="0"/>
                <a:cs typeface="Times New Roman" panose="02020603050405020304" pitchFamily="18" charset="0"/>
              </a:rPr>
              <a:t>, R</a:t>
            </a:r>
            <a:r>
              <a:rPr lang="en-US" sz="2800" baseline="30000" dirty="0">
                <a:solidFill>
                  <a:srgbClr val="0000FF"/>
                </a:solidFill>
                <a:latin typeface="Times New Roman" panose="02020603050405020304" pitchFamily="18" charset="0"/>
                <a:cs typeface="Times New Roman" panose="02020603050405020304" pitchFamily="18" charset="0"/>
              </a:rPr>
              <a:t>2</a:t>
            </a:r>
            <a:r>
              <a:rPr lang="en-US" sz="2800" dirty="0">
                <a:solidFill>
                  <a:srgbClr val="0000FF"/>
                </a:solidFill>
                <a:latin typeface="Times New Roman" panose="02020603050405020304" pitchFamily="18" charset="0"/>
                <a:cs typeface="Times New Roman" panose="02020603050405020304" pitchFamily="18" charset="0"/>
              </a:rPr>
              <a:t>, R</a:t>
            </a:r>
            <a:r>
              <a:rPr lang="en-US" sz="2800" baseline="30000" dirty="0">
                <a:solidFill>
                  <a:srgbClr val="0000FF"/>
                </a:solidFill>
                <a:latin typeface="Times New Roman" panose="02020603050405020304" pitchFamily="18" charset="0"/>
                <a:cs typeface="Times New Roman" panose="02020603050405020304" pitchFamily="18" charset="0"/>
              </a:rPr>
              <a:t>3</a:t>
            </a:r>
            <a:r>
              <a:rPr lang="en-US" sz="2800">
                <a:solidFill>
                  <a:srgbClr val="0000FF"/>
                </a:solidFill>
                <a:latin typeface="Times New Roman" panose="02020603050405020304" pitchFamily="18" charset="0"/>
                <a:cs typeface="Times New Roman" panose="02020603050405020304" pitchFamily="18" charset="0"/>
              </a:rPr>
              <a:t>: gốc </a:t>
            </a:r>
            <a:r>
              <a:rPr lang="en-US" sz="2800" dirty="0" err="1">
                <a:solidFill>
                  <a:srgbClr val="0000FF"/>
                </a:solidFill>
                <a:latin typeface="Times New Roman" panose="02020603050405020304" pitchFamily="18" charset="0"/>
                <a:cs typeface="Times New Roman" panose="02020603050405020304" pitchFamily="18" charset="0"/>
              </a:rPr>
              <a:t>của</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các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axit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béo</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CAFE679D-F5DB-3948-95D6-1C1C93330A6F}"/>
              </a:ext>
            </a:extLst>
          </p:cNvPr>
          <p:cNvSpPr txBox="1"/>
          <p:nvPr/>
        </p:nvSpPr>
        <p:spPr>
          <a:xfrm>
            <a:off x="535996" y="3985553"/>
            <a:ext cx="4469365" cy="584775"/>
          </a:xfrm>
          <a:prstGeom prst="rect">
            <a:avLst/>
          </a:prstGeom>
          <a:noFill/>
          <a:ln>
            <a:noFill/>
          </a:ln>
        </p:spPr>
        <p:txBody>
          <a:bodyPr wrap="square">
            <a:spAutoFit/>
          </a:bodyPr>
          <a:lstStyle/>
          <a:p>
            <a:r>
              <a:rPr lang="en-US" sz="3200" dirty="0">
                <a:latin typeface="Times New Roman" panose="02020603050405020304" pitchFamily="18" charset="0"/>
                <a:cs typeface="Times New Roman" panose="02020603050405020304" pitchFamily="18" charset="0"/>
              </a:rPr>
              <a:t>hay (RCOO)</a:t>
            </a:r>
            <a:r>
              <a:rPr lang="en-US" sz="3200" baseline="-25000" dirty="0">
                <a:latin typeface="Times New Roman" panose="02020603050405020304" pitchFamily="18" charset="0"/>
                <a:cs typeface="Times New Roman" panose="02020603050405020304" pitchFamily="18" charset="0"/>
              </a:rPr>
              <a:t>3</a:t>
            </a:r>
            <a:r>
              <a:rPr lang="en-US" sz="3200" dirty="0">
                <a:latin typeface="Times New Roman" panose="02020603050405020304" pitchFamily="18" charset="0"/>
                <a:cs typeface="Times New Roman" panose="02020603050405020304" pitchFamily="18" charset="0"/>
              </a:rPr>
              <a:t>C</a:t>
            </a:r>
            <a:r>
              <a:rPr lang="en-US" sz="3200" baseline="-25000" dirty="0">
                <a:latin typeface="Times New Roman" panose="02020603050405020304" pitchFamily="18" charset="0"/>
                <a:cs typeface="Times New Roman" panose="02020603050405020304" pitchFamily="18" charset="0"/>
              </a:rPr>
              <a:t>3</a:t>
            </a:r>
            <a:r>
              <a:rPr lang="en-US" sz="3200" dirty="0">
                <a:latin typeface="Times New Roman" panose="02020603050405020304" pitchFamily="18" charset="0"/>
                <a:cs typeface="Times New Roman" panose="02020603050405020304" pitchFamily="18" charset="0"/>
              </a:rPr>
              <a:t>H</a:t>
            </a:r>
            <a:r>
              <a:rPr lang="en-US" sz="3200" baseline="-25000" dirty="0">
                <a:latin typeface="Times New Roman" panose="02020603050405020304" pitchFamily="18" charset="0"/>
                <a:cs typeface="Times New Roman" panose="02020603050405020304" pitchFamily="18" charset="0"/>
              </a:rPr>
              <a:t>5</a:t>
            </a:r>
            <a:r>
              <a:rPr lang="en-US" sz="3200" dirty="0">
                <a:latin typeface="Times New Roman" panose="02020603050405020304" pitchFamily="18" charset="0"/>
                <a:cs typeface="Times New Roman" panose="02020603050405020304" pitchFamily="18" charset="0"/>
              </a:rPr>
              <a:t> </a:t>
            </a:r>
            <a:endParaRPr lang="x-none" sz="3200" dirty="0"/>
          </a:p>
        </p:txBody>
      </p:sp>
      <p:sp>
        <p:nvSpPr>
          <p:cNvPr id="10" name="TextBox 9">
            <a:extLst>
              <a:ext uri="{FF2B5EF4-FFF2-40B4-BE49-F238E27FC236}">
                <a16:creationId xmlns:a16="http://schemas.microsoft.com/office/drawing/2014/main" id="{28894D9E-24C1-944F-8BE0-2A9B2ED417A7}"/>
              </a:ext>
            </a:extLst>
          </p:cNvPr>
          <p:cNvSpPr txBox="1"/>
          <p:nvPr/>
        </p:nvSpPr>
        <p:spPr>
          <a:xfrm>
            <a:off x="271463" y="201843"/>
            <a:ext cx="2582758" cy="646331"/>
          </a:xfrm>
          <a:prstGeom prst="rect">
            <a:avLst/>
          </a:prstGeom>
          <a:noFill/>
          <a:ln>
            <a:noFill/>
          </a:ln>
        </p:spPr>
        <p:txBody>
          <a:bodyPr wrap="none" rtlCol="0">
            <a:spAutoFit/>
          </a:bodyPr>
          <a:lstStyle/>
          <a:p>
            <a:r>
              <a:rPr lang="en-US" sz="3600" b="1" u="sng" dirty="0">
                <a:solidFill>
                  <a:srgbClr val="FF0000"/>
                </a:solidFill>
                <a:latin typeface="Times New Roman" panose="02020603050405020304" pitchFamily="18" charset="0"/>
                <a:cs typeface="Times New Roman" panose="02020603050405020304" pitchFamily="18" charset="0"/>
              </a:rPr>
              <a:t>2. Chất béo:</a:t>
            </a:r>
          </a:p>
        </p:txBody>
      </p:sp>
      <p:graphicFrame>
        <p:nvGraphicFramePr>
          <p:cNvPr id="12" name="Object 11"/>
          <p:cNvGraphicFramePr>
            <a:graphicFrameLocks noChangeAspect="1"/>
          </p:cNvGraphicFramePr>
          <p:nvPr>
            <p:extLst>
              <p:ext uri="{D42A27DB-BD31-4B8C-83A1-F6EECF244321}">
                <p14:modId xmlns:p14="http://schemas.microsoft.com/office/powerpoint/2010/main" val="617052604"/>
              </p:ext>
            </p:extLst>
          </p:nvPr>
        </p:nvGraphicFramePr>
        <p:xfrm>
          <a:off x="6038850" y="3319463"/>
          <a:ext cx="114300" cy="215900"/>
        </p:xfrm>
        <a:graphic>
          <a:graphicData uri="http://schemas.openxmlformats.org/presentationml/2006/ole">
            <mc:AlternateContent xmlns:mc="http://schemas.openxmlformats.org/markup-compatibility/2006">
              <mc:Choice xmlns:v="urn:schemas-microsoft-com:vml" Requires="v">
                <p:oleObj spid="_x0000_s1059" name="Equation" r:id="rId4" imgW="114120" imgH="215640" progId="Equation.3">
                  <p:embed/>
                </p:oleObj>
              </mc:Choice>
              <mc:Fallback>
                <p:oleObj name="Equation" r:id="rId4" imgW="114120" imgH="215640" progId="Equation.3">
                  <p:embed/>
                  <p:pic>
                    <p:nvPicPr>
                      <p:cNvPr id="0" name=""/>
                      <p:cNvPicPr/>
                      <p:nvPr/>
                    </p:nvPicPr>
                    <p:blipFill>
                      <a:blip r:embed="rId5"/>
                      <a:stretch>
                        <a:fillRect/>
                      </a:stretch>
                    </p:blipFill>
                    <p:spPr>
                      <a:xfrm>
                        <a:off x="6038850" y="3319463"/>
                        <a:ext cx="114300" cy="215900"/>
                      </a:xfrm>
                      <a:prstGeom prst="rect">
                        <a:avLst/>
                      </a:prstGeom>
                    </p:spPr>
                  </p:pic>
                </p:oleObj>
              </mc:Fallback>
            </mc:AlternateContent>
          </a:graphicData>
        </a:graphic>
      </p:graphicFrame>
      <p:sp>
        <p:nvSpPr>
          <p:cNvPr id="15" name="TextBox 14"/>
          <p:cNvSpPr txBox="1"/>
          <p:nvPr/>
        </p:nvSpPr>
        <p:spPr>
          <a:xfrm>
            <a:off x="926926" y="5198301"/>
            <a:ext cx="6825495" cy="1077218"/>
          </a:xfrm>
          <a:prstGeom prst="rect">
            <a:avLst/>
          </a:prstGeom>
          <a:noFill/>
        </p:spPr>
        <p:txBody>
          <a:bodyPr wrap="square" rtlCol="0">
            <a:spAutoFit/>
          </a:bodyPr>
          <a:lstStyle/>
          <a:p>
            <a:r>
              <a:rPr lang="en-US" sz="3200" dirty="0">
                <a:latin typeface="Times New Roman" pitchFamily="18" charset="0"/>
                <a:cs typeface="Times New Roman" pitchFamily="18" charset="0"/>
              </a:rPr>
              <a:t>VD: (C</a:t>
            </a:r>
            <a:r>
              <a:rPr lang="en-US" sz="3200" baseline="-25000" dirty="0">
                <a:latin typeface="Times New Roman" pitchFamily="18" charset="0"/>
                <a:cs typeface="Times New Roman" pitchFamily="18" charset="0"/>
              </a:rPr>
              <a:t>15</a:t>
            </a:r>
            <a:r>
              <a:rPr lang="en-US" sz="3200" dirty="0">
                <a:latin typeface="Times New Roman" pitchFamily="18" charset="0"/>
                <a:cs typeface="Times New Roman" pitchFamily="18" charset="0"/>
              </a:rPr>
              <a:t>H</a:t>
            </a:r>
            <a:r>
              <a:rPr lang="en-US" sz="3200" baseline="-25000" dirty="0">
                <a:latin typeface="Times New Roman" pitchFamily="18" charset="0"/>
                <a:cs typeface="Times New Roman" pitchFamily="18" charset="0"/>
              </a:rPr>
              <a:t>31</a:t>
            </a:r>
            <a:r>
              <a:rPr lang="en-US" sz="3200" dirty="0">
                <a:latin typeface="Times New Roman" pitchFamily="18" charset="0"/>
                <a:cs typeface="Times New Roman" pitchFamily="18" charset="0"/>
              </a:rPr>
              <a:t>COO)</a:t>
            </a:r>
            <a:r>
              <a:rPr lang="en-US" sz="3200" baseline="-25000" dirty="0">
                <a:latin typeface="Times New Roman" pitchFamily="18" charset="0"/>
                <a:cs typeface="Times New Roman" pitchFamily="18" charset="0"/>
              </a:rPr>
              <a:t>3</a:t>
            </a:r>
            <a:r>
              <a:rPr lang="en-US" sz="3200" dirty="0">
                <a:latin typeface="Times New Roman" pitchFamily="18" charset="0"/>
                <a:cs typeface="Times New Roman" pitchFamily="18" charset="0"/>
              </a:rPr>
              <a:t>C</a:t>
            </a:r>
            <a:r>
              <a:rPr lang="en-US" sz="3200" baseline="-25000" dirty="0">
                <a:latin typeface="Times New Roman" pitchFamily="18" charset="0"/>
                <a:cs typeface="Times New Roman" pitchFamily="18" charset="0"/>
              </a:rPr>
              <a:t>3</a:t>
            </a:r>
            <a:r>
              <a:rPr lang="en-US" sz="3200" dirty="0">
                <a:latin typeface="Times New Roman" pitchFamily="18" charset="0"/>
                <a:cs typeface="Times New Roman" pitchFamily="18" charset="0"/>
              </a:rPr>
              <a:t>H</a:t>
            </a:r>
            <a:r>
              <a:rPr lang="en-US" sz="3200" baseline="-25000" dirty="0">
                <a:latin typeface="Times New Roman" pitchFamily="18" charset="0"/>
                <a:cs typeface="Times New Roman" pitchFamily="18" charset="0"/>
              </a:rPr>
              <a:t>5</a:t>
            </a:r>
            <a:r>
              <a:rPr lang="en-US" sz="3200" dirty="0">
                <a:latin typeface="Times New Roman" pitchFamily="18" charset="0"/>
                <a:cs typeface="Times New Roman" pitchFamily="18" charset="0"/>
              </a:rPr>
              <a:t> </a:t>
            </a:r>
          </a:p>
          <a:p>
            <a:r>
              <a:rPr lang="en-US" sz="3200" dirty="0">
                <a:latin typeface="Times New Roman" pitchFamily="18" charset="0"/>
                <a:cs typeface="Times New Roman" pitchFamily="18" charset="0"/>
              </a:rPr>
              <a:t>        (C</a:t>
            </a:r>
            <a:r>
              <a:rPr lang="en-US" sz="3200" baseline="-25000" dirty="0">
                <a:latin typeface="Times New Roman" pitchFamily="18" charset="0"/>
                <a:cs typeface="Times New Roman" pitchFamily="18" charset="0"/>
              </a:rPr>
              <a:t>17</a:t>
            </a:r>
            <a:r>
              <a:rPr lang="en-US" sz="3200" dirty="0">
                <a:latin typeface="Times New Roman" pitchFamily="18" charset="0"/>
                <a:cs typeface="Times New Roman" pitchFamily="18" charset="0"/>
              </a:rPr>
              <a:t>H</a:t>
            </a:r>
            <a:r>
              <a:rPr lang="en-US" sz="3200" baseline="-25000" dirty="0">
                <a:latin typeface="Times New Roman" pitchFamily="18" charset="0"/>
                <a:cs typeface="Times New Roman" pitchFamily="18" charset="0"/>
              </a:rPr>
              <a:t>33</a:t>
            </a:r>
            <a:r>
              <a:rPr lang="en-US" sz="3200" dirty="0">
                <a:latin typeface="Times New Roman" pitchFamily="18" charset="0"/>
                <a:cs typeface="Times New Roman" pitchFamily="18" charset="0"/>
              </a:rPr>
              <a:t>COO)</a:t>
            </a:r>
            <a:r>
              <a:rPr lang="en-US" sz="3200" baseline="-25000" dirty="0">
                <a:latin typeface="Times New Roman" pitchFamily="18" charset="0"/>
                <a:cs typeface="Times New Roman" pitchFamily="18" charset="0"/>
              </a:rPr>
              <a:t>3</a:t>
            </a:r>
            <a:r>
              <a:rPr lang="en-US" sz="3200" dirty="0">
                <a:latin typeface="Times New Roman" pitchFamily="18" charset="0"/>
                <a:cs typeface="Times New Roman" pitchFamily="18" charset="0"/>
              </a:rPr>
              <a:t>C</a:t>
            </a:r>
            <a:r>
              <a:rPr lang="en-US" sz="3200" baseline="-25000" dirty="0">
                <a:latin typeface="Times New Roman" pitchFamily="18" charset="0"/>
                <a:cs typeface="Times New Roman" pitchFamily="18" charset="0"/>
              </a:rPr>
              <a:t>3</a:t>
            </a:r>
            <a:r>
              <a:rPr lang="en-US" sz="3200" dirty="0">
                <a:latin typeface="Times New Roman" pitchFamily="18" charset="0"/>
                <a:cs typeface="Times New Roman" pitchFamily="18" charset="0"/>
              </a:rPr>
              <a:t>H</a:t>
            </a:r>
            <a:r>
              <a:rPr lang="en-US" sz="3200" baseline="-25000" dirty="0">
                <a:latin typeface="Times New Roman" pitchFamily="18" charset="0"/>
                <a:cs typeface="Times New Roman" pitchFamily="18" charset="0"/>
              </a:rPr>
              <a:t>5</a:t>
            </a:r>
            <a:endParaRPr lang="en-US" sz="3200" dirty="0">
              <a:latin typeface="Times New Roman" pitchFamily="18" charset="0"/>
              <a:cs typeface="Times New Roman" pitchFamily="18" charset="0"/>
            </a:endParaRPr>
          </a:p>
        </p:txBody>
      </p:sp>
      <p:sp>
        <p:nvSpPr>
          <p:cNvPr id="11" name="TextBox 10"/>
          <p:cNvSpPr txBox="1"/>
          <p:nvPr/>
        </p:nvSpPr>
        <p:spPr>
          <a:xfrm>
            <a:off x="5005361" y="5198301"/>
            <a:ext cx="3763433" cy="584775"/>
          </a:xfrm>
          <a:prstGeom prst="rect">
            <a:avLst/>
          </a:prstGeom>
          <a:noFill/>
        </p:spPr>
        <p:txBody>
          <a:bodyPr wrap="square" rtlCol="0">
            <a:spAutoFit/>
          </a:bodyPr>
          <a:lstStyle/>
          <a:p>
            <a:r>
              <a:rPr lang="en-US" sz="3200" dirty="0">
                <a:solidFill>
                  <a:srgbClr val="FF0000"/>
                </a:solidFill>
                <a:latin typeface="Times New Roman" pitchFamily="18" charset="0"/>
                <a:cs typeface="Times New Roman" pitchFamily="18" charset="0"/>
              </a:rPr>
              <a:t> tripanmitin</a:t>
            </a:r>
          </a:p>
        </p:txBody>
      </p:sp>
      <p:sp>
        <p:nvSpPr>
          <p:cNvPr id="13" name="TextBox 12"/>
          <p:cNvSpPr txBox="1"/>
          <p:nvPr/>
        </p:nvSpPr>
        <p:spPr>
          <a:xfrm>
            <a:off x="5237761" y="5690744"/>
            <a:ext cx="2514660" cy="584775"/>
          </a:xfrm>
          <a:prstGeom prst="rect">
            <a:avLst/>
          </a:prstGeom>
          <a:noFill/>
        </p:spPr>
        <p:txBody>
          <a:bodyPr wrap="square" rtlCol="0">
            <a:spAutoFit/>
          </a:bodyPr>
          <a:lstStyle/>
          <a:p>
            <a:r>
              <a:rPr lang="en-US" sz="3200" dirty="0">
                <a:solidFill>
                  <a:srgbClr val="FF0000"/>
                </a:solidFill>
                <a:latin typeface="Times New Roman" pitchFamily="18" charset="0"/>
                <a:cs typeface="Times New Roman" pitchFamily="18" charset="0"/>
              </a:rPr>
              <a:t>triolein</a:t>
            </a:r>
          </a:p>
        </p:txBody>
      </p:sp>
    </p:spTree>
    <p:extLst>
      <p:ext uri="{BB962C8B-B14F-4D97-AF65-F5344CB8AC3E}">
        <p14:creationId xmlns:p14="http://schemas.microsoft.com/office/powerpoint/2010/main" val="2357765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barn(inVertical)">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barn(inVertical)">
                                      <p:cBhvr>
                                        <p:cTn id="50" dur="5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barn(inVertical)">
                                      <p:cBhvr>
                                        <p:cTn id="5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animBg="1"/>
      <p:bldP spid="9" grpId="0"/>
      <p:bldP spid="10" grpId="0"/>
      <p:bldP spid="15" grpId="0"/>
      <p:bldP spid="11"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13775" y="926620"/>
            <a:ext cx="8592856" cy="1384995"/>
          </a:xfrm>
          <a:prstGeom prst="rect">
            <a:avLst/>
          </a:prstGeom>
          <a:noFill/>
        </p:spPr>
        <p:txBody>
          <a:bodyPr wrap="square" rtlCol="0">
            <a:spAutoFit/>
          </a:bodyPr>
          <a:lstStyle/>
          <a:p>
            <a:pPr algn="just"/>
            <a:r>
              <a:rPr lang="en-US" altLang="vi-VN" sz="2800" dirty="0">
                <a:latin typeface="Times New Roman" panose="02020603050405020304" pitchFamily="18" charset="0"/>
                <a:cs typeface="Times New Roman" panose="02020603050405020304" pitchFamily="18" charset="0"/>
              </a:rPr>
              <a:t>- Ở </a:t>
            </a:r>
            <a:r>
              <a:rPr lang="en-US" altLang="vi-VN" sz="2800" dirty="0" err="1">
                <a:latin typeface="Times New Roman" panose="02020603050405020304" pitchFamily="18" charset="0"/>
                <a:cs typeface="Times New Roman" panose="02020603050405020304" pitchFamily="18" charset="0"/>
              </a:rPr>
              <a:t>điều</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kiện</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thường</a:t>
            </a:r>
            <a:r>
              <a:rPr lang="en-US" altLang="vi-VN" sz="2800">
                <a:latin typeface="Times New Roman" panose="02020603050405020304" pitchFamily="18" charset="0"/>
                <a:cs typeface="Times New Roman" panose="02020603050405020304" pitchFamily="18" charset="0"/>
              </a:rPr>
              <a:t>: Chất béo ở trạng thái lỏng hoặc rắn</a:t>
            </a:r>
            <a:endParaRPr lang="en-US" altLang="vi-VN" sz="2800" dirty="0">
              <a:solidFill>
                <a:srgbClr val="0000CC"/>
              </a:solidFill>
              <a:latin typeface="+mj-lt"/>
              <a:cs typeface="Arial" panose="020B0604020202020204" pitchFamily="34" charset="0"/>
            </a:endParaRPr>
          </a:p>
          <a:p>
            <a:pPr algn="just"/>
            <a:r>
              <a:rPr lang="en-US" altLang="vi-VN" sz="2800" dirty="0">
                <a:solidFill>
                  <a:srgbClr val="0000CC"/>
                </a:solidFill>
                <a:latin typeface="+mj-lt"/>
                <a:cs typeface="Arial" panose="020B0604020202020204" pitchFamily="34" charset="0"/>
              </a:rPr>
              <a:t>   </a:t>
            </a:r>
            <a:r>
              <a:rPr lang="en-US" altLang="vi-VN" sz="2800" dirty="0">
                <a:solidFill>
                  <a:srgbClr val="0000CC"/>
                </a:solidFill>
                <a:latin typeface="Times New Roman" panose="02020603050405020304" pitchFamily="18" charset="0"/>
                <a:cs typeface="Times New Roman" panose="02020603050405020304" pitchFamily="18" charset="0"/>
              </a:rPr>
              <a:t>+ </a:t>
            </a:r>
            <a:r>
              <a:rPr lang="en-US" altLang="vi-VN" sz="2800" dirty="0" err="1">
                <a:solidFill>
                  <a:srgbClr val="0000CC"/>
                </a:solidFill>
                <a:latin typeface="Times New Roman" panose="02020603050405020304" pitchFamily="18" charset="0"/>
                <a:cs typeface="Times New Roman" panose="02020603050405020304" pitchFamily="18" charset="0"/>
              </a:rPr>
              <a:t>Trạng</a:t>
            </a:r>
            <a:r>
              <a:rPr lang="en-US" altLang="vi-VN" sz="2800" dirty="0">
                <a:solidFill>
                  <a:srgbClr val="0000CC"/>
                </a:solidFill>
                <a:latin typeface="Times New Roman" panose="02020603050405020304" pitchFamily="18" charset="0"/>
                <a:cs typeface="Times New Roman" panose="02020603050405020304" pitchFamily="18" charset="0"/>
              </a:rPr>
              <a:t> </a:t>
            </a:r>
            <a:r>
              <a:rPr lang="en-US" altLang="vi-VN" sz="2800" dirty="0" err="1">
                <a:solidFill>
                  <a:srgbClr val="0000CC"/>
                </a:solidFill>
                <a:latin typeface="Times New Roman" panose="02020603050405020304" pitchFamily="18" charset="0"/>
                <a:cs typeface="Times New Roman" panose="02020603050405020304" pitchFamily="18" charset="0"/>
              </a:rPr>
              <a:t>thái</a:t>
            </a:r>
            <a:r>
              <a:rPr lang="en-US" altLang="vi-VN" sz="2800" dirty="0">
                <a:solidFill>
                  <a:srgbClr val="0000CC"/>
                </a:solidFill>
                <a:latin typeface="Times New Roman" panose="02020603050405020304" pitchFamily="18" charset="0"/>
                <a:cs typeface="Times New Roman" panose="02020603050405020304" pitchFamily="18" charset="0"/>
              </a:rPr>
              <a:t> </a:t>
            </a:r>
            <a:r>
              <a:rPr lang="en-US" altLang="vi-VN" sz="2800" dirty="0" err="1">
                <a:solidFill>
                  <a:srgbClr val="0000CC"/>
                </a:solidFill>
                <a:latin typeface="Times New Roman" panose="02020603050405020304" pitchFamily="18" charset="0"/>
                <a:cs typeface="Times New Roman" panose="02020603050405020304" pitchFamily="18" charset="0"/>
              </a:rPr>
              <a:t>lỏng</a:t>
            </a:r>
            <a:r>
              <a:rPr lang="en-US" altLang="vi-VN" sz="2800">
                <a:solidFill>
                  <a:srgbClr val="0000CC"/>
                </a:solidFill>
                <a:latin typeface="Times New Roman" panose="02020603050405020304" pitchFamily="18" charset="0"/>
                <a:cs typeface="Times New Roman" panose="02020603050405020304" pitchFamily="18" charset="0"/>
              </a:rPr>
              <a:t>: Gốc R không </a:t>
            </a:r>
            <a:r>
              <a:rPr lang="en-US" altLang="vi-VN" sz="2800" dirty="0">
                <a:solidFill>
                  <a:srgbClr val="0000CC"/>
                </a:solidFill>
                <a:latin typeface="Times New Roman" panose="02020603050405020304" pitchFamily="18" charset="0"/>
                <a:cs typeface="Times New Roman" panose="02020603050405020304" pitchFamily="18" charset="0"/>
              </a:rPr>
              <a:t>no.</a:t>
            </a:r>
          </a:p>
          <a:p>
            <a:pPr algn="just"/>
            <a:r>
              <a:rPr lang="en-US" altLang="vi-VN" sz="2800" dirty="0">
                <a:solidFill>
                  <a:srgbClr val="0000CC"/>
                </a:solidFill>
                <a:latin typeface="Times New Roman" panose="02020603050405020304" pitchFamily="18" charset="0"/>
                <a:cs typeface="Times New Roman" panose="02020603050405020304" pitchFamily="18" charset="0"/>
              </a:rPr>
              <a:t>   + </a:t>
            </a:r>
            <a:r>
              <a:rPr lang="en-US" altLang="vi-VN" sz="2800" dirty="0" err="1">
                <a:solidFill>
                  <a:srgbClr val="0000CC"/>
                </a:solidFill>
                <a:latin typeface="Times New Roman" panose="02020603050405020304" pitchFamily="18" charset="0"/>
                <a:cs typeface="Times New Roman" panose="02020603050405020304" pitchFamily="18" charset="0"/>
              </a:rPr>
              <a:t>Trạng</a:t>
            </a:r>
            <a:r>
              <a:rPr lang="en-US" altLang="vi-VN" sz="2800" dirty="0">
                <a:solidFill>
                  <a:srgbClr val="0000CC"/>
                </a:solidFill>
                <a:latin typeface="Times New Roman" panose="02020603050405020304" pitchFamily="18" charset="0"/>
                <a:cs typeface="Times New Roman" panose="02020603050405020304" pitchFamily="18" charset="0"/>
              </a:rPr>
              <a:t> </a:t>
            </a:r>
            <a:r>
              <a:rPr lang="en-US" altLang="vi-VN" sz="2800" dirty="0" err="1">
                <a:solidFill>
                  <a:srgbClr val="0000CC"/>
                </a:solidFill>
                <a:latin typeface="Times New Roman" panose="02020603050405020304" pitchFamily="18" charset="0"/>
                <a:cs typeface="Times New Roman" panose="02020603050405020304" pitchFamily="18" charset="0"/>
              </a:rPr>
              <a:t>thái</a:t>
            </a:r>
            <a:r>
              <a:rPr lang="en-US" altLang="vi-VN" sz="2800" dirty="0">
                <a:solidFill>
                  <a:srgbClr val="0000CC"/>
                </a:solidFill>
                <a:latin typeface="Times New Roman" panose="02020603050405020304" pitchFamily="18" charset="0"/>
                <a:cs typeface="Times New Roman" panose="02020603050405020304" pitchFamily="18" charset="0"/>
              </a:rPr>
              <a:t> </a:t>
            </a:r>
            <a:r>
              <a:rPr lang="en-US" altLang="vi-VN" sz="2800" dirty="0" err="1">
                <a:solidFill>
                  <a:srgbClr val="0000CC"/>
                </a:solidFill>
                <a:latin typeface="Times New Roman" panose="02020603050405020304" pitchFamily="18" charset="0"/>
                <a:cs typeface="Times New Roman" panose="02020603050405020304" pitchFamily="18" charset="0"/>
              </a:rPr>
              <a:t>rắn</a:t>
            </a:r>
            <a:r>
              <a:rPr lang="en-US" altLang="vi-VN" sz="2800">
                <a:solidFill>
                  <a:srgbClr val="0000CC"/>
                </a:solidFill>
                <a:latin typeface="Times New Roman" panose="02020603050405020304" pitchFamily="18" charset="0"/>
                <a:cs typeface="Times New Roman" panose="02020603050405020304" pitchFamily="18" charset="0"/>
              </a:rPr>
              <a:t>: Gốc R no</a:t>
            </a:r>
            <a:r>
              <a:rPr lang="en-US" altLang="vi-VN" sz="2800" dirty="0">
                <a:solidFill>
                  <a:srgbClr val="0000CC"/>
                </a:solidFill>
                <a:latin typeface="Times New Roman" panose="02020603050405020304" pitchFamily="18" charset="0"/>
                <a:cs typeface="Times New Roman" panose="02020603050405020304" pitchFamily="18" charset="0"/>
              </a:rPr>
              <a:t>.</a:t>
            </a:r>
            <a:endParaRPr lang="vi-VN" altLang="vi-VN" sz="2800" dirty="0">
              <a:solidFill>
                <a:srgbClr val="0000CC"/>
              </a:solidFill>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4542" y="3280963"/>
            <a:ext cx="5085941" cy="3033648"/>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984" y="3362642"/>
            <a:ext cx="5074413" cy="3495357"/>
          </a:xfrm>
          <a:prstGeom prst="rect">
            <a:avLst/>
          </a:prstGeom>
        </p:spPr>
      </p:pic>
      <p:sp>
        <p:nvSpPr>
          <p:cNvPr id="10" name="TextBox 9">
            <a:extLst>
              <a:ext uri="{FF2B5EF4-FFF2-40B4-BE49-F238E27FC236}">
                <a16:creationId xmlns:a16="http://schemas.microsoft.com/office/drawing/2014/main" id="{A242CE9D-368A-4F41-B705-801DB8721190}"/>
              </a:ext>
            </a:extLst>
          </p:cNvPr>
          <p:cNvSpPr txBox="1"/>
          <p:nvPr/>
        </p:nvSpPr>
        <p:spPr>
          <a:xfrm>
            <a:off x="713984" y="2325574"/>
            <a:ext cx="10797436" cy="954107"/>
          </a:xfrm>
          <a:prstGeom prst="rect">
            <a:avLst/>
          </a:prstGeom>
          <a:noFill/>
        </p:spPr>
        <p:txBody>
          <a:bodyPr wrap="square">
            <a:spAutoFit/>
          </a:bodyPr>
          <a:lstStyle/>
          <a:p>
            <a:pPr algn="just"/>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Nhẹ</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hơn</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nước</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không</a:t>
            </a:r>
            <a:r>
              <a:rPr lang="en-US" altLang="vi-VN" sz="2800" dirty="0">
                <a:latin typeface="Times New Roman" panose="02020603050405020304" pitchFamily="18" charset="0"/>
                <a:cs typeface="Times New Roman" panose="02020603050405020304" pitchFamily="18" charset="0"/>
              </a:rPr>
              <a:t> tan </a:t>
            </a:r>
            <a:r>
              <a:rPr lang="en-US" altLang="vi-VN" sz="2800" dirty="0" err="1">
                <a:latin typeface="Times New Roman" panose="02020603050405020304" pitchFamily="18" charset="0"/>
                <a:cs typeface="Times New Roman" panose="02020603050405020304" pitchFamily="18" charset="0"/>
              </a:rPr>
              <a:t>trong</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nước</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nhưng</a:t>
            </a:r>
            <a:r>
              <a:rPr lang="en-US" altLang="vi-VN" sz="2800" dirty="0">
                <a:latin typeface="Times New Roman" panose="02020603050405020304" pitchFamily="18" charset="0"/>
                <a:cs typeface="Times New Roman" panose="02020603050405020304" pitchFamily="18" charset="0"/>
              </a:rPr>
              <a:t> tan </a:t>
            </a:r>
            <a:r>
              <a:rPr lang="en-US" altLang="vi-VN" sz="2800" dirty="0" err="1">
                <a:latin typeface="Times New Roman" panose="02020603050405020304" pitchFamily="18" charset="0"/>
                <a:cs typeface="Times New Roman" panose="02020603050405020304" pitchFamily="18" charset="0"/>
              </a:rPr>
              <a:t>nhiều</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trong</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các</a:t>
            </a:r>
            <a:r>
              <a:rPr lang="en-US" altLang="vi-VN" sz="2800" dirty="0">
                <a:latin typeface="Times New Roman" panose="02020603050405020304" pitchFamily="18" charset="0"/>
                <a:cs typeface="Times New Roman" panose="02020603050405020304" pitchFamily="18" charset="0"/>
              </a:rPr>
              <a:t> dung </a:t>
            </a:r>
            <a:r>
              <a:rPr lang="en-US" altLang="vi-VN" sz="2800" dirty="0" err="1">
                <a:latin typeface="Times New Roman" panose="02020603050405020304" pitchFamily="18" charset="0"/>
                <a:cs typeface="Times New Roman" panose="02020603050405020304" pitchFamily="18" charset="0"/>
              </a:rPr>
              <a:t>môi</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hữu</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cơ</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không</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phân</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cực</a:t>
            </a:r>
            <a:r>
              <a:rPr lang="en-US" altLang="vi-VN" sz="2800" dirty="0">
                <a:latin typeface="Times New Roman" panose="02020603050405020304" pitchFamily="18" charset="0"/>
                <a:cs typeface="Times New Roman" panose="02020603050405020304" pitchFamily="18" charset="0"/>
              </a:rPr>
              <a:t> (</a:t>
            </a:r>
            <a:r>
              <a:rPr lang="en-US" altLang="vi-VN" sz="2800" err="1">
                <a:latin typeface="Times New Roman" panose="02020603050405020304" pitchFamily="18" charset="0"/>
                <a:cs typeface="Times New Roman" panose="02020603050405020304" pitchFamily="18" charset="0"/>
              </a:rPr>
              <a:t>như</a:t>
            </a:r>
            <a:r>
              <a:rPr lang="en-US" altLang="vi-VN" sz="2800">
                <a:latin typeface="Times New Roman" panose="02020603050405020304" pitchFamily="18" charset="0"/>
                <a:cs typeface="Times New Roman" panose="02020603050405020304" pitchFamily="18" charset="0"/>
              </a:rPr>
              <a:t> benzen, clorofom, hexan...)</a:t>
            </a:r>
            <a:endParaRPr lang="vi-VN" altLang="vi-VN" sz="28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9DD7E143-C078-6E49-851A-A6E72F9D2341}"/>
              </a:ext>
            </a:extLst>
          </p:cNvPr>
          <p:cNvSpPr txBox="1"/>
          <p:nvPr/>
        </p:nvSpPr>
        <p:spPr>
          <a:xfrm>
            <a:off x="271463" y="185738"/>
            <a:ext cx="3882473" cy="646331"/>
          </a:xfrm>
          <a:prstGeom prst="rect">
            <a:avLst/>
          </a:prstGeom>
          <a:noFill/>
          <a:ln>
            <a:noFill/>
          </a:ln>
        </p:spPr>
        <p:txBody>
          <a:bodyPr wrap="none" rtlCol="0">
            <a:spAutoFit/>
          </a:bodyPr>
          <a:lstStyle/>
          <a:p>
            <a:r>
              <a:rPr lang="en-US" sz="3600" b="1" dirty="0">
                <a:latin typeface="Times New Roman" panose="02020603050405020304" pitchFamily="18" charset="0"/>
                <a:cs typeface="Times New Roman" panose="02020603050405020304" pitchFamily="18" charset="0"/>
              </a:rPr>
              <a:t>II, Tính chất vật lý</a:t>
            </a:r>
            <a:endParaRPr lang="x-none"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4326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B3C7A13-9E8D-4842-9B71-9123E1183237}"/>
              </a:ext>
            </a:extLst>
          </p:cNvPr>
          <p:cNvSpPr txBox="1"/>
          <p:nvPr/>
        </p:nvSpPr>
        <p:spPr>
          <a:xfrm>
            <a:off x="948977" y="838266"/>
            <a:ext cx="9322365" cy="523220"/>
          </a:xfrm>
          <a:prstGeom prst="rect">
            <a:avLst/>
          </a:prstGeom>
          <a:solidFill>
            <a:schemeClr val="accent2">
              <a:lumMod val="40000"/>
              <a:lumOff val="60000"/>
            </a:schemeClr>
          </a:solidFill>
        </p:spPr>
        <p:txBody>
          <a:bodyPr wrap="square" rtlCol="0">
            <a:spAutoFit/>
          </a:bodyPr>
          <a:lstStyle/>
          <a:p>
            <a:pPr algn="ctr"/>
            <a:r>
              <a:rPr lang="en-US" altLang="vi-VN" sz="2800" b="1" dirty="0" err="1">
                <a:latin typeface="Times New Roman" panose="02020603050405020304" pitchFamily="18" charset="0"/>
                <a:cs typeface="Times New Roman" panose="02020603050405020304" pitchFamily="18" charset="0"/>
              </a:rPr>
              <a:t>Chất</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béo</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là</a:t>
            </a:r>
            <a:r>
              <a:rPr lang="en-US" altLang="vi-VN" sz="2800" b="1" dirty="0">
                <a:latin typeface="Times New Roman" panose="02020603050405020304" pitchFamily="18" charset="0"/>
                <a:cs typeface="Times New Roman" panose="02020603050405020304" pitchFamily="18" charset="0"/>
              </a:rPr>
              <a:t> Trieste </a:t>
            </a:r>
            <a:r>
              <a:rPr lang="en-US" altLang="vi-VN" sz="2800" b="1" dirty="0" err="1">
                <a:latin typeface="Times New Roman" panose="02020603050405020304" pitchFamily="18" charset="0"/>
                <a:cs typeface="Times New Roman" panose="02020603050405020304" pitchFamily="18" charset="0"/>
              </a:rPr>
              <a:t>nên</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thể</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hiện</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đầy</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đủ</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tính</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chất</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của</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este</a:t>
            </a:r>
            <a:endParaRPr lang="en-US" altLang="vi-VN" sz="2800" b="1" dirty="0">
              <a:latin typeface="+mj-lt"/>
              <a:cs typeface="Arial" panose="020B0604020202020204" pitchFamily="34" charset="0"/>
            </a:endParaRPr>
          </a:p>
        </p:txBody>
      </p:sp>
      <p:sp>
        <p:nvSpPr>
          <p:cNvPr id="9" name="Rectangle 8">
            <a:extLst>
              <a:ext uri="{FF2B5EF4-FFF2-40B4-BE49-F238E27FC236}">
                <a16:creationId xmlns:a16="http://schemas.microsoft.com/office/drawing/2014/main" id="{ED9CD966-DFB9-3A45-8DD1-7F06BB52C81C}"/>
              </a:ext>
            </a:extLst>
          </p:cNvPr>
          <p:cNvSpPr/>
          <p:nvPr/>
        </p:nvSpPr>
        <p:spPr>
          <a:xfrm>
            <a:off x="846253" y="1933412"/>
            <a:ext cx="7182932" cy="53421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a:solidFill>
                  <a:srgbClr val="0000FF"/>
                </a:solidFill>
                <a:latin typeface="Times New Roman" panose="02020603050405020304" pitchFamily="18" charset="0"/>
                <a:cs typeface="Times New Roman" panose="02020603050405020304" pitchFamily="18" charset="0"/>
              </a:rPr>
              <a:t>a,Thủy </a:t>
            </a:r>
            <a:r>
              <a:rPr lang="en-US" sz="3600" b="1" dirty="0" err="1">
                <a:solidFill>
                  <a:srgbClr val="0000FF"/>
                </a:solidFill>
                <a:latin typeface="Times New Roman" panose="02020603050405020304" pitchFamily="18" charset="0"/>
                <a:cs typeface="Times New Roman" panose="02020603050405020304" pitchFamily="18" charset="0"/>
              </a:rPr>
              <a:t>phân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trong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môi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err="1">
                <a:solidFill>
                  <a:srgbClr val="0000FF"/>
                </a:solidFill>
                <a:latin typeface="Times New Roman" panose="02020603050405020304" pitchFamily="18" charset="0"/>
                <a:cs typeface="Times New Roman" panose="02020603050405020304" pitchFamily="18" charset="0"/>
              </a:rPr>
              <a:t>trường</a:t>
            </a:r>
            <a:r>
              <a:rPr lang="en-US" sz="3600" b="1">
                <a:solidFill>
                  <a:srgbClr val="0000FF"/>
                </a:solidFill>
                <a:latin typeface="Times New Roman" panose="02020603050405020304" pitchFamily="18" charset="0"/>
                <a:cs typeface="Times New Roman" panose="02020603050405020304" pitchFamily="18" charset="0"/>
              </a:rPr>
              <a:t> axit</a:t>
            </a:r>
            <a:endParaRPr lang="en-US" sz="3600" b="1" dirty="0">
              <a:solidFill>
                <a:srgbClr val="0000FF"/>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9DFCEA0B-54A4-CF4A-A21C-87344068B446}"/>
              </a:ext>
            </a:extLst>
          </p:cNvPr>
          <p:cNvSpPr txBox="1"/>
          <p:nvPr/>
        </p:nvSpPr>
        <p:spPr>
          <a:xfrm>
            <a:off x="948977" y="4856033"/>
            <a:ext cx="10185802" cy="954107"/>
          </a:xfrm>
          <a:prstGeom prst="rect">
            <a:avLst/>
          </a:prstGeom>
          <a:noFill/>
        </p:spPr>
        <p:txBody>
          <a:bodyPr wrap="none" rtlCol="0">
            <a:spAutoFit/>
          </a:bodyPr>
          <a:lstStyle/>
          <a:p>
            <a:pPr algn="ctr"/>
            <a:r>
              <a:rPr lang="en-US" sz="2800">
                <a:latin typeface="Times New Roman" panose="02020603050405020304" pitchFamily="18" charset="0"/>
                <a:cs typeface="Times New Roman" panose="02020603050405020304" pitchFamily="18" charset="0"/>
              </a:rPr>
              <a:t>VD:   (C</a:t>
            </a:r>
            <a:r>
              <a:rPr lang="en-US" sz="2800" baseline="-25000">
                <a:latin typeface="Times New Roman" panose="02020603050405020304" pitchFamily="18" charset="0"/>
                <a:cs typeface="Times New Roman" panose="02020603050405020304" pitchFamily="18" charset="0"/>
              </a:rPr>
              <a:t>17</a:t>
            </a:r>
            <a:r>
              <a:rPr lang="en-US" sz="2800">
                <a:latin typeface="Times New Roman" panose="02020603050405020304" pitchFamily="18" charset="0"/>
                <a:cs typeface="Times New Roman" panose="02020603050405020304" pitchFamily="18" charset="0"/>
              </a:rPr>
              <a:t>H</a:t>
            </a:r>
            <a:r>
              <a:rPr lang="en-US" sz="2800" baseline="-25000">
                <a:latin typeface="Times New Roman" panose="02020603050405020304" pitchFamily="18" charset="0"/>
                <a:cs typeface="Times New Roman" panose="02020603050405020304" pitchFamily="18" charset="0"/>
              </a:rPr>
              <a:t>33</a:t>
            </a:r>
            <a:r>
              <a:rPr lang="en-US" sz="2800">
                <a:latin typeface="Times New Roman" panose="02020603050405020304" pitchFamily="18" charset="0"/>
                <a:cs typeface="Times New Roman" panose="02020603050405020304" pitchFamily="18" charset="0"/>
              </a:rPr>
              <a:t>COO)</a:t>
            </a:r>
            <a:r>
              <a:rPr lang="en-US" sz="2800" baseline="-25000">
                <a:latin typeface="Times New Roman" panose="02020603050405020304" pitchFamily="18" charset="0"/>
                <a:cs typeface="Times New Roman" panose="02020603050405020304" pitchFamily="18" charset="0"/>
              </a:rPr>
              <a:t>3</a:t>
            </a:r>
            <a:r>
              <a:rPr lang="en-US" sz="2800">
                <a:latin typeface="Times New Roman" panose="02020603050405020304" pitchFamily="18" charset="0"/>
                <a:cs typeface="Times New Roman" panose="02020603050405020304" pitchFamily="18" charset="0"/>
              </a:rPr>
              <a:t>C</a:t>
            </a:r>
            <a:r>
              <a:rPr lang="en-US" sz="2800" baseline="-25000">
                <a:latin typeface="Times New Roman" panose="02020603050405020304" pitchFamily="18" charset="0"/>
                <a:cs typeface="Times New Roman" panose="02020603050405020304" pitchFamily="18" charset="0"/>
              </a:rPr>
              <a:t>3</a:t>
            </a:r>
            <a:r>
              <a:rPr lang="en-US" sz="2800">
                <a:latin typeface="Times New Roman" panose="02020603050405020304" pitchFamily="18" charset="0"/>
                <a:cs typeface="Times New Roman" panose="02020603050405020304" pitchFamily="18" charset="0"/>
              </a:rPr>
              <a:t>H</a:t>
            </a:r>
            <a:r>
              <a:rPr lang="en-US" sz="2800" baseline="-25000">
                <a:latin typeface="Times New Roman" panose="02020603050405020304" pitchFamily="18" charset="0"/>
                <a:cs typeface="Times New Roman" panose="02020603050405020304" pitchFamily="18" charset="0"/>
              </a:rPr>
              <a:t>5</a:t>
            </a:r>
            <a:r>
              <a:rPr lang="en-US" sz="2800">
                <a:latin typeface="Times New Roman" panose="02020603050405020304" pitchFamily="18" charset="0"/>
                <a:cs typeface="Times New Roman" panose="02020603050405020304" pitchFamily="18" charset="0"/>
              </a:rPr>
              <a:t> + 3H</a:t>
            </a:r>
            <a:r>
              <a:rPr lang="en-US" sz="2800" baseline="-25000">
                <a:latin typeface="Times New Roman" panose="02020603050405020304" pitchFamily="18" charset="0"/>
                <a:cs typeface="Times New Roman" panose="02020603050405020304" pitchFamily="18" charset="0"/>
              </a:rPr>
              <a:t>2</a:t>
            </a:r>
            <a:r>
              <a:rPr lang="en-US" sz="2800">
                <a:latin typeface="Times New Roman" panose="02020603050405020304" pitchFamily="18" charset="0"/>
                <a:cs typeface="Times New Roman" panose="02020603050405020304" pitchFamily="18" charset="0"/>
              </a:rPr>
              <a:t>O         3C</a:t>
            </a:r>
            <a:r>
              <a:rPr lang="en-US" sz="2800" baseline="-25000">
                <a:latin typeface="Times New Roman" panose="02020603050405020304" pitchFamily="18" charset="0"/>
                <a:cs typeface="Times New Roman" panose="02020603050405020304" pitchFamily="18" charset="0"/>
              </a:rPr>
              <a:t>17</a:t>
            </a:r>
            <a:r>
              <a:rPr lang="en-US" sz="2800">
                <a:latin typeface="Times New Roman" panose="02020603050405020304" pitchFamily="18" charset="0"/>
                <a:cs typeface="Times New Roman" panose="02020603050405020304" pitchFamily="18" charset="0"/>
              </a:rPr>
              <a:t>H</a:t>
            </a:r>
            <a:r>
              <a:rPr lang="en-US" sz="2800" baseline="-25000">
                <a:latin typeface="Times New Roman" panose="02020603050405020304" pitchFamily="18" charset="0"/>
                <a:cs typeface="Times New Roman" panose="02020603050405020304" pitchFamily="18" charset="0"/>
              </a:rPr>
              <a:t>33</a:t>
            </a:r>
            <a:r>
              <a:rPr lang="en-US" sz="2800">
                <a:latin typeface="Times New Roman" panose="02020603050405020304" pitchFamily="18" charset="0"/>
                <a:cs typeface="Times New Roman" panose="02020603050405020304" pitchFamily="18" charset="0"/>
              </a:rPr>
              <a:t>COOH </a:t>
            </a:r>
            <a:r>
              <a:rPr lang="en-US" sz="2800" dirty="0">
                <a:latin typeface="Times New Roman" panose="02020603050405020304" pitchFamily="18" charset="0"/>
                <a:cs typeface="Times New Roman" panose="02020603050405020304" pitchFamily="18" charset="0"/>
              </a:rPr>
              <a:t>+ C</a:t>
            </a:r>
            <a:r>
              <a:rPr lang="en-US" sz="2800" baseline="-25000" dirty="0">
                <a:latin typeface="Times New Roman" panose="02020603050405020304" pitchFamily="18" charset="0"/>
                <a:cs typeface="Times New Roman" panose="02020603050405020304" pitchFamily="18" charset="0"/>
              </a:rPr>
              <a:t>3</a:t>
            </a:r>
            <a:r>
              <a:rPr lang="en-US" sz="2800" dirty="0">
                <a:latin typeface="Times New Roman" panose="02020603050405020304" pitchFamily="18" charset="0"/>
                <a:cs typeface="Times New Roman" panose="02020603050405020304" pitchFamily="18" charset="0"/>
              </a:rPr>
              <a:t>H</a:t>
            </a:r>
            <a:r>
              <a:rPr lang="en-US" sz="2800" baseline="-25000" dirty="0">
                <a:latin typeface="Times New Roman" panose="02020603050405020304" pitchFamily="18" charset="0"/>
                <a:cs typeface="Times New Roman" panose="02020603050405020304" pitchFamily="18" charset="0"/>
              </a:rPr>
              <a:t>5</a:t>
            </a:r>
            <a:r>
              <a:rPr lang="en-US" sz="2800" dirty="0">
                <a:latin typeface="Times New Roman" panose="02020603050405020304" pitchFamily="18" charset="0"/>
                <a:cs typeface="Times New Roman" panose="02020603050405020304" pitchFamily="18" charset="0"/>
              </a:rPr>
              <a:t>(OH)</a:t>
            </a:r>
            <a:r>
              <a:rPr lang="en-US" sz="2800" baseline="-25000" dirty="0">
                <a:latin typeface="Times New Roman" panose="02020603050405020304" pitchFamily="18" charset="0"/>
                <a:cs typeface="Times New Roman" panose="02020603050405020304" pitchFamily="18" charset="0"/>
              </a:rPr>
              <a:t>3</a:t>
            </a:r>
            <a:r>
              <a:rPr lang="en-US" sz="2800" dirty="0">
                <a:latin typeface="Times New Roman" panose="02020603050405020304" pitchFamily="18" charset="0"/>
                <a:cs typeface="Times New Roman" panose="02020603050405020304" pitchFamily="18" charset="0"/>
              </a:rPr>
              <a:t>.</a:t>
            </a:r>
          </a:p>
          <a:p>
            <a:pPr algn="ctr"/>
            <a:endParaRPr lang="x-none" sz="2800" dirty="0"/>
          </a:p>
        </p:txBody>
      </p:sp>
      <p:sp>
        <p:nvSpPr>
          <p:cNvPr id="14" name="TextBox 13">
            <a:extLst>
              <a:ext uri="{FF2B5EF4-FFF2-40B4-BE49-F238E27FC236}">
                <a16:creationId xmlns:a16="http://schemas.microsoft.com/office/drawing/2014/main" id="{C7D55ECC-8C60-334C-B911-E6F66D52ED8A}"/>
              </a:ext>
            </a:extLst>
          </p:cNvPr>
          <p:cNvSpPr txBox="1"/>
          <p:nvPr/>
        </p:nvSpPr>
        <p:spPr>
          <a:xfrm>
            <a:off x="762649" y="2797182"/>
            <a:ext cx="10309232" cy="723916"/>
          </a:xfrm>
          <a:prstGeom prst="rect">
            <a:avLst/>
          </a:prstGeom>
          <a:solidFill>
            <a:schemeClr val="accent4">
              <a:lumMod val="40000"/>
              <a:lumOff val="60000"/>
            </a:schemeClr>
          </a:solidFill>
        </p:spPr>
        <p:txBody>
          <a:bodyPr wrap="none" rtlCol="0">
            <a:spAutoFit/>
          </a:bodyPr>
          <a:lstStyle/>
          <a:p>
            <a:pPr>
              <a:lnSpc>
                <a:spcPct val="114000"/>
              </a:lnSpc>
            </a:pPr>
            <a:r>
              <a:rPr lang="en-US" sz="3600" dirty="0">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RCOO</a:t>
            </a:r>
            <a:r>
              <a:rPr lang="en-US" sz="3600" dirty="0">
                <a:latin typeface="Times New Roman" panose="02020603050405020304" pitchFamily="18" charset="0"/>
                <a:cs typeface="Times New Roman" panose="02020603050405020304" pitchFamily="18" charset="0"/>
              </a:rPr>
              <a:t>)</a:t>
            </a:r>
            <a:r>
              <a:rPr lang="en-US" sz="3600" baseline="-25000" dirty="0">
                <a:solidFill>
                  <a:srgbClr val="92D050"/>
                </a:solidFill>
                <a:latin typeface="Times New Roman" panose="02020603050405020304" pitchFamily="18" charset="0"/>
                <a:cs typeface="Times New Roman" panose="02020603050405020304" pitchFamily="18" charset="0"/>
              </a:rPr>
              <a:t>3</a:t>
            </a:r>
            <a:r>
              <a:rPr lang="en-US" sz="3600" b="1" dirty="0">
                <a:solidFill>
                  <a:srgbClr val="002060"/>
                </a:solidFill>
                <a:latin typeface="Times New Roman" panose="02020603050405020304" pitchFamily="18" charset="0"/>
                <a:cs typeface="Times New Roman" panose="02020603050405020304" pitchFamily="18" charset="0"/>
              </a:rPr>
              <a:t>C</a:t>
            </a:r>
            <a:r>
              <a:rPr lang="en-US" sz="3600" b="1" baseline="-25000" dirty="0">
                <a:solidFill>
                  <a:srgbClr val="002060"/>
                </a:solidFill>
                <a:latin typeface="Times New Roman" panose="02020603050405020304" pitchFamily="18" charset="0"/>
                <a:cs typeface="Times New Roman" panose="02020603050405020304" pitchFamily="18" charset="0"/>
              </a:rPr>
              <a:t>3</a:t>
            </a:r>
            <a:r>
              <a:rPr lang="en-US" sz="3600" b="1" dirty="0">
                <a:solidFill>
                  <a:srgbClr val="002060"/>
                </a:solidFill>
                <a:latin typeface="Times New Roman" panose="02020603050405020304" pitchFamily="18" charset="0"/>
                <a:cs typeface="Times New Roman" panose="02020603050405020304" pitchFamily="18" charset="0"/>
              </a:rPr>
              <a:t>H</a:t>
            </a:r>
            <a:r>
              <a:rPr lang="en-US" sz="3600" b="1" baseline="-25000" dirty="0">
                <a:solidFill>
                  <a:srgbClr val="002060"/>
                </a:solidFill>
                <a:latin typeface="Times New Roman" panose="02020603050405020304" pitchFamily="18" charset="0"/>
                <a:cs typeface="Times New Roman" panose="02020603050405020304" pitchFamily="18" charset="0"/>
              </a:rPr>
              <a:t>5</a:t>
            </a:r>
            <a:r>
              <a:rPr lang="en-US" sz="3600" dirty="0">
                <a:latin typeface="Times New Roman" panose="02020603050405020304" pitchFamily="18" charset="0"/>
                <a:cs typeface="Times New Roman" panose="02020603050405020304" pitchFamily="18" charset="0"/>
              </a:rPr>
              <a:t> </a:t>
            </a:r>
            <a:r>
              <a:rPr lang="en-US" sz="3600">
                <a:latin typeface="Times New Roman" panose="02020603050405020304" pitchFamily="18" charset="0"/>
                <a:cs typeface="Times New Roman" panose="02020603050405020304" pitchFamily="18" charset="0"/>
              </a:rPr>
              <a:t>+ 3H</a:t>
            </a:r>
            <a:r>
              <a:rPr lang="en-US" sz="3600" baseline="-25000">
                <a:latin typeface="Times New Roman" panose="02020603050405020304" pitchFamily="18" charset="0"/>
                <a:cs typeface="Times New Roman" panose="02020603050405020304" pitchFamily="18" charset="0"/>
              </a:rPr>
              <a:t>2</a:t>
            </a:r>
            <a:r>
              <a:rPr lang="en-US" sz="3600">
                <a:latin typeface="Times New Roman" panose="02020603050405020304" pitchFamily="18" charset="0"/>
                <a:cs typeface="Times New Roman" panose="02020603050405020304" pitchFamily="18" charset="0"/>
              </a:rPr>
              <a:t>O          </a:t>
            </a:r>
            <a:r>
              <a:rPr lang="en-US" sz="3600">
                <a:solidFill>
                  <a:srgbClr val="92D050"/>
                </a:solidFill>
                <a:latin typeface="Times New Roman" panose="02020603050405020304" pitchFamily="18" charset="0"/>
                <a:cs typeface="Times New Roman" panose="02020603050405020304" pitchFamily="18" charset="0"/>
              </a:rPr>
              <a:t>3</a:t>
            </a:r>
            <a:r>
              <a:rPr lang="en-US" sz="3600">
                <a:solidFill>
                  <a:srgbClr val="FF0000"/>
                </a:solidFill>
                <a:latin typeface="Times New Roman" panose="02020603050405020304" pitchFamily="18" charset="0"/>
                <a:cs typeface="Times New Roman" panose="02020603050405020304" pitchFamily="18" charset="0"/>
              </a:rPr>
              <a:t>RCOO</a:t>
            </a:r>
            <a:r>
              <a:rPr lang="en-US" sz="3600">
                <a:latin typeface="Times New Roman" panose="02020603050405020304" pitchFamily="18" charset="0"/>
                <a:cs typeface="Times New Roman" panose="02020603050405020304" pitchFamily="18" charset="0"/>
              </a:rPr>
              <a:t>H </a:t>
            </a:r>
            <a:r>
              <a:rPr lang="en-US" sz="3600" dirty="0">
                <a:latin typeface="Times New Roman" panose="02020603050405020304" pitchFamily="18" charset="0"/>
                <a:cs typeface="Times New Roman" panose="02020603050405020304" pitchFamily="18" charset="0"/>
              </a:rPr>
              <a:t>+ </a:t>
            </a:r>
            <a:r>
              <a:rPr lang="en-US" sz="3600" b="1" dirty="0">
                <a:solidFill>
                  <a:srgbClr val="002060"/>
                </a:solidFill>
                <a:latin typeface="Times New Roman" panose="02020603050405020304" pitchFamily="18" charset="0"/>
                <a:cs typeface="Times New Roman" panose="02020603050405020304" pitchFamily="18" charset="0"/>
              </a:rPr>
              <a:t>C</a:t>
            </a:r>
            <a:r>
              <a:rPr lang="en-US" sz="3600" b="1" baseline="-25000" dirty="0">
                <a:solidFill>
                  <a:srgbClr val="002060"/>
                </a:solidFill>
                <a:latin typeface="Times New Roman" panose="02020603050405020304" pitchFamily="18" charset="0"/>
                <a:cs typeface="Times New Roman" panose="02020603050405020304" pitchFamily="18" charset="0"/>
              </a:rPr>
              <a:t>3</a:t>
            </a:r>
            <a:r>
              <a:rPr lang="en-US" sz="3600" b="1" dirty="0">
                <a:solidFill>
                  <a:srgbClr val="002060"/>
                </a:solidFill>
                <a:latin typeface="Times New Roman" panose="02020603050405020304" pitchFamily="18" charset="0"/>
                <a:cs typeface="Times New Roman" panose="02020603050405020304" pitchFamily="18" charset="0"/>
              </a:rPr>
              <a:t>H</a:t>
            </a:r>
            <a:r>
              <a:rPr lang="en-US" sz="3600" b="1" baseline="-25000" dirty="0">
                <a:solidFill>
                  <a:srgbClr val="002060"/>
                </a:solidFill>
                <a:latin typeface="Times New Roman" panose="02020603050405020304" pitchFamily="18" charset="0"/>
                <a:cs typeface="Times New Roman" panose="02020603050405020304" pitchFamily="18" charset="0"/>
              </a:rPr>
              <a:t>5</a:t>
            </a:r>
            <a:r>
              <a:rPr lang="en-US" sz="3600" dirty="0">
                <a:latin typeface="Times New Roman" panose="02020603050405020304" pitchFamily="18" charset="0"/>
                <a:cs typeface="Times New Roman" panose="02020603050405020304" pitchFamily="18" charset="0"/>
              </a:rPr>
              <a:t>(OH)</a:t>
            </a:r>
            <a:r>
              <a:rPr lang="en-US" sz="3600" baseline="-25000" dirty="0">
                <a:latin typeface="Times New Roman" panose="02020603050405020304" pitchFamily="18" charset="0"/>
                <a:cs typeface="Times New Roman" panose="02020603050405020304" pitchFamily="18" charset="0"/>
              </a:rPr>
              <a:t>3</a:t>
            </a:r>
            <a:r>
              <a:rPr lang="en-US" sz="3600" dirty="0">
                <a:latin typeface="Times New Roman" panose="02020603050405020304" pitchFamily="18" charset="0"/>
                <a:cs typeface="Times New Roman" panose="02020603050405020304" pitchFamily="18" charset="0"/>
              </a:rPr>
              <a:t>.</a:t>
            </a:r>
          </a:p>
        </p:txBody>
      </p:sp>
      <p:sp>
        <p:nvSpPr>
          <p:cNvPr id="10" name="TextBox 9">
            <a:extLst>
              <a:ext uri="{FF2B5EF4-FFF2-40B4-BE49-F238E27FC236}">
                <a16:creationId xmlns:a16="http://schemas.microsoft.com/office/drawing/2014/main" id="{9DD7E143-C078-6E49-851A-A6E72F9D2341}"/>
              </a:ext>
            </a:extLst>
          </p:cNvPr>
          <p:cNvSpPr txBox="1"/>
          <p:nvPr/>
        </p:nvSpPr>
        <p:spPr>
          <a:xfrm>
            <a:off x="271463" y="185738"/>
            <a:ext cx="4498026" cy="646331"/>
          </a:xfrm>
          <a:prstGeom prst="rect">
            <a:avLst/>
          </a:prstGeom>
          <a:noFill/>
          <a:ln>
            <a:noFill/>
          </a:ln>
        </p:spPr>
        <p:txBody>
          <a:bodyPr wrap="none" rtlCol="0">
            <a:spAutoFit/>
          </a:bodyPr>
          <a:lstStyle/>
          <a:p>
            <a:r>
              <a:rPr lang="en-US" sz="3600" b="1" dirty="0">
                <a:latin typeface="Times New Roman" panose="02020603050405020304" pitchFamily="18" charset="0"/>
                <a:cs typeface="Times New Roman" panose="02020603050405020304" pitchFamily="18" charset="0"/>
              </a:rPr>
              <a:t>III, Tính chất hóa học</a:t>
            </a:r>
            <a:endParaRPr lang="x-none" sz="3600" b="1" dirty="0">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ED9CD966-DFB9-3A45-8DD1-7F06BB52C81C}"/>
              </a:ext>
            </a:extLst>
          </p:cNvPr>
          <p:cNvSpPr/>
          <p:nvPr/>
        </p:nvSpPr>
        <p:spPr>
          <a:xfrm>
            <a:off x="482997" y="1361486"/>
            <a:ext cx="4903196" cy="40252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a:solidFill>
                  <a:srgbClr val="0000FF"/>
                </a:solidFill>
                <a:latin typeface="Times New Roman" panose="02020603050405020304" pitchFamily="18" charset="0"/>
                <a:cs typeface="Times New Roman" panose="02020603050405020304" pitchFamily="18" charset="0"/>
              </a:rPr>
              <a:t>1, Phản ứng thủy </a:t>
            </a:r>
            <a:r>
              <a:rPr lang="en-US" sz="3600" b="1" err="1">
                <a:solidFill>
                  <a:srgbClr val="0000FF"/>
                </a:solidFill>
                <a:latin typeface="Times New Roman" panose="02020603050405020304" pitchFamily="18" charset="0"/>
                <a:cs typeface="Times New Roman" panose="02020603050405020304" pitchFamily="18" charset="0"/>
              </a:rPr>
              <a:t>phân</a:t>
            </a:r>
            <a:r>
              <a:rPr lang="en-US" sz="3600" b="1">
                <a:solidFill>
                  <a:srgbClr val="0000FF"/>
                </a:solidFill>
                <a:latin typeface="Times New Roman" panose="02020603050405020304" pitchFamily="18" charset="0"/>
                <a:cs typeface="Times New Roman" panose="02020603050405020304" pitchFamily="18" charset="0"/>
              </a:rPr>
              <a:t> </a:t>
            </a:r>
            <a:endParaRPr lang="en-US" sz="3600" b="1" dirty="0">
              <a:solidFill>
                <a:srgbClr val="0000FF"/>
              </a:solidFill>
              <a:latin typeface="Times New Roman" panose="02020603050405020304" pitchFamily="18" charset="0"/>
              <a:cs typeface="Times New Roman" panose="02020603050405020304" pitchFamily="18" charset="0"/>
            </a:endParaRPr>
          </a:p>
        </p:txBody>
      </p:sp>
      <p:cxnSp>
        <p:nvCxnSpPr>
          <p:cNvPr id="4" name="Straight Arrow Connector 3"/>
          <p:cNvCxnSpPr/>
          <p:nvPr/>
        </p:nvCxnSpPr>
        <p:spPr>
          <a:xfrm>
            <a:off x="5530241" y="3071458"/>
            <a:ext cx="61377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5530241" y="3209244"/>
            <a:ext cx="613775" cy="125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13290" y="2702126"/>
            <a:ext cx="818763" cy="369332"/>
          </a:xfrm>
          <a:prstGeom prst="rect">
            <a:avLst/>
          </a:prstGeom>
          <a:noFill/>
        </p:spPr>
        <p:txBody>
          <a:bodyPr wrap="square" rtlCol="0">
            <a:spAutoFit/>
          </a:bodyPr>
          <a:lstStyle/>
          <a:p>
            <a:r>
              <a:rPr lang="en-US"/>
              <a:t>H</a:t>
            </a:r>
            <a:r>
              <a:rPr lang="en-US" baseline="30000"/>
              <a:t>+</a:t>
            </a:r>
            <a:r>
              <a:rPr lang="en-US"/>
              <a:t>, t</a:t>
            </a:r>
            <a:r>
              <a:rPr lang="en-US" baseline="30000"/>
              <a:t>o</a:t>
            </a:r>
            <a:endParaRPr lang="en-US"/>
          </a:p>
        </p:txBody>
      </p:sp>
      <p:cxnSp>
        <p:nvCxnSpPr>
          <p:cNvPr id="17" name="Straight Arrow Connector 16"/>
          <p:cNvCxnSpPr/>
          <p:nvPr/>
        </p:nvCxnSpPr>
        <p:spPr>
          <a:xfrm>
            <a:off x="6069214" y="5297476"/>
            <a:ext cx="61377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6058829" y="5106075"/>
            <a:ext cx="613775" cy="125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041878" y="4736743"/>
            <a:ext cx="818763" cy="369332"/>
          </a:xfrm>
          <a:prstGeom prst="rect">
            <a:avLst/>
          </a:prstGeom>
          <a:noFill/>
        </p:spPr>
        <p:txBody>
          <a:bodyPr wrap="square" rtlCol="0">
            <a:spAutoFit/>
          </a:bodyPr>
          <a:lstStyle/>
          <a:p>
            <a:r>
              <a:rPr lang="en-US"/>
              <a:t>H</a:t>
            </a:r>
            <a:r>
              <a:rPr lang="en-US" baseline="30000"/>
              <a:t>+</a:t>
            </a:r>
            <a:r>
              <a:rPr lang="en-US"/>
              <a:t>, t</a:t>
            </a:r>
            <a:r>
              <a:rPr lang="en-US" baseline="30000"/>
              <a:t>o</a:t>
            </a:r>
            <a:endParaRPr lang="en-US"/>
          </a:p>
        </p:txBody>
      </p:sp>
      <p:sp>
        <p:nvSpPr>
          <p:cNvPr id="20" name="TextBox 19"/>
          <p:cNvSpPr txBox="1"/>
          <p:nvPr/>
        </p:nvSpPr>
        <p:spPr>
          <a:xfrm>
            <a:off x="6376101" y="3521098"/>
            <a:ext cx="4271022" cy="461665"/>
          </a:xfrm>
          <a:prstGeom prst="rect">
            <a:avLst/>
          </a:prstGeom>
          <a:noFill/>
        </p:spPr>
        <p:txBody>
          <a:bodyPr wrap="square" rtlCol="0">
            <a:spAutoFit/>
          </a:bodyPr>
          <a:lstStyle/>
          <a:p>
            <a:r>
              <a:rPr lang="en-US" sz="2400">
                <a:latin typeface="Times New Roman" pitchFamily="18" charset="0"/>
                <a:cs typeface="Times New Roman" pitchFamily="18" charset="0"/>
              </a:rPr>
              <a:t>   axit béo                   glixerol</a:t>
            </a:r>
          </a:p>
        </p:txBody>
      </p:sp>
      <p:sp>
        <p:nvSpPr>
          <p:cNvPr id="2" name="TextBox 1"/>
          <p:cNvSpPr txBox="1"/>
          <p:nvPr/>
        </p:nvSpPr>
        <p:spPr>
          <a:xfrm>
            <a:off x="550833" y="4061802"/>
            <a:ext cx="10359337" cy="461665"/>
          </a:xfrm>
          <a:prstGeom prst="rect">
            <a:avLst/>
          </a:prstGeom>
          <a:noFill/>
        </p:spPr>
        <p:txBody>
          <a:bodyPr wrap="square" rtlCol="0">
            <a:spAutoFit/>
          </a:bodyPr>
          <a:lstStyle/>
          <a:p>
            <a:r>
              <a:rPr lang="en-US" sz="2400" b="1">
                <a:solidFill>
                  <a:srgbClr val="00B050"/>
                </a:solidFill>
                <a:latin typeface="Times New Roman" pitchFamily="18" charset="0"/>
                <a:cs typeface="Times New Roman" pitchFamily="18" charset="0"/>
              </a:rPr>
              <a:t>VD: Đun triolein với dung dịch H</a:t>
            </a:r>
            <a:r>
              <a:rPr lang="en-US" sz="2400" b="1" baseline="-25000">
                <a:solidFill>
                  <a:srgbClr val="00B050"/>
                </a:solidFill>
                <a:latin typeface="Times New Roman" pitchFamily="18" charset="0"/>
                <a:cs typeface="Times New Roman" pitchFamily="18" charset="0"/>
              </a:rPr>
              <a:t>2</a:t>
            </a:r>
            <a:r>
              <a:rPr lang="en-US" sz="2400" b="1">
                <a:solidFill>
                  <a:srgbClr val="00B050"/>
                </a:solidFill>
                <a:latin typeface="Times New Roman" pitchFamily="18" charset="0"/>
                <a:cs typeface="Times New Roman" pitchFamily="18" charset="0"/>
              </a:rPr>
              <a:t>SO</a:t>
            </a:r>
            <a:r>
              <a:rPr lang="en-US" sz="2400" b="1" baseline="-25000">
                <a:solidFill>
                  <a:srgbClr val="00B050"/>
                </a:solidFill>
                <a:latin typeface="Times New Roman" pitchFamily="18" charset="0"/>
                <a:cs typeface="Times New Roman" pitchFamily="18" charset="0"/>
              </a:rPr>
              <a:t>4</a:t>
            </a:r>
            <a:r>
              <a:rPr lang="en-US" sz="2400" b="1">
                <a:solidFill>
                  <a:srgbClr val="00B050"/>
                </a:solidFill>
                <a:latin typeface="Times New Roman" pitchFamily="18" charset="0"/>
                <a:cs typeface="Times New Roman" pitchFamily="18" charset="0"/>
              </a:rPr>
              <a:t> loãng. Viết PTHH?Gọi tên sản phẩm?</a:t>
            </a:r>
          </a:p>
        </p:txBody>
      </p:sp>
      <p:sp>
        <p:nvSpPr>
          <p:cNvPr id="3" name="TextBox 2"/>
          <p:cNvSpPr txBox="1"/>
          <p:nvPr/>
        </p:nvSpPr>
        <p:spPr>
          <a:xfrm>
            <a:off x="7073583" y="5428282"/>
            <a:ext cx="4550569" cy="461665"/>
          </a:xfrm>
          <a:prstGeom prst="rect">
            <a:avLst/>
          </a:prstGeom>
          <a:noFill/>
        </p:spPr>
        <p:txBody>
          <a:bodyPr wrap="square" rtlCol="0">
            <a:spAutoFit/>
          </a:bodyPr>
          <a:lstStyle/>
          <a:p>
            <a:r>
              <a:rPr lang="en-US" sz="2400">
                <a:latin typeface="Times New Roman" pitchFamily="18" charset="0"/>
                <a:cs typeface="Times New Roman" pitchFamily="18" charset="0"/>
              </a:rPr>
              <a:t>axit oleic                 glixerol</a:t>
            </a:r>
          </a:p>
        </p:txBody>
      </p:sp>
    </p:spTree>
    <p:extLst>
      <p:ext uri="{BB962C8B-B14F-4D97-AF65-F5344CB8AC3E}">
        <p14:creationId xmlns:p14="http://schemas.microsoft.com/office/powerpoint/2010/main" val="3296716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1000"/>
                                        <p:tgtEl>
                                          <p:spTgt spid="7"/>
                                        </p:tgtEl>
                                      </p:cBhvr>
                                    </p:animEffect>
                                    <p:anim calcmode="lin" valueType="num">
                                      <p:cBhvr>
                                        <p:cTn id="42" dur="1000" fill="hold"/>
                                        <p:tgtEl>
                                          <p:spTgt spid="7"/>
                                        </p:tgtEl>
                                        <p:attrNameLst>
                                          <p:attrName>ppt_x</p:attrName>
                                        </p:attrNameLst>
                                      </p:cBhvr>
                                      <p:tavLst>
                                        <p:tav tm="0">
                                          <p:val>
                                            <p:strVal val="#ppt_x"/>
                                          </p:val>
                                        </p:tav>
                                        <p:tav tm="100000">
                                          <p:val>
                                            <p:strVal val="#ppt_x"/>
                                          </p:val>
                                        </p:tav>
                                      </p:tavLst>
                                    </p:anim>
                                    <p:anim calcmode="lin" valueType="num">
                                      <p:cBhvr>
                                        <p:cTn id="43" dur="1000" fill="hold"/>
                                        <p:tgtEl>
                                          <p:spTgt spid="7"/>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1000"/>
                                        <p:tgtEl>
                                          <p:spTgt spid="8"/>
                                        </p:tgtEl>
                                      </p:cBhvr>
                                    </p:animEffect>
                                    <p:anim calcmode="lin" valueType="num">
                                      <p:cBhvr>
                                        <p:cTn id="47" dur="1000" fill="hold"/>
                                        <p:tgtEl>
                                          <p:spTgt spid="8"/>
                                        </p:tgtEl>
                                        <p:attrNameLst>
                                          <p:attrName>ppt_x</p:attrName>
                                        </p:attrNameLst>
                                      </p:cBhvr>
                                      <p:tavLst>
                                        <p:tav tm="0">
                                          <p:val>
                                            <p:strVal val="#ppt_x"/>
                                          </p:val>
                                        </p:tav>
                                        <p:tav tm="100000">
                                          <p:val>
                                            <p:strVal val="#ppt_x"/>
                                          </p:val>
                                        </p:tav>
                                      </p:tavLst>
                                    </p:anim>
                                    <p:anim calcmode="lin" valueType="num">
                                      <p:cBhvr>
                                        <p:cTn id="4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barn(inVertical)">
                                      <p:cBhvr>
                                        <p:cTn id="53" dur="500"/>
                                        <p:tgtEl>
                                          <p:spTgt spid="20"/>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2">
                                            <p:txEl>
                                              <p:pRg st="0" end="0"/>
                                            </p:txEl>
                                          </p:spTgt>
                                        </p:tgtEl>
                                        <p:attrNameLst>
                                          <p:attrName>style.visibility</p:attrName>
                                        </p:attrNameLst>
                                      </p:cBhvr>
                                      <p:to>
                                        <p:strVal val="visible"/>
                                      </p:to>
                                    </p:set>
                                    <p:animEffect transition="in" filter="fade">
                                      <p:cBhvr>
                                        <p:cTn id="58" dur="1000"/>
                                        <p:tgtEl>
                                          <p:spTgt spid="2">
                                            <p:txEl>
                                              <p:pRg st="0" end="0"/>
                                            </p:txEl>
                                          </p:spTgt>
                                        </p:tgtEl>
                                      </p:cBhvr>
                                    </p:animEffect>
                                    <p:anim calcmode="lin" valueType="num">
                                      <p:cBhvr>
                                        <p:cTn id="59"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60"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nodeType="click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barn(inVertical)">
                                      <p:cBhvr>
                                        <p:cTn id="65" dur="500"/>
                                        <p:tgtEl>
                                          <p:spTgt spid="18"/>
                                        </p:tgtEl>
                                      </p:cBhvr>
                                    </p:animEffect>
                                  </p:childTnLst>
                                </p:cTn>
                              </p:par>
                              <p:par>
                                <p:cTn id="66" presetID="16" presetClass="entr" presetSubtype="21" fill="hold" nodeType="with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barn(inVertical)">
                                      <p:cBhvr>
                                        <p:cTn id="68" dur="500"/>
                                        <p:tgtEl>
                                          <p:spTgt spid="17"/>
                                        </p:tgtEl>
                                      </p:cBhvr>
                                    </p:animEffect>
                                  </p:childTnLst>
                                </p:cTn>
                              </p:par>
                              <p:par>
                                <p:cTn id="69" presetID="16" presetClass="entr" presetSubtype="21" fill="hold" grpId="0" nodeType="with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barn(inVertical)">
                                      <p:cBhvr>
                                        <p:cTn id="71" dur="500"/>
                                        <p:tgtEl>
                                          <p:spTgt spid="13"/>
                                        </p:tgtEl>
                                      </p:cBhvr>
                                    </p:animEffect>
                                  </p:childTnLst>
                                </p:cTn>
                              </p:par>
                              <p:par>
                                <p:cTn id="72" presetID="16" presetClass="entr" presetSubtype="21" fill="hold" grpId="0" nodeType="with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barn(inVertical)">
                                      <p:cBhvr>
                                        <p:cTn id="74" dur="500"/>
                                        <p:tgtEl>
                                          <p:spTgt spid="19"/>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3"/>
                                        </p:tgtEl>
                                        <p:attrNameLst>
                                          <p:attrName>style.visibility</p:attrName>
                                        </p:attrNameLst>
                                      </p:cBhvr>
                                      <p:to>
                                        <p:strVal val="visible"/>
                                      </p:to>
                                    </p:set>
                                    <p:animEffect transition="in" filter="barn(inVertical)">
                                      <p:cBhvr>
                                        <p:cTn id="7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3" grpId="0"/>
      <p:bldP spid="14" grpId="0" animBg="1"/>
      <p:bldP spid="10" grpId="0"/>
      <p:bldP spid="15" grpId="0" animBg="1"/>
      <p:bldP spid="8" grpId="0"/>
      <p:bldP spid="19" grpId="0"/>
      <p:bldP spid="20" grpId="0"/>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Composite</Template>
  <TotalTime>538</TotalTime>
  <Words>878</Words>
  <Application>Microsoft Office PowerPoint</Application>
  <PresentationFormat>Widescreen</PresentationFormat>
  <Paragraphs>90</Paragraphs>
  <Slides>16</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2" baseType="lpstr">
      <vt:lpstr>Arial</vt:lpstr>
      <vt:lpstr>Calibri</vt:lpstr>
      <vt:lpstr>Calibri Light</vt:lpstr>
      <vt:lpstr>Times New Roman</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Truc Nguyen</dc:creator>
  <cp:lastModifiedBy>Administrator</cp:lastModifiedBy>
  <cp:revision>43</cp:revision>
  <dcterms:created xsi:type="dcterms:W3CDTF">2021-09-07T08:06:44Z</dcterms:created>
  <dcterms:modified xsi:type="dcterms:W3CDTF">2022-09-15T09:22:03Z</dcterms:modified>
</cp:coreProperties>
</file>