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handoutMasterIdLst>
    <p:handoutMasterId r:id="rId24"/>
  </p:handoutMasterIdLst>
  <p:sldIdLst>
    <p:sldId id="337" r:id="rId2"/>
    <p:sldId id="340" r:id="rId3"/>
    <p:sldId id="339" r:id="rId4"/>
    <p:sldId id="354" r:id="rId5"/>
    <p:sldId id="310" r:id="rId6"/>
    <p:sldId id="353" r:id="rId7"/>
    <p:sldId id="311" r:id="rId8"/>
    <p:sldId id="347" r:id="rId9"/>
    <p:sldId id="313" r:id="rId10"/>
    <p:sldId id="314" r:id="rId11"/>
    <p:sldId id="315" r:id="rId12"/>
    <p:sldId id="316" r:id="rId13"/>
    <p:sldId id="312" r:id="rId14"/>
    <p:sldId id="317" r:id="rId15"/>
    <p:sldId id="318" r:id="rId16"/>
    <p:sldId id="319" r:id="rId17"/>
    <p:sldId id="320" r:id="rId18"/>
    <p:sldId id="306" r:id="rId19"/>
    <p:sldId id="307" r:id="rId20"/>
    <p:sldId id="355" r:id="rId21"/>
    <p:sldId id="356" r:id="rId2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800000"/>
    <a:srgbClr val="35EEF7"/>
    <a:srgbClr val="6E6AC2"/>
    <a:srgbClr val="000066"/>
    <a:srgbClr val="A50021"/>
    <a:srgbClr val="969696"/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4" autoAdjust="0"/>
    <p:restoredTop sz="94554" autoAdjust="0"/>
  </p:normalViewPr>
  <p:slideViewPr>
    <p:cSldViewPr>
      <p:cViewPr>
        <p:scale>
          <a:sx n="60" d="100"/>
          <a:sy n="60" d="100"/>
        </p:scale>
        <p:origin x="2022" y="108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A5B5B8-3CB6-40FB-9C16-52CDB39DB4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720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2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72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72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0C67A15-87A0-4802-A7EE-7E43D4C3AE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89E-1FE6-4A6E-856F-C492A047FE0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8754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64C16-3F92-4A55-B670-9383B0CA6C4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2248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FDAD-0558-48FB-B772-88DDB438E78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809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27A3-92AB-46CC-98D3-43005271D04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1392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D75B-DB72-4C30-8AA0-6B8C15C6A8A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0260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85E16-337B-4046-990B-0399F3D8C59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97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0CA52-0D02-4F3C-96A0-B115ABC0DC9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1996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F603-D071-40A6-89A3-23614ECBE38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857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4826-816B-40DB-938D-0061896472F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61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D507-143B-4B0B-B7F1-ED6E5470666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4019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13F4-5E98-4D90-8380-FB4B192E138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215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 smtClean="0"/>
              <a:t>www.themegallery.com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0BDEB-1CFC-4CF8-911D-EFFD4793520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9541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www.themegallery.com</a:t>
            </a:r>
          </a:p>
        </p:txBody>
      </p:sp>
      <p:sp>
        <p:nvSpPr>
          <p:cNvPr id="152578" name="Rectangle 2"/>
          <p:cNvSpPr>
            <a:spLocks noChangeArrowheads="1"/>
          </p:cNvSpPr>
          <p:nvPr/>
        </p:nvSpPr>
        <p:spPr bwMode="auto">
          <a:xfrm>
            <a:off x="29718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79" name="Rectangle 4"/>
          <p:cNvSpPr>
            <a:spLocks noChangeArrowheads="1"/>
          </p:cNvSpPr>
          <p:nvPr/>
        </p:nvSpPr>
        <p:spPr bwMode="auto">
          <a:xfrm>
            <a:off x="83058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0" name="Rectangle 5"/>
          <p:cNvSpPr>
            <a:spLocks noChangeArrowheads="1"/>
          </p:cNvSpPr>
          <p:nvPr/>
        </p:nvSpPr>
        <p:spPr bwMode="auto">
          <a:xfrm>
            <a:off x="77724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1" name="Rectangle 6"/>
          <p:cNvSpPr>
            <a:spLocks noChangeArrowheads="1"/>
          </p:cNvSpPr>
          <p:nvPr/>
        </p:nvSpPr>
        <p:spPr bwMode="auto">
          <a:xfrm>
            <a:off x="72390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2" name="Rectangle 7"/>
          <p:cNvSpPr>
            <a:spLocks noChangeArrowheads="1"/>
          </p:cNvSpPr>
          <p:nvPr/>
        </p:nvSpPr>
        <p:spPr bwMode="auto">
          <a:xfrm>
            <a:off x="67056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3" name="Rectangle 8"/>
          <p:cNvSpPr>
            <a:spLocks noChangeArrowheads="1"/>
          </p:cNvSpPr>
          <p:nvPr/>
        </p:nvSpPr>
        <p:spPr bwMode="auto">
          <a:xfrm>
            <a:off x="61722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4" name="Rectangle 9"/>
          <p:cNvSpPr>
            <a:spLocks noChangeArrowheads="1"/>
          </p:cNvSpPr>
          <p:nvPr/>
        </p:nvSpPr>
        <p:spPr bwMode="auto">
          <a:xfrm>
            <a:off x="56388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5" name="Rectangle 10"/>
          <p:cNvSpPr>
            <a:spLocks noChangeArrowheads="1"/>
          </p:cNvSpPr>
          <p:nvPr/>
        </p:nvSpPr>
        <p:spPr bwMode="auto">
          <a:xfrm>
            <a:off x="51054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6" name="Rectangle 11"/>
          <p:cNvSpPr>
            <a:spLocks noChangeArrowheads="1"/>
          </p:cNvSpPr>
          <p:nvPr/>
        </p:nvSpPr>
        <p:spPr bwMode="auto">
          <a:xfrm>
            <a:off x="45720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7" name="Rectangle 12"/>
          <p:cNvSpPr>
            <a:spLocks noChangeArrowheads="1"/>
          </p:cNvSpPr>
          <p:nvPr/>
        </p:nvSpPr>
        <p:spPr bwMode="auto">
          <a:xfrm>
            <a:off x="40386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8" name="Rectangle 13"/>
          <p:cNvSpPr>
            <a:spLocks noChangeArrowheads="1"/>
          </p:cNvSpPr>
          <p:nvPr/>
        </p:nvSpPr>
        <p:spPr bwMode="auto">
          <a:xfrm>
            <a:off x="3505200" y="5029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89" name="Rectangle 14"/>
          <p:cNvSpPr>
            <a:spLocks noChangeArrowheads="1"/>
          </p:cNvSpPr>
          <p:nvPr/>
        </p:nvSpPr>
        <p:spPr bwMode="auto">
          <a:xfrm>
            <a:off x="2971800" y="44958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0" name="Rectangle 15"/>
          <p:cNvSpPr>
            <a:spLocks noChangeArrowheads="1"/>
          </p:cNvSpPr>
          <p:nvPr/>
        </p:nvSpPr>
        <p:spPr bwMode="auto">
          <a:xfrm>
            <a:off x="5105400" y="44958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1" name="Rectangle 16"/>
          <p:cNvSpPr>
            <a:spLocks noChangeArrowheads="1"/>
          </p:cNvSpPr>
          <p:nvPr/>
        </p:nvSpPr>
        <p:spPr bwMode="auto">
          <a:xfrm>
            <a:off x="4572000" y="44958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2" name="Rectangle 17"/>
          <p:cNvSpPr>
            <a:spLocks noChangeArrowheads="1"/>
          </p:cNvSpPr>
          <p:nvPr/>
        </p:nvSpPr>
        <p:spPr bwMode="auto">
          <a:xfrm>
            <a:off x="4038600" y="44958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3" name="Rectangle 18"/>
          <p:cNvSpPr>
            <a:spLocks noChangeArrowheads="1"/>
          </p:cNvSpPr>
          <p:nvPr/>
        </p:nvSpPr>
        <p:spPr bwMode="auto">
          <a:xfrm>
            <a:off x="3505200" y="44958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4" name="Rectangle 19"/>
          <p:cNvSpPr>
            <a:spLocks noChangeArrowheads="1"/>
          </p:cNvSpPr>
          <p:nvPr/>
        </p:nvSpPr>
        <p:spPr bwMode="auto">
          <a:xfrm>
            <a:off x="29718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5" name="Rectangle 20"/>
          <p:cNvSpPr>
            <a:spLocks noChangeArrowheads="1"/>
          </p:cNvSpPr>
          <p:nvPr/>
        </p:nvSpPr>
        <p:spPr bwMode="auto">
          <a:xfrm>
            <a:off x="77724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6" name="Rectangle 21"/>
          <p:cNvSpPr>
            <a:spLocks noChangeArrowheads="1"/>
          </p:cNvSpPr>
          <p:nvPr/>
        </p:nvSpPr>
        <p:spPr bwMode="auto">
          <a:xfrm>
            <a:off x="72390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7" name="Rectangle 22"/>
          <p:cNvSpPr>
            <a:spLocks noChangeArrowheads="1"/>
          </p:cNvSpPr>
          <p:nvPr/>
        </p:nvSpPr>
        <p:spPr bwMode="auto">
          <a:xfrm>
            <a:off x="67056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8" name="Rectangle 23"/>
          <p:cNvSpPr>
            <a:spLocks noChangeArrowheads="1"/>
          </p:cNvSpPr>
          <p:nvPr/>
        </p:nvSpPr>
        <p:spPr bwMode="auto">
          <a:xfrm>
            <a:off x="61722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599" name="Rectangle 24"/>
          <p:cNvSpPr>
            <a:spLocks noChangeArrowheads="1"/>
          </p:cNvSpPr>
          <p:nvPr/>
        </p:nvSpPr>
        <p:spPr bwMode="auto">
          <a:xfrm>
            <a:off x="56388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0" name="Rectangle 25"/>
          <p:cNvSpPr>
            <a:spLocks noChangeArrowheads="1"/>
          </p:cNvSpPr>
          <p:nvPr/>
        </p:nvSpPr>
        <p:spPr bwMode="auto">
          <a:xfrm>
            <a:off x="51054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1" name="Rectangle 26"/>
          <p:cNvSpPr>
            <a:spLocks noChangeArrowheads="1"/>
          </p:cNvSpPr>
          <p:nvPr/>
        </p:nvSpPr>
        <p:spPr bwMode="auto">
          <a:xfrm>
            <a:off x="45720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2" name="Rectangle 27"/>
          <p:cNvSpPr>
            <a:spLocks noChangeArrowheads="1"/>
          </p:cNvSpPr>
          <p:nvPr/>
        </p:nvSpPr>
        <p:spPr bwMode="auto">
          <a:xfrm>
            <a:off x="40386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3" name="Rectangle 28"/>
          <p:cNvSpPr>
            <a:spLocks noChangeArrowheads="1"/>
          </p:cNvSpPr>
          <p:nvPr/>
        </p:nvSpPr>
        <p:spPr bwMode="auto">
          <a:xfrm>
            <a:off x="3505200" y="39624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4" name="Rectangle 29"/>
          <p:cNvSpPr>
            <a:spLocks noChangeArrowheads="1"/>
          </p:cNvSpPr>
          <p:nvPr/>
        </p:nvSpPr>
        <p:spPr bwMode="auto">
          <a:xfrm>
            <a:off x="2971800" y="34290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5" name="Rectangle 30"/>
          <p:cNvSpPr>
            <a:spLocks noChangeArrowheads="1"/>
          </p:cNvSpPr>
          <p:nvPr/>
        </p:nvSpPr>
        <p:spPr bwMode="auto">
          <a:xfrm>
            <a:off x="5638800" y="34290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6" name="Rectangle 31"/>
          <p:cNvSpPr>
            <a:spLocks noChangeArrowheads="1"/>
          </p:cNvSpPr>
          <p:nvPr/>
        </p:nvSpPr>
        <p:spPr bwMode="auto">
          <a:xfrm>
            <a:off x="5105400" y="34290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7" name="Rectangle 32"/>
          <p:cNvSpPr>
            <a:spLocks noChangeArrowheads="1"/>
          </p:cNvSpPr>
          <p:nvPr/>
        </p:nvSpPr>
        <p:spPr bwMode="auto">
          <a:xfrm>
            <a:off x="4572000" y="34290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8" name="Rectangle 33"/>
          <p:cNvSpPr>
            <a:spLocks noChangeArrowheads="1"/>
          </p:cNvSpPr>
          <p:nvPr/>
        </p:nvSpPr>
        <p:spPr bwMode="auto">
          <a:xfrm>
            <a:off x="4038600" y="34290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09" name="Rectangle 34"/>
          <p:cNvSpPr>
            <a:spLocks noChangeArrowheads="1"/>
          </p:cNvSpPr>
          <p:nvPr/>
        </p:nvSpPr>
        <p:spPr bwMode="auto">
          <a:xfrm>
            <a:off x="3505200" y="34290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0" name="Rectangle 35"/>
          <p:cNvSpPr>
            <a:spLocks noChangeArrowheads="1"/>
          </p:cNvSpPr>
          <p:nvPr/>
        </p:nvSpPr>
        <p:spPr bwMode="auto">
          <a:xfrm>
            <a:off x="2971800" y="28956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1" name="Rectangle 36"/>
          <p:cNvSpPr>
            <a:spLocks noChangeArrowheads="1"/>
          </p:cNvSpPr>
          <p:nvPr/>
        </p:nvSpPr>
        <p:spPr bwMode="auto">
          <a:xfrm>
            <a:off x="4038600" y="28956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2" name="Rectangle 37"/>
          <p:cNvSpPr>
            <a:spLocks noChangeArrowheads="1"/>
          </p:cNvSpPr>
          <p:nvPr/>
        </p:nvSpPr>
        <p:spPr bwMode="auto">
          <a:xfrm>
            <a:off x="3505200" y="28956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3" name="Rectangle 38"/>
          <p:cNvSpPr>
            <a:spLocks noChangeArrowheads="1"/>
          </p:cNvSpPr>
          <p:nvPr/>
        </p:nvSpPr>
        <p:spPr bwMode="auto">
          <a:xfrm>
            <a:off x="2971800" y="2362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4" name="Rectangle 39"/>
          <p:cNvSpPr>
            <a:spLocks noChangeArrowheads="1"/>
          </p:cNvSpPr>
          <p:nvPr/>
        </p:nvSpPr>
        <p:spPr bwMode="auto">
          <a:xfrm>
            <a:off x="4572000" y="2362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5" name="Rectangle 40"/>
          <p:cNvSpPr>
            <a:spLocks noChangeArrowheads="1"/>
          </p:cNvSpPr>
          <p:nvPr/>
        </p:nvSpPr>
        <p:spPr bwMode="auto">
          <a:xfrm>
            <a:off x="4038600" y="2362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6" name="Rectangle 41"/>
          <p:cNvSpPr>
            <a:spLocks noChangeArrowheads="1"/>
          </p:cNvSpPr>
          <p:nvPr/>
        </p:nvSpPr>
        <p:spPr bwMode="auto">
          <a:xfrm>
            <a:off x="3505200" y="23622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7" name="Rectangle 42"/>
          <p:cNvSpPr>
            <a:spLocks noChangeArrowheads="1"/>
          </p:cNvSpPr>
          <p:nvPr/>
        </p:nvSpPr>
        <p:spPr bwMode="auto">
          <a:xfrm>
            <a:off x="2971800" y="18288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8" name="Rectangle 43"/>
          <p:cNvSpPr>
            <a:spLocks noChangeArrowheads="1"/>
          </p:cNvSpPr>
          <p:nvPr/>
        </p:nvSpPr>
        <p:spPr bwMode="auto">
          <a:xfrm>
            <a:off x="4038600" y="18288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52619" name="Rectangle 44"/>
          <p:cNvSpPr>
            <a:spLocks noChangeArrowheads="1"/>
          </p:cNvSpPr>
          <p:nvPr/>
        </p:nvSpPr>
        <p:spPr bwMode="auto">
          <a:xfrm>
            <a:off x="3505200" y="1828800"/>
            <a:ext cx="533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405549" name="AutoShape 45"/>
          <p:cNvSpPr>
            <a:spLocks noChangeArrowheads="1"/>
          </p:cNvSpPr>
          <p:nvPr/>
        </p:nvSpPr>
        <p:spPr bwMode="auto">
          <a:xfrm>
            <a:off x="2185988" y="1793875"/>
            <a:ext cx="577850" cy="552450"/>
          </a:xfrm>
          <a:prstGeom prst="diamond">
            <a:avLst/>
          </a:prstGeom>
          <a:gradFill rotWithShape="1">
            <a:gsLst>
              <a:gs pos="0">
                <a:srgbClr val="FFFF99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405550" name="Oval 46"/>
          <p:cNvSpPr>
            <a:spLocks noChangeArrowheads="1"/>
          </p:cNvSpPr>
          <p:nvPr/>
        </p:nvSpPr>
        <p:spPr bwMode="auto">
          <a:xfrm>
            <a:off x="2057401" y="1828800"/>
            <a:ext cx="449263" cy="552450"/>
          </a:xfrm>
          <a:prstGeom prst="ellipse">
            <a:avLst/>
          </a:prstGeom>
          <a:gradFill rotWithShape="1">
            <a:gsLst>
              <a:gs pos="0">
                <a:srgbClr val="CCFF99"/>
              </a:gs>
              <a:gs pos="100000">
                <a:srgbClr val="28EE2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0000FF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405551" name="AutoShape 47"/>
          <p:cNvSpPr>
            <a:spLocks noChangeArrowheads="1"/>
          </p:cNvSpPr>
          <p:nvPr/>
        </p:nvSpPr>
        <p:spPr bwMode="auto">
          <a:xfrm>
            <a:off x="2182813" y="2341563"/>
            <a:ext cx="577850" cy="552450"/>
          </a:xfrm>
          <a:prstGeom prst="diamond">
            <a:avLst/>
          </a:prstGeom>
          <a:gradFill rotWithShape="1">
            <a:gsLst>
              <a:gs pos="0">
                <a:srgbClr val="FFFF99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405552" name="Oval 48"/>
          <p:cNvSpPr>
            <a:spLocks noChangeArrowheads="1"/>
          </p:cNvSpPr>
          <p:nvPr/>
        </p:nvSpPr>
        <p:spPr bwMode="auto">
          <a:xfrm>
            <a:off x="2022476" y="2357438"/>
            <a:ext cx="449263" cy="552450"/>
          </a:xfrm>
          <a:prstGeom prst="ellipse">
            <a:avLst/>
          </a:prstGeom>
          <a:gradFill rotWithShape="1">
            <a:gsLst>
              <a:gs pos="0">
                <a:srgbClr val="CCFF99"/>
              </a:gs>
              <a:gs pos="100000">
                <a:srgbClr val="28EE2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0000FF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405553" name="AutoShape 49"/>
          <p:cNvSpPr>
            <a:spLocks noChangeArrowheads="1"/>
          </p:cNvSpPr>
          <p:nvPr/>
        </p:nvSpPr>
        <p:spPr bwMode="auto">
          <a:xfrm>
            <a:off x="2203450" y="2895600"/>
            <a:ext cx="577850" cy="552450"/>
          </a:xfrm>
          <a:prstGeom prst="diamond">
            <a:avLst/>
          </a:prstGeom>
          <a:gradFill rotWithShape="1">
            <a:gsLst>
              <a:gs pos="0">
                <a:srgbClr val="FFFF99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405554" name="Oval 50"/>
          <p:cNvSpPr>
            <a:spLocks noChangeArrowheads="1"/>
          </p:cNvSpPr>
          <p:nvPr/>
        </p:nvSpPr>
        <p:spPr bwMode="auto">
          <a:xfrm>
            <a:off x="2043113" y="2911475"/>
            <a:ext cx="449262" cy="552450"/>
          </a:xfrm>
          <a:prstGeom prst="ellipse">
            <a:avLst/>
          </a:prstGeom>
          <a:gradFill rotWithShape="1">
            <a:gsLst>
              <a:gs pos="0">
                <a:srgbClr val="CCFF99"/>
              </a:gs>
              <a:gs pos="100000">
                <a:srgbClr val="28EE2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0000FF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405555" name="AutoShape 51"/>
          <p:cNvSpPr>
            <a:spLocks noChangeArrowheads="1"/>
          </p:cNvSpPr>
          <p:nvPr/>
        </p:nvSpPr>
        <p:spPr bwMode="auto">
          <a:xfrm>
            <a:off x="2217738" y="3429000"/>
            <a:ext cx="577850" cy="552450"/>
          </a:xfrm>
          <a:prstGeom prst="diamond">
            <a:avLst/>
          </a:prstGeom>
          <a:gradFill rotWithShape="1">
            <a:gsLst>
              <a:gs pos="0">
                <a:srgbClr val="FFFF99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405556" name="Oval 52"/>
          <p:cNvSpPr>
            <a:spLocks noChangeArrowheads="1"/>
          </p:cNvSpPr>
          <p:nvPr/>
        </p:nvSpPr>
        <p:spPr bwMode="auto">
          <a:xfrm>
            <a:off x="2057401" y="3444875"/>
            <a:ext cx="449263" cy="552450"/>
          </a:xfrm>
          <a:prstGeom prst="ellipse">
            <a:avLst/>
          </a:prstGeom>
          <a:gradFill rotWithShape="1">
            <a:gsLst>
              <a:gs pos="0">
                <a:srgbClr val="CCFF99"/>
              </a:gs>
              <a:gs pos="100000">
                <a:srgbClr val="28EE2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0000FF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405557" name="AutoShape 53"/>
          <p:cNvSpPr>
            <a:spLocks noChangeArrowheads="1"/>
          </p:cNvSpPr>
          <p:nvPr/>
        </p:nvSpPr>
        <p:spPr bwMode="auto">
          <a:xfrm>
            <a:off x="2238375" y="3941763"/>
            <a:ext cx="577850" cy="552450"/>
          </a:xfrm>
          <a:prstGeom prst="diamond">
            <a:avLst/>
          </a:prstGeom>
          <a:gradFill rotWithShape="1">
            <a:gsLst>
              <a:gs pos="0">
                <a:srgbClr val="FFFF99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405558" name="Oval 54"/>
          <p:cNvSpPr>
            <a:spLocks noChangeArrowheads="1"/>
          </p:cNvSpPr>
          <p:nvPr/>
        </p:nvSpPr>
        <p:spPr bwMode="auto">
          <a:xfrm>
            <a:off x="2078038" y="3957638"/>
            <a:ext cx="449262" cy="552450"/>
          </a:xfrm>
          <a:prstGeom prst="ellipse">
            <a:avLst/>
          </a:prstGeom>
          <a:gradFill rotWithShape="1">
            <a:gsLst>
              <a:gs pos="0">
                <a:srgbClr val="CCFF99"/>
              </a:gs>
              <a:gs pos="100000">
                <a:srgbClr val="28EE2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0000FF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405559" name="AutoShape 55"/>
          <p:cNvSpPr>
            <a:spLocks noChangeArrowheads="1"/>
          </p:cNvSpPr>
          <p:nvPr/>
        </p:nvSpPr>
        <p:spPr bwMode="auto">
          <a:xfrm>
            <a:off x="2232025" y="4475163"/>
            <a:ext cx="577850" cy="552450"/>
          </a:xfrm>
          <a:prstGeom prst="diamond">
            <a:avLst/>
          </a:prstGeom>
          <a:gradFill rotWithShape="1">
            <a:gsLst>
              <a:gs pos="0">
                <a:srgbClr val="FFFF99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405560" name="Oval 56"/>
          <p:cNvSpPr>
            <a:spLocks noChangeArrowheads="1"/>
          </p:cNvSpPr>
          <p:nvPr/>
        </p:nvSpPr>
        <p:spPr bwMode="auto">
          <a:xfrm>
            <a:off x="2071688" y="4491038"/>
            <a:ext cx="449262" cy="552450"/>
          </a:xfrm>
          <a:prstGeom prst="ellipse">
            <a:avLst/>
          </a:prstGeom>
          <a:gradFill rotWithShape="1">
            <a:gsLst>
              <a:gs pos="0">
                <a:srgbClr val="CCFF99"/>
              </a:gs>
              <a:gs pos="100000">
                <a:srgbClr val="28EE2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0000FF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405561" name="AutoShape 57"/>
          <p:cNvSpPr>
            <a:spLocks noChangeArrowheads="1"/>
          </p:cNvSpPr>
          <p:nvPr/>
        </p:nvSpPr>
        <p:spPr bwMode="auto">
          <a:xfrm>
            <a:off x="2238375" y="5000625"/>
            <a:ext cx="577850" cy="552450"/>
          </a:xfrm>
          <a:prstGeom prst="diamond">
            <a:avLst/>
          </a:prstGeom>
          <a:gradFill rotWithShape="1">
            <a:gsLst>
              <a:gs pos="0">
                <a:srgbClr val="FFFF99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405562" name="Oval 58"/>
          <p:cNvSpPr>
            <a:spLocks noChangeArrowheads="1"/>
          </p:cNvSpPr>
          <p:nvPr/>
        </p:nvSpPr>
        <p:spPr bwMode="auto">
          <a:xfrm>
            <a:off x="2078038" y="5016500"/>
            <a:ext cx="449262" cy="552450"/>
          </a:xfrm>
          <a:prstGeom prst="ellipse">
            <a:avLst/>
          </a:prstGeom>
          <a:gradFill rotWithShape="1">
            <a:gsLst>
              <a:gs pos="0">
                <a:srgbClr val="CCFF99"/>
              </a:gs>
              <a:gs pos="100000">
                <a:srgbClr val="28EE2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0000FF"/>
                </a:solidFill>
                <a:latin typeface="Arial Black" panose="020B0A04020102020204" pitchFamily="34" charset="0"/>
              </a:rPr>
              <a:t>7</a:t>
            </a:r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5987467" y="670719"/>
            <a:ext cx="4495800" cy="2971800"/>
            <a:chOff x="2640" y="192"/>
            <a:chExt cx="2832" cy="1872"/>
          </a:xfrm>
        </p:grpSpPr>
        <p:sp>
          <p:nvSpPr>
            <p:cNvPr id="152635" name="AutoShape 60"/>
            <p:cNvSpPr>
              <a:spLocks noChangeArrowheads="1"/>
            </p:cNvSpPr>
            <p:nvPr/>
          </p:nvSpPr>
          <p:spPr bwMode="auto">
            <a:xfrm>
              <a:off x="2640" y="192"/>
              <a:ext cx="2832" cy="1872"/>
            </a:xfrm>
            <a:prstGeom prst="cloudCallout">
              <a:avLst>
                <a:gd name="adj1" fmla="val -61370"/>
                <a:gd name="adj2" fmla="val 47278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rgbClr val="FFFF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endParaRPr lang="en-US" altLang="en-US">
                <a:latin typeface="Arial Black" panose="020B0A04020102020204" pitchFamily="34" charset="0"/>
              </a:endParaRPr>
            </a:p>
          </p:txBody>
        </p:sp>
        <p:sp>
          <p:nvSpPr>
            <p:cNvPr id="152636" name="Text Box 61"/>
            <p:cNvSpPr txBox="1">
              <a:spLocks noChangeArrowheads="1"/>
            </p:cNvSpPr>
            <p:nvPr/>
          </p:nvSpPr>
          <p:spPr bwMode="auto">
            <a:xfrm>
              <a:off x="3110" y="460"/>
              <a:ext cx="1930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Tính </a:t>
              </a:r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chất </a:t>
              </a:r>
              <a:r>
                <a:rPr lang="en-US" altLang="en-US" sz="3200" b="1" i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hóa học chung </a:t>
              </a:r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của kim loại là gì?</a:t>
              </a:r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2971800" y="1828800"/>
            <a:ext cx="1600200" cy="539750"/>
            <a:chOff x="912" y="1152"/>
            <a:chExt cx="1008" cy="340"/>
          </a:xfrm>
        </p:grpSpPr>
        <p:sp>
          <p:nvSpPr>
            <p:cNvPr id="152638" name="Rectangle 63"/>
            <p:cNvSpPr>
              <a:spLocks noChangeArrowheads="1"/>
            </p:cNvSpPr>
            <p:nvPr/>
          </p:nvSpPr>
          <p:spPr bwMode="auto">
            <a:xfrm>
              <a:off x="912" y="115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FF0000"/>
                  </a:solidFill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152639" name="Rectangle 64"/>
            <p:cNvSpPr>
              <a:spLocks noChangeArrowheads="1"/>
            </p:cNvSpPr>
            <p:nvPr/>
          </p:nvSpPr>
          <p:spPr bwMode="auto">
            <a:xfrm>
              <a:off x="1584" y="1152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Ử</a:t>
              </a:r>
            </a:p>
          </p:txBody>
        </p:sp>
        <p:sp>
          <p:nvSpPr>
            <p:cNvPr id="152640" name="Rectangle 65"/>
            <p:cNvSpPr>
              <a:spLocks noChangeArrowheads="1"/>
            </p:cNvSpPr>
            <p:nvPr/>
          </p:nvSpPr>
          <p:spPr bwMode="auto">
            <a:xfrm>
              <a:off x="1248" y="1152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</p:grp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5334000" y="609600"/>
            <a:ext cx="5181600" cy="3124200"/>
            <a:chOff x="2496" y="192"/>
            <a:chExt cx="3264" cy="1968"/>
          </a:xfrm>
        </p:grpSpPr>
        <p:sp>
          <p:nvSpPr>
            <p:cNvPr id="152642" name="AutoShape 67"/>
            <p:cNvSpPr>
              <a:spLocks noChangeArrowheads="1"/>
            </p:cNvSpPr>
            <p:nvPr/>
          </p:nvSpPr>
          <p:spPr bwMode="auto">
            <a:xfrm>
              <a:off x="2496" y="192"/>
              <a:ext cx="3264" cy="1968"/>
            </a:xfrm>
            <a:prstGeom prst="cloudCallout">
              <a:avLst>
                <a:gd name="adj1" fmla="val -53463"/>
                <a:gd name="adj2" fmla="val 42176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CCECFF"/>
                </a:gs>
                <a:gs pos="100000">
                  <a:srgbClr val="0000FF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endParaRPr lang="en-US" altLang="en-US">
                <a:latin typeface="Arial Black" panose="020B0A04020102020204" pitchFamily="34" charset="0"/>
              </a:endParaRPr>
            </a:p>
          </p:txBody>
        </p:sp>
        <p:sp>
          <p:nvSpPr>
            <p:cNvPr id="152643" name="Text Box 68"/>
            <p:cNvSpPr txBox="1">
              <a:spLocks noChangeArrowheads="1"/>
            </p:cNvSpPr>
            <p:nvPr/>
          </p:nvSpPr>
          <p:spPr bwMode="auto">
            <a:xfrm>
              <a:off x="3062" y="375"/>
              <a:ext cx="2410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 b="1" i="1">
                  <a:latin typeface="Times New Roman" panose="02020603050405020304" pitchFamily="18" charset="0"/>
                </a:rPr>
                <a:t>Tên của kim loại cứng nhất.</a:t>
              </a:r>
            </a:p>
          </p:txBody>
        </p:sp>
      </p:grpSp>
      <p:grpSp>
        <p:nvGrpSpPr>
          <p:cNvPr id="5" name="Group 69"/>
          <p:cNvGrpSpPr>
            <a:grpSpLocks/>
          </p:cNvGrpSpPr>
          <p:nvPr/>
        </p:nvGrpSpPr>
        <p:grpSpPr bwMode="auto">
          <a:xfrm>
            <a:off x="2971800" y="2362200"/>
            <a:ext cx="2133600" cy="533400"/>
            <a:chOff x="912" y="1488"/>
            <a:chExt cx="1344" cy="336"/>
          </a:xfrm>
        </p:grpSpPr>
        <p:sp>
          <p:nvSpPr>
            <p:cNvPr id="152645" name="Rectangle 70"/>
            <p:cNvSpPr>
              <a:spLocks noChangeArrowheads="1"/>
            </p:cNvSpPr>
            <p:nvPr/>
          </p:nvSpPr>
          <p:spPr bwMode="auto">
            <a:xfrm>
              <a:off x="912" y="148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52646" name="Rectangle 71"/>
            <p:cNvSpPr>
              <a:spLocks noChangeArrowheads="1"/>
            </p:cNvSpPr>
            <p:nvPr/>
          </p:nvSpPr>
          <p:spPr bwMode="auto">
            <a:xfrm>
              <a:off x="1248" y="148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chemeClr val="accent1"/>
                  </a:solidFill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52647" name="Rectangle 72"/>
            <p:cNvSpPr>
              <a:spLocks noChangeArrowheads="1"/>
            </p:cNvSpPr>
            <p:nvPr/>
          </p:nvSpPr>
          <p:spPr bwMode="auto">
            <a:xfrm>
              <a:off x="1584" y="148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152648" name="Rectangle 73"/>
            <p:cNvSpPr>
              <a:spLocks noChangeArrowheads="1"/>
            </p:cNvSpPr>
            <p:nvPr/>
          </p:nvSpPr>
          <p:spPr bwMode="auto">
            <a:xfrm>
              <a:off x="1920" y="148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FF0066"/>
                  </a:solidFill>
                  <a:latin typeface="Times New Roman" panose="02020603050405020304" pitchFamily="18" charset="0"/>
                </a:rPr>
                <a:t>M</a:t>
              </a:r>
            </a:p>
          </p:txBody>
        </p:sp>
      </p:grpSp>
      <p:grpSp>
        <p:nvGrpSpPr>
          <p:cNvPr id="6" name="Group 74"/>
          <p:cNvGrpSpPr>
            <a:grpSpLocks/>
          </p:cNvGrpSpPr>
          <p:nvPr/>
        </p:nvGrpSpPr>
        <p:grpSpPr bwMode="auto">
          <a:xfrm>
            <a:off x="5791200" y="1295400"/>
            <a:ext cx="5181600" cy="2743200"/>
            <a:chOff x="2496" y="192"/>
            <a:chExt cx="3264" cy="1968"/>
          </a:xfrm>
        </p:grpSpPr>
        <p:sp>
          <p:nvSpPr>
            <p:cNvPr id="152650" name="AutoShape 75"/>
            <p:cNvSpPr>
              <a:spLocks noChangeArrowheads="1"/>
            </p:cNvSpPr>
            <p:nvPr/>
          </p:nvSpPr>
          <p:spPr bwMode="auto">
            <a:xfrm>
              <a:off x="2496" y="192"/>
              <a:ext cx="3264" cy="1968"/>
            </a:xfrm>
            <a:prstGeom prst="cloudCallout">
              <a:avLst>
                <a:gd name="adj1" fmla="val -53463"/>
                <a:gd name="adj2" fmla="val 42176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CCECFF"/>
                </a:gs>
                <a:gs pos="100000">
                  <a:srgbClr val="0000FF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endParaRPr lang="en-US" altLang="en-US">
                <a:latin typeface="Arial Black" panose="020B0A04020102020204" pitchFamily="34" charset="0"/>
              </a:endParaRPr>
            </a:p>
          </p:txBody>
        </p:sp>
        <p:sp>
          <p:nvSpPr>
            <p:cNvPr id="152651" name="Text Box 76"/>
            <p:cNvSpPr txBox="1">
              <a:spLocks noChangeArrowheads="1"/>
            </p:cNvSpPr>
            <p:nvPr/>
          </p:nvSpPr>
          <p:spPr bwMode="auto">
            <a:xfrm>
              <a:off x="3062" y="375"/>
              <a:ext cx="2410" cy="1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Hóa trị của Fe khi tác dụng với dd H</a:t>
              </a:r>
              <a:r>
                <a:rPr lang="en-US" altLang="en-US" sz="3200" b="1" i="1" baseline="-25000">
                  <a:solidFill>
                    <a:srgbClr val="0000FF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SO</a:t>
              </a:r>
              <a:r>
                <a:rPr lang="en-US" altLang="en-US" sz="3200" b="1" i="1" baseline="-25000">
                  <a:solidFill>
                    <a:srgbClr val="0000FF"/>
                  </a:solidFill>
                  <a:latin typeface="Times New Roman" panose="02020603050405020304" pitchFamily="18" charset="0"/>
                </a:rPr>
                <a:t>4</a:t>
              </a:r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loãng</a:t>
              </a:r>
            </a:p>
          </p:txBody>
        </p:sp>
      </p:grpSp>
      <p:grpSp>
        <p:nvGrpSpPr>
          <p:cNvPr id="7" name="Group 77"/>
          <p:cNvGrpSpPr>
            <a:grpSpLocks/>
          </p:cNvGrpSpPr>
          <p:nvPr/>
        </p:nvGrpSpPr>
        <p:grpSpPr bwMode="auto">
          <a:xfrm>
            <a:off x="2971800" y="2895600"/>
            <a:ext cx="1600200" cy="533400"/>
            <a:chOff x="912" y="1824"/>
            <a:chExt cx="1008" cy="336"/>
          </a:xfrm>
        </p:grpSpPr>
        <p:sp>
          <p:nvSpPr>
            <p:cNvPr id="152653" name="Rectangle 78"/>
            <p:cNvSpPr>
              <a:spLocks noChangeArrowheads="1"/>
            </p:cNvSpPr>
            <p:nvPr/>
          </p:nvSpPr>
          <p:spPr bwMode="auto">
            <a:xfrm>
              <a:off x="1584" y="1824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152654" name="Rectangle 79"/>
            <p:cNvSpPr>
              <a:spLocks noChangeArrowheads="1"/>
            </p:cNvSpPr>
            <p:nvPr/>
          </p:nvSpPr>
          <p:spPr bwMode="auto">
            <a:xfrm>
              <a:off x="912" y="1824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FF0000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52655" name="Rectangle 80"/>
            <p:cNvSpPr>
              <a:spLocks noChangeArrowheads="1"/>
            </p:cNvSpPr>
            <p:nvPr/>
          </p:nvSpPr>
          <p:spPr bwMode="auto">
            <a:xfrm>
              <a:off x="1248" y="1824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8" name="Group 81"/>
          <p:cNvGrpSpPr>
            <a:grpSpLocks/>
          </p:cNvGrpSpPr>
          <p:nvPr/>
        </p:nvGrpSpPr>
        <p:grpSpPr bwMode="auto">
          <a:xfrm>
            <a:off x="5334000" y="914400"/>
            <a:ext cx="5486400" cy="2724150"/>
            <a:chOff x="2112" y="240"/>
            <a:chExt cx="3456" cy="1716"/>
          </a:xfrm>
        </p:grpSpPr>
        <p:sp>
          <p:nvSpPr>
            <p:cNvPr id="152657" name="AutoShape 82"/>
            <p:cNvSpPr>
              <a:spLocks noChangeArrowheads="1"/>
            </p:cNvSpPr>
            <p:nvPr/>
          </p:nvSpPr>
          <p:spPr bwMode="auto">
            <a:xfrm>
              <a:off x="2112" y="240"/>
              <a:ext cx="3456" cy="1584"/>
            </a:xfrm>
            <a:prstGeom prst="cloudCallout">
              <a:avLst>
                <a:gd name="adj1" fmla="val -45602"/>
                <a:gd name="adj2" fmla="val 59722"/>
              </a:avLst>
            </a:prstGeom>
            <a:gradFill rotWithShape="1">
              <a:gsLst>
                <a:gs pos="0">
                  <a:srgbClr val="FFFF99"/>
                </a:gs>
                <a:gs pos="100000">
                  <a:schemeClr val="accent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endParaRPr lang="en-US" altLang="en-US">
                <a:latin typeface="Arial Black" panose="020B0A04020102020204" pitchFamily="34" charset="0"/>
              </a:endParaRPr>
            </a:p>
          </p:txBody>
        </p:sp>
        <p:sp>
          <p:nvSpPr>
            <p:cNvPr id="152658" name="Text Box 83"/>
            <p:cNvSpPr txBox="1">
              <a:spLocks noChangeArrowheads="1"/>
            </p:cNvSpPr>
            <p:nvPr/>
          </p:nvSpPr>
          <p:spPr bwMode="auto">
            <a:xfrm>
              <a:off x="2630" y="652"/>
              <a:ext cx="2506" cy="1304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Trong phản ứng giửa:Fe + CuCl</a:t>
              </a:r>
              <a:r>
                <a:rPr lang="en-US" altLang="en-US" sz="3200" b="1" i="1" baseline="-25000">
                  <a:solidFill>
                    <a:srgbClr val="0000FF"/>
                  </a:solidFill>
                  <a:latin typeface="Times New Roman" panose="02020603050405020304" pitchFamily="18" charset="0"/>
                </a:rPr>
                <a:t>2 </a:t>
              </a:r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vai trò của Cu</a:t>
              </a:r>
              <a:r>
                <a:rPr lang="en-US" altLang="en-US" sz="3200" b="1" i="1" baseline="30000">
                  <a:solidFill>
                    <a:srgbClr val="0000FF"/>
                  </a:solidFill>
                  <a:latin typeface="Times New Roman" panose="02020603050405020304" pitchFamily="18" charset="0"/>
                </a:rPr>
                <a:t>2+</a:t>
              </a:r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 là chất</a:t>
              </a:r>
              <a:r>
                <a:rPr lang="en-US" altLang="en-US" sz="3200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gì?</a:t>
              </a:r>
              <a:endParaRPr lang="en-US" altLang="en-US" sz="3200" b="1" i="1">
                <a:solidFill>
                  <a:srgbClr val="0000FF"/>
                </a:solidFill>
                <a:latin typeface="Times New Roman" panose="02020603050405020304" pitchFamily="18" charset="0"/>
                <a:sym typeface="Wingdings 3" panose="05040102010807070707" pitchFamily="18" charset="2"/>
              </a:endParaRPr>
            </a:p>
          </p:txBody>
        </p:sp>
      </p:grpSp>
      <p:grpSp>
        <p:nvGrpSpPr>
          <p:cNvPr id="9" name="Group 84"/>
          <p:cNvGrpSpPr>
            <a:grpSpLocks/>
          </p:cNvGrpSpPr>
          <p:nvPr/>
        </p:nvGrpSpPr>
        <p:grpSpPr bwMode="auto">
          <a:xfrm>
            <a:off x="2971800" y="3429000"/>
            <a:ext cx="3200400" cy="533400"/>
            <a:chOff x="912" y="2160"/>
            <a:chExt cx="2016" cy="336"/>
          </a:xfrm>
        </p:grpSpPr>
        <p:sp>
          <p:nvSpPr>
            <p:cNvPr id="152660" name="Rectangle 85"/>
            <p:cNvSpPr>
              <a:spLocks noChangeArrowheads="1"/>
            </p:cNvSpPr>
            <p:nvPr/>
          </p:nvSpPr>
          <p:spPr bwMode="auto">
            <a:xfrm>
              <a:off x="912" y="2160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152661" name="Rectangle 86"/>
            <p:cNvSpPr>
              <a:spLocks noChangeArrowheads="1"/>
            </p:cNvSpPr>
            <p:nvPr/>
          </p:nvSpPr>
          <p:spPr bwMode="auto">
            <a:xfrm>
              <a:off x="2592" y="2160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52662" name="Rectangle 87"/>
            <p:cNvSpPr>
              <a:spLocks noChangeArrowheads="1"/>
            </p:cNvSpPr>
            <p:nvPr/>
          </p:nvSpPr>
          <p:spPr bwMode="auto">
            <a:xfrm>
              <a:off x="2265" y="2160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Ó</a:t>
              </a:r>
            </a:p>
          </p:txBody>
        </p:sp>
        <p:sp>
          <p:nvSpPr>
            <p:cNvPr id="152663" name="Rectangle 88"/>
            <p:cNvSpPr>
              <a:spLocks noChangeArrowheads="1"/>
            </p:cNvSpPr>
            <p:nvPr/>
          </p:nvSpPr>
          <p:spPr bwMode="auto">
            <a:xfrm>
              <a:off x="1920" y="2160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52664" name="Rectangle 89"/>
            <p:cNvSpPr>
              <a:spLocks noChangeArrowheads="1"/>
            </p:cNvSpPr>
            <p:nvPr/>
          </p:nvSpPr>
          <p:spPr bwMode="auto">
            <a:xfrm>
              <a:off x="1584" y="2160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FF0066"/>
                  </a:solidFill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152665" name="Rectangle 90"/>
            <p:cNvSpPr>
              <a:spLocks noChangeArrowheads="1"/>
            </p:cNvSpPr>
            <p:nvPr/>
          </p:nvSpPr>
          <p:spPr bwMode="auto">
            <a:xfrm>
              <a:off x="1248" y="2160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chemeClr val="tx2"/>
                  </a:solidFill>
                  <a:latin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10" name="Group 91"/>
          <p:cNvGrpSpPr>
            <a:grpSpLocks/>
          </p:cNvGrpSpPr>
          <p:nvPr/>
        </p:nvGrpSpPr>
        <p:grpSpPr bwMode="auto">
          <a:xfrm rot="21426870">
            <a:off x="5257800" y="685800"/>
            <a:ext cx="5410200" cy="3048000"/>
            <a:chOff x="2352" y="192"/>
            <a:chExt cx="3408" cy="1920"/>
          </a:xfrm>
        </p:grpSpPr>
        <p:sp>
          <p:nvSpPr>
            <p:cNvPr id="152667" name="AutoShape 92"/>
            <p:cNvSpPr>
              <a:spLocks noChangeArrowheads="1"/>
            </p:cNvSpPr>
            <p:nvPr/>
          </p:nvSpPr>
          <p:spPr bwMode="auto">
            <a:xfrm>
              <a:off x="2352" y="192"/>
              <a:ext cx="3408" cy="1920"/>
            </a:xfrm>
            <a:prstGeom prst="cloudCallout">
              <a:avLst>
                <a:gd name="adj1" fmla="val -23472"/>
                <a:gd name="adj2" fmla="val 62343"/>
              </a:avLst>
            </a:prstGeom>
            <a:gradFill rotWithShape="1">
              <a:gsLst>
                <a:gs pos="0">
                  <a:srgbClr val="FF99FF"/>
                </a:gs>
                <a:gs pos="100000">
                  <a:srgbClr val="FFCCFF"/>
                </a:gs>
              </a:gsLst>
              <a:lin ang="2700000" scaled="1"/>
            </a:gradFill>
            <a:ln w="9525">
              <a:solidFill>
                <a:srgbClr val="660033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endParaRPr lang="en-US" altLang="en-US">
                <a:latin typeface="Arial Black" panose="020B0A04020102020204" pitchFamily="34" charset="0"/>
              </a:endParaRPr>
            </a:p>
          </p:txBody>
        </p:sp>
        <p:sp>
          <p:nvSpPr>
            <p:cNvPr id="152668" name="Text Box 93"/>
            <p:cNvSpPr txBox="1">
              <a:spLocks noChangeArrowheads="1"/>
            </p:cNvSpPr>
            <p:nvPr/>
          </p:nvSpPr>
          <p:spPr bwMode="auto">
            <a:xfrm>
              <a:off x="2869" y="655"/>
              <a:ext cx="2650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000" b="1" i="1">
                  <a:latin typeface="Times New Roman" panose="02020603050405020304" pitchFamily="18" charset="0"/>
                </a:rPr>
                <a:t>Tơ viscô và tơ axetat thuộc loại</a:t>
              </a:r>
              <a:r>
                <a:rPr lang="en-US" altLang="en-US" sz="3000" i="1">
                  <a:solidFill>
                    <a:srgbClr val="660033"/>
                  </a:solidFill>
                  <a:latin typeface="Times New Roman" panose="02020603050405020304" pitchFamily="18" charset="0"/>
                </a:rPr>
                <a:t> tơ</a:t>
              </a:r>
            </a:p>
          </p:txBody>
        </p:sp>
      </p:grpSp>
      <p:grpSp>
        <p:nvGrpSpPr>
          <p:cNvPr id="11" name="Group 94"/>
          <p:cNvGrpSpPr>
            <a:grpSpLocks/>
          </p:cNvGrpSpPr>
          <p:nvPr/>
        </p:nvGrpSpPr>
        <p:grpSpPr bwMode="auto">
          <a:xfrm>
            <a:off x="2971800" y="3962400"/>
            <a:ext cx="5334000" cy="533400"/>
            <a:chOff x="912" y="2496"/>
            <a:chExt cx="3360" cy="336"/>
          </a:xfrm>
        </p:grpSpPr>
        <p:sp>
          <p:nvSpPr>
            <p:cNvPr id="152670" name="Rectangle 95"/>
            <p:cNvSpPr>
              <a:spLocks noChangeArrowheads="1"/>
            </p:cNvSpPr>
            <p:nvPr/>
          </p:nvSpPr>
          <p:spPr bwMode="auto">
            <a:xfrm>
              <a:off x="3936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FF0066"/>
                  </a:solidFill>
                  <a:latin typeface="Times New Roman" panose="02020603050405020304" pitchFamily="18" charset="0"/>
                </a:rPr>
                <a:t>P</a:t>
              </a:r>
            </a:p>
          </p:txBody>
        </p:sp>
        <p:sp>
          <p:nvSpPr>
            <p:cNvPr id="152671" name="Rectangle 96"/>
            <p:cNvSpPr>
              <a:spLocks noChangeArrowheads="1"/>
            </p:cNvSpPr>
            <p:nvPr/>
          </p:nvSpPr>
          <p:spPr bwMode="auto">
            <a:xfrm>
              <a:off x="3264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52672" name="Rectangle 97"/>
            <p:cNvSpPr>
              <a:spLocks noChangeArrowheads="1"/>
            </p:cNvSpPr>
            <p:nvPr/>
          </p:nvSpPr>
          <p:spPr bwMode="auto">
            <a:xfrm>
              <a:off x="2928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chemeClr val="tx2"/>
                  </a:solidFill>
                  <a:latin typeface="Times New Roman" panose="02020603050405020304" pitchFamily="18" charset="0"/>
                </a:rPr>
                <a:t>G</a:t>
              </a:r>
            </a:p>
          </p:txBody>
        </p:sp>
        <p:sp>
          <p:nvSpPr>
            <p:cNvPr id="152673" name="Rectangle 98"/>
            <p:cNvSpPr>
              <a:spLocks noChangeArrowheads="1"/>
            </p:cNvSpPr>
            <p:nvPr/>
          </p:nvSpPr>
          <p:spPr bwMode="auto">
            <a:xfrm>
              <a:off x="2592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152674" name="Rectangle 99"/>
            <p:cNvSpPr>
              <a:spLocks noChangeArrowheads="1"/>
            </p:cNvSpPr>
            <p:nvPr/>
          </p:nvSpPr>
          <p:spPr bwMode="auto">
            <a:xfrm>
              <a:off x="2256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Ổ</a:t>
              </a:r>
            </a:p>
          </p:txBody>
        </p:sp>
        <p:sp>
          <p:nvSpPr>
            <p:cNvPr id="152675" name="Rectangle 100"/>
            <p:cNvSpPr>
              <a:spLocks noChangeArrowheads="1"/>
            </p:cNvSpPr>
            <p:nvPr/>
          </p:nvSpPr>
          <p:spPr bwMode="auto">
            <a:xfrm>
              <a:off x="1920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152676" name="Rectangle 101"/>
            <p:cNvSpPr>
              <a:spLocks noChangeArrowheads="1"/>
            </p:cNvSpPr>
            <p:nvPr/>
          </p:nvSpPr>
          <p:spPr bwMode="auto">
            <a:xfrm>
              <a:off x="1584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152677" name="Rectangle 102"/>
            <p:cNvSpPr>
              <a:spLocks noChangeArrowheads="1"/>
            </p:cNvSpPr>
            <p:nvPr/>
          </p:nvSpPr>
          <p:spPr bwMode="auto">
            <a:xfrm>
              <a:off x="1248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Á</a:t>
              </a:r>
            </a:p>
          </p:txBody>
        </p:sp>
        <p:sp>
          <p:nvSpPr>
            <p:cNvPr id="152678" name="Rectangle 103"/>
            <p:cNvSpPr>
              <a:spLocks noChangeArrowheads="1"/>
            </p:cNvSpPr>
            <p:nvPr/>
          </p:nvSpPr>
          <p:spPr bwMode="auto">
            <a:xfrm>
              <a:off x="912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52679" name="Rectangle 104"/>
            <p:cNvSpPr>
              <a:spLocks noChangeArrowheads="1"/>
            </p:cNvSpPr>
            <p:nvPr/>
          </p:nvSpPr>
          <p:spPr bwMode="auto">
            <a:xfrm>
              <a:off x="3600" y="2496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FF0066"/>
                  </a:solidFill>
                  <a:latin typeface="Times New Roman" panose="02020603050405020304" pitchFamily="18" charset="0"/>
                </a:rPr>
                <a:t>Ợ</a:t>
              </a:r>
            </a:p>
          </p:txBody>
        </p:sp>
      </p:grpSp>
      <p:grpSp>
        <p:nvGrpSpPr>
          <p:cNvPr id="12" name="Group 105"/>
          <p:cNvGrpSpPr>
            <a:grpSpLocks/>
          </p:cNvGrpSpPr>
          <p:nvPr/>
        </p:nvGrpSpPr>
        <p:grpSpPr bwMode="auto">
          <a:xfrm>
            <a:off x="5181600" y="914400"/>
            <a:ext cx="5486400" cy="3124200"/>
            <a:chOff x="2352" y="480"/>
            <a:chExt cx="3408" cy="1488"/>
          </a:xfrm>
        </p:grpSpPr>
        <p:sp>
          <p:nvSpPr>
            <p:cNvPr id="405610" name="AutoShape 106"/>
            <p:cNvSpPr>
              <a:spLocks noChangeArrowheads="1"/>
            </p:cNvSpPr>
            <p:nvPr/>
          </p:nvSpPr>
          <p:spPr bwMode="auto">
            <a:xfrm>
              <a:off x="2352" y="480"/>
              <a:ext cx="3408" cy="1488"/>
            </a:xfrm>
            <a:prstGeom prst="cloudCallout">
              <a:avLst>
                <a:gd name="adj1" fmla="val 15935"/>
                <a:gd name="adj2" fmla="val 121171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rgbClr val="FFFF99"/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 Black" pitchFamily="34" charset="0"/>
              </a:endParaRPr>
            </a:p>
          </p:txBody>
        </p:sp>
        <p:sp>
          <p:nvSpPr>
            <p:cNvPr id="152682" name="Text Box 107"/>
            <p:cNvSpPr txBox="1">
              <a:spLocks noChangeArrowheads="1"/>
            </p:cNvSpPr>
            <p:nvPr/>
          </p:nvSpPr>
          <p:spPr bwMode="auto">
            <a:xfrm>
              <a:off x="2784" y="960"/>
              <a:ext cx="2506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 b="1" i="1">
                  <a:latin typeface="Times New Roman" panose="02020603050405020304" pitchFamily="18" charset="0"/>
                </a:rPr>
                <a:t>Các nguyên tố d và f thuộc nhóm nào trong BTH?</a:t>
              </a:r>
            </a:p>
          </p:txBody>
        </p:sp>
      </p:grpSp>
      <p:grpSp>
        <p:nvGrpSpPr>
          <p:cNvPr id="13" name="Group 108"/>
          <p:cNvGrpSpPr>
            <a:grpSpLocks/>
          </p:cNvGrpSpPr>
          <p:nvPr/>
        </p:nvGrpSpPr>
        <p:grpSpPr bwMode="auto">
          <a:xfrm>
            <a:off x="2971800" y="4495800"/>
            <a:ext cx="3733800" cy="533400"/>
            <a:chOff x="912" y="2832"/>
            <a:chExt cx="2352" cy="336"/>
          </a:xfrm>
        </p:grpSpPr>
        <p:sp>
          <p:nvSpPr>
            <p:cNvPr id="152684" name="Rectangle 109"/>
            <p:cNvSpPr>
              <a:spLocks noChangeArrowheads="1"/>
            </p:cNvSpPr>
            <p:nvPr/>
          </p:nvSpPr>
          <p:spPr bwMode="auto">
            <a:xfrm>
              <a:off x="2928" y="2832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endParaRPr lang="en-US" altLang="en-US" sz="320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2685" name="Rectangle 110"/>
            <p:cNvSpPr>
              <a:spLocks noChangeArrowheads="1"/>
            </p:cNvSpPr>
            <p:nvPr/>
          </p:nvSpPr>
          <p:spPr bwMode="auto">
            <a:xfrm>
              <a:off x="2592" y="2832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endPara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2686" name="Rectangle 111"/>
            <p:cNvSpPr>
              <a:spLocks noChangeArrowheads="1"/>
            </p:cNvSpPr>
            <p:nvPr/>
          </p:nvSpPr>
          <p:spPr bwMode="auto">
            <a:xfrm>
              <a:off x="2256" y="2832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chemeClr val="tx2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52687" name="Rectangle 112"/>
            <p:cNvSpPr>
              <a:spLocks noChangeArrowheads="1"/>
            </p:cNvSpPr>
            <p:nvPr/>
          </p:nvSpPr>
          <p:spPr bwMode="auto">
            <a:xfrm>
              <a:off x="1920" y="2832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6E6AC2"/>
                  </a:solidFill>
                  <a:latin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52688" name="Rectangle 113"/>
            <p:cNvSpPr>
              <a:spLocks noChangeArrowheads="1"/>
            </p:cNvSpPr>
            <p:nvPr/>
          </p:nvSpPr>
          <p:spPr bwMode="auto">
            <a:xfrm>
              <a:off x="1584" y="2832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Ó</a:t>
              </a:r>
            </a:p>
          </p:txBody>
        </p:sp>
        <p:sp>
          <p:nvSpPr>
            <p:cNvPr id="152689" name="Rectangle 114"/>
            <p:cNvSpPr>
              <a:spLocks noChangeArrowheads="1"/>
            </p:cNvSpPr>
            <p:nvPr/>
          </p:nvSpPr>
          <p:spPr bwMode="auto">
            <a:xfrm>
              <a:off x="1248" y="2832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52690" name="Rectangle 115"/>
            <p:cNvSpPr>
              <a:spLocks noChangeArrowheads="1"/>
            </p:cNvSpPr>
            <p:nvPr/>
          </p:nvSpPr>
          <p:spPr bwMode="auto">
            <a:xfrm>
              <a:off x="912" y="2832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N</a:t>
              </a:r>
            </a:p>
          </p:txBody>
        </p:sp>
      </p:grpSp>
      <p:grpSp>
        <p:nvGrpSpPr>
          <p:cNvPr id="14" name="Group 116"/>
          <p:cNvGrpSpPr>
            <a:grpSpLocks/>
          </p:cNvGrpSpPr>
          <p:nvPr/>
        </p:nvGrpSpPr>
        <p:grpSpPr bwMode="auto">
          <a:xfrm>
            <a:off x="5410200" y="762000"/>
            <a:ext cx="5257800" cy="3124200"/>
            <a:chOff x="2448" y="528"/>
            <a:chExt cx="3312" cy="1728"/>
          </a:xfrm>
        </p:grpSpPr>
        <p:sp>
          <p:nvSpPr>
            <p:cNvPr id="152692" name="AutoShape 117"/>
            <p:cNvSpPr>
              <a:spLocks noChangeArrowheads="1"/>
            </p:cNvSpPr>
            <p:nvPr/>
          </p:nvSpPr>
          <p:spPr bwMode="auto">
            <a:xfrm>
              <a:off x="2448" y="528"/>
              <a:ext cx="3312" cy="1728"/>
            </a:xfrm>
            <a:prstGeom prst="cloudCallout">
              <a:avLst>
                <a:gd name="adj1" fmla="val -26356"/>
                <a:gd name="adj2" fmla="val 57236"/>
              </a:avLst>
            </a:prstGeom>
            <a:gradFill rotWithShape="1">
              <a:gsLst>
                <a:gs pos="0">
                  <a:srgbClr val="0000FF"/>
                </a:gs>
                <a:gs pos="100000">
                  <a:srgbClr val="CCECFF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endParaRPr lang="en-US" altLang="en-US">
                <a:latin typeface="Arial Black" panose="020B0A04020102020204" pitchFamily="34" charset="0"/>
              </a:endParaRPr>
            </a:p>
          </p:txBody>
        </p:sp>
        <p:sp>
          <p:nvSpPr>
            <p:cNvPr id="152693" name="Text Box 118"/>
            <p:cNvSpPr txBox="1">
              <a:spLocks noChangeArrowheads="1"/>
            </p:cNvSpPr>
            <p:nvPr/>
          </p:nvSpPr>
          <p:spPr bwMode="auto">
            <a:xfrm>
              <a:off x="2832" y="1008"/>
              <a:ext cx="2602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2800" b="1" i="1">
                  <a:latin typeface="Times New Roman" panose="02020603050405020304" pitchFamily="18" charset="0"/>
                </a:rPr>
                <a:t>Quá trình thu thêm e của một chất được gọi là gì?</a:t>
              </a:r>
            </a:p>
          </p:txBody>
        </p:sp>
      </p:grpSp>
      <p:grpSp>
        <p:nvGrpSpPr>
          <p:cNvPr id="15" name="Group 119"/>
          <p:cNvGrpSpPr>
            <a:grpSpLocks/>
          </p:cNvGrpSpPr>
          <p:nvPr/>
        </p:nvGrpSpPr>
        <p:grpSpPr bwMode="auto">
          <a:xfrm>
            <a:off x="2971800" y="5029200"/>
            <a:ext cx="5867400" cy="533400"/>
            <a:chOff x="912" y="3168"/>
            <a:chExt cx="3696" cy="336"/>
          </a:xfrm>
        </p:grpSpPr>
        <p:sp>
          <p:nvSpPr>
            <p:cNvPr id="152695" name="Rectangle 120"/>
            <p:cNvSpPr>
              <a:spLocks noChangeArrowheads="1"/>
            </p:cNvSpPr>
            <p:nvPr/>
          </p:nvSpPr>
          <p:spPr bwMode="auto">
            <a:xfrm>
              <a:off x="4272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Ử</a:t>
              </a:r>
            </a:p>
          </p:txBody>
        </p:sp>
        <p:sp>
          <p:nvSpPr>
            <p:cNvPr id="152696" name="Rectangle 121"/>
            <p:cNvSpPr>
              <a:spLocks noChangeArrowheads="1"/>
            </p:cNvSpPr>
            <p:nvPr/>
          </p:nvSpPr>
          <p:spPr bwMode="auto">
            <a:xfrm>
              <a:off x="3936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52697" name="Rectangle 122"/>
            <p:cNvSpPr>
              <a:spLocks noChangeArrowheads="1"/>
            </p:cNvSpPr>
            <p:nvPr/>
          </p:nvSpPr>
          <p:spPr bwMode="auto">
            <a:xfrm>
              <a:off x="3600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152698" name="Rectangle 123"/>
            <p:cNvSpPr>
              <a:spLocks noChangeArrowheads="1"/>
            </p:cNvSpPr>
            <p:nvPr/>
          </p:nvSpPr>
          <p:spPr bwMode="auto">
            <a:xfrm>
              <a:off x="3264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52699" name="Rectangle 124"/>
            <p:cNvSpPr>
              <a:spLocks noChangeArrowheads="1"/>
            </p:cNvSpPr>
            <p:nvPr/>
          </p:nvSpPr>
          <p:spPr bwMode="auto">
            <a:xfrm>
              <a:off x="2928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152700" name="Rectangle 125"/>
            <p:cNvSpPr>
              <a:spLocks noChangeArrowheads="1"/>
            </p:cNvSpPr>
            <p:nvPr/>
          </p:nvSpPr>
          <p:spPr bwMode="auto">
            <a:xfrm>
              <a:off x="2592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Ì</a:t>
              </a:r>
            </a:p>
          </p:txBody>
        </p:sp>
        <p:sp>
          <p:nvSpPr>
            <p:cNvPr id="152701" name="Rectangle 126"/>
            <p:cNvSpPr>
              <a:spLocks noChangeArrowheads="1"/>
            </p:cNvSpPr>
            <p:nvPr/>
          </p:nvSpPr>
          <p:spPr bwMode="auto">
            <a:xfrm>
              <a:off x="2256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52702" name="Rectangle 127"/>
            <p:cNvSpPr>
              <a:spLocks noChangeArrowheads="1"/>
            </p:cNvSpPr>
            <p:nvPr/>
          </p:nvSpPr>
          <p:spPr bwMode="auto">
            <a:xfrm>
              <a:off x="1920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6E6AC2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152703" name="Rectangle 128"/>
            <p:cNvSpPr>
              <a:spLocks noChangeArrowheads="1"/>
            </p:cNvSpPr>
            <p:nvPr/>
          </p:nvSpPr>
          <p:spPr bwMode="auto">
            <a:xfrm>
              <a:off x="1584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Á</a:t>
              </a:r>
            </a:p>
          </p:txBody>
        </p:sp>
        <p:sp>
          <p:nvSpPr>
            <p:cNvPr id="152704" name="Rectangle 129"/>
            <p:cNvSpPr>
              <a:spLocks noChangeArrowheads="1"/>
            </p:cNvSpPr>
            <p:nvPr/>
          </p:nvSpPr>
          <p:spPr bwMode="auto">
            <a:xfrm>
              <a:off x="1248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152705" name="Rectangle 130"/>
            <p:cNvSpPr>
              <a:spLocks noChangeArrowheads="1"/>
            </p:cNvSpPr>
            <p:nvPr/>
          </p:nvSpPr>
          <p:spPr bwMode="auto">
            <a:xfrm>
              <a:off x="912" y="3168"/>
              <a:ext cx="336" cy="3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/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Q</a:t>
              </a:r>
            </a:p>
          </p:txBody>
        </p:sp>
      </p:grpSp>
      <p:sp>
        <p:nvSpPr>
          <p:cNvPr id="405635" name="Text Box 131"/>
          <p:cNvSpPr txBox="1">
            <a:spLocks noChangeArrowheads="1"/>
          </p:cNvSpPr>
          <p:nvPr/>
        </p:nvSpPr>
        <p:spPr bwMode="auto">
          <a:xfrm>
            <a:off x="3200400" y="5948363"/>
            <a:ext cx="3581400" cy="588962"/>
          </a:xfrm>
          <a:prstGeom prst="rect">
            <a:avLst/>
          </a:prstGeom>
          <a:solidFill>
            <a:srgbClr val="FF00FF"/>
          </a:soli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HỢP KIM</a:t>
            </a:r>
          </a:p>
        </p:txBody>
      </p:sp>
      <p:sp>
        <p:nvSpPr>
          <p:cNvPr id="405636" name="Text Box 132"/>
          <p:cNvSpPr txBox="1">
            <a:spLocks noChangeArrowheads="1"/>
          </p:cNvSpPr>
          <p:nvPr/>
        </p:nvSpPr>
        <p:spPr bwMode="auto">
          <a:xfrm>
            <a:off x="2057400" y="5948364"/>
            <a:ext cx="762000" cy="528637"/>
          </a:xfrm>
          <a:prstGeom prst="rect">
            <a:avLst/>
          </a:prstGeom>
          <a:solidFill>
            <a:srgbClr val="FF6600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KQ</a:t>
            </a:r>
          </a:p>
        </p:txBody>
      </p:sp>
      <p:sp>
        <p:nvSpPr>
          <p:cNvPr id="152708" name="Bevel 133"/>
          <p:cNvSpPr>
            <a:spLocks noChangeArrowheads="1"/>
          </p:cNvSpPr>
          <p:nvPr/>
        </p:nvSpPr>
        <p:spPr bwMode="auto">
          <a:xfrm>
            <a:off x="2581276" y="274638"/>
            <a:ext cx="3133725" cy="1185862"/>
          </a:xfrm>
          <a:prstGeom prst="bevel">
            <a:avLst>
              <a:gd name="adj" fmla="val 12500"/>
            </a:avLst>
          </a:prstGeom>
          <a:solidFill>
            <a:srgbClr val="FF66FF">
              <a:alpha val="8392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3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graphicFrame>
        <p:nvGraphicFramePr>
          <p:cNvPr id="152709" name="Object 133"/>
          <p:cNvGraphicFramePr>
            <a:graphicFrameLocks noChangeAspect="1"/>
          </p:cNvGraphicFramePr>
          <p:nvPr/>
        </p:nvGraphicFramePr>
        <p:xfrm>
          <a:off x="4978400" y="1981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725" name="Equation" r:id="rId3" imgW="914400" imgH="198720" progId="Equation.DSMT4">
                  <p:embed/>
                </p:oleObj>
              </mc:Choice>
              <mc:Fallback>
                <p:oleObj name="Equation" r:id="rId3" imgW="914400" imgH="198720" progId="Equation.DSMT4">
                  <p:embed/>
                  <p:pic>
                    <p:nvPicPr>
                      <p:cNvPr id="0" name="Object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0" y="19812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5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5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56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5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05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5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055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055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4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55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055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055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055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055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 nodeType="clickPar">
                      <p:stCondLst>
                        <p:cond delay="0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055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055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 nodeType="clickPar">
                      <p:stCondLst>
                        <p:cond delay="0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8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055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 nodeType="clickPar">
                      <p:stCondLst>
                        <p:cond delay="0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055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6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055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5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055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62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055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 nodeType="clickPar">
                      <p:stCondLst>
                        <p:cond delay="0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561"/>
                  </p:tgtEl>
                </p:cond>
              </p:nextCondLst>
            </p:seq>
          </p:childTnLst>
        </p:cTn>
      </p:par>
    </p:tnLst>
    <p:bldLst>
      <p:bldP spid="405635" grpId="0" animBg="1"/>
      <p:bldP spid="40563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219200"/>
            <a:ext cx="9296400" cy="5181600"/>
          </a:xfrm>
          <a:ln w="38100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kim siêu cứng: </a:t>
            </a:r>
            <a:r>
              <a:rPr lang="en-US" altLang="en-US" sz="32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– Co ; </a:t>
            </a:r>
            <a:r>
              <a:rPr lang="en-US" altLang="en-US" sz="32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 -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W- Fe,…</a:t>
            </a:r>
          </a:p>
        </p:txBody>
      </p:sp>
      <p:pic>
        <p:nvPicPr>
          <p:cNvPr id="116740" name="Picture 4" descr="hợp kim sieu cú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1" y="2438400"/>
            <a:ext cx="4206875" cy="28067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41" name="Text Box 5"/>
          <p:cNvSpPr txBox="1">
            <a:spLocks noChangeArrowheads="1"/>
          </p:cNvSpPr>
          <p:nvPr/>
        </p:nvSpPr>
        <p:spPr bwMode="auto">
          <a:xfrm>
            <a:off x="3352800" y="5257800"/>
            <a:ext cx="4876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Thân xe là hợp kim siêu cứng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/>
      <p:bldP spid="1167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10515600" cy="4351338"/>
          </a:xfrm>
          <a:ln w="38100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kim có nhiệt độ nóng chảy thấp: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Sn – Pb ( thiếc hàn nhiệt độ nóng chảy 210 </a:t>
            </a:r>
            <a:r>
              <a:rPr lang="en-US" altLang="en-US" sz="32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 (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Sn </a:t>
            </a:r>
            <a:r>
              <a:rPr lang="en-US" altLang="en-US" sz="3200" b="1" baseline="-2500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nđnc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= 232</a:t>
            </a:r>
            <a:r>
              <a:rPr lang="en-US" altLang="en-US" sz="32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C, Pb </a:t>
            </a:r>
            <a:r>
              <a:rPr lang="en-US" altLang="en-US" sz="3200" b="1" baseline="-2500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nđnc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= 327</a:t>
            </a:r>
            <a:r>
              <a:rPr lang="en-US" altLang="en-US" sz="32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7764" name="Picture 4" descr="Mo%20h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86100"/>
            <a:ext cx="2857500" cy="28575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65" name="Picture 5" descr="que hàn thiê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048000"/>
            <a:ext cx="3276600" cy="28844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2514600" y="2569081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32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 </a:t>
            </a:r>
            <a:r>
              <a:rPr lang="en-US" altLang="en-US" sz="32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                     </a:t>
            </a:r>
            <a:r>
              <a:rPr lang="en-US" altLang="en-US" sz="3200" b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</a:t>
            </a:r>
            <a:r>
              <a:rPr lang="en-US" altLang="en-US" sz="32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build="p"/>
      <p:bldP spid="1177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219200"/>
            <a:ext cx="8686800" cy="5181600"/>
          </a:xfrm>
          <a:ln w="38100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en-US" sz="32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kim nhẹ bền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Si, </a:t>
            </a:r>
            <a:r>
              <a:rPr lang="en-US" altLang="en-US" sz="32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– Cu - Mn - Mg;…</a:t>
            </a:r>
          </a:p>
        </p:txBody>
      </p:sp>
      <p:pic>
        <p:nvPicPr>
          <p:cNvPr id="118788" name="Picture 4" descr="Hopkimnh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990850"/>
            <a:ext cx="3810000" cy="2116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789" name="Picture 5" descr="hợp kim nhômanh%20hop%20kim%20nh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2286000"/>
            <a:ext cx="3759200" cy="3759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III- ỨNG DỤNG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219200"/>
            <a:ext cx="11049000" cy="5334000"/>
          </a:xfrm>
          <a:ln w="38100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kim nhẹ, bền, chịu được nhiệt độ cao và áp suất cao dùng trong tên lửa, tàu vũ trụ, máy bay, ô tô,…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4692" name="Picture 4" descr="tên lủ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667000"/>
            <a:ext cx="2833688" cy="3810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93" name="Picture 5" descr="may 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962276"/>
            <a:ext cx="3810000" cy="29051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  <p:bldP spid="11469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III- ỨNG DỤNG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idx="1"/>
          </p:nvPr>
        </p:nvSpPr>
        <p:spPr>
          <a:noFill/>
          <a:ln w="2857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kim có tính bền hóa học và cơ học dùng để chế tạo các thiết bị trong ngành dầu mỏ và công nghiệp hóa chất.</a:t>
            </a:r>
          </a:p>
        </p:txBody>
      </p:sp>
      <p:pic>
        <p:nvPicPr>
          <p:cNvPr id="119812" name="Picture 4" descr="images1555718_nhamaylocdau_tribunein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124200"/>
            <a:ext cx="3810000" cy="2857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III- ỨNG DỤNG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>
          <a:ln w="38100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Hợp kim cứng bền dùng trong công nghiệp xây dựng nhà cửa, cầu cống</a:t>
            </a:r>
          </a:p>
        </p:txBody>
      </p:sp>
      <p:pic>
        <p:nvPicPr>
          <p:cNvPr id="120836" name="Picture 4" descr="081112Khung%20nha%20thep%20cong%20nghi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306763"/>
            <a:ext cx="3556000" cy="2844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38" name="Picture 6" descr="cầu sắ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352801"/>
            <a:ext cx="3581400" cy="26971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III- ỨNG DỤNG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kim không gỉ dùng chế tạo dụng cụ y tế, dụng cụ làm bếp, bộ đồ ăn,…</a:t>
            </a:r>
          </a:p>
        </p:txBody>
      </p:sp>
      <p:pic>
        <p:nvPicPr>
          <p:cNvPr id="121860" name="Picture 4" descr="dụng cụ b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895601"/>
            <a:ext cx="4648200" cy="237331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2" name="Picture 6" descr="dụng cụ y kh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819400"/>
            <a:ext cx="3962400" cy="303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III- ỨNG DỤNG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243640"/>
            <a:ext cx="10515600" cy="4351338"/>
          </a:xfrm>
        </p:spPr>
        <p:txBody>
          <a:bodyPr/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kim Au với Ag,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(vàng tây)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dùng làm đồ trang sức , trước đây dùng đúc tiền,…</a:t>
            </a:r>
          </a:p>
        </p:txBody>
      </p:sp>
      <p:pic>
        <p:nvPicPr>
          <p:cNvPr id="122884" name="Picture 4" descr="vang tra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0"/>
            <a:ext cx="2743200" cy="27432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85" name="Text Box 5"/>
          <p:cNvSpPr txBox="1">
            <a:spLocks noChangeArrowheads="1"/>
          </p:cNvSpPr>
          <p:nvPr/>
        </p:nvSpPr>
        <p:spPr bwMode="auto">
          <a:xfrm>
            <a:off x="1752600" y="5180013"/>
            <a:ext cx="10210800" cy="1077218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 trắng là hợp kim của Au với các kim loại hiếm như : Ni, Pd, Pt,…</a:t>
            </a:r>
          </a:p>
        </p:txBody>
      </p:sp>
      <p:pic>
        <p:nvPicPr>
          <p:cNvPr id="122886" name="Picture 6" descr="Vàng tâ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2819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7" name="Picture 7" descr="tien m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362201"/>
            <a:ext cx="3276600" cy="27019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build="p"/>
      <p:bldP spid="12288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III- ỨNG DỤNG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371600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kim của Đồng</a:t>
            </a:r>
          </a:p>
        </p:txBody>
      </p:sp>
      <p:pic>
        <p:nvPicPr>
          <p:cNvPr id="108548" name="Picture 4" descr="dong th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057401"/>
            <a:ext cx="7162800" cy="40671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III- ỨNG DỤNG</a:t>
            </a:r>
          </a:p>
        </p:txBody>
      </p:sp>
      <p:pic>
        <p:nvPicPr>
          <p:cNvPr id="109572" name="Picture 4" descr="dong bạ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809750"/>
            <a:ext cx="4419600" cy="33147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838200" y="5334001"/>
            <a:ext cx="5715000" cy="1077218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bạch ( gồm Cu ; 20-30% Ni và lượng nhỏ Fe, Mn)</a:t>
            </a:r>
          </a:p>
        </p:txBody>
      </p:sp>
      <p:pic>
        <p:nvPicPr>
          <p:cNvPr id="109574" name="Picture 6" descr="dông thiê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828801"/>
            <a:ext cx="3886200" cy="328771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7162800" y="5257801"/>
            <a:ext cx="3505200" cy="1077218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đúc bằng đồng thiếc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3" grpId="0" animBg="1"/>
      <p:bldP spid="10957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www.themegallery.com</a:t>
            </a:r>
          </a:p>
        </p:txBody>
      </p:sp>
      <p:sp>
        <p:nvSpPr>
          <p:cNvPr id="155650" name="AutoShape 2"/>
          <p:cNvSpPr>
            <a:spLocks noChangeArrowheads="1"/>
          </p:cNvSpPr>
          <p:nvPr/>
        </p:nvSpPr>
        <p:spPr bwMode="auto">
          <a:xfrm>
            <a:off x="2438400" y="3581400"/>
            <a:ext cx="1828800" cy="2286000"/>
          </a:xfrm>
          <a:prstGeom prst="smileyFace">
            <a:avLst>
              <a:gd name="adj" fmla="val 4653"/>
            </a:avLst>
          </a:prstGeom>
          <a:solidFill>
            <a:srgbClr val="CC99FF"/>
          </a:solidFill>
          <a:ln>
            <a:noFill/>
          </a:ln>
          <a:effectLst>
            <a:outerShdw dist="107763" dir="13500000" sx="125000" sy="125000" algn="b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sq">
                <a:solidFill>
                  <a:srgbClr val="FF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5651" name="AutoShape 3"/>
          <p:cNvSpPr>
            <a:spLocks noChangeArrowheads="1"/>
          </p:cNvSpPr>
          <p:nvPr/>
        </p:nvSpPr>
        <p:spPr bwMode="auto">
          <a:xfrm>
            <a:off x="3352800" y="533400"/>
            <a:ext cx="6838950" cy="2819400"/>
          </a:xfrm>
          <a:prstGeom prst="cloudCallout">
            <a:avLst>
              <a:gd name="adj1" fmla="val -29204"/>
              <a:gd name="adj2" fmla="val 67625"/>
            </a:avLst>
          </a:prstGeom>
          <a:solidFill>
            <a:srgbClr val="FFFF99"/>
          </a:solidFill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endParaRPr lang="en-US" altLang="en-US" sz="28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HỢP KIM LÀ GÌ ?TÍNH CHẤT  VÀ ỨNG DỤNG  CỦA HỢP KIM NHƯ THẾ NÀO?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334" t="9259" r="14999" b="8519"/>
          <a:stretch/>
        </p:blipFill>
        <p:spPr>
          <a:xfrm>
            <a:off x="762000" y="24063"/>
            <a:ext cx="10589525" cy="683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1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750" t="8519" r="14583" b="8519"/>
          <a:stretch/>
        </p:blipFill>
        <p:spPr>
          <a:xfrm>
            <a:off x="685800" y="0"/>
            <a:ext cx="10531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28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2590800" y="3443786"/>
            <a:ext cx="658336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b="1" smtClean="0">
                <a:latin typeface="Times New Roman" panose="02020603050405020304" pitchFamily="18" charset="0"/>
              </a:rPr>
              <a:t>KHÁI </a:t>
            </a:r>
            <a:r>
              <a:rPr lang="en-US" altLang="en-US" sz="3200" b="1">
                <a:latin typeface="Times New Roman" panose="02020603050405020304" pitchFamily="18" charset="0"/>
              </a:rPr>
              <a:t>NIỆM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90800" y="4446716"/>
            <a:ext cx="6480497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b="1" smtClean="0">
                <a:latin typeface="Times New Roman" panose="02020603050405020304" pitchFamily="18" charset="0"/>
              </a:rPr>
              <a:t>TÍNH </a:t>
            </a:r>
            <a:r>
              <a:rPr lang="en-US" altLang="en-US" sz="3200" b="1">
                <a:latin typeface="Times New Roman" panose="02020603050405020304" pitchFamily="18" charset="0"/>
              </a:rPr>
              <a:t>CHẤT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90800" y="5442390"/>
            <a:ext cx="6480497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III. ỨNG DỤNG</a:t>
            </a:r>
          </a:p>
        </p:txBody>
      </p:sp>
      <p:sp>
        <p:nvSpPr>
          <p:cNvPr id="154638" name="Text Box 19"/>
          <p:cNvSpPr txBox="1">
            <a:spLocks noChangeArrowheads="1"/>
          </p:cNvSpPr>
          <p:nvPr/>
        </p:nvSpPr>
        <p:spPr bwMode="auto">
          <a:xfrm>
            <a:off x="4114800" y="2209800"/>
            <a:ext cx="4114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NỘI DUNG BÀI HỌC</a:t>
            </a:r>
          </a:p>
        </p:txBody>
      </p:sp>
      <p:sp>
        <p:nvSpPr>
          <p:cNvPr id="154639" name="WordArt 15"/>
          <p:cNvSpPr>
            <a:spLocks noChangeArrowheads="1" noChangeShapeType="1" noTextEdit="1"/>
          </p:cNvSpPr>
          <p:nvPr/>
        </p:nvSpPr>
        <p:spPr bwMode="auto">
          <a:xfrm rot="223898">
            <a:off x="30525" y="581025"/>
            <a:ext cx="9969789" cy="17557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0000"/>
              </a:contourClr>
            </a:sp3d>
          </a:bodyPr>
          <a:lstStyle/>
          <a:p>
            <a:pPr algn="ctr"/>
            <a:r>
              <a:rPr lang="en-US" sz="40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Bài 19:    HỢP KIM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4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25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305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546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334" t="9259" r="14999" b="8519"/>
          <a:stretch/>
        </p:blipFill>
        <p:spPr>
          <a:xfrm>
            <a:off x="762000" y="24063"/>
            <a:ext cx="10589525" cy="683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7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-111918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en-US" sz="3600" b="1">
                <a:latin typeface="Times New Roman" panose="02020603050405020304" pitchFamily="18" charset="0"/>
              </a:rPr>
              <a:t>I- KHÁI NIỆM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762000"/>
            <a:ext cx="10820400" cy="198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200" b="1">
                <a:latin typeface="Times New Roman" panose="02020603050405020304" pitchFamily="18" charset="0"/>
              </a:rPr>
              <a:t>Hợp kim là vật liệu kim loại có chứa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b="1">
                <a:solidFill>
                  <a:srgbClr val="A50021"/>
                </a:solidFill>
                <a:latin typeface="Times New Roman" panose="02020603050405020304" pitchFamily="18" charset="0"/>
              </a:rPr>
              <a:t>một kim loại cơ bản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b="1">
                <a:latin typeface="Times New Roman" panose="02020603050405020304" pitchFamily="18" charset="0"/>
              </a:rPr>
              <a:t>và một số kim loại hoặc phi kim khác.</a:t>
            </a:r>
          </a:p>
          <a:p>
            <a:pPr>
              <a:lnSpc>
                <a:spcPct val="90000"/>
              </a:lnSpc>
            </a:pPr>
            <a:r>
              <a:rPr lang="en-US" altLang="en-US" sz="3200">
                <a:latin typeface="Times New Roman" panose="02020603050405020304" pitchFamily="18" charset="0"/>
              </a:rPr>
              <a:t>Thí dụ :</a:t>
            </a:r>
          </a:p>
        </p:txBody>
      </p:sp>
      <p:sp>
        <p:nvSpPr>
          <p:cNvPr id="112644" name="AutoShape 4"/>
          <p:cNvSpPr>
            <a:spLocks noChangeArrowheads="1"/>
          </p:cNvSpPr>
          <p:nvPr/>
        </p:nvSpPr>
        <p:spPr bwMode="auto">
          <a:xfrm>
            <a:off x="2057400" y="2700338"/>
            <a:ext cx="2590800" cy="2252662"/>
          </a:xfrm>
          <a:prstGeom prst="flowChartMagneticDisk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2324100" y="2768935"/>
            <a:ext cx="2057400" cy="66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  LÀ HỢP KIM</a:t>
            </a:r>
          </a:p>
        </p:txBody>
      </p:sp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2082800" y="3702051"/>
            <a:ext cx="2667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với C(0,01-2%)và một số nguyên tố khác ( Mn, Si,…)</a:t>
            </a:r>
          </a:p>
        </p:txBody>
      </p:sp>
      <p:pic>
        <p:nvPicPr>
          <p:cNvPr id="112648" name="Picture 8" descr="images1463846_thepbus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26" y="4989513"/>
            <a:ext cx="2276475" cy="17399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49" name="AutoShape 9"/>
          <p:cNvSpPr>
            <a:spLocks noChangeArrowheads="1"/>
          </p:cNvSpPr>
          <p:nvPr/>
        </p:nvSpPr>
        <p:spPr bwMode="auto">
          <a:xfrm>
            <a:off x="6259514" y="2667000"/>
            <a:ext cx="2503487" cy="2286000"/>
          </a:xfrm>
          <a:prstGeom prst="flowChartMagneticDisk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50" name="Text Box 10"/>
          <p:cNvSpPr txBox="1">
            <a:spLocks noChangeArrowheads="1"/>
          </p:cNvSpPr>
          <p:nvPr/>
        </p:nvSpPr>
        <p:spPr bwMode="auto">
          <a:xfrm>
            <a:off x="6629400" y="2684464"/>
            <a:ext cx="1828800" cy="66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DUYRA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LÀ HỢP KIM</a:t>
            </a: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6400800" y="3505201"/>
            <a:ext cx="2438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Al(96%)</a:t>
            </a: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 với Cu, Mn…</a:t>
            </a:r>
          </a:p>
        </p:txBody>
      </p:sp>
      <p:pic>
        <p:nvPicPr>
          <p:cNvPr id="112652" name="Picture 12" descr="d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029200"/>
            <a:ext cx="2971800" cy="17287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1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1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12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  <p:bldP spid="112643" grpId="0" uiExpand="1" build="p"/>
      <p:bldP spid="112645" grpId="0"/>
      <p:bldP spid="112647" grpId="0"/>
      <p:bldP spid="112650" grpId="0"/>
      <p:bldP spid="1126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782053" y="-114384"/>
            <a:ext cx="10515600" cy="13255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II – TÍNH CHẤT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0515600" cy="4351338"/>
          </a:xfrm>
          <a:gradFill rotWithShape="1">
            <a:gsLst>
              <a:gs pos="0">
                <a:schemeClr val="tx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</p:spPr>
        <p:txBody>
          <a:bodyPr>
            <a:normAutofit/>
          </a:bodyPr>
          <a:lstStyle/>
          <a:p>
            <a:endParaRPr lang="en-US" altLang="en-US" sz="3600" b="1" u="sng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Hợp kim có tính chất vật lý và tính chất cơ học khác nhiều so với tính chất của các đơn chất.</a:t>
            </a:r>
            <a:b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3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Tính chất hóa học tương tự tính chất của các  đơn chất tạo thành hợp kim .</a:t>
            </a:r>
            <a:b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3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89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782053" y="-114384"/>
            <a:ext cx="10515600" cy="13255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II – TÍNH CHẤT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774032" y="834190"/>
            <a:ext cx="11125200" cy="25908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36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36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Tính chất hóa học</a:t>
            </a:r>
            <a:endParaRPr lang="en-US" altLang="en-US" sz="3600" b="1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hóa học của hợp kim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 tự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hóa học của các đơn chất tham gia tạo thành hợp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82053" y="2743200"/>
            <a:ext cx="11538284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altLang="en-US" sz="36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 b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Tính chất vật lý và cơ học</a:t>
            </a:r>
            <a:endParaRPr lang="en-US" altLang="en-US" sz="3600" b="1" smtClean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 dụ: 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Nhôm là kim loại vừa nhẹ và mềm, nhưng hợp kim của Al với Cu, Mn, Mg thì vừa nhẹ vừa cứng.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Vàng là kim loại rất đẹp và mềm, nhưng hợp kim của vàng với Ag, Cu thì rất cứng.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457200"/>
            <a:ext cx="11811000" cy="167640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- Độ cứng của hợp kim thường lớn hơn độ cứng của kim loại thành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phần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do có sự thay đổi về cấu tạo mạng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tinh 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thể,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thay đổi về thành phần của ion trong mạng tinh thể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33400" y="2895600"/>
            <a:ext cx="10744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en-US" sz="3600" b="1" smtClean="0">
                <a:latin typeface="Times New Roman" panose="02020603050405020304" pitchFamily="18" charset="0"/>
              </a:rPr>
              <a:t>- Trong </a:t>
            </a:r>
            <a:r>
              <a:rPr lang="en-US" altLang="en-US" sz="3600" b="1">
                <a:latin typeface="Times New Roman" panose="02020603050405020304" pitchFamily="18" charset="0"/>
              </a:rPr>
              <a:t>hợp kim mật độ electron tự do giảm đi </a:t>
            </a:r>
            <a:r>
              <a:rPr lang="en-US" altLang="en-US" sz="3600" b="1">
                <a:latin typeface="Times New Roman" panose="02020603050405020304" pitchFamily="18" charset="0"/>
              </a:rPr>
              <a:t>rõ </a:t>
            </a:r>
            <a:r>
              <a:rPr lang="en-US" altLang="en-US" sz="3600" b="1" smtClean="0">
                <a:latin typeface="Times New Roman" panose="02020603050405020304" pitchFamily="18" charset="0"/>
              </a:rPr>
              <a:t>rệt, do </a:t>
            </a:r>
            <a:r>
              <a:rPr lang="en-US" altLang="en-US" sz="3600" b="1">
                <a:latin typeface="Times New Roman" panose="02020603050405020304" pitchFamily="18" charset="0"/>
              </a:rPr>
              <a:t>đó tính dẫn điện , </a:t>
            </a:r>
            <a:r>
              <a:rPr lang="en-US" altLang="en-US" sz="3600" b="1">
                <a:latin typeface="Times New Roman" panose="02020603050405020304" pitchFamily="18" charset="0"/>
              </a:rPr>
              <a:t>dẫn </a:t>
            </a:r>
            <a:r>
              <a:rPr lang="en-US" altLang="en-US" sz="3600" b="1" smtClean="0">
                <a:latin typeface="Times New Roman" panose="02020603050405020304" pitchFamily="18" charset="0"/>
              </a:rPr>
              <a:t>nhiệt </a:t>
            </a:r>
            <a:r>
              <a:rPr lang="en-US" altLang="en-US" sz="3600" b="1">
                <a:latin typeface="Times New Roman" panose="02020603050405020304" pitchFamily="18" charset="0"/>
              </a:rPr>
              <a:t>kém hơn kim loại thành phần.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066800"/>
            <a:ext cx="8229600" cy="44958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kim không bị ăn mòn: ( </a:t>
            </a:r>
            <a:r>
              <a:rPr lang="en-US" altLang="en-US" sz="32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 inoc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en-US" sz="32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– Cr – Mn  )</a:t>
            </a:r>
          </a:p>
        </p:txBody>
      </p:sp>
      <p:pic>
        <p:nvPicPr>
          <p:cNvPr id="115716" name="Picture 4" descr="thandao2f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75710"/>
            <a:ext cx="4343400" cy="342498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17" name="Picture 5" descr="thép không g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171700"/>
            <a:ext cx="3429000" cy="3429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uiExpand="1" build="p"/>
    </p:bldLst>
  </p:timing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1983</TotalTime>
  <Words>705</Words>
  <Application>Microsoft Office PowerPoint</Application>
  <PresentationFormat>Widescreen</PresentationFormat>
  <Paragraphs>121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Wingdings</vt:lpstr>
      <vt:lpstr>Times New Roman</vt:lpstr>
      <vt:lpstr>.VnTime</vt:lpstr>
      <vt:lpstr>Arial Black</vt:lpstr>
      <vt:lpstr>Wingdings 3</vt:lpstr>
      <vt:lpstr>Palatino Linotype</vt:lpstr>
      <vt:lpstr>VNI-Hobo</vt:lpstr>
      <vt:lpstr>VNI-Times</vt:lpstr>
      <vt:lpstr>Arial Unicode MS</vt:lpstr>
      <vt:lpstr>Default Design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I- KHÁI NIỆM</vt:lpstr>
      <vt:lpstr>II – TÍNH CHẤT</vt:lpstr>
      <vt:lpstr>II – TÍNH CHẤT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III- ỨNG DỤNG</vt:lpstr>
      <vt:lpstr>III- ỨNG DỤNG</vt:lpstr>
      <vt:lpstr>III- ỨNG DỤNG</vt:lpstr>
      <vt:lpstr>III- ỨNG DỤNG</vt:lpstr>
      <vt:lpstr>III- ỨNG DỤNG</vt:lpstr>
      <vt:lpstr>III- ỨNG DỤNG</vt:lpstr>
      <vt:lpstr>III- ỨNG DỤNG</vt:lpstr>
      <vt:lpstr>PowerPoint Presentation</vt:lpstr>
      <vt:lpstr>PowerPoint Presentation</vt:lpstr>
    </vt:vector>
  </TitlesOfParts>
  <Company>Guilddesign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PowerPoint Template</dc:title>
  <dc:creator>Thanh Hoàn</dc:creator>
  <cp:lastModifiedBy>Windows User</cp:lastModifiedBy>
  <cp:revision>58</cp:revision>
  <dcterms:created xsi:type="dcterms:W3CDTF">2004-07-21T02:43:03Z</dcterms:created>
  <dcterms:modified xsi:type="dcterms:W3CDTF">2021-12-09T02:10:20Z</dcterms:modified>
</cp:coreProperties>
</file>