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337" r:id="rId2"/>
    <p:sldId id="340" r:id="rId3"/>
    <p:sldId id="339" r:id="rId4"/>
    <p:sldId id="354" r:id="rId5"/>
    <p:sldId id="310" r:id="rId6"/>
    <p:sldId id="353" r:id="rId7"/>
    <p:sldId id="311" r:id="rId8"/>
    <p:sldId id="347" r:id="rId9"/>
    <p:sldId id="313" r:id="rId10"/>
    <p:sldId id="314" r:id="rId11"/>
    <p:sldId id="315" r:id="rId12"/>
    <p:sldId id="316" r:id="rId13"/>
    <p:sldId id="312" r:id="rId14"/>
    <p:sldId id="317" r:id="rId15"/>
    <p:sldId id="318" r:id="rId16"/>
    <p:sldId id="319" r:id="rId17"/>
    <p:sldId id="320" r:id="rId18"/>
    <p:sldId id="306" r:id="rId19"/>
    <p:sldId id="307" r:id="rId20"/>
    <p:sldId id="355" r:id="rId21"/>
    <p:sldId id="356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00"/>
    <a:srgbClr val="35EEF7"/>
    <a:srgbClr val="6E6AC2"/>
    <a:srgbClr val="000066"/>
    <a:srgbClr val="A50021"/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4" autoAdjust="0"/>
    <p:restoredTop sz="94554" autoAdjust="0"/>
  </p:normalViewPr>
  <p:slideViewPr>
    <p:cSldViewPr>
      <p:cViewPr>
        <p:scale>
          <a:sx n="60" d="100"/>
          <a:sy n="60" d="100"/>
        </p:scale>
        <p:origin x="2022" y="10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A5B5B8-3CB6-40FB-9C16-52CDB39DB4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2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C67A15-87A0-4802-A7EE-7E43D4C3AE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89E-1FE6-4A6E-856F-C492A047FE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5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16-3F92-4A55-B670-9383B0CA6C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4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CFDAD-0558-48FB-B772-88DDB438E7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9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27A3-92AB-46CC-98D3-43005271D0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39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D75B-DB72-4C30-8AA0-6B8C15C6A8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26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5E16-337B-4046-990B-0399F3D8C5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97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CA52-0D02-4F3C-96A0-B115ABC0DC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9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F603-D071-40A6-89A3-23614ECBE3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57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4826-816B-40DB-938D-0061896472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61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D507-143B-4B0B-B7F1-ED6E54706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13F4-5E98-4D90-8380-FB4B192E13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15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www.themegallery.com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BDEB-1CFC-4CF8-911D-EFFD479352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54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www.themegallery.com</a:t>
            </a:r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9718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83058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77724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72390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2" name="Rectangle 7"/>
          <p:cNvSpPr>
            <a:spLocks noChangeArrowheads="1"/>
          </p:cNvSpPr>
          <p:nvPr/>
        </p:nvSpPr>
        <p:spPr bwMode="auto">
          <a:xfrm>
            <a:off x="67056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3" name="Rectangle 8"/>
          <p:cNvSpPr>
            <a:spLocks noChangeArrowheads="1"/>
          </p:cNvSpPr>
          <p:nvPr/>
        </p:nvSpPr>
        <p:spPr bwMode="auto">
          <a:xfrm>
            <a:off x="61722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4" name="Rectangle 9"/>
          <p:cNvSpPr>
            <a:spLocks noChangeArrowheads="1"/>
          </p:cNvSpPr>
          <p:nvPr/>
        </p:nvSpPr>
        <p:spPr bwMode="auto">
          <a:xfrm>
            <a:off x="56388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5" name="Rectangle 10"/>
          <p:cNvSpPr>
            <a:spLocks noChangeArrowheads="1"/>
          </p:cNvSpPr>
          <p:nvPr/>
        </p:nvSpPr>
        <p:spPr bwMode="auto">
          <a:xfrm>
            <a:off x="51054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6" name="Rectangle 11"/>
          <p:cNvSpPr>
            <a:spLocks noChangeArrowheads="1"/>
          </p:cNvSpPr>
          <p:nvPr/>
        </p:nvSpPr>
        <p:spPr bwMode="auto">
          <a:xfrm>
            <a:off x="45720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7" name="Rectangle 12"/>
          <p:cNvSpPr>
            <a:spLocks noChangeArrowheads="1"/>
          </p:cNvSpPr>
          <p:nvPr/>
        </p:nvSpPr>
        <p:spPr bwMode="auto">
          <a:xfrm>
            <a:off x="40386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8" name="Rectangle 13"/>
          <p:cNvSpPr>
            <a:spLocks noChangeArrowheads="1"/>
          </p:cNvSpPr>
          <p:nvPr/>
        </p:nvSpPr>
        <p:spPr bwMode="auto">
          <a:xfrm>
            <a:off x="3505200" y="5029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89" name="Rectangle 14"/>
          <p:cNvSpPr>
            <a:spLocks noChangeArrowheads="1"/>
          </p:cNvSpPr>
          <p:nvPr/>
        </p:nvSpPr>
        <p:spPr bwMode="auto">
          <a:xfrm>
            <a:off x="2971800" y="4495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0" name="Rectangle 15"/>
          <p:cNvSpPr>
            <a:spLocks noChangeArrowheads="1"/>
          </p:cNvSpPr>
          <p:nvPr/>
        </p:nvSpPr>
        <p:spPr bwMode="auto">
          <a:xfrm>
            <a:off x="5105400" y="4495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1" name="Rectangle 16"/>
          <p:cNvSpPr>
            <a:spLocks noChangeArrowheads="1"/>
          </p:cNvSpPr>
          <p:nvPr/>
        </p:nvSpPr>
        <p:spPr bwMode="auto">
          <a:xfrm>
            <a:off x="4572000" y="4495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2" name="Rectangle 17"/>
          <p:cNvSpPr>
            <a:spLocks noChangeArrowheads="1"/>
          </p:cNvSpPr>
          <p:nvPr/>
        </p:nvSpPr>
        <p:spPr bwMode="auto">
          <a:xfrm>
            <a:off x="4038600" y="4495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3" name="Rectangle 18"/>
          <p:cNvSpPr>
            <a:spLocks noChangeArrowheads="1"/>
          </p:cNvSpPr>
          <p:nvPr/>
        </p:nvSpPr>
        <p:spPr bwMode="auto">
          <a:xfrm>
            <a:off x="3505200" y="4495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4" name="Rectangle 19"/>
          <p:cNvSpPr>
            <a:spLocks noChangeArrowheads="1"/>
          </p:cNvSpPr>
          <p:nvPr/>
        </p:nvSpPr>
        <p:spPr bwMode="auto">
          <a:xfrm>
            <a:off x="297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5" name="Rectangle 20"/>
          <p:cNvSpPr>
            <a:spLocks noChangeArrowheads="1"/>
          </p:cNvSpPr>
          <p:nvPr/>
        </p:nvSpPr>
        <p:spPr bwMode="auto">
          <a:xfrm>
            <a:off x="7772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6" name="Rectangle 21"/>
          <p:cNvSpPr>
            <a:spLocks noChangeArrowheads="1"/>
          </p:cNvSpPr>
          <p:nvPr/>
        </p:nvSpPr>
        <p:spPr bwMode="auto">
          <a:xfrm>
            <a:off x="7239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7" name="Rectangle 22"/>
          <p:cNvSpPr>
            <a:spLocks noChangeArrowheads="1"/>
          </p:cNvSpPr>
          <p:nvPr/>
        </p:nvSpPr>
        <p:spPr bwMode="auto">
          <a:xfrm>
            <a:off x="6705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6172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5638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0" name="Rectangle 25"/>
          <p:cNvSpPr>
            <a:spLocks noChangeArrowheads="1"/>
          </p:cNvSpPr>
          <p:nvPr/>
        </p:nvSpPr>
        <p:spPr bwMode="auto">
          <a:xfrm>
            <a:off x="5105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1" name="Rectangle 26"/>
          <p:cNvSpPr>
            <a:spLocks noChangeArrowheads="1"/>
          </p:cNvSpPr>
          <p:nvPr/>
        </p:nvSpPr>
        <p:spPr bwMode="auto">
          <a:xfrm>
            <a:off x="4572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2" name="Rectangle 27"/>
          <p:cNvSpPr>
            <a:spLocks noChangeArrowheads="1"/>
          </p:cNvSpPr>
          <p:nvPr/>
        </p:nvSpPr>
        <p:spPr bwMode="auto">
          <a:xfrm>
            <a:off x="4038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3" name="Rectangle 28"/>
          <p:cNvSpPr>
            <a:spLocks noChangeArrowheads="1"/>
          </p:cNvSpPr>
          <p:nvPr/>
        </p:nvSpPr>
        <p:spPr bwMode="auto">
          <a:xfrm>
            <a:off x="3505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4" name="Rectangle 29"/>
          <p:cNvSpPr>
            <a:spLocks noChangeArrowheads="1"/>
          </p:cNvSpPr>
          <p:nvPr/>
        </p:nvSpPr>
        <p:spPr bwMode="auto">
          <a:xfrm>
            <a:off x="29718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5" name="Rectangle 30"/>
          <p:cNvSpPr>
            <a:spLocks noChangeArrowheads="1"/>
          </p:cNvSpPr>
          <p:nvPr/>
        </p:nvSpPr>
        <p:spPr bwMode="auto">
          <a:xfrm>
            <a:off x="56388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6" name="Rectangle 31"/>
          <p:cNvSpPr>
            <a:spLocks noChangeArrowheads="1"/>
          </p:cNvSpPr>
          <p:nvPr/>
        </p:nvSpPr>
        <p:spPr bwMode="auto">
          <a:xfrm>
            <a:off x="51054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7" name="Rectangle 32"/>
          <p:cNvSpPr>
            <a:spLocks noChangeArrowheads="1"/>
          </p:cNvSpPr>
          <p:nvPr/>
        </p:nvSpPr>
        <p:spPr bwMode="auto">
          <a:xfrm>
            <a:off x="45720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8" name="Rectangle 33"/>
          <p:cNvSpPr>
            <a:spLocks noChangeArrowheads="1"/>
          </p:cNvSpPr>
          <p:nvPr/>
        </p:nvSpPr>
        <p:spPr bwMode="auto">
          <a:xfrm>
            <a:off x="40386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09" name="Rectangle 34"/>
          <p:cNvSpPr>
            <a:spLocks noChangeArrowheads="1"/>
          </p:cNvSpPr>
          <p:nvPr/>
        </p:nvSpPr>
        <p:spPr bwMode="auto">
          <a:xfrm>
            <a:off x="35052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0" name="Rectangle 35"/>
          <p:cNvSpPr>
            <a:spLocks noChangeArrowheads="1"/>
          </p:cNvSpPr>
          <p:nvPr/>
        </p:nvSpPr>
        <p:spPr bwMode="auto">
          <a:xfrm>
            <a:off x="2971800" y="28956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1" name="Rectangle 36"/>
          <p:cNvSpPr>
            <a:spLocks noChangeArrowheads="1"/>
          </p:cNvSpPr>
          <p:nvPr/>
        </p:nvSpPr>
        <p:spPr bwMode="auto">
          <a:xfrm>
            <a:off x="4038600" y="28956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2" name="Rectangle 37"/>
          <p:cNvSpPr>
            <a:spLocks noChangeArrowheads="1"/>
          </p:cNvSpPr>
          <p:nvPr/>
        </p:nvSpPr>
        <p:spPr bwMode="auto">
          <a:xfrm>
            <a:off x="3505200" y="28956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3" name="Rectangle 38"/>
          <p:cNvSpPr>
            <a:spLocks noChangeArrowheads="1"/>
          </p:cNvSpPr>
          <p:nvPr/>
        </p:nvSpPr>
        <p:spPr bwMode="auto">
          <a:xfrm>
            <a:off x="2971800" y="2362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4" name="Rectangle 39"/>
          <p:cNvSpPr>
            <a:spLocks noChangeArrowheads="1"/>
          </p:cNvSpPr>
          <p:nvPr/>
        </p:nvSpPr>
        <p:spPr bwMode="auto">
          <a:xfrm>
            <a:off x="4572000" y="2362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5" name="Rectangle 40"/>
          <p:cNvSpPr>
            <a:spLocks noChangeArrowheads="1"/>
          </p:cNvSpPr>
          <p:nvPr/>
        </p:nvSpPr>
        <p:spPr bwMode="auto">
          <a:xfrm>
            <a:off x="4038600" y="2362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6" name="Rectangle 41"/>
          <p:cNvSpPr>
            <a:spLocks noChangeArrowheads="1"/>
          </p:cNvSpPr>
          <p:nvPr/>
        </p:nvSpPr>
        <p:spPr bwMode="auto">
          <a:xfrm>
            <a:off x="3505200" y="23622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7" name="Rectangle 42"/>
          <p:cNvSpPr>
            <a:spLocks noChangeArrowheads="1"/>
          </p:cNvSpPr>
          <p:nvPr/>
        </p:nvSpPr>
        <p:spPr bwMode="auto">
          <a:xfrm>
            <a:off x="2971800" y="1828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8" name="Rectangle 43"/>
          <p:cNvSpPr>
            <a:spLocks noChangeArrowheads="1"/>
          </p:cNvSpPr>
          <p:nvPr/>
        </p:nvSpPr>
        <p:spPr bwMode="auto">
          <a:xfrm>
            <a:off x="4038600" y="1828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52619" name="Rectangle 44"/>
          <p:cNvSpPr>
            <a:spLocks noChangeArrowheads="1"/>
          </p:cNvSpPr>
          <p:nvPr/>
        </p:nvSpPr>
        <p:spPr bwMode="auto">
          <a:xfrm>
            <a:off x="3505200" y="18288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49" name="AutoShape 45"/>
          <p:cNvSpPr>
            <a:spLocks noChangeArrowheads="1"/>
          </p:cNvSpPr>
          <p:nvPr/>
        </p:nvSpPr>
        <p:spPr bwMode="auto">
          <a:xfrm>
            <a:off x="2185988" y="1793875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50" name="Oval 46"/>
          <p:cNvSpPr>
            <a:spLocks noChangeArrowheads="1"/>
          </p:cNvSpPr>
          <p:nvPr/>
        </p:nvSpPr>
        <p:spPr bwMode="auto">
          <a:xfrm>
            <a:off x="2057401" y="1828800"/>
            <a:ext cx="449263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5551" name="AutoShape 47"/>
          <p:cNvSpPr>
            <a:spLocks noChangeArrowheads="1"/>
          </p:cNvSpPr>
          <p:nvPr/>
        </p:nvSpPr>
        <p:spPr bwMode="auto">
          <a:xfrm>
            <a:off x="2182813" y="2341563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52" name="Oval 48"/>
          <p:cNvSpPr>
            <a:spLocks noChangeArrowheads="1"/>
          </p:cNvSpPr>
          <p:nvPr/>
        </p:nvSpPr>
        <p:spPr bwMode="auto">
          <a:xfrm>
            <a:off x="2022476" y="2357438"/>
            <a:ext cx="449263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5553" name="AutoShape 49"/>
          <p:cNvSpPr>
            <a:spLocks noChangeArrowheads="1"/>
          </p:cNvSpPr>
          <p:nvPr/>
        </p:nvSpPr>
        <p:spPr bwMode="auto">
          <a:xfrm>
            <a:off x="2203450" y="2895600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54" name="Oval 50"/>
          <p:cNvSpPr>
            <a:spLocks noChangeArrowheads="1"/>
          </p:cNvSpPr>
          <p:nvPr/>
        </p:nvSpPr>
        <p:spPr bwMode="auto">
          <a:xfrm>
            <a:off x="2043113" y="2911475"/>
            <a:ext cx="449262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5555" name="AutoShape 51"/>
          <p:cNvSpPr>
            <a:spLocks noChangeArrowheads="1"/>
          </p:cNvSpPr>
          <p:nvPr/>
        </p:nvSpPr>
        <p:spPr bwMode="auto">
          <a:xfrm>
            <a:off x="2217738" y="3429000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56" name="Oval 52"/>
          <p:cNvSpPr>
            <a:spLocks noChangeArrowheads="1"/>
          </p:cNvSpPr>
          <p:nvPr/>
        </p:nvSpPr>
        <p:spPr bwMode="auto">
          <a:xfrm>
            <a:off x="2057401" y="3444875"/>
            <a:ext cx="449263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05557" name="AutoShape 53"/>
          <p:cNvSpPr>
            <a:spLocks noChangeArrowheads="1"/>
          </p:cNvSpPr>
          <p:nvPr/>
        </p:nvSpPr>
        <p:spPr bwMode="auto">
          <a:xfrm>
            <a:off x="2238375" y="3941763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58" name="Oval 54"/>
          <p:cNvSpPr>
            <a:spLocks noChangeArrowheads="1"/>
          </p:cNvSpPr>
          <p:nvPr/>
        </p:nvSpPr>
        <p:spPr bwMode="auto">
          <a:xfrm>
            <a:off x="2078038" y="3957638"/>
            <a:ext cx="449262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05559" name="AutoShape 55"/>
          <p:cNvSpPr>
            <a:spLocks noChangeArrowheads="1"/>
          </p:cNvSpPr>
          <p:nvPr/>
        </p:nvSpPr>
        <p:spPr bwMode="auto">
          <a:xfrm>
            <a:off x="2232025" y="4475163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60" name="Oval 56"/>
          <p:cNvSpPr>
            <a:spLocks noChangeArrowheads="1"/>
          </p:cNvSpPr>
          <p:nvPr/>
        </p:nvSpPr>
        <p:spPr bwMode="auto">
          <a:xfrm>
            <a:off x="2071688" y="4491038"/>
            <a:ext cx="449262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05561" name="AutoShape 57"/>
          <p:cNvSpPr>
            <a:spLocks noChangeArrowheads="1"/>
          </p:cNvSpPr>
          <p:nvPr/>
        </p:nvSpPr>
        <p:spPr bwMode="auto">
          <a:xfrm>
            <a:off x="2238375" y="5000625"/>
            <a:ext cx="577850" cy="552450"/>
          </a:xfrm>
          <a:prstGeom prst="diamond">
            <a:avLst/>
          </a:pr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05562" name="Oval 58"/>
          <p:cNvSpPr>
            <a:spLocks noChangeArrowheads="1"/>
          </p:cNvSpPr>
          <p:nvPr/>
        </p:nvSpPr>
        <p:spPr bwMode="auto">
          <a:xfrm>
            <a:off x="2078038" y="5016500"/>
            <a:ext cx="449262" cy="552450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28EE2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0000FF"/>
                </a:solidFill>
                <a:latin typeface="Arial Black" panose="020B0A04020102020204" pitchFamily="34" charset="0"/>
              </a:rPr>
              <a:t>7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987467" y="670719"/>
            <a:ext cx="4495800" cy="2971800"/>
            <a:chOff x="2640" y="192"/>
            <a:chExt cx="2832" cy="1872"/>
          </a:xfrm>
        </p:grpSpPr>
        <p:sp>
          <p:nvSpPr>
            <p:cNvPr id="152635" name="AutoShape 60"/>
            <p:cNvSpPr>
              <a:spLocks noChangeArrowheads="1"/>
            </p:cNvSpPr>
            <p:nvPr/>
          </p:nvSpPr>
          <p:spPr bwMode="auto">
            <a:xfrm>
              <a:off x="2640" y="192"/>
              <a:ext cx="2832" cy="1872"/>
            </a:xfrm>
            <a:prstGeom prst="cloudCallout">
              <a:avLst>
                <a:gd name="adj1" fmla="val -61370"/>
                <a:gd name="adj2" fmla="val 4727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99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latin typeface="Arial Black" panose="020B0A04020102020204" pitchFamily="34" charset="0"/>
              </a:endParaRPr>
            </a:p>
          </p:txBody>
        </p:sp>
        <p:sp>
          <p:nvSpPr>
            <p:cNvPr id="152636" name="Text Box 61"/>
            <p:cNvSpPr txBox="1">
              <a:spLocks noChangeArrowheads="1"/>
            </p:cNvSpPr>
            <p:nvPr/>
          </p:nvSpPr>
          <p:spPr bwMode="auto">
            <a:xfrm>
              <a:off x="3110" y="460"/>
              <a:ext cx="193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Tính 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chất </a:t>
              </a:r>
              <a:r>
                <a:rPr lang="en-US" altLang="en-US" sz="3200" b="1" i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hóa học chung 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của kim loại là gì?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971800" y="1828800"/>
            <a:ext cx="1600200" cy="539750"/>
            <a:chOff x="912" y="1152"/>
            <a:chExt cx="1008" cy="340"/>
          </a:xfrm>
        </p:grpSpPr>
        <p:sp>
          <p:nvSpPr>
            <p:cNvPr id="152638" name="Rectangle 63"/>
            <p:cNvSpPr>
              <a:spLocks noChangeArrowheads="1"/>
            </p:cNvSpPr>
            <p:nvPr/>
          </p:nvSpPr>
          <p:spPr bwMode="auto">
            <a:xfrm>
              <a:off x="912" y="115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52639" name="Rectangle 64"/>
            <p:cNvSpPr>
              <a:spLocks noChangeArrowheads="1"/>
            </p:cNvSpPr>
            <p:nvPr/>
          </p:nvSpPr>
          <p:spPr bwMode="auto">
            <a:xfrm>
              <a:off x="1584" y="115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Ử</a:t>
              </a:r>
            </a:p>
          </p:txBody>
        </p:sp>
        <p:sp>
          <p:nvSpPr>
            <p:cNvPr id="152640" name="Rectangle 65"/>
            <p:cNvSpPr>
              <a:spLocks noChangeArrowheads="1"/>
            </p:cNvSpPr>
            <p:nvPr/>
          </p:nvSpPr>
          <p:spPr bwMode="auto">
            <a:xfrm>
              <a:off x="1248" y="115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334000" y="609600"/>
            <a:ext cx="5181600" cy="3124200"/>
            <a:chOff x="2496" y="192"/>
            <a:chExt cx="3264" cy="1968"/>
          </a:xfrm>
        </p:grpSpPr>
        <p:sp>
          <p:nvSpPr>
            <p:cNvPr id="152642" name="AutoShape 67"/>
            <p:cNvSpPr>
              <a:spLocks noChangeArrowheads="1"/>
            </p:cNvSpPr>
            <p:nvPr/>
          </p:nvSpPr>
          <p:spPr bwMode="auto">
            <a:xfrm>
              <a:off x="2496" y="192"/>
              <a:ext cx="3264" cy="1968"/>
            </a:xfrm>
            <a:prstGeom prst="cloudCallout">
              <a:avLst>
                <a:gd name="adj1" fmla="val -53463"/>
                <a:gd name="adj2" fmla="val 42176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ECFF"/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latin typeface="Arial Black" panose="020B0A04020102020204" pitchFamily="34" charset="0"/>
              </a:endParaRPr>
            </a:p>
          </p:txBody>
        </p:sp>
        <p:sp>
          <p:nvSpPr>
            <p:cNvPr id="152643" name="Text Box 68"/>
            <p:cNvSpPr txBox="1">
              <a:spLocks noChangeArrowheads="1"/>
            </p:cNvSpPr>
            <p:nvPr/>
          </p:nvSpPr>
          <p:spPr bwMode="auto">
            <a:xfrm>
              <a:off x="3062" y="375"/>
              <a:ext cx="241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i="1">
                  <a:latin typeface="Times New Roman" panose="02020603050405020304" pitchFamily="18" charset="0"/>
                </a:rPr>
                <a:t>Tên của kim loại cứng nhất.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971800" y="2362200"/>
            <a:ext cx="2133600" cy="533400"/>
            <a:chOff x="912" y="1488"/>
            <a:chExt cx="1344" cy="336"/>
          </a:xfrm>
        </p:grpSpPr>
        <p:sp>
          <p:nvSpPr>
            <p:cNvPr id="152645" name="Rectangle 70"/>
            <p:cNvSpPr>
              <a:spLocks noChangeArrowheads="1"/>
            </p:cNvSpPr>
            <p:nvPr/>
          </p:nvSpPr>
          <p:spPr bwMode="auto">
            <a:xfrm>
              <a:off x="912" y="148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2646" name="Rectangle 71"/>
            <p:cNvSpPr>
              <a:spLocks noChangeArrowheads="1"/>
            </p:cNvSpPr>
            <p:nvPr/>
          </p:nvSpPr>
          <p:spPr bwMode="auto">
            <a:xfrm>
              <a:off x="1248" y="148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chemeClr val="accent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52647" name="Rectangle 7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2648" name="Rectangle 73"/>
            <p:cNvSpPr>
              <a:spLocks noChangeArrowheads="1"/>
            </p:cNvSpPr>
            <p:nvPr/>
          </p:nvSpPr>
          <p:spPr bwMode="auto">
            <a:xfrm>
              <a:off x="1920" y="148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5791200" y="1295400"/>
            <a:ext cx="5181600" cy="2743200"/>
            <a:chOff x="2496" y="192"/>
            <a:chExt cx="3264" cy="1968"/>
          </a:xfrm>
        </p:grpSpPr>
        <p:sp>
          <p:nvSpPr>
            <p:cNvPr id="152650" name="AutoShape 75"/>
            <p:cNvSpPr>
              <a:spLocks noChangeArrowheads="1"/>
            </p:cNvSpPr>
            <p:nvPr/>
          </p:nvSpPr>
          <p:spPr bwMode="auto">
            <a:xfrm>
              <a:off x="2496" y="192"/>
              <a:ext cx="3264" cy="1968"/>
            </a:xfrm>
            <a:prstGeom prst="cloudCallout">
              <a:avLst>
                <a:gd name="adj1" fmla="val -53463"/>
                <a:gd name="adj2" fmla="val 42176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ECFF"/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latin typeface="Arial Black" panose="020B0A04020102020204" pitchFamily="34" charset="0"/>
              </a:endParaRPr>
            </a:p>
          </p:txBody>
        </p:sp>
        <p:sp>
          <p:nvSpPr>
            <p:cNvPr id="152651" name="Text Box 76"/>
            <p:cNvSpPr txBox="1">
              <a:spLocks noChangeArrowheads="1"/>
            </p:cNvSpPr>
            <p:nvPr/>
          </p:nvSpPr>
          <p:spPr bwMode="auto">
            <a:xfrm>
              <a:off x="3062" y="375"/>
              <a:ext cx="2410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Hóa trị của Fe khi tác dụng với dd H</a:t>
              </a:r>
              <a:r>
                <a:rPr lang="en-US" altLang="en-US" sz="3200" b="1" i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SO</a:t>
              </a:r>
              <a:r>
                <a:rPr lang="en-US" altLang="en-US" sz="3200" b="1" i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loãng</a:t>
              </a: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2971800" y="2895600"/>
            <a:ext cx="1600200" cy="533400"/>
            <a:chOff x="912" y="1824"/>
            <a:chExt cx="1008" cy="336"/>
          </a:xfrm>
        </p:grpSpPr>
        <p:sp>
          <p:nvSpPr>
            <p:cNvPr id="152653" name="Rectangle 78"/>
            <p:cNvSpPr>
              <a:spLocks noChangeArrowheads="1"/>
            </p:cNvSpPr>
            <p:nvPr/>
          </p:nvSpPr>
          <p:spPr bwMode="auto">
            <a:xfrm>
              <a:off x="1584" y="1824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52654" name="Rectangle 79"/>
            <p:cNvSpPr>
              <a:spLocks noChangeArrowheads="1"/>
            </p:cNvSpPr>
            <p:nvPr/>
          </p:nvSpPr>
          <p:spPr bwMode="auto">
            <a:xfrm>
              <a:off x="912" y="1824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655" name="Rectangle 80"/>
            <p:cNvSpPr>
              <a:spLocks noChangeArrowheads="1"/>
            </p:cNvSpPr>
            <p:nvPr/>
          </p:nvSpPr>
          <p:spPr bwMode="auto">
            <a:xfrm>
              <a:off x="1248" y="1824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5334000" y="914400"/>
            <a:ext cx="5486400" cy="2724150"/>
            <a:chOff x="2112" y="240"/>
            <a:chExt cx="3456" cy="1716"/>
          </a:xfrm>
        </p:grpSpPr>
        <p:sp>
          <p:nvSpPr>
            <p:cNvPr id="152657" name="AutoShape 82"/>
            <p:cNvSpPr>
              <a:spLocks noChangeArrowheads="1"/>
            </p:cNvSpPr>
            <p:nvPr/>
          </p:nvSpPr>
          <p:spPr bwMode="auto">
            <a:xfrm>
              <a:off x="2112" y="240"/>
              <a:ext cx="3456" cy="1584"/>
            </a:xfrm>
            <a:prstGeom prst="cloudCallout">
              <a:avLst>
                <a:gd name="adj1" fmla="val -45602"/>
                <a:gd name="adj2" fmla="val 59722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latin typeface="Arial Black" panose="020B0A04020102020204" pitchFamily="34" charset="0"/>
              </a:endParaRPr>
            </a:p>
          </p:txBody>
        </p:sp>
        <p:sp>
          <p:nvSpPr>
            <p:cNvPr id="152658" name="Text Box 83"/>
            <p:cNvSpPr txBox="1">
              <a:spLocks noChangeArrowheads="1"/>
            </p:cNvSpPr>
            <p:nvPr/>
          </p:nvSpPr>
          <p:spPr bwMode="auto">
            <a:xfrm>
              <a:off x="2630" y="652"/>
              <a:ext cx="2506" cy="130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Trong phản ứng giửa:Fe + CuCl</a:t>
              </a:r>
              <a:r>
                <a:rPr lang="en-US" altLang="en-US" sz="3200" b="1" i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vai trò của Cu</a:t>
              </a:r>
              <a:r>
                <a:rPr lang="en-US" altLang="en-US" sz="3200" b="1" i="1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2+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 là chất</a:t>
              </a:r>
              <a:r>
                <a:rPr lang="en-US" altLang="en-US" sz="32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gì?</a:t>
              </a:r>
              <a:endPara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2971800" y="3429000"/>
            <a:ext cx="3200400" cy="533400"/>
            <a:chOff x="912" y="2160"/>
            <a:chExt cx="2016" cy="336"/>
          </a:xfrm>
        </p:grpSpPr>
        <p:sp>
          <p:nvSpPr>
            <p:cNvPr id="152660" name="Rectangle 85"/>
            <p:cNvSpPr>
              <a:spLocks noChangeArrowheads="1"/>
            </p:cNvSpPr>
            <p:nvPr/>
          </p:nvSpPr>
          <p:spPr bwMode="auto">
            <a:xfrm>
              <a:off x="912" y="2160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2661" name="Rectangle 86"/>
            <p:cNvSpPr>
              <a:spLocks noChangeArrowheads="1"/>
            </p:cNvSpPr>
            <p:nvPr/>
          </p:nvSpPr>
          <p:spPr bwMode="auto">
            <a:xfrm>
              <a:off x="2592" y="2160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2662" name="Rectangle 87"/>
            <p:cNvSpPr>
              <a:spLocks noChangeArrowheads="1"/>
            </p:cNvSpPr>
            <p:nvPr/>
          </p:nvSpPr>
          <p:spPr bwMode="auto">
            <a:xfrm>
              <a:off x="2265" y="2160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Ó</a:t>
              </a:r>
            </a:p>
          </p:txBody>
        </p:sp>
        <p:sp>
          <p:nvSpPr>
            <p:cNvPr id="152663" name="Rectangle 88"/>
            <p:cNvSpPr>
              <a:spLocks noChangeArrowheads="1"/>
            </p:cNvSpPr>
            <p:nvPr/>
          </p:nvSpPr>
          <p:spPr bwMode="auto">
            <a:xfrm>
              <a:off x="1920" y="2160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664" name="Rectangle 89"/>
            <p:cNvSpPr>
              <a:spLocks noChangeArrowheads="1"/>
            </p:cNvSpPr>
            <p:nvPr/>
          </p:nvSpPr>
          <p:spPr bwMode="auto">
            <a:xfrm>
              <a:off x="1584" y="2160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52665" name="Rectangle 90"/>
            <p:cNvSpPr>
              <a:spLocks noChangeArrowheads="1"/>
            </p:cNvSpPr>
            <p:nvPr/>
          </p:nvSpPr>
          <p:spPr bwMode="auto">
            <a:xfrm>
              <a:off x="1248" y="2160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chemeClr val="tx2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 rot="21426870">
            <a:off x="5257800" y="685800"/>
            <a:ext cx="5410200" cy="3048000"/>
            <a:chOff x="2352" y="192"/>
            <a:chExt cx="3408" cy="1920"/>
          </a:xfrm>
        </p:grpSpPr>
        <p:sp>
          <p:nvSpPr>
            <p:cNvPr id="152667" name="AutoShape 92"/>
            <p:cNvSpPr>
              <a:spLocks noChangeArrowheads="1"/>
            </p:cNvSpPr>
            <p:nvPr/>
          </p:nvSpPr>
          <p:spPr bwMode="auto">
            <a:xfrm>
              <a:off x="2352" y="192"/>
              <a:ext cx="3408" cy="1920"/>
            </a:xfrm>
            <a:prstGeom prst="cloudCallout">
              <a:avLst>
                <a:gd name="adj1" fmla="val -23472"/>
                <a:gd name="adj2" fmla="val 62343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CCFF"/>
                </a:gs>
              </a:gsLst>
              <a:lin ang="2700000" scaled="1"/>
            </a:gradFill>
            <a:ln w="9525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latin typeface="Arial Black" panose="020B0A04020102020204" pitchFamily="34" charset="0"/>
              </a:endParaRPr>
            </a:p>
          </p:txBody>
        </p:sp>
        <p:sp>
          <p:nvSpPr>
            <p:cNvPr id="152668" name="Text Box 93"/>
            <p:cNvSpPr txBox="1">
              <a:spLocks noChangeArrowheads="1"/>
            </p:cNvSpPr>
            <p:nvPr/>
          </p:nvSpPr>
          <p:spPr bwMode="auto">
            <a:xfrm>
              <a:off x="2869" y="655"/>
              <a:ext cx="265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000" b="1" i="1">
                  <a:latin typeface="Times New Roman" panose="02020603050405020304" pitchFamily="18" charset="0"/>
                </a:rPr>
                <a:t>Tơ viscô và tơ axetat thuộc loại</a:t>
              </a:r>
              <a:r>
                <a:rPr lang="en-US" altLang="en-US" sz="3000" i="1">
                  <a:solidFill>
                    <a:srgbClr val="660033"/>
                  </a:solidFill>
                  <a:latin typeface="Times New Roman" panose="02020603050405020304" pitchFamily="18" charset="0"/>
                </a:rPr>
                <a:t> tơ</a:t>
              </a:r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2971800" y="3962400"/>
            <a:ext cx="5334000" cy="533400"/>
            <a:chOff x="912" y="2496"/>
            <a:chExt cx="3360" cy="336"/>
          </a:xfrm>
        </p:grpSpPr>
        <p:sp>
          <p:nvSpPr>
            <p:cNvPr id="152670" name="Rectangle 95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52671" name="Rectangle 96"/>
            <p:cNvSpPr>
              <a:spLocks noChangeArrowheads="1"/>
            </p:cNvSpPr>
            <p:nvPr/>
          </p:nvSpPr>
          <p:spPr bwMode="auto">
            <a:xfrm>
              <a:off x="3264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672" name="Rectangle 97"/>
            <p:cNvSpPr>
              <a:spLocks noChangeArrowheads="1"/>
            </p:cNvSpPr>
            <p:nvPr/>
          </p:nvSpPr>
          <p:spPr bwMode="auto">
            <a:xfrm>
              <a:off x="2928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chemeClr val="tx2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52673" name="Rectangle 98"/>
            <p:cNvSpPr>
              <a:spLocks noChangeArrowheads="1"/>
            </p:cNvSpPr>
            <p:nvPr/>
          </p:nvSpPr>
          <p:spPr bwMode="auto">
            <a:xfrm>
              <a:off x="2592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52674" name="Rectangle 99"/>
            <p:cNvSpPr>
              <a:spLocks noChangeArrowheads="1"/>
            </p:cNvSpPr>
            <p:nvPr/>
          </p:nvSpPr>
          <p:spPr bwMode="auto">
            <a:xfrm>
              <a:off x="2256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Ổ</a:t>
              </a:r>
            </a:p>
          </p:txBody>
        </p:sp>
        <p:sp>
          <p:nvSpPr>
            <p:cNvPr id="152675" name="Rectangle 100"/>
            <p:cNvSpPr>
              <a:spLocks noChangeArrowheads="1"/>
            </p:cNvSpPr>
            <p:nvPr/>
          </p:nvSpPr>
          <p:spPr bwMode="auto">
            <a:xfrm>
              <a:off x="1920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52676" name="Rectangle 101"/>
            <p:cNvSpPr>
              <a:spLocks noChangeArrowheads="1"/>
            </p:cNvSpPr>
            <p:nvPr/>
          </p:nvSpPr>
          <p:spPr bwMode="auto">
            <a:xfrm>
              <a:off x="1584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52677" name="Rectangle 102"/>
            <p:cNvSpPr>
              <a:spLocks noChangeArrowheads="1"/>
            </p:cNvSpPr>
            <p:nvPr/>
          </p:nvSpPr>
          <p:spPr bwMode="auto">
            <a:xfrm>
              <a:off x="1248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152678" name="Rectangle 103"/>
            <p:cNvSpPr>
              <a:spLocks noChangeArrowheads="1"/>
            </p:cNvSpPr>
            <p:nvPr/>
          </p:nvSpPr>
          <p:spPr bwMode="auto">
            <a:xfrm>
              <a:off x="912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2679" name="Rectangle 104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Ợ</a:t>
              </a:r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5181600" y="914400"/>
            <a:ext cx="5486400" cy="3124200"/>
            <a:chOff x="2352" y="480"/>
            <a:chExt cx="3408" cy="1488"/>
          </a:xfrm>
        </p:grpSpPr>
        <p:sp>
          <p:nvSpPr>
            <p:cNvPr id="405610" name="AutoShape 106"/>
            <p:cNvSpPr>
              <a:spLocks noChangeArrowheads="1"/>
            </p:cNvSpPr>
            <p:nvPr/>
          </p:nvSpPr>
          <p:spPr bwMode="auto">
            <a:xfrm>
              <a:off x="2352" y="480"/>
              <a:ext cx="3408" cy="1488"/>
            </a:xfrm>
            <a:prstGeom prst="cloudCallout">
              <a:avLst>
                <a:gd name="adj1" fmla="val 15935"/>
                <a:gd name="adj2" fmla="val 121171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FFFF99"/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 Black" pitchFamily="34" charset="0"/>
              </a:endParaRPr>
            </a:p>
          </p:txBody>
        </p:sp>
        <p:sp>
          <p:nvSpPr>
            <p:cNvPr id="152682" name="Text Box 107"/>
            <p:cNvSpPr txBox="1">
              <a:spLocks noChangeArrowheads="1"/>
            </p:cNvSpPr>
            <p:nvPr/>
          </p:nvSpPr>
          <p:spPr bwMode="auto">
            <a:xfrm>
              <a:off x="2784" y="960"/>
              <a:ext cx="250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 b="1" i="1">
                  <a:latin typeface="Times New Roman" panose="02020603050405020304" pitchFamily="18" charset="0"/>
                </a:rPr>
                <a:t>Các nguyên tố d và f thuộc nhóm nào trong BTH?</a:t>
              </a:r>
            </a:p>
          </p:txBody>
        </p: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2971800" y="4495800"/>
            <a:ext cx="3733800" cy="533400"/>
            <a:chOff x="912" y="2832"/>
            <a:chExt cx="2352" cy="336"/>
          </a:xfrm>
        </p:grpSpPr>
        <p:sp>
          <p:nvSpPr>
            <p:cNvPr id="152684" name="Rectangle 109"/>
            <p:cNvSpPr>
              <a:spLocks noChangeArrowheads="1"/>
            </p:cNvSpPr>
            <p:nvPr/>
          </p:nvSpPr>
          <p:spPr bwMode="auto">
            <a:xfrm>
              <a:off x="2928" y="2832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685" name="Rectangle 110"/>
            <p:cNvSpPr>
              <a:spLocks noChangeArrowheads="1"/>
            </p:cNvSpPr>
            <p:nvPr/>
          </p:nvSpPr>
          <p:spPr bwMode="auto">
            <a:xfrm>
              <a:off x="2592" y="2832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686" name="Rectangle 111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chemeClr val="tx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2687" name="Rectangle 112"/>
            <p:cNvSpPr>
              <a:spLocks noChangeArrowheads="1"/>
            </p:cNvSpPr>
            <p:nvPr/>
          </p:nvSpPr>
          <p:spPr bwMode="auto">
            <a:xfrm>
              <a:off x="1920" y="283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6E6AC2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2688" name="Rectangle 113"/>
            <p:cNvSpPr>
              <a:spLocks noChangeArrowheads="1"/>
            </p:cNvSpPr>
            <p:nvPr/>
          </p:nvSpPr>
          <p:spPr bwMode="auto">
            <a:xfrm>
              <a:off x="1584" y="283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Ó</a:t>
              </a:r>
            </a:p>
          </p:txBody>
        </p:sp>
        <p:sp>
          <p:nvSpPr>
            <p:cNvPr id="152689" name="Rectangle 114"/>
            <p:cNvSpPr>
              <a:spLocks noChangeArrowheads="1"/>
            </p:cNvSpPr>
            <p:nvPr/>
          </p:nvSpPr>
          <p:spPr bwMode="auto">
            <a:xfrm>
              <a:off x="1248" y="283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690" name="Rectangle 115"/>
            <p:cNvSpPr>
              <a:spLocks noChangeArrowheads="1"/>
            </p:cNvSpPr>
            <p:nvPr/>
          </p:nvSpPr>
          <p:spPr bwMode="auto">
            <a:xfrm>
              <a:off x="912" y="2832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5410200" y="762000"/>
            <a:ext cx="5257800" cy="3124200"/>
            <a:chOff x="2448" y="528"/>
            <a:chExt cx="3312" cy="1728"/>
          </a:xfrm>
        </p:grpSpPr>
        <p:sp>
          <p:nvSpPr>
            <p:cNvPr id="152692" name="AutoShape 117"/>
            <p:cNvSpPr>
              <a:spLocks noChangeArrowheads="1"/>
            </p:cNvSpPr>
            <p:nvPr/>
          </p:nvSpPr>
          <p:spPr bwMode="auto">
            <a:xfrm>
              <a:off x="2448" y="528"/>
              <a:ext cx="3312" cy="1728"/>
            </a:xfrm>
            <a:prstGeom prst="cloudCallout">
              <a:avLst>
                <a:gd name="adj1" fmla="val -26356"/>
                <a:gd name="adj2" fmla="val 5723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CCEC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latin typeface="Arial Black" panose="020B0A04020102020204" pitchFamily="34" charset="0"/>
              </a:endParaRPr>
            </a:p>
          </p:txBody>
        </p:sp>
        <p:sp>
          <p:nvSpPr>
            <p:cNvPr id="152693" name="Text Box 118"/>
            <p:cNvSpPr txBox="1">
              <a:spLocks noChangeArrowheads="1"/>
            </p:cNvSpPr>
            <p:nvPr/>
          </p:nvSpPr>
          <p:spPr bwMode="auto">
            <a:xfrm>
              <a:off x="2832" y="1008"/>
              <a:ext cx="260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800" b="1" i="1">
                  <a:latin typeface="Times New Roman" panose="02020603050405020304" pitchFamily="18" charset="0"/>
                </a:rPr>
                <a:t>Quá trình thu thêm e của một chất được gọi là gì?</a:t>
              </a:r>
            </a:p>
          </p:txBody>
        </p:sp>
      </p:grpSp>
      <p:grpSp>
        <p:nvGrpSpPr>
          <p:cNvPr id="15" name="Group 119"/>
          <p:cNvGrpSpPr>
            <a:grpSpLocks/>
          </p:cNvGrpSpPr>
          <p:nvPr/>
        </p:nvGrpSpPr>
        <p:grpSpPr bwMode="auto">
          <a:xfrm>
            <a:off x="2971800" y="5029200"/>
            <a:ext cx="5867400" cy="533400"/>
            <a:chOff x="912" y="3168"/>
            <a:chExt cx="3696" cy="336"/>
          </a:xfrm>
        </p:grpSpPr>
        <p:sp>
          <p:nvSpPr>
            <p:cNvPr id="152695" name="Rectangle 120"/>
            <p:cNvSpPr>
              <a:spLocks noChangeArrowheads="1"/>
            </p:cNvSpPr>
            <p:nvPr/>
          </p:nvSpPr>
          <p:spPr bwMode="auto">
            <a:xfrm>
              <a:off x="4272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Ử</a:t>
              </a:r>
            </a:p>
          </p:txBody>
        </p:sp>
        <p:sp>
          <p:nvSpPr>
            <p:cNvPr id="152696" name="Rectangle 121"/>
            <p:cNvSpPr>
              <a:spLocks noChangeArrowheads="1"/>
            </p:cNvSpPr>
            <p:nvPr/>
          </p:nvSpPr>
          <p:spPr bwMode="auto">
            <a:xfrm>
              <a:off x="3936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697" name="Rectangle 122"/>
            <p:cNvSpPr>
              <a:spLocks noChangeArrowheads="1"/>
            </p:cNvSpPr>
            <p:nvPr/>
          </p:nvSpPr>
          <p:spPr bwMode="auto">
            <a:xfrm>
              <a:off x="3600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52698" name="Rectangle 123"/>
            <p:cNvSpPr>
              <a:spLocks noChangeArrowheads="1"/>
            </p:cNvSpPr>
            <p:nvPr/>
          </p:nvSpPr>
          <p:spPr bwMode="auto">
            <a:xfrm>
              <a:off x="3264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699" name="Rectangle 124"/>
            <p:cNvSpPr>
              <a:spLocks noChangeArrowheads="1"/>
            </p:cNvSpPr>
            <p:nvPr/>
          </p:nvSpPr>
          <p:spPr bwMode="auto">
            <a:xfrm>
              <a:off x="2928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52700" name="Rectangle 125"/>
            <p:cNvSpPr>
              <a:spLocks noChangeArrowheads="1"/>
            </p:cNvSpPr>
            <p:nvPr/>
          </p:nvSpPr>
          <p:spPr bwMode="auto">
            <a:xfrm>
              <a:off x="2592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Ì</a:t>
              </a:r>
            </a:p>
          </p:txBody>
        </p:sp>
        <p:sp>
          <p:nvSpPr>
            <p:cNvPr id="152701" name="Rectangle 126"/>
            <p:cNvSpPr>
              <a:spLocks noChangeArrowheads="1"/>
            </p:cNvSpPr>
            <p:nvPr/>
          </p:nvSpPr>
          <p:spPr bwMode="auto">
            <a:xfrm>
              <a:off x="2256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52702" name="Rectangle 127"/>
            <p:cNvSpPr>
              <a:spLocks noChangeArrowheads="1"/>
            </p:cNvSpPr>
            <p:nvPr/>
          </p:nvSpPr>
          <p:spPr bwMode="auto">
            <a:xfrm>
              <a:off x="1920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6E6AC2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52703" name="Rectangle 128"/>
            <p:cNvSpPr>
              <a:spLocks noChangeArrowheads="1"/>
            </p:cNvSpPr>
            <p:nvPr/>
          </p:nvSpPr>
          <p:spPr bwMode="auto">
            <a:xfrm>
              <a:off x="1584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152704" name="Rectangle 129"/>
            <p:cNvSpPr>
              <a:spLocks noChangeArrowheads="1"/>
            </p:cNvSpPr>
            <p:nvPr/>
          </p:nvSpPr>
          <p:spPr bwMode="auto">
            <a:xfrm>
              <a:off x="1248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52705" name="Rectangle 130"/>
            <p:cNvSpPr>
              <a:spLocks noChangeArrowheads="1"/>
            </p:cNvSpPr>
            <p:nvPr/>
          </p:nvSpPr>
          <p:spPr bwMode="auto">
            <a:xfrm>
              <a:off x="912" y="3168"/>
              <a:ext cx="33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405635" name="Text Box 131"/>
          <p:cNvSpPr txBox="1">
            <a:spLocks noChangeArrowheads="1"/>
          </p:cNvSpPr>
          <p:nvPr/>
        </p:nvSpPr>
        <p:spPr bwMode="auto">
          <a:xfrm>
            <a:off x="3200400" y="5948363"/>
            <a:ext cx="3581400" cy="588962"/>
          </a:xfrm>
          <a:prstGeom prst="rect">
            <a:avLst/>
          </a:prstGeom>
          <a:solidFill>
            <a:srgbClr val="FF00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HỢP KIM</a:t>
            </a:r>
          </a:p>
        </p:txBody>
      </p:sp>
      <p:sp>
        <p:nvSpPr>
          <p:cNvPr id="405636" name="Text Box 132"/>
          <p:cNvSpPr txBox="1">
            <a:spLocks noChangeArrowheads="1"/>
          </p:cNvSpPr>
          <p:nvPr/>
        </p:nvSpPr>
        <p:spPr bwMode="auto">
          <a:xfrm>
            <a:off x="2057400" y="5948364"/>
            <a:ext cx="762000" cy="528637"/>
          </a:xfrm>
          <a:prstGeom prst="rect">
            <a:avLst/>
          </a:prstGeom>
          <a:solidFill>
            <a:srgbClr val="FF660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KQ</a:t>
            </a:r>
          </a:p>
        </p:txBody>
      </p:sp>
      <p:sp>
        <p:nvSpPr>
          <p:cNvPr id="152708" name="Bevel 133"/>
          <p:cNvSpPr>
            <a:spLocks noChangeArrowheads="1"/>
          </p:cNvSpPr>
          <p:nvPr/>
        </p:nvSpPr>
        <p:spPr bwMode="auto">
          <a:xfrm>
            <a:off x="2581276" y="274638"/>
            <a:ext cx="3133725" cy="1185862"/>
          </a:xfrm>
          <a:prstGeom prst="bevel">
            <a:avLst>
              <a:gd name="adj" fmla="val 12500"/>
            </a:avLst>
          </a:prstGeom>
          <a:solidFill>
            <a:srgbClr val="FF66FF">
              <a:alpha val="8392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152709" name="Object 133"/>
          <p:cNvGraphicFramePr>
            <a:graphicFrameLocks noChangeAspect="1"/>
          </p:cNvGraphicFramePr>
          <p:nvPr/>
        </p:nvGraphicFramePr>
        <p:xfrm>
          <a:off x="4978400" y="1981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2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1981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5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5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5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5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5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5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5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5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5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0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5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5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5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05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1"/>
                  </p:tgtEl>
                </p:cond>
              </p:nextCondLst>
            </p:seq>
          </p:childTnLst>
        </p:cTn>
      </p:par>
    </p:tnLst>
    <p:bldLst>
      <p:bldP spid="405635" grpId="0" animBg="1"/>
      <p:bldP spid="4056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9296400" cy="5181600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siêu cứng: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Co ;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 -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W- Fe,…</a:t>
            </a:r>
          </a:p>
        </p:txBody>
      </p:sp>
      <p:pic>
        <p:nvPicPr>
          <p:cNvPr id="116740" name="Picture 4" descr="hợp kim sieu cú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438400"/>
            <a:ext cx="4206875" cy="2806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352800" y="5257800"/>
            <a:ext cx="487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xe là hợp kim siêu cứng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10515600" cy="4351338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có nhiệt độ nóng chảy thấp: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Sn – Pb ( thiếc hàn nhiệt độ nóng chảy 210 </a:t>
            </a:r>
            <a:r>
              <a:rPr lang="en-US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altLang="en-US" sz="3200" b="1" baseline="-25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nđnc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232</a:t>
            </a:r>
            <a:r>
              <a:rPr lang="en-US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C, Pb </a:t>
            </a:r>
            <a:r>
              <a:rPr lang="en-US" altLang="en-US" sz="3200" b="1" baseline="-25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nđnc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327</a:t>
            </a:r>
            <a:r>
              <a:rPr lang="en-US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764" name="Picture 4" descr="Mo%20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6100"/>
            <a:ext cx="2857500" cy="2857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5" name="Picture 5" descr="que hàn thiê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3276600" cy="2884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514600" y="2569081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                    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8686800" cy="5181600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kim nhẹ bền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Si,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Cu - Mn - Mg;…</a:t>
            </a:r>
          </a:p>
        </p:txBody>
      </p:sp>
      <p:pic>
        <p:nvPicPr>
          <p:cNvPr id="118788" name="Picture 4" descr="Hopkimnh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90850"/>
            <a:ext cx="3810000" cy="2116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9" name="Picture 5" descr="hợp kim nhômanh%20hop%20kim%20n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286000"/>
            <a:ext cx="3759200" cy="375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11049000" cy="5334000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nhẹ, bền, chịu được nhiệt độ cao và áp suất cao dùng trong tên lửa, tàu vũ trụ, máy bay, ô tô,…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692" name="Picture 4" descr="tên lủ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2833688" cy="381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may 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62276"/>
            <a:ext cx="3810000" cy="290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có tính bền hóa học và cơ học dùng để chế tạo các thiết bị trong ngành dầu mỏ và công nghiệp hóa chất.</a:t>
            </a:r>
          </a:p>
        </p:txBody>
      </p:sp>
      <p:pic>
        <p:nvPicPr>
          <p:cNvPr id="119812" name="Picture 4" descr="images1555718_nhamaylocdau_tribune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3810000" cy="285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Hợp kim cứng bền dùng trong công nghiệp xây dựng nhà cửa, cầu cống</a:t>
            </a:r>
          </a:p>
        </p:txBody>
      </p:sp>
      <p:pic>
        <p:nvPicPr>
          <p:cNvPr id="120836" name="Picture 4" descr="081112Khung%20nha%20thep%20cong%20ngh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06763"/>
            <a:ext cx="3556000" cy="284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cầu sắ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1"/>
            <a:ext cx="3581400" cy="2697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không gỉ dùng chế tạo dụng cụ y tế, dụng cụ làm bếp, bộ đồ ăn,…</a:t>
            </a:r>
          </a:p>
        </p:txBody>
      </p:sp>
      <p:pic>
        <p:nvPicPr>
          <p:cNvPr id="121860" name="Picture 4" descr="dụng cụ b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1"/>
            <a:ext cx="4648200" cy="23733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dụng cụ y k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396240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43640"/>
            <a:ext cx="10515600" cy="4351338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Au với Ag,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(vàng tây)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dùng làm đồ trang sức , trước đây dùng đúc tiền,…</a:t>
            </a:r>
          </a:p>
        </p:txBody>
      </p:sp>
      <p:pic>
        <p:nvPicPr>
          <p:cNvPr id="122884" name="Picture 4" descr="vang 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2743200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752600" y="5180013"/>
            <a:ext cx="10210800" cy="107721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trắng là hợp kim của Au với các kim loại hiếm như : Ni, Pd, Pt,…</a:t>
            </a:r>
          </a:p>
        </p:txBody>
      </p:sp>
      <p:pic>
        <p:nvPicPr>
          <p:cNvPr id="122886" name="Picture 6" descr="Vàng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tien m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62201"/>
            <a:ext cx="3276600" cy="2701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của Đồng</a:t>
            </a:r>
          </a:p>
        </p:txBody>
      </p:sp>
      <p:pic>
        <p:nvPicPr>
          <p:cNvPr id="108548" name="Picture 4" descr="dong t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1"/>
            <a:ext cx="7162800" cy="40671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III- ỨNG DỤNG</a:t>
            </a:r>
          </a:p>
        </p:txBody>
      </p:sp>
      <p:pic>
        <p:nvPicPr>
          <p:cNvPr id="109572" name="Picture 4" descr="dong b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09750"/>
            <a:ext cx="4419600" cy="3314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38200" y="5334001"/>
            <a:ext cx="5715000" cy="107721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bạch ( gồm Cu ; 20-30% Ni và lượng nhỏ Fe, Mn)</a:t>
            </a:r>
          </a:p>
        </p:txBody>
      </p:sp>
      <p:pic>
        <p:nvPicPr>
          <p:cNvPr id="109574" name="Picture 6" descr="dông thiê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1"/>
            <a:ext cx="3886200" cy="32877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7162800" y="5257801"/>
            <a:ext cx="3505200" cy="107721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đúc bằng đồng thiếc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www.themegallery.com</a:t>
            </a:r>
          </a:p>
        </p:txBody>
      </p:sp>
      <p:sp>
        <p:nvSpPr>
          <p:cNvPr id="155650" name="AutoShape 2"/>
          <p:cNvSpPr>
            <a:spLocks noChangeArrowheads="1"/>
          </p:cNvSpPr>
          <p:nvPr/>
        </p:nvSpPr>
        <p:spPr bwMode="auto">
          <a:xfrm>
            <a:off x="2438400" y="3581400"/>
            <a:ext cx="1828800" cy="22860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>
            <a:noFill/>
          </a:ln>
          <a:effectLst>
            <a:outerShdw dist="107763" dir="13500000" sx="125000" sy="125000" algn="b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3352800" y="533400"/>
            <a:ext cx="6838950" cy="2819400"/>
          </a:xfrm>
          <a:prstGeom prst="cloudCallout">
            <a:avLst>
              <a:gd name="adj1" fmla="val -29204"/>
              <a:gd name="adj2" fmla="val 67625"/>
            </a:avLst>
          </a:prstGeom>
          <a:solidFill>
            <a:srgbClr val="FFFF99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HỢP KIM LÀ GÌ ?TÍNH CHẤT  VÀ ỨNG DỤNG  CỦA HỢP KIM NHƯ THẾ NÀO?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34" t="9259" r="14999" b="8519"/>
          <a:stretch/>
        </p:blipFill>
        <p:spPr>
          <a:xfrm>
            <a:off x="762000" y="24063"/>
            <a:ext cx="10589525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50" t="8519" r="14583" b="8519"/>
          <a:stretch/>
        </p:blipFill>
        <p:spPr>
          <a:xfrm>
            <a:off x="685800" y="0"/>
            <a:ext cx="1053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90800" y="3443786"/>
            <a:ext cx="658336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KHÁI </a:t>
            </a:r>
            <a:r>
              <a:rPr lang="en-US" altLang="en-US" sz="3200" b="1">
                <a:latin typeface="Times New Roman" panose="02020603050405020304" pitchFamily="18" charset="0"/>
              </a:rPr>
              <a:t>NIỆM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0800" y="4446716"/>
            <a:ext cx="64804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TÍNH </a:t>
            </a:r>
            <a:r>
              <a:rPr lang="en-US" altLang="en-US" sz="3200" b="1">
                <a:latin typeface="Times New Roman" panose="02020603050405020304" pitchFamily="18" charset="0"/>
              </a:rPr>
              <a:t>CHẤT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5442390"/>
            <a:ext cx="64804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ỨNG DỤNG</a:t>
            </a:r>
          </a:p>
        </p:txBody>
      </p:sp>
      <p:sp>
        <p:nvSpPr>
          <p:cNvPr id="154638" name="Text Box 19"/>
          <p:cNvSpPr txBox="1">
            <a:spLocks noChangeArrowheads="1"/>
          </p:cNvSpPr>
          <p:nvPr/>
        </p:nvSpPr>
        <p:spPr bwMode="auto">
          <a:xfrm>
            <a:off x="4114800" y="22098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154639" name="WordArt 15"/>
          <p:cNvSpPr>
            <a:spLocks noChangeArrowheads="1" noChangeShapeType="1" noTextEdit="1"/>
          </p:cNvSpPr>
          <p:nvPr/>
        </p:nvSpPr>
        <p:spPr bwMode="auto">
          <a:xfrm rot="223898">
            <a:off x="30525" y="581025"/>
            <a:ext cx="9969789" cy="175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   HỢP KIM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46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34" t="9259" r="14999" b="8519"/>
          <a:stretch/>
        </p:blipFill>
        <p:spPr>
          <a:xfrm>
            <a:off x="762000" y="24063"/>
            <a:ext cx="10589525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119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</a:rPr>
              <a:t>I- KHÁI NIỆM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10820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Hợp kim là vật liệu kim loại có chứa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</a:rPr>
              <a:t>một kim loại cơ bản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và một số kim loại hoặc phi kim khác.</a:t>
            </a:r>
          </a:p>
          <a:p>
            <a:pPr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Thí dụ :</a:t>
            </a: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2057400" y="2700338"/>
            <a:ext cx="2590800" cy="2252662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324100" y="2768935"/>
            <a:ext cx="20574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LÀ HỢP KIM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082800" y="3702051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với C(0,01-2%)và một số nguyên tố khác ( Mn, Si,…)</a:t>
            </a:r>
          </a:p>
        </p:txBody>
      </p:sp>
      <p:pic>
        <p:nvPicPr>
          <p:cNvPr id="112648" name="Picture 8" descr="images1463846_thepbu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4989513"/>
            <a:ext cx="2276475" cy="1739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6259514" y="2667000"/>
            <a:ext cx="2503487" cy="2286000"/>
          </a:xfrm>
          <a:prstGeom prst="flowChartMagneticDisk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6629400" y="2684464"/>
            <a:ext cx="1828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DUYRA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 HỢP KIM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400800" y="3505201"/>
            <a:ext cx="243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Al(96%)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với Cu, Mn…</a:t>
            </a:r>
          </a:p>
        </p:txBody>
      </p:sp>
      <p:pic>
        <p:nvPicPr>
          <p:cNvPr id="112652" name="Picture 12" descr="d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971800" cy="17287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uiExpand="1" build="p"/>
      <p:bldP spid="112645" grpId="0"/>
      <p:bldP spid="112647" grpId="0"/>
      <p:bldP spid="112650" grpId="0"/>
      <p:bldP spid="1126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053" y="-11438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II – TÍNH CHẤT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  <a:gradFill rotWithShape="1">
            <a:gsLst>
              <a:gs pos="0">
                <a:schemeClr val="tx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endParaRPr lang="en-US" altLang="en-US" sz="36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 kim có tính chất vật lý và tính chất cơ học khác nhiều so với tính chất của các đơn chất.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hóa học tương tự tính chất của các  đơn chất tạo thành hợp kim .</a:t>
            </a:r>
            <a:b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053" y="-114384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II – TÍNH CHẤT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774032" y="834190"/>
            <a:ext cx="11125200" cy="2590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hóa học</a:t>
            </a:r>
            <a:endParaRPr lang="en-US" altLang="en-US" sz="3600" b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hợp kim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các đơn chất tham gia tạo thành hợp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2053" y="2743200"/>
            <a:ext cx="11538284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vật lý và cơ học</a:t>
            </a:r>
            <a:endParaRPr lang="en-US" altLang="en-US" sz="3600" b="1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 là kim loại vừa nhẹ và mềm, nhưng hợp kim của Al với Cu, Mn, Mg thì vừa nhẹ vừa cứng.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Vàng là kim loại rất đẹp và mềm, nhưng hợp kim của vàng với Ag, Cu thì rất cứng.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11811000" cy="1676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Độ cứng của hợp kim thường lớn hơn độ cứng của kim loại thành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do có sự thay đổi về cấu tạo mạng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tinh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thể,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về thành phần của ion trong mạng tinh thể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" y="2895600"/>
            <a:ext cx="1074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600" b="1" smtClean="0">
                <a:latin typeface="Times New Roman" panose="02020603050405020304" pitchFamily="18" charset="0"/>
              </a:rPr>
              <a:t>- Trong </a:t>
            </a:r>
            <a:r>
              <a:rPr lang="en-US" altLang="en-US" sz="3600" b="1">
                <a:latin typeface="Times New Roman" panose="02020603050405020304" pitchFamily="18" charset="0"/>
              </a:rPr>
              <a:t>hợp kim mật độ electron tự do giảm đi </a:t>
            </a:r>
            <a:r>
              <a:rPr lang="en-US" altLang="en-US" sz="3600" b="1">
                <a:latin typeface="Times New Roman" panose="02020603050405020304" pitchFamily="18" charset="0"/>
              </a:rPr>
              <a:t>rõ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rệt, do </a:t>
            </a:r>
            <a:r>
              <a:rPr lang="en-US" altLang="en-US" sz="3600" b="1">
                <a:latin typeface="Times New Roman" panose="02020603050405020304" pitchFamily="18" charset="0"/>
              </a:rPr>
              <a:t>đó tính dẫn điện , </a:t>
            </a:r>
            <a:r>
              <a:rPr lang="en-US" altLang="en-US" sz="3600" b="1">
                <a:latin typeface="Times New Roman" panose="02020603050405020304" pitchFamily="18" charset="0"/>
              </a:rPr>
              <a:t>dẫn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nhiệt </a:t>
            </a:r>
            <a:r>
              <a:rPr lang="en-US" altLang="en-US" sz="3600" b="1">
                <a:latin typeface="Times New Roman" panose="02020603050405020304" pitchFamily="18" charset="0"/>
              </a:rPr>
              <a:t>kém hơn kim loại thành phần.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8229600" cy="449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Hợp kim không bị ăn mòn: (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 inoc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Cr – Mn  )</a:t>
            </a:r>
          </a:p>
        </p:txBody>
      </p:sp>
      <p:pic>
        <p:nvPicPr>
          <p:cNvPr id="115716" name="Picture 4" descr="thandao2f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5710"/>
            <a:ext cx="4343400" cy="34249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thép không g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71700"/>
            <a:ext cx="3429000" cy="3429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</TotalTime>
  <Words>705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Wingdings</vt:lpstr>
      <vt:lpstr>Times New Roman</vt:lpstr>
      <vt:lpstr>.VnTime</vt:lpstr>
      <vt:lpstr>Arial Black</vt:lpstr>
      <vt:lpstr>Wingdings 3</vt:lpstr>
      <vt:lpstr>Palatino Linotype</vt:lpstr>
      <vt:lpstr>VNI-Hobo</vt:lpstr>
      <vt:lpstr>VNI-Times</vt:lpstr>
      <vt:lpstr>Arial Unicode MS</vt:lpstr>
      <vt:lpstr>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I- KHÁI NIỆM</vt:lpstr>
      <vt:lpstr>II – TÍNH CHẤT</vt:lpstr>
      <vt:lpstr>II – TÍNH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III- ỨNG DỤNG</vt:lpstr>
      <vt:lpstr>III- ỨNG DỤNG</vt:lpstr>
      <vt:lpstr>III- ỨNG DỤNG</vt:lpstr>
      <vt:lpstr>III- ỨNG DỤNG</vt:lpstr>
      <vt:lpstr>III- ỨNG DỤNG</vt:lpstr>
      <vt:lpstr>III- ỨNG DỤNG</vt:lpstr>
      <vt:lpstr>III- ỨNG DỤNG</vt:lpstr>
      <vt:lpstr>PowerPoint Presentation</vt:lpstr>
      <vt:lpstr>PowerPoint Presentation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PowerPoint Template</dc:title>
  <dc:creator>Thanh Hoàn</dc:creator>
  <cp:lastModifiedBy>Windows User</cp:lastModifiedBy>
  <cp:revision>58</cp:revision>
  <dcterms:created xsi:type="dcterms:W3CDTF">2004-07-21T02:43:03Z</dcterms:created>
  <dcterms:modified xsi:type="dcterms:W3CDTF">2021-12-09T02:10:20Z</dcterms:modified>
</cp:coreProperties>
</file>