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269" r:id="rId3"/>
    <p:sldId id="271" r:id="rId4"/>
    <p:sldId id="272" r:id="rId5"/>
    <p:sldId id="273" r:id="rId6"/>
    <p:sldId id="274" r:id="rId7"/>
    <p:sldId id="295" r:id="rId8"/>
    <p:sldId id="292" r:id="rId9"/>
    <p:sldId id="275" r:id="rId10"/>
    <p:sldId id="296" r:id="rId11"/>
    <p:sldId id="293" r:id="rId12"/>
    <p:sldId id="276" r:id="rId13"/>
    <p:sldId id="277" r:id="rId14"/>
    <p:sldId id="278" r:id="rId15"/>
    <p:sldId id="279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6AAD00-BFAD-4B4F-84C2-F7FD7E0D19C0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215057-301F-47A2-A6BF-F6CBEED65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7668EF-8F7E-4BAE-86AE-A868E689836D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C0CDB-2F7F-474F-A993-142634472484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967F71-5964-4136-8B86-D5E90C77C13F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Al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ED0891-F440-40DC-9147-0F4D93A43F69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9D6BCE-49CD-441D-A55B-7DF1584446E3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FAE4A5-3DB0-49CD-B9E4-51000B4E97D5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455F-BBFE-4358-910D-FD5A2541C401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77CC-F433-4DE3-AB00-D3E2F8E72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6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ED3C-B414-48A6-B0A3-D4FAD134475F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CDA5-FFD8-48D0-B86D-96BD349FF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87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76B5-B068-4F46-B05A-C19925FF081D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8F19-74DF-4C1C-9E97-7BBA3D7F8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90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45ED6-9919-4378-8200-8D52D4171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272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8A27-29B3-49F5-9FCB-B63A25747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63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BB12-3292-4ADD-A29D-706E3324928A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B376-CFDD-47C0-BF93-0EB40E2D4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97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79A0-E9F4-4DA1-BC6F-318CC5807FC6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A0DB-ECAA-4651-863B-E5F43B976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34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AF2A-5D83-4841-87FA-6A6B014AF28F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5135-D225-4737-942B-11C5A9EB8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42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242E9-9547-40EA-9964-E54B053F4F93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D2BA6-8AE1-4E5E-9F94-DAD56521D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82B8-E35B-4CA2-88E7-931782C0F956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6DB2-8C11-4067-B1C6-D2B1D279A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58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0833-772F-4594-910D-E47F293BF96E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7B0F-6DCC-4F37-9672-1DCADDC40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69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59F8-C350-4FA3-BC54-15A68856EF4C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89A9-098F-449F-9096-302D3B05F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26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D0BBF-D8DD-407F-B3D9-34E85078D6B3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4C00-D69E-4D44-A822-221902A88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6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B04013-54BC-4045-BACD-FBFADB1BACAF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B9C8F9-193D-4DD6-9D2A-D4F09051B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slide" Target="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Cu%20t&#225;c%20d&#7909;ng%20v&#7899;i%20dung%20d&#7883;ch%20AgNO3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4799856" y="1052736"/>
            <a:ext cx="2349474" cy="776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Bài</a:t>
            </a:r>
            <a:r>
              <a:rPr lang="en-US" sz="36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 18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400" y="1916832"/>
            <a:ext cx="10657184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CỦA KIM LOẠI</a:t>
            </a:r>
          </a:p>
          <a:p>
            <a:pPr algn="ctr" eaLnBrk="1" hangingPunct="1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 ĐIỆN HÓA CỦA </a:t>
            </a:r>
          </a:p>
          <a:p>
            <a:pPr algn="ctr" eaLnBrk="1" hangingPunct="1">
              <a:defRPr/>
            </a:pPr>
            <a:r>
              <a:rPr lang="en-US" sz="6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 LOẠI (tiếp)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1" y="78458"/>
            <a:ext cx="7648575" cy="83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DÃY 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1585" y="947162"/>
            <a:ext cx="7396577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 + 2AgNO</a:t>
            </a:r>
            <a:r>
              <a:rPr lang="en-US" sz="40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→ Cu(NO</a:t>
            </a:r>
            <a:r>
              <a:rPr lang="en-US" sz="40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+2Ag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ion: </a:t>
            </a:r>
          </a:p>
          <a:p>
            <a:pPr eaLnBrk="1" hangingPunct="1">
              <a:defRPr/>
            </a:pPr>
            <a:endParaRPr lang="en-US" sz="4000" b="1" dirty="0">
              <a:solidFill>
                <a:srgbClr val="1505E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000" b="1" dirty="0">
                <a:solidFill>
                  <a:srgbClr val="1505E9"/>
                </a:solidFill>
                <a:latin typeface="Times New Roman" pitchFamily="18" charset="0"/>
                <a:cs typeface="Times New Roman" pitchFamily="18" charset="0"/>
              </a:rPr>
              <a:t>Cu + 2Ag </a:t>
            </a:r>
            <a:r>
              <a:rPr lang="en-US" sz="4000" b="1" baseline="30000" dirty="0">
                <a:solidFill>
                  <a:srgbClr val="1505E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>
                <a:solidFill>
                  <a:srgbClr val="1505E9"/>
                </a:solidFill>
                <a:latin typeface="Times New Roman" pitchFamily="18" charset="0"/>
                <a:cs typeface="Times New Roman" pitchFamily="18" charset="0"/>
              </a:rPr>
              <a:t> → Cu</a:t>
            </a:r>
            <a:r>
              <a:rPr lang="en-US" sz="4000" b="1" baseline="30000" dirty="0">
                <a:solidFill>
                  <a:srgbClr val="1505E9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4000" b="1" dirty="0">
                <a:solidFill>
                  <a:srgbClr val="1505E9"/>
                </a:solidFill>
                <a:latin typeface="Times New Roman" pitchFamily="18" charset="0"/>
                <a:cs typeface="Times New Roman" pitchFamily="18" charset="0"/>
              </a:rPr>
              <a:t> + 2Ag</a:t>
            </a:r>
          </a:p>
        </p:txBody>
      </p:sp>
      <p:pic>
        <p:nvPicPr>
          <p:cNvPr id="16388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48288"/>
            <a:ext cx="279876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48288"/>
            <a:ext cx="2143125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1" y="312722"/>
            <a:ext cx="7648575" cy="83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DÃY 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071563"/>
            <a:ext cx="9207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2. So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cặp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oxi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khử</a:t>
            </a: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24" y="3857628"/>
            <a:ext cx="3515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Tính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oxi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hóa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5539" y="4714884"/>
            <a:ext cx="275588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Tính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khử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4232" y="1643050"/>
            <a:ext cx="4929222" cy="110799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Nhận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xét</a:t>
            </a:r>
            <a:endParaRPr lang="vi-VN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5935" y="3884822"/>
            <a:ext cx="2784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charset="0"/>
              </a:rPr>
              <a:t>Cu</a:t>
            </a:r>
            <a:r>
              <a:rPr lang="en-US" sz="4000" b="1" spc="300" baseline="30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charset="0"/>
              </a:rPr>
              <a:t>2+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charset="0"/>
              </a:rPr>
              <a:t> &lt; Ag</a:t>
            </a:r>
            <a:r>
              <a:rPr lang="en-US" sz="4000" b="1" spc="300" baseline="30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charset="0"/>
              </a:rPr>
              <a:t>+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58849" y="4714884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charset="0"/>
              </a:rPr>
              <a:t>Cu &gt; Ag 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5068888"/>
            <a:ext cx="22002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0" y="38100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 b="1"/>
          </a:p>
        </p:txBody>
      </p:sp>
      <p:sp>
        <p:nvSpPr>
          <p:cNvPr id="8" name="Rectangle 7"/>
          <p:cNvSpPr/>
          <p:nvPr/>
        </p:nvSpPr>
        <p:spPr>
          <a:xfrm>
            <a:off x="2286001" y="1"/>
            <a:ext cx="7648575" cy="83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DÃY 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571744"/>
            <a:ext cx="9144000" cy="1477328"/>
          </a:xfrm>
          <a:prstGeom prst="rect">
            <a:avLst/>
          </a:prstGeom>
          <a:noFill/>
        </p:spPr>
        <p:txBody>
          <a:bodyPr spcFirstLastPara="1">
            <a:prstTxWarp prst="textButt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38100" h="381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Vậy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, </a:t>
            </a: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dãy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điện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hoá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của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kim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loại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được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sắp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xếp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như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thế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800" b="1" spc="50" dirty="0" err="1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nào</a:t>
            </a:r>
            <a:r>
              <a:rPr lang="en-US" sz="4800" b="1" spc="50" dirty="0">
                <a:ln w="11430"/>
                <a:solidFill>
                  <a:srgbClr val="1505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libri" pitchFamily="34" charset="0"/>
                <a:cs typeface="Arial" charset="0"/>
              </a:rPr>
              <a:t> ?</a:t>
            </a:r>
          </a:p>
          <a:p>
            <a:pPr algn="ctr" eaLnBrk="1" hangingPunct="1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9461" name="Picture 7" descr="C:\Users\user\Desktop\TẢI VỀ\white-guys-question-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214813"/>
            <a:ext cx="60007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5343525"/>
            <a:ext cx="169227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5343525"/>
            <a:ext cx="1944688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86001" y="1"/>
            <a:ext cx="7648575" cy="830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DÃY 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0">
            <a:hlinkClick r:id="rId2" action="ppaction://hlinksldjump"/>
          </p:cNvPr>
          <p:cNvSpPr/>
          <p:nvPr/>
        </p:nvSpPr>
        <p:spPr>
          <a:xfrm>
            <a:off x="3200400" y="685800"/>
            <a:ext cx="57626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Dãy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loại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" name="Picture 2" descr="Dãy Điện Hóa Kim Loại Đầy Đủ và Mẹo Học Thuộc Nhanh Nhất">
            <a:extLst>
              <a:ext uri="{FF2B5EF4-FFF2-40B4-BE49-F238E27FC236}">
                <a16:creationId xmlns:a16="http://schemas.microsoft.com/office/drawing/2014/main" id="{7B0918D4-59C0-4CE4-A792-8F401605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7" y="1516063"/>
            <a:ext cx="11643391" cy="40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719513" y="3786188"/>
          <a:ext cx="3876675" cy="322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3" imgW="152334" imgH="139639" progId="Equation.3">
                  <p:embed/>
                </p:oleObj>
              </mc:Choice>
              <mc:Fallback>
                <p:oleObj name="Equation" r:id="rId3" imgW="152334" imgH="139639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3786188"/>
                        <a:ext cx="3876675" cy="322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524000" y="146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1524000" y="3503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524250" y="3981450"/>
            <a:ext cx="1296988" cy="519113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C.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Oxh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238375" y="6196013"/>
            <a:ext cx="1511300" cy="51911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C.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Khư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̉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311900" y="3981450"/>
            <a:ext cx="1296988" cy="519113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C.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Oxh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524500" y="6186488"/>
            <a:ext cx="1344613" cy="5286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C.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Khư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̉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881563" y="4929188"/>
            <a:ext cx="901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oxh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667125" y="4505325"/>
            <a:ext cx="10779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ra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5667375" y="4500563"/>
            <a:ext cx="928688" cy="16430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3952875" y="4606925"/>
            <a:ext cx="766763" cy="15811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278563" y="5064125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và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1558925" y="2830513"/>
            <a:ext cx="92884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i="1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chất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oxi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hóa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mạnh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hơn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sẽ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oxi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hóa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1505E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chất</a:t>
            </a:r>
            <a:r>
              <a:rPr lang="en-US" sz="3000" i="1" dirty="0">
                <a:solidFill>
                  <a:srgbClr val="1505E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1505E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khư</a:t>
            </a:r>
            <a:r>
              <a:rPr lang="en-US" sz="3000" i="1" dirty="0">
                <a:solidFill>
                  <a:srgbClr val="1505E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̉ </a:t>
            </a:r>
            <a:r>
              <a:rPr lang="en-US" sz="3000" i="1" dirty="0" err="1">
                <a:solidFill>
                  <a:srgbClr val="1505E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mạnh</a:t>
            </a:r>
            <a:r>
              <a:rPr lang="en-US" sz="3000" i="1" dirty="0">
                <a:solidFill>
                  <a:srgbClr val="1505E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hơn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sinh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ra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chất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oxi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hóa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yếu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hơn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+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chất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khư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̉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yếu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hơn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0" y="1214438"/>
            <a:ext cx="9251950" cy="660400"/>
            <a:chOff x="0" y="474"/>
            <a:chExt cx="5828" cy="416"/>
          </a:xfrm>
        </p:grpSpPr>
        <p:sp>
          <p:nvSpPr>
            <p:cNvPr id="21530" name="Rectangle 20"/>
            <p:cNvSpPr>
              <a:spLocks noChangeArrowheads="1"/>
            </p:cNvSpPr>
            <p:nvPr/>
          </p:nvSpPr>
          <p:spPr bwMode="auto">
            <a:xfrm>
              <a:off x="0" y="474"/>
              <a:ext cx="582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 K</a:t>
              </a:r>
              <a:r>
                <a:rPr lang="en-US" altLang="en-US" sz="2800" b="1" baseline="30000"/>
                <a:t>+ </a:t>
              </a:r>
              <a:r>
                <a:rPr lang="en-US" altLang="en-US" sz="2800" b="1"/>
                <a:t>Na</a:t>
              </a:r>
              <a:r>
                <a:rPr lang="en-US" altLang="en-US" sz="2800" b="1" baseline="30000"/>
                <a:t>+ </a:t>
              </a:r>
              <a:r>
                <a:rPr lang="en-US" altLang="en-US" sz="2800" b="1"/>
                <a:t>Mg</a:t>
              </a:r>
              <a:r>
                <a:rPr lang="en-US" altLang="en-US" sz="2800" b="1" baseline="30000"/>
                <a:t>2+</a:t>
              </a:r>
              <a:r>
                <a:rPr lang="en-US" altLang="en-US" sz="2800" b="1"/>
                <a:t>Al</a:t>
              </a:r>
              <a:r>
                <a:rPr lang="en-US" altLang="en-US" sz="2800" b="1" baseline="30000"/>
                <a:t>3+</a:t>
              </a:r>
              <a:r>
                <a:rPr lang="en-US" altLang="en-US" sz="2800" b="1"/>
                <a:t>Zn</a:t>
              </a:r>
              <a:r>
                <a:rPr lang="en-US" altLang="en-US" sz="2800" b="1" baseline="30000"/>
                <a:t>2+</a:t>
              </a:r>
              <a:r>
                <a:rPr lang="en-US" altLang="en-US" sz="2800" b="1"/>
                <a:t>Fe</a:t>
              </a:r>
              <a:r>
                <a:rPr lang="en-US" altLang="en-US" sz="2800" b="1" baseline="30000"/>
                <a:t>2+ </a:t>
              </a:r>
              <a:r>
                <a:rPr lang="en-US" altLang="en-US" sz="2800" b="1"/>
                <a:t>Ni</a:t>
              </a:r>
              <a:r>
                <a:rPr lang="en-US" altLang="en-US" sz="2800" b="1" baseline="30000"/>
                <a:t>2+ </a:t>
              </a:r>
              <a:r>
                <a:rPr lang="en-US" altLang="en-US" sz="2800" b="1"/>
                <a:t>Sn</a:t>
              </a:r>
              <a:r>
                <a:rPr lang="en-US" altLang="en-US" sz="2800" b="1" baseline="30000"/>
                <a:t>2+ </a:t>
              </a:r>
              <a:r>
                <a:rPr lang="en-US" altLang="en-US" sz="2800" b="1"/>
                <a:t>Pb</a:t>
              </a:r>
              <a:r>
                <a:rPr lang="en-US" altLang="en-US" sz="2800" b="1" baseline="30000"/>
                <a:t>2+ </a:t>
              </a:r>
              <a:r>
                <a:rPr lang="en-US" altLang="en-US" sz="2800" b="1"/>
                <a:t>H</a:t>
              </a:r>
              <a:r>
                <a:rPr lang="en-US" altLang="en-US" sz="2800" b="1" baseline="30000"/>
                <a:t>+ </a:t>
              </a:r>
              <a:r>
                <a:rPr lang="en-US" altLang="en-US" sz="2800" b="1"/>
                <a:t>Cu</a:t>
              </a:r>
              <a:r>
                <a:rPr lang="en-US" altLang="en-US" sz="2800" b="1" baseline="30000"/>
                <a:t>2+  </a:t>
              </a:r>
              <a:r>
                <a:rPr lang="en-US" altLang="en-US" sz="2800" b="1"/>
                <a:t>Ag</a:t>
              </a:r>
              <a:r>
                <a:rPr lang="en-US" altLang="en-US" sz="2800" b="1" baseline="30000"/>
                <a:t>+</a:t>
              </a:r>
              <a:r>
                <a:rPr lang="en-US" altLang="en-US" sz="2800" b="1" baseline="-25000"/>
                <a:t>  </a:t>
              </a:r>
              <a:r>
                <a:rPr lang="en-US" altLang="en-US" sz="2800" b="1"/>
                <a:t>Au</a:t>
              </a:r>
              <a:r>
                <a:rPr lang="en-US" altLang="en-US" sz="2800" b="1" baseline="30000"/>
                <a:t>3+</a:t>
              </a:r>
            </a:p>
          </p:txBody>
        </p:sp>
        <p:sp>
          <p:nvSpPr>
            <p:cNvPr id="21531" name="Rectangle 21"/>
            <p:cNvSpPr>
              <a:spLocks noChangeArrowheads="1"/>
            </p:cNvSpPr>
            <p:nvPr/>
          </p:nvSpPr>
          <p:spPr bwMode="auto">
            <a:xfrm>
              <a:off x="33" y="674"/>
              <a:ext cx="572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 K  Na  Mg   Al   Zn   Fe   Ni    Sn   Pb    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  </a:t>
              </a:r>
              <a:r>
                <a:rPr lang="en-US" altLang="en-US" sz="2800" b="1">
                  <a:solidFill>
                    <a:srgbClr val="FF0000"/>
                  </a:solidFill>
                </a:rPr>
                <a:t>Cu    Ag   Au</a:t>
              </a:r>
            </a:p>
          </p:txBody>
        </p:sp>
      </p:grp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727575" y="3981450"/>
            <a:ext cx="165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yếu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hơn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7580313" y="3981450"/>
            <a:ext cx="201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mạnh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hơn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6881813" y="6196013"/>
            <a:ext cx="165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yếu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hơn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667125" y="6196013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mạnh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hơn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41601" y="642938"/>
            <a:ext cx="70262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4. Ý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nghĩa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dãy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điện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hóa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của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kim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loại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graphicFrame>
        <p:nvGraphicFramePr>
          <p:cNvPr id="21525" name="Object 4"/>
          <p:cNvGraphicFramePr>
            <a:graphicFrameLocks noChangeAspect="1"/>
          </p:cNvGraphicFramePr>
          <p:nvPr/>
        </p:nvGraphicFramePr>
        <p:xfrm>
          <a:off x="152400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6" name="Rectangle 6"/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524000" y="2071688"/>
            <a:ext cx="91440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</a:pPr>
            <a:r>
              <a:rPr lang="en-US" altLang="en-US"/>
              <a:t>Dự đoán chiều phản ứng giữa hai cặp oxi hóa – khử theo quy tắc       (anpha): </a:t>
            </a:r>
          </a:p>
        </p:txBody>
      </p:sp>
      <p:graphicFrame>
        <p:nvGraphicFramePr>
          <p:cNvPr id="1033" name="Object 5"/>
          <p:cNvGraphicFramePr>
            <a:graphicFrameLocks noChangeAspect="1"/>
          </p:cNvGraphicFramePr>
          <p:nvPr/>
        </p:nvGraphicFramePr>
        <p:xfrm>
          <a:off x="4110038" y="2547938"/>
          <a:ext cx="7889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7" imgW="152334" imgH="139639" progId="Equation.3">
                  <p:embed/>
                </p:oleObj>
              </mc:Choice>
              <mc:Fallback>
                <p:oleObj name="Equation" r:id="rId7" imgW="152334" imgH="13963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2547938"/>
                        <a:ext cx="7889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2286000" y="84139"/>
            <a:ext cx="84435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III. DÃY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75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75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75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75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75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75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75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75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 autoUpdateAnimBg="0"/>
      <p:bldP spid="24585" grpId="0" animBg="1" autoUpdateAnimBg="0"/>
      <p:bldP spid="24586" grpId="0" animBg="1" autoUpdateAnimBg="0"/>
      <p:bldP spid="24587" grpId="0" animBg="1" autoUpdateAnimBg="0"/>
      <p:bldP spid="24588" grpId="0" autoUpdateAnimBg="0"/>
      <p:bldP spid="24589" grpId="0" autoUpdateAnimBg="0"/>
      <p:bldP spid="24592" grpId="0" autoUpdateAnimBg="0"/>
      <p:bldP spid="24594" grpId="0" autoUpdateAnimBg="0"/>
      <p:bldP spid="24598" grpId="0" autoUpdateAnimBg="0"/>
      <p:bldP spid="24599" grpId="0" autoUpdateAnimBg="0"/>
      <p:bldP spid="24600" grpId="0" autoUpdateAnimBg="0"/>
      <p:bldP spid="24601" grpId="0" autoUpdateAnimBg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Grp="1" noChangeAspect="1"/>
          </p:cNvGraphicFramePr>
          <p:nvPr>
            <p:ph/>
          </p:nvPr>
        </p:nvGraphicFramePr>
        <p:xfrm>
          <a:off x="4598988" y="2847975"/>
          <a:ext cx="5100637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4" imgW="152334" imgH="139639" progId="Equation.3">
                  <p:embed/>
                </p:oleObj>
              </mc:Choice>
              <mc:Fallback>
                <p:oleObj name="Equation" r:id="rId4" imgW="152334" imgH="139639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2847975"/>
                        <a:ext cx="5100637" cy="271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74825" y="1557338"/>
            <a:ext cx="8713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Phản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cặp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en-US" sz="32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/Fe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̀ Cu</a:t>
            </a:r>
            <a:r>
              <a:rPr lang="en-US" sz="32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/Cu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39863" y="2565400"/>
            <a:ext cx="97186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C.oxh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mạnh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hơn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C.khư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̉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mạnh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hơn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 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C.oxh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yếu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hơn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C.khư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̉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yếu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hơn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159375" y="2997200"/>
            <a:ext cx="110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Fe</a:t>
            </a:r>
            <a:r>
              <a:rPr lang="en-US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2+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83113" y="4827588"/>
            <a:ext cx="110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Fe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761163" y="2989263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Cu</a:t>
            </a:r>
            <a:r>
              <a:rPr lang="en-US" sz="3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2+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265863" y="4808538"/>
            <a:ext cx="83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Cu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4943475" y="3500438"/>
            <a:ext cx="608013" cy="152241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6483350" y="3476625"/>
            <a:ext cx="549275" cy="13954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524125" y="2147888"/>
            <a:ext cx="1474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Cu</a:t>
            </a:r>
            <a:r>
              <a:rPr lang="en-US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2+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   +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4679950" y="2147888"/>
            <a:ext cx="169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Fe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           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7194550" y="2171700"/>
            <a:ext cx="1520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Fe</a:t>
            </a:r>
            <a:r>
              <a:rPr lang="en-US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2+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    +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9209088" y="2133600"/>
            <a:ext cx="622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Cu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757282" y="6016478"/>
            <a:ext cx="849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Vd3: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Phản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cặp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en-US" sz="32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/Cu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en-US" sz="32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/Al </a:t>
            </a:r>
          </a:p>
        </p:txBody>
      </p:sp>
      <p:sp>
        <p:nvSpPr>
          <p:cNvPr id="25617" name="AutoShape 17" descr="Green marble"/>
          <p:cNvSpPr>
            <a:spLocks noChangeArrowheads="1"/>
          </p:cNvSpPr>
          <p:nvPr/>
        </p:nvSpPr>
        <p:spPr bwMode="auto">
          <a:xfrm>
            <a:off x="2063750" y="2924176"/>
            <a:ext cx="2952750" cy="2232025"/>
          </a:xfrm>
          <a:prstGeom prst="star8">
            <a:avLst>
              <a:gd name="adj" fmla="val 3825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PT ion</a:t>
            </a:r>
          </a:p>
          <a:p>
            <a:pPr eaLnBrk="1" hangingPunct="1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gọn</a:t>
            </a:r>
            <a:endParaRPr lang="vi-V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0" y="620713"/>
            <a:ext cx="9251950" cy="660400"/>
            <a:chOff x="0" y="474"/>
            <a:chExt cx="5828" cy="416"/>
          </a:xfrm>
        </p:grpSpPr>
        <p:sp>
          <p:nvSpPr>
            <p:cNvPr id="22553" name="Rectangle 19"/>
            <p:cNvSpPr>
              <a:spLocks noChangeArrowheads="1"/>
            </p:cNvSpPr>
            <p:nvPr/>
          </p:nvSpPr>
          <p:spPr bwMode="auto">
            <a:xfrm>
              <a:off x="0" y="474"/>
              <a:ext cx="582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K</a:t>
              </a:r>
              <a:r>
                <a:rPr lang="en-US" altLang="en-US" sz="2800" b="1" baseline="30000"/>
                <a:t>+ </a:t>
              </a:r>
              <a:r>
                <a:rPr lang="en-US" altLang="en-US" sz="2800" b="1"/>
                <a:t>N a</a:t>
              </a:r>
              <a:r>
                <a:rPr lang="en-US" altLang="en-US" sz="2800" b="1" baseline="30000"/>
                <a:t>+ </a:t>
              </a:r>
              <a:r>
                <a:rPr lang="en-US" altLang="en-US" sz="2800" b="1"/>
                <a:t>Mg</a:t>
              </a:r>
              <a:r>
                <a:rPr lang="en-US" altLang="en-US" sz="2800" b="1" baseline="30000"/>
                <a:t>2+</a:t>
              </a:r>
              <a:r>
                <a:rPr lang="en-US" altLang="en-US" sz="2800" b="1"/>
                <a:t>Al</a:t>
              </a:r>
              <a:r>
                <a:rPr lang="en-US" altLang="en-US" sz="2800" b="1" baseline="30000"/>
                <a:t>3+</a:t>
              </a:r>
              <a:r>
                <a:rPr lang="en-US" altLang="en-US" sz="2800" b="1"/>
                <a:t> Zn</a:t>
              </a:r>
              <a:r>
                <a:rPr lang="en-US" altLang="en-US" sz="2800" b="1" baseline="30000"/>
                <a:t>2+ </a:t>
              </a:r>
              <a:r>
                <a:rPr lang="en-US" altLang="en-US" sz="2800" b="1"/>
                <a:t>Fe</a:t>
              </a:r>
              <a:r>
                <a:rPr lang="en-US" altLang="en-US" sz="2800" b="1" baseline="30000"/>
                <a:t>2+ </a:t>
              </a:r>
              <a:r>
                <a:rPr lang="en-US" altLang="en-US" sz="2800" b="1"/>
                <a:t>Ni</a:t>
              </a:r>
              <a:r>
                <a:rPr lang="en-US" altLang="en-US" sz="2800" b="1" baseline="30000"/>
                <a:t>2+ </a:t>
              </a:r>
              <a:r>
                <a:rPr lang="en-US" altLang="en-US" sz="2800" b="1"/>
                <a:t>Sn</a:t>
              </a:r>
              <a:r>
                <a:rPr lang="en-US" altLang="en-US" sz="2800" b="1" baseline="30000"/>
                <a:t>2+ </a:t>
              </a:r>
              <a:r>
                <a:rPr lang="en-US" altLang="en-US" sz="2800" b="1"/>
                <a:t>Pb</a:t>
              </a:r>
              <a:r>
                <a:rPr lang="en-US" altLang="en-US" sz="2800" b="1" baseline="30000"/>
                <a:t>2+ </a:t>
              </a:r>
              <a:r>
                <a:rPr lang="en-US" altLang="en-US" sz="2800" b="1"/>
                <a:t> H</a:t>
              </a:r>
              <a:r>
                <a:rPr lang="en-US" altLang="en-US" sz="2800" b="1" baseline="30000"/>
                <a:t>+  </a:t>
              </a:r>
              <a:r>
                <a:rPr lang="en-US" altLang="en-US" sz="2800" b="1"/>
                <a:t>Cu</a:t>
              </a:r>
              <a:r>
                <a:rPr lang="en-US" altLang="en-US" sz="2800" b="1" baseline="30000"/>
                <a:t>2+ </a:t>
              </a:r>
              <a:r>
                <a:rPr lang="en-US" altLang="en-US" sz="2800" b="1"/>
                <a:t>Ag</a:t>
              </a:r>
              <a:r>
                <a:rPr lang="en-US" altLang="en-US" sz="2800" b="1" baseline="30000"/>
                <a:t>+</a:t>
              </a:r>
              <a:r>
                <a:rPr lang="en-US" altLang="en-US" sz="2800" b="1"/>
                <a:t>Au</a:t>
              </a:r>
              <a:r>
                <a:rPr lang="en-US" altLang="en-US" sz="2800" b="1" baseline="30000"/>
                <a:t>3+</a:t>
              </a:r>
            </a:p>
          </p:txBody>
        </p:sp>
        <p:sp>
          <p:nvSpPr>
            <p:cNvPr id="22554" name="Rectangle 20"/>
            <p:cNvSpPr>
              <a:spLocks noChangeArrowheads="1"/>
            </p:cNvSpPr>
            <p:nvPr/>
          </p:nvSpPr>
          <p:spPr bwMode="auto">
            <a:xfrm>
              <a:off x="33" y="674"/>
              <a:ext cx="572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K  Na   Mg   Al    Zn   Fe    Ni    Sn   Pb     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   </a:t>
              </a:r>
              <a:r>
                <a:rPr lang="en-US" altLang="en-US" sz="2800" b="1">
                  <a:solidFill>
                    <a:srgbClr val="FF0000"/>
                  </a:solidFill>
                </a:rPr>
                <a:t>Cu   Ag  Au</a:t>
              </a:r>
            </a:p>
          </p:txBody>
        </p:sp>
      </p:grp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793018" y="5431704"/>
            <a:ext cx="8820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Vd2: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Phản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cặp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Zn</a:t>
            </a:r>
            <a:r>
              <a:rPr lang="en-US" sz="32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/Zn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Pb</a:t>
            </a:r>
            <a:r>
              <a:rPr lang="en-US" sz="32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Pb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554663" y="3819525"/>
            <a:ext cx="901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oxh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4510088" y="3429000"/>
            <a:ext cx="1081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sinh ra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6781800" y="3933825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và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6062663" y="2457450"/>
            <a:ext cx="609600" cy="1588"/>
          </a:xfrm>
          <a:prstGeom prst="straightConnector1">
            <a:avLst/>
          </a:prstGeom>
          <a:ln w="38100"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2135561" y="-27384"/>
            <a:ext cx="7781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4. Ý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nghĩa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dãy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điện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hóa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của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kim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loại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9919" y="5455547"/>
            <a:ext cx="625693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Zn + Pb</a:t>
            </a:r>
            <a:r>
              <a:rPr lang="en-US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→ Zn</a:t>
            </a:r>
            <a:r>
              <a:rPr lang="en-US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Pb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2Al + 3Cu</a:t>
            </a:r>
            <a:r>
              <a:rPr lang="en-US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→ 2Al</a:t>
            </a:r>
            <a:r>
              <a:rPr lang="en-US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+ 3Cu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2" dur="indefinite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3" dur="indefinite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mph" presetSubtype="1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2" dur="indefinite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3" dur="indefinite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4" dur="indefinite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indefinite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5" dur="indefinite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6" dur="indefinite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5" grpId="1"/>
      <p:bldP spid="25605" grpId="2"/>
      <p:bldP spid="25606" grpId="0"/>
      <p:bldP spid="25606" grpId="1"/>
      <p:bldP spid="25606" grpId="2"/>
      <p:bldP spid="25607" grpId="0"/>
      <p:bldP spid="25607" grpId="1"/>
      <p:bldP spid="25608" grpId="0"/>
      <p:bldP spid="25608" grpId="1"/>
      <p:bldP spid="25608" grpId="2"/>
      <p:bldP spid="25611" grpId="0"/>
      <p:bldP spid="25612" grpId="0"/>
      <p:bldP spid="25613" grpId="0"/>
      <p:bldP spid="256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376" y="1340768"/>
            <a:ext cx="1159328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Dãy </a:t>
            </a:r>
            <a:r>
              <a:rPr lang="de-DE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gồm các kim loại được xếp theo thứ tự tính khử </a:t>
            </a:r>
            <a:r>
              <a:rPr lang="de-DE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tăng dần </a:t>
            </a:r>
            <a:r>
              <a:rPr lang="de-DE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 trái sang phải là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A. Mg, Fe, Al. 		B. Fe, Mg, Al. 	</a:t>
            </a:r>
          </a:p>
          <a:p>
            <a:pPr eaLnBrk="1" hangingPunct="1">
              <a:defRPr/>
            </a:pP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C. Fe, Al, Mg. 		D. Al, Mg, Fe.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4556045" y="116633"/>
            <a:ext cx="3187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charset="0"/>
              </a:rPr>
              <a:t>CỦNG CỐ</a:t>
            </a:r>
            <a:endParaRPr lang="vi-V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768" y="3861048"/>
            <a:ext cx="11968976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it-IT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2. Kim </a:t>
            </a:r>
            <a:r>
              <a:rPr lang="it-IT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loại Cu phản ứng được với dung dịch?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it-IT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A. FeSO</a:t>
            </a:r>
            <a:r>
              <a:rPr lang="it-IT" sz="3600" b="1" spc="50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		B. AgNO</a:t>
            </a:r>
            <a:r>
              <a:rPr lang="it-IT" sz="3600" b="1" spc="50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		</a:t>
            </a:r>
          </a:p>
          <a:p>
            <a:pPr eaLnBrk="1" hangingPunct="1">
              <a:defRPr/>
            </a:pPr>
            <a:r>
              <a:rPr lang="it-IT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C. KNO</a:t>
            </a:r>
            <a:r>
              <a:rPr lang="it-IT" sz="3600" b="1" spc="50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		D. HCl.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2212975"/>
            <a:ext cx="2487612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63550" y="3000375"/>
            <a:ext cx="720725" cy="6492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0238" y="4443413"/>
            <a:ext cx="647700" cy="588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200150" y="5764213"/>
            <a:ext cx="11844338" cy="1233487"/>
            <a:chOff x="0" y="424"/>
            <a:chExt cx="5828" cy="408"/>
          </a:xfrm>
        </p:grpSpPr>
        <p:sp>
          <p:nvSpPr>
            <p:cNvPr id="24585" name="Rectangle 4"/>
            <p:cNvSpPr>
              <a:spLocks noChangeArrowheads="1"/>
            </p:cNvSpPr>
            <p:nvPr/>
          </p:nvSpPr>
          <p:spPr bwMode="auto">
            <a:xfrm>
              <a:off x="0" y="424"/>
              <a:ext cx="582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Zn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Sn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Pb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Ag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Au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</a:p>
          </p:txBody>
        </p:sp>
        <p:sp>
          <p:nvSpPr>
            <p:cNvPr id="24586" name="Rectangle 5"/>
            <p:cNvSpPr>
              <a:spLocks noChangeArrowheads="1"/>
            </p:cNvSpPr>
            <p:nvPr/>
          </p:nvSpPr>
          <p:spPr bwMode="auto">
            <a:xfrm>
              <a:off x="51" y="616"/>
              <a:ext cx="572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 Na  Mg   Al   Zn   Fe  Ni   Sn  Pb   H</a:t>
              </a:r>
              <a:r>
                <a:rPr lang="en-US" altLang="en-US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  Ag  Au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352" y="908720"/>
            <a:ext cx="1173730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Dãy </a:t>
            </a:r>
            <a:r>
              <a:rPr lang="de-DE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gồm các ion kim loại được xếp theo thứ tự tính oxi hóa </a:t>
            </a:r>
            <a:r>
              <a:rPr lang="de-DE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tăng dần </a:t>
            </a:r>
            <a:r>
              <a:rPr lang="de-DE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 trái sang phải là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A. Cu</a:t>
            </a:r>
            <a:r>
              <a:rPr lang="it-CH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it-CH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Al</a:t>
            </a:r>
            <a:r>
              <a:rPr lang="it-CH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	B. Fe</a:t>
            </a:r>
            <a:r>
              <a:rPr lang="it-CH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Cu</a:t>
            </a:r>
            <a:r>
              <a:rPr lang="it-CH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Al</a:t>
            </a:r>
            <a:r>
              <a:rPr lang="it-CH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C. Al</a:t>
            </a:r>
            <a:r>
              <a:rPr lang="it-CH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Cu</a:t>
            </a:r>
            <a:r>
              <a:rPr lang="it-CH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, Fe</a:t>
            </a:r>
            <a:r>
              <a:rPr lang="it-CH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. 	D. Al</a:t>
            </a:r>
            <a:r>
              <a:rPr lang="it-CH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it-CH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Cu</a:t>
            </a:r>
            <a:r>
              <a:rPr lang="it-CH" sz="3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it-C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4556045" y="116633"/>
            <a:ext cx="3187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charset="0"/>
              </a:rPr>
              <a:t>CỦNG CỐ</a:t>
            </a:r>
            <a:endParaRPr lang="vi-V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352" y="3281500"/>
            <a:ext cx="1202533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4. Trong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phản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 + Cu</a:t>
            </a:r>
            <a:r>
              <a:rPr lang="fr-FR" sz="32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 Fe</a:t>
            </a:r>
            <a:r>
              <a:rPr lang="fr-FR" sz="32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Cu</a:t>
            </a:r>
            <a:r>
              <a:rPr lang="fr-FR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 Câu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tả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là?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Fe là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eaLnBrk="1" hangingPunct="1">
              <a:defRPr/>
            </a:pP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B. Fe OXH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fr-FR" sz="32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Cu </a:t>
            </a:r>
          </a:p>
          <a:p>
            <a:pPr eaLnBrk="1" hangingPunct="1">
              <a:defRPr/>
            </a:pP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C. Cu</a:t>
            </a:r>
            <a:r>
              <a:rPr lang="fr-FR" sz="32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là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khư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̉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defRPr/>
            </a:pP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D. Cu</a:t>
            </a:r>
            <a:r>
              <a:rPr lang="fr-FR" sz="32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OXH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Fe </a:t>
            </a:r>
            <a:r>
              <a:rPr lang="fr-F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fr-FR" sz="32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727575" y="2601913"/>
            <a:ext cx="720725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1775" y="5276850"/>
            <a:ext cx="647700" cy="5889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200150" y="5764213"/>
            <a:ext cx="11844338" cy="1233487"/>
            <a:chOff x="0" y="424"/>
            <a:chExt cx="5828" cy="408"/>
          </a:xfrm>
        </p:grpSpPr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0" y="424"/>
              <a:ext cx="582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Zn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Sn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Pb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Ag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Au</a:t>
              </a:r>
              <a:r>
                <a:rPr lang="en-US" alt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</a:p>
          </p:txBody>
        </p:sp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51" y="616"/>
              <a:ext cx="572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 Na  Mg   Al   Zn   Fe  Ni   Sn  Pb   H</a:t>
              </a:r>
              <a:r>
                <a:rPr lang="en-US" altLang="en-US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  Ag  Au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676400" y="2270125"/>
            <a:ext cx="541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Fe</a:t>
            </a:r>
            <a:r>
              <a:rPr lang="en-US" altLang="en-US" sz="4000" b="1" baseline="30000"/>
              <a:t>2+</a:t>
            </a:r>
            <a:r>
              <a:rPr lang="en-US" altLang="en-US" sz="4000" b="1"/>
              <a:t>  + 2e  </a:t>
            </a:r>
            <a:r>
              <a:rPr lang="en-US" altLang="en-US" sz="1800"/>
              <a:t>                                      </a:t>
            </a:r>
            <a:r>
              <a:rPr lang="en-US" altLang="en-US" sz="4000" b="1"/>
              <a:t>Fe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191000" y="2590800"/>
            <a:ext cx="14906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rot="10800000">
            <a:off x="4191000" y="2743200"/>
            <a:ext cx="14906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28788" y="1425575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Ví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dụ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1:</a:t>
            </a:r>
            <a:r>
              <a:rPr lang="en-US" sz="4000" b="1" dirty="0">
                <a:latin typeface="+mn-lt"/>
                <a:cs typeface="+mn-cs"/>
              </a:rPr>
              <a:t> 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1738313" y="4500563"/>
            <a:ext cx="8534400" cy="1447800"/>
          </a:xfrm>
          <a:prstGeom prst="wedgeRoundRectCallout">
            <a:avLst>
              <a:gd name="adj1" fmla="val -51750"/>
              <a:gd name="adj2" fmla="val 107458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+mn-lt"/>
                <a:cs typeface="+mn-cs"/>
              </a:rPr>
              <a:t>Ion Fe</a:t>
            </a:r>
            <a:r>
              <a:rPr lang="en-US" sz="4000" b="1" baseline="30000" dirty="0">
                <a:latin typeface="+mn-lt"/>
                <a:cs typeface="+mn-cs"/>
              </a:rPr>
              <a:t>2+</a:t>
            </a:r>
            <a:r>
              <a:rPr lang="en-US" sz="4000" b="1" dirty="0">
                <a:latin typeface="+mn-lt"/>
                <a:cs typeface="+mn-cs"/>
              </a:rPr>
              <a:t> </a:t>
            </a:r>
            <a:r>
              <a:rPr lang="en-US" sz="4000" b="1" dirty="0" err="1">
                <a:latin typeface="+mn-lt"/>
                <a:cs typeface="+mn-cs"/>
              </a:rPr>
              <a:t>là</a:t>
            </a:r>
            <a:r>
              <a:rPr lang="en-US" sz="4000" b="1" dirty="0">
                <a:latin typeface="+mn-lt"/>
                <a:cs typeface="+mn-cs"/>
              </a:rPr>
              <a:t> </a:t>
            </a:r>
            <a:r>
              <a:rPr lang="en-US" sz="4000" b="1" dirty="0" err="1">
                <a:latin typeface="+mn-lt"/>
                <a:cs typeface="+mn-cs"/>
              </a:rPr>
              <a:t>chất</a:t>
            </a:r>
            <a:r>
              <a:rPr lang="en-US" sz="4000" b="1" dirty="0">
                <a:latin typeface="+mn-lt"/>
                <a:cs typeface="+mn-cs"/>
              </a:rPr>
              <a:t> </a:t>
            </a:r>
            <a:r>
              <a:rPr lang="en-US" sz="4000" b="1" dirty="0" err="1">
                <a:latin typeface="+mn-lt"/>
                <a:cs typeface="+mn-cs"/>
              </a:rPr>
              <a:t>oxi</a:t>
            </a:r>
            <a:r>
              <a:rPr lang="en-US" sz="4000" b="1" dirty="0">
                <a:latin typeface="+mn-lt"/>
                <a:cs typeface="+mn-cs"/>
              </a:rPr>
              <a:t> </a:t>
            </a:r>
            <a:r>
              <a:rPr lang="en-US" sz="4000" b="1" dirty="0" err="1">
                <a:latin typeface="+mn-lt"/>
                <a:cs typeface="+mn-cs"/>
              </a:rPr>
              <a:t>hoá</a:t>
            </a:r>
            <a:r>
              <a:rPr lang="en-US" sz="4000" b="1" dirty="0">
                <a:latin typeface="+mn-lt"/>
                <a:cs typeface="+mn-cs"/>
              </a:rPr>
              <a:t> (</a:t>
            </a:r>
            <a:r>
              <a:rPr lang="en-US" sz="4000" b="1" dirty="0" err="1">
                <a:latin typeface="+mn-lt"/>
                <a:cs typeface="+mn-cs"/>
              </a:rPr>
              <a:t>dạng</a:t>
            </a:r>
            <a:r>
              <a:rPr lang="en-US" sz="4000" b="1" dirty="0">
                <a:latin typeface="+mn-lt"/>
                <a:cs typeface="+mn-cs"/>
              </a:rPr>
              <a:t> </a:t>
            </a:r>
            <a:r>
              <a:rPr lang="en-US" sz="4000" b="1" dirty="0" err="1">
                <a:latin typeface="+mn-lt"/>
                <a:cs typeface="+mn-cs"/>
              </a:rPr>
              <a:t>oxi</a:t>
            </a:r>
            <a:r>
              <a:rPr lang="en-US" sz="4000" b="1" dirty="0">
                <a:latin typeface="+mn-lt"/>
                <a:cs typeface="+mn-cs"/>
              </a:rPr>
              <a:t> </a:t>
            </a:r>
            <a:r>
              <a:rPr lang="en-US" sz="4000" b="1" dirty="0" err="1">
                <a:latin typeface="+mn-lt"/>
                <a:cs typeface="+mn-cs"/>
              </a:rPr>
              <a:t>hoá</a:t>
            </a:r>
            <a:r>
              <a:rPr lang="en-US" sz="4000" b="1" dirty="0">
                <a:latin typeface="+mn-lt"/>
                <a:cs typeface="+mn-cs"/>
              </a:rPr>
              <a:t>) hay </a:t>
            </a:r>
            <a:r>
              <a:rPr lang="en-US" sz="4000" b="1" dirty="0" err="1">
                <a:latin typeface="+mn-lt"/>
                <a:cs typeface="+mn-cs"/>
              </a:rPr>
              <a:t>là</a:t>
            </a:r>
            <a:r>
              <a:rPr lang="en-US" sz="4000" b="1" dirty="0">
                <a:latin typeface="+mn-lt"/>
                <a:cs typeface="+mn-cs"/>
              </a:rPr>
              <a:t> </a:t>
            </a:r>
            <a:r>
              <a:rPr lang="en-US" sz="4000" b="1" dirty="0" err="1">
                <a:latin typeface="+mn-lt"/>
                <a:cs typeface="+mn-cs"/>
              </a:rPr>
              <a:t>chất</a:t>
            </a:r>
            <a:r>
              <a:rPr lang="en-US" sz="4000" b="1" dirty="0">
                <a:latin typeface="+mn-lt"/>
                <a:cs typeface="+mn-cs"/>
              </a:rPr>
              <a:t> </a:t>
            </a:r>
            <a:r>
              <a:rPr lang="en-US" sz="4000" b="1" dirty="0" err="1">
                <a:latin typeface="+mn-lt"/>
                <a:cs typeface="+mn-cs"/>
              </a:rPr>
              <a:t>khử</a:t>
            </a:r>
            <a:r>
              <a:rPr lang="en-US" sz="4000" b="1" dirty="0">
                <a:latin typeface="+mn-lt"/>
                <a:cs typeface="+mn-cs"/>
              </a:rPr>
              <a:t> (</a:t>
            </a:r>
            <a:r>
              <a:rPr lang="en-US" sz="4000" b="1" dirty="0" err="1">
                <a:latin typeface="+mn-lt"/>
                <a:cs typeface="+mn-cs"/>
              </a:rPr>
              <a:t>dạng</a:t>
            </a:r>
            <a:r>
              <a:rPr lang="en-US" sz="4000" b="1" dirty="0">
                <a:latin typeface="+mn-lt"/>
                <a:cs typeface="+mn-cs"/>
              </a:rPr>
              <a:t> </a:t>
            </a:r>
            <a:r>
              <a:rPr lang="en-US" sz="4000" b="1" dirty="0" err="1">
                <a:latin typeface="+mn-lt"/>
                <a:cs typeface="+mn-cs"/>
              </a:rPr>
              <a:t>khử</a:t>
            </a:r>
            <a:r>
              <a:rPr lang="en-US" sz="4000" b="1" dirty="0">
                <a:latin typeface="+mn-lt"/>
                <a:cs typeface="+mn-cs"/>
              </a:rPr>
              <a:t>) ?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1524000" y="4429125"/>
            <a:ext cx="8991600" cy="1676400"/>
          </a:xfrm>
          <a:prstGeom prst="wedgeRoundRectCallout">
            <a:avLst>
              <a:gd name="adj1" fmla="val 47583"/>
              <a:gd name="adj2" fmla="val 105491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Nguyên tử Fe là chất oxi hoá (dạng oxi hoá) hay là chất khử (dạng khử) ?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42938" y="2908300"/>
            <a:ext cx="2670175" cy="585788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oxi hoá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241925" y="2895600"/>
            <a:ext cx="2011363" cy="584200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khử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7086600" y="25146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8382000" y="2270125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Fe</a:t>
            </a:r>
            <a:r>
              <a:rPr lang="en-US" altLang="en-US" sz="4000" b="1" baseline="30000"/>
              <a:t>2+</a:t>
            </a:r>
            <a:r>
              <a:rPr lang="en-US" altLang="en-US" sz="4000" b="1"/>
              <a:t>/Fe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8001000" y="2895600"/>
            <a:ext cx="2990850" cy="584200"/>
          </a:xfrm>
          <a:prstGeom prst="rect">
            <a:avLst/>
          </a:prstGeom>
          <a:noFill/>
          <a:ln w="38100">
            <a:solidFill>
              <a:srgbClr val="FF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oxh / khử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2663825" y="714375"/>
            <a:ext cx="6465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cs typeface="Times New Roman" panose="02020603050405020304" pitchFamily="18" charset="0"/>
              </a:rPr>
              <a:t>1. Cặp oxi hóa – khử của kim loại</a:t>
            </a:r>
            <a:endParaRPr lang="vi-VN" altLang="en-US" sz="3600" b="1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84139"/>
            <a:ext cx="84435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III. DÃY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9" grpId="0"/>
      <p:bldP spid="14350" grpId="0" animBg="1"/>
      <p:bldP spid="14350" grpId="1" animBg="1"/>
      <p:bldP spid="14352" grpId="0" animBg="1"/>
      <p:bldP spid="14352" grpId="1" animBg="1"/>
      <p:bldP spid="14353" grpId="0" animBg="1"/>
      <p:bldP spid="14354" grpId="0" animBg="1"/>
      <p:bldP spid="14356" grpId="0" animBg="1"/>
      <p:bldP spid="14357" grpId="0"/>
      <p:bldP spid="143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0" y="1203325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cs typeface="Calibri" panose="020F0502020204030204" pitchFamily="34" charset="0"/>
              </a:rPr>
              <a:t>Ví dụ 2: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600200" y="1736725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Cu</a:t>
            </a:r>
            <a:r>
              <a:rPr lang="en-US" altLang="en-US" sz="4000" b="1" baseline="30000"/>
              <a:t>2+</a:t>
            </a:r>
            <a:r>
              <a:rPr lang="en-US" altLang="en-US" sz="4000" b="1"/>
              <a:t> + 2e             Cu</a:t>
            </a:r>
            <a:r>
              <a:rPr lang="en-US" altLang="en-US" sz="4000"/>
              <a:t> 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3962400" y="20574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3962400" y="22098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2286000" y="2514600"/>
            <a:ext cx="5943600" cy="3352800"/>
          </a:xfrm>
          <a:prstGeom prst="cloudCallout">
            <a:avLst>
              <a:gd name="adj1" fmla="val -45269"/>
              <a:gd name="adj2" fmla="val 6836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Giữa Cu</a:t>
            </a:r>
            <a:r>
              <a:rPr lang="en-US" altLang="en-US" sz="4000" b="1" baseline="30000"/>
              <a:t>2+</a:t>
            </a:r>
            <a:r>
              <a:rPr lang="en-US" altLang="en-US" sz="4000" b="1"/>
              <a:t>, Cu đâu là dạng oxi hoá và đâu là dạng khử ?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600200" y="2317750"/>
            <a:ext cx="1524000" cy="133985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Dạng oxh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800600" y="2286000"/>
            <a:ext cx="1524000" cy="1339850"/>
          </a:xfrm>
          <a:prstGeom prst="rect">
            <a:avLst/>
          </a:prstGeom>
          <a:noFill/>
          <a:ln w="28575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Dạng khử</a:t>
            </a: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705600" y="1981200"/>
            <a:ext cx="990600" cy="228600"/>
          </a:xfrm>
          <a:prstGeom prst="notchedRightArrow">
            <a:avLst>
              <a:gd name="adj1" fmla="val 50000"/>
              <a:gd name="adj2" fmla="val 1083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848600" y="1728788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6600"/>
                </a:solidFill>
              </a:rPr>
              <a:t>Cu</a:t>
            </a:r>
            <a:r>
              <a:rPr lang="en-US" altLang="en-US" sz="4000" b="1" baseline="30000">
                <a:solidFill>
                  <a:srgbClr val="006600"/>
                </a:solidFill>
              </a:rPr>
              <a:t>2+</a:t>
            </a:r>
            <a:r>
              <a:rPr lang="en-US" altLang="en-US" sz="4000" b="1">
                <a:solidFill>
                  <a:srgbClr val="006600"/>
                </a:solidFill>
              </a:rPr>
              <a:t>/Cu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8224838" y="2314575"/>
            <a:ext cx="2057400" cy="1349375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</a:rPr>
              <a:t>Cặp oxh/khử</a:t>
            </a:r>
          </a:p>
        </p:txBody>
      </p:sp>
      <p:pic>
        <p:nvPicPr>
          <p:cNvPr id="7180" name="Picture 22" descr="C:\Users\user\Desktop\TẢI VỀ\image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2663825" y="762000"/>
            <a:ext cx="6465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cs typeface="Times New Roman" panose="02020603050405020304" pitchFamily="18" charset="0"/>
              </a:rPr>
              <a:t>1. Cặp oxi hóa – khử của kim loại</a:t>
            </a:r>
            <a:endParaRPr lang="vi-VN" altLang="en-US" sz="3600" b="1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84139"/>
            <a:ext cx="84435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III. DÃY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9" grpId="0"/>
      <p:bldP spid="15372" grpId="0" animBg="1"/>
      <p:bldP spid="15372" grpId="1" animBg="1"/>
      <p:bldP spid="15373" grpId="0" animBg="1"/>
      <p:bldP spid="15374" grpId="0" animBg="1"/>
      <p:bldP spid="15375" grpId="0" animBg="1"/>
      <p:bldP spid="15376" grpId="0"/>
      <p:bldP spid="153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524000" y="1355726"/>
            <a:ext cx="929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Có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một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số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nguyên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tử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và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 ion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kim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loại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sau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 : 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452530" y="3078304"/>
            <a:ext cx="9429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Chọn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ra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những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cặp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oxi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hoá–khử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có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thể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có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charset="0"/>
              </a:rPr>
              <a:t> ?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752600" y="1981200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Cu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167063" y="1984375"/>
            <a:ext cx="1023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Ag</a:t>
            </a:r>
            <a:r>
              <a:rPr lang="en-US" altLang="en-US" sz="4000" b="1" baseline="30000"/>
              <a:t>+</a:t>
            </a:r>
            <a:endParaRPr lang="en-US" altLang="en-US" sz="4000" b="1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495800" y="2019300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Zn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834063" y="1981200"/>
            <a:ext cx="11763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Al</a:t>
            </a:r>
            <a:r>
              <a:rPr lang="en-US" altLang="en-US" sz="4000" b="1" baseline="30000"/>
              <a:t>3+</a:t>
            </a:r>
            <a:endParaRPr lang="en-US" altLang="en-US" sz="4000" b="1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162800" y="2027238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Ag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8686800" y="2028825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Zn</a:t>
            </a:r>
            <a:r>
              <a:rPr lang="en-US" altLang="en-US" sz="4000" b="1" baseline="30000"/>
              <a:t>2+</a:t>
            </a:r>
            <a:endParaRPr lang="en-US" altLang="en-US" sz="4000" b="1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016500" y="4564063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6600"/>
                </a:solidFill>
              </a:rPr>
              <a:t>Zn</a:t>
            </a:r>
            <a:r>
              <a:rPr lang="en-US" altLang="en-US" sz="4000" b="1" baseline="30000">
                <a:solidFill>
                  <a:srgbClr val="006600"/>
                </a:solidFill>
              </a:rPr>
              <a:t>2+</a:t>
            </a:r>
            <a:r>
              <a:rPr lang="en-US" altLang="en-US" sz="4000" b="1">
                <a:solidFill>
                  <a:srgbClr val="006600"/>
                </a:solidFill>
              </a:rPr>
              <a:t>/Zn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043488" y="3878263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CC"/>
                </a:solidFill>
              </a:rPr>
              <a:t>Ag</a:t>
            </a:r>
            <a:r>
              <a:rPr lang="en-US" altLang="en-US" sz="4000" b="1" baseline="30000">
                <a:solidFill>
                  <a:srgbClr val="0000CC"/>
                </a:solidFill>
              </a:rPr>
              <a:t>+</a:t>
            </a:r>
            <a:r>
              <a:rPr lang="en-US" altLang="en-US" sz="4000" b="1">
                <a:solidFill>
                  <a:srgbClr val="0000CC"/>
                </a:solidFill>
              </a:rPr>
              <a:t>/Ag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2743200" y="4114800"/>
            <a:ext cx="21336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2743200" y="4800600"/>
            <a:ext cx="21336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2663825" y="762000"/>
            <a:ext cx="6465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cs typeface="Times New Roman" panose="02020603050405020304" pitchFamily="18" charset="0"/>
              </a:rPr>
              <a:t>1. Cặp oxi hóa – khử của kim loại</a:t>
            </a:r>
            <a:endParaRPr lang="vi-VN" altLang="en-US" sz="3600" b="1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797050" y="2584450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K</a:t>
            </a:r>
            <a:r>
              <a:rPr lang="en-US" altLang="en-US" sz="4000" b="1" baseline="30000"/>
              <a:t>+</a:t>
            </a:r>
            <a:endParaRPr lang="en-US" altLang="en-US" sz="4000" b="1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38663" y="2570163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K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095625" y="2557463"/>
            <a:ext cx="122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Mg</a:t>
            </a:r>
            <a:r>
              <a:rPr lang="en-US" altLang="en-US" sz="4000" b="1" baseline="30000"/>
              <a:t>2+</a:t>
            </a:r>
            <a:endParaRPr lang="en-US" altLang="en-US" sz="4000" b="1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810250" y="2570163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Mg</a:t>
            </a: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2738438" y="5414963"/>
            <a:ext cx="21336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76007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2738438" y="6129338"/>
            <a:ext cx="21336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7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024438" y="5143500"/>
            <a:ext cx="157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B0F0"/>
                </a:solidFill>
              </a:rPr>
              <a:t>K</a:t>
            </a:r>
            <a:r>
              <a:rPr lang="en-US" altLang="en-US" sz="4000" b="1" baseline="30000">
                <a:solidFill>
                  <a:srgbClr val="00B0F0"/>
                </a:solidFill>
              </a:rPr>
              <a:t>+</a:t>
            </a:r>
            <a:r>
              <a:rPr lang="en-US" altLang="en-US" sz="4000" b="1">
                <a:solidFill>
                  <a:srgbClr val="00B0F0"/>
                </a:solidFill>
              </a:rPr>
              <a:t>/K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5024438" y="5870575"/>
            <a:ext cx="214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</a:rPr>
              <a:t>Mg</a:t>
            </a:r>
            <a:r>
              <a:rPr lang="en-US" altLang="en-US" sz="4000" b="1" baseline="30000">
                <a:solidFill>
                  <a:srgbClr val="C00000"/>
                </a:solidFill>
              </a:rPr>
              <a:t>2+</a:t>
            </a:r>
            <a:r>
              <a:rPr lang="en-US" altLang="en-US" sz="4000" b="1">
                <a:solidFill>
                  <a:srgbClr val="C00000"/>
                </a:solidFill>
              </a:rPr>
              <a:t>/Mg</a:t>
            </a:r>
          </a:p>
        </p:txBody>
      </p:sp>
      <p:pic>
        <p:nvPicPr>
          <p:cNvPr id="13329" name="Picture 17" descr="C:\Users\user\Desktop\TẢI VỀ\question-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657600"/>
            <a:ext cx="33559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286000" y="84139"/>
            <a:ext cx="84435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III. DÃY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  <p:bldP spid="16399" grpId="0"/>
      <p:bldP spid="16399" grpId="1"/>
      <p:bldP spid="16400" grpId="0"/>
      <p:bldP spid="16400" grpId="1"/>
      <p:bldP spid="16401" grpId="0"/>
      <p:bldP spid="16402" grpId="0"/>
      <p:bldP spid="16402" grpId="1"/>
      <p:bldP spid="16403" grpId="0"/>
      <p:bldP spid="16403" grpId="1"/>
      <p:bldP spid="16404" grpId="0"/>
      <p:bldP spid="16405" grpId="0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646000" y="1954576"/>
            <a:ext cx="898650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Dạng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oxi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hoá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và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dạng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khử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của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cùng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một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nguyên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tố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kim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loại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tạo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nên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cặp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oxi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hoá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–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khử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của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kim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loại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9" name="Wave 8"/>
          <p:cNvSpPr/>
          <p:nvPr/>
        </p:nvSpPr>
        <p:spPr>
          <a:xfrm>
            <a:off x="1681495" y="1556793"/>
            <a:ext cx="8749635" cy="4829199"/>
          </a:xfrm>
          <a:prstGeom prst="wave">
            <a:avLst>
              <a:gd name="adj1" fmla="val 12500"/>
              <a:gd name="adj2" fmla="val 3818"/>
            </a:avLst>
          </a:prstGeom>
          <a:noFill/>
          <a:ln w="44450" cmpd="tri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50800" dir="5400000" sx="92000" sy="92000" algn="ct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2663825" y="762000"/>
            <a:ext cx="6465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cs typeface="Times New Roman" panose="02020603050405020304" pitchFamily="18" charset="0"/>
              </a:rPr>
              <a:t>1. Cặp oxi hóa – khử của kim loại</a:t>
            </a:r>
            <a:endParaRPr lang="vi-VN" altLang="en-US" sz="3600" b="1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594000" y="2291388"/>
            <a:ext cx="7032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Al</a:t>
            </a:r>
            <a:r>
              <a:rPr lang="en-US" sz="48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3+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/Cu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có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phải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là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cặp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oxi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hoá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-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khử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không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84139"/>
            <a:ext cx="84435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III. DÃY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133600" y="3489325"/>
            <a:ext cx="7848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Fe   +   dd  CuSO</a:t>
            </a:r>
            <a:r>
              <a:rPr lang="en-US" altLang="en-US" sz="4000" b="1" baseline="-25000"/>
              <a:t>4</a:t>
            </a:r>
            <a:r>
              <a:rPr lang="en-US" altLang="en-US" sz="4000" b="1"/>
              <a:t>   </a:t>
            </a:r>
            <a:r>
              <a:rPr lang="en-US" altLang="en-US" sz="4000" b="1">
                <a:cs typeface="Times New Roman" panose="02020603050405020304" pitchFamily="18" charset="0"/>
              </a:rPr>
              <a:t>→ 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cs typeface="Times New Roman" panose="02020603050405020304" pitchFamily="18" charset="0"/>
              </a:rPr>
              <a:t>Cu   +   dd  FeSO</a:t>
            </a:r>
            <a:r>
              <a:rPr lang="en-US" altLang="en-US" sz="4000" b="1" baseline="-25000">
                <a:cs typeface="Times New Roman" panose="02020603050405020304" pitchFamily="18" charset="0"/>
              </a:rPr>
              <a:t>4</a:t>
            </a:r>
            <a:r>
              <a:rPr lang="en-US" altLang="en-US" sz="4000" b="1">
                <a:cs typeface="Times New Roman" panose="02020603050405020304" pitchFamily="18" charset="0"/>
              </a:rPr>
              <a:t>    →  ?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09800" y="2651125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CC"/>
                </a:solidFill>
              </a:rPr>
              <a:t>Quan sát hiện tượng thí nghiệm :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524000" y="1214438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</a:rPr>
              <a:t>Ví dụ 1: Cặp oxi hoá – khử của Fe</a:t>
            </a:r>
            <a:r>
              <a:rPr lang="en-US" altLang="en-US" sz="4000" b="1" baseline="30000">
                <a:solidFill>
                  <a:srgbClr val="FF0066"/>
                </a:solidFill>
              </a:rPr>
              <a:t>2+</a:t>
            </a:r>
            <a:r>
              <a:rPr lang="en-US" altLang="en-US" sz="4000" b="1">
                <a:solidFill>
                  <a:srgbClr val="FF0066"/>
                </a:solidFill>
              </a:rPr>
              <a:t>/Fe và Cu</a:t>
            </a:r>
            <a:r>
              <a:rPr lang="en-US" altLang="en-US" sz="4000" b="1" baseline="30000">
                <a:solidFill>
                  <a:srgbClr val="FF0066"/>
                </a:solidFill>
              </a:rPr>
              <a:t>2+</a:t>
            </a:r>
            <a:r>
              <a:rPr lang="en-US" altLang="en-US" sz="4000" b="1">
                <a:solidFill>
                  <a:srgbClr val="FF0066"/>
                </a:solidFill>
              </a:rPr>
              <a:t>/Cu .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5953125" y="4357688"/>
            <a:ext cx="928688" cy="75247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024563" y="4357688"/>
            <a:ext cx="785812" cy="7143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92088" y="5241925"/>
            <a:ext cx="11880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Viết phương trình phân tử, phương trình ion thu gọn và rút ra nhận xét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685800"/>
            <a:ext cx="9207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2. So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cặp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oxi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khử</a:t>
            </a: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84139"/>
            <a:ext cx="84435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III. DÃY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  <p:bldP spid="184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3163" y="947162"/>
            <a:ext cx="6154249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 + CuSO</a:t>
            </a:r>
            <a:r>
              <a:rPr lang="en-US" sz="40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→ FeSO</a:t>
            </a:r>
            <a:r>
              <a:rPr lang="en-US" sz="40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Cu</a:t>
            </a:r>
          </a:p>
          <a:p>
            <a:pPr eaLnBrk="1" hangingPunct="1"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ion: </a:t>
            </a:r>
          </a:p>
          <a:p>
            <a:pPr eaLnBrk="1" hangingPunct="1">
              <a:defRPr/>
            </a:pPr>
            <a:endParaRPr lang="en-US" sz="4000" b="1" dirty="0">
              <a:solidFill>
                <a:srgbClr val="1505E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000" b="1" dirty="0">
                <a:solidFill>
                  <a:srgbClr val="1505E9"/>
                </a:solidFill>
                <a:latin typeface="Times New Roman" pitchFamily="18" charset="0"/>
                <a:cs typeface="Times New Roman" pitchFamily="18" charset="0"/>
              </a:rPr>
              <a:t>Fe + Cu</a:t>
            </a:r>
            <a:r>
              <a:rPr lang="en-US" sz="4000" b="1" baseline="30000" dirty="0">
                <a:solidFill>
                  <a:srgbClr val="1505E9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4000" b="1" dirty="0">
                <a:solidFill>
                  <a:srgbClr val="1505E9"/>
                </a:solidFill>
                <a:latin typeface="Times New Roman" pitchFamily="18" charset="0"/>
                <a:cs typeface="Times New Roman" pitchFamily="18" charset="0"/>
              </a:rPr>
              <a:t> → Fe</a:t>
            </a:r>
            <a:r>
              <a:rPr lang="en-US" sz="4000" b="1" baseline="30000" dirty="0">
                <a:solidFill>
                  <a:srgbClr val="1505E9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4000" b="1" dirty="0">
                <a:solidFill>
                  <a:srgbClr val="1505E9"/>
                </a:solidFill>
                <a:latin typeface="Times New Roman" pitchFamily="18" charset="0"/>
                <a:cs typeface="Times New Roman" pitchFamily="18" charset="0"/>
              </a:rPr>
              <a:t> + Cu</a:t>
            </a:r>
          </a:p>
        </p:txBody>
      </p:sp>
      <p:pic>
        <p:nvPicPr>
          <p:cNvPr id="11267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48288"/>
            <a:ext cx="279876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48288"/>
            <a:ext cx="2143125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84139"/>
            <a:ext cx="84435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III. DÃY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1" y="312722"/>
            <a:ext cx="7648575" cy="83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DÃY 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1071563"/>
            <a:ext cx="9207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2. So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cặp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oxi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khử</a:t>
            </a: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4" y="3857628"/>
            <a:ext cx="3515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Tính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oxi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hóa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539" y="4714884"/>
            <a:ext cx="275588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Tính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khử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: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4232" y="1643050"/>
            <a:ext cx="4929222" cy="110799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Nhận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xét</a:t>
            </a:r>
            <a:endParaRPr lang="vi-VN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5935" y="3884822"/>
            <a:ext cx="2915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charset="0"/>
              </a:rPr>
              <a:t>Fe</a:t>
            </a:r>
            <a:r>
              <a:rPr lang="en-US" sz="4000" b="1" spc="300" baseline="30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charset="0"/>
              </a:rPr>
              <a:t>2+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charset="0"/>
              </a:rPr>
              <a:t> &lt; Cu</a:t>
            </a:r>
            <a:r>
              <a:rPr lang="en-US" sz="4000" b="1" spc="300" baseline="30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charset="0"/>
              </a:rPr>
              <a:t>2+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58849" y="4714884"/>
            <a:ext cx="1869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charset="0"/>
              </a:rPr>
              <a:t>Fe &gt; Cu </a:t>
            </a:r>
          </a:p>
        </p:txBody>
      </p:sp>
      <p:pic>
        <p:nvPicPr>
          <p:cNvPr id="1332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5176838"/>
            <a:ext cx="22002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209800" y="2514600"/>
            <a:ext cx="8001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Thí nghiệm tương tự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CC"/>
                </a:solidFill>
              </a:rPr>
              <a:t>Cu   +   dd AgNO</a:t>
            </a:r>
            <a:r>
              <a:rPr lang="en-US" altLang="en-US" sz="4000" b="1" baseline="-25000">
                <a:solidFill>
                  <a:srgbClr val="0000CC"/>
                </a:solidFill>
              </a:rPr>
              <a:t>3</a:t>
            </a:r>
            <a:r>
              <a:rPr lang="en-US" altLang="en-US" sz="4000" b="1">
                <a:solidFill>
                  <a:srgbClr val="0000CC"/>
                </a:solidFill>
              </a:rPr>
              <a:t>    </a:t>
            </a:r>
            <a:r>
              <a:rPr lang="en-US" altLang="en-US" sz="4000" b="1">
                <a:solidFill>
                  <a:srgbClr val="0000CC"/>
                </a:solidFill>
                <a:cs typeface="Times New Roman" panose="02020603050405020304" pitchFamily="18" charset="0"/>
              </a:rPr>
              <a:t>→   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CC"/>
                </a:solidFill>
                <a:cs typeface="Times New Roman" panose="02020603050405020304" pitchFamily="18" charset="0"/>
              </a:rPr>
              <a:t>Ag    +    dd CuSO</a:t>
            </a:r>
            <a:r>
              <a:rPr lang="en-US" altLang="en-US" sz="4000" b="1" baseline="-25000">
                <a:solidFill>
                  <a:srgbClr val="0000CC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4000" b="1">
                <a:solidFill>
                  <a:srgbClr val="0000CC"/>
                </a:solidFill>
                <a:cs typeface="Times New Roman" panose="02020603050405020304" pitchFamily="18" charset="0"/>
              </a:rPr>
              <a:t>   →    ?</a:t>
            </a:r>
            <a:endParaRPr lang="en-US" altLang="en-US" sz="4000" b="1">
              <a:cs typeface="Times New Roman" panose="02020603050405020304" pitchFamily="18" charset="0"/>
            </a:endParaRP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1524000" y="11430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</a:rPr>
              <a:t>Ví dụ 2: Cặp oxi hoá – khử của Cu</a:t>
            </a:r>
            <a:r>
              <a:rPr lang="en-US" altLang="en-US" sz="4000" b="1" baseline="30000">
                <a:solidFill>
                  <a:srgbClr val="FF0066"/>
                </a:solidFill>
              </a:rPr>
              <a:t>2+</a:t>
            </a:r>
            <a:r>
              <a:rPr lang="en-US" altLang="en-US" sz="4000" b="1">
                <a:solidFill>
                  <a:srgbClr val="FF0066"/>
                </a:solidFill>
              </a:rPr>
              <a:t>/Cu  và Ag</a:t>
            </a:r>
            <a:r>
              <a:rPr lang="en-US" altLang="en-US" sz="4000" b="1" baseline="30000">
                <a:solidFill>
                  <a:srgbClr val="FF0066"/>
                </a:solidFill>
              </a:rPr>
              <a:t>+</a:t>
            </a:r>
            <a:r>
              <a:rPr lang="en-US" altLang="en-US" sz="4000" b="1">
                <a:solidFill>
                  <a:srgbClr val="FF0066"/>
                </a:solidFill>
              </a:rPr>
              <a:t>/Ag.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6096000" y="4357688"/>
            <a:ext cx="914400" cy="68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6167438" y="4286250"/>
            <a:ext cx="7620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905000" y="5257800"/>
            <a:ext cx="853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Viết phương trình phân tử, phương trình ion thu gọn và rút ra nhận xét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1" y="1"/>
            <a:ext cx="7648575" cy="83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DÃY ĐIỆN HÓA CỦA KIM LOẠI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685800"/>
            <a:ext cx="9207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2. So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cặp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oxi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khử</a:t>
            </a:r>
            <a:endParaRPr lang="en-US" sz="3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1181</Words>
  <Application>Microsoft Office PowerPoint</Application>
  <PresentationFormat>Widescreen</PresentationFormat>
  <Paragraphs>166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74</cp:revision>
  <dcterms:created xsi:type="dcterms:W3CDTF">2013-11-11T13:34:55Z</dcterms:created>
  <dcterms:modified xsi:type="dcterms:W3CDTF">2022-12-21T13:14:23Z</dcterms:modified>
</cp:coreProperties>
</file>