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90" r:id="rId2"/>
    <p:sldId id="269" r:id="rId3"/>
    <p:sldId id="271" r:id="rId4"/>
    <p:sldId id="272" r:id="rId5"/>
    <p:sldId id="273" r:id="rId6"/>
    <p:sldId id="274" r:id="rId7"/>
    <p:sldId id="295" r:id="rId8"/>
    <p:sldId id="292" r:id="rId9"/>
    <p:sldId id="275" r:id="rId10"/>
    <p:sldId id="296" r:id="rId11"/>
    <p:sldId id="293" r:id="rId12"/>
    <p:sldId id="276" r:id="rId13"/>
    <p:sldId id="277" r:id="rId14"/>
    <p:sldId id="278" r:id="rId15"/>
    <p:sldId id="279" r:id="rId16"/>
    <p:sldId id="297" r:id="rId17"/>
    <p:sldId id="298" r:id="rId1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05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834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06AAD00-BFAD-4B4F-84C2-F7FD7E0D19C0}" type="datetimeFigureOut">
              <a:rPr lang="en-US"/>
              <a:pPr>
                <a:defRPr/>
              </a:pPr>
              <a:t>12/21/2022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4215057-301F-47A2-A6BF-F6CBEED65D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C7668EF-8F7E-4BAE-86AE-A868E689836D}" type="slidenum">
              <a:rPr lang="en-US" altLang="en-US" smtClean="0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DEC0CDB-2F7F-474F-A993-142634472484}" type="slidenum">
              <a:rPr lang="en-US" altLang="en-US" smtClean="0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B967F71-5964-4136-8B86-D5E90C77C13F}" type="slidenum">
              <a:rPr lang="en-US" altLang="en-US" smtClean="0"/>
              <a:pPr>
                <a:spcBef>
                  <a:spcPct val="0"/>
                </a:spcBef>
              </a:pPr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Al 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5ED0891-F440-40DC-9147-0F4D93A43F69}" type="slidenum">
              <a:rPr lang="en-US" altLang="en-US" smtClean="0"/>
              <a:pPr>
                <a:spcBef>
                  <a:spcPct val="0"/>
                </a:spcBef>
              </a:pPr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b="1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69D6BCE-49CD-441D-A55B-7DF1584446E3}" type="slidenum">
              <a:rPr lang="en-US" altLang="en-US" smtClean="0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b="1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FAE4A5-3DB0-49CD-B9E4-51000B4E97D5}" type="slidenum">
              <a:rPr lang="en-US" altLang="en-US" smtClean="0"/>
              <a:pPr>
                <a:spcBef>
                  <a:spcPct val="0"/>
                </a:spcBef>
              </a:pPr>
              <a:t>17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D455F-BBFE-4358-910D-FD5A2541C401}" type="datetimeFigureOut">
              <a:rPr lang="en-US"/>
              <a:pPr>
                <a:defRPr/>
              </a:pPr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B77CC-F433-4DE3-AB00-D3E2F8E726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464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8ED3C-B414-48A6-B0A3-D4FAD134475F}" type="datetimeFigureOut">
              <a:rPr lang="en-US"/>
              <a:pPr>
                <a:defRPr/>
              </a:pPr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9CDA5-FFD8-48D0-B86D-96BD349FF9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3876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376B5-B068-4F46-B05A-C19925FF081D}" type="datetimeFigureOut">
              <a:rPr lang="en-US"/>
              <a:pPr>
                <a:defRPr/>
              </a:pPr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78F19-74DF-4C1C-9E97-7BBA3D7F8F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9903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1625"/>
            <a:ext cx="10363200" cy="14620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45ED6-9919-4378-8200-8D52D4171A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0272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301626"/>
            <a:ext cx="10363200" cy="579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1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88A27-29B3-49F5-9FCB-B63A257477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1632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BBB12-3292-4ADD-A29D-706E3324928A}" type="datetimeFigureOut">
              <a:rPr lang="en-US"/>
              <a:pPr>
                <a:defRPr/>
              </a:pPr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6B376-CFDD-47C0-BF93-0EB40E2D47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1978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379A0-E9F4-4DA1-BC6F-318CC5807FC6}" type="datetimeFigureOut">
              <a:rPr lang="en-US"/>
              <a:pPr>
                <a:defRPr/>
              </a:pPr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2A0DB-ECAA-4651-863B-E5F43B9767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4344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5AF2A-5D83-4841-87FA-6A6B014AF28F}" type="datetimeFigureOut">
              <a:rPr lang="en-US"/>
              <a:pPr>
                <a:defRPr/>
              </a:pPr>
              <a:t>12/21/2022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75135-D225-4737-942B-11C5A9EB8B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6420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242E9-9547-40EA-9964-E54B053F4F93}" type="datetimeFigureOut">
              <a:rPr lang="en-US"/>
              <a:pPr>
                <a:defRPr/>
              </a:pPr>
              <a:t>12/21/2022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D2BA6-8AE1-4E5E-9F94-DAD56521DC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1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282B8-E35B-4CA2-88E7-931782C0F956}" type="datetimeFigureOut">
              <a:rPr lang="en-US"/>
              <a:pPr>
                <a:defRPr/>
              </a:pPr>
              <a:t>12/21/2022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C6DB2-8C11-4067-B1C6-D2B1D279AF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5584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20833-772F-4594-910D-E47F293BF96E}" type="datetimeFigureOut">
              <a:rPr lang="en-US"/>
              <a:pPr>
                <a:defRPr/>
              </a:pPr>
              <a:t>12/21/2022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C7B0F-6DCC-4F37-9672-1DCADDC407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4695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659F8-C350-4FA3-BC54-15A68856EF4C}" type="datetimeFigureOut">
              <a:rPr lang="en-US"/>
              <a:pPr>
                <a:defRPr/>
              </a:pPr>
              <a:t>12/21/2022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989A9-098F-449F-9096-302D3B05FE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8262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D0BBF-D8DD-407F-B3D9-34E85078D6B3}" type="datetimeFigureOut">
              <a:rPr lang="en-US"/>
              <a:pPr>
                <a:defRPr/>
              </a:pPr>
              <a:t>12/21/2022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C4C00-D69E-4D44-A822-221902A88A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767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AB04013-54BC-4045-BACD-FBFADB1BACAF}" type="datetimeFigureOut">
              <a:rPr lang="en-US"/>
              <a:pPr>
                <a:defRPr/>
              </a:pPr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1B9C8F9-193D-4DD6-9D2A-D4F09051B4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  <p:sldLayoutId id="2147483885" r:id="rId12"/>
    <p:sldLayoutId id="214748388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slide" Target="slide16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jpeg"/><Relationship Id="rId5" Type="http://schemas.openxmlformats.org/officeDocument/2006/relationships/image" Target="../media/image9.wmf"/><Relationship Id="rId4" Type="http://schemas.openxmlformats.org/officeDocument/2006/relationships/oleObject" Target="../embeddings/oleObject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../Cu%20t&#225;c%20d&#7909;ng%20v&#7899;i%20dung%20d&#7883;ch%20AgNO3.mp4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7"/>
          <p:cNvSpPr>
            <a:spLocks noChangeArrowheads="1" noChangeShapeType="1" noTextEdit="1"/>
          </p:cNvSpPr>
          <p:nvPr/>
        </p:nvSpPr>
        <p:spPr bwMode="auto">
          <a:xfrm>
            <a:off x="4799856" y="1052736"/>
            <a:ext cx="2349474" cy="77631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kern="1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cs typeface="Calibri"/>
              </a:rPr>
              <a:t>Bài</a:t>
            </a:r>
            <a:r>
              <a:rPr lang="en-US" sz="3600" b="1" kern="1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cs typeface="Calibri"/>
              </a:rPr>
              <a:t> 18</a:t>
            </a:r>
            <a:endParaRPr lang="en-US" sz="3600" b="1" kern="1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5400" y="1916832"/>
            <a:ext cx="10657184" cy="286232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6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 CHẤT CỦA KIM LOẠI</a:t>
            </a:r>
          </a:p>
          <a:p>
            <a:pPr algn="ctr" eaLnBrk="1" hangingPunct="1">
              <a:defRPr/>
            </a:pPr>
            <a:r>
              <a:rPr lang="en-US" sz="6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DÃY ĐIỆN HÓA CỦA </a:t>
            </a:r>
          </a:p>
          <a:p>
            <a:pPr algn="ctr" eaLnBrk="1" hangingPunct="1">
              <a:defRPr/>
            </a:pPr>
            <a:r>
              <a:rPr lang="en-US" sz="6000" b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KIM LOẠI (tiếp)</a:t>
            </a:r>
            <a:endParaRPr lang="en-US" sz="6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1" y="78458"/>
            <a:ext cx="7648575" cy="83026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DÃY ĐIỆN HÓA CỦA KIM LOẠI</a:t>
            </a:r>
            <a:endParaRPr lang="vi-VN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51585" y="947162"/>
            <a:ext cx="7396577" cy="44012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defRPr/>
            </a:pP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Cu + 2AgNO</a:t>
            </a:r>
            <a:r>
              <a:rPr lang="en-US" sz="40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→ Cu(NO</a:t>
            </a:r>
            <a:r>
              <a:rPr lang="en-US" sz="40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40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+2Ag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ion: </a:t>
            </a:r>
          </a:p>
          <a:p>
            <a:pPr eaLnBrk="1" hangingPunct="1">
              <a:defRPr/>
            </a:pPr>
            <a:endParaRPr lang="en-US" sz="4000" b="1" dirty="0">
              <a:solidFill>
                <a:srgbClr val="1505E9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n-US" sz="4000" b="1" dirty="0">
                <a:solidFill>
                  <a:srgbClr val="1505E9"/>
                </a:solidFill>
                <a:latin typeface="Times New Roman" pitchFamily="18" charset="0"/>
                <a:cs typeface="Times New Roman" pitchFamily="18" charset="0"/>
              </a:rPr>
              <a:t>Cu + 2Ag </a:t>
            </a:r>
            <a:r>
              <a:rPr lang="en-US" sz="4000" b="1" baseline="30000" dirty="0">
                <a:solidFill>
                  <a:srgbClr val="1505E9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>
                <a:solidFill>
                  <a:srgbClr val="1505E9"/>
                </a:solidFill>
                <a:latin typeface="Times New Roman" pitchFamily="18" charset="0"/>
                <a:cs typeface="Times New Roman" pitchFamily="18" charset="0"/>
              </a:rPr>
              <a:t> → Cu</a:t>
            </a:r>
            <a:r>
              <a:rPr lang="en-US" sz="4000" b="1" baseline="30000" dirty="0">
                <a:solidFill>
                  <a:srgbClr val="1505E9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4000" b="1" dirty="0">
                <a:solidFill>
                  <a:srgbClr val="1505E9"/>
                </a:solidFill>
                <a:latin typeface="Times New Roman" pitchFamily="18" charset="0"/>
                <a:cs typeface="Times New Roman" pitchFamily="18" charset="0"/>
              </a:rPr>
              <a:t> + 2Ag</a:t>
            </a:r>
          </a:p>
        </p:txBody>
      </p:sp>
      <p:pic>
        <p:nvPicPr>
          <p:cNvPr id="16388" name="Picture 10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348288"/>
            <a:ext cx="2798763" cy="15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348288"/>
            <a:ext cx="2143125" cy="150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1" y="312722"/>
            <a:ext cx="7648575" cy="83026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DÃY ĐIỆN HÓA CỦA KIM LOẠI</a:t>
            </a:r>
            <a:endParaRPr lang="vi-VN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0" y="1071563"/>
            <a:ext cx="9207500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2. So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sánh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tính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chất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cặp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oxi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hóa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–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khử</a:t>
            </a:r>
            <a:endParaRPr lang="en-US" sz="3600" dirty="0">
              <a:latin typeface="+mn-lt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81224" y="3857628"/>
            <a:ext cx="35157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40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Tính</a:t>
            </a:r>
            <a:r>
              <a:rPr 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40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oxi</a:t>
            </a:r>
            <a:r>
              <a:rPr 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40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hóa</a:t>
            </a:r>
            <a:r>
              <a:rPr 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: </a:t>
            </a:r>
          </a:p>
        </p:txBody>
      </p:sp>
      <p:sp>
        <p:nvSpPr>
          <p:cNvPr id="5" name="Rectangle 4"/>
          <p:cNvSpPr/>
          <p:nvPr/>
        </p:nvSpPr>
        <p:spPr>
          <a:xfrm>
            <a:off x="2595539" y="4714884"/>
            <a:ext cx="2755883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en-US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Tính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khử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: </a:t>
            </a:r>
          </a:p>
        </p:txBody>
      </p:sp>
      <p:sp>
        <p:nvSpPr>
          <p:cNvPr id="6" name="Rectangle 5"/>
          <p:cNvSpPr/>
          <p:nvPr/>
        </p:nvSpPr>
        <p:spPr>
          <a:xfrm>
            <a:off x="3524232" y="1643050"/>
            <a:ext cx="4929222" cy="1107996"/>
          </a:xfrm>
          <a:prstGeom prst="rect">
            <a:avLst/>
          </a:prstGeom>
          <a:noFill/>
          <a:effectLst>
            <a:reflection blurRad="6350" stA="50000" endA="300" endPos="90000" dist="50800" dir="5400000" sy="-100000" algn="bl" rotWithShape="0"/>
          </a:effec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Nhận</a:t>
            </a:r>
            <a:r>
              <a:rPr lang="en-US" sz="6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6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xét</a:t>
            </a:r>
            <a:endParaRPr lang="vi-VN" sz="66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95935" y="3884822"/>
            <a:ext cx="27847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4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charset="0"/>
              </a:rPr>
              <a:t>Cu</a:t>
            </a:r>
            <a:r>
              <a:rPr lang="en-US" sz="4000" b="1" spc="300" baseline="300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charset="0"/>
              </a:rPr>
              <a:t>2+</a:t>
            </a:r>
            <a:r>
              <a:rPr lang="en-US" sz="4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charset="0"/>
              </a:rPr>
              <a:t> &lt; Ag</a:t>
            </a:r>
            <a:r>
              <a:rPr lang="en-US" sz="4000" b="1" spc="300" baseline="300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charset="0"/>
              </a:rPr>
              <a:t>+</a:t>
            </a:r>
            <a:r>
              <a:rPr lang="en-US" sz="4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charset="0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5858849" y="4714884"/>
            <a:ext cx="18870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Arial" charset="0"/>
              </a:rPr>
              <a:t>Cu &gt; Ag </a:t>
            </a:r>
          </a:p>
        </p:txBody>
      </p:sp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0413" y="5068888"/>
            <a:ext cx="2200275" cy="167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1524000" y="3810000"/>
            <a:ext cx="9144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4000" b="1"/>
          </a:p>
        </p:txBody>
      </p:sp>
      <p:sp>
        <p:nvSpPr>
          <p:cNvPr id="8" name="Rectangle 7"/>
          <p:cNvSpPr/>
          <p:nvPr/>
        </p:nvSpPr>
        <p:spPr>
          <a:xfrm>
            <a:off x="2286001" y="1"/>
            <a:ext cx="7648575" cy="83026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DÃY ĐIỆN HÓA CỦA KIM LOẠI</a:t>
            </a:r>
            <a:endParaRPr lang="vi-VN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0" y="2571744"/>
            <a:ext cx="9144000" cy="1477328"/>
          </a:xfrm>
          <a:prstGeom prst="rect">
            <a:avLst/>
          </a:prstGeom>
          <a:noFill/>
        </p:spPr>
        <p:txBody>
          <a:bodyPr spcFirstLastPara="1">
            <a:prstTxWarp prst="textButto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38100" h="38100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4800" b="1" spc="50" dirty="0" err="1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Vậy</a:t>
            </a:r>
            <a:r>
              <a:rPr lang="en-US" sz="4800" b="1" spc="50" dirty="0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, </a:t>
            </a:r>
            <a:r>
              <a:rPr lang="en-US" sz="4800" b="1" spc="50" dirty="0" err="1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dãy</a:t>
            </a:r>
            <a:r>
              <a:rPr lang="en-US" sz="4800" b="1" spc="50" dirty="0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800" b="1" spc="50" dirty="0" err="1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điện</a:t>
            </a:r>
            <a:r>
              <a:rPr lang="en-US" sz="4800" b="1" spc="50" dirty="0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800" b="1" spc="50" dirty="0" err="1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hoá</a:t>
            </a:r>
            <a:r>
              <a:rPr lang="en-US" sz="4800" b="1" spc="50" dirty="0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800" b="1" spc="50" dirty="0" err="1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của</a:t>
            </a:r>
            <a:r>
              <a:rPr lang="en-US" sz="4800" b="1" spc="50" dirty="0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800" b="1" spc="50" dirty="0" err="1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kim</a:t>
            </a:r>
            <a:r>
              <a:rPr lang="en-US" sz="4800" b="1" spc="50" dirty="0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800" b="1" spc="50" dirty="0" err="1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loại</a:t>
            </a:r>
            <a:r>
              <a:rPr lang="en-US" sz="4800" b="1" spc="50" dirty="0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 </a:t>
            </a:r>
          </a:p>
          <a:p>
            <a:pPr algn="ctr" eaLnBrk="1" hangingPunct="1">
              <a:defRPr/>
            </a:pPr>
            <a:r>
              <a:rPr lang="en-US" sz="4800" b="1" spc="50" dirty="0" err="1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được</a:t>
            </a:r>
            <a:r>
              <a:rPr lang="en-US" sz="4800" b="1" spc="50" dirty="0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800" b="1" spc="50" dirty="0" err="1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sắp</a:t>
            </a:r>
            <a:r>
              <a:rPr lang="en-US" sz="4800" b="1" spc="50" dirty="0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800" b="1" spc="50" dirty="0" err="1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xếp</a:t>
            </a:r>
            <a:r>
              <a:rPr lang="en-US" sz="4800" b="1" spc="50" dirty="0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 </a:t>
            </a:r>
          </a:p>
          <a:p>
            <a:pPr algn="ctr" eaLnBrk="1" hangingPunct="1">
              <a:defRPr/>
            </a:pPr>
            <a:r>
              <a:rPr lang="en-US" sz="4800" b="1" spc="50" dirty="0" err="1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như</a:t>
            </a:r>
            <a:r>
              <a:rPr lang="en-US" sz="4800" b="1" spc="50" dirty="0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800" b="1" spc="50" dirty="0" err="1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thế</a:t>
            </a:r>
            <a:r>
              <a:rPr lang="en-US" sz="4800" b="1" spc="50" dirty="0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800" b="1" spc="50" dirty="0" err="1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nào</a:t>
            </a:r>
            <a:r>
              <a:rPr lang="en-US" sz="4800" b="1" spc="50" dirty="0">
                <a:ln w="11430"/>
                <a:solidFill>
                  <a:srgbClr val="1505E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Calibri" pitchFamily="34" charset="0"/>
                <a:cs typeface="Arial" charset="0"/>
              </a:rPr>
              <a:t> ?</a:t>
            </a:r>
          </a:p>
          <a:p>
            <a:pPr algn="ctr" eaLnBrk="1" hangingPunct="1">
              <a:defRPr/>
            </a:pP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19461" name="Picture 7" descr="C:\Users\user\Desktop\TẢI VỀ\white-guys-question-mar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938" y="4214813"/>
            <a:ext cx="6000750" cy="264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725" y="5343525"/>
            <a:ext cx="1692275" cy="150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3" name="Picture 10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5343525"/>
            <a:ext cx="1944688" cy="150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2286001" y="1"/>
            <a:ext cx="7648575" cy="8302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DÃY ĐIỆN HÓA CỦA KIM LOẠI</a:t>
            </a:r>
            <a:endParaRPr lang="vi-VN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Rectangle 30">
            <a:hlinkClick r:id="rId2" action="ppaction://hlinksldjump"/>
          </p:cNvPr>
          <p:cNvSpPr/>
          <p:nvPr/>
        </p:nvSpPr>
        <p:spPr>
          <a:xfrm>
            <a:off x="3200400" y="685800"/>
            <a:ext cx="5762625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3.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Dãy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điện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hóa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kim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loại</a:t>
            </a:r>
            <a:endParaRPr lang="vi-VN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</p:txBody>
      </p:sp>
      <p:pic>
        <p:nvPicPr>
          <p:cNvPr id="2" name="Picture 2" descr="Dãy Điện Hóa Kim Loại Đầy Đủ và Mẹo Học Thuộc Nhanh Nhất">
            <a:extLst>
              <a:ext uri="{FF2B5EF4-FFF2-40B4-BE49-F238E27FC236}">
                <a16:creationId xmlns:a16="http://schemas.microsoft.com/office/drawing/2014/main" id="{7B0918D4-59C0-4CE4-A792-8F4016054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57" y="1516063"/>
            <a:ext cx="11643391" cy="4073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 noGrp="1" noChangeAspect="1"/>
          </p:cNvGraphicFramePr>
          <p:nvPr>
            <p:ph sz="half" idx="2"/>
          </p:nvPr>
        </p:nvGraphicFramePr>
        <p:xfrm>
          <a:off x="3719513" y="3786188"/>
          <a:ext cx="3876675" cy="322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8" name="Equation" r:id="rId3" imgW="152334" imgH="139639" progId="Equation.3">
                  <p:embed/>
                </p:oleObj>
              </mc:Choice>
              <mc:Fallback>
                <p:oleObj name="Equation" r:id="rId3" imgW="152334" imgH="139639" progId="Equation.3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9513" y="3786188"/>
                        <a:ext cx="3876675" cy="3221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7" name="Rectangle 6"/>
          <p:cNvSpPr>
            <a:spLocks noChangeArrowheads="1"/>
          </p:cNvSpPr>
          <p:nvPr/>
        </p:nvSpPr>
        <p:spPr bwMode="auto">
          <a:xfrm>
            <a:off x="1524000" y="1460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1508" name="Rectangle 7"/>
          <p:cNvSpPr>
            <a:spLocks noChangeArrowheads="1"/>
          </p:cNvSpPr>
          <p:nvPr/>
        </p:nvSpPr>
        <p:spPr bwMode="auto">
          <a:xfrm>
            <a:off x="1524000" y="35036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3524250" y="3981450"/>
            <a:ext cx="1296988" cy="519113"/>
          </a:xfrm>
          <a:prstGeom prst="rect">
            <a:avLst/>
          </a:prstGeom>
          <a:solidFill>
            <a:srgbClr val="00CC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Arial" charset="0"/>
              </a:rPr>
              <a:t>C.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Arial" charset="0"/>
              </a:rPr>
              <a:t>Oxh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Arial" charset="0"/>
              </a:rPr>
              <a:t> </a:t>
            </a: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2238375" y="6196013"/>
            <a:ext cx="1511300" cy="519112"/>
          </a:xfrm>
          <a:prstGeom prst="rect">
            <a:avLst/>
          </a:prstGeom>
          <a:solidFill>
            <a:srgbClr val="0000CC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Arial" charset="0"/>
              </a:rPr>
              <a:t>C.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Arial" charset="0"/>
              </a:rPr>
              <a:t>Khư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Arial" charset="0"/>
              </a:rPr>
              <a:t>̉</a:t>
            </a:r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6311900" y="3981450"/>
            <a:ext cx="1296988" cy="519113"/>
          </a:xfrm>
          <a:prstGeom prst="rect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Arial" charset="0"/>
              </a:rPr>
              <a:t>C.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Arial" charset="0"/>
              </a:rPr>
              <a:t>Oxh</a:t>
            </a:r>
            <a:endParaRPr lang="en-US" sz="2800" b="1" dirty="0">
              <a:effectLst>
                <a:outerShdw blurRad="38100" dist="38100" dir="2700000" algn="tl">
                  <a:srgbClr val="FFFFFF"/>
                </a:outerShdw>
              </a:effectLst>
              <a:latin typeface="+mn-lt"/>
              <a:cs typeface="Arial" charset="0"/>
            </a:endParaRPr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5524500" y="6186488"/>
            <a:ext cx="1344613" cy="528637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Arial" charset="0"/>
              </a:rPr>
              <a:t>C.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Arial" charset="0"/>
              </a:rPr>
              <a:t>Khư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Arial" charset="0"/>
              </a:rPr>
              <a:t>̉</a:t>
            </a:r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4881563" y="4929188"/>
            <a:ext cx="9017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oxh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Arial" charset="0"/>
            </a:endParaRPr>
          </a:p>
        </p:txBody>
      </p:sp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3667125" y="4505325"/>
            <a:ext cx="10779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sinh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ra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Arial" charset="0"/>
            </a:endParaRPr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5667375" y="4500563"/>
            <a:ext cx="928688" cy="1643062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3952875" y="4606925"/>
            <a:ext cx="766763" cy="158115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6278563" y="5064125"/>
            <a:ext cx="609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</a:rPr>
              <a:t>và</a:t>
            </a:r>
          </a:p>
        </p:txBody>
      </p:sp>
      <p:sp>
        <p:nvSpPr>
          <p:cNvPr id="24594" name="Rectangle 18"/>
          <p:cNvSpPr>
            <a:spLocks noChangeArrowheads="1"/>
          </p:cNvSpPr>
          <p:nvPr/>
        </p:nvSpPr>
        <p:spPr bwMode="auto">
          <a:xfrm>
            <a:off x="1558925" y="2830513"/>
            <a:ext cx="9288463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000" i="1" dirty="0" err="1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chất</a:t>
            </a:r>
            <a:r>
              <a:rPr lang="en-US" sz="3000" i="1" dirty="0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i="1" dirty="0" err="1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oxi</a:t>
            </a:r>
            <a:r>
              <a:rPr lang="en-US" sz="3000" i="1" dirty="0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i="1" dirty="0" err="1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hóa</a:t>
            </a:r>
            <a:r>
              <a:rPr lang="en-US" sz="3000" i="1" dirty="0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i="1" dirty="0" err="1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mạnh</a:t>
            </a:r>
            <a:r>
              <a:rPr lang="en-US" sz="3000" i="1" dirty="0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i="1" dirty="0" err="1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hơn</a:t>
            </a:r>
            <a:r>
              <a:rPr lang="en-US" sz="3000" i="1" dirty="0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i="1" dirty="0" err="1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sẽ</a:t>
            </a:r>
            <a:r>
              <a:rPr lang="en-US" sz="3000" i="1" dirty="0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i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oxi</a:t>
            </a:r>
            <a:r>
              <a:rPr lang="en-US" sz="3000" i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i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hóa</a:t>
            </a:r>
            <a:r>
              <a:rPr lang="en-US" sz="3000" i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i="1" dirty="0" err="1">
                <a:solidFill>
                  <a:srgbClr val="1505E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chất</a:t>
            </a:r>
            <a:r>
              <a:rPr lang="en-US" sz="3000" i="1" dirty="0">
                <a:solidFill>
                  <a:srgbClr val="1505E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i="1" dirty="0" err="1">
                <a:solidFill>
                  <a:srgbClr val="1505E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khư</a:t>
            </a:r>
            <a:r>
              <a:rPr lang="en-US" sz="3000" i="1" dirty="0">
                <a:solidFill>
                  <a:srgbClr val="1505E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̉ </a:t>
            </a:r>
            <a:r>
              <a:rPr lang="en-US" sz="3000" i="1" dirty="0" err="1">
                <a:solidFill>
                  <a:srgbClr val="1505E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mạnh</a:t>
            </a:r>
            <a:r>
              <a:rPr lang="en-US" sz="3000" i="1" dirty="0">
                <a:solidFill>
                  <a:srgbClr val="1505E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000" i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hơn</a:t>
            </a:r>
            <a:r>
              <a:rPr lang="en-US" sz="3000" i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i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sinh</a:t>
            </a:r>
            <a:r>
              <a:rPr lang="en-US" sz="3000" i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i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ra</a:t>
            </a:r>
            <a:r>
              <a:rPr lang="en-US" sz="3000" i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i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chất</a:t>
            </a:r>
            <a:r>
              <a:rPr lang="en-US" sz="3000" i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i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oxi</a:t>
            </a:r>
            <a:r>
              <a:rPr lang="en-US" sz="3000" i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i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hóa</a:t>
            </a:r>
            <a:r>
              <a:rPr lang="en-US" sz="3000" i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i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yếu</a:t>
            </a:r>
            <a:r>
              <a:rPr lang="en-US" sz="3000" i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i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hơn</a:t>
            </a:r>
            <a:r>
              <a:rPr lang="en-US" sz="3000" i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 + </a:t>
            </a:r>
            <a:r>
              <a:rPr lang="en-US" sz="3000" i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chất</a:t>
            </a:r>
            <a:r>
              <a:rPr lang="en-US" sz="3000" i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i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khư</a:t>
            </a:r>
            <a:r>
              <a:rPr lang="en-US" sz="3000" i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̉ </a:t>
            </a:r>
            <a:r>
              <a:rPr lang="en-US" sz="3000" i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yếu</a:t>
            </a:r>
            <a:r>
              <a:rPr lang="en-US" sz="3000" i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i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hơn</a:t>
            </a:r>
            <a:r>
              <a:rPr lang="en-US" sz="3000" i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1524000" y="1214438"/>
            <a:ext cx="9251950" cy="660400"/>
            <a:chOff x="0" y="474"/>
            <a:chExt cx="5828" cy="416"/>
          </a:xfrm>
        </p:grpSpPr>
        <p:sp>
          <p:nvSpPr>
            <p:cNvPr id="21530" name="Rectangle 20"/>
            <p:cNvSpPr>
              <a:spLocks noChangeArrowheads="1"/>
            </p:cNvSpPr>
            <p:nvPr/>
          </p:nvSpPr>
          <p:spPr bwMode="auto">
            <a:xfrm>
              <a:off x="0" y="474"/>
              <a:ext cx="5828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1"/>
                <a:t> K</a:t>
              </a:r>
              <a:r>
                <a:rPr lang="en-US" altLang="en-US" sz="2800" b="1" baseline="30000"/>
                <a:t>+ </a:t>
              </a:r>
              <a:r>
                <a:rPr lang="en-US" altLang="en-US" sz="2800" b="1"/>
                <a:t>Na</a:t>
              </a:r>
              <a:r>
                <a:rPr lang="en-US" altLang="en-US" sz="2800" b="1" baseline="30000"/>
                <a:t>+ </a:t>
              </a:r>
              <a:r>
                <a:rPr lang="en-US" altLang="en-US" sz="2800" b="1"/>
                <a:t>Mg</a:t>
              </a:r>
              <a:r>
                <a:rPr lang="en-US" altLang="en-US" sz="2800" b="1" baseline="30000"/>
                <a:t>2+</a:t>
              </a:r>
              <a:r>
                <a:rPr lang="en-US" altLang="en-US" sz="2800" b="1"/>
                <a:t>Al</a:t>
              </a:r>
              <a:r>
                <a:rPr lang="en-US" altLang="en-US" sz="2800" b="1" baseline="30000"/>
                <a:t>3+</a:t>
              </a:r>
              <a:r>
                <a:rPr lang="en-US" altLang="en-US" sz="2800" b="1"/>
                <a:t>Zn</a:t>
              </a:r>
              <a:r>
                <a:rPr lang="en-US" altLang="en-US" sz="2800" b="1" baseline="30000"/>
                <a:t>2+</a:t>
              </a:r>
              <a:r>
                <a:rPr lang="en-US" altLang="en-US" sz="2800" b="1"/>
                <a:t>Fe</a:t>
              </a:r>
              <a:r>
                <a:rPr lang="en-US" altLang="en-US" sz="2800" b="1" baseline="30000"/>
                <a:t>2+ </a:t>
              </a:r>
              <a:r>
                <a:rPr lang="en-US" altLang="en-US" sz="2800" b="1"/>
                <a:t>Ni</a:t>
              </a:r>
              <a:r>
                <a:rPr lang="en-US" altLang="en-US" sz="2800" b="1" baseline="30000"/>
                <a:t>2+ </a:t>
              </a:r>
              <a:r>
                <a:rPr lang="en-US" altLang="en-US" sz="2800" b="1"/>
                <a:t>Sn</a:t>
              </a:r>
              <a:r>
                <a:rPr lang="en-US" altLang="en-US" sz="2800" b="1" baseline="30000"/>
                <a:t>2+ </a:t>
              </a:r>
              <a:r>
                <a:rPr lang="en-US" altLang="en-US" sz="2800" b="1"/>
                <a:t>Pb</a:t>
              </a:r>
              <a:r>
                <a:rPr lang="en-US" altLang="en-US" sz="2800" b="1" baseline="30000"/>
                <a:t>2+ </a:t>
              </a:r>
              <a:r>
                <a:rPr lang="en-US" altLang="en-US" sz="2800" b="1"/>
                <a:t>H</a:t>
              </a:r>
              <a:r>
                <a:rPr lang="en-US" altLang="en-US" sz="2800" b="1" baseline="30000"/>
                <a:t>+ </a:t>
              </a:r>
              <a:r>
                <a:rPr lang="en-US" altLang="en-US" sz="2800" b="1"/>
                <a:t>Cu</a:t>
              </a:r>
              <a:r>
                <a:rPr lang="en-US" altLang="en-US" sz="2800" b="1" baseline="30000"/>
                <a:t>2+  </a:t>
              </a:r>
              <a:r>
                <a:rPr lang="en-US" altLang="en-US" sz="2800" b="1"/>
                <a:t>Ag</a:t>
              </a:r>
              <a:r>
                <a:rPr lang="en-US" altLang="en-US" sz="2800" b="1" baseline="30000"/>
                <a:t>+</a:t>
              </a:r>
              <a:r>
                <a:rPr lang="en-US" altLang="en-US" sz="2800" b="1" baseline="-25000"/>
                <a:t>  </a:t>
              </a:r>
              <a:r>
                <a:rPr lang="en-US" altLang="en-US" sz="2800" b="1"/>
                <a:t>Au</a:t>
              </a:r>
              <a:r>
                <a:rPr lang="en-US" altLang="en-US" sz="2800" b="1" baseline="30000"/>
                <a:t>3+</a:t>
              </a:r>
            </a:p>
          </p:txBody>
        </p:sp>
        <p:sp>
          <p:nvSpPr>
            <p:cNvPr id="21531" name="Rectangle 21"/>
            <p:cNvSpPr>
              <a:spLocks noChangeArrowheads="1"/>
            </p:cNvSpPr>
            <p:nvPr/>
          </p:nvSpPr>
          <p:spPr bwMode="auto">
            <a:xfrm>
              <a:off x="33" y="674"/>
              <a:ext cx="5727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solidFill>
                    <a:srgbClr val="FF0000"/>
                  </a:solidFill>
                </a:rPr>
                <a:t> K  Na  Mg   Al   Zn   Fe   Ni    Sn   Pb    H</a:t>
              </a:r>
              <a:r>
                <a:rPr lang="en-US" altLang="en-US" sz="2800" b="1" baseline="-25000">
                  <a:solidFill>
                    <a:srgbClr val="FF0000"/>
                  </a:solidFill>
                </a:rPr>
                <a:t>2  </a:t>
              </a:r>
              <a:r>
                <a:rPr lang="en-US" altLang="en-US" sz="2800" b="1">
                  <a:solidFill>
                    <a:srgbClr val="FF0000"/>
                  </a:solidFill>
                </a:rPr>
                <a:t>Cu    Ag   Au</a:t>
              </a:r>
            </a:p>
          </p:txBody>
        </p:sp>
      </p:grpSp>
      <p:sp>
        <p:nvSpPr>
          <p:cNvPr id="24598" name="Text Box 22"/>
          <p:cNvSpPr txBox="1">
            <a:spLocks noChangeArrowheads="1"/>
          </p:cNvSpPr>
          <p:nvPr/>
        </p:nvSpPr>
        <p:spPr bwMode="auto">
          <a:xfrm>
            <a:off x="4727575" y="3981450"/>
            <a:ext cx="16557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yếu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hơn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 </a:t>
            </a:r>
          </a:p>
        </p:txBody>
      </p:sp>
      <p:sp>
        <p:nvSpPr>
          <p:cNvPr id="24599" name="Text Box 23"/>
          <p:cNvSpPr txBox="1">
            <a:spLocks noChangeArrowheads="1"/>
          </p:cNvSpPr>
          <p:nvPr/>
        </p:nvSpPr>
        <p:spPr bwMode="auto">
          <a:xfrm>
            <a:off x="7580313" y="3981450"/>
            <a:ext cx="20161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mạnh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hơn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 </a:t>
            </a:r>
          </a:p>
        </p:txBody>
      </p:sp>
      <p:sp>
        <p:nvSpPr>
          <p:cNvPr id="24600" name="Text Box 24"/>
          <p:cNvSpPr txBox="1">
            <a:spLocks noChangeArrowheads="1"/>
          </p:cNvSpPr>
          <p:nvPr/>
        </p:nvSpPr>
        <p:spPr bwMode="auto">
          <a:xfrm>
            <a:off x="6881813" y="6196013"/>
            <a:ext cx="16557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yếu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hơn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 </a:t>
            </a:r>
          </a:p>
        </p:txBody>
      </p:sp>
      <p:sp>
        <p:nvSpPr>
          <p:cNvPr id="24601" name="Text Box 25"/>
          <p:cNvSpPr txBox="1">
            <a:spLocks noChangeArrowheads="1"/>
          </p:cNvSpPr>
          <p:nvPr/>
        </p:nvSpPr>
        <p:spPr bwMode="auto">
          <a:xfrm>
            <a:off x="3667125" y="6196013"/>
            <a:ext cx="2016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mạnh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hơn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641601" y="642938"/>
            <a:ext cx="7026275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4. Ý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nghĩa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dãy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điện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hóa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của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kim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loại</a:t>
            </a:r>
            <a:endParaRPr 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graphicFrame>
        <p:nvGraphicFramePr>
          <p:cNvPr id="21525" name="Object 4"/>
          <p:cNvGraphicFramePr>
            <a:graphicFrameLocks noChangeAspect="1"/>
          </p:cNvGraphicFramePr>
          <p:nvPr/>
        </p:nvGraphicFramePr>
        <p:xfrm>
          <a:off x="1524000" y="457200"/>
          <a:ext cx="114300" cy="18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9" name="Equation" r:id="rId5" imgW="114102" imgH="177492" progId="Equation.DSMT4">
                  <p:embed/>
                </p:oleObj>
              </mc:Choice>
              <mc:Fallback>
                <p:oleObj name="Equation" r:id="rId5" imgW="114102" imgH="17749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7200"/>
                        <a:ext cx="114300" cy="180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26" name="Rectangle 6"/>
          <p:cNvSpPr>
            <a:spLocks noChangeArrowheads="1"/>
          </p:cNvSpPr>
          <p:nvPr/>
        </p:nvSpPr>
        <p:spPr bwMode="auto">
          <a:xfrm>
            <a:off x="1524000" y="444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1524000" y="2071688"/>
            <a:ext cx="9144000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hlink"/>
              </a:buClr>
              <a:buFontTx/>
              <a:buChar char="•"/>
            </a:pPr>
            <a:r>
              <a:rPr lang="en-US" altLang="en-US"/>
              <a:t>Dự đoán chiều phản ứng giữa hai cặp oxi hóa – khử theo quy tắc       (anpha): </a:t>
            </a:r>
          </a:p>
        </p:txBody>
      </p:sp>
      <p:graphicFrame>
        <p:nvGraphicFramePr>
          <p:cNvPr id="1033" name="Object 5"/>
          <p:cNvGraphicFramePr>
            <a:graphicFrameLocks noChangeAspect="1"/>
          </p:cNvGraphicFramePr>
          <p:nvPr/>
        </p:nvGraphicFramePr>
        <p:xfrm>
          <a:off x="4110038" y="2547938"/>
          <a:ext cx="788987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0" name="Equation" r:id="rId7" imgW="152334" imgH="139639" progId="Equation.3">
                  <p:embed/>
                </p:oleObj>
              </mc:Choice>
              <mc:Fallback>
                <p:oleObj name="Equation" r:id="rId7" imgW="152334" imgH="13963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0038" y="2547938"/>
                        <a:ext cx="788987" cy="46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27"/>
          <p:cNvSpPr/>
          <p:nvPr/>
        </p:nvSpPr>
        <p:spPr>
          <a:xfrm>
            <a:off x="2286000" y="84139"/>
            <a:ext cx="8443530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III. DÃY 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ĐIỆN HÓA CỦA KIM LOẠI</a:t>
            </a:r>
            <a:endParaRPr lang="vi-VN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75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75"/>
                            </p:stCondLst>
                            <p:childTnLst>
                              <p:par>
                                <p:cTn id="3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75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75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75"/>
                            </p:stCondLst>
                            <p:childTnLst>
                              <p:par>
                                <p:cTn id="4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75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75"/>
                                        <p:tgtEl>
                                          <p:spTgt spid="24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75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75"/>
                                        <p:tgtEl>
                                          <p:spTgt spid="24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75"/>
                                        <p:tgtEl>
                                          <p:spTgt spid="24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4" grpId="0" animBg="1" autoUpdateAnimBg="0"/>
      <p:bldP spid="24585" grpId="0" animBg="1" autoUpdateAnimBg="0"/>
      <p:bldP spid="24586" grpId="0" animBg="1" autoUpdateAnimBg="0"/>
      <p:bldP spid="24587" grpId="0" animBg="1" autoUpdateAnimBg="0"/>
      <p:bldP spid="24588" grpId="0" autoUpdateAnimBg="0"/>
      <p:bldP spid="24589" grpId="0" autoUpdateAnimBg="0"/>
      <p:bldP spid="24592" grpId="0" autoUpdateAnimBg="0"/>
      <p:bldP spid="24594" grpId="0" autoUpdateAnimBg="0"/>
      <p:bldP spid="24598" grpId="0" autoUpdateAnimBg="0"/>
      <p:bldP spid="24599" grpId="0" autoUpdateAnimBg="0"/>
      <p:bldP spid="24600" grpId="0" autoUpdateAnimBg="0"/>
      <p:bldP spid="24601" grpId="0" autoUpdateAnimBg="0"/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/>
          <p:cNvGraphicFramePr>
            <a:graphicFrameLocks noGrp="1" noChangeAspect="1"/>
          </p:cNvGraphicFramePr>
          <p:nvPr>
            <p:ph/>
          </p:nvPr>
        </p:nvGraphicFramePr>
        <p:xfrm>
          <a:off x="4598988" y="2847975"/>
          <a:ext cx="5100637" cy="2716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7" name="Equation" r:id="rId4" imgW="152334" imgH="139639" progId="Equation.3">
                  <p:embed/>
                </p:oleObj>
              </mc:Choice>
              <mc:Fallback>
                <p:oleObj name="Equation" r:id="rId4" imgW="152334" imgH="139639" progId="Equation.3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8988" y="2847975"/>
                        <a:ext cx="5100637" cy="2716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774825" y="1557338"/>
            <a:ext cx="87137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Vd1: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Phản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ứng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giữa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cặp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Fe</a:t>
            </a:r>
            <a:r>
              <a:rPr lang="en-US" sz="3200" b="1" spc="50" baseline="300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/Fe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̀ Cu</a:t>
            </a:r>
            <a:r>
              <a:rPr lang="en-US" sz="3200" b="1" spc="50" baseline="300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/Cu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439863" y="2565400"/>
            <a:ext cx="97186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C.oxh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mạnh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hơn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 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C.khư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̉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mạnh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hơn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  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C.oxh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yếu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hơn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 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C.khư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̉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yếu</a:t>
            </a:r>
            <a:r>
              <a:rPr 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 </a:t>
            </a:r>
            <a:r>
              <a:rPr lang="en-US" sz="2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hơn</a:t>
            </a:r>
            <a:endParaRPr lang="en-US" sz="2600" b="1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Arial" charset="0"/>
            </a:endParaRP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5159375" y="2997200"/>
            <a:ext cx="11064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2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Fe</a:t>
            </a:r>
            <a:r>
              <a:rPr lang="en-US" sz="3200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2+</a:t>
            </a:r>
            <a:endParaRPr lang="en-US" sz="3200"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Arial" charset="0"/>
            </a:endParaRP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4583113" y="4827588"/>
            <a:ext cx="11064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2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Fe</a:t>
            </a: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6761163" y="2989263"/>
            <a:ext cx="990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Cu</a:t>
            </a:r>
            <a:r>
              <a:rPr lang="en-US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2+</a:t>
            </a: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Arial" charset="0"/>
            </a:endParaRP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6265863" y="4808538"/>
            <a:ext cx="838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2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Cu</a:t>
            </a:r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flipH="1">
            <a:off x="4943475" y="3500438"/>
            <a:ext cx="608013" cy="152241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 flipH="1">
            <a:off x="6483350" y="3476625"/>
            <a:ext cx="549275" cy="1395413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2524125" y="2147888"/>
            <a:ext cx="14747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Cu</a:t>
            </a:r>
            <a:r>
              <a:rPr lang="en-US" sz="32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2+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    +</a:t>
            </a:r>
          </a:p>
        </p:txBody>
      </p:sp>
      <p:sp>
        <p:nvSpPr>
          <p:cNvPr id="25612" name="Rectangle 12"/>
          <p:cNvSpPr>
            <a:spLocks noChangeArrowheads="1"/>
          </p:cNvSpPr>
          <p:nvPr/>
        </p:nvSpPr>
        <p:spPr bwMode="auto">
          <a:xfrm>
            <a:off x="4679950" y="2147888"/>
            <a:ext cx="16906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Fe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            </a:t>
            </a:r>
          </a:p>
        </p:txBody>
      </p:sp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7194550" y="2171700"/>
            <a:ext cx="15208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Fe</a:t>
            </a:r>
            <a:r>
              <a:rPr lang="en-US" sz="32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2+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     +</a:t>
            </a:r>
          </a:p>
        </p:txBody>
      </p:sp>
      <p:sp>
        <p:nvSpPr>
          <p:cNvPr id="25614" name="Rectangle 14"/>
          <p:cNvSpPr>
            <a:spLocks noChangeArrowheads="1"/>
          </p:cNvSpPr>
          <p:nvPr/>
        </p:nvSpPr>
        <p:spPr bwMode="auto">
          <a:xfrm>
            <a:off x="9209088" y="2133600"/>
            <a:ext cx="6223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Cu</a:t>
            </a:r>
          </a:p>
        </p:txBody>
      </p:sp>
      <p:sp>
        <p:nvSpPr>
          <p:cNvPr id="25616" name="Text Box 16"/>
          <p:cNvSpPr txBox="1">
            <a:spLocks noChangeArrowheads="1"/>
          </p:cNvSpPr>
          <p:nvPr/>
        </p:nvSpPr>
        <p:spPr bwMode="auto">
          <a:xfrm>
            <a:off x="1757282" y="6016478"/>
            <a:ext cx="84963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Vd3: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Phản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ứng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giữa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cặp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Cu</a:t>
            </a:r>
            <a:r>
              <a:rPr lang="en-US" sz="3200" b="1" spc="50" baseline="300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/Cu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Al</a:t>
            </a:r>
            <a:r>
              <a:rPr lang="en-US" sz="3200" b="1" spc="50" baseline="300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3+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/Al </a:t>
            </a:r>
          </a:p>
        </p:txBody>
      </p:sp>
      <p:sp>
        <p:nvSpPr>
          <p:cNvPr id="25617" name="AutoShape 17" descr="Green marble"/>
          <p:cNvSpPr>
            <a:spLocks noChangeArrowheads="1"/>
          </p:cNvSpPr>
          <p:nvPr/>
        </p:nvSpPr>
        <p:spPr bwMode="auto">
          <a:xfrm>
            <a:off x="2063750" y="2924176"/>
            <a:ext cx="2952750" cy="2232025"/>
          </a:xfrm>
          <a:prstGeom prst="star8">
            <a:avLst>
              <a:gd name="adj" fmla="val 38250"/>
            </a:avLst>
          </a:prstGeom>
          <a:blipFill dpi="0" rotWithShape="1">
            <a:blip r:embed="rId6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PT ion</a:t>
            </a:r>
          </a:p>
          <a:p>
            <a:pPr eaLnBrk="1" hangingPunct="1">
              <a:defRPr/>
            </a:pP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gọn</a:t>
            </a:r>
            <a:endParaRPr lang="vi-VN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524000" y="620713"/>
            <a:ext cx="9251950" cy="660400"/>
            <a:chOff x="0" y="474"/>
            <a:chExt cx="5828" cy="416"/>
          </a:xfrm>
        </p:grpSpPr>
        <p:sp>
          <p:nvSpPr>
            <p:cNvPr id="22553" name="Rectangle 19"/>
            <p:cNvSpPr>
              <a:spLocks noChangeArrowheads="1"/>
            </p:cNvSpPr>
            <p:nvPr/>
          </p:nvSpPr>
          <p:spPr bwMode="auto">
            <a:xfrm>
              <a:off x="0" y="474"/>
              <a:ext cx="5828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1"/>
                <a:t>K</a:t>
              </a:r>
              <a:r>
                <a:rPr lang="en-US" altLang="en-US" sz="2800" b="1" baseline="30000"/>
                <a:t>+ </a:t>
              </a:r>
              <a:r>
                <a:rPr lang="en-US" altLang="en-US" sz="2800" b="1"/>
                <a:t>N a</a:t>
              </a:r>
              <a:r>
                <a:rPr lang="en-US" altLang="en-US" sz="2800" b="1" baseline="30000"/>
                <a:t>+ </a:t>
              </a:r>
              <a:r>
                <a:rPr lang="en-US" altLang="en-US" sz="2800" b="1"/>
                <a:t>Mg</a:t>
              </a:r>
              <a:r>
                <a:rPr lang="en-US" altLang="en-US" sz="2800" b="1" baseline="30000"/>
                <a:t>2+</a:t>
              </a:r>
              <a:r>
                <a:rPr lang="en-US" altLang="en-US" sz="2800" b="1"/>
                <a:t>Al</a:t>
              </a:r>
              <a:r>
                <a:rPr lang="en-US" altLang="en-US" sz="2800" b="1" baseline="30000"/>
                <a:t>3+</a:t>
              </a:r>
              <a:r>
                <a:rPr lang="en-US" altLang="en-US" sz="2800" b="1"/>
                <a:t> Zn</a:t>
              </a:r>
              <a:r>
                <a:rPr lang="en-US" altLang="en-US" sz="2800" b="1" baseline="30000"/>
                <a:t>2+ </a:t>
              </a:r>
              <a:r>
                <a:rPr lang="en-US" altLang="en-US" sz="2800" b="1"/>
                <a:t>Fe</a:t>
              </a:r>
              <a:r>
                <a:rPr lang="en-US" altLang="en-US" sz="2800" b="1" baseline="30000"/>
                <a:t>2+ </a:t>
              </a:r>
              <a:r>
                <a:rPr lang="en-US" altLang="en-US" sz="2800" b="1"/>
                <a:t>Ni</a:t>
              </a:r>
              <a:r>
                <a:rPr lang="en-US" altLang="en-US" sz="2800" b="1" baseline="30000"/>
                <a:t>2+ </a:t>
              </a:r>
              <a:r>
                <a:rPr lang="en-US" altLang="en-US" sz="2800" b="1"/>
                <a:t>Sn</a:t>
              </a:r>
              <a:r>
                <a:rPr lang="en-US" altLang="en-US" sz="2800" b="1" baseline="30000"/>
                <a:t>2+ </a:t>
              </a:r>
              <a:r>
                <a:rPr lang="en-US" altLang="en-US" sz="2800" b="1"/>
                <a:t>Pb</a:t>
              </a:r>
              <a:r>
                <a:rPr lang="en-US" altLang="en-US" sz="2800" b="1" baseline="30000"/>
                <a:t>2+ </a:t>
              </a:r>
              <a:r>
                <a:rPr lang="en-US" altLang="en-US" sz="2800" b="1"/>
                <a:t> H</a:t>
              </a:r>
              <a:r>
                <a:rPr lang="en-US" altLang="en-US" sz="2800" b="1" baseline="30000"/>
                <a:t>+  </a:t>
              </a:r>
              <a:r>
                <a:rPr lang="en-US" altLang="en-US" sz="2800" b="1"/>
                <a:t>Cu</a:t>
              </a:r>
              <a:r>
                <a:rPr lang="en-US" altLang="en-US" sz="2800" b="1" baseline="30000"/>
                <a:t>2+ </a:t>
              </a:r>
              <a:r>
                <a:rPr lang="en-US" altLang="en-US" sz="2800" b="1"/>
                <a:t>Ag</a:t>
              </a:r>
              <a:r>
                <a:rPr lang="en-US" altLang="en-US" sz="2800" b="1" baseline="30000"/>
                <a:t>+</a:t>
              </a:r>
              <a:r>
                <a:rPr lang="en-US" altLang="en-US" sz="2800" b="1"/>
                <a:t>Au</a:t>
              </a:r>
              <a:r>
                <a:rPr lang="en-US" altLang="en-US" sz="2800" b="1" baseline="30000"/>
                <a:t>3+</a:t>
              </a:r>
            </a:p>
          </p:txBody>
        </p:sp>
        <p:sp>
          <p:nvSpPr>
            <p:cNvPr id="22554" name="Rectangle 20"/>
            <p:cNvSpPr>
              <a:spLocks noChangeArrowheads="1"/>
            </p:cNvSpPr>
            <p:nvPr/>
          </p:nvSpPr>
          <p:spPr bwMode="auto">
            <a:xfrm>
              <a:off x="33" y="674"/>
              <a:ext cx="5727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solidFill>
                    <a:srgbClr val="FF0000"/>
                  </a:solidFill>
                </a:rPr>
                <a:t>K  Na   Mg   Al    Zn   Fe    Ni    Sn   Pb     H</a:t>
              </a:r>
              <a:r>
                <a:rPr lang="en-US" altLang="en-US" sz="2800" b="1" baseline="-25000">
                  <a:solidFill>
                    <a:srgbClr val="FF0000"/>
                  </a:solidFill>
                </a:rPr>
                <a:t>2   </a:t>
              </a:r>
              <a:r>
                <a:rPr lang="en-US" altLang="en-US" sz="2800" b="1">
                  <a:solidFill>
                    <a:srgbClr val="FF0000"/>
                  </a:solidFill>
                </a:rPr>
                <a:t>Cu   Ag  Au</a:t>
              </a:r>
            </a:p>
          </p:txBody>
        </p:sp>
      </p:grpSp>
      <p:sp>
        <p:nvSpPr>
          <p:cNvPr id="25621" name="Text Box 21"/>
          <p:cNvSpPr txBox="1">
            <a:spLocks noChangeArrowheads="1"/>
          </p:cNvSpPr>
          <p:nvPr/>
        </p:nvSpPr>
        <p:spPr bwMode="auto">
          <a:xfrm>
            <a:off x="1793018" y="5431704"/>
            <a:ext cx="8820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Vd2: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Phản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ứng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giữa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cặp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Zn</a:t>
            </a:r>
            <a:r>
              <a:rPr lang="en-US" sz="3200" b="1" spc="50" baseline="300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/Zn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Pb</a:t>
            </a:r>
            <a:r>
              <a:rPr lang="en-US" sz="3200" b="1" spc="50" baseline="300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Pb</a:t>
            </a:r>
            <a:endParaRPr lang="en-US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22" name="Text Box 22"/>
          <p:cNvSpPr txBox="1">
            <a:spLocks noChangeArrowheads="1"/>
          </p:cNvSpPr>
          <p:nvPr/>
        </p:nvSpPr>
        <p:spPr bwMode="auto">
          <a:xfrm>
            <a:off x="5554663" y="3819525"/>
            <a:ext cx="9017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2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oxh</a:t>
            </a:r>
          </a:p>
        </p:txBody>
      </p:sp>
      <p:sp>
        <p:nvSpPr>
          <p:cNvPr id="25623" name="Text Box 23"/>
          <p:cNvSpPr txBox="1">
            <a:spLocks noChangeArrowheads="1"/>
          </p:cNvSpPr>
          <p:nvPr/>
        </p:nvSpPr>
        <p:spPr bwMode="auto">
          <a:xfrm>
            <a:off x="4510088" y="3429000"/>
            <a:ext cx="10810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2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sinh ra</a:t>
            </a:r>
          </a:p>
        </p:txBody>
      </p:sp>
      <p:sp>
        <p:nvSpPr>
          <p:cNvPr id="25624" name="Text Box 24"/>
          <p:cNvSpPr txBox="1">
            <a:spLocks noChangeArrowheads="1"/>
          </p:cNvSpPr>
          <p:nvPr/>
        </p:nvSpPr>
        <p:spPr bwMode="auto">
          <a:xfrm>
            <a:off x="6781800" y="3933825"/>
            <a:ext cx="609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</a:rPr>
              <a:t>và</a:t>
            </a:r>
          </a:p>
        </p:txBody>
      </p:sp>
      <p:cxnSp>
        <p:nvCxnSpPr>
          <p:cNvPr id="29" name="Straight Arrow Connector 28"/>
          <p:cNvCxnSpPr>
            <a:cxnSpLocks noChangeShapeType="1"/>
          </p:cNvCxnSpPr>
          <p:nvPr/>
        </p:nvCxnSpPr>
        <p:spPr bwMode="auto">
          <a:xfrm>
            <a:off x="6062663" y="2457450"/>
            <a:ext cx="609600" cy="1588"/>
          </a:xfrm>
          <a:prstGeom prst="straightConnector1">
            <a:avLst/>
          </a:prstGeom>
          <a:ln w="38100">
            <a:headEnd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le 25">
            <a:hlinkClick r:id="rId7" action="ppaction://hlinksldjump"/>
          </p:cNvPr>
          <p:cNvSpPr/>
          <p:nvPr/>
        </p:nvSpPr>
        <p:spPr>
          <a:xfrm>
            <a:off x="2135561" y="-27384"/>
            <a:ext cx="77816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4. Ý </a:t>
            </a: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nghĩa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 </a:t>
            </a: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dãy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 </a:t>
            </a: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điện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 </a:t>
            </a: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hóa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 </a:t>
            </a: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của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 </a:t>
            </a: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kim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 </a:t>
            </a: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loại</a:t>
            </a:r>
            <a:endParaRPr 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19919" y="5455547"/>
            <a:ext cx="6256931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Zn + Pb</a:t>
            </a:r>
            <a:r>
              <a:rPr lang="en-US" sz="3600" b="1" baseline="30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→ Zn</a:t>
            </a:r>
            <a:r>
              <a:rPr lang="en-US" sz="3600" b="1" baseline="30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+  </a:t>
            </a:r>
            <a:r>
              <a:rPr lang="en-US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Pb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2Al + 3Cu</a:t>
            </a:r>
            <a:r>
              <a:rPr lang="en-US" sz="3600" b="1" baseline="30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→ 2Al</a:t>
            </a:r>
            <a:r>
              <a:rPr lang="en-US" sz="3600" b="1" baseline="30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3+</a:t>
            </a: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+ 3Cu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5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256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20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" dur="2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8" dur="500"/>
                                        <p:tgtEl>
                                          <p:spTgt spid="2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92" dur="indefinite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93" dur="indefinite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94" dur="indefinite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23" dur="2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8" dur="500"/>
                                        <p:tgtEl>
                                          <p:spTgt spid="25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5" presetClass="emph" presetSubtype="1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override="childStyle">
                                        <p:cTn id="132" dur="indefinite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3" dur="indefinite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34" dur="indefinite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6" dur="500"/>
                                        <p:tgtEl>
                                          <p:spTgt spid="25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0" dur="2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4" dur="indefinite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55" dur="indefinite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56" dur="indefinite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 nodeType="clickPar">
                      <p:stCondLst>
                        <p:cond delay="indefinite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8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 nodeType="clickPar">
                      <p:stCondLst>
                        <p:cond delay="indefinite"/>
                      </p:stCondLst>
                      <p:childTnLst>
                        <p:par>
                          <p:cTn id="1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25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900" decel="100000" fill="hold"/>
                                        <p:tgtEl>
                                          <p:spTgt spid="25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 nodeType="clickPar">
                      <p:stCondLst>
                        <p:cond delay="indefinite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900" decel="100000" fill="hold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 nodeType="clickPar">
                      <p:stCondLst>
                        <p:cond delay="indefinite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2" dur="500"/>
                                        <p:tgtEl>
                                          <p:spTgt spid="25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/>
                                        <p:tgtEl>
                                          <p:spTgt spid="25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 nodeType="clickPar">
                      <p:stCondLst>
                        <p:cond delay="indefinite"/>
                      </p:stCondLst>
                      <p:childTnLst>
                        <p:par>
                          <p:cTn id="1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  <p:bldP spid="25605" grpId="0"/>
      <p:bldP spid="25605" grpId="1"/>
      <p:bldP spid="25605" grpId="2"/>
      <p:bldP spid="25606" grpId="0"/>
      <p:bldP spid="25606" grpId="1"/>
      <p:bldP spid="25606" grpId="2"/>
      <p:bldP spid="25607" grpId="0"/>
      <p:bldP spid="25607" grpId="1"/>
      <p:bldP spid="25608" grpId="0"/>
      <p:bldP spid="25608" grpId="1"/>
      <p:bldP spid="25608" grpId="2"/>
      <p:bldP spid="25611" grpId="0"/>
      <p:bldP spid="25612" grpId="0"/>
      <p:bldP spid="25613" grpId="0"/>
      <p:bldP spid="256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79376" y="1340768"/>
            <a:ext cx="11593288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de-DE" sz="36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 Dãy </a:t>
            </a:r>
            <a:r>
              <a:rPr lang="de-DE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gồm các kim loại được xếp theo thứ tự tính khử </a:t>
            </a:r>
            <a:r>
              <a:rPr lang="de-DE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tăng dần </a:t>
            </a:r>
            <a:r>
              <a:rPr lang="de-DE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từ trái sang phải là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it-CH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A. Mg, Fe, Al. 		B. Fe, Mg, Al. 	</a:t>
            </a:r>
          </a:p>
          <a:p>
            <a:pPr eaLnBrk="1" hangingPunct="1">
              <a:defRPr/>
            </a:pPr>
            <a:r>
              <a:rPr lang="it-CH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C. Fe, Al, Mg. 		D. Al, Mg, Fe.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>
            <a:hlinkClick r:id="" action="ppaction://noaction"/>
          </p:cNvPr>
          <p:cNvSpPr/>
          <p:nvPr/>
        </p:nvSpPr>
        <p:spPr>
          <a:xfrm>
            <a:off x="4556045" y="116633"/>
            <a:ext cx="31878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cs typeface="Arial" charset="0"/>
              </a:rPr>
              <a:t>CỦNG CỐ</a:t>
            </a:r>
            <a:endParaRPr lang="vi-VN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23768" y="3861048"/>
            <a:ext cx="11968976" cy="1754326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it-IT" sz="36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2. Kim </a:t>
            </a:r>
            <a:r>
              <a:rPr lang="it-IT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loại Cu phản ứng được với dung dịch?</a:t>
            </a:r>
            <a:endParaRPr 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it-IT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A. FeSO</a:t>
            </a:r>
            <a:r>
              <a:rPr lang="it-IT" sz="3600" b="1" spc="50" baseline="-250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it-IT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 		B. AgNO</a:t>
            </a:r>
            <a:r>
              <a:rPr lang="it-IT" sz="3600" b="1" spc="50" baseline="-250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it-IT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 		</a:t>
            </a:r>
          </a:p>
          <a:p>
            <a:pPr eaLnBrk="1" hangingPunct="1">
              <a:defRPr/>
            </a:pPr>
            <a:r>
              <a:rPr lang="it-IT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C. KNO</a:t>
            </a:r>
            <a:r>
              <a:rPr lang="it-IT" sz="3600" b="1" spc="50" baseline="-250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it-IT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 		D. HCl.</a:t>
            </a:r>
            <a:endParaRPr 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088" y="2212975"/>
            <a:ext cx="2487612" cy="143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7"/>
          <p:cNvSpPr/>
          <p:nvPr/>
        </p:nvSpPr>
        <p:spPr>
          <a:xfrm>
            <a:off x="463550" y="3000375"/>
            <a:ext cx="720725" cy="64928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440238" y="4443413"/>
            <a:ext cx="647700" cy="58896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0" name="Group 3"/>
          <p:cNvGrpSpPr>
            <a:grpSpLocks/>
          </p:cNvGrpSpPr>
          <p:nvPr/>
        </p:nvGrpSpPr>
        <p:grpSpPr bwMode="auto">
          <a:xfrm>
            <a:off x="1200150" y="5764213"/>
            <a:ext cx="11844338" cy="1233487"/>
            <a:chOff x="0" y="424"/>
            <a:chExt cx="5828" cy="408"/>
          </a:xfrm>
        </p:grpSpPr>
        <p:sp>
          <p:nvSpPr>
            <p:cNvPr id="24585" name="Rectangle 4"/>
            <p:cNvSpPr>
              <a:spLocks noChangeArrowheads="1"/>
            </p:cNvSpPr>
            <p:nvPr/>
          </p:nvSpPr>
          <p:spPr bwMode="auto">
            <a:xfrm>
              <a:off x="0" y="424"/>
              <a:ext cx="5828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Na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Mg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Al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3+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Zn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Fe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Ni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Sn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Pb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Cu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Ag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Au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3+</a:t>
              </a:r>
            </a:p>
          </p:txBody>
        </p:sp>
        <p:sp>
          <p:nvSpPr>
            <p:cNvPr id="24586" name="Rectangle 5"/>
            <p:cNvSpPr>
              <a:spLocks noChangeArrowheads="1"/>
            </p:cNvSpPr>
            <p:nvPr/>
          </p:nvSpPr>
          <p:spPr bwMode="auto">
            <a:xfrm>
              <a:off x="51" y="616"/>
              <a:ext cx="5727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 Na  Mg   Al   Zn   Fe  Ni   Sn  Pb   H</a:t>
              </a:r>
              <a:r>
                <a:rPr lang="en-US" altLang="en-US" b="1" baseline="-25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  </a:t>
              </a:r>
              <a:r>
                <a:rPr lang="en-US" altLang="en-US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  Ag  Au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3352" y="908720"/>
            <a:ext cx="11737304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de-DE" sz="36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3. Dãy </a:t>
            </a:r>
            <a:r>
              <a:rPr lang="de-DE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gồm các ion kim loại được xếp theo thứ tự tính oxi hóa </a:t>
            </a:r>
            <a:r>
              <a:rPr lang="de-DE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tăng dần </a:t>
            </a:r>
            <a:r>
              <a:rPr lang="de-DE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từ trái sang phải là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it-CH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A. Cu</a:t>
            </a:r>
            <a:r>
              <a:rPr lang="it-CH" sz="3600" b="1" baseline="30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it-CH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 Fe</a:t>
            </a:r>
            <a:r>
              <a:rPr lang="it-CH" sz="3600" b="1" baseline="30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it-CH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 Al</a:t>
            </a:r>
            <a:r>
              <a:rPr lang="it-CH" sz="3600" b="1" baseline="30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3+</a:t>
            </a:r>
            <a:r>
              <a:rPr lang="it-CH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 	B. Fe</a:t>
            </a:r>
            <a:r>
              <a:rPr lang="it-CH" sz="3600" b="1" baseline="30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it-CH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 Cu</a:t>
            </a:r>
            <a:r>
              <a:rPr lang="it-CH" sz="3600" b="1" baseline="30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it-CH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 Al</a:t>
            </a:r>
            <a:r>
              <a:rPr lang="it-CH" sz="3600" b="1" baseline="30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3+</a:t>
            </a:r>
            <a:r>
              <a:rPr lang="it-CH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>
              <a:defRPr/>
            </a:pPr>
            <a:r>
              <a:rPr lang="it-CH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C. Al</a:t>
            </a:r>
            <a:r>
              <a:rPr lang="it-CH" sz="3600" b="1" baseline="30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3+</a:t>
            </a:r>
            <a:r>
              <a:rPr lang="it-CH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 Cu</a:t>
            </a:r>
            <a:r>
              <a:rPr lang="it-CH" sz="3600" b="1" baseline="30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it-CH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, Fe</a:t>
            </a:r>
            <a:r>
              <a:rPr lang="it-CH" sz="3600" b="1" baseline="30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it-CH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. 	D. Al</a:t>
            </a:r>
            <a:r>
              <a:rPr lang="it-CH" sz="3600" b="1" baseline="30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3+</a:t>
            </a:r>
            <a:r>
              <a:rPr lang="it-CH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 Fe</a:t>
            </a:r>
            <a:r>
              <a:rPr lang="it-CH" sz="3600" b="1" baseline="30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it-CH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 Cu</a:t>
            </a:r>
            <a:r>
              <a:rPr lang="it-CH" sz="3600" b="1" baseline="30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it-CH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>
            <a:hlinkClick r:id="" action="ppaction://noaction"/>
          </p:cNvPr>
          <p:cNvSpPr/>
          <p:nvPr/>
        </p:nvSpPr>
        <p:spPr>
          <a:xfrm>
            <a:off x="4556045" y="116633"/>
            <a:ext cx="31878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cs typeface="Arial" charset="0"/>
              </a:rPr>
              <a:t>CỦNG CỐ</a:t>
            </a:r>
            <a:endParaRPr lang="vi-VN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3352" y="3281500"/>
            <a:ext cx="12025336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fr-FR" sz="32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4. Trong </a:t>
            </a:r>
            <a:r>
              <a:rPr lang="fr-FR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phản</a:t>
            </a:r>
            <a:r>
              <a:rPr lang="fr-F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ứng</a:t>
            </a:r>
            <a:r>
              <a:rPr lang="fr-F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Fe + Cu</a:t>
            </a:r>
            <a:r>
              <a:rPr lang="fr-FR" sz="3200" b="1" baseline="30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fr-F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→ Fe</a:t>
            </a:r>
            <a:r>
              <a:rPr lang="fr-FR" sz="3200" b="1" baseline="30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fr-F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Cu</a:t>
            </a:r>
            <a:r>
              <a:rPr lang="fr-FR" sz="32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  Câu </a:t>
            </a:r>
            <a:r>
              <a:rPr lang="fr-FR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diễn</a:t>
            </a:r>
            <a:r>
              <a:rPr lang="fr-F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tả </a:t>
            </a:r>
            <a:r>
              <a:rPr lang="fr-FR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đúng</a:t>
            </a:r>
            <a:r>
              <a:rPr lang="fr-F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là?</a:t>
            </a:r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buFontTx/>
              <a:buAutoNum type="alphaUcPeriod"/>
              <a:defRPr/>
            </a:pPr>
            <a:r>
              <a:rPr lang="fr-F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Fe là </a:t>
            </a:r>
            <a:r>
              <a:rPr lang="fr-FR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chất</a:t>
            </a:r>
            <a:r>
              <a:rPr lang="fr-F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fr-F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hóa</a:t>
            </a:r>
            <a:r>
              <a:rPr lang="fr-F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	</a:t>
            </a:r>
          </a:p>
          <a:p>
            <a:pPr eaLnBrk="1" hangingPunct="1">
              <a:defRPr/>
            </a:pPr>
            <a:r>
              <a:rPr lang="fr-F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B. Fe OXH </a:t>
            </a:r>
            <a:r>
              <a:rPr lang="fr-FR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được</a:t>
            </a:r>
            <a:r>
              <a:rPr lang="fr-F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Cu</a:t>
            </a:r>
            <a:r>
              <a:rPr lang="fr-FR" sz="3200" b="1" baseline="30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fr-F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thành</a:t>
            </a:r>
            <a:r>
              <a:rPr lang="fr-F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Cu </a:t>
            </a:r>
          </a:p>
          <a:p>
            <a:pPr eaLnBrk="1" hangingPunct="1">
              <a:defRPr/>
            </a:pPr>
            <a:r>
              <a:rPr lang="fr-F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C. Cu</a:t>
            </a:r>
            <a:r>
              <a:rPr lang="fr-FR" sz="3200" b="1" baseline="30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2+ </a:t>
            </a:r>
            <a:r>
              <a:rPr lang="fr-F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là </a:t>
            </a:r>
            <a:r>
              <a:rPr lang="fr-FR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chất</a:t>
            </a:r>
            <a:r>
              <a:rPr lang="fr-F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khư</a:t>
            </a:r>
            <a:r>
              <a:rPr lang="fr-F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̉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eaLnBrk="1" hangingPunct="1">
              <a:defRPr/>
            </a:pPr>
            <a:r>
              <a:rPr lang="fr-F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D. Cu</a:t>
            </a:r>
            <a:r>
              <a:rPr lang="fr-FR" sz="3200" b="1" baseline="30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fr-F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OXH </a:t>
            </a:r>
            <a:r>
              <a:rPr lang="fr-FR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được</a:t>
            </a:r>
            <a:r>
              <a:rPr lang="fr-F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Fe </a:t>
            </a:r>
            <a:r>
              <a:rPr lang="fr-FR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thành</a:t>
            </a:r>
            <a:r>
              <a:rPr lang="fr-F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Fe</a:t>
            </a:r>
            <a:r>
              <a:rPr lang="fr-FR" sz="3200" b="1" baseline="30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fr-F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4727575" y="2601913"/>
            <a:ext cx="720725" cy="6477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31775" y="5276850"/>
            <a:ext cx="647700" cy="58896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0" name="Group 3"/>
          <p:cNvGrpSpPr>
            <a:grpSpLocks/>
          </p:cNvGrpSpPr>
          <p:nvPr/>
        </p:nvGrpSpPr>
        <p:grpSpPr bwMode="auto">
          <a:xfrm>
            <a:off x="1200150" y="5764213"/>
            <a:ext cx="11844338" cy="1233487"/>
            <a:chOff x="0" y="424"/>
            <a:chExt cx="5828" cy="408"/>
          </a:xfrm>
        </p:grpSpPr>
        <p:sp>
          <p:nvSpPr>
            <p:cNvPr id="26632" name="Rectangle 4"/>
            <p:cNvSpPr>
              <a:spLocks noChangeArrowheads="1"/>
            </p:cNvSpPr>
            <p:nvPr/>
          </p:nvSpPr>
          <p:spPr bwMode="auto">
            <a:xfrm>
              <a:off x="0" y="424"/>
              <a:ext cx="5828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Na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Mg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Al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3+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Zn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Fe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Ni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Sn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Pb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Cu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Ag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Au</a:t>
              </a:r>
              <a:r>
                <a:rPr lang="en-US" altLang="en-US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3+</a:t>
              </a:r>
            </a:p>
          </p:txBody>
        </p:sp>
        <p:sp>
          <p:nvSpPr>
            <p:cNvPr id="26633" name="Rectangle 5"/>
            <p:cNvSpPr>
              <a:spLocks noChangeArrowheads="1"/>
            </p:cNvSpPr>
            <p:nvPr/>
          </p:nvSpPr>
          <p:spPr bwMode="auto">
            <a:xfrm>
              <a:off x="51" y="616"/>
              <a:ext cx="5727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 Na  Mg   Al   Zn   Fe  Ni   Sn  Pb   H</a:t>
              </a:r>
              <a:r>
                <a:rPr lang="en-US" altLang="en-US" b="1" baseline="-25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  </a:t>
              </a:r>
              <a:r>
                <a:rPr lang="en-US" altLang="en-US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  Ag  Au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1676400" y="2270125"/>
            <a:ext cx="5410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/>
              <a:t>Fe</a:t>
            </a:r>
            <a:r>
              <a:rPr lang="en-US" altLang="en-US" sz="4000" b="1" baseline="30000"/>
              <a:t>2+</a:t>
            </a:r>
            <a:r>
              <a:rPr lang="en-US" altLang="en-US" sz="4000" b="1"/>
              <a:t>  + 2e  </a:t>
            </a:r>
            <a:r>
              <a:rPr lang="en-US" altLang="en-US" sz="1800"/>
              <a:t>                                      </a:t>
            </a:r>
            <a:r>
              <a:rPr lang="en-US" altLang="en-US" sz="4000" b="1"/>
              <a:t>Fe</a:t>
            </a:r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>
            <a:off x="4191000" y="2590800"/>
            <a:ext cx="14906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 rot="10800000">
            <a:off x="4191000" y="2743200"/>
            <a:ext cx="14906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1728788" y="1425575"/>
            <a:ext cx="2438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Ví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dụ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1:</a:t>
            </a:r>
            <a:r>
              <a:rPr lang="en-US" sz="4000" b="1" dirty="0">
                <a:latin typeface="+mn-lt"/>
                <a:cs typeface="+mn-cs"/>
              </a:rPr>
              <a:t> </a:t>
            </a:r>
          </a:p>
        </p:txBody>
      </p:sp>
      <p:sp>
        <p:nvSpPr>
          <p:cNvPr id="14350" name="AutoShape 14"/>
          <p:cNvSpPr>
            <a:spLocks noChangeArrowheads="1"/>
          </p:cNvSpPr>
          <p:nvPr/>
        </p:nvSpPr>
        <p:spPr bwMode="auto">
          <a:xfrm>
            <a:off x="1738313" y="4500563"/>
            <a:ext cx="8534400" cy="1447800"/>
          </a:xfrm>
          <a:prstGeom prst="wedgeRoundRectCallout">
            <a:avLst>
              <a:gd name="adj1" fmla="val -51750"/>
              <a:gd name="adj2" fmla="val 107458"/>
              <a:gd name="adj3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latin typeface="+mn-lt"/>
                <a:cs typeface="+mn-cs"/>
              </a:rPr>
              <a:t>Ion Fe</a:t>
            </a:r>
            <a:r>
              <a:rPr lang="en-US" sz="4000" b="1" baseline="30000" dirty="0">
                <a:latin typeface="+mn-lt"/>
                <a:cs typeface="+mn-cs"/>
              </a:rPr>
              <a:t>2+</a:t>
            </a:r>
            <a:r>
              <a:rPr lang="en-US" sz="4000" b="1" dirty="0">
                <a:latin typeface="+mn-lt"/>
                <a:cs typeface="+mn-cs"/>
              </a:rPr>
              <a:t> </a:t>
            </a:r>
            <a:r>
              <a:rPr lang="en-US" sz="4000" b="1" dirty="0" err="1">
                <a:latin typeface="+mn-lt"/>
                <a:cs typeface="+mn-cs"/>
              </a:rPr>
              <a:t>là</a:t>
            </a:r>
            <a:r>
              <a:rPr lang="en-US" sz="4000" b="1" dirty="0">
                <a:latin typeface="+mn-lt"/>
                <a:cs typeface="+mn-cs"/>
              </a:rPr>
              <a:t> </a:t>
            </a:r>
            <a:r>
              <a:rPr lang="en-US" sz="4000" b="1" dirty="0" err="1">
                <a:latin typeface="+mn-lt"/>
                <a:cs typeface="+mn-cs"/>
              </a:rPr>
              <a:t>chất</a:t>
            </a:r>
            <a:r>
              <a:rPr lang="en-US" sz="4000" b="1" dirty="0">
                <a:latin typeface="+mn-lt"/>
                <a:cs typeface="+mn-cs"/>
              </a:rPr>
              <a:t> </a:t>
            </a:r>
            <a:r>
              <a:rPr lang="en-US" sz="4000" b="1" dirty="0" err="1">
                <a:latin typeface="+mn-lt"/>
                <a:cs typeface="+mn-cs"/>
              </a:rPr>
              <a:t>oxi</a:t>
            </a:r>
            <a:r>
              <a:rPr lang="en-US" sz="4000" b="1" dirty="0">
                <a:latin typeface="+mn-lt"/>
                <a:cs typeface="+mn-cs"/>
              </a:rPr>
              <a:t> </a:t>
            </a:r>
            <a:r>
              <a:rPr lang="en-US" sz="4000" b="1" dirty="0" err="1">
                <a:latin typeface="+mn-lt"/>
                <a:cs typeface="+mn-cs"/>
              </a:rPr>
              <a:t>hoá</a:t>
            </a:r>
            <a:r>
              <a:rPr lang="en-US" sz="4000" b="1" dirty="0">
                <a:latin typeface="+mn-lt"/>
                <a:cs typeface="+mn-cs"/>
              </a:rPr>
              <a:t> (</a:t>
            </a:r>
            <a:r>
              <a:rPr lang="en-US" sz="4000" b="1" dirty="0" err="1">
                <a:latin typeface="+mn-lt"/>
                <a:cs typeface="+mn-cs"/>
              </a:rPr>
              <a:t>dạng</a:t>
            </a:r>
            <a:r>
              <a:rPr lang="en-US" sz="4000" b="1" dirty="0">
                <a:latin typeface="+mn-lt"/>
                <a:cs typeface="+mn-cs"/>
              </a:rPr>
              <a:t> </a:t>
            </a:r>
            <a:r>
              <a:rPr lang="en-US" sz="4000" b="1" dirty="0" err="1">
                <a:latin typeface="+mn-lt"/>
                <a:cs typeface="+mn-cs"/>
              </a:rPr>
              <a:t>oxi</a:t>
            </a:r>
            <a:r>
              <a:rPr lang="en-US" sz="4000" b="1" dirty="0">
                <a:latin typeface="+mn-lt"/>
                <a:cs typeface="+mn-cs"/>
              </a:rPr>
              <a:t> </a:t>
            </a:r>
            <a:r>
              <a:rPr lang="en-US" sz="4000" b="1" dirty="0" err="1">
                <a:latin typeface="+mn-lt"/>
                <a:cs typeface="+mn-cs"/>
              </a:rPr>
              <a:t>hoá</a:t>
            </a:r>
            <a:r>
              <a:rPr lang="en-US" sz="4000" b="1" dirty="0">
                <a:latin typeface="+mn-lt"/>
                <a:cs typeface="+mn-cs"/>
              </a:rPr>
              <a:t>) hay </a:t>
            </a:r>
            <a:r>
              <a:rPr lang="en-US" sz="4000" b="1" dirty="0" err="1">
                <a:latin typeface="+mn-lt"/>
                <a:cs typeface="+mn-cs"/>
              </a:rPr>
              <a:t>là</a:t>
            </a:r>
            <a:r>
              <a:rPr lang="en-US" sz="4000" b="1" dirty="0">
                <a:latin typeface="+mn-lt"/>
                <a:cs typeface="+mn-cs"/>
              </a:rPr>
              <a:t> </a:t>
            </a:r>
            <a:r>
              <a:rPr lang="en-US" sz="4000" b="1" dirty="0" err="1">
                <a:latin typeface="+mn-lt"/>
                <a:cs typeface="+mn-cs"/>
              </a:rPr>
              <a:t>chất</a:t>
            </a:r>
            <a:r>
              <a:rPr lang="en-US" sz="4000" b="1" dirty="0">
                <a:latin typeface="+mn-lt"/>
                <a:cs typeface="+mn-cs"/>
              </a:rPr>
              <a:t> </a:t>
            </a:r>
            <a:r>
              <a:rPr lang="en-US" sz="4000" b="1" dirty="0" err="1">
                <a:latin typeface="+mn-lt"/>
                <a:cs typeface="+mn-cs"/>
              </a:rPr>
              <a:t>khử</a:t>
            </a:r>
            <a:r>
              <a:rPr lang="en-US" sz="4000" b="1" dirty="0">
                <a:latin typeface="+mn-lt"/>
                <a:cs typeface="+mn-cs"/>
              </a:rPr>
              <a:t> (</a:t>
            </a:r>
            <a:r>
              <a:rPr lang="en-US" sz="4000" b="1" dirty="0" err="1">
                <a:latin typeface="+mn-lt"/>
                <a:cs typeface="+mn-cs"/>
              </a:rPr>
              <a:t>dạng</a:t>
            </a:r>
            <a:r>
              <a:rPr lang="en-US" sz="4000" b="1" dirty="0">
                <a:latin typeface="+mn-lt"/>
                <a:cs typeface="+mn-cs"/>
              </a:rPr>
              <a:t> </a:t>
            </a:r>
            <a:r>
              <a:rPr lang="en-US" sz="4000" b="1" dirty="0" err="1">
                <a:latin typeface="+mn-lt"/>
                <a:cs typeface="+mn-cs"/>
              </a:rPr>
              <a:t>khử</a:t>
            </a:r>
            <a:r>
              <a:rPr lang="en-US" sz="4000" b="1" dirty="0">
                <a:latin typeface="+mn-lt"/>
                <a:cs typeface="+mn-cs"/>
              </a:rPr>
              <a:t>) ?</a:t>
            </a:r>
          </a:p>
        </p:txBody>
      </p:sp>
      <p:sp>
        <p:nvSpPr>
          <p:cNvPr id="14352" name="AutoShape 16"/>
          <p:cNvSpPr>
            <a:spLocks noChangeArrowheads="1"/>
          </p:cNvSpPr>
          <p:nvPr/>
        </p:nvSpPr>
        <p:spPr bwMode="auto">
          <a:xfrm>
            <a:off x="1524000" y="4429125"/>
            <a:ext cx="8991600" cy="1676400"/>
          </a:xfrm>
          <a:prstGeom prst="wedgeRoundRectCallout">
            <a:avLst>
              <a:gd name="adj1" fmla="val 47583"/>
              <a:gd name="adj2" fmla="val 105491"/>
              <a:gd name="adj3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767676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/>
              <a:t>Nguyên tử Fe là chất oxi hoá (dạng oxi hoá) hay là chất khử (dạng khử) ?</a:t>
            </a:r>
          </a:p>
        </p:txBody>
      </p:sp>
      <p:sp>
        <p:nvSpPr>
          <p:cNvPr id="14353" name="Text Box 17"/>
          <p:cNvSpPr txBox="1">
            <a:spLocks noChangeArrowheads="1"/>
          </p:cNvSpPr>
          <p:nvPr/>
        </p:nvSpPr>
        <p:spPr bwMode="auto">
          <a:xfrm>
            <a:off x="642938" y="2908300"/>
            <a:ext cx="2670175" cy="585788"/>
          </a:xfrm>
          <a:prstGeom prst="rect">
            <a:avLst/>
          </a:prstGeom>
          <a:solidFill>
            <a:srgbClr val="FFFFFF"/>
          </a:solidFill>
          <a:ln w="38100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 oxi hoá</a:t>
            </a:r>
          </a:p>
        </p:txBody>
      </p:sp>
      <p:sp>
        <p:nvSpPr>
          <p:cNvPr id="14354" name="Text Box 18"/>
          <p:cNvSpPr txBox="1">
            <a:spLocks noChangeArrowheads="1"/>
          </p:cNvSpPr>
          <p:nvPr/>
        </p:nvSpPr>
        <p:spPr bwMode="auto">
          <a:xfrm>
            <a:off x="5241925" y="2895600"/>
            <a:ext cx="2011363" cy="584200"/>
          </a:xfrm>
          <a:prstGeom prst="rect">
            <a:avLst/>
          </a:prstGeom>
          <a:noFill/>
          <a:ln w="38100">
            <a:solidFill>
              <a:srgbClr val="008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 khử</a:t>
            </a:r>
          </a:p>
        </p:txBody>
      </p:sp>
      <p:sp>
        <p:nvSpPr>
          <p:cNvPr id="14356" name="AutoShape 20"/>
          <p:cNvSpPr>
            <a:spLocks noChangeArrowheads="1"/>
          </p:cNvSpPr>
          <p:nvPr/>
        </p:nvSpPr>
        <p:spPr bwMode="auto">
          <a:xfrm>
            <a:off x="7086600" y="2514600"/>
            <a:ext cx="990600" cy="228600"/>
          </a:xfrm>
          <a:prstGeom prst="rightArrow">
            <a:avLst>
              <a:gd name="adj1" fmla="val 50000"/>
              <a:gd name="adj2" fmla="val 108333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rect">
              <a:fillToRect r="100000" b="10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357" name="Text Box 21"/>
          <p:cNvSpPr txBox="1">
            <a:spLocks noChangeArrowheads="1"/>
          </p:cNvSpPr>
          <p:nvPr/>
        </p:nvSpPr>
        <p:spPr bwMode="auto">
          <a:xfrm>
            <a:off x="8382000" y="2270125"/>
            <a:ext cx="1828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/>
              <a:t>Fe</a:t>
            </a:r>
            <a:r>
              <a:rPr lang="en-US" altLang="en-US" sz="4000" b="1" baseline="30000"/>
              <a:t>2+</a:t>
            </a:r>
            <a:r>
              <a:rPr lang="en-US" altLang="en-US" sz="4000" b="1"/>
              <a:t>/Fe</a:t>
            </a:r>
          </a:p>
        </p:txBody>
      </p:sp>
      <p:sp>
        <p:nvSpPr>
          <p:cNvPr id="14358" name="Text Box 22"/>
          <p:cNvSpPr txBox="1">
            <a:spLocks noChangeArrowheads="1"/>
          </p:cNvSpPr>
          <p:nvPr/>
        </p:nvSpPr>
        <p:spPr bwMode="auto">
          <a:xfrm>
            <a:off x="8001000" y="2895600"/>
            <a:ext cx="2990850" cy="584200"/>
          </a:xfrm>
          <a:prstGeom prst="rect">
            <a:avLst/>
          </a:prstGeom>
          <a:noFill/>
          <a:ln w="38100">
            <a:solidFill>
              <a:srgbClr val="FF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 oxh / khử</a:t>
            </a:r>
          </a:p>
        </p:txBody>
      </p:sp>
      <p:sp>
        <p:nvSpPr>
          <p:cNvPr id="6157" name="Rectangle 19"/>
          <p:cNvSpPr>
            <a:spLocks noChangeArrowheads="1"/>
          </p:cNvSpPr>
          <p:nvPr/>
        </p:nvSpPr>
        <p:spPr bwMode="auto">
          <a:xfrm>
            <a:off x="2663825" y="714375"/>
            <a:ext cx="64658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chemeClr val="tx2"/>
                </a:solidFill>
                <a:cs typeface="Times New Roman" panose="02020603050405020304" pitchFamily="18" charset="0"/>
              </a:rPr>
              <a:t>1. Cặp oxi hóa – khử của kim loại</a:t>
            </a:r>
            <a:endParaRPr lang="vi-VN" altLang="en-US" sz="3600" b="1">
              <a:solidFill>
                <a:schemeClr val="tx2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84139"/>
            <a:ext cx="8443530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III. DÃY 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ĐIỆN HÓA CỦA KIM LOẠI</a:t>
            </a:r>
            <a:endParaRPr lang="vi-VN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1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7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7" dur="5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6" grpId="0"/>
      <p:bldP spid="14349" grpId="0"/>
      <p:bldP spid="14350" grpId="0" animBg="1"/>
      <p:bldP spid="14350" grpId="1" animBg="1"/>
      <p:bldP spid="14352" grpId="0" animBg="1"/>
      <p:bldP spid="14352" grpId="1" animBg="1"/>
      <p:bldP spid="14353" grpId="0" animBg="1"/>
      <p:bldP spid="14354" grpId="0" animBg="1"/>
      <p:bldP spid="14356" grpId="0" animBg="1"/>
      <p:bldP spid="14357" grpId="0"/>
      <p:bldP spid="1435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1524000" y="1203325"/>
            <a:ext cx="1981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C00000"/>
                </a:solidFill>
                <a:cs typeface="Calibri" panose="020F0502020204030204" pitchFamily="34" charset="0"/>
              </a:rPr>
              <a:t>Ví dụ 2: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1600200" y="1736725"/>
            <a:ext cx="4572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/>
              <a:t>Cu</a:t>
            </a:r>
            <a:r>
              <a:rPr lang="en-US" altLang="en-US" sz="4000" b="1" baseline="30000"/>
              <a:t>2+</a:t>
            </a:r>
            <a:r>
              <a:rPr lang="en-US" altLang="en-US" sz="4000" b="1"/>
              <a:t> + 2e             Cu</a:t>
            </a:r>
            <a:r>
              <a:rPr lang="en-US" altLang="en-US" sz="4000"/>
              <a:t> </a:t>
            </a:r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>
            <a:off x="3962400" y="2057400"/>
            <a:ext cx="1066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 flipH="1">
            <a:off x="3962400" y="2209800"/>
            <a:ext cx="990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2" name="AutoShape 12"/>
          <p:cNvSpPr>
            <a:spLocks noChangeArrowheads="1"/>
          </p:cNvSpPr>
          <p:nvPr/>
        </p:nvSpPr>
        <p:spPr bwMode="auto">
          <a:xfrm>
            <a:off x="2286000" y="2514600"/>
            <a:ext cx="5943600" cy="3352800"/>
          </a:xfrm>
          <a:prstGeom prst="cloudCallout">
            <a:avLst>
              <a:gd name="adj1" fmla="val -45269"/>
              <a:gd name="adj2" fmla="val 6836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/>
              <a:t>Giữa Cu</a:t>
            </a:r>
            <a:r>
              <a:rPr lang="en-US" altLang="en-US" sz="4000" b="1" baseline="30000"/>
              <a:t>2+</a:t>
            </a:r>
            <a:r>
              <a:rPr lang="en-US" altLang="en-US" sz="4000" b="1"/>
              <a:t>, Cu đâu là dạng oxi hoá và đâu là dạng khử ?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1600200" y="2317750"/>
            <a:ext cx="1524000" cy="1339850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/>
              <a:t>Dạng oxh</a:t>
            </a:r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4800600" y="2286000"/>
            <a:ext cx="1524000" cy="1339850"/>
          </a:xfrm>
          <a:prstGeom prst="rect">
            <a:avLst/>
          </a:prstGeom>
          <a:noFill/>
          <a:ln w="28575">
            <a:solidFill>
              <a:srgbClr val="008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/>
              <a:t>Dạng khử</a:t>
            </a:r>
          </a:p>
        </p:txBody>
      </p:sp>
      <p:sp>
        <p:nvSpPr>
          <p:cNvPr id="15375" name="AutoShape 15"/>
          <p:cNvSpPr>
            <a:spLocks noChangeArrowheads="1"/>
          </p:cNvSpPr>
          <p:nvPr/>
        </p:nvSpPr>
        <p:spPr bwMode="auto">
          <a:xfrm>
            <a:off x="6705600" y="1981200"/>
            <a:ext cx="990600" cy="228600"/>
          </a:xfrm>
          <a:prstGeom prst="notchedRightArrow">
            <a:avLst>
              <a:gd name="adj1" fmla="val 50000"/>
              <a:gd name="adj2" fmla="val 108333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7848600" y="1728788"/>
            <a:ext cx="2667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006600"/>
                </a:solidFill>
              </a:rPr>
              <a:t>Cu</a:t>
            </a:r>
            <a:r>
              <a:rPr lang="en-US" altLang="en-US" sz="4000" b="1" baseline="30000">
                <a:solidFill>
                  <a:srgbClr val="006600"/>
                </a:solidFill>
              </a:rPr>
              <a:t>2+</a:t>
            </a:r>
            <a:r>
              <a:rPr lang="en-US" altLang="en-US" sz="4000" b="1">
                <a:solidFill>
                  <a:srgbClr val="006600"/>
                </a:solidFill>
              </a:rPr>
              <a:t>/Cu</a:t>
            </a:r>
          </a:p>
        </p:txBody>
      </p: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8224838" y="2314575"/>
            <a:ext cx="2057400" cy="1349375"/>
          </a:xfrm>
          <a:prstGeom prst="rect">
            <a:avLst/>
          </a:prstGeom>
          <a:noFill/>
          <a:ln w="38100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chemeClr val="tx2"/>
                </a:solidFill>
              </a:rPr>
              <a:t>Cặp oxh/khử</a:t>
            </a:r>
          </a:p>
        </p:txBody>
      </p:sp>
      <p:pic>
        <p:nvPicPr>
          <p:cNvPr id="7180" name="Picture 22" descr="C:\Users\user\Desktop\TẢI VỀ\image0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4876800"/>
            <a:ext cx="29718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1" name="Rectangle 16"/>
          <p:cNvSpPr>
            <a:spLocks noChangeArrowheads="1"/>
          </p:cNvSpPr>
          <p:nvPr/>
        </p:nvSpPr>
        <p:spPr bwMode="auto">
          <a:xfrm>
            <a:off x="2663825" y="762000"/>
            <a:ext cx="64658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chemeClr val="tx2"/>
                </a:solidFill>
                <a:cs typeface="Times New Roman" panose="02020603050405020304" pitchFamily="18" charset="0"/>
              </a:rPr>
              <a:t>1. Cặp oxi hóa – khử của kim loại</a:t>
            </a:r>
            <a:endParaRPr lang="vi-VN" altLang="en-US" sz="3600" b="1">
              <a:solidFill>
                <a:schemeClr val="tx2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84139"/>
            <a:ext cx="8443530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III. DÃY 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ĐIỆN HÓA CỦA KIM LOẠI</a:t>
            </a:r>
            <a:endParaRPr lang="vi-VN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" dur="20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7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7" grpId="0"/>
      <p:bldP spid="15369" grpId="0"/>
      <p:bldP spid="15372" grpId="0" animBg="1"/>
      <p:bldP spid="15372" grpId="1" animBg="1"/>
      <p:bldP spid="15373" grpId="0" animBg="1"/>
      <p:bldP spid="15374" grpId="0" animBg="1"/>
      <p:bldP spid="15375" grpId="0" animBg="1"/>
      <p:bldP spid="15376" grpId="0"/>
      <p:bldP spid="1537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1524000" y="1355726"/>
            <a:ext cx="9296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Arial" charset="0"/>
              </a:rPr>
              <a:t>Có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Arial" charset="0"/>
              </a:rPr>
              <a:t>một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Arial" charset="0"/>
              </a:rPr>
              <a:t>số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Arial" charset="0"/>
              </a:rPr>
              <a:t>nguyên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Arial" charset="0"/>
              </a:rPr>
              <a:t>tử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Arial" charset="0"/>
              </a:rPr>
              <a:t>và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Arial" charset="0"/>
              </a:rPr>
              <a:t> ion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Arial" charset="0"/>
              </a:rPr>
              <a:t>kim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Arial" charset="0"/>
              </a:rPr>
              <a:t>loại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Arial" charset="0"/>
              </a:rPr>
              <a:t>sau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Arial" charset="0"/>
              </a:rPr>
              <a:t> : 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1452530" y="3078304"/>
            <a:ext cx="942978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Arial" charset="0"/>
              </a:rPr>
              <a:t>Chọn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Arial" charset="0"/>
              </a:rPr>
              <a:t> </a:t>
            </a: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Arial" charset="0"/>
              </a:rPr>
              <a:t>ra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Arial" charset="0"/>
              </a:rPr>
              <a:t> </a:t>
            </a: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Arial" charset="0"/>
              </a:rPr>
              <a:t>những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Arial" charset="0"/>
              </a:rPr>
              <a:t> </a:t>
            </a: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Arial" charset="0"/>
              </a:rPr>
              <a:t>cặp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Arial" charset="0"/>
              </a:rPr>
              <a:t> </a:t>
            </a: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Arial" charset="0"/>
              </a:rPr>
              <a:t>oxi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Arial" charset="0"/>
              </a:rPr>
              <a:t> </a:t>
            </a: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Arial" charset="0"/>
              </a:rPr>
              <a:t>hoá–khử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Arial" charset="0"/>
              </a:rPr>
              <a:t> </a:t>
            </a: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Arial" charset="0"/>
              </a:rPr>
              <a:t>có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Arial" charset="0"/>
              </a:rPr>
              <a:t> </a:t>
            </a: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Arial" charset="0"/>
              </a:rPr>
              <a:t>thể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Arial" charset="0"/>
              </a:rPr>
              <a:t> </a:t>
            </a: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Arial" charset="0"/>
              </a:rPr>
              <a:t>có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Arial" charset="0"/>
              </a:rPr>
              <a:t> ?</a:t>
            </a:r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1752600" y="1981200"/>
            <a:ext cx="914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/>
              <a:t>Cu</a:t>
            </a:r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3167063" y="1984375"/>
            <a:ext cx="10239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/>
              <a:t>Ag</a:t>
            </a:r>
            <a:r>
              <a:rPr lang="en-US" altLang="en-US" sz="4000" b="1" baseline="30000"/>
              <a:t>+</a:t>
            </a:r>
            <a:endParaRPr lang="en-US" altLang="en-US" sz="4000" b="1"/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4495800" y="2019300"/>
            <a:ext cx="914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/>
              <a:t>Zn</a:t>
            </a:r>
          </a:p>
        </p:txBody>
      </p:sp>
      <p:sp>
        <p:nvSpPr>
          <p:cNvPr id="16401" name="Text Box 17"/>
          <p:cNvSpPr txBox="1">
            <a:spLocks noChangeArrowheads="1"/>
          </p:cNvSpPr>
          <p:nvPr/>
        </p:nvSpPr>
        <p:spPr bwMode="auto">
          <a:xfrm>
            <a:off x="5834063" y="1981200"/>
            <a:ext cx="11763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/>
              <a:t>Al</a:t>
            </a:r>
            <a:r>
              <a:rPr lang="en-US" altLang="en-US" sz="4000" b="1" baseline="30000"/>
              <a:t>3+</a:t>
            </a:r>
            <a:endParaRPr lang="en-US" altLang="en-US" sz="4000" b="1"/>
          </a:p>
        </p:txBody>
      </p:sp>
      <p:sp>
        <p:nvSpPr>
          <p:cNvPr id="16402" name="Text Box 18"/>
          <p:cNvSpPr txBox="1">
            <a:spLocks noChangeArrowheads="1"/>
          </p:cNvSpPr>
          <p:nvPr/>
        </p:nvSpPr>
        <p:spPr bwMode="auto">
          <a:xfrm>
            <a:off x="7162800" y="2027238"/>
            <a:ext cx="914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/>
              <a:t>Ag</a:t>
            </a:r>
          </a:p>
        </p:txBody>
      </p:sp>
      <p:sp>
        <p:nvSpPr>
          <p:cNvPr id="16403" name="Text Box 19"/>
          <p:cNvSpPr txBox="1">
            <a:spLocks noChangeArrowheads="1"/>
          </p:cNvSpPr>
          <p:nvPr/>
        </p:nvSpPr>
        <p:spPr bwMode="auto">
          <a:xfrm>
            <a:off x="8686800" y="2028825"/>
            <a:ext cx="1219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/>
              <a:t>Zn</a:t>
            </a:r>
            <a:r>
              <a:rPr lang="en-US" altLang="en-US" sz="4000" b="1" baseline="30000"/>
              <a:t>2+</a:t>
            </a:r>
            <a:endParaRPr lang="en-US" altLang="en-US" sz="4000" b="1"/>
          </a:p>
        </p:txBody>
      </p:sp>
      <p:sp>
        <p:nvSpPr>
          <p:cNvPr id="16404" name="Text Box 20"/>
          <p:cNvSpPr txBox="1">
            <a:spLocks noChangeArrowheads="1"/>
          </p:cNvSpPr>
          <p:nvPr/>
        </p:nvSpPr>
        <p:spPr bwMode="auto">
          <a:xfrm>
            <a:off x="5016500" y="4564063"/>
            <a:ext cx="2057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006600"/>
                </a:solidFill>
              </a:rPr>
              <a:t>Zn</a:t>
            </a:r>
            <a:r>
              <a:rPr lang="en-US" altLang="en-US" sz="4000" b="1" baseline="30000">
                <a:solidFill>
                  <a:srgbClr val="006600"/>
                </a:solidFill>
              </a:rPr>
              <a:t>2+</a:t>
            </a:r>
            <a:r>
              <a:rPr lang="en-US" altLang="en-US" sz="4000" b="1">
                <a:solidFill>
                  <a:srgbClr val="006600"/>
                </a:solidFill>
              </a:rPr>
              <a:t>/Zn</a:t>
            </a:r>
          </a:p>
        </p:txBody>
      </p:sp>
      <p:sp>
        <p:nvSpPr>
          <p:cNvPr id="16405" name="Text Box 21"/>
          <p:cNvSpPr txBox="1">
            <a:spLocks noChangeArrowheads="1"/>
          </p:cNvSpPr>
          <p:nvPr/>
        </p:nvSpPr>
        <p:spPr bwMode="auto">
          <a:xfrm>
            <a:off x="5043488" y="3878263"/>
            <a:ext cx="2133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0000CC"/>
                </a:solidFill>
              </a:rPr>
              <a:t>Ag</a:t>
            </a:r>
            <a:r>
              <a:rPr lang="en-US" altLang="en-US" sz="4000" b="1" baseline="30000">
                <a:solidFill>
                  <a:srgbClr val="0000CC"/>
                </a:solidFill>
              </a:rPr>
              <a:t>+</a:t>
            </a:r>
            <a:r>
              <a:rPr lang="en-US" altLang="en-US" sz="4000" b="1">
                <a:solidFill>
                  <a:srgbClr val="0000CC"/>
                </a:solidFill>
              </a:rPr>
              <a:t>/Ag</a:t>
            </a:r>
          </a:p>
        </p:txBody>
      </p:sp>
      <p:sp>
        <p:nvSpPr>
          <p:cNvPr id="16407" name="AutoShape 23"/>
          <p:cNvSpPr>
            <a:spLocks noChangeArrowheads="1"/>
          </p:cNvSpPr>
          <p:nvPr/>
        </p:nvSpPr>
        <p:spPr bwMode="auto">
          <a:xfrm>
            <a:off x="2743200" y="4114800"/>
            <a:ext cx="2133600" cy="228600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1">
            <a:gsLst>
              <a:gs pos="0">
                <a:srgbClr val="FF00FF"/>
              </a:gs>
              <a:gs pos="100000">
                <a:srgbClr val="760076"/>
              </a:gs>
            </a:gsLst>
            <a:path path="rect">
              <a:fillToRect r="100000" b="10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8" name="AutoShape 24"/>
          <p:cNvSpPr>
            <a:spLocks noChangeArrowheads="1"/>
          </p:cNvSpPr>
          <p:nvPr/>
        </p:nvSpPr>
        <p:spPr bwMode="auto">
          <a:xfrm>
            <a:off x="2743200" y="4800600"/>
            <a:ext cx="2133600" cy="228600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1">
            <a:gsLst>
              <a:gs pos="0">
                <a:srgbClr val="0000FF"/>
              </a:gs>
              <a:gs pos="100000">
                <a:srgbClr val="000076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Rectangle 17"/>
          <p:cNvSpPr>
            <a:spLocks noChangeArrowheads="1"/>
          </p:cNvSpPr>
          <p:nvPr/>
        </p:nvSpPr>
        <p:spPr bwMode="auto">
          <a:xfrm>
            <a:off x="2663825" y="762000"/>
            <a:ext cx="64658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chemeClr val="tx2"/>
                </a:solidFill>
                <a:cs typeface="Times New Roman" panose="02020603050405020304" pitchFamily="18" charset="0"/>
              </a:rPr>
              <a:t>1. Cặp oxi hóa – khử của kim loại</a:t>
            </a:r>
            <a:endParaRPr lang="vi-VN" altLang="en-US" sz="3600" b="1">
              <a:solidFill>
                <a:schemeClr val="tx2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1797050" y="2584450"/>
            <a:ext cx="914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/>
              <a:t>K</a:t>
            </a:r>
            <a:r>
              <a:rPr lang="en-US" altLang="en-US" sz="4000" b="1" baseline="30000"/>
              <a:t>+</a:t>
            </a:r>
            <a:endParaRPr lang="en-US" altLang="en-US" sz="4000" b="1"/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4538663" y="2570163"/>
            <a:ext cx="914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/>
              <a:t>K</a:t>
            </a: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095625" y="2557463"/>
            <a:ext cx="12271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/>
              <a:t>Mg</a:t>
            </a:r>
            <a:r>
              <a:rPr lang="en-US" altLang="en-US" sz="4000" b="1" baseline="30000"/>
              <a:t>2+</a:t>
            </a:r>
            <a:endParaRPr lang="en-US" altLang="en-US" sz="4000" b="1"/>
          </a:p>
        </p:txBody>
      </p: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5810250" y="2570163"/>
            <a:ext cx="914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/>
              <a:t>Mg</a:t>
            </a:r>
          </a:p>
        </p:txBody>
      </p:sp>
      <p:sp>
        <p:nvSpPr>
          <p:cNvPr id="22" name="AutoShape 23"/>
          <p:cNvSpPr>
            <a:spLocks noChangeArrowheads="1"/>
          </p:cNvSpPr>
          <p:nvPr/>
        </p:nvSpPr>
        <p:spPr bwMode="auto">
          <a:xfrm>
            <a:off x="2738438" y="5414963"/>
            <a:ext cx="2133600" cy="228600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rgbClr val="760076"/>
              </a:gs>
            </a:gsLst>
            <a:path path="rect">
              <a:fillToRect r="100000" b="10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AutoShape 23"/>
          <p:cNvSpPr>
            <a:spLocks noChangeArrowheads="1"/>
          </p:cNvSpPr>
          <p:nvPr/>
        </p:nvSpPr>
        <p:spPr bwMode="auto">
          <a:xfrm>
            <a:off x="2738438" y="6129338"/>
            <a:ext cx="2133600" cy="228600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rgbClr val="760076"/>
              </a:gs>
            </a:gsLst>
            <a:path path="rect">
              <a:fillToRect r="100000" b="10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auto">
          <a:xfrm>
            <a:off x="5024438" y="5143500"/>
            <a:ext cx="1571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00B0F0"/>
                </a:solidFill>
              </a:rPr>
              <a:t>K</a:t>
            </a:r>
            <a:r>
              <a:rPr lang="en-US" altLang="en-US" sz="4000" b="1" baseline="30000">
                <a:solidFill>
                  <a:srgbClr val="00B0F0"/>
                </a:solidFill>
              </a:rPr>
              <a:t>+</a:t>
            </a:r>
            <a:r>
              <a:rPr lang="en-US" altLang="en-US" sz="4000" b="1">
                <a:solidFill>
                  <a:srgbClr val="00B0F0"/>
                </a:solidFill>
              </a:rPr>
              <a:t>/K</a:t>
            </a:r>
          </a:p>
        </p:txBody>
      </p: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5024438" y="5870575"/>
            <a:ext cx="21431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C00000"/>
                </a:solidFill>
              </a:rPr>
              <a:t>Mg</a:t>
            </a:r>
            <a:r>
              <a:rPr lang="en-US" altLang="en-US" sz="4000" b="1" baseline="30000">
                <a:solidFill>
                  <a:srgbClr val="C00000"/>
                </a:solidFill>
              </a:rPr>
              <a:t>2+</a:t>
            </a:r>
            <a:r>
              <a:rPr lang="en-US" altLang="en-US" sz="4000" b="1">
                <a:solidFill>
                  <a:srgbClr val="C00000"/>
                </a:solidFill>
              </a:rPr>
              <a:t>/Mg</a:t>
            </a:r>
          </a:p>
        </p:txBody>
      </p:sp>
      <p:pic>
        <p:nvPicPr>
          <p:cNvPr id="13329" name="Picture 17" descr="C:\Users\user\Desktop\TẢI VỀ\question-mar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263" y="3657600"/>
            <a:ext cx="3355975" cy="321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24"/>
          <p:cNvSpPr/>
          <p:nvPr/>
        </p:nvSpPr>
        <p:spPr>
          <a:xfrm>
            <a:off x="2286000" y="84139"/>
            <a:ext cx="8443530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III. DÃY 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ĐIỆN HÓA CỦA KIM LOẠI</a:t>
            </a:r>
            <a:endParaRPr lang="vi-VN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56" dur="20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7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7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8" grpId="0"/>
      <p:bldP spid="16399" grpId="0"/>
      <p:bldP spid="16399" grpId="1"/>
      <p:bldP spid="16400" grpId="0"/>
      <p:bldP spid="16400" grpId="1"/>
      <p:bldP spid="16401" grpId="0"/>
      <p:bldP spid="16402" grpId="0"/>
      <p:bldP spid="16402" grpId="1"/>
      <p:bldP spid="16403" grpId="0"/>
      <p:bldP spid="16403" grpId="1"/>
      <p:bldP spid="16404" grpId="0"/>
      <p:bldP spid="16405" grpId="0"/>
      <p:bldP spid="17" grpId="0"/>
      <p:bldP spid="17" grpId="1"/>
      <p:bldP spid="18" grpId="0"/>
      <p:bldP spid="18" grpId="1"/>
      <p:bldP spid="20" grpId="0"/>
      <p:bldP spid="20" grpId="1"/>
      <p:bldP spid="21" grpId="0"/>
      <p:bldP spid="21" grpId="1"/>
      <p:bldP spid="24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1646000" y="1954576"/>
            <a:ext cx="8986505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Dạng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oxi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hoá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và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dạng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khử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của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cs typeface="Arial" charset="0"/>
              </a:rPr>
              <a:t>cùng</a:t>
            </a:r>
            <a:r>
              <a:rPr 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cs typeface="Arial" charset="0"/>
              </a:rPr>
              <a:t>một</a:t>
            </a:r>
            <a:r>
              <a:rPr 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cs typeface="Arial" charset="0"/>
              </a:rPr>
              <a:t>nguyên</a:t>
            </a:r>
            <a:r>
              <a:rPr 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cs typeface="Arial" charset="0"/>
              </a:rPr>
              <a:t>tố</a:t>
            </a:r>
            <a:r>
              <a:rPr 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cs typeface="Arial" charset="0"/>
              </a:rPr>
              <a:t>kim</a:t>
            </a:r>
            <a:r>
              <a:rPr 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cs typeface="Arial" charset="0"/>
              </a:rPr>
              <a:t>loại</a:t>
            </a: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alibri" pitchFamily="34" charset="0"/>
              <a:cs typeface="Arial" charset="0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tạo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nên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cặp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oxi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hoá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 – </a:t>
            </a:r>
            <a:r>
              <a:rPr lang="en-US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khử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của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kim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 </a:t>
            </a:r>
            <a:r>
              <a:rPr lang="en-US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loại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charset="0"/>
              </a:rPr>
              <a:t>.</a:t>
            </a:r>
          </a:p>
        </p:txBody>
      </p:sp>
      <p:sp>
        <p:nvSpPr>
          <p:cNvPr id="9" name="Wave 8"/>
          <p:cNvSpPr/>
          <p:nvPr/>
        </p:nvSpPr>
        <p:spPr>
          <a:xfrm>
            <a:off x="1681495" y="1556793"/>
            <a:ext cx="8749635" cy="4829199"/>
          </a:xfrm>
          <a:prstGeom prst="wave">
            <a:avLst>
              <a:gd name="adj1" fmla="val 12500"/>
              <a:gd name="adj2" fmla="val 3818"/>
            </a:avLst>
          </a:prstGeom>
          <a:noFill/>
          <a:ln w="44450" cmpd="tri">
            <a:solidFill>
              <a:schemeClr val="accent4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50800" dist="50800" dir="5400000" sx="92000" sy="92000" algn="ct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5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khử</a:t>
            </a: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vi-VN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0" name="Rectangle 11"/>
          <p:cNvSpPr>
            <a:spLocks noChangeArrowheads="1"/>
          </p:cNvSpPr>
          <p:nvPr/>
        </p:nvSpPr>
        <p:spPr bwMode="auto">
          <a:xfrm>
            <a:off x="2663825" y="762000"/>
            <a:ext cx="64658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chemeClr val="tx2"/>
                </a:solidFill>
                <a:cs typeface="Times New Roman" panose="02020603050405020304" pitchFamily="18" charset="0"/>
              </a:rPr>
              <a:t>1. Cặp oxi hóa – khử của kim loại</a:t>
            </a:r>
            <a:endParaRPr lang="vi-VN" altLang="en-US" sz="3600" b="1">
              <a:solidFill>
                <a:schemeClr val="tx2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 Box 22"/>
          <p:cNvSpPr txBox="1">
            <a:spLocks noChangeArrowheads="1"/>
          </p:cNvSpPr>
          <p:nvPr/>
        </p:nvSpPr>
        <p:spPr bwMode="auto">
          <a:xfrm>
            <a:off x="2594000" y="2291388"/>
            <a:ext cx="70325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  <a:cs typeface="Arial" charset="0"/>
              </a:rPr>
              <a:t>Al</a:t>
            </a:r>
            <a:r>
              <a:rPr lang="en-US" sz="4800" b="1" baseline="30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  <a:cs typeface="Arial" charset="0"/>
              </a:rPr>
              <a:t>3+</a:t>
            </a:r>
            <a:r>
              <a:rPr lang="en-US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  <a:cs typeface="Arial" charset="0"/>
              </a:rPr>
              <a:t>/Cu </a:t>
            </a:r>
            <a:r>
              <a:rPr lang="en-US" sz="4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  <a:cs typeface="Arial" charset="0"/>
              </a:rPr>
              <a:t>có</a:t>
            </a:r>
            <a:r>
              <a:rPr lang="en-US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  <a:cs typeface="Arial" charset="0"/>
              </a:rPr>
              <a:t> </a:t>
            </a:r>
            <a:r>
              <a:rPr lang="en-US" sz="4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  <a:cs typeface="Arial" charset="0"/>
              </a:rPr>
              <a:t>phải</a:t>
            </a:r>
            <a:r>
              <a:rPr lang="en-US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  <a:cs typeface="Arial" charset="0"/>
              </a:rPr>
              <a:t> </a:t>
            </a:r>
            <a:r>
              <a:rPr lang="en-US" sz="4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  <a:cs typeface="Arial" charset="0"/>
              </a:rPr>
              <a:t>là</a:t>
            </a:r>
            <a:r>
              <a:rPr lang="en-US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  <a:cs typeface="Arial" charset="0"/>
              </a:rPr>
              <a:t> </a:t>
            </a:r>
            <a:r>
              <a:rPr lang="en-US" sz="4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  <a:cs typeface="Arial" charset="0"/>
              </a:rPr>
              <a:t>cặp</a:t>
            </a:r>
            <a:r>
              <a:rPr lang="en-US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  <a:cs typeface="Arial" charset="0"/>
              </a:rPr>
              <a:t> </a:t>
            </a:r>
            <a:r>
              <a:rPr lang="en-US" sz="4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  <a:cs typeface="Arial" charset="0"/>
              </a:rPr>
              <a:t>oxi</a:t>
            </a:r>
            <a:r>
              <a:rPr lang="en-US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  <a:cs typeface="Arial" charset="0"/>
              </a:rPr>
              <a:t> </a:t>
            </a:r>
            <a:r>
              <a:rPr lang="en-US" sz="4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  <a:cs typeface="Arial" charset="0"/>
              </a:rPr>
              <a:t>hoá</a:t>
            </a:r>
            <a:r>
              <a:rPr lang="en-US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  <a:cs typeface="Arial" charset="0"/>
              </a:rPr>
              <a:t> - </a:t>
            </a:r>
            <a:r>
              <a:rPr lang="en-US" sz="4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  <a:cs typeface="Arial" charset="0"/>
              </a:rPr>
              <a:t>khử</a:t>
            </a:r>
            <a:r>
              <a:rPr lang="en-US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  <a:cs typeface="Arial" charset="0"/>
              </a:rPr>
              <a:t> </a:t>
            </a:r>
            <a:r>
              <a:rPr lang="en-US" sz="4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  <a:cs typeface="Arial" charset="0"/>
              </a:rPr>
              <a:t>không</a:t>
            </a:r>
            <a:r>
              <a:rPr lang="en-US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  <a:cs typeface="Arial" charset="0"/>
              </a:rPr>
              <a:t> ?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0" y="84139"/>
            <a:ext cx="8443530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III. DÃY 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ĐIỆN HÓA CỦA KIM LOẠI</a:t>
            </a:r>
            <a:endParaRPr lang="vi-VN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2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2133600" y="3489325"/>
            <a:ext cx="78486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/>
              <a:t>Fe   +   dd  CuSO</a:t>
            </a:r>
            <a:r>
              <a:rPr lang="en-US" altLang="en-US" sz="4000" b="1" baseline="-25000"/>
              <a:t>4</a:t>
            </a:r>
            <a:r>
              <a:rPr lang="en-US" altLang="en-US" sz="4000" b="1"/>
              <a:t>   </a:t>
            </a:r>
            <a:r>
              <a:rPr lang="en-US" altLang="en-US" sz="4000" b="1">
                <a:cs typeface="Times New Roman" panose="02020603050405020304" pitchFamily="18" charset="0"/>
              </a:rPr>
              <a:t>→  ?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cs typeface="Times New Roman" panose="02020603050405020304" pitchFamily="18" charset="0"/>
              </a:rPr>
              <a:t>Cu   +   dd  FeSO</a:t>
            </a:r>
            <a:r>
              <a:rPr lang="en-US" altLang="en-US" sz="4000" b="1" baseline="-25000">
                <a:cs typeface="Times New Roman" panose="02020603050405020304" pitchFamily="18" charset="0"/>
              </a:rPr>
              <a:t>4</a:t>
            </a:r>
            <a:r>
              <a:rPr lang="en-US" altLang="en-US" sz="4000" b="1">
                <a:cs typeface="Times New Roman" panose="02020603050405020304" pitchFamily="18" charset="0"/>
              </a:rPr>
              <a:t>    →  ?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2209800" y="2651125"/>
            <a:ext cx="8077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0000CC"/>
                </a:solidFill>
              </a:rPr>
              <a:t>Quan sát hiện tượng thí nghiệm :</a:t>
            </a:r>
          </a:p>
        </p:txBody>
      </p:sp>
      <p:sp>
        <p:nvSpPr>
          <p:cNvPr id="10244" name="Text Box 10"/>
          <p:cNvSpPr txBox="1">
            <a:spLocks noChangeArrowheads="1"/>
          </p:cNvSpPr>
          <p:nvPr/>
        </p:nvSpPr>
        <p:spPr bwMode="auto">
          <a:xfrm>
            <a:off x="1524000" y="1214438"/>
            <a:ext cx="91440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FF0066"/>
                </a:solidFill>
              </a:rPr>
              <a:t>Ví dụ 1: Cặp oxi hoá – khử của Fe</a:t>
            </a:r>
            <a:r>
              <a:rPr lang="en-US" altLang="en-US" sz="4000" b="1" baseline="30000">
                <a:solidFill>
                  <a:srgbClr val="FF0066"/>
                </a:solidFill>
              </a:rPr>
              <a:t>2+</a:t>
            </a:r>
            <a:r>
              <a:rPr lang="en-US" altLang="en-US" sz="4000" b="1">
                <a:solidFill>
                  <a:srgbClr val="FF0066"/>
                </a:solidFill>
              </a:rPr>
              <a:t>/Fe và Cu</a:t>
            </a:r>
            <a:r>
              <a:rPr lang="en-US" altLang="en-US" sz="4000" b="1" baseline="30000">
                <a:solidFill>
                  <a:srgbClr val="FF0066"/>
                </a:solidFill>
              </a:rPr>
              <a:t>2+</a:t>
            </a:r>
            <a:r>
              <a:rPr lang="en-US" altLang="en-US" sz="4000" b="1">
                <a:solidFill>
                  <a:srgbClr val="FF0066"/>
                </a:solidFill>
              </a:rPr>
              <a:t>/Cu .</a:t>
            </a:r>
          </a:p>
        </p:txBody>
      </p:sp>
      <p:sp>
        <p:nvSpPr>
          <p:cNvPr id="18443" name="Line 11"/>
          <p:cNvSpPr>
            <a:spLocks noChangeShapeType="1"/>
          </p:cNvSpPr>
          <p:nvPr/>
        </p:nvSpPr>
        <p:spPr bwMode="auto">
          <a:xfrm flipH="1">
            <a:off x="5953125" y="4357688"/>
            <a:ext cx="928688" cy="752475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4" name="Line 12"/>
          <p:cNvSpPr>
            <a:spLocks noChangeShapeType="1"/>
          </p:cNvSpPr>
          <p:nvPr/>
        </p:nvSpPr>
        <p:spPr bwMode="auto">
          <a:xfrm>
            <a:off x="6024563" y="4357688"/>
            <a:ext cx="785812" cy="71437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5" name="Text Box 13"/>
          <p:cNvSpPr txBox="1">
            <a:spLocks noChangeArrowheads="1"/>
          </p:cNvSpPr>
          <p:nvPr/>
        </p:nvSpPr>
        <p:spPr bwMode="auto">
          <a:xfrm>
            <a:off x="192088" y="5241925"/>
            <a:ext cx="1188085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/>
              <a:t>Viết phương trình phân tử, phương trình ion thu gọn và rút ra nhận xét 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24000" y="685800"/>
            <a:ext cx="9207500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2. So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sánh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tính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chất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cặp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oxi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hóa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–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khử</a:t>
            </a:r>
            <a:endParaRPr lang="en-US" sz="3600" dirty="0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86000" y="84139"/>
            <a:ext cx="8443530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III. DÃY 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ĐIỆN HÓA CỦA KIM LOẠI</a:t>
            </a:r>
            <a:endParaRPr lang="vi-VN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9" grpId="0"/>
      <p:bldP spid="18440" grpId="0"/>
      <p:bldP spid="184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33163" y="947162"/>
            <a:ext cx="6154249" cy="44012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defRPr/>
            </a:pP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Fe + CuSO</a:t>
            </a:r>
            <a:r>
              <a:rPr lang="en-US" sz="40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→ FeSO</a:t>
            </a:r>
            <a:r>
              <a:rPr lang="en-US" sz="40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+ Cu</a:t>
            </a:r>
          </a:p>
          <a:p>
            <a:pPr eaLnBrk="1" hangingPunct="1">
              <a:defRPr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defRPr/>
            </a:pP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ion: </a:t>
            </a:r>
          </a:p>
          <a:p>
            <a:pPr eaLnBrk="1" hangingPunct="1">
              <a:defRPr/>
            </a:pPr>
            <a:endParaRPr lang="en-US" sz="4000" b="1" dirty="0">
              <a:solidFill>
                <a:srgbClr val="1505E9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n-US" sz="4000" b="1" dirty="0">
                <a:solidFill>
                  <a:srgbClr val="1505E9"/>
                </a:solidFill>
                <a:latin typeface="Times New Roman" pitchFamily="18" charset="0"/>
                <a:cs typeface="Times New Roman" pitchFamily="18" charset="0"/>
              </a:rPr>
              <a:t>Fe + Cu</a:t>
            </a:r>
            <a:r>
              <a:rPr lang="en-US" sz="4000" b="1" baseline="30000" dirty="0">
                <a:solidFill>
                  <a:srgbClr val="1505E9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4000" b="1" dirty="0">
                <a:solidFill>
                  <a:srgbClr val="1505E9"/>
                </a:solidFill>
                <a:latin typeface="Times New Roman" pitchFamily="18" charset="0"/>
                <a:cs typeface="Times New Roman" pitchFamily="18" charset="0"/>
              </a:rPr>
              <a:t> → Fe</a:t>
            </a:r>
            <a:r>
              <a:rPr lang="en-US" sz="4000" b="1" baseline="30000" dirty="0">
                <a:solidFill>
                  <a:srgbClr val="1505E9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4000" b="1" dirty="0">
                <a:solidFill>
                  <a:srgbClr val="1505E9"/>
                </a:solidFill>
                <a:latin typeface="Times New Roman" pitchFamily="18" charset="0"/>
                <a:cs typeface="Times New Roman" pitchFamily="18" charset="0"/>
              </a:rPr>
              <a:t> + Cu</a:t>
            </a:r>
          </a:p>
        </p:txBody>
      </p:sp>
      <p:pic>
        <p:nvPicPr>
          <p:cNvPr id="11267" name="Picture 10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348288"/>
            <a:ext cx="2798763" cy="15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348288"/>
            <a:ext cx="2143125" cy="150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2286000" y="84139"/>
            <a:ext cx="8443530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III. DÃY 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ĐIỆN HÓA CỦA KIM LOẠI</a:t>
            </a:r>
            <a:endParaRPr lang="vi-VN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1" y="312722"/>
            <a:ext cx="7648575" cy="83026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DÃY ĐIỆN HÓA CỦA KIM LOẠI</a:t>
            </a:r>
            <a:endParaRPr lang="vi-VN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0" y="1071563"/>
            <a:ext cx="9207500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2. So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sánh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tính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chất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cặp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oxi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hóa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–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khử</a:t>
            </a:r>
            <a:endParaRPr lang="en-US" sz="3600" dirty="0"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81224" y="3857628"/>
            <a:ext cx="35157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40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Tính</a:t>
            </a:r>
            <a:r>
              <a:rPr 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40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oxi</a:t>
            </a:r>
            <a:r>
              <a:rPr 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40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hóa</a:t>
            </a:r>
            <a:r>
              <a:rPr 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: </a:t>
            </a:r>
          </a:p>
        </p:txBody>
      </p:sp>
      <p:sp>
        <p:nvSpPr>
          <p:cNvPr id="8" name="Rectangle 7"/>
          <p:cNvSpPr/>
          <p:nvPr/>
        </p:nvSpPr>
        <p:spPr>
          <a:xfrm>
            <a:off x="2595539" y="4714884"/>
            <a:ext cx="2755883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en-US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Tính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khử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: </a:t>
            </a:r>
          </a:p>
        </p:txBody>
      </p:sp>
      <p:sp>
        <p:nvSpPr>
          <p:cNvPr id="9" name="Rectangle 8"/>
          <p:cNvSpPr/>
          <p:nvPr/>
        </p:nvSpPr>
        <p:spPr>
          <a:xfrm>
            <a:off x="3524232" y="1643050"/>
            <a:ext cx="4929222" cy="1107996"/>
          </a:xfrm>
          <a:prstGeom prst="rect">
            <a:avLst/>
          </a:prstGeom>
          <a:noFill/>
          <a:effectLst>
            <a:reflection blurRad="6350" stA="50000" endA="300" endPos="90000" dist="50800" dir="5400000" sy="-100000" algn="bl" rotWithShape="0"/>
          </a:effec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Nhận</a:t>
            </a:r>
            <a:r>
              <a:rPr lang="en-US" sz="6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6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xét</a:t>
            </a:r>
            <a:endParaRPr lang="vi-VN" sz="66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595935" y="3884822"/>
            <a:ext cx="29150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4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charset="0"/>
              </a:rPr>
              <a:t>Fe</a:t>
            </a:r>
            <a:r>
              <a:rPr lang="en-US" sz="4000" b="1" spc="300" baseline="300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charset="0"/>
              </a:rPr>
              <a:t>2+</a:t>
            </a:r>
            <a:r>
              <a:rPr lang="en-US" sz="4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charset="0"/>
              </a:rPr>
              <a:t> &lt; Cu</a:t>
            </a:r>
            <a:r>
              <a:rPr lang="en-US" sz="4000" b="1" spc="300" baseline="300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charset="0"/>
              </a:rPr>
              <a:t>2+</a:t>
            </a:r>
            <a:r>
              <a:rPr lang="en-US" sz="4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charset="0"/>
              </a:rPr>
              <a:t>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858849" y="4714884"/>
            <a:ext cx="18699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Arial" charset="0"/>
              </a:rPr>
              <a:t>Fe &gt; Cu </a:t>
            </a:r>
          </a:p>
        </p:txBody>
      </p:sp>
      <p:pic>
        <p:nvPicPr>
          <p:cNvPr id="13321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438" y="5176838"/>
            <a:ext cx="2200275" cy="167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4">
            <a:hlinkClick r:id="rId2" action="ppaction://hlinkfile"/>
          </p:cNvPr>
          <p:cNvSpPr txBox="1">
            <a:spLocks noChangeArrowheads="1"/>
          </p:cNvSpPr>
          <p:nvPr/>
        </p:nvSpPr>
        <p:spPr bwMode="auto">
          <a:xfrm>
            <a:off x="2209800" y="2514600"/>
            <a:ext cx="800100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/>
              <a:t>Thí nghiệm tương tự 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0000CC"/>
                </a:solidFill>
              </a:rPr>
              <a:t>Cu   +   dd AgNO</a:t>
            </a:r>
            <a:r>
              <a:rPr lang="en-US" altLang="en-US" sz="4000" b="1" baseline="-25000">
                <a:solidFill>
                  <a:srgbClr val="0000CC"/>
                </a:solidFill>
              </a:rPr>
              <a:t>3</a:t>
            </a:r>
            <a:r>
              <a:rPr lang="en-US" altLang="en-US" sz="4000" b="1">
                <a:solidFill>
                  <a:srgbClr val="0000CC"/>
                </a:solidFill>
              </a:rPr>
              <a:t>    </a:t>
            </a:r>
            <a:r>
              <a:rPr lang="en-US" altLang="en-US" sz="4000" b="1">
                <a:solidFill>
                  <a:srgbClr val="0000CC"/>
                </a:solidFill>
                <a:cs typeface="Times New Roman" panose="02020603050405020304" pitchFamily="18" charset="0"/>
              </a:rPr>
              <a:t>→    ?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0000CC"/>
                </a:solidFill>
                <a:cs typeface="Times New Roman" panose="02020603050405020304" pitchFamily="18" charset="0"/>
              </a:rPr>
              <a:t>Ag    +    dd CuSO</a:t>
            </a:r>
            <a:r>
              <a:rPr lang="en-US" altLang="en-US" sz="4000" b="1" baseline="-25000">
                <a:solidFill>
                  <a:srgbClr val="0000CC"/>
                </a:solidFill>
                <a:cs typeface="Times New Roman" panose="02020603050405020304" pitchFamily="18" charset="0"/>
              </a:rPr>
              <a:t>4</a:t>
            </a:r>
            <a:r>
              <a:rPr lang="en-US" altLang="en-US" sz="4000" b="1">
                <a:solidFill>
                  <a:srgbClr val="0000CC"/>
                </a:solidFill>
                <a:cs typeface="Times New Roman" panose="02020603050405020304" pitchFamily="18" charset="0"/>
              </a:rPr>
              <a:t>   →    ?</a:t>
            </a:r>
            <a:endParaRPr lang="en-US" altLang="en-US" sz="4000" b="1">
              <a:cs typeface="Times New Roman" panose="02020603050405020304" pitchFamily="18" charset="0"/>
            </a:endParaRPr>
          </a:p>
        </p:txBody>
      </p:sp>
      <p:sp>
        <p:nvSpPr>
          <p:cNvPr id="15363" name="Text Box 8"/>
          <p:cNvSpPr txBox="1">
            <a:spLocks noChangeArrowheads="1"/>
          </p:cNvSpPr>
          <p:nvPr/>
        </p:nvSpPr>
        <p:spPr bwMode="auto">
          <a:xfrm>
            <a:off x="1524000" y="1143000"/>
            <a:ext cx="91440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FF0066"/>
                </a:solidFill>
              </a:rPr>
              <a:t>Ví dụ 2: Cặp oxi hoá – khử của Cu</a:t>
            </a:r>
            <a:r>
              <a:rPr lang="en-US" altLang="en-US" sz="4000" b="1" baseline="30000">
                <a:solidFill>
                  <a:srgbClr val="FF0066"/>
                </a:solidFill>
              </a:rPr>
              <a:t>2+</a:t>
            </a:r>
            <a:r>
              <a:rPr lang="en-US" altLang="en-US" sz="4000" b="1">
                <a:solidFill>
                  <a:srgbClr val="FF0066"/>
                </a:solidFill>
              </a:rPr>
              <a:t>/Cu  và Ag</a:t>
            </a:r>
            <a:r>
              <a:rPr lang="en-US" altLang="en-US" sz="4000" b="1" baseline="30000">
                <a:solidFill>
                  <a:srgbClr val="FF0066"/>
                </a:solidFill>
              </a:rPr>
              <a:t>+</a:t>
            </a:r>
            <a:r>
              <a:rPr lang="en-US" altLang="en-US" sz="4000" b="1">
                <a:solidFill>
                  <a:srgbClr val="FF0066"/>
                </a:solidFill>
              </a:rPr>
              <a:t>/Ag.</a:t>
            </a:r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 flipH="1">
            <a:off x="6096000" y="4357688"/>
            <a:ext cx="914400" cy="6858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>
            <a:off x="6167438" y="4286250"/>
            <a:ext cx="762000" cy="8382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1905000" y="5257800"/>
            <a:ext cx="85344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/>
              <a:t>Viết phương trình phân tử, phương trình ion thu gọn và rút ra nhận xét 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1" y="1"/>
            <a:ext cx="7648575" cy="83026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DÃY ĐIỆN HÓA CỦA KIM LOẠI</a:t>
            </a:r>
            <a:endParaRPr lang="vi-VN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24000" y="685800"/>
            <a:ext cx="9207500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2. So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sánh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tính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chất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cặp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oxi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hóa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 –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khử</a:t>
            </a:r>
            <a:endParaRPr lang="en-US" sz="36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  <p:bldP spid="1946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917</TotalTime>
  <Words>1181</Words>
  <Application>Microsoft Office PowerPoint</Application>
  <PresentationFormat>Widescreen</PresentationFormat>
  <Paragraphs>166</Paragraphs>
  <Slides>17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Administrator</cp:lastModifiedBy>
  <cp:revision>74</cp:revision>
  <dcterms:created xsi:type="dcterms:W3CDTF">2013-11-11T13:34:55Z</dcterms:created>
  <dcterms:modified xsi:type="dcterms:W3CDTF">2022-12-21T13:14:23Z</dcterms:modified>
</cp:coreProperties>
</file>