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90" r:id="rId2"/>
    <p:sldId id="291" r:id="rId3"/>
    <p:sldId id="292" r:id="rId4"/>
    <p:sldId id="300" r:id="rId5"/>
    <p:sldId id="293" r:id="rId6"/>
    <p:sldId id="294" r:id="rId7"/>
    <p:sldId id="295" r:id="rId8"/>
    <p:sldId id="296" r:id="rId9"/>
    <p:sldId id="299" r:id="rId10"/>
    <p:sldId id="297" r:id="rId11"/>
    <p:sldId id="298" r:id="rId12"/>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05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714" y="432"/>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5459A3F0-2CC4-40C8-B6EC-ECA5BD26D8D0}" type="datetimeFigureOut">
              <a:rPr lang="en-US"/>
              <a:pPr>
                <a:defRPr/>
              </a:pPr>
              <a:t>12/5/2021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296EDD41-205C-4E5A-936A-D5C23F05A151}"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4DDBBB6-0DC4-46DD-B141-B9597E2F8F57}" type="datetimeFigureOut">
              <a:rPr lang="en-US"/>
              <a:pPr>
                <a:defRPr/>
              </a:pPr>
              <a:t>12/5/2021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7CCA5E6-F2AD-40FE-9910-91E1AFB675F5}" type="slidenum">
              <a:rPr lang="en-US" altLang="en-US"/>
              <a:pPr>
                <a:defRPr/>
              </a:pPr>
              <a:t>‹#›</a:t>
            </a:fld>
            <a:endParaRPr lang="en-US" altLang="en-US"/>
          </a:p>
        </p:txBody>
      </p:sp>
    </p:spTree>
    <p:extLst>
      <p:ext uri="{BB962C8B-B14F-4D97-AF65-F5344CB8AC3E}">
        <p14:creationId xmlns:p14="http://schemas.microsoft.com/office/powerpoint/2010/main" val="1339346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9ADDA6F-FA36-4967-9139-7B9C0E21D357}" type="datetimeFigureOut">
              <a:rPr lang="en-US"/>
              <a:pPr>
                <a:defRPr/>
              </a:pPr>
              <a:t>12/5/2021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8F0D03E-3428-445C-A6BC-577B29FD4557}" type="slidenum">
              <a:rPr lang="en-US" altLang="en-US"/>
              <a:pPr>
                <a:defRPr/>
              </a:pPr>
              <a:t>‹#›</a:t>
            </a:fld>
            <a:endParaRPr lang="en-US" altLang="en-US"/>
          </a:p>
        </p:txBody>
      </p:sp>
    </p:spTree>
    <p:extLst>
      <p:ext uri="{BB962C8B-B14F-4D97-AF65-F5344CB8AC3E}">
        <p14:creationId xmlns:p14="http://schemas.microsoft.com/office/powerpoint/2010/main" val="2625188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DF234CD-3A47-4526-B451-062C5373ADE0}" type="datetimeFigureOut">
              <a:rPr lang="en-US"/>
              <a:pPr>
                <a:defRPr/>
              </a:pPr>
              <a:t>12/5/2021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AC5D4FC-08F6-4CA6-870F-39CF0DF65676}" type="slidenum">
              <a:rPr lang="en-US" altLang="en-US"/>
              <a:pPr>
                <a:defRPr/>
              </a:pPr>
              <a:t>‹#›</a:t>
            </a:fld>
            <a:endParaRPr lang="en-US" altLang="en-US"/>
          </a:p>
        </p:txBody>
      </p:sp>
    </p:spTree>
    <p:extLst>
      <p:ext uri="{BB962C8B-B14F-4D97-AF65-F5344CB8AC3E}">
        <p14:creationId xmlns:p14="http://schemas.microsoft.com/office/powerpoint/2010/main" val="3490239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8FD1DE8-4236-4750-AA34-ACEEC5A986D3}" type="datetimeFigureOut">
              <a:rPr lang="en-US"/>
              <a:pPr>
                <a:defRPr/>
              </a:pPr>
              <a:t>12/5/2021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A3E7294-7693-4037-904B-A922293E205D}" type="slidenum">
              <a:rPr lang="en-US" altLang="en-US"/>
              <a:pPr>
                <a:defRPr/>
              </a:pPr>
              <a:t>‹#›</a:t>
            </a:fld>
            <a:endParaRPr lang="en-US" altLang="en-US"/>
          </a:p>
        </p:txBody>
      </p:sp>
    </p:spTree>
    <p:extLst>
      <p:ext uri="{BB962C8B-B14F-4D97-AF65-F5344CB8AC3E}">
        <p14:creationId xmlns:p14="http://schemas.microsoft.com/office/powerpoint/2010/main" val="54447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E2722D8-4602-4C53-B5CE-1595B94889C7}" type="datetimeFigureOut">
              <a:rPr lang="en-US"/>
              <a:pPr>
                <a:defRPr/>
              </a:pPr>
              <a:t>12/5/2021</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D4CF2F1-DDBE-4054-82EB-39B6260EF2FE}" type="slidenum">
              <a:rPr lang="en-US" altLang="en-US"/>
              <a:pPr>
                <a:defRPr/>
              </a:pPr>
              <a:t>‹#›</a:t>
            </a:fld>
            <a:endParaRPr lang="en-US" altLang="en-US"/>
          </a:p>
        </p:txBody>
      </p:sp>
    </p:spTree>
    <p:extLst>
      <p:ext uri="{BB962C8B-B14F-4D97-AF65-F5344CB8AC3E}">
        <p14:creationId xmlns:p14="http://schemas.microsoft.com/office/powerpoint/2010/main" val="2311599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12E8E222-DB50-4EF6-A5F6-BE789C1543DF}" type="datetimeFigureOut">
              <a:rPr lang="en-US"/>
              <a:pPr>
                <a:defRPr/>
              </a:pPr>
              <a:t>12/5/2021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5CC5121-B664-4566-9037-E3E1AFC89CF5}" type="slidenum">
              <a:rPr lang="en-US" altLang="en-US"/>
              <a:pPr>
                <a:defRPr/>
              </a:pPr>
              <a:t>‹#›</a:t>
            </a:fld>
            <a:endParaRPr lang="en-US" altLang="en-US"/>
          </a:p>
        </p:txBody>
      </p:sp>
    </p:spTree>
    <p:extLst>
      <p:ext uri="{BB962C8B-B14F-4D97-AF65-F5344CB8AC3E}">
        <p14:creationId xmlns:p14="http://schemas.microsoft.com/office/powerpoint/2010/main" val="1414807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5A129028-9868-4500-98C9-0D3BB176E8BF}" type="datetimeFigureOut">
              <a:rPr lang="en-US"/>
              <a:pPr>
                <a:defRPr/>
              </a:pPr>
              <a:t>12/5/2021</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C84D0A1-1723-44CC-A5BD-E6444BD47FEC}" type="slidenum">
              <a:rPr lang="en-US" altLang="en-US"/>
              <a:pPr>
                <a:defRPr/>
              </a:pPr>
              <a:t>‹#›</a:t>
            </a:fld>
            <a:endParaRPr lang="en-US" altLang="en-US"/>
          </a:p>
        </p:txBody>
      </p:sp>
    </p:spTree>
    <p:extLst>
      <p:ext uri="{BB962C8B-B14F-4D97-AF65-F5344CB8AC3E}">
        <p14:creationId xmlns:p14="http://schemas.microsoft.com/office/powerpoint/2010/main" val="38059258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7DCDF9CA-6AB1-4011-8F64-DE8B28BA22C5}" type="datetimeFigureOut">
              <a:rPr lang="en-US"/>
              <a:pPr>
                <a:defRPr/>
              </a:pPr>
              <a:t>12/5/2021</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9162DAF-58A6-4C60-867B-5BE6BA9A3988}" type="slidenum">
              <a:rPr lang="en-US" altLang="en-US"/>
              <a:pPr>
                <a:defRPr/>
              </a:pPr>
              <a:t>‹#›</a:t>
            </a:fld>
            <a:endParaRPr lang="en-US" altLang="en-US"/>
          </a:p>
        </p:txBody>
      </p:sp>
    </p:spTree>
    <p:extLst>
      <p:ext uri="{BB962C8B-B14F-4D97-AF65-F5344CB8AC3E}">
        <p14:creationId xmlns:p14="http://schemas.microsoft.com/office/powerpoint/2010/main" val="1385140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47452D7-E35E-44F2-B472-6AC3C2B378F3}" type="datetimeFigureOut">
              <a:rPr lang="en-US"/>
              <a:pPr>
                <a:defRPr/>
              </a:pPr>
              <a:t>12/5/2021</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8DC6262-DFF0-4011-83D1-8FA2FB8B4B83}" type="slidenum">
              <a:rPr lang="en-US" altLang="en-US"/>
              <a:pPr>
                <a:defRPr/>
              </a:pPr>
              <a:t>‹#›</a:t>
            </a:fld>
            <a:endParaRPr lang="en-US" altLang="en-US"/>
          </a:p>
        </p:txBody>
      </p:sp>
    </p:spTree>
    <p:extLst>
      <p:ext uri="{BB962C8B-B14F-4D97-AF65-F5344CB8AC3E}">
        <p14:creationId xmlns:p14="http://schemas.microsoft.com/office/powerpoint/2010/main" val="33868768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5ABC822-062B-4564-B63D-5D24EAEBC20A}" type="datetimeFigureOut">
              <a:rPr lang="en-US"/>
              <a:pPr>
                <a:defRPr/>
              </a:pPr>
              <a:t>12/5/2021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8069784-C8BB-48DC-B1C3-F2B5833D530A}" type="slidenum">
              <a:rPr lang="en-US" altLang="en-US"/>
              <a:pPr>
                <a:defRPr/>
              </a:pPr>
              <a:t>‹#›</a:t>
            </a:fld>
            <a:endParaRPr lang="en-US" altLang="en-US"/>
          </a:p>
        </p:txBody>
      </p:sp>
    </p:spTree>
    <p:extLst>
      <p:ext uri="{BB962C8B-B14F-4D97-AF65-F5344CB8AC3E}">
        <p14:creationId xmlns:p14="http://schemas.microsoft.com/office/powerpoint/2010/main" val="628001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B48B2CE-3553-4FCA-AFCB-07AEB0EABE14}" type="datetimeFigureOut">
              <a:rPr lang="en-US"/>
              <a:pPr>
                <a:defRPr/>
              </a:pPr>
              <a:t>12/5/2021</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663FED8-81FE-4465-8A1D-2D0D4029F3FF}" type="slidenum">
              <a:rPr lang="en-US" altLang="en-US"/>
              <a:pPr>
                <a:defRPr/>
              </a:pPr>
              <a:t>‹#›</a:t>
            </a:fld>
            <a:endParaRPr lang="en-US" altLang="en-US"/>
          </a:p>
        </p:txBody>
      </p:sp>
    </p:spTree>
    <p:extLst>
      <p:ext uri="{BB962C8B-B14F-4D97-AF65-F5344CB8AC3E}">
        <p14:creationId xmlns:p14="http://schemas.microsoft.com/office/powerpoint/2010/main" val="6269616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23468E4A-5DD8-4727-A955-E746BECAB6C6}" type="datetimeFigureOut">
              <a:rPr lang="en-US"/>
              <a:pPr>
                <a:defRPr/>
              </a:pPr>
              <a:t>12/5/2021</a:t>
            </a:fld>
            <a:endParaRPr lang="en-US"/>
          </a:p>
        </p:txBody>
      </p:sp>
      <p:sp>
        <p:nvSpPr>
          <p:cNvPr id="5" name="Footer Placeholder 4"/>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8737600" y="6356350"/>
            <a:ext cx="28448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A3413873-D592-4467-84DC-CF88DFB727B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74" r:id="rId1"/>
    <p:sldLayoutId id="2147483875" r:id="rId2"/>
    <p:sldLayoutId id="2147483876" r:id="rId3"/>
    <p:sldLayoutId id="2147483877" r:id="rId4"/>
    <p:sldLayoutId id="2147483878" r:id="rId5"/>
    <p:sldLayoutId id="2147483879" r:id="rId6"/>
    <p:sldLayoutId id="2147483880" r:id="rId7"/>
    <p:sldLayoutId id="2147483881" r:id="rId8"/>
    <p:sldLayoutId id="2147483882" r:id="rId9"/>
    <p:sldLayoutId id="2147483883" r:id="rId10"/>
    <p:sldLayoutId id="2147483884"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WordArt 7"/>
          <p:cNvSpPr>
            <a:spLocks noChangeArrowheads="1" noChangeShapeType="1" noTextEdit="1"/>
          </p:cNvSpPr>
          <p:nvPr/>
        </p:nvSpPr>
        <p:spPr bwMode="auto">
          <a:xfrm>
            <a:off x="4799856" y="1052736"/>
            <a:ext cx="2349474" cy="776314"/>
          </a:xfrm>
          <a:prstGeom prst="rect">
            <a:avLst/>
          </a:prstGeom>
        </p:spPr>
        <p:txBody>
          <a:bodyPr wrap="none" fromWordArt="1">
            <a:prstTxWarp prst="textPlain">
              <a:avLst>
                <a:gd name="adj" fmla="val 50000"/>
              </a:avLst>
            </a:prstTxWarp>
            <a:scene3d>
              <a:camera prst="orthographicFront"/>
              <a:lightRig rig="flat" dir="tl">
                <a:rot lat="0" lon="0" rev="6600000"/>
              </a:lightRig>
            </a:scene3d>
            <a:sp3d extrusionH="25400" contourW="8890">
              <a:bevelT w="38100" h="31750"/>
              <a:contourClr>
                <a:schemeClr val="accent2">
                  <a:shade val="75000"/>
                </a:schemeClr>
              </a:contourClr>
            </a:sp3d>
          </a:bodyPr>
          <a:lstStyle/>
          <a:p>
            <a:pPr algn="ctr" eaLnBrk="1" fontAlgn="auto" hangingPunct="1">
              <a:spcBef>
                <a:spcPts val="0"/>
              </a:spcBef>
              <a:spcAft>
                <a:spcPts val="0"/>
              </a:spcAft>
              <a:defRPr/>
            </a:pPr>
            <a:r>
              <a:rPr lang="en-US" sz="3600" b="1" kern="1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Calibri"/>
                <a:cs typeface="Calibri"/>
              </a:rPr>
              <a:t>Bài</a:t>
            </a:r>
            <a:r>
              <a:rPr lang="en-US" sz="3600" b="1" kern="1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Calibri"/>
                <a:cs typeface="Calibri"/>
              </a:rPr>
              <a:t> </a:t>
            </a:r>
            <a:r>
              <a:rPr lang="en-US" sz="3600" b="1" kern="1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Calibri"/>
                <a:cs typeface="Calibri"/>
              </a:rPr>
              <a:t>18</a:t>
            </a:r>
            <a:endParaRPr lang="en-US" sz="3600" b="1" kern="1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Calibri"/>
              <a:cs typeface="Calibri"/>
            </a:endParaRPr>
          </a:p>
        </p:txBody>
      </p:sp>
      <p:sp>
        <p:nvSpPr>
          <p:cNvPr id="4" name="Rectangle 3"/>
          <p:cNvSpPr/>
          <p:nvPr/>
        </p:nvSpPr>
        <p:spPr>
          <a:xfrm>
            <a:off x="695400" y="1916832"/>
            <a:ext cx="10657184" cy="2862322"/>
          </a:xfrm>
          <a:prstGeom prst="rect">
            <a:avLst/>
          </a:prstGeom>
          <a:noFill/>
        </p:spPr>
        <p:txBody>
          <a:bodyPr>
            <a:spAutoFit/>
            <a:scene3d>
              <a:camera prst="orthographicFront"/>
              <a:lightRig rig="glow" dir="tl">
                <a:rot lat="0" lon="0" rev="5400000"/>
              </a:lightRig>
            </a:scene3d>
            <a:sp3d contourW="12700">
              <a:bevelT w="25400" h="25400"/>
              <a:contourClr>
                <a:schemeClr val="accent6">
                  <a:shade val="73000"/>
                </a:schemeClr>
              </a:contourClr>
            </a:sp3d>
          </a:bodyPr>
          <a:lstStyle/>
          <a:p>
            <a:pPr algn="ctr" eaLnBrk="1" hangingPunct="1">
              <a:defRPr/>
            </a:pPr>
            <a:r>
              <a:rPr 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TÍNH CHẤT CỦA KIM LOẠI</a:t>
            </a:r>
          </a:p>
          <a:p>
            <a:pPr algn="ctr" eaLnBrk="1" hangingPunct="1">
              <a:defRPr/>
            </a:pPr>
            <a:r>
              <a:rPr 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DÃY ĐIỆN HÓA CỦA </a:t>
            </a:r>
          </a:p>
          <a:p>
            <a:pPr algn="ctr" eaLnBrk="1" hangingPunct="1">
              <a:defRPr/>
            </a:pPr>
            <a:r>
              <a:rPr lang="en-US" sz="6000" b="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KIM </a:t>
            </a:r>
            <a:r>
              <a:rPr lang="en-US" sz="6000" b="1">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rPr>
              <a:t>LOẠI (tiếp)</a:t>
            </a:r>
            <a:endParaRPr lang="en-US" sz="6000"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data:image/png;base64,iVBORw0KGgoAAAANSUhEUgAAAAoAAAAGCAYAAAD68A/GAAAAGXRFWHRTb2Z0d2FyZQBBZG9iZSBJbWFnZVJlYWR5ccllPAAAA2ZpVFh0WE1MOmNvbS5hZG9iZS54bXAAAAAAADw/eHBhY2tldCBiZWdpbj0i77u/IiBpZD0iVzVNME1wQ2VoaUh6cmVTek5UY3prYzlkIj8+IDx4OnhtcG1ldGEgeG1sbnM6eD0iYWRvYmU6bnM6bWV0YS8iIHg6eG1wdGs9IkFkb2JlIFhNUCBDb3JlIDUuMy1jMDExIDY2LjE0NTY2MSwgMjAxMi8wMi8wNi0xNDo1NjoyNyAgICAgICAgIj4gPHJkZjpSREYgeG1sbnM6cmRmPSJodHRwOi8vd3d3LnczLm9yZy8xOTk5LzAyLzIyLXJkZi1zeW50YXgtbnMjIj4gPHJkZjpEZXNjcmlwdGlvbiByZGY6YWJvdXQ9IiIgeG1sbnM6eG1wTU09Imh0dHA6Ly9ucy5hZG9iZS5jb20veGFwLzEuMC9tbS8iIHhtbG5zOnN0UmVmPSJodHRwOi8vbnMuYWRvYmUuY29tL3hhcC8xLjAvc1R5cGUvUmVzb3VyY2VSZWYjIiB4bWxuczp4bXA9Imh0dHA6Ly9ucy5hZG9iZS5jb20veGFwLzEuMC8iIHhtcE1NOk9yaWdpbmFsRG9jdW1lbnRJRD0ieG1wLmRpZDoxM0UzREU1OEVDMzZFODExQkQ5N0VEMEYzMTQyQzg0NSIgeG1wTU06RG9jdW1lbnRJRD0ieG1wLmRpZDo5NTFEMTQyQTM3QUExMUU4OTg2OUQ0MzRDMEZGNkVBQiIgeG1wTU06SW5zdGFuY2VJRD0ieG1wLmlpZDo5NTFEMTQyOTM3QUExMUU4OTg2OUQ0MzRDMEZGNkVBQiIgeG1wOkNyZWF0b3JUb29sPSJBZG9iZSBQaG90b3Nob3AgQ1M2IChXaW5kb3dzKSI+IDx4bXBNTTpEZXJpdmVkRnJvbSBzdFJlZjppbnN0YW5jZUlEPSJ4bXAuaWlkOjEzRTNERTU4RUMzNkU4MTFCRDk3RUQwRjMxNDJDODQ1IiBzdFJlZjpkb2N1bWVudElEPSJ4bXAuZGlkOjEzRTNERTU4RUMzNkU4MTFCRDk3RUQwRjMxNDJDODQ1Ii8+IDwvcmRmOkRlc2NyaXB0aW9uPiA8L3JkZjpSREY+IDwveDp4bXBtZXRhPiA8P3hwYWNrZXQgZW5kPSJyIj8+eFCcKwAAAHdJREFUeNpiDA0NvcXAwDAbiLsZsINSIE5lAhIbgbgLiLOxKMqGym1iARJlQCwAxJOB+AsQL4QqioeKzQWZClL4H4gzgJgbKvgVqhDEXgnE6SA1LFDBv1ATQIqXQsW2QsVAcgwsSO75DcShIPdA+WFA/AsmCRBgAO7AGQt+AUtuAAAAAElFTkSuQmCC"/>
          <p:cNvSpPr>
            <a:spLocks noChangeAspect="1" noChangeArrowheads="1"/>
          </p:cNvSpPr>
          <p:nvPr/>
        </p:nvSpPr>
        <p:spPr bwMode="auto">
          <a:xfrm>
            <a:off x="2536825" y="-1746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3200">
              <a:latin typeface="Times New Roman" panose="02020603050405020304" pitchFamily="18" charset="0"/>
              <a:cs typeface="Times New Roman" panose="02020603050405020304" pitchFamily="18" charset="0"/>
            </a:endParaRPr>
          </a:p>
        </p:txBody>
      </p:sp>
      <p:sp>
        <p:nvSpPr>
          <p:cNvPr id="5" name="AutoShape 2" descr="data:image/png;base64,iVBORw0KGgoAAAANSUhEUgAAAAoAAAAGCAYAAAD68A/GAAAAGXRFWHRTb2Z0d2FyZQBBZG9iZSBJbWFnZVJlYWR5ccllPAAAA2ZpVFh0WE1MOmNvbS5hZG9iZS54bXAAAAAAADw/eHBhY2tldCBiZWdpbj0i77u/IiBpZD0iVzVNME1wQ2VoaUh6cmVTek5UY3prYzlkIj8+IDx4OnhtcG1ldGEgeG1sbnM6eD0iYWRvYmU6bnM6bWV0YS8iIHg6eG1wdGs9IkFkb2JlIFhNUCBDb3JlIDUuMy1jMDExIDY2LjE0NTY2MSwgMjAxMi8wMi8wNi0xNDo1NjoyNyAgICAgICAgIj4gPHJkZjpSREYgeG1sbnM6cmRmPSJodHRwOi8vd3d3LnczLm9yZy8xOTk5LzAyLzIyLXJkZi1zeW50YXgtbnMjIj4gPHJkZjpEZXNjcmlwdGlvbiByZGY6YWJvdXQ9IiIgeG1sbnM6eG1wTU09Imh0dHA6Ly9ucy5hZG9iZS5jb20veGFwLzEuMC9tbS8iIHhtbG5zOnN0UmVmPSJodHRwOi8vbnMuYWRvYmUuY29tL3hhcC8xLjAvc1R5cGUvUmVzb3VyY2VSZWYjIiB4bWxuczp4bXA9Imh0dHA6Ly9ucy5hZG9iZS5jb20veGFwLzEuMC8iIHhtcE1NOk9yaWdpbmFsRG9jdW1lbnRJRD0ieG1wLmRpZDoxM0UzREU1OEVDMzZFODExQkQ5N0VEMEYzMTQyQzg0NSIgeG1wTU06RG9jdW1lbnRJRD0ieG1wLmRpZDo5NTFEMTQyQTM3QUExMUU4OTg2OUQ0MzRDMEZGNkVBQiIgeG1wTU06SW5zdGFuY2VJRD0ieG1wLmlpZDo5NTFEMTQyOTM3QUExMUU4OTg2OUQ0MzRDMEZGNkVBQiIgeG1wOkNyZWF0b3JUb29sPSJBZG9iZSBQaG90b3Nob3AgQ1M2IChXaW5kb3dzKSI+IDx4bXBNTTpEZXJpdmVkRnJvbSBzdFJlZjppbnN0YW5jZUlEPSJ4bXAuaWlkOjEzRTNERTU4RUMzNkU4MTFCRDk3RUQwRjMxNDJDODQ1IiBzdFJlZjpkb2N1bWVudElEPSJ4bXAuZGlkOjEzRTNERTU4RUMzNkU4MTFCRDk3RUQwRjMxNDJDODQ1Ii8+IDwvcmRmOkRlc2NyaXB0aW9uPiA8L3JkZjpSREY+IDwveDp4bXBtZXRhPiA8P3hwYWNrZXQgZW5kPSJyIj8+eFCcKwAAAHdJREFUeNpiDA0NvcXAwDAbiLsZsINSIE5lAhIbgbgLiLOxKMqGym1iARJlQCwAxJOB+AsQL4QqioeKzQWZClL4H4gzgJgbKvgVqhDEXgnE6SA1LFDBv1ATQIqXQsW2QsVAcgwsSO75DcShIPdA+WFA/AsmCRBgAO7AGQt+AUtuAAAAAElFTkSuQmCC"/>
          <p:cNvSpPr>
            <a:spLocks noChangeAspect="1" noChangeArrowheads="1"/>
          </p:cNvSpPr>
          <p:nvPr/>
        </p:nvSpPr>
        <p:spPr bwMode="auto">
          <a:xfrm>
            <a:off x="2536825" y="-6318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3200">
              <a:latin typeface="Times New Roman" panose="02020603050405020304" pitchFamily="18" charset="0"/>
              <a:cs typeface="Times New Roman" panose="02020603050405020304" pitchFamily="18" charset="0"/>
            </a:endParaRPr>
          </a:p>
        </p:txBody>
      </p:sp>
      <p:sp>
        <p:nvSpPr>
          <p:cNvPr id="7" name="Rectangle 1"/>
          <p:cNvSpPr>
            <a:spLocks noChangeArrowheads="1"/>
          </p:cNvSpPr>
          <p:nvPr/>
        </p:nvSpPr>
        <p:spPr bwMode="auto">
          <a:xfrm>
            <a:off x="431080" y="282575"/>
            <a:ext cx="11641584" cy="2462213"/>
          </a:xfrm>
          <a:prstGeom prst="rect">
            <a:avLst/>
          </a:prstGeom>
          <a:no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a:defRPr>
                <a:solidFill>
                  <a:schemeClr val="tx1"/>
                </a:solidFill>
                <a:latin typeface="Arial" panose="020B0604020202020204" pitchFamily="34" charset="0"/>
                <a:cs typeface="Arial" panose="020B0604020202020204" pitchFamily="34" charset="0"/>
              </a:defRPr>
            </a:lvl3pPr>
            <a:lvl4pPr>
              <a:defRPr>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kumimoji="0" lang="en-US" altLang="en-US" sz="3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Bài</a:t>
            </a:r>
            <a:r>
              <a:rPr kumimoji="0" lang="en-US" altLang="en-US" sz="3200" b="1" i="0" u="none" strike="noStrike" cap="none" normalizeH="0" smtClean="0">
                <a:ln>
                  <a:noFill/>
                </a:ln>
                <a:solidFill>
                  <a:srgbClr val="000000"/>
                </a:solidFill>
                <a:effectLst/>
                <a:latin typeface="Times New Roman" panose="02020603050405020304" pitchFamily="18" charset="0"/>
                <a:cs typeface="Times New Roman" panose="02020603050405020304" pitchFamily="18" charset="0"/>
              </a:rPr>
              <a:t> 6 (trang 89) </a:t>
            </a:r>
            <a:r>
              <a:rPr lang="vi-VN" sz="3200">
                <a:latin typeface="Times New Roman" panose="02020603050405020304" pitchFamily="18" charset="0"/>
                <a:cs typeface="Times New Roman" panose="02020603050405020304" pitchFamily="18" charset="0"/>
              </a:rPr>
              <a:t>Cho 5,5 gam hỗn hợp bột Al và Fe (trong đó số mol Al gấp đôi Fe) vào 300 ml dung dịch AgNO</a:t>
            </a:r>
            <a:r>
              <a:rPr lang="vi-VN" sz="3200" baseline="-25000">
                <a:latin typeface="Times New Roman" panose="02020603050405020304" pitchFamily="18" charset="0"/>
                <a:cs typeface="Times New Roman" panose="02020603050405020304" pitchFamily="18" charset="0"/>
              </a:rPr>
              <a:t>3</a:t>
            </a:r>
            <a:r>
              <a:rPr lang="vi-VN" sz="3200">
                <a:latin typeface="Times New Roman" panose="02020603050405020304" pitchFamily="18" charset="0"/>
                <a:cs typeface="Times New Roman" panose="02020603050405020304" pitchFamily="18" charset="0"/>
              </a:rPr>
              <a:t> 1M. Khuấy kĩ cho phản ứng xảy ra hoàn toàn thu được m gam chất rắn. Giá trị của m là </a:t>
            </a:r>
          </a:p>
          <a:p>
            <a:r>
              <a:rPr lang="vi-VN" sz="3200">
                <a:latin typeface="Times New Roman" panose="02020603050405020304" pitchFamily="18" charset="0"/>
                <a:cs typeface="Times New Roman" panose="02020603050405020304" pitchFamily="18" charset="0"/>
              </a:rPr>
              <a:t>A. 33,95 gam              B. 35,20 gam            </a:t>
            </a:r>
          </a:p>
          <a:p>
            <a:r>
              <a:rPr lang="vi-VN" sz="3200">
                <a:latin typeface="Times New Roman" panose="02020603050405020304" pitchFamily="18" charset="0"/>
                <a:cs typeface="Times New Roman" panose="02020603050405020304" pitchFamily="18" charset="0"/>
              </a:rPr>
              <a:t>C. 39,35 gam              D. </a:t>
            </a:r>
            <a:r>
              <a:rPr lang="vi-VN" sz="3200">
                <a:latin typeface="Times New Roman" panose="02020603050405020304" pitchFamily="18" charset="0"/>
                <a:cs typeface="Times New Roman" panose="02020603050405020304" pitchFamily="18" charset="0"/>
              </a:rPr>
              <a:t>35,39 </a:t>
            </a:r>
            <a:r>
              <a:rPr lang="vi-VN" sz="3200" smtClean="0">
                <a:latin typeface="Times New Roman" panose="02020603050405020304" pitchFamily="18" charset="0"/>
                <a:cs typeface="Times New Roman" panose="02020603050405020304" pitchFamily="18" charset="0"/>
              </a:rPr>
              <a:t>gam</a:t>
            </a:r>
            <a:endParaRPr lang="vi-VN" sz="3200">
              <a:latin typeface="Times New Roman" panose="02020603050405020304" pitchFamily="18" charset="0"/>
              <a:cs typeface="Times New Roman" panose="02020603050405020304" pitchFamily="18" charset="0"/>
            </a:endParaRPr>
          </a:p>
        </p:txBody>
      </p:sp>
      <p:sp>
        <p:nvSpPr>
          <p:cNvPr id="2" name="Rectangle 1"/>
          <p:cNvSpPr/>
          <p:nvPr/>
        </p:nvSpPr>
        <p:spPr>
          <a:xfrm>
            <a:off x="31041" y="2878229"/>
            <a:ext cx="12072664" cy="2554545"/>
          </a:xfrm>
          <a:prstGeom prst="rect">
            <a:avLst/>
          </a:prstGeom>
        </p:spPr>
        <p:txBody>
          <a:bodyPr wrap="square">
            <a:spAutoFit/>
          </a:bodyPr>
          <a:lstStyle/>
          <a:p>
            <a:r>
              <a:rPr lang="en-US" sz="3200" b="0" i="0" smtClean="0">
                <a:solidFill>
                  <a:srgbClr val="FF0000"/>
                </a:solidFill>
                <a:effectLst/>
                <a:latin typeface="Times New Roman" panose="02020603050405020304" pitchFamily="18" charset="0"/>
                <a:cs typeface="Times New Roman" panose="02020603050405020304" pitchFamily="18" charset="0"/>
                <a:sym typeface="Wingdings" panose="05000000000000000000" pitchFamily="2" charset="2"/>
              </a:rPr>
              <a:t> </a:t>
            </a:r>
            <a:r>
              <a:rPr lang="vi-VN" sz="3200">
                <a:solidFill>
                  <a:srgbClr val="FF0000"/>
                </a:solidFill>
                <a:latin typeface="Times New Roman" panose="02020603050405020304" pitchFamily="18" charset="0"/>
                <a:cs typeface="Times New Roman" panose="02020603050405020304" pitchFamily="18" charset="0"/>
              </a:rPr>
              <a:t>Gọi n</a:t>
            </a:r>
            <a:r>
              <a:rPr lang="vi-VN" sz="3200" baseline="-25000">
                <a:solidFill>
                  <a:srgbClr val="FF0000"/>
                </a:solidFill>
                <a:latin typeface="Times New Roman" panose="02020603050405020304" pitchFamily="18" charset="0"/>
                <a:cs typeface="Times New Roman" panose="02020603050405020304" pitchFamily="18" charset="0"/>
              </a:rPr>
              <a:t>Fe</a:t>
            </a:r>
            <a:r>
              <a:rPr lang="vi-VN" sz="3200">
                <a:solidFill>
                  <a:srgbClr val="FF0000"/>
                </a:solidFill>
                <a:latin typeface="Times New Roman" panose="02020603050405020304" pitchFamily="18" charset="0"/>
                <a:cs typeface="Times New Roman" panose="02020603050405020304" pitchFamily="18" charset="0"/>
              </a:rPr>
              <a:t> = x (mol) =&gt; n</a:t>
            </a:r>
            <a:r>
              <a:rPr lang="vi-VN" sz="3200" baseline="-25000">
                <a:solidFill>
                  <a:srgbClr val="FF0000"/>
                </a:solidFill>
                <a:latin typeface="Times New Roman" panose="02020603050405020304" pitchFamily="18" charset="0"/>
                <a:cs typeface="Times New Roman" panose="02020603050405020304" pitchFamily="18" charset="0"/>
              </a:rPr>
              <a:t>Al</a:t>
            </a:r>
            <a:r>
              <a:rPr lang="vi-VN" sz="3200">
                <a:solidFill>
                  <a:srgbClr val="FF0000"/>
                </a:solidFill>
                <a:latin typeface="Times New Roman" panose="02020603050405020304" pitchFamily="18" charset="0"/>
                <a:cs typeface="Times New Roman" panose="02020603050405020304" pitchFamily="18" charset="0"/>
              </a:rPr>
              <a:t> = 2n</a:t>
            </a:r>
            <a:r>
              <a:rPr lang="vi-VN" sz="3200" baseline="-25000">
                <a:solidFill>
                  <a:srgbClr val="FF0000"/>
                </a:solidFill>
                <a:latin typeface="Times New Roman" panose="02020603050405020304" pitchFamily="18" charset="0"/>
                <a:cs typeface="Times New Roman" panose="02020603050405020304" pitchFamily="18" charset="0"/>
              </a:rPr>
              <a:t>Fe</a:t>
            </a:r>
            <a:r>
              <a:rPr lang="vi-VN" sz="3200">
                <a:solidFill>
                  <a:srgbClr val="FF0000"/>
                </a:solidFill>
                <a:latin typeface="Times New Roman" panose="02020603050405020304" pitchFamily="18" charset="0"/>
                <a:cs typeface="Times New Roman" panose="02020603050405020304" pitchFamily="18" charset="0"/>
              </a:rPr>
              <a:t> = 2x (mol)</a:t>
            </a:r>
          </a:p>
          <a:p>
            <a:r>
              <a:rPr lang="vi-VN" sz="3200">
                <a:solidFill>
                  <a:srgbClr val="FF0000"/>
                </a:solidFill>
                <a:latin typeface="Times New Roman" panose="02020603050405020304" pitchFamily="18" charset="0"/>
                <a:cs typeface="Times New Roman" panose="02020603050405020304" pitchFamily="18" charset="0"/>
              </a:rPr>
              <a:t>Bảo toàn khối lượng =&gt; 56x + 2x. 27 = 5,5</a:t>
            </a:r>
          </a:p>
          <a:p>
            <a:r>
              <a:rPr lang="vi-VN" sz="3200">
                <a:solidFill>
                  <a:srgbClr val="FF0000"/>
                </a:solidFill>
                <a:latin typeface="Times New Roman" panose="02020603050405020304" pitchFamily="18" charset="0"/>
                <a:cs typeface="Times New Roman" panose="02020603050405020304" pitchFamily="18" charset="0"/>
              </a:rPr>
              <a:t>                            </a:t>
            </a:r>
            <a:r>
              <a:rPr lang="vi-VN" sz="3200">
                <a:solidFill>
                  <a:srgbClr val="FF0000"/>
                </a:solidFill>
                <a:latin typeface="Times New Roman" panose="02020603050405020304" pitchFamily="18" charset="0"/>
                <a:cs typeface="Times New Roman" panose="02020603050405020304" pitchFamily="18" charset="0"/>
              </a:rPr>
              <a:t> </a:t>
            </a:r>
            <a:r>
              <a:rPr lang="en-US" sz="3200" smtClean="0">
                <a:solidFill>
                  <a:srgbClr val="FF0000"/>
                </a:solidFill>
                <a:latin typeface="Times New Roman" panose="02020603050405020304" pitchFamily="18" charset="0"/>
                <a:cs typeface="Times New Roman" panose="02020603050405020304" pitchFamily="18" charset="0"/>
              </a:rPr>
              <a:t>     </a:t>
            </a:r>
            <a:r>
              <a:rPr lang="vi-VN" sz="3200" smtClean="0">
                <a:solidFill>
                  <a:srgbClr val="FF0000"/>
                </a:solidFill>
                <a:latin typeface="Times New Roman" panose="02020603050405020304" pitchFamily="18" charset="0"/>
                <a:cs typeface="Times New Roman" panose="02020603050405020304" pitchFamily="18" charset="0"/>
              </a:rPr>
              <a:t>=&gt; </a:t>
            </a:r>
            <a:r>
              <a:rPr lang="vi-VN" sz="3200">
                <a:solidFill>
                  <a:srgbClr val="FF0000"/>
                </a:solidFill>
                <a:latin typeface="Times New Roman" panose="02020603050405020304" pitchFamily="18" charset="0"/>
                <a:cs typeface="Times New Roman" panose="02020603050405020304" pitchFamily="18" charset="0"/>
              </a:rPr>
              <a:t>x = 0,05 (mol)</a:t>
            </a:r>
          </a:p>
          <a:p>
            <a:r>
              <a:rPr lang="en-US" sz="3200" smtClean="0">
                <a:solidFill>
                  <a:srgbClr val="FF0000"/>
                </a:solidFill>
                <a:latin typeface="Times New Roman" panose="02020603050405020304" pitchFamily="18" charset="0"/>
                <a:cs typeface="Times New Roman" panose="02020603050405020304" pitchFamily="18" charset="0"/>
              </a:rPr>
              <a:t>			       </a:t>
            </a:r>
            <a:r>
              <a:rPr lang="vi-VN" sz="3200" smtClean="0">
                <a:solidFill>
                  <a:srgbClr val="FF0000"/>
                </a:solidFill>
                <a:latin typeface="Times New Roman" panose="02020603050405020304" pitchFamily="18" charset="0"/>
                <a:cs typeface="Times New Roman" panose="02020603050405020304" pitchFamily="18" charset="0"/>
              </a:rPr>
              <a:t>=&gt; </a:t>
            </a:r>
            <a:r>
              <a:rPr lang="vi-VN" sz="3200">
                <a:solidFill>
                  <a:srgbClr val="FF0000"/>
                </a:solidFill>
                <a:latin typeface="Times New Roman" panose="02020603050405020304" pitchFamily="18" charset="0"/>
                <a:cs typeface="Times New Roman" panose="02020603050405020304" pitchFamily="18" charset="0"/>
              </a:rPr>
              <a:t>n</a:t>
            </a:r>
            <a:r>
              <a:rPr lang="vi-VN" sz="3200" baseline="-25000">
                <a:solidFill>
                  <a:srgbClr val="FF0000"/>
                </a:solidFill>
                <a:latin typeface="Times New Roman" panose="02020603050405020304" pitchFamily="18" charset="0"/>
                <a:cs typeface="Times New Roman" panose="02020603050405020304" pitchFamily="18" charset="0"/>
              </a:rPr>
              <a:t>Fe</a:t>
            </a:r>
            <a:r>
              <a:rPr lang="vi-VN" sz="3200">
                <a:solidFill>
                  <a:srgbClr val="FF0000"/>
                </a:solidFill>
                <a:latin typeface="Times New Roman" panose="02020603050405020304" pitchFamily="18" charset="0"/>
                <a:cs typeface="Times New Roman" panose="02020603050405020304" pitchFamily="18" charset="0"/>
              </a:rPr>
              <a:t> = 0,05 (mol) =&gt; n</a:t>
            </a:r>
            <a:r>
              <a:rPr lang="vi-VN" sz="3200" baseline="-25000">
                <a:solidFill>
                  <a:srgbClr val="FF0000"/>
                </a:solidFill>
                <a:latin typeface="Times New Roman" panose="02020603050405020304" pitchFamily="18" charset="0"/>
                <a:cs typeface="Times New Roman" panose="02020603050405020304" pitchFamily="18" charset="0"/>
              </a:rPr>
              <a:t>Al</a:t>
            </a:r>
            <a:r>
              <a:rPr lang="vi-VN" sz="3200">
                <a:solidFill>
                  <a:srgbClr val="FF0000"/>
                </a:solidFill>
                <a:latin typeface="Times New Roman" panose="02020603050405020304" pitchFamily="18" charset="0"/>
                <a:cs typeface="Times New Roman" panose="02020603050405020304" pitchFamily="18" charset="0"/>
              </a:rPr>
              <a:t> = 0,1 (mol)</a:t>
            </a:r>
          </a:p>
          <a:p>
            <a:r>
              <a:rPr lang="en-US" sz="3200" smtClean="0">
                <a:solidFill>
                  <a:srgbClr val="FF0000"/>
                </a:solidFill>
                <a:latin typeface="Times New Roman" panose="02020603050405020304" pitchFamily="18" charset="0"/>
                <a:cs typeface="Times New Roman" panose="02020603050405020304" pitchFamily="18" charset="0"/>
              </a:rPr>
              <a:t>	</a:t>
            </a:r>
            <a:r>
              <a:rPr lang="vi-VN" sz="3200" smtClean="0">
                <a:solidFill>
                  <a:srgbClr val="FF0000"/>
                </a:solidFill>
                <a:latin typeface="Times New Roman" panose="02020603050405020304" pitchFamily="18" charset="0"/>
                <a:cs typeface="Times New Roman" panose="02020603050405020304" pitchFamily="18" charset="0"/>
              </a:rPr>
              <a:t>n</a:t>
            </a:r>
            <a:r>
              <a:rPr lang="vi-VN" sz="3200" baseline="-25000" smtClean="0">
                <a:solidFill>
                  <a:srgbClr val="FF0000"/>
                </a:solidFill>
                <a:latin typeface="Times New Roman" panose="02020603050405020304" pitchFamily="18" charset="0"/>
                <a:cs typeface="Times New Roman" panose="02020603050405020304" pitchFamily="18" charset="0"/>
              </a:rPr>
              <a:t>AgNO3</a:t>
            </a:r>
            <a:r>
              <a:rPr lang="vi-VN" sz="3200">
                <a:solidFill>
                  <a:srgbClr val="FF0000"/>
                </a:solidFill>
                <a:latin typeface="Times New Roman" panose="02020603050405020304" pitchFamily="18" charset="0"/>
                <a:cs typeface="Times New Roman" panose="02020603050405020304" pitchFamily="18" charset="0"/>
              </a:rPr>
              <a:t> </a:t>
            </a:r>
            <a:r>
              <a:rPr lang="vi-VN" sz="3200">
                <a:solidFill>
                  <a:srgbClr val="FF0000"/>
                </a:solidFill>
                <a:latin typeface="Times New Roman" panose="02020603050405020304" pitchFamily="18" charset="0"/>
                <a:cs typeface="Times New Roman" panose="02020603050405020304" pitchFamily="18" charset="0"/>
              </a:rPr>
              <a:t>= </a:t>
            </a:r>
            <a:r>
              <a:rPr lang="vi-VN" sz="3200" smtClean="0">
                <a:solidFill>
                  <a:srgbClr val="FF0000"/>
                </a:solidFill>
                <a:latin typeface="Times New Roman" panose="02020603050405020304" pitchFamily="18" charset="0"/>
                <a:cs typeface="Times New Roman" panose="02020603050405020304" pitchFamily="18" charset="0"/>
              </a:rPr>
              <a:t>0,3</a:t>
            </a:r>
            <a:r>
              <a:rPr lang="en-US" sz="3200" smtClean="0">
                <a:solidFill>
                  <a:srgbClr val="FF0000"/>
                </a:solidFill>
                <a:latin typeface="Times New Roman" panose="02020603050405020304" pitchFamily="18" charset="0"/>
                <a:cs typeface="Times New Roman" panose="02020603050405020304" pitchFamily="18" charset="0"/>
              </a:rPr>
              <a:t> </a:t>
            </a:r>
            <a:r>
              <a:rPr lang="vi-VN" sz="3200" smtClean="0">
                <a:solidFill>
                  <a:srgbClr val="FF0000"/>
                </a:solidFill>
                <a:latin typeface="Times New Roman" panose="02020603050405020304" pitchFamily="18" charset="0"/>
                <a:cs typeface="Times New Roman" panose="02020603050405020304" pitchFamily="18" charset="0"/>
              </a:rPr>
              <a:t>.</a:t>
            </a:r>
            <a:r>
              <a:rPr lang="en-US" sz="3200" smtClean="0">
                <a:solidFill>
                  <a:srgbClr val="FF0000"/>
                </a:solidFill>
                <a:latin typeface="Times New Roman" panose="02020603050405020304" pitchFamily="18" charset="0"/>
                <a:cs typeface="Times New Roman" panose="02020603050405020304" pitchFamily="18" charset="0"/>
              </a:rPr>
              <a:t> </a:t>
            </a:r>
            <a:r>
              <a:rPr lang="vi-VN" sz="3200" smtClean="0">
                <a:solidFill>
                  <a:srgbClr val="FF0000"/>
                </a:solidFill>
                <a:latin typeface="Times New Roman" panose="02020603050405020304" pitchFamily="18" charset="0"/>
                <a:cs typeface="Times New Roman" panose="02020603050405020304" pitchFamily="18" charset="0"/>
              </a:rPr>
              <a:t>1 </a:t>
            </a:r>
            <a:r>
              <a:rPr lang="vi-VN" sz="3200">
                <a:solidFill>
                  <a:srgbClr val="FF0000"/>
                </a:solidFill>
                <a:latin typeface="Times New Roman" panose="02020603050405020304" pitchFamily="18" charset="0"/>
                <a:cs typeface="Times New Roman" panose="02020603050405020304" pitchFamily="18" charset="0"/>
              </a:rPr>
              <a:t>= 0,3 (</a:t>
            </a:r>
            <a:r>
              <a:rPr lang="vi-VN" sz="3200">
                <a:solidFill>
                  <a:srgbClr val="FF0000"/>
                </a:solidFill>
                <a:latin typeface="Times New Roman" panose="02020603050405020304" pitchFamily="18" charset="0"/>
                <a:cs typeface="Times New Roman" panose="02020603050405020304" pitchFamily="18" charset="0"/>
              </a:rPr>
              <a:t>mol</a:t>
            </a:r>
            <a:r>
              <a:rPr lang="vi-VN" sz="3200" smtClean="0">
                <a:solidFill>
                  <a:srgbClr val="FF0000"/>
                </a:solidFill>
                <a:latin typeface="Times New Roman" panose="02020603050405020304" pitchFamily="18" charset="0"/>
                <a:cs typeface="Times New Roman" panose="02020603050405020304" pitchFamily="18" charset="0"/>
              </a:rPr>
              <a:t>)</a:t>
            </a:r>
            <a:endParaRPr lang="vi-VN" sz="320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4627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down)">
                                      <p:cBhvr>
                                        <p:cTn id="12" dur="500"/>
                                        <p:tgtEl>
                                          <p:spTgt spid="7">
                                            <p:txEl>
                                              <p:pRg st="1" end="1"/>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wipe(down)">
                                      <p:cBhvr>
                                        <p:cTn id="15" dur="500"/>
                                        <p:tgtEl>
                                          <p:spTgt spid="7">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2">
                                            <p:txEl>
                                              <p:pRg st="0" end="0"/>
                                            </p:txEl>
                                          </p:spTgt>
                                        </p:tgtEl>
                                        <p:attrNameLst>
                                          <p:attrName>style.visibility</p:attrName>
                                        </p:attrNameLst>
                                      </p:cBhvr>
                                      <p:to>
                                        <p:strVal val="visible"/>
                                      </p:to>
                                    </p:set>
                                    <p:animEffect transition="in" filter="wipe(down)">
                                      <p:cBhvr>
                                        <p:cTn id="20" dur="500"/>
                                        <p:tgtEl>
                                          <p:spTgt spid="2">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2">
                                            <p:txEl>
                                              <p:pRg st="1" end="1"/>
                                            </p:txEl>
                                          </p:spTgt>
                                        </p:tgtEl>
                                        <p:attrNameLst>
                                          <p:attrName>style.visibility</p:attrName>
                                        </p:attrNameLst>
                                      </p:cBhvr>
                                      <p:to>
                                        <p:strVal val="visible"/>
                                      </p:to>
                                    </p:set>
                                    <p:animEffect transition="in" filter="wipe(down)">
                                      <p:cBhvr>
                                        <p:cTn id="25" dur="500"/>
                                        <p:tgtEl>
                                          <p:spTgt spid="2">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2">
                                            <p:txEl>
                                              <p:pRg st="2" end="2"/>
                                            </p:txEl>
                                          </p:spTgt>
                                        </p:tgtEl>
                                        <p:attrNameLst>
                                          <p:attrName>style.visibility</p:attrName>
                                        </p:attrNameLst>
                                      </p:cBhvr>
                                      <p:to>
                                        <p:strVal val="visible"/>
                                      </p:to>
                                    </p:set>
                                    <p:animEffect transition="in" filter="wipe(down)">
                                      <p:cBhvr>
                                        <p:cTn id="30" dur="500"/>
                                        <p:tgtEl>
                                          <p:spTgt spid="2">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nodeType="clickEffect">
                                  <p:stCondLst>
                                    <p:cond delay="0"/>
                                  </p:stCondLst>
                                  <p:childTnLst>
                                    <p:set>
                                      <p:cBhvr>
                                        <p:cTn id="34" dur="1" fill="hold">
                                          <p:stCondLst>
                                            <p:cond delay="0"/>
                                          </p:stCondLst>
                                        </p:cTn>
                                        <p:tgtEl>
                                          <p:spTgt spid="2">
                                            <p:txEl>
                                              <p:pRg st="3" end="3"/>
                                            </p:txEl>
                                          </p:spTgt>
                                        </p:tgtEl>
                                        <p:attrNameLst>
                                          <p:attrName>style.visibility</p:attrName>
                                        </p:attrNameLst>
                                      </p:cBhvr>
                                      <p:to>
                                        <p:strVal val="visible"/>
                                      </p:to>
                                    </p:set>
                                    <p:animEffect transition="in" filter="wipe(down)">
                                      <p:cBhvr>
                                        <p:cTn id="35" dur="500"/>
                                        <p:tgtEl>
                                          <p:spTgt spid="2">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nodeType="clickEffect">
                                  <p:stCondLst>
                                    <p:cond delay="0"/>
                                  </p:stCondLst>
                                  <p:childTnLst>
                                    <p:set>
                                      <p:cBhvr>
                                        <p:cTn id="39" dur="1" fill="hold">
                                          <p:stCondLst>
                                            <p:cond delay="0"/>
                                          </p:stCondLst>
                                        </p:cTn>
                                        <p:tgtEl>
                                          <p:spTgt spid="2">
                                            <p:txEl>
                                              <p:pRg st="4" end="4"/>
                                            </p:txEl>
                                          </p:spTgt>
                                        </p:tgtEl>
                                        <p:attrNameLst>
                                          <p:attrName>style.visibility</p:attrName>
                                        </p:attrNameLst>
                                      </p:cBhvr>
                                      <p:to>
                                        <p:strVal val="visible"/>
                                      </p:to>
                                    </p:set>
                                    <p:animEffect transition="in" filter="wipe(down)">
                                      <p:cBhvr>
                                        <p:cTn id="40"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data:image/png;base64,iVBORw0KGgoAAAANSUhEUgAAAAoAAAAGCAYAAAD68A/GAAAAGXRFWHRTb2Z0d2FyZQBBZG9iZSBJbWFnZVJlYWR5ccllPAAAA2ZpVFh0WE1MOmNvbS5hZG9iZS54bXAAAAAAADw/eHBhY2tldCBiZWdpbj0i77u/IiBpZD0iVzVNME1wQ2VoaUh6cmVTek5UY3prYzlkIj8+IDx4OnhtcG1ldGEgeG1sbnM6eD0iYWRvYmU6bnM6bWV0YS8iIHg6eG1wdGs9IkFkb2JlIFhNUCBDb3JlIDUuMy1jMDExIDY2LjE0NTY2MSwgMjAxMi8wMi8wNi0xNDo1NjoyNyAgICAgICAgIj4gPHJkZjpSREYgeG1sbnM6cmRmPSJodHRwOi8vd3d3LnczLm9yZy8xOTk5LzAyLzIyLXJkZi1zeW50YXgtbnMjIj4gPHJkZjpEZXNjcmlwdGlvbiByZGY6YWJvdXQ9IiIgeG1sbnM6eG1wTU09Imh0dHA6Ly9ucy5hZG9iZS5jb20veGFwLzEuMC9tbS8iIHhtbG5zOnN0UmVmPSJodHRwOi8vbnMuYWRvYmUuY29tL3hhcC8xLjAvc1R5cGUvUmVzb3VyY2VSZWYjIiB4bWxuczp4bXA9Imh0dHA6Ly9ucy5hZG9iZS5jb20veGFwLzEuMC8iIHhtcE1NOk9yaWdpbmFsRG9jdW1lbnRJRD0ieG1wLmRpZDoxM0UzREU1OEVDMzZFODExQkQ5N0VEMEYzMTQyQzg0NSIgeG1wTU06RG9jdW1lbnRJRD0ieG1wLmRpZDo5NTFEMTQyQTM3QUExMUU4OTg2OUQ0MzRDMEZGNkVBQiIgeG1wTU06SW5zdGFuY2VJRD0ieG1wLmlpZDo5NTFEMTQyOTM3QUExMUU4OTg2OUQ0MzRDMEZGNkVBQiIgeG1wOkNyZWF0b3JUb29sPSJBZG9iZSBQaG90b3Nob3AgQ1M2IChXaW5kb3dzKSI+IDx4bXBNTTpEZXJpdmVkRnJvbSBzdFJlZjppbnN0YW5jZUlEPSJ4bXAuaWlkOjEzRTNERTU4RUMzNkU4MTFCRDk3RUQwRjMxNDJDODQ1IiBzdFJlZjpkb2N1bWVudElEPSJ4bXAuZGlkOjEzRTNERTU4RUMzNkU4MTFCRDk3RUQwRjMxNDJDODQ1Ii8+IDwvcmRmOkRlc2NyaXB0aW9uPiA8L3JkZjpSREY+IDwveDp4bXBtZXRhPiA8P3hwYWNrZXQgZW5kPSJyIj8+eFCcKwAAAHdJREFUeNpiDA0NvcXAwDAbiLsZsINSIE5lAhIbgbgLiLOxKMqGym1iARJlQCwAxJOB+AsQL4QqioeKzQWZClL4H4gzgJgbKvgVqhDEXgnE6SA1LFDBv1ATQIqXQsW2QsVAcgwsSO75DcShIPdA+WFA/AsmCRBgAO7AGQt+AUtuAAAAAElFTkSuQmCC"/>
          <p:cNvSpPr>
            <a:spLocks noChangeAspect="1" noChangeArrowheads="1"/>
          </p:cNvSpPr>
          <p:nvPr/>
        </p:nvSpPr>
        <p:spPr bwMode="auto">
          <a:xfrm>
            <a:off x="2536825" y="-1746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3200">
              <a:latin typeface="Times New Roman" panose="02020603050405020304" pitchFamily="18" charset="0"/>
              <a:cs typeface="Times New Roman" panose="02020603050405020304" pitchFamily="18" charset="0"/>
            </a:endParaRPr>
          </a:p>
        </p:txBody>
      </p:sp>
      <p:sp>
        <p:nvSpPr>
          <p:cNvPr id="5" name="AutoShape 2" descr="data:image/png;base64,iVBORw0KGgoAAAANSUhEUgAAAAoAAAAGCAYAAAD68A/GAAAAGXRFWHRTb2Z0d2FyZQBBZG9iZSBJbWFnZVJlYWR5ccllPAAAA2ZpVFh0WE1MOmNvbS5hZG9iZS54bXAAAAAAADw/eHBhY2tldCBiZWdpbj0i77u/IiBpZD0iVzVNME1wQ2VoaUh6cmVTek5UY3prYzlkIj8+IDx4OnhtcG1ldGEgeG1sbnM6eD0iYWRvYmU6bnM6bWV0YS8iIHg6eG1wdGs9IkFkb2JlIFhNUCBDb3JlIDUuMy1jMDExIDY2LjE0NTY2MSwgMjAxMi8wMi8wNi0xNDo1NjoyNyAgICAgICAgIj4gPHJkZjpSREYgeG1sbnM6cmRmPSJodHRwOi8vd3d3LnczLm9yZy8xOTk5LzAyLzIyLXJkZi1zeW50YXgtbnMjIj4gPHJkZjpEZXNjcmlwdGlvbiByZGY6YWJvdXQ9IiIgeG1sbnM6eG1wTU09Imh0dHA6Ly9ucy5hZG9iZS5jb20veGFwLzEuMC9tbS8iIHhtbG5zOnN0UmVmPSJodHRwOi8vbnMuYWRvYmUuY29tL3hhcC8xLjAvc1R5cGUvUmVzb3VyY2VSZWYjIiB4bWxuczp4bXA9Imh0dHA6Ly9ucy5hZG9iZS5jb20veGFwLzEuMC8iIHhtcE1NOk9yaWdpbmFsRG9jdW1lbnRJRD0ieG1wLmRpZDoxM0UzREU1OEVDMzZFODExQkQ5N0VEMEYzMTQyQzg0NSIgeG1wTU06RG9jdW1lbnRJRD0ieG1wLmRpZDo5NTFEMTQyQTM3QUExMUU4OTg2OUQ0MzRDMEZGNkVBQiIgeG1wTU06SW5zdGFuY2VJRD0ieG1wLmlpZDo5NTFEMTQyOTM3QUExMUU4OTg2OUQ0MzRDMEZGNkVBQiIgeG1wOkNyZWF0b3JUb29sPSJBZG9iZSBQaG90b3Nob3AgQ1M2IChXaW5kb3dzKSI+IDx4bXBNTTpEZXJpdmVkRnJvbSBzdFJlZjppbnN0YW5jZUlEPSJ4bXAuaWlkOjEzRTNERTU4RUMzNkU4MTFCRDk3RUQwRjMxNDJDODQ1IiBzdFJlZjpkb2N1bWVudElEPSJ4bXAuZGlkOjEzRTNERTU4RUMzNkU4MTFCRDk3RUQwRjMxNDJDODQ1Ii8+IDwvcmRmOkRlc2NyaXB0aW9uPiA8L3JkZjpSREY+IDwveDp4bXBtZXRhPiA8P3hwYWNrZXQgZW5kPSJyIj8+eFCcKwAAAHdJREFUeNpiDA0NvcXAwDAbiLsZsINSIE5lAhIbgbgLiLOxKMqGym1iARJlQCwAxJOB+AsQL4QqioeKzQWZClL4H4gzgJgbKvgVqhDEXgnE6SA1LFDBv1ATQIqXQsW2QsVAcgwsSO75DcShIPdA+WFA/AsmCRBgAO7AGQt+AUtuAAAAAElFTkSuQmCC"/>
          <p:cNvSpPr>
            <a:spLocks noChangeAspect="1" noChangeArrowheads="1"/>
          </p:cNvSpPr>
          <p:nvPr/>
        </p:nvSpPr>
        <p:spPr bwMode="auto">
          <a:xfrm>
            <a:off x="2536825" y="-6318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3200">
              <a:latin typeface="Times New Roman" panose="02020603050405020304" pitchFamily="18" charset="0"/>
              <a:cs typeface="Times New Roman" panose="02020603050405020304" pitchFamily="18" charset="0"/>
            </a:endParaRPr>
          </a:p>
        </p:txBody>
      </p:sp>
      <p:sp>
        <p:nvSpPr>
          <p:cNvPr id="2" name="Rectangle 1"/>
          <p:cNvSpPr/>
          <p:nvPr/>
        </p:nvSpPr>
        <p:spPr>
          <a:xfrm>
            <a:off x="479376" y="0"/>
            <a:ext cx="12072664" cy="6986528"/>
          </a:xfrm>
          <a:prstGeom prst="rect">
            <a:avLst/>
          </a:prstGeom>
        </p:spPr>
        <p:txBody>
          <a:bodyPr wrap="square">
            <a:spAutoFit/>
          </a:bodyPr>
          <a:lstStyle/>
          <a:p>
            <a:r>
              <a:rPr lang="en-US" sz="3200" b="0" i="0" smtClean="0">
                <a:solidFill>
                  <a:srgbClr val="FF0000"/>
                </a:solidFill>
                <a:effectLst/>
                <a:latin typeface="Times New Roman" panose="02020603050405020304" pitchFamily="18" charset="0"/>
                <a:cs typeface="Times New Roman" panose="02020603050405020304" pitchFamily="18" charset="0"/>
                <a:sym typeface="Wingdings" panose="05000000000000000000" pitchFamily="2" charset="2"/>
              </a:rPr>
              <a:t> </a:t>
            </a:r>
            <a:r>
              <a:rPr lang="vi-VN" sz="3200">
                <a:solidFill>
                  <a:srgbClr val="FF0000"/>
                </a:solidFill>
                <a:latin typeface="Times New Roman" panose="02020603050405020304" pitchFamily="18" charset="0"/>
                <a:cs typeface="Times New Roman" panose="02020603050405020304" pitchFamily="18" charset="0"/>
              </a:rPr>
              <a:t>Gọi n</a:t>
            </a:r>
            <a:r>
              <a:rPr lang="vi-VN" sz="3200" baseline="-25000">
                <a:solidFill>
                  <a:srgbClr val="FF0000"/>
                </a:solidFill>
                <a:latin typeface="Times New Roman" panose="02020603050405020304" pitchFamily="18" charset="0"/>
                <a:cs typeface="Times New Roman" panose="02020603050405020304" pitchFamily="18" charset="0"/>
              </a:rPr>
              <a:t>Fe</a:t>
            </a:r>
            <a:r>
              <a:rPr lang="vi-VN" sz="3200">
                <a:solidFill>
                  <a:srgbClr val="FF0000"/>
                </a:solidFill>
                <a:latin typeface="Times New Roman" panose="02020603050405020304" pitchFamily="18" charset="0"/>
                <a:cs typeface="Times New Roman" panose="02020603050405020304" pitchFamily="18" charset="0"/>
              </a:rPr>
              <a:t> = x (mol) =&gt; n</a:t>
            </a:r>
            <a:r>
              <a:rPr lang="vi-VN" sz="3200" baseline="-25000">
                <a:solidFill>
                  <a:srgbClr val="FF0000"/>
                </a:solidFill>
                <a:latin typeface="Times New Roman" panose="02020603050405020304" pitchFamily="18" charset="0"/>
                <a:cs typeface="Times New Roman" panose="02020603050405020304" pitchFamily="18" charset="0"/>
              </a:rPr>
              <a:t>Al</a:t>
            </a:r>
            <a:r>
              <a:rPr lang="vi-VN" sz="3200">
                <a:solidFill>
                  <a:srgbClr val="FF0000"/>
                </a:solidFill>
                <a:latin typeface="Times New Roman" panose="02020603050405020304" pitchFamily="18" charset="0"/>
                <a:cs typeface="Times New Roman" panose="02020603050405020304" pitchFamily="18" charset="0"/>
              </a:rPr>
              <a:t> = 2n</a:t>
            </a:r>
            <a:r>
              <a:rPr lang="vi-VN" sz="3200" baseline="-25000">
                <a:solidFill>
                  <a:srgbClr val="FF0000"/>
                </a:solidFill>
                <a:latin typeface="Times New Roman" panose="02020603050405020304" pitchFamily="18" charset="0"/>
                <a:cs typeface="Times New Roman" panose="02020603050405020304" pitchFamily="18" charset="0"/>
              </a:rPr>
              <a:t>Fe</a:t>
            </a:r>
            <a:r>
              <a:rPr lang="vi-VN" sz="3200">
                <a:solidFill>
                  <a:srgbClr val="FF0000"/>
                </a:solidFill>
                <a:latin typeface="Times New Roman" panose="02020603050405020304" pitchFamily="18" charset="0"/>
                <a:cs typeface="Times New Roman" panose="02020603050405020304" pitchFamily="18" charset="0"/>
              </a:rPr>
              <a:t> = 2x (mol)</a:t>
            </a:r>
          </a:p>
          <a:p>
            <a:r>
              <a:rPr lang="vi-VN" sz="3200">
                <a:solidFill>
                  <a:srgbClr val="FF0000"/>
                </a:solidFill>
                <a:latin typeface="Times New Roman" panose="02020603050405020304" pitchFamily="18" charset="0"/>
                <a:cs typeface="Times New Roman" panose="02020603050405020304" pitchFamily="18" charset="0"/>
              </a:rPr>
              <a:t>Bảo toàn khối lượng =&gt; 56x + 2x. 27 = 5,5</a:t>
            </a:r>
          </a:p>
          <a:p>
            <a:r>
              <a:rPr lang="vi-VN" sz="3200">
                <a:solidFill>
                  <a:srgbClr val="FF0000"/>
                </a:solidFill>
                <a:latin typeface="Times New Roman" panose="02020603050405020304" pitchFamily="18" charset="0"/>
                <a:cs typeface="Times New Roman" panose="02020603050405020304" pitchFamily="18" charset="0"/>
              </a:rPr>
              <a:t>                             =&gt; x = 0,05 (mol)</a:t>
            </a:r>
          </a:p>
          <a:p>
            <a:r>
              <a:rPr lang="vi-VN" sz="3200">
                <a:solidFill>
                  <a:srgbClr val="FF0000"/>
                </a:solidFill>
                <a:latin typeface="Times New Roman" panose="02020603050405020304" pitchFamily="18" charset="0"/>
                <a:cs typeface="Times New Roman" panose="02020603050405020304" pitchFamily="18" charset="0"/>
              </a:rPr>
              <a:t>=&gt; n</a:t>
            </a:r>
            <a:r>
              <a:rPr lang="vi-VN" sz="3200" baseline="-25000">
                <a:solidFill>
                  <a:srgbClr val="FF0000"/>
                </a:solidFill>
                <a:latin typeface="Times New Roman" panose="02020603050405020304" pitchFamily="18" charset="0"/>
                <a:cs typeface="Times New Roman" panose="02020603050405020304" pitchFamily="18" charset="0"/>
              </a:rPr>
              <a:t>Fe</a:t>
            </a:r>
            <a:r>
              <a:rPr lang="vi-VN" sz="3200">
                <a:solidFill>
                  <a:srgbClr val="FF0000"/>
                </a:solidFill>
                <a:latin typeface="Times New Roman" panose="02020603050405020304" pitchFamily="18" charset="0"/>
                <a:cs typeface="Times New Roman" panose="02020603050405020304" pitchFamily="18" charset="0"/>
              </a:rPr>
              <a:t> = 0,05 (mol) =&gt; n</a:t>
            </a:r>
            <a:r>
              <a:rPr lang="vi-VN" sz="3200" baseline="-25000">
                <a:solidFill>
                  <a:srgbClr val="FF0000"/>
                </a:solidFill>
                <a:latin typeface="Times New Roman" panose="02020603050405020304" pitchFamily="18" charset="0"/>
                <a:cs typeface="Times New Roman" panose="02020603050405020304" pitchFamily="18" charset="0"/>
              </a:rPr>
              <a:t>Al</a:t>
            </a:r>
            <a:r>
              <a:rPr lang="vi-VN" sz="3200">
                <a:solidFill>
                  <a:srgbClr val="FF0000"/>
                </a:solidFill>
                <a:latin typeface="Times New Roman" panose="02020603050405020304" pitchFamily="18" charset="0"/>
                <a:cs typeface="Times New Roman" panose="02020603050405020304" pitchFamily="18" charset="0"/>
              </a:rPr>
              <a:t> = 0,1 (mol)</a:t>
            </a:r>
          </a:p>
          <a:p>
            <a:r>
              <a:rPr lang="vi-VN" sz="3200">
                <a:solidFill>
                  <a:srgbClr val="FF0000"/>
                </a:solidFill>
                <a:latin typeface="Times New Roman" panose="02020603050405020304" pitchFamily="18" charset="0"/>
                <a:cs typeface="Times New Roman" panose="02020603050405020304" pitchFamily="18" charset="0"/>
              </a:rPr>
              <a:t>n</a:t>
            </a:r>
            <a:r>
              <a:rPr lang="vi-VN" sz="3200" baseline="-25000">
                <a:solidFill>
                  <a:srgbClr val="FF0000"/>
                </a:solidFill>
                <a:latin typeface="Times New Roman" panose="02020603050405020304" pitchFamily="18" charset="0"/>
                <a:cs typeface="Times New Roman" panose="02020603050405020304" pitchFamily="18" charset="0"/>
              </a:rPr>
              <a:t>AgNO3</a:t>
            </a:r>
            <a:r>
              <a:rPr lang="vi-VN" sz="3200">
                <a:solidFill>
                  <a:srgbClr val="FF0000"/>
                </a:solidFill>
                <a:latin typeface="Times New Roman" panose="02020603050405020304" pitchFamily="18" charset="0"/>
                <a:cs typeface="Times New Roman" panose="02020603050405020304" pitchFamily="18" charset="0"/>
              </a:rPr>
              <a:t> = 0,3.1 = 0,3 (mol)</a:t>
            </a:r>
          </a:p>
          <a:p>
            <a:r>
              <a:rPr lang="vi-VN" sz="3200">
                <a:solidFill>
                  <a:srgbClr val="FF0000"/>
                </a:solidFill>
                <a:latin typeface="Times New Roman" panose="02020603050405020304" pitchFamily="18" charset="0"/>
                <a:cs typeface="Times New Roman" panose="02020603050405020304" pitchFamily="18" charset="0"/>
              </a:rPr>
              <a:t>Viết PTHH có xảy ra theo thứ tự:</a:t>
            </a:r>
          </a:p>
          <a:p>
            <a:pPr lvl="2"/>
            <a:r>
              <a:rPr lang="vi-VN" sz="3200">
                <a:solidFill>
                  <a:srgbClr val="FF0000"/>
                </a:solidFill>
                <a:latin typeface="Times New Roman" panose="02020603050405020304" pitchFamily="18" charset="0"/>
                <a:cs typeface="Times New Roman" panose="02020603050405020304" pitchFamily="18" charset="0"/>
              </a:rPr>
              <a:t>Al + 3AgNO</a:t>
            </a:r>
            <a:r>
              <a:rPr lang="vi-VN" sz="3200" baseline="-25000">
                <a:solidFill>
                  <a:srgbClr val="FF0000"/>
                </a:solidFill>
                <a:latin typeface="Times New Roman" panose="02020603050405020304" pitchFamily="18" charset="0"/>
                <a:cs typeface="Times New Roman" panose="02020603050405020304" pitchFamily="18" charset="0"/>
              </a:rPr>
              <a:t>3</a:t>
            </a:r>
            <a:r>
              <a:rPr lang="vi-VN" sz="3200">
                <a:solidFill>
                  <a:srgbClr val="FF0000"/>
                </a:solidFill>
                <a:latin typeface="Times New Roman" panose="02020603050405020304" pitchFamily="18" charset="0"/>
                <a:cs typeface="Times New Roman" panose="02020603050405020304" pitchFamily="18" charset="0"/>
              </a:rPr>
              <a:t> → Al(NO</a:t>
            </a:r>
            <a:r>
              <a:rPr lang="vi-VN" sz="3200" baseline="-25000">
                <a:solidFill>
                  <a:srgbClr val="FF0000"/>
                </a:solidFill>
                <a:latin typeface="Times New Roman" panose="02020603050405020304" pitchFamily="18" charset="0"/>
                <a:cs typeface="Times New Roman" panose="02020603050405020304" pitchFamily="18" charset="0"/>
              </a:rPr>
              <a:t>3</a:t>
            </a:r>
            <a:r>
              <a:rPr lang="vi-VN" sz="3200">
                <a:solidFill>
                  <a:srgbClr val="FF0000"/>
                </a:solidFill>
                <a:latin typeface="Times New Roman" panose="02020603050405020304" pitchFamily="18" charset="0"/>
                <a:cs typeface="Times New Roman" panose="02020603050405020304" pitchFamily="18" charset="0"/>
              </a:rPr>
              <a:t>)</a:t>
            </a:r>
            <a:r>
              <a:rPr lang="vi-VN" sz="3200" baseline="-25000">
                <a:solidFill>
                  <a:srgbClr val="FF0000"/>
                </a:solidFill>
                <a:latin typeface="Times New Roman" panose="02020603050405020304" pitchFamily="18" charset="0"/>
                <a:cs typeface="Times New Roman" panose="02020603050405020304" pitchFamily="18" charset="0"/>
              </a:rPr>
              <a:t>3</a:t>
            </a:r>
            <a:r>
              <a:rPr lang="vi-VN" sz="3200">
                <a:solidFill>
                  <a:srgbClr val="FF0000"/>
                </a:solidFill>
                <a:latin typeface="Times New Roman" panose="02020603050405020304" pitchFamily="18" charset="0"/>
                <a:cs typeface="Times New Roman" panose="02020603050405020304" pitchFamily="18" charset="0"/>
              </a:rPr>
              <a:t> + 3Ag↓         (1)</a:t>
            </a:r>
          </a:p>
          <a:p>
            <a:pPr lvl="2"/>
            <a:r>
              <a:rPr lang="vi-VN" sz="3200">
                <a:solidFill>
                  <a:srgbClr val="FF0000"/>
                </a:solidFill>
                <a:latin typeface="Times New Roman" panose="02020603050405020304" pitchFamily="18" charset="0"/>
                <a:cs typeface="Times New Roman" panose="02020603050405020304" pitchFamily="18" charset="0"/>
              </a:rPr>
              <a:t>Fe + 2AgNO</a:t>
            </a:r>
            <a:r>
              <a:rPr lang="vi-VN" sz="3200" baseline="-25000">
                <a:solidFill>
                  <a:srgbClr val="FF0000"/>
                </a:solidFill>
                <a:latin typeface="Times New Roman" panose="02020603050405020304" pitchFamily="18" charset="0"/>
                <a:cs typeface="Times New Roman" panose="02020603050405020304" pitchFamily="18" charset="0"/>
              </a:rPr>
              <a:t>3</a:t>
            </a:r>
            <a:r>
              <a:rPr lang="vi-VN" sz="3200">
                <a:solidFill>
                  <a:srgbClr val="FF0000"/>
                </a:solidFill>
                <a:latin typeface="Times New Roman" panose="02020603050405020304" pitchFamily="18" charset="0"/>
                <a:cs typeface="Times New Roman" panose="02020603050405020304" pitchFamily="18" charset="0"/>
              </a:rPr>
              <a:t> → Fe(NO</a:t>
            </a:r>
            <a:r>
              <a:rPr lang="vi-VN" sz="3200" baseline="-25000">
                <a:solidFill>
                  <a:srgbClr val="FF0000"/>
                </a:solidFill>
                <a:latin typeface="Times New Roman" panose="02020603050405020304" pitchFamily="18" charset="0"/>
                <a:cs typeface="Times New Roman" panose="02020603050405020304" pitchFamily="18" charset="0"/>
              </a:rPr>
              <a:t>3</a:t>
            </a:r>
            <a:r>
              <a:rPr lang="vi-VN" sz="3200">
                <a:solidFill>
                  <a:srgbClr val="FF0000"/>
                </a:solidFill>
                <a:latin typeface="Times New Roman" panose="02020603050405020304" pitchFamily="18" charset="0"/>
                <a:cs typeface="Times New Roman" panose="02020603050405020304" pitchFamily="18" charset="0"/>
              </a:rPr>
              <a:t>)</a:t>
            </a:r>
            <a:r>
              <a:rPr lang="vi-VN" sz="3200" baseline="-25000">
                <a:solidFill>
                  <a:srgbClr val="FF0000"/>
                </a:solidFill>
                <a:latin typeface="Times New Roman" panose="02020603050405020304" pitchFamily="18" charset="0"/>
                <a:cs typeface="Times New Roman" panose="02020603050405020304" pitchFamily="18" charset="0"/>
              </a:rPr>
              <a:t>2</a:t>
            </a:r>
            <a:r>
              <a:rPr lang="vi-VN" sz="3200">
                <a:solidFill>
                  <a:srgbClr val="FF0000"/>
                </a:solidFill>
                <a:latin typeface="Times New Roman" panose="02020603050405020304" pitchFamily="18" charset="0"/>
                <a:cs typeface="Times New Roman" panose="02020603050405020304" pitchFamily="18" charset="0"/>
              </a:rPr>
              <a:t>+ 2Ag↓          (2)</a:t>
            </a:r>
          </a:p>
          <a:p>
            <a:pPr lvl="2"/>
            <a:r>
              <a:rPr lang="vi-VN" sz="3200">
                <a:solidFill>
                  <a:srgbClr val="FF0000"/>
                </a:solidFill>
                <a:latin typeface="Times New Roman" panose="02020603050405020304" pitchFamily="18" charset="0"/>
                <a:cs typeface="Times New Roman" panose="02020603050405020304" pitchFamily="18" charset="0"/>
              </a:rPr>
              <a:t>Fe(NO</a:t>
            </a:r>
            <a:r>
              <a:rPr lang="vi-VN" sz="3200" baseline="-25000">
                <a:solidFill>
                  <a:srgbClr val="FF0000"/>
                </a:solidFill>
                <a:latin typeface="Times New Roman" panose="02020603050405020304" pitchFamily="18" charset="0"/>
                <a:cs typeface="Times New Roman" panose="02020603050405020304" pitchFamily="18" charset="0"/>
              </a:rPr>
              <a:t>3</a:t>
            </a:r>
            <a:r>
              <a:rPr lang="vi-VN" sz="3200">
                <a:solidFill>
                  <a:srgbClr val="FF0000"/>
                </a:solidFill>
                <a:latin typeface="Times New Roman" panose="02020603050405020304" pitchFamily="18" charset="0"/>
                <a:cs typeface="Times New Roman" panose="02020603050405020304" pitchFamily="18" charset="0"/>
              </a:rPr>
              <a:t>)</a:t>
            </a:r>
            <a:r>
              <a:rPr lang="vi-VN" sz="3200" baseline="-25000">
                <a:solidFill>
                  <a:srgbClr val="FF0000"/>
                </a:solidFill>
                <a:latin typeface="Times New Roman" panose="02020603050405020304" pitchFamily="18" charset="0"/>
                <a:cs typeface="Times New Roman" panose="02020603050405020304" pitchFamily="18" charset="0"/>
              </a:rPr>
              <a:t>2</a:t>
            </a:r>
            <a:r>
              <a:rPr lang="vi-VN" sz="3200">
                <a:solidFill>
                  <a:srgbClr val="FF0000"/>
                </a:solidFill>
                <a:latin typeface="Times New Roman" panose="02020603050405020304" pitchFamily="18" charset="0"/>
                <a:cs typeface="Times New Roman" panose="02020603050405020304" pitchFamily="18" charset="0"/>
              </a:rPr>
              <a:t> + AgNO</a:t>
            </a:r>
            <a:r>
              <a:rPr lang="vi-VN" sz="3200" baseline="-25000">
                <a:solidFill>
                  <a:srgbClr val="FF0000"/>
                </a:solidFill>
                <a:latin typeface="Times New Roman" panose="02020603050405020304" pitchFamily="18" charset="0"/>
                <a:cs typeface="Times New Roman" panose="02020603050405020304" pitchFamily="18" charset="0"/>
              </a:rPr>
              <a:t>3</a:t>
            </a:r>
            <a:r>
              <a:rPr lang="vi-VN" sz="3200">
                <a:solidFill>
                  <a:srgbClr val="FF0000"/>
                </a:solidFill>
                <a:latin typeface="Times New Roman" panose="02020603050405020304" pitchFamily="18" charset="0"/>
                <a:cs typeface="Times New Roman" panose="02020603050405020304" pitchFamily="18" charset="0"/>
              </a:rPr>
              <a:t> → Fe(NO</a:t>
            </a:r>
            <a:r>
              <a:rPr lang="vi-VN" sz="3200" baseline="-25000">
                <a:solidFill>
                  <a:srgbClr val="FF0000"/>
                </a:solidFill>
                <a:latin typeface="Times New Roman" panose="02020603050405020304" pitchFamily="18" charset="0"/>
                <a:cs typeface="Times New Roman" panose="02020603050405020304" pitchFamily="18" charset="0"/>
              </a:rPr>
              <a:t>3</a:t>
            </a:r>
            <a:r>
              <a:rPr lang="vi-VN" sz="3200">
                <a:solidFill>
                  <a:srgbClr val="FF0000"/>
                </a:solidFill>
                <a:latin typeface="Times New Roman" panose="02020603050405020304" pitchFamily="18" charset="0"/>
                <a:cs typeface="Times New Roman" panose="02020603050405020304" pitchFamily="18" charset="0"/>
              </a:rPr>
              <a:t>)</a:t>
            </a:r>
            <a:r>
              <a:rPr lang="vi-VN" sz="3200" baseline="-25000">
                <a:solidFill>
                  <a:srgbClr val="FF0000"/>
                </a:solidFill>
                <a:latin typeface="Times New Roman" panose="02020603050405020304" pitchFamily="18" charset="0"/>
                <a:cs typeface="Times New Roman" panose="02020603050405020304" pitchFamily="18" charset="0"/>
              </a:rPr>
              <a:t>3</a:t>
            </a:r>
            <a:r>
              <a:rPr lang="vi-VN" sz="3200">
                <a:solidFill>
                  <a:srgbClr val="FF0000"/>
                </a:solidFill>
                <a:latin typeface="Times New Roman" panose="02020603050405020304" pitchFamily="18" charset="0"/>
                <a:cs typeface="Times New Roman" panose="02020603050405020304" pitchFamily="18" charset="0"/>
              </a:rPr>
              <a:t> + Ag↓  (3)</a:t>
            </a:r>
          </a:p>
          <a:p>
            <a:r>
              <a:rPr lang="vi-VN" sz="3200">
                <a:solidFill>
                  <a:srgbClr val="FF0000"/>
                </a:solidFill>
                <a:latin typeface="Times New Roman" panose="02020603050405020304" pitchFamily="18" charset="0"/>
                <a:cs typeface="Times New Roman" panose="02020603050405020304" pitchFamily="18" charset="0"/>
              </a:rPr>
              <a:t>n</a:t>
            </a:r>
            <a:r>
              <a:rPr lang="vi-VN" sz="3200" baseline="-25000">
                <a:solidFill>
                  <a:srgbClr val="FF0000"/>
                </a:solidFill>
                <a:latin typeface="Times New Roman" panose="02020603050405020304" pitchFamily="18" charset="0"/>
                <a:cs typeface="Times New Roman" panose="02020603050405020304" pitchFamily="18" charset="0"/>
              </a:rPr>
              <a:t>Al</a:t>
            </a:r>
            <a:r>
              <a:rPr lang="vi-VN" sz="3200">
                <a:solidFill>
                  <a:srgbClr val="FF0000"/>
                </a:solidFill>
                <a:latin typeface="Times New Roman" panose="02020603050405020304" pitchFamily="18" charset="0"/>
                <a:cs typeface="Times New Roman" panose="02020603050405020304" pitchFamily="18" charset="0"/>
              </a:rPr>
              <a:t> = 0,1 (mol); n</a:t>
            </a:r>
            <a:r>
              <a:rPr lang="vi-VN" sz="3200" baseline="-25000">
                <a:solidFill>
                  <a:srgbClr val="FF0000"/>
                </a:solidFill>
                <a:latin typeface="Times New Roman" panose="02020603050405020304" pitchFamily="18" charset="0"/>
                <a:cs typeface="Times New Roman" panose="02020603050405020304" pitchFamily="18" charset="0"/>
              </a:rPr>
              <a:t>AgNO3</a:t>
            </a:r>
            <a:r>
              <a:rPr lang="vi-VN" sz="3200">
                <a:solidFill>
                  <a:srgbClr val="FF0000"/>
                </a:solidFill>
                <a:latin typeface="Times New Roman" panose="02020603050405020304" pitchFamily="18" charset="0"/>
                <a:cs typeface="Times New Roman" panose="02020603050405020304" pitchFamily="18" charset="0"/>
              </a:rPr>
              <a:t> = 0,3 (mol) =&gt; chỉ xảy ra phản ứng (1). Không xảy ra phản ứng (2) và (3)</a:t>
            </a:r>
          </a:p>
          <a:p>
            <a:r>
              <a:rPr lang="vi-VN" sz="3200">
                <a:solidFill>
                  <a:srgbClr val="FF0000"/>
                </a:solidFill>
                <a:latin typeface="Times New Roman" panose="02020603050405020304" pitchFamily="18" charset="0"/>
                <a:cs typeface="Times New Roman" panose="02020603050405020304" pitchFamily="18" charset="0"/>
              </a:rPr>
              <a:t>=&gt; m rắn = m</a:t>
            </a:r>
            <a:r>
              <a:rPr lang="vi-VN" sz="3200" baseline="-25000">
                <a:solidFill>
                  <a:srgbClr val="FF0000"/>
                </a:solidFill>
                <a:latin typeface="Times New Roman" panose="02020603050405020304" pitchFamily="18" charset="0"/>
                <a:cs typeface="Times New Roman" panose="02020603050405020304" pitchFamily="18" charset="0"/>
              </a:rPr>
              <a:t>Ag</a:t>
            </a:r>
            <a:r>
              <a:rPr lang="vi-VN" sz="3200">
                <a:solidFill>
                  <a:srgbClr val="FF0000"/>
                </a:solidFill>
                <a:latin typeface="Times New Roman" panose="02020603050405020304" pitchFamily="18" charset="0"/>
                <a:cs typeface="Times New Roman" panose="02020603050405020304" pitchFamily="18" charset="0"/>
              </a:rPr>
              <a:t>↓ + m</a:t>
            </a:r>
            <a:r>
              <a:rPr lang="vi-VN" sz="3200" baseline="-25000">
                <a:solidFill>
                  <a:srgbClr val="FF0000"/>
                </a:solidFill>
                <a:latin typeface="Times New Roman" panose="02020603050405020304" pitchFamily="18" charset="0"/>
                <a:cs typeface="Times New Roman" panose="02020603050405020304" pitchFamily="18" charset="0"/>
              </a:rPr>
              <a:t>Fe dư</a:t>
            </a:r>
            <a:endParaRPr lang="vi-VN" sz="3200">
              <a:solidFill>
                <a:srgbClr val="FF0000"/>
              </a:solidFill>
              <a:latin typeface="Times New Roman" panose="02020603050405020304" pitchFamily="18" charset="0"/>
              <a:cs typeface="Times New Roman" panose="02020603050405020304" pitchFamily="18" charset="0"/>
            </a:endParaRPr>
          </a:p>
          <a:p>
            <a:r>
              <a:rPr lang="vi-VN" sz="3200">
                <a:solidFill>
                  <a:srgbClr val="FF0000"/>
                </a:solidFill>
                <a:latin typeface="Times New Roman" panose="02020603050405020304" pitchFamily="18" charset="0"/>
                <a:cs typeface="Times New Roman" panose="02020603050405020304" pitchFamily="18" charset="0"/>
              </a:rPr>
              <a:t>               = 0,1.3.108 + 0,05.56 </a:t>
            </a:r>
          </a:p>
          <a:p>
            <a:r>
              <a:rPr lang="vi-VN" sz="3200">
                <a:solidFill>
                  <a:srgbClr val="FF0000"/>
                </a:solidFill>
                <a:latin typeface="Times New Roman" panose="02020603050405020304" pitchFamily="18" charset="0"/>
                <a:cs typeface="Times New Roman" panose="02020603050405020304" pitchFamily="18" charset="0"/>
              </a:rPr>
              <a:t>               = 35,2 (</a:t>
            </a:r>
            <a:r>
              <a:rPr lang="vi-VN" sz="3200">
                <a:solidFill>
                  <a:srgbClr val="FF0000"/>
                </a:solidFill>
                <a:latin typeface="Times New Roman" panose="02020603050405020304" pitchFamily="18" charset="0"/>
                <a:cs typeface="Times New Roman" panose="02020603050405020304" pitchFamily="18" charset="0"/>
              </a:rPr>
              <a:t>g</a:t>
            </a:r>
            <a:r>
              <a:rPr lang="vi-VN" sz="3200" smtClean="0">
                <a:solidFill>
                  <a:srgbClr val="FF0000"/>
                </a:solidFill>
                <a:latin typeface="Times New Roman" panose="02020603050405020304" pitchFamily="18" charset="0"/>
                <a:cs typeface="Times New Roman" panose="02020603050405020304" pitchFamily="18" charset="0"/>
              </a:rPr>
              <a:t>)</a:t>
            </a:r>
            <a:endParaRPr lang="vi-VN" sz="320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4299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animEffect transition="in" filter="wipe(down)">
                                      <p:cBhvr>
                                        <p:cTn id="7" dur="500"/>
                                        <p:tgtEl>
                                          <p:spTgt spid="2">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2">
                                            <p:txEl>
                                              <p:pRg st="6" end="6"/>
                                            </p:txEl>
                                          </p:spTgt>
                                        </p:tgtEl>
                                        <p:attrNameLst>
                                          <p:attrName>style.visibility</p:attrName>
                                        </p:attrNameLst>
                                      </p:cBhvr>
                                      <p:to>
                                        <p:strVal val="visible"/>
                                      </p:to>
                                    </p:set>
                                    <p:animEffect transition="in" filter="wipe(down)">
                                      <p:cBhvr>
                                        <p:cTn id="12" dur="500"/>
                                        <p:tgtEl>
                                          <p:spTgt spid="2">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animEffect transition="in" filter="wipe(down)">
                                      <p:cBhvr>
                                        <p:cTn id="17" dur="500"/>
                                        <p:tgtEl>
                                          <p:spTgt spid="2">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xEl>
                                              <p:pRg st="8" end="8"/>
                                            </p:txEl>
                                          </p:spTgt>
                                        </p:tgtEl>
                                        <p:attrNameLst>
                                          <p:attrName>style.visibility</p:attrName>
                                        </p:attrNameLst>
                                      </p:cBhvr>
                                      <p:to>
                                        <p:strVal val="visible"/>
                                      </p:to>
                                    </p:set>
                                    <p:animEffect transition="in" filter="wipe(down)">
                                      <p:cBhvr>
                                        <p:cTn id="22" dur="500"/>
                                        <p:tgtEl>
                                          <p:spTgt spid="2">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
                                            <p:txEl>
                                              <p:pRg st="9" end="9"/>
                                            </p:txEl>
                                          </p:spTgt>
                                        </p:tgtEl>
                                        <p:attrNameLst>
                                          <p:attrName>style.visibility</p:attrName>
                                        </p:attrNameLst>
                                      </p:cBhvr>
                                      <p:to>
                                        <p:strVal val="visible"/>
                                      </p:to>
                                    </p:set>
                                    <p:animEffect transition="in" filter="wipe(down)">
                                      <p:cBhvr>
                                        <p:cTn id="27" dur="500"/>
                                        <p:tgtEl>
                                          <p:spTgt spid="2">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
                                            <p:txEl>
                                              <p:pRg st="10" end="10"/>
                                            </p:txEl>
                                          </p:spTgt>
                                        </p:tgtEl>
                                        <p:attrNameLst>
                                          <p:attrName>style.visibility</p:attrName>
                                        </p:attrNameLst>
                                      </p:cBhvr>
                                      <p:to>
                                        <p:strVal val="visible"/>
                                      </p:to>
                                    </p:set>
                                    <p:animEffect transition="in" filter="wipe(down)">
                                      <p:cBhvr>
                                        <p:cTn id="32" dur="500"/>
                                        <p:tgtEl>
                                          <p:spTgt spid="2">
                                            <p:txEl>
                                              <p:pRg st="10" end="1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
                                            <p:txEl>
                                              <p:pRg st="11" end="11"/>
                                            </p:txEl>
                                          </p:spTgt>
                                        </p:tgtEl>
                                        <p:attrNameLst>
                                          <p:attrName>style.visibility</p:attrName>
                                        </p:attrNameLst>
                                      </p:cBhvr>
                                      <p:to>
                                        <p:strVal val="visible"/>
                                      </p:to>
                                    </p:set>
                                    <p:animEffect transition="in" filter="wipe(down)">
                                      <p:cBhvr>
                                        <p:cTn id="37" dur="500"/>
                                        <p:tgtEl>
                                          <p:spTgt spid="2">
                                            <p:txEl>
                                              <p:pRg st="11" end="11"/>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2">
                                            <p:txEl>
                                              <p:pRg st="12" end="12"/>
                                            </p:txEl>
                                          </p:spTgt>
                                        </p:tgtEl>
                                        <p:attrNameLst>
                                          <p:attrName>style.visibility</p:attrName>
                                        </p:attrNameLst>
                                      </p:cBhvr>
                                      <p:to>
                                        <p:strVal val="visible"/>
                                      </p:to>
                                    </p:set>
                                    <p:animEffect transition="in" filter="wipe(down)">
                                      <p:cBhvr>
                                        <p:cTn id="42"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l="13382" t="10101" r="14562" b="8001"/>
          <a:stretch/>
        </p:blipFill>
        <p:spPr>
          <a:xfrm>
            <a:off x="335360" y="4918"/>
            <a:ext cx="11521280" cy="6853082"/>
          </a:xfrm>
          <a:prstGeom prst="rect">
            <a:avLst/>
          </a:prstGeom>
        </p:spPr>
      </p:pic>
    </p:spTree>
    <p:extLst>
      <p:ext uri="{BB962C8B-B14F-4D97-AF65-F5344CB8AC3E}">
        <p14:creationId xmlns:p14="http://schemas.microsoft.com/office/powerpoint/2010/main" val="2719027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407368" y="404664"/>
            <a:ext cx="10729192" cy="3272114"/>
          </a:xfrm>
          <a:prstGeom prst="rect">
            <a:avLst/>
          </a:prstGeom>
          <a:no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a:defRPr>
                <a:solidFill>
                  <a:schemeClr val="tx1"/>
                </a:solidFill>
                <a:latin typeface="Arial" panose="020B0604020202020204" pitchFamily="34" charset="0"/>
                <a:cs typeface="Arial" panose="020B0604020202020204" pitchFamily="34" charset="0"/>
              </a:defRPr>
            </a:lvl3pPr>
            <a:lvl4pPr>
              <a:defRPr>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20000"/>
              </a:lnSpc>
              <a:spcBef>
                <a:spcPts val="1200"/>
              </a:spcBef>
              <a:spcAft>
                <a:spcPct val="0"/>
              </a:spcAft>
              <a:buClrTx/>
              <a:buSzTx/>
              <a:buFontTx/>
              <a:buNone/>
              <a:tabLst/>
            </a:pPr>
            <a:r>
              <a:rPr kumimoji="0" lang="en-US" altLang="en-US" sz="3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Bài</a:t>
            </a:r>
            <a:r>
              <a:rPr kumimoji="0" lang="en-US" altLang="en-US" sz="3200" b="1" i="0" u="none" strike="noStrike" cap="none" normalizeH="0" smtClean="0">
                <a:ln>
                  <a:noFill/>
                </a:ln>
                <a:solidFill>
                  <a:srgbClr val="000000"/>
                </a:solidFill>
                <a:effectLst/>
                <a:latin typeface="Times New Roman" panose="02020603050405020304" pitchFamily="18" charset="0"/>
                <a:cs typeface="Times New Roman" panose="02020603050405020304" pitchFamily="18" charset="0"/>
              </a:rPr>
              <a:t> 1 (trang 88) </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Giải </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thích vì sao kim loại đều có tính vật lí chung là dẫn điện, dẫn nhiệt, dẻo và có ánh kim.</a:t>
            </a:r>
            <a:endParaRPr kumimoji="0" lang="en-US" altLang="en-US" sz="3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20000"/>
              </a:lnSpc>
              <a:spcBef>
                <a:spcPts val="1200"/>
              </a:spcBef>
              <a:spcAft>
                <a:spcPct val="0"/>
              </a:spcAft>
              <a:buClrTx/>
              <a:buSzTx/>
              <a:buFontTx/>
              <a:buNone/>
              <a:tabLst/>
            </a:pPr>
            <a:r>
              <a:rPr kumimoji="0" lang="en-US" altLang="en-US" sz="36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sym typeface="Wingdings" panose="05000000000000000000" pitchFamily="2" charset="2"/>
              </a:rPr>
              <a:t> </a:t>
            </a:r>
            <a:r>
              <a:rPr kumimoji="0" lang="en-US" altLang="en-US" sz="36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Kim </a:t>
            </a:r>
            <a:r>
              <a:rPr kumimoji="0" lang="en-US" altLang="en-US" sz="36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loại đều có tính chất vật lí chung là dẫn điện, dẫn nhiệt, dẻo và có ánh kim là do </a:t>
            </a:r>
            <a:r>
              <a:rPr kumimoji="0" lang="en-US" altLang="en-US" sz="3600" b="1"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sự có mặt của các electron tự do trong mạng tinh thể kim loại.</a:t>
            </a:r>
            <a:r>
              <a:rPr kumimoji="0" lang="en-US" altLang="en-US" sz="3600" b="1"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 </a:t>
            </a:r>
            <a:endParaRPr kumimoji="0" lang="en-US" altLang="en-US" sz="36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4" name="AutoShape 2" descr="data:image/png;base64,iVBORw0KGgoAAAANSUhEUgAAAAoAAAAGCAYAAAD68A/GAAAAGXRFWHRTb2Z0d2FyZQBBZG9iZSBJbWFnZVJlYWR5ccllPAAAA2ZpVFh0WE1MOmNvbS5hZG9iZS54bXAAAAAAADw/eHBhY2tldCBiZWdpbj0i77u/IiBpZD0iVzVNME1wQ2VoaUh6cmVTek5UY3prYzlkIj8+IDx4OnhtcG1ldGEgeG1sbnM6eD0iYWRvYmU6bnM6bWV0YS8iIHg6eG1wdGs9IkFkb2JlIFhNUCBDb3JlIDUuMy1jMDExIDY2LjE0NTY2MSwgMjAxMi8wMi8wNi0xNDo1NjoyNyAgICAgICAgIj4gPHJkZjpSREYgeG1sbnM6cmRmPSJodHRwOi8vd3d3LnczLm9yZy8xOTk5LzAyLzIyLXJkZi1zeW50YXgtbnMjIj4gPHJkZjpEZXNjcmlwdGlvbiByZGY6YWJvdXQ9IiIgeG1sbnM6eG1wTU09Imh0dHA6Ly9ucy5hZG9iZS5jb20veGFwLzEuMC9tbS8iIHhtbG5zOnN0UmVmPSJodHRwOi8vbnMuYWRvYmUuY29tL3hhcC8xLjAvc1R5cGUvUmVzb3VyY2VSZWYjIiB4bWxuczp4bXA9Imh0dHA6Ly9ucy5hZG9iZS5jb20veGFwLzEuMC8iIHhtcE1NOk9yaWdpbmFsRG9jdW1lbnRJRD0ieG1wLmRpZDoxM0UzREU1OEVDMzZFODExQkQ5N0VEMEYzMTQyQzg0NSIgeG1wTU06RG9jdW1lbnRJRD0ieG1wLmRpZDo5NTFEMTQyQTM3QUExMUU4OTg2OUQ0MzRDMEZGNkVBQiIgeG1wTU06SW5zdGFuY2VJRD0ieG1wLmlpZDo5NTFEMTQyOTM3QUExMUU4OTg2OUQ0MzRDMEZGNkVBQiIgeG1wOkNyZWF0b3JUb29sPSJBZG9iZSBQaG90b3Nob3AgQ1M2IChXaW5kb3dzKSI+IDx4bXBNTTpEZXJpdmVkRnJvbSBzdFJlZjppbnN0YW5jZUlEPSJ4bXAuaWlkOjEzRTNERTU4RUMzNkU4MTFCRDk3RUQwRjMxNDJDODQ1IiBzdFJlZjpkb2N1bWVudElEPSJ4bXAuZGlkOjEzRTNERTU4RUMzNkU4MTFCRDk3RUQwRjMxNDJDODQ1Ii8+IDwvcmRmOkRlc2NyaXB0aW9uPiA8L3JkZjpSREY+IDwveDp4bXBtZXRhPiA8P3hwYWNrZXQgZW5kPSJyIj8+eFCcKwAAAHdJREFUeNpiDA0NvcXAwDAbiLsZsINSIE5lAhIbgbgLiLOxKMqGym1iARJlQCwAxJOB+AsQL4QqioeKzQWZClL4H4gzgJgbKvgVqhDEXgnE6SA1LFDBv1ATQIqXQsW2QsVAcgwsSO75DcShIPdA+WFA/AsmCRBgAO7AGQt+AUtuAAAAAElFTkSuQmCC"/>
          <p:cNvSpPr>
            <a:spLocks noChangeAspect="1" noChangeArrowheads="1"/>
          </p:cNvSpPr>
          <p:nvPr/>
        </p:nvSpPr>
        <p:spPr bwMode="auto">
          <a:xfrm>
            <a:off x="2536825" y="-1746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0871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407368" y="612091"/>
            <a:ext cx="11521280" cy="3545586"/>
          </a:xfrm>
          <a:prstGeom prst="rect">
            <a:avLst/>
          </a:prstGeom>
          <a:no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a:defRPr>
                <a:solidFill>
                  <a:schemeClr val="tx1"/>
                </a:solidFill>
                <a:latin typeface="Arial" panose="020B0604020202020204" pitchFamily="34" charset="0"/>
                <a:cs typeface="Arial" panose="020B0604020202020204" pitchFamily="34" charset="0"/>
              </a:defRPr>
            </a:lvl3pPr>
            <a:lvl4pPr>
              <a:defRPr>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120000"/>
              </a:lnSpc>
            </a:pPr>
            <a:r>
              <a:rPr kumimoji="0" lang="en-US" altLang="en-US" sz="3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Bài</a:t>
            </a:r>
            <a:r>
              <a:rPr kumimoji="0" lang="en-US" altLang="en-US" sz="3200" b="1" i="0" u="none" strike="noStrike" cap="none" normalizeH="0" smtClean="0">
                <a:ln>
                  <a:noFill/>
                </a:ln>
                <a:solidFill>
                  <a:srgbClr val="000000"/>
                </a:solidFill>
                <a:effectLst/>
                <a:latin typeface="Times New Roman" panose="02020603050405020304" pitchFamily="18" charset="0"/>
                <a:cs typeface="Times New Roman" panose="02020603050405020304" pitchFamily="18" charset="0"/>
              </a:rPr>
              <a:t> 8 (trang 89) </a:t>
            </a:r>
            <a:r>
              <a:rPr lang="vi-VN" sz="3200">
                <a:latin typeface="Times New Roman" panose="02020603050405020304" pitchFamily="18" charset="0"/>
                <a:cs typeface="Times New Roman" panose="02020603050405020304" pitchFamily="18" charset="0"/>
              </a:rPr>
              <a:t>Những tính chất vật lí chung của kim loại (dẫn điện, dẫn nhiệt, dẻo, ánh kim) gây nên chủ yếu bởi</a:t>
            </a:r>
          </a:p>
          <a:p>
            <a:pPr>
              <a:lnSpc>
                <a:spcPct val="120000"/>
              </a:lnSpc>
            </a:pPr>
            <a:r>
              <a:rPr lang="vi-VN" sz="3200">
                <a:latin typeface="Times New Roman" panose="02020603050405020304" pitchFamily="18" charset="0"/>
                <a:cs typeface="Times New Roman" panose="02020603050405020304" pitchFamily="18" charset="0"/>
              </a:rPr>
              <a:t>A. Cấu tạo mạng tinh thể của kim loại</a:t>
            </a:r>
          </a:p>
          <a:p>
            <a:pPr>
              <a:lnSpc>
                <a:spcPct val="120000"/>
              </a:lnSpc>
            </a:pPr>
            <a:r>
              <a:rPr lang="vi-VN" sz="3200">
                <a:latin typeface="Times New Roman" panose="02020603050405020304" pitchFamily="18" charset="0"/>
                <a:cs typeface="Times New Roman" panose="02020603050405020304" pitchFamily="18" charset="0"/>
              </a:rPr>
              <a:t>B. Khối lượng riêng của kim loại</a:t>
            </a:r>
          </a:p>
          <a:p>
            <a:pPr>
              <a:lnSpc>
                <a:spcPct val="120000"/>
              </a:lnSpc>
            </a:pPr>
            <a:r>
              <a:rPr lang="vi-VN" sz="3200">
                <a:latin typeface="Times New Roman" panose="02020603050405020304" pitchFamily="18" charset="0"/>
                <a:cs typeface="Times New Roman" panose="02020603050405020304" pitchFamily="18" charset="0"/>
              </a:rPr>
              <a:t>C. Tính chất của kim loại</a:t>
            </a:r>
          </a:p>
          <a:p>
            <a:pPr>
              <a:lnSpc>
                <a:spcPct val="120000"/>
              </a:lnSpc>
            </a:pPr>
            <a:r>
              <a:rPr lang="vi-VN" sz="3200">
                <a:latin typeface="Times New Roman" panose="02020603050405020304" pitchFamily="18" charset="0"/>
                <a:cs typeface="Times New Roman" panose="02020603050405020304" pitchFamily="18" charset="0"/>
              </a:rPr>
              <a:t>D. Các electron tự do trong tinh thể </a:t>
            </a:r>
            <a:r>
              <a:rPr lang="vi-VN" sz="3200">
                <a:latin typeface="Times New Roman" panose="02020603050405020304" pitchFamily="18" charset="0"/>
                <a:cs typeface="Times New Roman" panose="02020603050405020304" pitchFamily="18" charset="0"/>
              </a:rPr>
              <a:t>kim </a:t>
            </a:r>
            <a:r>
              <a:rPr lang="vi-VN" sz="3200" smtClean="0">
                <a:latin typeface="Times New Roman" panose="02020603050405020304" pitchFamily="18" charset="0"/>
                <a:cs typeface="Times New Roman" panose="02020603050405020304" pitchFamily="18" charset="0"/>
              </a:rPr>
              <a:t>loại</a:t>
            </a:r>
            <a:endParaRPr lang="vi-VN" sz="3200">
              <a:latin typeface="Times New Roman" panose="02020603050405020304" pitchFamily="18" charset="0"/>
              <a:cs typeface="Times New Roman" panose="02020603050405020304" pitchFamily="18" charset="0"/>
            </a:endParaRPr>
          </a:p>
        </p:txBody>
      </p:sp>
      <p:sp>
        <p:nvSpPr>
          <p:cNvPr id="4" name="AutoShape 2" descr="data:image/png;base64,iVBORw0KGgoAAAANSUhEUgAAAAoAAAAGCAYAAAD68A/GAAAAGXRFWHRTb2Z0d2FyZQBBZG9iZSBJbWFnZVJlYWR5ccllPAAAA2ZpVFh0WE1MOmNvbS5hZG9iZS54bXAAAAAAADw/eHBhY2tldCBiZWdpbj0i77u/IiBpZD0iVzVNME1wQ2VoaUh6cmVTek5UY3prYzlkIj8+IDx4OnhtcG1ldGEgeG1sbnM6eD0iYWRvYmU6bnM6bWV0YS8iIHg6eG1wdGs9IkFkb2JlIFhNUCBDb3JlIDUuMy1jMDExIDY2LjE0NTY2MSwgMjAxMi8wMi8wNi0xNDo1NjoyNyAgICAgICAgIj4gPHJkZjpSREYgeG1sbnM6cmRmPSJodHRwOi8vd3d3LnczLm9yZy8xOTk5LzAyLzIyLXJkZi1zeW50YXgtbnMjIj4gPHJkZjpEZXNjcmlwdGlvbiByZGY6YWJvdXQ9IiIgeG1sbnM6eG1wTU09Imh0dHA6Ly9ucy5hZG9iZS5jb20veGFwLzEuMC9tbS8iIHhtbG5zOnN0UmVmPSJodHRwOi8vbnMuYWRvYmUuY29tL3hhcC8xLjAvc1R5cGUvUmVzb3VyY2VSZWYjIiB4bWxuczp4bXA9Imh0dHA6Ly9ucy5hZG9iZS5jb20veGFwLzEuMC8iIHhtcE1NOk9yaWdpbmFsRG9jdW1lbnRJRD0ieG1wLmRpZDoxM0UzREU1OEVDMzZFODExQkQ5N0VEMEYzMTQyQzg0NSIgeG1wTU06RG9jdW1lbnRJRD0ieG1wLmRpZDo5NTFEMTQyQTM3QUExMUU4OTg2OUQ0MzRDMEZGNkVBQiIgeG1wTU06SW5zdGFuY2VJRD0ieG1wLmlpZDo5NTFEMTQyOTM3QUExMUU4OTg2OUQ0MzRDMEZGNkVBQiIgeG1wOkNyZWF0b3JUb29sPSJBZG9iZSBQaG90b3Nob3AgQ1M2IChXaW5kb3dzKSI+IDx4bXBNTTpEZXJpdmVkRnJvbSBzdFJlZjppbnN0YW5jZUlEPSJ4bXAuaWlkOjEzRTNERTU4RUMzNkU4MTFCRDk3RUQwRjMxNDJDODQ1IiBzdFJlZjpkb2N1bWVudElEPSJ4bXAuZGlkOjEzRTNERTU4RUMzNkU4MTFCRDk3RUQwRjMxNDJDODQ1Ii8+IDwvcmRmOkRlc2NyaXB0aW9uPiA8L3JkZjpSREY+IDwveDp4bXBtZXRhPiA8P3hwYWNrZXQgZW5kPSJyIj8+eFCcKwAAAHdJREFUeNpiDA0NvcXAwDAbiLsZsINSIE5lAhIbgbgLiLOxKMqGym1iARJlQCwAxJOB+AsQL4QqioeKzQWZClL4H4gzgJgbKvgVqhDEXgnE6SA1LFDBv1ATQIqXQsW2QsVAcgwsSO75DcShIPdA+WFA/AsmCRBgAO7AGQt+AUtuAAAAAElFTkSuQmCC"/>
          <p:cNvSpPr>
            <a:spLocks noChangeAspect="1" noChangeArrowheads="1"/>
          </p:cNvSpPr>
          <p:nvPr/>
        </p:nvSpPr>
        <p:spPr bwMode="auto">
          <a:xfrm>
            <a:off x="2536825" y="-1746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3200">
              <a:latin typeface="Times New Roman" panose="02020603050405020304" pitchFamily="18" charset="0"/>
              <a:cs typeface="Times New Roman" panose="02020603050405020304" pitchFamily="18" charset="0"/>
            </a:endParaRPr>
          </a:p>
        </p:txBody>
      </p:sp>
      <p:sp>
        <p:nvSpPr>
          <p:cNvPr id="5" name="AutoShape 2" descr="data:image/png;base64,iVBORw0KGgoAAAANSUhEUgAAAAoAAAAGCAYAAAD68A/GAAAAGXRFWHRTb2Z0d2FyZQBBZG9iZSBJbWFnZVJlYWR5ccllPAAAA2ZpVFh0WE1MOmNvbS5hZG9iZS54bXAAAAAAADw/eHBhY2tldCBiZWdpbj0i77u/IiBpZD0iVzVNME1wQ2VoaUh6cmVTek5UY3prYzlkIj8+IDx4OnhtcG1ldGEgeG1sbnM6eD0iYWRvYmU6bnM6bWV0YS8iIHg6eG1wdGs9IkFkb2JlIFhNUCBDb3JlIDUuMy1jMDExIDY2LjE0NTY2MSwgMjAxMi8wMi8wNi0xNDo1NjoyNyAgICAgICAgIj4gPHJkZjpSREYgeG1sbnM6cmRmPSJodHRwOi8vd3d3LnczLm9yZy8xOTk5LzAyLzIyLXJkZi1zeW50YXgtbnMjIj4gPHJkZjpEZXNjcmlwdGlvbiByZGY6YWJvdXQ9IiIgeG1sbnM6eG1wTU09Imh0dHA6Ly9ucy5hZG9iZS5jb20veGFwLzEuMC9tbS8iIHhtbG5zOnN0UmVmPSJodHRwOi8vbnMuYWRvYmUuY29tL3hhcC8xLjAvc1R5cGUvUmVzb3VyY2VSZWYjIiB4bWxuczp4bXA9Imh0dHA6Ly9ucy5hZG9iZS5jb20veGFwLzEuMC8iIHhtcE1NOk9yaWdpbmFsRG9jdW1lbnRJRD0ieG1wLmRpZDoxM0UzREU1OEVDMzZFODExQkQ5N0VEMEYzMTQyQzg0NSIgeG1wTU06RG9jdW1lbnRJRD0ieG1wLmRpZDo5NTFEMTQyQTM3QUExMUU4OTg2OUQ0MzRDMEZGNkVBQiIgeG1wTU06SW5zdGFuY2VJRD0ieG1wLmlpZDo5NTFEMTQyOTM3QUExMUU4OTg2OUQ0MzRDMEZGNkVBQiIgeG1wOkNyZWF0b3JUb29sPSJBZG9iZSBQaG90b3Nob3AgQ1M2IChXaW5kb3dzKSI+IDx4bXBNTTpEZXJpdmVkRnJvbSBzdFJlZjppbnN0YW5jZUlEPSJ4bXAuaWlkOjEzRTNERTU4RUMzNkU4MTFCRDk3RUQwRjMxNDJDODQ1IiBzdFJlZjpkb2N1bWVudElEPSJ4bXAuZGlkOjEzRTNERTU4RUMzNkU4MTFCRDk3RUQwRjMxNDJDODQ1Ii8+IDwvcmRmOkRlc2NyaXB0aW9uPiA8L3JkZjpSREY+IDwveDp4bXBtZXRhPiA8P3hwYWNrZXQgZW5kPSJyIj8+eFCcKwAAAHdJREFUeNpiDA0NvcXAwDAbiLsZsINSIE5lAhIbgbgLiLOxKMqGym1iARJlQCwAxJOB+AsQL4QqioeKzQWZClL4H4gzgJgbKvgVqhDEXgnE6SA1LFDBv1ATQIqXQsW2QsVAcgwsSO75DcShIPdA+WFA/AsmCRBgAO7AGQt+AUtuAAAAAElFTkSuQmCC"/>
          <p:cNvSpPr>
            <a:spLocks noChangeAspect="1" noChangeArrowheads="1"/>
          </p:cNvSpPr>
          <p:nvPr/>
        </p:nvSpPr>
        <p:spPr bwMode="auto">
          <a:xfrm>
            <a:off x="2536825" y="-6318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3200">
              <a:latin typeface="Times New Roman" panose="02020603050405020304" pitchFamily="18" charset="0"/>
              <a:cs typeface="Times New Roman" panose="02020603050405020304" pitchFamily="18" charset="0"/>
            </a:endParaRPr>
          </a:p>
        </p:txBody>
      </p:sp>
      <p:sp>
        <p:nvSpPr>
          <p:cNvPr id="2" name="Oval 1"/>
          <p:cNvSpPr/>
          <p:nvPr/>
        </p:nvSpPr>
        <p:spPr>
          <a:xfrm>
            <a:off x="191344" y="3573016"/>
            <a:ext cx="720080" cy="6480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71157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par>
                          <p:cTn id="13" fill="hold">
                            <p:stCondLst>
                              <p:cond delay="500"/>
                            </p:stCondLst>
                            <p:childTnLst>
                              <p:par>
                                <p:cTn id="14" presetID="22" presetClass="entr" presetSubtype="4" fill="hold" nodeType="after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wipe(down)">
                                      <p:cBhvr>
                                        <p:cTn id="16" dur="500"/>
                                        <p:tgtEl>
                                          <p:spTgt spid="3">
                                            <p:txEl>
                                              <p:pRg st="2" end="2"/>
                                            </p:txEl>
                                          </p:spTgt>
                                        </p:tgtEl>
                                      </p:cBhvr>
                                    </p:animEffect>
                                  </p:childTnLst>
                                </p:cTn>
                              </p:par>
                            </p:childTnLst>
                          </p:cTn>
                        </p:par>
                        <p:par>
                          <p:cTn id="17" fill="hold">
                            <p:stCondLst>
                              <p:cond delay="1000"/>
                            </p:stCondLst>
                            <p:childTnLst>
                              <p:par>
                                <p:cTn id="18" presetID="22" presetClass="entr" presetSubtype="4" fill="hold"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childTnLst>
                          </p:cTn>
                        </p:par>
                        <p:par>
                          <p:cTn id="21" fill="hold">
                            <p:stCondLst>
                              <p:cond delay="1500"/>
                            </p:stCondLst>
                            <p:childTnLst>
                              <p:par>
                                <p:cTn id="22" presetID="22" presetClass="entr" presetSubtype="4" fill="hold" nodeType="after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ipe(down)">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1" fill="hold" grpId="0" nodeType="click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wheel(1)">
                                      <p:cBhvr>
                                        <p:cTn id="29"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479376" y="541083"/>
            <a:ext cx="11305256" cy="5416868"/>
          </a:xfrm>
          <a:prstGeom prst="rect">
            <a:avLst/>
          </a:prstGeom>
          <a:no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a:defRPr>
                <a:solidFill>
                  <a:schemeClr val="tx1"/>
                </a:solidFill>
                <a:latin typeface="Arial" panose="020B0604020202020204" pitchFamily="34" charset="0"/>
                <a:cs typeface="Arial" panose="020B0604020202020204" pitchFamily="34" charset="0"/>
              </a:defRPr>
            </a:lvl3pPr>
            <a:lvl4pPr>
              <a:defRPr>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0"/>
            <a:r>
              <a:rPr kumimoji="0" lang="en-US" altLang="en-US" sz="3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Bài</a:t>
            </a:r>
            <a:r>
              <a:rPr kumimoji="0" lang="en-US" altLang="en-US" sz="3200" b="1" i="0" u="none" strike="noStrike" cap="none" normalizeH="0" smtClean="0">
                <a:ln>
                  <a:noFill/>
                </a:ln>
                <a:solidFill>
                  <a:srgbClr val="000000"/>
                </a:solidFill>
                <a:effectLst/>
                <a:latin typeface="Times New Roman" panose="02020603050405020304" pitchFamily="18" charset="0"/>
                <a:cs typeface="Times New Roman" panose="02020603050405020304" pitchFamily="18" charset="0"/>
              </a:rPr>
              <a:t> 2 (trang 88) </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Tính chất hoá học cơ bản của kim loại là gì và vì sao kim loại lại có tính chất đó?</a:t>
            </a:r>
            <a:endParaRPr kumimoji="0" lang="en-US" altLang="en-US" sz="3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lvl="0"/>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sym typeface="Wingdings" panose="05000000000000000000" pitchFamily="2" charset="2"/>
              </a:rPr>
              <a:t> </a:t>
            </a:r>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Tính chất hóa học chung của kim loại là </a:t>
            </a:r>
            <a:r>
              <a:rPr kumimoji="0" lang="en-US" altLang="en-US" sz="3200" b="1"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tính khử</a:t>
            </a:r>
          </a:p>
          <a:p>
            <a:pPr lvl="0"/>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				M → M</a:t>
            </a:r>
            <a:r>
              <a:rPr kumimoji="0" lang="en-US" altLang="en-US" sz="3200" b="0" i="0" u="none" strike="noStrike" cap="none" normalizeH="0" baseline="30000" smtClean="0">
                <a:ln>
                  <a:noFill/>
                </a:ln>
                <a:solidFill>
                  <a:srgbClr val="FF0000"/>
                </a:solidFill>
                <a:effectLst/>
                <a:latin typeface="Times New Roman" panose="02020603050405020304" pitchFamily="18" charset="0"/>
                <a:cs typeface="Times New Roman" panose="02020603050405020304" pitchFamily="18" charset="0"/>
              </a:rPr>
              <a:t>n+ </a:t>
            </a:r>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 ne</a:t>
            </a:r>
          </a:p>
          <a:p>
            <a:pPr lvl="0"/>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Bởi vì:</a:t>
            </a:r>
          </a:p>
          <a:p>
            <a:pPr lvl="0"/>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 Nguyên tử kim loại có số electron hóa trị ít 1, 2, 3 electron.</a:t>
            </a:r>
          </a:p>
          <a:p>
            <a:pPr lvl="0"/>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 Trong cùng một chu kỳ bán kính nguyên tử kim loại lớn, điện tích hạt nhân nhỏ.</a:t>
            </a:r>
          </a:p>
          <a:p>
            <a:pPr lvl="0"/>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Vì vậy lực liên kết giữa hạt nhân với các electron hóa trị của kim loại là yếu nên chúng dễ tách ra khỏi nguyên tử. Kim loại thể hiện tính khử.</a:t>
            </a:r>
            <a:endPar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
        <p:nvSpPr>
          <p:cNvPr id="4" name="AutoShape 2" descr="data:image/png;base64,iVBORw0KGgoAAAANSUhEUgAAAAoAAAAGCAYAAAD68A/GAAAAGXRFWHRTb2Z0d2FyZQBBZG9iZSBJbWFnZVJlYWR5ccllPAAAA2ZpVFh0WE1MOmNvbS5hZG9iZS54bXAAAAAAADw/eHBhY2tldCBiZWdpbj0i77u/IiBpZD0iVzVNME1wQ2VoaUh6cmVTek5UY3prYzlkIj8+IDx4OnhtcG1ldGEgeG1sbnM6eD0iYWRvYmU6bnM6bWV0YS8iIHg6eG1wdGs9IkFkb2JlIFhNUCBDb3JlIDUuMy1jMDExIDY2LjE0NTY2MSwgMjAxMi8wMi8wNi0xNDo1NjoyNyAgICAgICAgIj4gPHJkZjpSREYgeG1sbnM6cmRmPSJodHRwOi8vd3d3LnczLm9yZy8xOTk5LzAyLzIyLXJkZi1zeW50YXgtbnMjIj4gPHJkZjpEZXNjcmlwdGlvbiByZGY6YWJvdXQ9IiIgeG1sbnM6eG1wTU09Imh0dHA6Ly9ucy5hZG9iZS5jb20veGFwLzEuMC9tbS8iIHhtbG5zOnN0UmVmPSJodHRwOi8vbnMuYWRvYmUuY29tL3hhcC8xLjAvc1R5cGUvUmVzb3VyY2VSZWYjIiB4bWxuczp4bXA9Imh0dHA6Ly9ucy5hZG9iZS5jb20veGFwLzEuMC8iIHhtcE1NOk9yaWdpbmFsRG9jdW1lbnRJRD0ieG1wLmRpZDoxM0UzREU1OEVDMzZFODExQkQ5N0VEMEYzMTQyQzg0NSIgeG1wTU06RG9jdW1lbnRJRD0ieG1wLmRpZDo5NTFEMTQyQTM3QUExMUU4OTg2OUQ0MzRDMEZGNkVBQiIgeG1wTU06SW5zdGFuY2VJRD0ieG1wLmlpZDo5NTFEMTQyOTM3QUExMUU4OTg2OUQ0MzRDMEZGNkVBQiIgeG1wOkNyZWF0b3JUb29sPSJBZG9iZSBQaG90b3Nob3AgQ1M2IChXaW5kb3dzKSI+IDx4bXBNTTpEZXJpdmVkRnJvbSBzdFJlZjppbnN0YW5jZUlEPSJ4bXAuaWlkOjEzRTNERTU4RUMzNkU4MTFCRDk3RUQwRjMxNDJDODQ1IiBzdFJlZjpkb2N1bWVudElEPSJ4bXAuZGlkOjEzRTNERTU4RUMzNkU4MTFCRDk3RUQwRjMxNDJDODQ1Ii8+IDwvcmRmOkRlc2NyaXB0aW9uPiA8L3JkZjpSREY+IDwveDp4bXBtZXRhPiA8P3hwYWNrZXQgZW5kPSJyIj8+eFCcKwAAAHdJREFUeNpiDA0NvcXAwDAbiLsZsINSIE5lAhIbgbgLiLOxKMqGym1iARJlQCwAxJOB+AsQL4QqioeKzQWZClL4H4gzgJgbKvgVqhDEXgnE6SA1LFDBv1ATQIqXQsW2QsVAcgwsSO75DcShIPdA+WFA/AsmCRBgAO7AGQt+AUtuAAAAAElFTkSuQmCC"/>
          <p:cNvSpPr>
            <a:spLocks noChangeAspect="1" noChangeArrowheads="1"/>
          </p:cNvSpPr>
          <p:nvPr/>
        </p:nvSpPr>
        <p:spPr bwMode="auto">
          <a:xfrm>
            <a:off x="2536825" y="-1746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3200">
              <a:latin typeface="Times New Roman" panose="02020603050405020304" pitchFamily="18" charset="0"/>
              <a:cs typeface="Times New Roman" panose="02020603050405020304" pitchFamily="18" charset="0"/>
            </a:endParaRPr>
          </a:p>
        </p:txBody>
      </p:sp>
      <p:sp>
        <p:nvSpPr>
          <p:cNvPr id="5" name="AutoShape 2" descr="data:image/png;base64,iVBORw0KGgoAAAANSUhEUgAAAAoAAAAGCAYAAAD68A/GAAAAGXRFWHRTb2Z0d2FyZQBBZG9iZSBJbWFnZVJlYWR5ccllPAAAA2ZpVFh0WE1MOmNvbS5hZG9iZS54bXAAAAAAADw/eHBhY2tldCBiZWdpbj0i77u/IiBpZD0iVzVNME1wQ2VoaUh6cmVTek5UY3prYzlkIj8+IDx4OnhtcG1ldGEgeG1sbnM6eD0iYWRvYmU6bnM6bWV0YS8iIHg6eG1wdGs9IkFkb2JlIFhNUCBDb3JlIDUuMy1jMDExIDY2LjE0NTY2MSwgMjAxMi8wMi8wNi0xNDo1NjoyNyAgICAgICAgIj4gPHJkZjpSREYgeG1sbnM6cmRmPSJodHRwOi8vd3d3LnczLm9yZy8xOTk5LzAyLzIyLXJkZi1zeW50YXgtbnMjIj4gPHJkZjpEZXNjcmlwdGlvbiByZGY6YWJvdXQ9IiIgeG1sbnM6eG1wTU09Imh0dHA6Ly9ucy5hZG9iZS5jb20veGFwLzEuMC9tbS8iIHhtbG5zOnN0UmVmPSJodHRwOi8vbnMuYWRvYmUuY29tL3hhcC8xLjAvc1R5cGUvUmVzb3VyY2VSZWYjIiB4bWxuczp4bXA9Imh0dHA6Ly9ucy5hZG9iZS5jb20veGFwLzEuMC8iIHhtcE1NOk9yaWdpbmFsRG9jdW1lbnRJRD0ieG1wLmRpZDoxM0UzREU1OEVDMzZFODExQkQ5N0VEMEYzMTQyQzg0NSIgeG1wTU06RG9jdW1lbnRJRD0ieG1wLmRpZDo5NTFEMTQyQTM3QUExMUU4OTg2OUQ0MzRDMEZGNkVBQiIgeG1wTU06SW5zdGFuY2VJRD0ieG1wLmlpZDo5NTFEMTQyOTM3QUExMUU4OTg2OUQ0MzRDMEZGNkVBQiIgeG1wOkNyZWF0b3JUb29sPSJBZG9iZSBQaG90b3Nob3AgQ1M2IChXaW5kb3dzKSI+IDx4bXBNTTpEZXJpdmVkRnJvbSBzdFJlZjppbnN0YW5jZUlEPSJ4bXAuaWlkOjEzRTNERTU4RUMzNkU4MTFCRDk3RUQwRjMxNDJDODQ1IiBzdFJlZjpkb2N1bWVudElEPSJ4bXAuZGlkOjEzRTNERTU4RUMzNkU4MTFCRDk3RUQwRjMxNDJDODQ1Ii8+IDwvcmRmOkRlc2NyaXB0aW9uPiA8L3JkZjpSREY+IDwveDp4bXBtZXRhPiA8P3hwYWNrZXQgZW5kPSJyIj8+eFCcKwAAAHdJREFUeNpiDA0NvcXAwDAbiLsZsINSIE5lAhIbgbgLiLOxKMqGym1iARJlQCwAxJOB+AsQL4QqioeKzQWZClL4H4gzgJgbKvgVqhDEXgnE6SA1LFDBv1ATQIqXQsW2QsVAcgwsSO75DcShIPdA+WFA/AsmCRBgAO7AGQt+AUtuAAAAAElFTkSuQmCC"/>
          <p:cNvSpPr>
            <a:spLocks noChangeAspect="1" noChangeArrowheads="1"/>
          </p:cNvSpPr>
          <p:nvPr/>
        </p:nvSpPr>
        <p:spPr bwMode="auto">
          <a:xfrm>
            <a:off x="2536825" y="-6318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32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6955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335360" y="352499"/>
            <a:ext cx="11305256" cy="2903102"/>
          </a:xfrm>
          <a:prstGeom prst="rect">
            <a:avLst/>
          </a:prstGeom>
          <a:no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a:defRPr>
                <a:solidFill>
                  <a:schemeClr val="tx1"/>
                </a:solidFill>
                <a:latin typeface="Arial" panose="020B0604020202020204" pitchFamily="34" charset="0"/>
                <a:cs typeface="Arial" panose="020B0604020202020204" pitchFamily="34" charset="0"/>
              </a:defRPr>
            </a:lvl3pPr>
            <a:lvl4pPr>
              <a:defRPr>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nSpc>
                <a:spcPct val="120000"/>
              </a:lnSpc>
            </a:pPr>
            <a:r>
              <a:rPr kumimoji="0" lang="en-US" altLang="en-US" sz="3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Bài</a:t>
            </a:r>
            <a:r>
              <a:rPr kumimoji="0" lang="en-US" altLang="en-US" sz="3200" b="1" i="0" u="none" strike="noStrike" cap="none" normalizeH="0" smtClean="0">
                <a:ln>
                  <a:noFill/>
                </a:ln>
                <a:solidFill>
                  <a:srgbClr val="000000"/>
                </a:solidFill>
                <a:effectLst/>
                <a:latin typeface="Times New Roman" panose="02020603050405020304" pitchFamily="18" charset="0"/>
                <a:cs typeface="Times New Roman" panose="02020603050405020304" pitchFamily="18" charset="0"/>
              </a:rPr>
              <a:t> 3 (trang 88) </a:t>
            </a:r>
            <a:r>
              <a:rPr lang="vi-VN" sz="3200">
                <a:latin typeface="Times New Roman" panose="02020603050405020304" pitchFamily="18" charset="0"/>
                <a:cs typeface="Times New Roman" panose="02020603050405020304" pitchFamily="18" charset="0"/>
              </a:rPr>
              <a:t>Thuỷ ngân dễ bay hơi và rất độc. Nếu chẳng may nhiệt kế thuỷ ngân bị vỡ thì dùng chất nào trong các chất sau để khử độc thuỷ ngân.</a:t>
            </a:r>
          </a:p>
          <a:p>
            <a:pPr>
              <a:lnSpc>
                <a:spcPct val="120000"/>
              </a:lnSpc>
            </a:pPr>
            <a:r>
              <a:rPr lang="vi-VN" sz="3200">
                <a:latin typeface="Times New Roman" panose="02020603050405020304" pitchFamily="18" charset="0"/>
                <a:cs typeface="Times New Roman" panose="02020603050405020304" pitchFamily="18" charset="0"/>
              </a:rPr>
              <a:t>A. Bột sắt                           B. Bột lưu huỳnh</a:t>
            </a:r>
          </a:p>
          <a:p>
            <a:pPr>
              <a:lnSpc>
                <a:spcPct val="120000"/>
              </a:lnSpc>
            </a:pPr>
            <a:r>
              <a:rPr lang="vi-VN" sz="3200">
                <a:latin typeface="Times New Roman" panose="02020603050405020304" pitchFamily="18" charset="0"/>
                <a:cs typeface="Times New Roman" panose="02020603050405020304" pitchFamily="18" charset="0"/>
              </a:rPr>
              <a:t>C. Bột than                         D</a:t>
            </a:r>
            <a:r>
              <a:rPr lang="vi-VN" sz="3200">
                <a:latin typeface="Times New Roman" panose="02020603050405020304" pitchFamily="18" charset="0"/>
                <a:cs typeface="Times New Roman" panose="02020603050405020304" pitchFamily="18" charset="0"/>
              </a:rPr>
              <a:t>. </a:t>
            </a:r>
            <a:r>
              <a:rPr lang="vi-VN" sz="3200" smtClean="0">
                <a:latin typeface="Times New Roman" panose="02020603050405020304" pitchFamily="18" charset="0"/>
                <a:cs typeface="Times New Roman" panose="02020603050405020304" pitchFamily="18" charset="0"/>
              </a:rPr>
              <a:t>Nước</a:t>
            </a:r>
            <a:endParaRPr lang="vi-VN" sz="3200">
              <a:latin typeface="Times New Roman" panose="02020603050405020304" pitchFamily="18" charset="0"/>
              <a:cs typeface="Times New Roman" panose="02020603050405020304" pitchFamily="18" charset="0"/>
            </a:endParaRPr>
          </a:p>
        </p:txBody>
      </p:sp>
      <p:sp>
        <p:nvSpPr>
          <p:cNvPr id="4" name="AutoShape 2" descr="data:image/png;base64,iVBORw0KGgoAAAANSUhEUgAAAAoAAAAGCAYAAAD68A/GAAAAGXRFWHRTb2Z0d2FyZQBBZG9iZSBJbWFnZVJlYWR5ccllPAAAA2ZpVFh0WE1MOmNvbS5hZG9iZS54bXAAAAAAADw/eHBhY2tldCBiZWdpbj0i77u/IiBpZD0iVzVNME1wQ2VoaUh6cmVTek5UY3prYzlkIj8+IDx4OnhtcG1ldGEgeG1sbnM6eD0iYWRvYmU6bnM6bWV0YS8iIHg6eG1wdGs9IkFkb2JlIFhNUCBDb3JlIDUuMy1jMDExIDY2LjE0NTY2MSwgMjAxMi8wMi8wNi0xNDo1NjoyNyAgICAgICAgIj4gPHJkZjpSREYgeG1sbnM6cmRmPSJodHRwOi8vd3d3LnczLm9yZy8xOTk5LzAyLzIyLXJkZi1zeW50YXgtbnMjIj4gPHJkZjpEZXNjcmlwdGlvbiByZGY6YWJvdXQ9IiIgeG1sbnM6eG1wTU09Imh0dHA6Ly9ucy5hZG9iZS5jb20veGFwLzEuMC9tbS8iIHhtbG5zOnN0UmVmPSJodHRwOi8vbnMuYWRvYmUuY29tL3hhcC8xLjAvc1R5cGUvUmVzb3VyY2VSZWYjIiB4bWxuczp4bXA9Imh0dHA6Ly9ucy5hZG9iZS5jb20veGFwLzEuMC8iIHhtcE1NOk9yaWdpbmFsRG9jdW1lbnRJRD0ieG1wLmRpZDoxM0UzREU1OEVDMzZFODExQkQ5N0VEMEYzMTQyQzg0NSIgeG1wTU06RG9jdW1lbnRJRD0ieG1wLmRpZDo5NTFEMTQyQTM3QUExMUU4OTg2OUQ0MzRDMEZGNkVBQiIgeG1wTU06SW5zdGFuY2VJRD0ieG1wLmlpZDo5NTFEMTQyOTM3QUExMUU4OTg2OUQ0MzRDMEZGNkVBQiIgeG1wOkNyZWF0b3JUb29sPSJBZG9iZSBQaG90b3Nob3AgQ1M2IChXaW5kb3dzKSI+IDx4bXBNTTpEZXJpdmVkRnJvbSBzdFJlZjppbnN0YW5jZUlEPSJ4bXAuaWlkOjEzRTNERTU4RUMzNkU4MTFCRDk3RUQwRjMxNDJDODQ1IiBzdFJlZjpkb2N1bWVudElEPSJ4bXAuZGlkOjEzRTNERTU4RUMzNkU4MTFCRDk3RUQwRjMxNDJDODQ1Ii8+IDwvcmRmOkRlc2NyaXB0aW9uPiA8L3JkZjpSREY+IDwveDp4bXBtZXRhPiA8P3hwYWNrZXQgZW5kPSJyIj8+eFCcKwAAAHdJREFUeNpiDA0NvcXAwDAbiLsZsINSIE5lAhIbgbgLiLOxKMqGym1iARJlQCwAxJOB+AsQL4QqioeKzQWZClL4H4gzgJgbKvgVqhDEXgnE6SA1LFDBv1ATQIqXQsW2QsVAcgwsSO75DcShIPdA+WFA/AsmCRBgAO7AGQt+AUtuAAAAAElFTkSuQmCC"/>
          <p:cNvSpPr>
            <a:spLocks noChangeAspect="1" noChangeArrowheads="1"/>
          </p:cNvSpPr>
          <p:nvPr/>
        </p:nvSpPr>
        <p:spPr bwMode="auto">
          <a:xfrm>
            <a:off x="2536825" y="-1746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3200">
              <a:latin typeface="Times New Roman" panose="02020603050405020304" pitchFamily="18" charset="0"/>
              <a:cs typeface="Times New Roman" panose="02020603050405020304" pitchFamily="18" charset="0"/>
            </a:endParaRPr>
          </a:p>
        </p:txBody>
      </p:sp>
      <p:sp>
        <p:nvSpPr>
          <p:cNvPr id="5" name="AutoShape 2" descr="data:image/png;base64,iVBORw0KGgoAAAANSUhEUgAAAAoAAAAGCAYAAAD68A/GAAAAGXRFWHRTb2Z0d2FyZQBBZG9iZSBJbWFnZVJlYWR5ccllPAAAA2ZpVFh0WE1MOmNvbS5hZG9iZS54bXAAAAAAADw/eHBhY2tldCBiZWdpbj0i77u/IiBpZD0iVzVNME1wQ2VoaUh6cmVTek5UY3prYzlkIj8+IDx4OnhtcG1ldGEgeG1sbnM6eD0iYWRvYmU6bnM6bWV0YS8iIHg6eG1wdGs9IkFkb2JlIFhNUCBDb3JlIDUuMy1jMDExIDY2LjE0NTY2MSwgMjAxMi8wMi8wNi0xNDo1NjoyNyAgICAgICAgIj4gPHJkZjpSREYgeG1sbnM6cmRmPSJodHRwOi8vd3d3LnczLm9yZy8xOTk5LzAyLzIyLXJkZi1zeW50YXgtbnMjIj4gPHJkZjpEZXNjcmlwdGlvbiByZGY6YWJvdXQ9IiIgeG1sbnM6eG1wTU09Imh0dHA6Ly9ucy5hZG9iZS5jb20veGFwLzEuMC9tbS8iIHhtbG5zOnN0UmVmPSJodHRwOi8vbnMuYWRvYmUuY29tL3hhcC8xLjAvc1R5cGUvUmVzb3VyY2VSZWYjIiB4bWxuczp4bXA9Imh0dHA6Ly9ucy5hZG9iZS5jb20veGFwLzEuMC8iIHhtcE1NOk9yaWdpbmFsRG9jdW1lbnRJRD0ieG1wLmRpZDoxM0UzREU1OEVDMzZFODExQkQ5N0VEMEYzMTQyQzg0NSIgeG1wTU06RG9jdW1lbnRJRD0ieG1wLmRpZDo5NTFEMTQyQTM3QUExMUU4OTg2OUQ0MzRDMEZGNkVBQiIgeG1wTU06SW5zdGFuY2VJRD0ieG1wLmlpZDo5NTFEMTQyOTM3QUExMUU4OTg2OUQ0MzRDMEZGNkVBQiIgeG1wOkNyZWF0b3JUb29sPSJBZG9iZSBQaG90b3Nob3AgQ1M2IChXaW5kb3dzKSI+IDx4bXBNTTpEZXJpdmVkRnJvbSBzdFJlZjppbnN0YW5jZUlEPSJ4bXAuaWlkOjEzRTNERTU4RUMzNkU4MTFCRDk3RUQwRjMxNDJDODQ1IiBzdFJlZjpkb2N1bWVudElEPSJ4bXAuZGlkOjEzRTNERTU4RUMzNkU4MTFCRDk3RUQwRjMxNDJDODQ1Ii8+IDwvcmRmOkRlc2NyaXB0aW9uPiA8L3JkZjpSREY+IDwveDp4bXBtZXRhPiA8P3hwYWNrZXQgZW5kPSJyIj8+eFCcKwAAAHdJREFUeNpiDA0NvcXAwDAbiLsZsINSIE5lAhIbgbgLiLOxKMqGym1iARJlQCwAxJOB+AsQL4QqioeKzQWZClL4H4gzgJgbKvgVqhDEXgnE6SA1LFDBv1ATQIqXQsW2QsVAcgwsSO75DcShIPdA+WFA/AsmCRBgAO7AGQt+AUtuAAAAAElFTkSuQmCC"/>
          <p:cNvSpPr>
            <a:spLocks noChangeAspect="1" noChangeArrowheads="1"/>
          </p:cNvSpPr>
          <p:nvPr/>
        </p:nvSpPr>
        <p:spPr bwMode="auto">
          <a:xfrm>
            <a:off x="2536825" y="-6318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3200">
              <a:latin typeface="Times New Roman" panose="02020603050405020304" pitchFamily="18" charset="0"/>
              <a:cs typeface="Times New Roman" panose="02020603050405020304" pitchFamily="18" charset="0"/>
            </a:endParaRPr>
          </a:p>
        </p:txBody>
      </p:sp>
      <p:sp>
        <p:nvSpPr>
          <p:cNvPr id="2" name="Oval 1"/>
          <p:cNvSpPr/>
          <p:nvPr/>
        </p:nvSpPr>
        <p:spPr>
          <a:xfrm>
            <a:off x="4511824" y="2060848"/>
            <a:ext cx="720080" cy="6480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661731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down)">
                                      <p:cBhvr>
                                        <p:cTn id="11" dur="500"/>
                                        <p:tgtEl>
                                          <p:spTgt spid="3">
                                            <p:txEl>
                                              <p:pRg st="1" end="1"/>
                                            </p:txEl>
                                          </p:spTgt>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down)">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1" fill="hold" grpId="0" nodeType="click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wheel(1)">
                                      <p:cBhvr>
                                        <p:cTn id="20"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data:image/png;base64,iVBORw0KGgoAAAANSUhEUgAAAAoAAAAGCAYAAAD68A/GAAAAGXRFWHRTb2Z0d2FyZQBBZG9iZSBJbWFnZVJlYWR5ccllPAAAA2ZpVFh0WE1MOmNvbS5hZG9iZS54bXAAAAAAADw/eHBhY2tldCBiZWdpbj0i77u/IiBpZD0iVzVNME1wQ2VoaUh6cmVTek5UY3prYzlkIj8+IDx4OnhtcG1ldGEgeG1sbnM6eD0iYWRvYmU6bnM6bWV0YS8iIHg6eG1wdGs9IkFkb2JlIFhNUCBDb3JlIDUuMy1jMDExIDY2LjE0NTY2MSwgMjAxMi8wMi8wNi0xNDo1NjoyNyAgICAgICAgIj4gPHJkZjpSREYgeG1sbnM6cmRmPSJodHRwOi8vd3d3LnczLm9yZy8xOTk5LzAyLzIyLXJkZi1zeW50YXgtbnMjIj4gPHJkZjpEZXNjcmlwdGlvbiByZGY6YWJvdXQ9IiIgeG1sbnM6eG1wTU09Imh0dHA6Ly9ucy5hZG9iZS5jb20veGFwLzEuMC9tbS8iIHhtbG5zOnN0UmVmPSJodHRwOi8vbnMuYWRvYmUuY29tL3hhcC8xLjAvc1R5cGUvUmVzb3VyY2VSZWYjIiB4bWxuczp4bXA9Imh0dHA6Ly9ucy5hZG9iZS5jb20veGFwLzEuMC8iIHhtcE1NOk9yaWdpbmFsRG9jdW1lbnRJRD0ieG1wLmRpZDoxM0UzREU1OEVDMzZFODExQkQ5N0VEMEYzMTQyQzg0NSIgeG1wTU06RG9jdW1lbnRJRD0ieG1wLmRpZDo5NTFEMTQyQTM3QUExMUU4OTg2OUQ0MzRDMEZGNkVBQiIgeG1wTU06SW5zdGFuY2VJRD0ieG1wLmlpZDo5NTFEMTQyOTM3QUExMUU4OTg2OUQ0MzRDMEZGNkVBQiIgeG1wOkNyZWF0b3JUb29sPSJBZG9iZSBQaG90b3Nob3AgQ1M2IChXaW5kb3dzKSI+IDx4bXBNTTpEZXJpdmVkRnJvbSBzdFJlZjppbnN0YW5jZUlEPSJ4bXAuaWlkOjEzRTNERTU4RUMzNkU4MTFCRDk3RUQwRjMxNDJDODQ1IiBzdFJlZjpkb2N1bWVudElEPSJ4bXAuZGlkOjEzRTNERTU4RUMzNkU4MTFCRDk3RUQwRjMxNDJDODQ1Ii8+IDwvcmRmOkRlc2NyaXB0aW9uPiA8L3JkZjpSREY+IDwveDp4bXBtZXRhPiA8P3hwYWNrZXQgZW5kPSJyIj8+eFCcKwAAAHdJREFUeNpiDA0NvcXAwDAbiLsZsINSIE5lAhIbgbgLiLOxKMqGym1iARJlQCwAxJOB+AsQL4QqioeKzQWZClL4H4gzgJgbKvgVqhDEXgnE6SA1LFDBv1ATQIqXQsW2QsVAcgwsSO75DcShIPdA+WFA/AsmCRBgAO7AGQt+AUtuAAAAAElFTkSuQmCC"/>
          <p:cNvSpPr>
            <a:spLocks noChangeAspect="1" noChangeArrowheads="1"/>
          </p:cNvSpPr>
          <p:nvPr/>
        </p:nvSpPr>
        <p:spPr bwMode="auto">
          <a:xfrm>
            <a:off x="2536825" y="-1746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3200">
              <a:latin typeface="Times New Roman" panose="02020603050405020304" pitchFamily="18" charset="0"/>
              <a:cs typeface="Times New Roman" panose="02020603050405020304" pitchFamily="18" charset="0"/>
            </a:endParaRPr>
          </a:p>
        </p:txBody>
      </p:sp>
      <p:sp>
        <p:nvSpPr>
          <p:cNvPr id="5" name="AutoShape 2" descr="data:image/png;base64,iVBORw0KGgoAAAANSUhEUgAAAAoAAAAGCAYAAAD68A/GAAAAGXRFWHRTb2Z0d2FyZQBBZG9iZSBJbWFnZVJlYWR5ccllPAAAA2ZpVFh0WE1MOmNvbS5hZG9iZS54bXAAAAAAADw/eHBhY2tldCBiZWdpbj0i77u/IiBpZD0iVzVNME1wQ2VoaUh6cmVTek5UY3prYzlkIj8+IDx4OnhtcG1ldGEgeG1sbnM6eD0iYWRvYmU6bnM6bWV0YS8iIHg6eG1wdGs9IkFkb2JlIFhNUCBDb3JlIDUuMy1jMDExIDY2LjE0NTY2MSwgMjAxMi8wMi8wNi0xNDo1NjoyNyAgICAgICAgIj4gPHJkZjpSREYgeG1sbnM6cmRmPSJodHRwOi8vd3d3LnczLm9yZy8xOTk5LzAyLzIyLXJkZi1zeW50YXgtbnMjIj4gPHJkZjpEZXNjcmlwdGlvbiByZGY6YWJvdXQ9IiIgeG1sbnM6eG1wTU09Imh0dHA6Ly9ucy5hZG9iZS5jb20veGFwLzEuMC9tbS8iIHhtbG5zOnN0UmVmPSJodHRwOi8vbnMuYWRvYmUuY29tL3hhcC8xLjAvc1R5cGUvUmVzb3VyY2VSZWYjIiB4bWxuczp4bXA9Imh0dHA6Ly9ucy5hZG9iZS5jb20veGFwLzEuMC8iIHhtcE1NOk9yaWdpbmFsRG9jdW1lbnRJRD0ieG1wLmRpZDoxM0UzREU1OEVDMzZFODExQkQ5N0VEMEYzMTQyQzg0NSIgeG1wTU06RG9jdW1lbnRJRD0ieG1wLmRpZDo5NTFEMTQyQTM3QUExMUU4OTg2OUQ0MzRDMEZGNkVBQiIgeG1wTU06SW5zdGFuY2VJRD0ieG1wLmlpZDo5NTFEMTQyOTM3QUExMUU4OTg2OUQ0MzRDMEZGNkVBQiIgeG1wOkNyZWF0b3JUb29sPSJBZG9iZSBQaG90b3Nob3AgQ1M2IChXaW5kb3dzKSI+IDx4bXBNTTpEZXJpdmVkRnJvbSBzdFJlZjppbnN0YW5jZUlEPSJ4bXAuaWlkOjEzRTNERTU4RUMzNkU4MTFCRDk3RUQwRjMxNDJDODQ1IiBzdFJlZjpkb2N1bWVudElEPSJ4bXAuZGlkOjEzRTNERTU4RUMzNkU4MTFCRDk3RUQwRjMxNDJDODQ1Ii8+IDwvcmRmOkRlc2NyaXB0aW9uPiA8L3JkZjpSREY+IDwveDp4bXBtZXRhPiA8P3hwYWNrZXQgZW5kPSJyIj8+eFCcKwAAAHdJREFUeNpiDA0NvcXAwDAbiLsZsINSIE5lAhIbgbgLiLOxKMqGym1iARJlQCwAxJOB+AsQL4QqioeKzQWZClL4H4gzgJgbKvgVqhDEXgnE6SA1LFDBv1ATQIqXQsW2QsVAcgwsSO75DcShIPdA+WFA/AsmCRBgAO7AGQt+AUtuAAAAAElFTkSuQmCC"/>
          <p:cNvSpPr>
            <a:spLocks noChangeAspect="1" noChangeArrowheads="1"/>
          </p:cNvSpPr>
          <p:nvPr/>
        </p:nvSpPr>
        <p:spPr bwMode="auto">
          <a:xfrm>
            <a:off x="2536825" y="-6318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3200">
              <a:latin typeface="Times New Roman" panose="02020603050405020304" pitchFamily="18" charset="0"/>
              <a:cs typeface="Times New Roman" panose="02020603050405020304" pitchFamily="18" charset="0"/>
            </a:endParaRPr>
          </a:p>
        </p:txBody>
      </p:sp>
      <p:sp>
        <p:nvSpPr>
          <p:cNvPr id="7" name="Rectangle 1"/>
          <p:cNvSpPr>
            <a:spLocks noChangeArrowheads="1"/>
          </p:cNvSpPr>
          <p:nvPr/>
        </p:nvSpPr>
        <p:spPr bwMode="auto">
          <a:xfrm>
            <a:off x="443372" y="620948"/>
            <a:ext cx="11305256" cy="1477328"/>
          </a:xfrm>
          <a:prstGeom prst="rect">
            <a:avLst/>
          </a:prstGeom>
          <a:no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a:defRPr>
                <a:solidFill>
                  <a:schemeClr val="tx1"/>
                </a:solidFill>
                <a:latin typeface="Arial" panose="020B0604020202020204" pitchFamily="34" charset="0"/>
                <a:cs typeface="Arial" panose="020B0604020202020204" pitchFamily="34" charset="0"/>
              </a:defRPr>
            </a:lvl3pPr>
            <a:lvl4pPr>
              <a:defRPr>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kumimoji="0" lang="en-US" altLang="en-US" sz="3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Bài</a:t>
            </a:r>
            <a:r>
              <a:rPr kumimoji="0" lang="en-US" altLang="en-US" sz="3200" b="1" i="0" u="none" strike="noStrike" cap="none" normalizeH="0" smtClean="0">
                <a:ln>
                  <a:noFill/>
                </a:ln>
                <a:solidFill>
                  <a:srgbClr val="000000"/>
                </a:solidFill>
                <a:effectLst/>
                <a:latin typeface="Times New Roman" panose="02020603050405020304" pitchFamily="18" charset="0"/>
                <a:cs typeface="Times New Roman" panose="02020603050405020304" pitchFamily="18" charset="0"/>
              </a:rPr>
              <a:t> 4 (trang 89) </a:t>
            </a:r>
            <a:r>
              <a:rPr lang="vi-VN" sz="3200" b="0" i="0" smtClean="0">
                <a:solidFill>
                  <a:srgbClr val="000000"/>
                </a:solidFill>
                <a:effectLst/>
                <a:latin typeface="Times New Roman" panose="02020603050405020304" pitchFamily="18" charset="0"/>
                <a:cs typeface="Times New Roman" panose="02020603050405020304" pitchFamily="18" charset="0"/>
              </a:rPr>
              <a:t>Dung dịch FeSO</a:t>
            </a:r>
            <a:r>
              <a:rPr lang="vi-VN" sz="3200" b="0" i="0" baseline="-25000" smtClean="0">
                <a:solidFill>
                  <a:srgbClr val="000000"/>
                </a:solidFill>
                <a:effectLst/>
                <a:latin typeface="Times New Roman" panose="02020603050405020304" pitchFamily="18" charset="0"/>
                <a:cs typeface="Times New Roman" panose="02020603050405020304" pitchFamily="18" charset="0"/>
              </a:rPr>
              <a:t>4</a:t>
            </a:r>
            <a:r>
              <a:rPr lang="vi-VN" sz="3200" b="0" i="0" smtClean="0">
                <a:solidFill>
                  <a:srgbClr val="000000"/>
                </a:solidFill>
                <a:effectLst/>
                <a:latin typeface="Times New Roman" panose="02020603050405020304" pitchFamily="18" charset="0"/>
                <a:cs typeface="Times New Roman" panose="02020603050405020304" pitchFamily="18" charset="0"/>
              </a:rPr>
              <a:t> có lẫn tạp chất CuSO</a:t>
            </a:r>
            <a:r>
              <a:rPr lang="vi-VN" sz="3200" b="0" i="0" baseline="-25000" smtClean="0">
                <a:solidFill>
                  <a:srgbClr val="000000"/>
                </a:solidFill>
                <a:effectLst/>
                <a:latin typeface="Times New Roman" panose="02020603050405020304" pitchFamily="18" charset="0"/>
                <a:cs typeface="Times New Roman" panose="02020603050405020304" pitchFamily="18" charset="0"/>
              </a:rPr>
              <a:t>4</a:t>
            </a:r>
            <a:r>
              <a:rPr lang="vi-VN" sz="3200" b="0" i="0" smtClean="0">
                <a:solidFill>
                  <a:srgbClr val="000000"/>
                </a:solidFill>
                <a:effectLst/>
                <a:latin typeface="Times New Roman" panose="02020603050405020304" pitchFamily="18" charset="0"/>
                <a:cs typeface="Times New Roman" panose="02020603050405020304" pitchFamily="18" charset="0"/>
              </a:rPr>
              <a:t>. Hãy giới thiệu một phương pháp hoá học đơn giản để có thể loại được tạp chất.</a:t>
            </a:r>
            <a:endParaRPr lang="en-US" sz="3200">
              <a:latin typeface="Times New Roman" panose="02020603050405020304" pitchFamily="18" charset="0"/>
              <a:cs typeface="Times New Roman" panose="02020603050405020304" pitchFamily="18" charset="0"/>
            </a:endParaRPr>
          </a:p>
        </p:txBody>
      </p:sp>
      <p:sp>
        <p:nvSpPr>
          <p:cNvPr id="8" name="Rectangle 7"/>
          <p:cNvSpPr/>
          <p:nvPr/>
        </p:nvSpPr>
        <p:spPr>
          <a:xfrm>
            <a:off x="431080" y="2492896"/>
            <a:ext cx="11065520" cy="2554545"/>
          </a:xfrm>
          <a:prstGeom prst="rect">
            <a:avLst/>
          </a:prstGeom>
        </p:spPr>
        <p:txBody>
          <a:bodyPr wrap="square">
            <a:spAutoFit/>
          </a:bodyPr>
          <a:lstStyle/>
          <a:p>
            <a:pPr algn="just"/>
            <a:r>
              <a:rPr lang="en-US" sz="3200" b="0" i="0" smtClean="0">
                <a:solidFill>
                  <a:srgbClr val="FF0000"/>
                </a:solidFill>
                <a:effectLst/>
                <a:latin typeface="Times New Roman" panose="02020603050405020304" pitchFamily="18" charset="0"/>
                <a:cs typeface="Times New Roman" panose="02020603050405020304" pitchFamily="18" charset="0"/>
                <a:sym typeface="Wingdings" panose="05000000000000000000" pitchFamily="2" charset="2"/>
              </a:rPr>
              <a:t> </a:t>
            </a:r>
            <a:r>
              <a:rPr lang="en-US" sz="3200" b="0" i="0" smtClean="0">
                <a:solidFill>
                  <a:srgbClr val="FF0000"/>
                </a:solidFill>
                <a:effectLst/>
                <a:latin typeface="Times New Roman" panose="02020603050405020304" pitchFamily="18" charset="0"/>
                <a:cs typeface="Times New Roman" panose="02020603050405020304" pitchFamily="18" charset="0"/>
              </a:rPr>
              <a:t>Nhúng một thanh sắt vào dung dịch và để một thời gian cho phản ứng xảy ra hoàn toàn.</a:t>
            </a:r>
          </a:p>
          <a:p>
            <a:pPr algn="just"/>
            <a:r>
              <a:rPr lang="en-US" sz="3200" b="0" i="0" smtClean="0">
                <a:solidFill>
                  <a:srgbClr val="FF0000"/>
                </a:solidFill>
                <a:effectLst/>
                <a:latin typeface="Times New Roman" panose="02020603050405020304" pitchFamily="18" charset="0"/>
                <a:cs typeface="Times New Roman" panose="02020603050405020304" pitchFamily="18" charset="0"/>
              </a:rPr>
              <a:t>               CuSO</a:t>
            </a:r>
            <a:r>
              <a:rPr lang="en-US" sz="3200" b="0" i="0" baseline="-25000" smtClean="0">
                <a:solidFill>
                  <a:srgbClr val="FF0000"/>
                </a:solidFill>
                <a:effectLst/>
                <a:latin typeface="Times New Roman" panose="02020603050405020304" pitchFamily="18" charset="0"/>
                <a:cs typeface="Times New Roman" panose="02020603050405020304" pitchFamily="18" charset="0"/>
              </a:rPr>
              <a:t>4</a:t>
            </a:r>
            <a:r>
              <a:rPr lang="en-US" sz="3200" b="0" i="0" smtClean="0">
                <a:solidFill>
                  <a:srgbClr val="FF0000"/>
                </a:solidFill>
                <a:effectLst/>
                <a:latin typeface="Times New Roman" panose="02020603050405020304" pitchFamily="18" charset="0"/>
                <a:cs typeface="Times New Roman" panose="02020603050405020304" pitchFamily="18" charset="0"/>
              </a:rPr>
              <a:t> + Fe → FeSO</a:t>
            </a:r>
            <a:r>
              <a:rPr lang="en-US" sz="3200" b="0" i="0" baseline="-25000" smtClean="0">
                <a:solidFill>
                  <a:srgbClr val="FF0000"/>
                </a:solidFill>
                <a:effectLst/>
                <a:latin typeface="Times New Roman" panose="02020603050405020304" pitchFamily="18" charset="0"/>
                <a:cs typeface="Times New Roman" panose="02020603050405020304" pitchFamily="18" charset="0"/>
              </a:rPr>
              <a:t>4</a:t>
            </a:r>
            <a:r>
              <a:rPr lang="en-US" sz="3200" b="0" i="0" smtClean="0">
                <a:solidFill>
                  <a:srgbClr val="FF0000"/>
                </a:solidFill>
                <a:effectLst/>
                <a:latin typeface="Times New Roman" panose="02020603050405020304" pitchFamily="18" charset="0"/>
                <a:cs typeface="Times New Roman" panose="02020603050405020304" pitchFamily="18" charset="0"/>
              </a:rPr>
              <a:t> + Cu</a:t>
            </a:r>
          </a:p>
          <a:p>
            <a:pPr algn="just"/>
            <a:r>
              <a:rPr lang="en-US" sz="3200" b="0" i="0" smtClean="0">
                <a:solidFill>
                  <a:srgbClr val="FF0000"/>
                </a:solidFill>
                <a:effectLst/>
                <a:latin typeface="Times New Roman" panose="02020603050405020304" pitchFamily="18" charset="0"/>
                <a:cs typeface="Times New Roman" panose="02020603050405020304" pitchFamily="18" charset="0"/>
              </a:rPr>
              <a:t>Toàn bộ Cu thoát ra bám trên bề mặt thanh sắt, lấy thanh sắt ra ta còn lại dung dịch chỉ có FeSO</a:t>
            </a:r>
            <a:r>
              <a:rPr lang="en-US" sz="3200" b="0" i="0" baseline="-25000" smtClean="0">
                <a:solidFill>
                  <a:srgbClr val="FF0000"/>
                </a:solidFill>
                <a:effectLst/>
                <a:latin typeface="Times New Roman" panose="02020603050405020304" pitchFamily="18" charset="0"/>
                <a:cs typeface="Times New Roman" panose="02020603050405020304" pitchFamily="18" charset="0"/>
              </a:rPr>
              <a:t>4</a:t>
            </a:r>
            <a:endParaRPr lang="en-US" sz="3200" b="0" i="0" smtClean="0">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7284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descr="data:image/png;base64,iVBORw0KGgoAAAANSUhEUgAAAAoAAAAGCAYAAAD68A/GAAAAGXRFWHRTb2Z0d2FyZQBBZG9iZSBJbWFnZVJlYWR5ccllPAAAA2ZpVFh0WE1MOmNvbS5hZG9iZS54bXAAAAAAADw/eHBhY2tldCBiZWdpbj0i77u/IiBpZD0iVzVNME1wQ2VoaUh6cmVTek5UY3prYzlkIj8+IDx4OnhtcG1ldGEgeG1sbnM6eD0iYWRvYmU6bnM6bWV0YS8iIHg6eG1wdGs9IkFkb2JlIFhNUCBDb3JlIDUuMy1jMDExIDY2LjE0NTY2MSwgMjAxMi8wMi8wNi0xNDo1NjoyNyAgICAgICAgIj4gPHJkZjpSREYgeG1sbnM6cmRmPSJodHRwOi8vd3d3LnczLm9yZy8xOTk5LzAyLzIyLXJkZi1zeW50YXgtbnMjIj4gPHJkZjpEZXNjcmlwdGlvbiByZGY6YWJvdXQ9IiIgeG1sbnM6eG1wTU09Imh0dHA6Ly9ucy5hZG9iZS5jb20veGFwLzEuMC9tbS8iIHhtbG5zOnN0UmVmPSJodHRwOi8vbnMuYWRvYmUuY29tL3hhcC8xLjAvc1R5cGUvUmVzb3VyY2VSZWYjIiB4bWxuczp4bXA9Imh0dHA6Ly9ucy5hZG9iZS5jb20veGFwLzEuMC8iIHhtcE1NOk9yaWdpbmFsRG9jdW1lbnRJRD0ieG1wLmRpZDoxM0UzREU1OEVDMzZFODExQkQ5N0VEMEYzMTQyQzg0NSIgeG1wTU06RG9jdW1lbnRJRD0ieG1wLmRpZDo5NTFEMTQyQTM3QUExMUU4OTg2OUQ0MzRDMEZGNkVBQiIgeG1wTU06SW5zdGFuY2VJRD0ieG1wLmlpZDo5NTFEMTQyOTM3QUExMUU4OTg2OUQ0MzRDMEZGNkVBQiIgeG1wOkNyZWF0b3JUb29sPSJBZG9iZSBQaG90b3Nob3AgQ1M2IChXaW5kb3dzKSI+IDx4bXBNTTpEZXJpdmVkRnJvbSBzdFJlZjppbnN0YW5jZUlEPSJ4bXAuaWlkOjEzRTNERTU4RUMzNkU4MTFCRDk3RUQwRjMxNDJDODQ1IiBzdFJlZjpkb2N1bWVudElEPSJ4bXAuZGlkOjEzRTNERTU4RUMzNkU4MTFCRDk3RUQwRjMxNDJDODQ1Ii8+IDwvcmRmOkRlc2NyaXB0aW9uPiA8L3JkZjpSREY+IDwveDp4bXBtZXRhPiA8P3hwYWNrZXQgZW5kPSJyIj8+eFCcKwAAAHdJREFUeNpiDA0NvcXAwDAbiLsZsINSIE5lAhIbgbgLiLOxKMqGym1iARJlQCwAxJOB+AsQL4QqioeKzQWZClL4H4gzgJgbKvgVqhDEXgnE6SA1LFDBv1ATQIqXQsW2QsVAcgwsSO75DcShIPdA+WFA/AsmCRBgAO7AGQt+AUtuAAAAAElFTkSuQmCC"/>
          <p:cNvSpPr>
            <a:spLocks noChangeAspect="1" noChangeArrowheads="1"/>
          </p:cNvSpPr>
          <p:nvPr/>
        </p:nvSpPr>
        <p:spPr bwMode="auto">
          <a:xfrm>
            <a:off x="2536825" y="-1746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3200">
              <a:latin typeface="Times New Roman" panose="02020603050405020304" pitchFamily="18" charset="0"/>
              <a:cs typeface="Times New Roman" panose="02020603050405020304" pitchFamily="18" charset="0"/>
            </a:endParaRPr>
          </a:p>
        </p:txBody>
      </p:sp>
      <p:sp>
        <p:nvSpPr>
          <p:cNvPr id="5" name="AutoShape 2" descr="data:image/png;base64,iVBORw0KGgoAAAANSUhEUgAAAAoAAAAGCAYAAAD68A/GAAAAGXRFWHRTb2Z0d2FyZQBBZG9iZSBJbWFnZVJlYWR5ccllPAAAA2ZpVFh0WE1MOmNvbS5hZG9iZS54bXAAAAAAADw/eHBhY2tldCBiZWdpbj0i77u/IiBpZD0iVzVNME1wQ2VoaUh6cmVTek5UY3prYzlkIj8+IDx4OnhtcG1ldGEgeG1sbnM6eD0iYWRvYmU6bnM6bWV0YS8iIHg6eG1wdGs9IkFkb2JlIFhNUCBDb3JlIDUuMy1jMDExIDY2LjE0NTY2MSwgMjAxMi8wMi8wNi0xNDo1NjoyNyAgICAgICAgIj4gPHJkZjpSREYgeG1sbnM6cmRmPSJodHRwOi8vd3d3LnczLm9yZy8xOTk5LzAyLzIyLXJkZi1zeW50YXgtbnMjIj4gPHJkZjpEZXNjcmlwdGlvbiByZGY6YWJvdXQ9IiIgeG1sbnM6eG1wTU09Imh0dHA6Ly9ucy5hZG9iZS5jb20veGFwLzEuMC9tbS8iIHhtbG5zOnN0UmVmPSJodHRwOi8vbnMuYWRvYmUuY29tL3hhcC8xLjAvc1R5cGUvUmVzb3VyY2VSZWYjIiB4bWxuczp4bXA9Imh0dHA6Ly9ucy5hZG9iZS5jb20veGFwLzEuMC8iIHhtcE1NOk9yaWdpbmFsRG9jdW1lbnRJRD0ieG1wLmRpZDoxM0UzREU1OEVDMzZFODExQkQ5N0VEMEYzMTQyQzg0NSIgeG1wTU06RG9jdW1lbnRJRD0ieG1wLmRpZDo5NTFEMTQyQTM3QUExMUU4OTg2OUQ0MzRDMEZGNkVBQiIgeG1wTU06SW5zdGFuY2VJRD0ieG1wLmlpZDo5NTFEMTQyOTM3QUExMUU4OTg2OUQ0MzRDMEZGNkVBQiIgeG1wOkNyZWF0b3JUb29sPSJBZG9iZSBQaG90b3Nob3AgQ1M2IChXaW5kb3dzKSI+IDx4bXBNTTpEZXJpdmVkRnJvbSBzdFJlZjppbnN0YW5jZUlEPSJ4bXAuaWlkOjEzRTNERTU4RUMzNkU4MTFCRDk3RUQwRjMxNDJDODQ1IiBzdFJlZjpkb2N1bWVudElEPSJ4bXAuZGlkOjEzRTNERTU4RUMzNkU4MTFCRDk3RUQwRjMxNDJDODQ1Ii8+IDwvcmRmOkRlc2NyaXB0aW9uPiA8L3JkZjpSREY+IDwveDp4bXBtZXRhPiA8P3hwYWNrZXQgZW5kPSJyIj8+eFCcKwAAAHdJREFUeNpiDA0NvcXAwDAbiLsZsINSIE5lAhIbgbgLiLOxKMqGym1iARJlQCwAxJOB+AsQL4QqioeKzQWZClL4H4gzgJgbKvgVqhDEXgnE6SA1LFDBv1ATQIqXQsW2QsVAcgwsSO75DcShIPdA+WFA/AsmCRBgAO7AGQt+AUtuAAAAAElFTkSuQmCC"/>
          <p:cNvSpPr>
            <a:spLocks noChangeAspect="1" noChangeArrowheads="1"/>
          </p:cNvSpPr>
          <p:nvPr/>
        </p:nvSpPr>
        <p:spPr bwMode="auto">
          <a:xfrm>
            <a:off x="2536825" y="-631825"/>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sz="3200">
              <a:latin typeface="Times New Roman" panose="02020603050405020304" pitchFamily="18" charset="0"/>
              <a:cs typeface="Times New Roman" panose="02020603050405020304" pitchFamily="18" charset="0"/>
            </a:endParaRPr>
          </a:p>
        </p:txBody>
      </p:sp>
      <p:sp>
        <p:nvSpPr>
          <p:cNvPr id="7" name="Rectangle 1"/>
          <p:cNvSpPr>
            <a:spLocks noChangeArrowheads="1"/>
          </p:cNvSpPr>
          <p:nvPr/>
        </p:nvSpPr>
        <p:spPr bwMode="auto">
          <a:xfrm>
            <a:off x="431080" y="528796"/>
            <a:ext cx="11641584" cy="1969770"/>
          </a:xfrm>
          <a:prstGeom prst="rect">
            <a:avLst/>
          </a:prstGeom>
          <a:no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a:defRPr>
                <a:solidFill>
                  <a:schemeClr val="tx1"/>
                </a:solidFill>
                <a:latin typeface="Arial" panose="020B0604020202020204" pitchFamily="34" charset="0"/>
                <a:cs typeface="Arial" panose="020B0604020202020204" pitchFamily="34" charset="0"/>
              </a:defRPr>
            </a:lvl3pPr>
            <a:lvl4pPr>
              <a:defRPr>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kumimoji="0" lang="en-US" altLang="en-US" sz="3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Bài</a:t>
            </a:r>
            <a:r>
              <a:rPr kumimoji="0" lang="en-US" altLang="en-US" sz="3200" b="1" i="0" u="none" strike="noStrike" cap="none" normalizeH="0" smtClean="0">
                <a:ln>
                  <a:noFill/>
                </a:ln>
                <a:solidFill>
                  <a:srgbClr val="000000"/>
                </a:solidFill>
                <a:effectLst/>
                <a:latin typeface="Times New Roman" panose="02020603050405020304" pitchFamily="18" charset="0"/>
                <a:cs typeface="Times New Roman" panose="02020603050405020304" pitchFamily="18" charset="0"/>
              </a:rPr>
              <a:t> 5 (trang 89) </a:t>
            </a:r>
            <a:r>
              <a:rPr lang="vi-VN" sz="3200">
                <a:latin typeface="Times New Roman" panose="02020603050405020304" pitchFamily="18" charset="0"/>
                <a:cs typeface="Times New Roman" panose="02020603050405020304" pitchFamily="18" charset="0"/>
              </a:rPr>
              <a:t>Nhúng một lá sắt nhỏ vào dung dịch chứa một trong những chất sau: FeCl</a:t>
            </a:r>
            <a:r>
              <a:rPr lang="vi-VN" sz="3200" baseline="-25000">
                <a:latin typeface="Times New Roman" panose="02020603050405020304" pitchFamily="18" charset="0"/>
                <a:cs typeface="Times New Roman" panose="02020603050405020304" pitchFamily="18" charset="0"/>
              </a:rPr>
              <a:t>3</a:t>
            </a:r>
            <a:r>
              <a:rPr lang="vi-VN" sz="3200">
                <a:latin typeface="Times New Roman" panose="02020603050405020304" pitchFamily="18" charset="0"/>
                <a:cs typeface="Times New Roman" panose="02020603050405020304" pitchFamily="18" charset="0"/>
              </a:rPr>
              <a:t>, AlCl</a:t>
            </a:r>
            <a:r>
              <a:rPr lang="vi-VN" sz="3200" baseline="-25000">
                <a:latin typeface="Times New Roman" panose="02020603050405020304" pitchFamily="18" charset="0"/>
                <a:cs typeface="Times New Roman" panose="02020603050405020304" pitchFamily="18" charset="0"/>
              </a:rPr>
              <a:t>3</a:t>
            </a:r>
            <a:r>
              <a:rPr lang="vi-VN" sz="3200">
                <a:latin typeface="Times New Roman" panose="02020603050405020304" pitchFamily="18" charset="0"/>
                <a:cs typeface="Times New Roman" panose="02020603050405020304" pitchFamily="18" charset="0"/>
              </a:rPr>
              <a:t>, CuSO</a:t>
            </a:r>
            <a:r>
              <a:rPr lang="vi-VN" sz="3200" baseline="-25000">
                <a:latin typeface="Times New Roman" panose="02020603050405020304" pitchFamily="18" charset="0"/>
                <a:cs typeface="Times New Roman" panose="02020603050405020304" pitchFamily="18" charset="0"/>
              </a:rPr>
              <a:t>4</a:t>
            </a:r>
            <a:r>
              <a:rPr lang="vi-VN" sz="3200">
                <a:latin typeface="Times New Roman" panose="02020603050405020304" pitchFamily="18" charset="0"/>
                <a:cs typeface="Times New Roman" panose="02020603050405020304" pitchFamily="18" charset="0"/>
              </a:rPr>
              <a:t>, Pb(NO</a:t>
            </a:r>
            <a:r>
              <a:rPr lang="vi-VN" sz="3200" baseline="-25000">
                <a:latin typeface="Times New Roman" panose="02020603050405020304" pitchFamily="18" charset="0"/>
                <a:cs typeface="Times New Roman" panose="02020603050405020304" pitchFamily="18" charset="0"/>
              </a:rPr>
              <a:t>3</a:t>
            </a:r>
            <a:r>
              <a:rPr lang="vi-VN" sz="3200">
                <a:latin typeface="Times New Roman" panose="02020603050405020304" pitchFamily="18" charset="0"/>
                <a:cs typeface="Times New Roman" panose="02020603050405020304" pitchFamily="18" charset="0"/>
              </a:rPr>
              <a:t>)</a:t>
            </a:r>
            <a:r>
              <a:rPr lang="vi-VN" sz="3200" baseline="-25000">
                <a:latin typeface="Times New Roman" panose="02020603050405020304" pitchFamily="18" charset="0"/>
                <a:cs typeface="Times New Roman" panose="02020603050405020304" pitchFamily="18" charset="0"/>
              </a:rPr>
              <a:t>2</a:t>
            </a:r>
            <a:r>
              <a:rPr lang="vi-VN" sz="3200">
                <a:latin typeface="Times New Roman" panose="02020603050405020304" pitchFamily="18" charset="0"/>
                <a:cs typeface="Times New Roman" panose="02020603050405020304" pitchFamily="18" charset="0"/>
              </a:rPr>
              <a:t>, NaCl, HCl, HNO</a:t>
            </a:r>
            <a:r>
              <a:rPr lang="vi-VN" sz="3200" baseline="-25000">
                <a:latin typeface="Times New Roman" panose="02020603050405020304" pitchFamily="18" charset="0"/>
                <a:cs typeface="Times New Roman" panose="02020603050405020304" pitchFamily="18" charset="0"/>
              </a:rPr>
              <a:t>3</a:t>
            </a:r>
            <a:r>
              <a:rPr lang="vi-VN" sz="3200">
                <a:latin typeface="Times New Roman" panose="02020603050405020304" pitchFamily="18" charset="0"/>
                <a:cs typeface="Times New Roman" panose="02020603050405020304" pitchFamily="18" charset="0"/>
              </a:rPr>
              <a:t>, H</a:t>
            </a:r>
            <a:r>
              <a:rPr lang="vi-VN" sz="3200" baseline="-25000">
                <a:latin typeface="Times New Roman" panose="02020603050405020304" pitchFamily="18" charset="0"/>
                <a:cs typeface="Times New Roman" panose="02020603050405020304" pitchFamily="18" charset="0"/>
              </a:rPr>
              <a:t>2</a:t>
            </a:r>
            <a:r>
              <a:rPr lang="vi-VN" sz="3200">
                <a:latin typeface="Times New Roman" panose="02020603050405020304" pitchFamily="18" charset="0"/>
                <a:cs typeface="Times New Roman" panose="02020603050405020304" pitchFamily="18" charset="0"/>
              </a:rPr>
              <a:t>SO</a:t>
            </a:r>
            <a:r>
              <a:rPr lang="vi-VN" sz="3200" baseline="-25000">
                <a:latin typeface="Times New Roman" panose="02020603050405020304" pitchFamily="18" charset="0"/>
                <a:cs typeface="Times New Roman" panose="02020603050405020304" pitchFamily="18" charset="0"/>
              </a:rPr>
              <a:t>4</a:t>
            </a:r>
            <a:r>
              <a:rPr lang="vi-VN" sz="3200">
                <a:latin typeface="Times New Roman" panose="02020603050405020304" pitchFamily="18" charset="0"/>
                <a:cs typeface="Times New Roman" panose="02020603050405020304" pitchFamily="18" charset="0"/>
              </a:rPr>
              <a:t>(đặc nóng), NH</a:t>
            </a:r>
            <a:r>
              <a:rPr lang="vi-VN" sz="3200" baseline="-25000">
                <a:latin typeface="Times New Roman" panose="02020603050405020304" pitchFamily="18" charset="0"/>
                <a:cs typeface="Times New Roman" panose="02020603050405020304" pitchFamily="18" charset="0"/>
              </a:rPr>
              <a:t>4</a:t>
            </a:r>
            <a:r>
              <a:rPr lang="vi-VN" sz="3200">
                <a:latin typeface="Times New Roman" panose="02020603050405020304" pitchFamily="18" charset="0"/>
                <a:cs typeface="Times New Roman" panose="02020603050405020304" pitchFamily="18" charset="0"/>
              </a:rPr>
              <a:t>NO</a:t>
            </a:r>
            <a:r>
              <a:rPr lang="vi-VN" sz="3200" baseline="-25000">
                <a:latin typeface="Times New Roman" panose="02020603050405020304" pitchFamily="18" charset="0"/>
                <a:cs typeface="Times New Roman" panose="02020603050405020304" pitchFamily="18" charset="0"/>
              </a:rPr>
              <a:t>3</a:t>
            </a:r>
            <a:r>
              <a:rPr lang="vi-VN" sz="3200">
                <a:latin typeface="Times New Roman" panose="02020603050405020304" pitchFamily="18" charset="0"/>
                <a:cs typeface="Times New Roman" panose="02020603050405020304" pitchFamily="18" charset="0"/>
              </a:rPr>
              <a:t>. Số trường hợp phản ứng tạo muối Fe(II) là</a:t>
            </a:r>
          </a:p>
          <a:p>
            <a:r>
              <a:rPr lang="en-US" sz="3200" smtClean="0">
                <a:latin typeface="Times New Roman" panose="02020603050405020304" pitchFamily="18" charset="0"/>
                <a:cs typeface="Times New Roman" panose="02020603050405020304" pitchFamily="18" charset="0"/>
              </a:rPr>
              <a:t>	</a:t>
            </a:r>
            <a:r>
              <a:rPr lang="vi-VN" sz="3200" smtClean="0">
                <a:latin typeface="Times New Roman" panose="02020603050405020304" pitchFamily="18" charset="0"/>
                <a:cs typeface="Times New Roman" panose="02020603050405020304" pitchFamily="18" charset="0"/>
              </a:rPr>
              <a:t>A</a:t>
            </a:r>
            <a:r>
              <a:rPr lang="vi-VN" sz="3200">
                <a:latin typeface="Times New Roman" panose="02020603050405020304" pitchFamily="18" charset="0"/>
                <a:cs typeface="Times New Roman" panose="02020603050405020304" pitchFamily="18" charset="0"/>
              </a:rPr>
              <a:t>. 3.           </a:t>
            </a:r>
            <a:r>
              <a:rPr lang="vi-VN" sz="3200">
                <a:latin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cs typeface="Times New Roman" panose="02020603050405020304" pitchFamily="18" charset="0"/>
              </a:rPr>
              <a:t>	</a:t>
            </a:r>
            <a:r>
              <a:rPr lang="vi-VN" sz="3200" smtClean="0">
                <a:latin typeface="Times New Roman" panose="02020603050405020304" pitchFamily="18" charset="0"/>
                <a:cs typeface="Times New Roman" panose="02020603050405020304" pitchFamily="18" charset="0"/>
              </a:rPr>
              <a:t>B</a:t>
            </a:r>
            <a:r>
              <a:rPr lang="vi-VN" sz="3200">
                <a:latin typeface="Times New Roman" panose="02020603050405020304" pitchFamily="18" charset="0"/>
                <a:cs typeface="Times New Roman" panose="02020603050405020304" pitchFamily="18" charset="0"/>
              </a:rPr>
              <a:t>. 4.          </a:t>
            </a:r>
            <a:r>
              <a:rPr lang="vi-VN" sz="3200">
                <a:latin typeface="Times New Roman" panose="02020603050405020304" pitchFamily="18" charset="0"/>
                <a:cs typeface="Times New Roman" panose="02020603050405020304" pitchFamily="18" charset="0"/>
              </a:rPr>
              <a:t> </a:t>
            </a:r>
            <a:r>
              <a:rPr lang="en-US" sz="3200" smtClean="0">
                <a:latin typeface="Times New Roman" panose="02020603050405020304" pitchFamily="18" charset="0"/>
                <a:cs typeface="Times New Roman" panose="02020603050405020304" pitchFamily="18" charset="0"/>
              </a:rPr>
              <a:t>	</a:t>
            </a:r>
            <a:r>
              <a:rPr lang="vi-VN" sz="3200">
                <a:latin typeface="Times New Roman" panose="02020603050405020304" pitchFamily="18" charset="0"/>
                <a:cs typeface="Times New Roman" panose="02020603050405020304" pitchFamily="18" charset="0"/>
              </a:rPr>
              <a:t> C. 5.               D. </a:t>
            </a:r>
            <a:r>
              <a:rPr lang="vi-VN" sz="3200">
                <a:latin typeface="Times New Roman" panose="02020603050405020304" pitchFamily="18" charset="0"/>
                <a:cs typeface="Times New Roman" panose="02020603050405020304" pitchFamily="18" charset="0"/>
              </a:rPr>
              <a:t>6</a:t>
            </a:r>
            <a:r>
              <a:rPr lang="vi-VN" sz="3200" smtClean="0">
                <a:latin typeface="Times New Roman" panose="02020603050405020304" pitchFamily="18" charset="0"/>
                <a:cs typeface="Times New Roman" panose="02020603050405020304" pitchFamily="18" charset="0"/>
              </a:rPr>
              <a:t>.</a:t>
            </a:r>
            <a:endParaRPr lang="vi-VN" sz="3200">
              <a:latin typeface="Times New Roman" panose="02020603050405020304" pitchFamily="18" charset="0"/>
              <a:cs typeface="Times New Roman" panose="02020603050405020304" pitchFamily="18" charset="0"/>
            </a:endParaRPr>
          </a:p>
        </p:txBody>
      </p:sp>
      <p:sp>
        <p:nvSpPr>
          <p:cNvPr id="2" name="Rectangle 1"/>
          <p:cNvSpPr/>
          <p:nvPr/>
        </p:nvSpPr>
        <p:spPr>
          <a:xfrm>
            <a:off x="31041" y="2878229"/>
            <a:ext cx="12072664" cy="3046988"/>
          </a:xfrm>
          <a:prstGeom prst="rect">
            <a:avLst/>
          </a:prstGeom>
        </p:spPr>
        <p:txBody>
          <a:bodyPr wrap="square">
            <a:spAutoFit/>
          </a:bodyPr>
          <a:lstStyle/>
          <a:p>
            <a:r>
              <a:rPr lang="en-US" sz="3200" b="0" i="0" smtClean="0">
                <a:solidFill>
                  <a:srgbClr val="FF0000"/>
                </a:solidFill>
                <a:effectLst/>
                <a:latin typeface="+mj-lt"/>
                <a:sym typeface="Wingdings" panose="05000000000000000000" pitchFamily="2" charset="2"/>
              </a:rPr>
              <a:t> </a:t>
            </a:r>
            <a:r>
              <a:rPr lang="vi-VN" sz="3200" b="0" i="0" smtClean="0">
                <a:solidFill>
                  <a:srgbClr val="FF0000"/>
                </a:solidFill>
                <a:effectLst/>
                <a:latin typeface="+mj-lt"/>
              </a:rPr>
              <a:t>Fe td với các chất tạo muối Fe (II) là:</a:t>
            </a:r>
            <a:r>
              <a:rPr lang="en-US" sz="3200" b="0" i="0" smtClean="0">
                <a:solidFill>
                  <a:srgbClr val="FF0000"/>
                </a:solidFill>
                <a:effectLst/>
                <a:latin typeface="+mj-lt"/>
              </a:rPr>
              <a:t> </a:t>
            </a:r>
            <a:r>
              <a:rPr lang="vi-VN" sz="3200" b="0" i="0" smtClean="0">
                <a:solidFill>
                  <a:srgbClr val="FF0000"/>
                </a:solidFill>
                <a:effectLst/>
                <a:latin typeface="+mj-lt"/>
              </a:rPr>
              <a:t>FeCl</a:t>
            </a:r>
            <a:r>
              <a:rPr lang="vi-VN" sz="3200" b="0" i="0" baseline="-25000" smtClean="0">
                <a:solidFill>
                  <a:srgbClr val="FF0000"/>
                </a:solidFill>
                <a:effectLst/>
                <a:latin typeface="+mj-lt"/>
              </a:rPr>
              <a:t>3</a:t>
            </a:r>
            <a:r>
              <a:rPr lang="vi-VN" sz="3200" b="0" i="0" smtClean="0">
                <a:solidFill>
                  <a:srgbClr val="FF0000"/>
                </a:solidFill>
                <a:effectLst/>
                <a:latin typeface="+mj-lt"/>
              </a:rPr>
              <a:t>, CuSO</a:t>
            </a:r>
            <a:r>
              <a:rPr lang="vi-VN" sz="3200" b="0" i="0" baseline="-25000" smtClean="0">
                <a:solidFill>
                  <a:srgbClr val="FF0000"/>
                </a:solidFill>
                <a:effectLst/>
                <a:latin typeface="+mj-lt"/>
              </a:rPr>
              <a:t>4</a:t>
            </a:r>
            <a:r>
              <a:rPr lang="vi-VN" sz="3200" b="0" i="0" smtClean="0">
                <a:solidFill>
                  <a:srgbClr val="FF0000"/>
                </a:solidFill>
                <a:effectLst/>
                <a:latin typeface="+mj-lt"/>
              </a:rPr>
              <a:t>, Pb(NO</a:t>
            </a:r>
            <a:r>
              <a:rPr lang="vi-VN" sz="3200" b="0" i="0" baseline="-25000" smtClean="0">
                <a:solidFill>
                  <a:srgbClr val="FF0000"/>
                </a:solidFill>
                <a:effectLst/>
                <a:latin typeface="+mj-lt"/>
              </a:rPr>
              <a:t>3</a:t>
            </a:r>
            <a:r>
              <a:rPr lang="vi-VN" sz="3200" b="0" i="0" smtClean="0">
                <a:solidFill>
                  <a:srgbClr val="FF0000"/>
                </a:solidFill>
                <a:effectLst/>
                <a:latin typeface="+mj-lt"/>
              </a:rPr>
              <a:t>)</a:t>
            </a:r>
            <a:r>
              <a:rPr lang="vi-VN" sz="3200" b="0" i="0" baseline="-25000" smtClean="0">
                <a:solidFill>
                  <a:srgbClr val="FF0000"/>
                </a:solidFill>
                <a:effectLst/>
                <a:latin typeface="+mj-lt"/>
              </a:rPr>
              <a:t>2</a:t>
            </a:r>
            <a:r>
              <a:rPr lang="vi-VN" sz="3200" b="0" i="0" smtClean="0">
                <a:solidFill>
                  <a:srgbClr val="FF0000"/>
                </a:solidFill>
                <a:effectLst/>
                <a:latin typeface="+mj-lt"/>
              </a:rPr>
              <a:t>,</a:t>
            </a:r>
            <a:r>
              <a:rPr lang="en-US" sz="3200" b="0" i="0" smtClean="0">
                <a:solidFill>
                  <a:srgbClr val="FF0000"/>
                </a:solidFill>
                <a:effectLst/>
                <a:latin typeface="+mj-lt"/>
              </a:rPr>
              <a:t> </a:t>
            </a:r>
            <a:r>
              <a:rPr lang="vi-VN" sz="3200" b="0" i="0" smtClean="0">
                <a:solidFill>
                  <a:srgbClr val="FF0000"/>
                </a:solidFill>
                <a:effectLst/>
                <a:latin typeface="+mj-lt"/>
              </a:rPr>
              <a:t>HCl. </a:t>
            </a:r>
          </a:p>
          <a:p>
            <a:pPr lvl="2"/>
            <a:r>
              <a:rPr lang="vi-VN" sz="3200" b="0" i="0" smtClean="0">
                <a:solidFill>
                  <a:srgbClr val="FF0000"/>
                </a:solidFill>
                <a:effectLst/>
                <a:latin typeface="+mj-lt"/>
              </a:rPr>
              <a:t>Fe + 2FeCl</a:t>
            </a:r>
            <a:r>
              <a:rPr lang="vi-VN" sz="3200" b="0" i="0" baseline="-25000" smtClean="0">
                <a:solidFill>
                  <a:srgbClr val="FF0000"/>
                </a:solidFill>
                <a:effectLst/>
                <a:latin typeface="+mj-lt"/>
              </a:rPr>
              <a:t>3</a:t>
            </a:r>
            <a:r>
              <a:rPr lang="vi-VN" sz="3200" b="0" i="0" smtClean="0">
                <a:solidFill>
                  <a:srgbClr val="FF0000"/>
                </a:solidFill>
                <a:effectLst/>
                <a:latin typeface="+mj-lt"/>
              </a:rPr>
              <a:t> → 3FeCl</a:t>
            </a:r>
            <a:r>
              <a:rPr lang="vi-VN" sz="3200" b="0" i="0" baseline="-25000" smtClean="0">
                <a:solidFill>
                  <a:srgbClr val="FF0000"/>
                </a:solidFill>
                <a:effectLst/>
                <a:latin typeface="+mj-lt"/>
              </a:rPr>
              <a:t>2</a:t>
            </a:r>
            <a:endParaRPr lang="vi-VN" sz="3200" b="0" i="0" smtClean="0">
              <a:solidFill>
                <a:srgbClr val="FF0000"/>
              </a:solidFill>
              <a:effectLst/>
              <a:latin typeface="+mj-lt"/>
            </a:endParaRPr>
          </a:p>
          <a:p>
            <a:pPr lvl="2"/>
            <a:r>
              <a:rPr lang="vi-VN" sz="3200" b="0" i="0" smtClean="0">
                <a:solidFill>
                  <a:srgbClr val="FF0000"/>
                </a:solidFill>
                <a:effectLst/>
                <a:latin typeface="+mj-lt"/>
              </a:rPr>
              <a:t>Fe + CuSO</a:t>
            </a:r>
            <a:r>
              <a:rPr lang="vi-VN" sz="3200" b="0" i="0" baseline="-25000" smtClean="0">
                <a:solidFill>
                  <a:srgbClr val="FF0000"/>
                </a:solidFill>
                <a:effectLst/>
                <a:latin typeface="+mj-lt"/>
              </a:rPr>
              <a:t>4</a:t>
            </a:r>
            <a:r>
              <a:rPr lang="vi-VN" sz="3200" b="0" i="0" smtClean="0">
                <a:solidFill>
                  <a:srgbClr val="FF0000"/>
                </a:solidFill>
                <a:effectLst/>
                <a:latin typeface="+mj-lt"/>
              </a:rPr>
              <a:t> → FeSO</a:t>
            </a:r>
            <a:r>
              <a:rPr lang="vi-VN" sz="3200" b="0" i="0" baseline="-25000" smtClean="0">
                <a:solidFill>
                  <a:srgbClr val="FF0000"/>
                </a:solidFill>
                <a:effectLst/>
                <a:latin typeface="+mj-lt"/>
              </a:rPr>
              <a:t>4</a:t>
            </a:r>
            <a:r>
              <a:rPr lang="vi-VN" sz="3200" b="0" i="0" smtClean="0">
                <a:solidFill>
                  <a:srgbClr val="FF0000"/>
                </a:solidFill>
                <a:effectLst/>
                <a:latin typeface="+mj-lt"/>
              </a:rPr>
              <a:t> + Cu↓</a:t>
            </a:r>
          </a:p>
          <a:p>
            <a:pPr lvl="2"/>
            <a:r>
              <a:rPr lang="vi-VN" sz="3200" b="0" i="0" smtClean="0">
                <a:solidFill>
                  <a:srgbClr val="FF0000"/>
                </a:solidFill>
                <a:effectLst/>
                <a:latin typeface="+mj-lt"/>
              </a:rPr>
              <a:t>Fe + Pb(NO</a:t>
            </a:r>
            <a:r>
              <a:rPr lang="vi-VN" sz="3200" b="0" i="0" baseline="-25000" smtClean="0">
                <a:solidFill>
                  <a:srgbClr val="FF0000"/>
                </a:solidFill>
                <a:effectLst/>
                <a:latin typeface="+mj-lt"/>
              </a:rPr>
              <a:t>3</a:t>
            </a:r>
            <a:r>
              <a:rPr lang="vi-VN" sz="3200" b="0" i="0" smtClean="0">
                <a:solidFill>
                  <a:srgbClr val="FF0000"/>
                </a:solidFill>
                <a:effectLst/>
                <a:latin typeface="+mj-lt"/>
              </a:rPr>
              <a:t>)</a:t>
            </a:r>
            <a:r>
              <a:rPr lang="vi-VN" sz="3200" b="0" i="0" baseline="-25000" smtClean="0">
                <a:solidFill>
                  <a:srgbClr val="FF0000"/>
                </a:solidFill>
                <a:effectLst/>
                <a:latin typeface="+mj-lt"/>
              </a:rPr>
              <a:t>2</a:t>
            </a:r>
            <a:r>
              <a:rPr lang="vi-VN" sz="3200" b="0" i="0" smtClean="0">
                <a:solidFill>
                  <a:srgbClr val="FF0000"/>
                </a:solidFill>
                <a:effectLst/>
                <a:latin typeface="+mj-lt"/>
              </a:rPr>
              <a:t> → Fe(NO</a:t>
            </a:r>
            <a:r>
              <a:rPr lang="vi-VN" sz="3200" b="0" i="0" baseline="-25000" smtClean="0">
                <a:solidFill>
                  <a:srgbClr val="FF0000"/>
                </a:solidFill>
                <a:effectLst/>
                <a:latin typeface="+mj-lt"/>
              </a:rPr>
              <a:t>3</a:t>
            </a:r>
            <a:r>
              <a:rPr lang="vi-VN" sz="3200" b="0" i="0" smtClean="0">
                <a:solidFill>
                  <a:srgbClr val="FF0000"/>
                </a:solidFill>
                <a:effectLst/>
                <a:latin typeface="+mj-lt"/>
              </a:rPr>
              <a:t>)</a:t>
            </a:r>
            <a:r>
              <a:rPr lang="vi-VN" sz="3200" b="0" i="0" baseline="-25000" smtClean="0">
                <a:solidFill>
                  <a:srgbClr val="FF0000"/>
                </a:solidFill>
                <a:effectLst/>
                <a:latin typeface="+mj-lt"/>
              </a:rPr>
              <a:t>2</a:t>
            </a:r>
            <a:r>
              <a:rPr lang="vi-VN" sz="3200" b="0" i="0" smtClean="0">
                <a:solidFill>
                  <a:srgbClr val="FF0000"/>
                </a:solidFill>
                <a:effectLst/>
                <a:latin typeface="+mj-lt"/>
              </a:rPr>
              <a:t> + Pb↓</a:t>
            </a:r>
          </a:p>
          <a:p>
            <a:pPr lvl="2"/>
            <a:r>
              <a:rPr lang="vi-VN" sz="3200" b="0" i="0" smtClean="0">
                <a:solidFill>
                  <a:srgbClr val="FF0000"/>
                </a:solidFill>
                <a:effectLst/>
                <a:latin typeface="+mj-lt"/>
              </a:rPr>
              <a:t>Fe + 2HCl → FeCl</a:t>
            </a:r>
            <a:r>
              <a:rPr lang="vi-VN" sz="3200" b="0" i="0" baseline="-25000" smtClean="0">
                <a:solidFill>
                  <a:srgbClr val="FF0000"/>
                </a:solidFill>
                <a:effectLst/>
                <a:latin typeface="+mj-lt"/>
              </a:rPr>
              <a:t>2</a:t>
            </a:r>
            <a:r>
              <a:rPr lang="vi-VN" sz="3200" b="0" i="0" smtClean="0">
                <a:solidFill>
                  <a:srgbClr val="FF0000"/>
                </a:solidFill>
                <a:effectLst/>
                <a:latin typeface="+mj-lt"/>
              </a:rPr>
              <a:t> + H</a:t>
            </a:r>
            <a:r>
              <a:rPr lang="vi-VN" sz="3200" b="0" i="0" baseline="-25000" smtClean="0">
                <a:solidFill>
                  <a:srgbClr val="FF0000"/>
                </a:solidFill>
                <a:effectLst/>
                <a:latin typeface="+mj-lt"/>
              </a:rPr>
              <a:t>2</a:t>
            </a:r>
            <a:r>
              <a:rPr lang="vi-VN" sz="3200" b="0" i="0" smtClean="0">
                <a:solidFill>
                  <a:srgbClr val="FF0000"/>
                </a:solidFill>
                <a:effectLst/>
                <a:latin typeface="+mj-lt"/>
              </a:rPr>
              <a:t>↑</a:t>
            </a:r>
          </a:p>
          <a:p>
            <a:r>
              <a:rPr lang="vi-VN" sz="3200" b="0" i="0" smtClean="0">
                <a:solidFill>
                  <a:srgbClr val="FF0000"/>
                </a:solidFill>
                <a:effectLst/>
                <a:latin typeface="+mj-lt"/>
              </a:rPr>
              <a:t>=&gt; Có tất cả 4 trường hợp tạo muối Fe(II)</a:t>
            </a:r>
          </a:p>
        </p:txBody>
      </p:sp>
      <p:sp>
        <p:nvSpPr>
          <p:cNvPr id="9" name="Oval 8"/>
          <p:cNvSpPr/>
          <p:nvPr/>
        </p:nvSpPr>
        <p:spPr>
          <a:xfrm>
            <a:off x="3935760" y="2040326"/>
            <a:ext cx="576064" cy="45824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63132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down)">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down)">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
                                            <p:txEl>
                                              <p:pRg st="0" end="0"/>
                                            </p:txEl>
                                          </p:spTgt>
                                        </p:tgtEl>
                                        <p:attrNameLst>
                                          <p:attrName>style.visibility</p:attrName>
                                        </p:attrNameLst>
                                      </p:cBhvr>
                                      <p:to>
                                        <p:strVal val="visible"/>
                                      </p:to>
                                    </p:set>
                                    <p:animEffect transition="in" filter="wipe(down)">
                                      <p:cBhvr>
                                        <p:cTn id="17" dur="500"/>
                                        <p:tgtEl>
                                          <p:spTgt spid="2">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
                                            <p:txEl>
                                              <p:pRg st="1" end="1"/>
                                            </p:txEl>
                                          </p:spTgt>
                                        </p:tgtEl>
                                        <p:attrNameLst>
                                          <p:attrName>style.visibility</p:attrName>
                                        </p:attrNameLst>
                                      </p:cBhvr>
                                      <p:to>
                                        <p:strVal val="visible"/>
                                      </p:to>
                                    </p:set>
                                    <p:animEffect transition="in" filter="wipe(down)">
                                      <p:cBhvr>
                                        <p:cTn id="22" dur="500"/>
                                        <p:tgtEl>
                                          <p:spTgt spid="2">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wipe(down)">
                                      <p:cBhvr>
                                        <p:cTn id="27" dur="5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Effect transition="in" filter="wipe(down)">
                                      <p:cBhvr>
                                        <p:cTn id="32" dur="500"/>
                                        <p:tgtEl>
                                          <p:spTgt spid="2">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
                                            <p:txEl>
                                              <p:pRg st="4" end="4"/>
                                            </p:txEl>
                                          </p:spTgt>
                                        </p:tgtEl>
                                        <p:attrNameLst>
                                          <p:attrName>style.visibility</p:attrName>
                                        </p:attrNameLst>
                                      </p:cBhvr>
                                      <p:to>
                                        <p:strVal val="visible"/>
                                      </p:to>
                                    </p:set>
                                    <p:animEffect transition="in" filter="wipe(down)">
                                      <p:cBhvr>
                                        <p:cTn id="37" dur="500"/>
                                        <p:tgtEl>
                                          <p:spTgt spid="2">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nodeType="clickEffect">
                                  <p:stCondLst>
                                    <p:cond delay="0"/>
                                  </p:stCondLst>
                                  <p:childTnLst>
                                    <p:set>
                                      <p:cBhvr>
                                        <p:cTn id="41" dur="1" fill="hold">
                                          <p:stCondLst>
                                            <p:cond delay="0"/>
                                          </p:stCondLst>
                                        </p:cTn>
                                        <p:tgtEl>
                                          <p:spTgt spid="2">
                                            <p:txEl>
                                              <p:pRg st="5" end="5"/>
                                            </p:txEl>
                                          </p:spTgt>
                                        </p:tgtEl>
                                        <p:attrNameLst>
                                          <p:attrName>style.visibility</p:attrName>
                                        </p:attrNameLst>
                                      </p:cBhvr>
                                      <p:to>
                                        <p:strVal val="visible"/>
                                      </p:to>
                                    </p:set>
                                    <p:animEffect transition="in" filter="wipe(down)">
                                      <p:cBhvr>
                                        <p:cTn id="42" dur="500"/>
                                        <p:tgtEl>
                                          <p:spTgt spid="2">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1" presetClass="entr" presetSubtype="1"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wheel(1)">
                                      <p:cBhvr>
                                        <p:cTn id="47"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35360" y="260648"/>
            <a:ext cx="11593288" cy="2166747"/>
          </a:xfrm>
          <a:prstGeom prst="rect">
            <a:avLst/>
          </a:prstGeom>
          <a:noFill/>
          <a:ln>
            <a:noFill/>
          </a:ln>
          <a:effectLst/>
        </p:spPr>
        <p:txBody>
          <a:bodyPr vert="horz" wrap="square" lIns="0" tIns="0" rIns="0" bIns="0" numCol="1" anchor="ctr" anchorCtr="0" compatLnSpc="1">
            <a:prstTxWarp prst="textNoShape">
              <a:avLst/>
            </a:prstTxWarp>
            <a:spAutoFit/>
          </a:bodyPr>
          <a:lstStyle>
            <a:lvl1pPr>
              <a:defRPr>
                <a:solidFill>
                  <a:schemeClr val="tx1"/>
                </a:solidFill>
                <a:latin typeface="Arial" panose="020B0604020202020204" pitchFamily="34" charset="0"/>
                <a:cs typeface="Arial" panose="020B0604020202020204" pitchFamily="34" charset="0"/>
              </a:defRPr>
            </a:lvl1pPr>
            <a:lvl2pPr>
              <a:defRPr>
                <a:solidFill>
                  <a:schemeClr val="tx1"/>
                </a:solidFill>
                <a:latin typeface="Arial" panose="020B0604020202020204" pitchFamily="34" charset="0"/>
                <a:cs typeface="Arial" panose="020B0604020202020204" pitchFamily="34" charset="0"/>
              </a:defRPr>
            </a:lvl2pPr>
            <a:lvl3pPr>
              <a:defRPr>
                <a:solidFill>
                  <a:schemeClr val="tx1"/>
                </a:solidFill>
                <a:latin typeface="Arial" panose="020B0604020202020204" pitchFamily="34" charset="0"/>
                <a:cs typeface="Arial" panose="020B0604020202020204" pitchFamily="34" charset="0"/>
              </a:defRPr>
            </a:lvl3pPr>
            <a:lvl4pPr>
              <a:defRPr>
                <a:solidFill>
                  <a:schemeClr val="tx1"/>
                </a:solidFill>
                <a:latin typeface="Arial" panose="020B0604020202020204" pitchFamily="34" charset="0"/>
                <a:cs typeface="Arial" panose="020B0604020202020204" pitchFamily="34" charset="0"/>
              </a:defRPr>
            </a:lvl4pPr>
            <a:lvl5pPr>
              <a:defRPr>
                <a:solidFill>
                  <a:schemeClr val="tx1"/>
                </a:solidFill>
                <a:latin typeface="Arial" panose="020B0604020202020204" pitchFamily="34" charset="0"/>
                <a:cs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10000"/>
              </a:lnSpc>
              <a:spcBef>
                <a:spcPct val="0"/>
              </a:spcBef>
              <a:spcAft>
                <a:spcPct val="0"/>
              </a:spcAft>
              <a:buClrTx/>
              <a:buSzTx/>
              <a:buFontTx/>
              <a:buNone/>
              <a:tabLst/>
            </a:pPr>
            <a:r>
              <a:rPr kumimoji="0" lang="en-US" altLang="en-US" sz="3200" b="1"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Bài</a:t>
            </a:r>
            <a:r>
              <a:rPr kumimoji="0" lang="en-US" altLang="en-US" sz="3200" b="1" i="0" u="none" strike="noStrike" cap="none" normalizeH="0" smtClean="0">
                <a:ln>
                  <a:noFill/>
                </a:ln>
                <a:solidFill>
                  <a:srgbClr val="000000"/>
                </a:solidFill>
                <a:effectLst/>
                <a:latin typeface="Times New Roman" panose="02020603050405020304" pitchFamily="18" charset="0"/>
                <a:cs typeface="Times New Roman" panose="02020603050405020304" pitchFamily="18" charset="0"/>
              </a:rPr>
              <a:t> 7 (trang 89): </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Hãy </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sắp xếp theo chiều giảm tính khử và chiều tăng tính oxi hoá của các nguyên tử và ion trong hai trường hợp sau đây:</a:t>
            </a:r>
            <a:endParaRPr kumimoji="0" lang="en-US" altLang="en-US" sz="3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10000"/>
              </a:lnSpc>
              <a:spcBef>
                <a:spcPct val="0"/>
              </a:spcBef>
              <a:spcAft>
                <a:spcPct val="0"/>
              </a:spcAft>
              <a:buClrTx/>
              <a:buSzTx/>
              <a:buFontTx/>
              <a:buNone/>
              <a:tabLst/>
            </a:pP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a) Fe, Fe</a:t>
            </a:r>
            <a:r>
              <a:rPr kumimoji="0" lang="en-US" altLang="en-US" sz="3200" b="0" i="0" u="none" strike="noStrike" cap="none" normalizeH="0" baseline="30000" smtClean="0">
                <a:ln>
                  <a:noFill/>
                </a:ln>
                <a:solidFill>
                  <a:srgbClr val="000000"/>
                </a:solidFill>
                <a:effectLst/>
                <a:latin typeface="Times New Roman" panose="02020603050405020304" pitchFamily="18" charset="0"/>
                <a:cs typeface="Times New Roman" panose="02020603050405020304" pitchFamily="18" charset="0"/>
              </a:rPr>
              <a:t>2+</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Fe</a:t>
            </a:r>
            <a:r>
              <a:rPr kumimoji="0" lang="en-US" altLang="en-US" sz="3200" b="0" i="0" u="none" strike="noStrike" cap="none" normalizeH="0" baseline="30000" smtClean="0">
                <a:ln>
                  <a:noFill/>
                </a:ln>
                <a:solidFill>
                  <a:srgbClr val="000000"/>
                </a:solidFill>
                <a:effectLst/>
                <a:latin typeface="Times New Roman" panose="02020603050405020304" pitchFamily="18" charset="0"/>
                <a:cs typeface="Times New Roman" panose="02020603050405020304" pitchFamily="18" charset="0"/>
              </a:rPr>
              <a:t>3+</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Zn, Zn</a:t>
            </a:r>
            <a:r>
              <a:rPr kumimoji="0" lang="en-US" altLang="en-US" sz="3200" b="0" i="0" u="none" strike="noStrike" cap="none" normalizeH="0" baseline="30000" smtClean="0">
                <a:ln>
                  <a:noFill/>
                </a:ln>
                <a:solidFill>
                  <a:srgbClr val="000000"/>
                </a:solidFill>
                <a:effectLst/>
                <a:latin typeface="Times New Roman" panose="02020603050405020304" pitchFamily="18" charset="0"/>
                <a:cs typeface="Times New Roman" panose="02020603050405020304" pitchFamily="18" charset="0"/>
              </a:rPr>
              <a:t>2+</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Ni, Ni</a:t>
            </a:r>
            <a:r>
              <a:rPr kumimoji="0" lang="en-US" altLang="en-US" sz="3200" b="0" i="0" u="none" strike="noStrike" cap="none" normalizeH="0" baseline="30000" smtClean="0">
                <a:ln>
                  <a:noFill/>
                </a:ln>
                <a:solidFill>
                  <a:srgbClr val="000000"/>
                </a:solidFill>
                <a:effectLst/>
                <a:latin typeface="Times New Roman" panose="02020603050405020304" pitchFamily="18" charset="0"/>
                <a:cs typeface="Times New Roman" panose="02020603050405020304" pitchFamily="18" charset="0"/>
              </a:rPr>
              <a:t>2+</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H, H</a:t>
            </a:r>
            <a:r>
              <a:rPr kumimoji="0" lang="en-US" altLang="en-US" sz="3200" b="0" i="0" u="none" strike="noStrike" cap="none" normalizeH="0" baseline="30000" smtClean="0">
                <a:ln>
                  <a:noFill/>
                </a:ln>
                <a:solidFill>
                  <a:srgbClr val="000000"/>
                </a:solidFill>
                <a:effectLst/>
                <a:latin typeface="Times New Roman" panose="02020603050405020304" pitchFamily="18" charset="0"/>
                <a:cs typeface="Times New Roman" panose="02020603050405020304" pitchFamily="18" charset="0"/>
              </a:rPr>
              <a:t>+</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Hg, Hg</a:t>
            </a:r>
            <a:r>
              <a:rPr kumimoji="0" lang="en-US" altLang="en-US" sz="3200" b="0" i="0" u="none" strike="noStrike" cap="none" normalizeH="0" baseline="30000" smtClean="0">
                <a:ln>
                  <a:noFill/>
                </a:ln>
                <a:solidFill>
                  <a:srgbClr val="000000"/>
                </a:solidFill>
                <a:effectLst/>
                <a:latin typeface="Times New Roman" panose="02020603050405020304" pitchFamily="18" charset="0"/>
                <a:cs typeface="Times New Roman" panose="02020603050405020304" pitchFamily="18" charset="0"/>
              </a:rPr>
              <a:t>2+</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Ag, Ag</a:t>
            </a:r>
            <a:r>
              <a:rPr kumimoji="0" lang="en-US" altLang="en-US" sz="3200" b="0" i="0" u="none" strike="noStrike" cap="none" normalizeH="0" baseline="30000" smtClean="0">
                <a:ln>
                  <a:noFill/>
                </a:ln>
                <a:solidFill>
                  <a:srgbClr val="000000"/>
                </a:solidFill>
                <a:effectLst/>
                <a:latin typeface="Times New Roman" panose="02020603050405020304" pitchFamily="18" charset="0"/>
                <a:cs typeface="Times New Roman" panose="02020603050405020304" pitchFamily="18" charset="0"/>
              </a:rPr>
              <a:t>+</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a:t>
            </a:r>
            <a:endParaRPr kumimoji="0" lang="en-US" altLang="en-US" sz="3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10000"/>
              </a:lnSpc>
              <a:spcBef>
                <a:spcPct val="0"/>
              </a:spcBef>
              <a:spcAft>
                <a:spcPct val="0"/>
              </a:spcAft>
              <a:buClrTx/>
              <a:buSzTx/>
              <a:buFontTx/>
              <a:buNone/>
              <a:tabLst/>
            </a:pP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b) Cl, Cl</a:t>
            </a:r>
            <a:r>
              <a:rPr kumimoji="0" lang="en-US" altLang="en-US" sz="3200" b="0" i="0" u="none" strike="noStrike" cap="none" normalizeH="0" baseline="30000" smtClean="0">
                <a:ln>
                  <a:noFill/>
                </a:ln>
                <a:solidFill>
                  <a:srgbClr val="000000"/>
                </a:solidFill>
                <a:effectLst/>
                <a:latin typeface="Times New Roman" panose="02020603050405020304" pitchFamily="18" charset="0"/>
                <a:cs typeface="Times New Roman" panose="02020603050405020304" pitchFamily="18" charset="0"/>
              </a:rPr>
              <a:t>-</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Br, Br</a:t>
            </a:r>
            <a:r>
              <a:rPr kumimoji="0" lang="en-US" altLang="en-US" sz="3200" b="0" i="0" u="none" strike="noStrike" cap="none" normalizeH="0" baseline="30000" smtClean="0">
                <a:ln>
                  <a:noFill/>
                </a:ln>
                <a:solidFill>
                  <a:srgbClr val="000000"/>
                </a:solidFill>
                <a:effectLst/>
                <a:latin typeface="Times New Roman" panose="02020603050405020304" pitchFamily="18" charset="0"/>
                <a:cs typeface="Times New Roman" panose="02020603050405020304" pitchFamily="18" charset="0"/>
              </a:rPr>
              <a:t>-</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F, F</a:t>
            </a:r>
            <a:r>
              <a:rPr kumimoji="0" lang="en-US" altLang="en-US" sz="3200" b="0" i="0" u="none" strike="noStrike" cap="none" normalizeH="0" baseline="30000" smtClean="0">
                <a:ln>
                  <a:noFill/>
                </a:ln>
                <a:solidFill>
                  <a:srgbClr val="000000"/>
                </a:solidFill>
                <a:effectLst/>
                <a:latin typeface="Times New Roman" panose="02020603050405020304" pitchFamily="18" charset="0"/>
                <a:cs typeface="Times New Roman" panose="02020603050405020304" pitchFamily="18" charset="0"/>
              </a:rPr>
              <a:t>-</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 I, </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I</a:t>
            </a:r>
            <a:r>
              <a:rPr kumimoji="0" lang="en-US" altLang="en-US" sz="3200" b="0" i="0" u="none" strike="noStrike" cap="none" normalizeH="0" baseline="30000" smtClean="0">
                <a:ln>
                  <a:noFill/>
                </a:ln>
                <a:solidFill>
                  <a:srgbClr val="000000"/>
                </a:solidFill>
                <a:effectLst/>
                <a:latin typeface="Times New Roman" panose="02020603050405020304" pitchFamily="18" charset="0"/>
                <a:cs typeface="Times New Roman" panose="02020603050405020304" pitchFamily="18" charset="0"/>
              </a:rPr>
              <a:t>-</a:t>
            </a:r>
            <a:r>
              <a:rPr kumimoji="0" lang="en-US" altLang="en-US" sz="3200" b="0" i="0" u="none" strike="noStrike" cap="none" normalizeH="0" baseline="0" smtClean="0">
                <a:ln>
                  <a:noFill/>
                </a:ln>
                <a:solidFill>
                  <a:srgbClr val="000000"/>
                </a:solidFill>
                <a:effectLst/>
                <a:latin typeface="Times New Roman" panose="02020603050405020304" pitchFamily="18" charset="0"/>
                <a:cs typeface="Times New Roman" panose="02020603050405020304" pitchFamily="18" charset="0"/>
              </a:rPr>
              <a:t>.</a:t>
            </a:r>
            <a:endParaRPr kumimoji="0" lang="en-US" altLang="en-US" sz="3200" b="0" i="0" u="none" strike="noStrike" cap="none" normalizeH="0" baseline="0" smtClean="0">
              <a:ln>
                <a:noFill/>
              </a:ln>
              <a:solidFill>
                <a:schemeClr val="tx1"/>
              </a:solidFill>
              <a:effectLst/>
              <a:latin typeface="Times New Roman" panose="02020603050405020304" pitchFamily="18" charset="0"/>
              <a:cs typeface="Times New Roman" panose="02020603050405020304" pitchFamily="18" charset="0"/>
            </a:endParaRPr>
          </a:p>
        </p:txBody>
      </p:sp>
      <p:sp>
        <p:nvSpPr>
          <p:cNvPr id="3" name="AutoShape 2" descr="data:image/png;base64,iVBORw0KGgoAAAANSUhEUgAAAAoAAAAGCAYAAAD68A/GAAAAGXRFWHRTb2Z0d2FyZQBBZG9iZSBJbWFnZVJlYWR5ccllPAAAA2ZpVFh0WE1MOmNvbS5hZG9iZS54bXAAAAAAADw/eHBhY2tldCBiZWdpbj0i77u/IiBpZD0iVzVNME1wQ2VoaUh6cmVTek5UY3prYzlkIj8+IDx4OnhtcG1ldGEgeG1sbnM6eD0iYWRvYmU6bnM6bWV0YS8iIHg6eG1wdGs9IkFkb2JlIFhNUCBDb3JlIDUuMy1jMDExIDY2LjE0NTY2MSwgMjAxMi8wMi8wNi0xNDo1NjoyNyAgICAgICAgIj4gPHJkZjpSREYgeG1sbnM6cmRmPSJodHRwOi8vd3d3LnczLm9yZy8xOTk5LzAyLzIyLXJkZi1zeW50YXgtbnMjIj4gPHJkZjpEZXNjcmlwdGlvbiByZGY6YWJvdXQ9IiIgeG1sbnM6eG1wTU09Imh0dHA6Ly9ucy5hZG9iZS5jb20veGFwLzEuMC9tbS8iIHhtbG5zOnN0UmVmPSJodHRwOi8vbnMuYWRvYmUuY29tL3hhcC8xLjAvc1R5cGUvUmVzb3VyY2VSZWYjIiB4bWxuczp4bXA9Imh0dHA6Ly9ucy5hZG9iZS5jb20veGFwLzEuMC8iIHhtcE1NOk9yaWdpbmFsRG9jdW1lbnRJRD0ieG1wLmRpZDoxM0UzREU1OEVDMzZFODExQkQ5N0VEMEYzMTQyQzg0NSIgeG1wTU06RG9jdW1lbnRJRD0ieG1wLmRpZDo5NTFEMTQyQTM3QUExMUU4OTg2OUQ0MzRDMEZGNkVBQiIgeG1wTU06SW5zdGFuY2VJRD0ieG1wLmlpZDo5NTFEMTQyOTM3QUExMUU4OTg2OUQ0MzRDMEZGNkVBQiIgeG1wOkNyZWF0b3JUb29sPSJBZG9iZSBQaG90b3Nob3AgQ1M2IChXaW5kb3dzKSI+IDx4bXBNTTpEZXJpdmVkRnJvbSBzdFJlZjppbnN0YW5jZUlEPSJ4bXAuaWlkOjEzRTNERTU4RUMzNkU4MTFCRDk3RUQwRjMxNDJDODQ1IiBzdFJlZjpkb2N1bWVudElEPSJ4bXAuZGlkOjEzRTNERTU4RUMzNkU4MTFCRDk3RUQwRjMxNDJDODQ1Ii8+IDwvcmRmOkRlc2NyaXB0aW9uPiA8L3JkZjpSREY+IDwveDp4bXBtZXRhPiA8P3hwYWNrZXQgZW5kPSJyIj8+eFCcKwAAAHdJREFUeNpiDA0NvcXAwDAbiLsZsINSIE5lAhIbgbgLiLOxKMqGym1iARJlQCwAxJOB+AsQL4QqioeKzQWZClL4H4gzgJgbKvgVqhDEXgnE6SA1LFDBv1ATQIqXQsW2QsVAcgwsSO75DcShIPdA+WFA/AsmCRBgAO7AGQt+AUtuAAAAAElFTkSuQmCC"/>
          <p:cNvSpPr>
            <a:spLocks noChangeAspect="1" noChangeArrowheads="1"/>
          </p:cNvSpPr>
          <p:nvPr/>
        </p:nvSpPr>
        <p:spPr bwMode="auto">
          <a:xfrm>
            <a:off x="2800177" y="1801639"/>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 name="Rectangle 3"/>
          <p:cNvSpPr/>
          <p:nvPr/>
        </p:nvSpPr>
        <p:spPr>
          <a:xfrm>
            <a:off x="191344" y="2621087"/>
            <a:ext cx="12000656" cy="2800767"/>
          </a:xfrm>
          <a:prstGeom prst="rect">
            <a:avLst/>
          </a:prstGeom>
        </p:spPr>
        <p:txBody>
          <a:bodyPr wrap="square">
            <a:spAutoFit/>
          </a:bodyPr>
          <a:lstStyle/>
          <a:p>
            <a:pPr lvl="0">
              <a:lnSpc>
                <a:spcPct val="110000"/>
              </a:lnSpc>
            </a:pPr>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a) Tính khử giảm dần theo thứ tự:  Zn &gt; Fe &gt; Ni &gt; H &gt; Hg &gt; Ag</a:t>
            </a:r>
          </a:p>
          <a:p>
            <a:pPr lvl="0">
              <a:lnSpc>
                <a:spcPct val="110000"/>
              </a:lnSpc>
            </a:pPr>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    Tính oxi hóa tăng dần theo thứ tự: </a:t>
            </a:r>
          </a:p>
          <a:p>
            <a:pPr lvl="0" algn="ctr">
              <a:lnSpc>
                <a:spcPct val="110000"/>
              </a:lnSpc>
            </a:pPr>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Zn</a:t>
            </a:r>
            <a:r>
              <a:rPr kumimoji="0" lang="en-US" altLang="en-US" sz="3200" b="0" i="0" u="none" strike="noStrike" cap="none" normalizeH="0" baseline="30000" smtClean="0">
                <a:ln>
                  <a:noFill/>
                </a:ln>
                <a:solidFill>
                  <a:srgbClr val="FF0000"/>
                </a:solidFill>
                <a:effectLst/>
                <a:latin typeface="Times New Roman" panose="02020603050405020304" pitchFamily="18" charset="0"/>
                <a:cs typeface="Times New Roman" panose="02020603050405020304" pitchFamily="18" charset="0"/>
              </a:rPr>
              <a:t>2+</a:t>
            </a:r>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 &lt; Fe</a:t>
            </a:r>
            <a:r>
              <a:rPr kumimoji="0" lang="en-US" altLang="en-US" sz="3200" b="0" i="0" u="none" strike="noStrike" cap="none" normalizeH="0" baseline="30000" smtClean="0">
                <a:ln>
                  <a:noFill/>
                </a:ln>
                <a:solidFill>
                  <a:srgbClr val="FF0000"/>
                </a:solidFill>
                <a:effectLst/>
                <a:latin typeface="Times New Roman" panose="02020603050405020304" pitchFamily="18" charset="0"/>
                <a:cs typeface="Times New Roman" panose="02020603050405020304" pitchFamily="18" charset="0"/>
              </a:rPr>
              <a:t>2+</a:t>
            </a:r>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 &lt; Ni</a:t>
            </a:r>
            <a:r>
              <a:rPr kumimoji="0" lang="en-US" altLang="en-US" sz="3200" b="0" i="0" u="none" strike="noStrike" cap="none" normalizeH="0" baseline="30000" smtClean="0">
                <a:ln>
                  <a:noFill/>
                </a:ln>
                <a:solidFill>
                  <a:srgbClr val="FF0000"/>
                </a:solidFill>
                <a:effectLst/>
                <a:latin typeface="Times New Roman" panose="02020603050405020304" pitchFamily="18" charset="0"/>
                <a:cs typeface="Times New Roman" panose="02020603050405020304" pitchFamily="18" charset="0"/>
              </a:rPr>
              <a:t>2+</a:t>
            </a:r>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 &lt; H</a:t>
            </a:r>
            <a:r>
              <a:rPr kumimoji="0" lang="en-US" altLang="en-US" sz="3200" b="0" i="0" u="none" strike="noStrike" cap="none" normalizeH="0" baseline="30000" smtClean="0">
                <a:ln>
                  <a:noFill/>
                </a:ln>
                <a:solidFill>
                  <a:srgbClr val="FF0000"/>
                </a:solidFill>
                <a:effectLst/>
                <a:latin typeface="Times New Roman" panose="02020603050405020304" pitchFamily="18" charset="0"/>
                <a:cs typeface="Times New Roman" panose="02020603050405020304" pitchFamily="18" charset="0"/>
              </a:rPr>
              <a:t>+</a:t>
            </a:r>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 &lt; Hg</a:t>
            </a:r>
            <a:r>
              <a:rPr kumimoji="0" lang="en-US" altLang="en-US" sz="3200" b="0" i="0" u="none" strike="noStrike" cap="none" normalizeH="0" baseline="30000" smtClean="0">
                <a:ln>
                  <a:noFill/>
                </a:ln>
                <a:solidFill>
                  <a:srgbClr val="FF0000"/>
                </a:solidFill>
                <a:effectLst/>
                <a:latin typeface="Times New Roman" panose="02020603050405020304" pitchFamily="18" charset="0"/>
                <a:cs typeface="Times New Roman" panose="02020603050405020304" pitchFamily="18" charset="0"/>
              </a:rPr>
              <a:t>2+</a:t>
            </a:r>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 &lt; Fe</a:t>
            </a:r>
            <a:r>
              <a:rPr kumimoji="0" lang="en-US" altLang="en-US" sz="3200" b="0" i="0" u="none" strike="noStrike" cap="none" normalizeH="0" baseline="30000" smtClean="0">
                <a:ln>
                  <a:noFill/>
                </a:ln>
                <a:solidFill>
                  <a:srgbClr val="FF0000"/>
                </a:solidFill>
                <a:effectLst/>
                <a:latin typeface="Times New Roman" panose="02020603050405020304" pitchFamily="18" charset="0"/>
                <a:cs typeface="Times New Roman" panose="02020603050405020304" pitchFamily="18" charset="0"/>
              </a:rPr>
              <a:t>3+ </a:t>
            </a:r>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&lt; Ag</a:t>
            </a:r>
            <a:r>
              <a:rPr kumimoji="0" lang="en-US" altLang="en-US" sz="3200" b="0" i="0" u="none" strike="noStrike" cap="none" normalizeH="0" baseline="30000" smtClean="0">
                <a:ln>
                  <a:noFill/>
                </a:ln>
                <a:solidFill>
                  <a:srgbClr val="FF0000"/>
                </a:solidFill>
                <a:effectLst/>
                <a:latin typeface="Times New Roman" panose="02020603050405020304" pitchFamily="18" charset="0"/>
                <a:cs typeface="Times New Roman" panose="02020603050405020304" pitchFamily="18" charset="0"/>
              </a:rPr>
              <a:t>+</a:t>
            </a:r>
            <a:endPar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a:p>
            <a:pPr lvl="0">
              <a:lnSpc>
                <a:spcPct val="110000"/>
              </a:lnSpc>
            </a:pPr>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b) Tính khử giảm dần theo thứ tự: I</a:t>
            </a:r>
            <a:r>
              <a:rPr kumimoji="0" lang="en-US" altLang="en-US" sz="3200" b="0" i="0" u="none" strike="noStrike" cap="none" normalizeH="0" baseline="30000" smtClean="0">
                <a:ln>
                  <a:noFill/>
                </a:ln>
                <a:solidFill>
                  <a:srgbClr val="FF0000"/>
                </a:solidFill>
                <a:effectLst/>
                <a:latin typeface="Times New Roman" panose="02020603050405020304" pitchFamily="18" charset="0"/>
                <a:cs typeface="Times New Roman" panose="02020603050405020304" pitchFamily="18" charset="0"/>
              </a:rPr>
              <a:t>–</a:t>
            </a:r>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 &gt; Br</a:t>
            </a:r>
            <a:r>
              <a:rPr kumimoji="0" lang="en-US" altLang="en-US" sz="3200" b="0" i="0" u="none" strike="noStrike" cap="none" normalizeH="0" baseline="30000" smtClean="0">
                <a:ln>
                  <a:noFill/>
                </a:ln>
                <a:solidFill>
                  <a:srgbClr val="FF0000"/>
                </a:solidFill>
                <a:effectLst/>
                <a:latin typeface="Times New Roman" panose="02020603050405020304" pitchFamily="18" charset="0"/>
                <a:cs typeface="Times New Roman" panose="02020603050405020304" pitchFamily="18" charset="0"/>
              </a:rPr>
              <a:t>–</a:t>
            </a:r>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 &gt; Cl</a:t>
            </a:r>
            <a:r>
              <a:rPr kumimoji="0" lang="en-US" altLang="en-US" sz="3200" b="0" i="0" u="none" strike="noStrike" cap="none" normalizeH="0" baseline="30000" smtClean="0">
                <a:ln>
                  <a:noFill/>
                </a:ln>
                <a:solidFill>
                  <a:srgbClr val="FF0000"/>
                </a:solidFill>
                <a:effectLst/>
                <a:latin typeface="Times New Roman" panose="02020603050405020304" pitchFamily="18" charset="0"/>
                <a:cs typeface="Times New Roman" panose="02020603050405020304" pitchFamily="18" charset="0"/>
              </a:rPr>
              <a:t>–</a:t>
            </a:r>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 &gt; F</a:t>
            </a:r>
            <a:r>
              <a:rPr kumimoji="0" lang="en-US" altLang="en-US" sz="3200" b="0" i="0" u="none" strike="noStrike" cap="none" normalizeH="0" baseline="30000" smtClean="0">
                <a:ln>
                  <a:noFill/>
                </a:ln>
                <a:solidFill>
                  <a:srgbClr val="FF0000"/>
                </a:solidFill>
                <a:effectLst/>
                <a:latin typeface="Times New Roman" panose="02020603050405020304" pitchFamily="18" charset="0"/>
                <a:cs typeface="Times New Roman" panose="02020603050405020304" pitchFamily="18" charset="0"/>
              </a:rPr>
              <a:t>–</a:t>
            </a:r>
            <a:endPar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a:p>
            <a:pPr lvl="0">
              <a:lnSpc>
                <a:spcPct val="110000"/>
              </a:lnSpc>
            </a:pPr>
            <a:r>
              <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rPr>
              <a:t>Tính oxi hóa tăng dần theo thứ tự: I &lt; Br &lt; Cl &lt; F</a:t>
            </a:r>
            <a:endParaRPr kumimoji="0" lang="en-US" altLang="en-US" sz="3200" b="0" i="0" u="none" strike="noStrike" cap="none" normalizeH="0" baseline="0" smtClean="0">
              <a:ln>
                <a:noFill/>
              </a:ln>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98407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 calcmode="lin" valueType="num">
                                      <p:cBhvr additive="base">
                                        <p:cTn id="12"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
                                            <p:txEl>
                                              <p:pRg st="1" end="1"/>
                                            </p:txEl>
                                          </p:spTgt>
                                        </p:tgtEl>
                                        <p:attrNameLst>
                                          <p:attrName>style.visibility</p:attrName>
                                        </p:attrNameLst>
                                      </p:cBhvr>
                                      <p:to>
                                        <p:strVal val="visible"/>
                                      </p:to>
                                    </p:set>
                                    <p:anim calcmode="lin" valueType="num">
                                      <p:cBhvr additive="base">
                                        <p:cTn id="18"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
                                            <p:txEl>
                                              <p:pRg st="1" end="1"/>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 calcmode="lin" valueType="num">
                                      <p:cBhvr additive="base">
                                        <p:cTn id="22"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additive="base">
                                        <p:cTn id="28"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4">
                                            <p:txEl>
                                              <p:pRg st="4" end="4"/>
                                            </p:txEl>
                                          </p:spTgt>
                                        </p:tgtEl>
                                        <p:attrNameLst>
                                          <p:attrName>style.visibility</p:attrName>
                                        </p:attrNameLst>
                                      </p:cBhvr>
                                      <p:to>
                                        <p:strVal val="visible"/>
                                      </p:to>
                                    </p:set>
                                    <p:anim calcmode="lin" valueType="num">
                                      <p:cBhvr additive="base">
                                        <p:cTn id="34"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671</TotalTime>
  <Words>370</Words>
  <Application>Microsoft Office PowerPoint</Application>
  <PresentationFormat>Widescreen</PresentationFormat>
  <Paragraphs>62</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Windows User</cp:lastModifiedBy>
  <cp:revision>91</cp:revision>
  <dcterms:created xsi:type="dcterms:W3CDTF">2013-11-11T13:34:55Z</dcterms:created>
  <dcterms:modified xsi:type="dcterms:W3CDTF">2021-12-05T16:26:06Z</dcterms:modified>
</cp:coreProperties>
</file>