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4" r:id="rId2"/>
    <p:sldId id="292" r:id="rId3"/>
    <p:sldId id="293" r:id="rId4"/>
    <p:sldId id="295" r:id="rId5"/>
    <p:sldId id="294" r:id="rId6"/>
    <p:sldId id="316" r:id="rId7"/>
    <p:sldId id="296" r:id="rId8"/>
    <p:sldId id="297" r:id="rId9"/>
    <p:sldId id="298" r:id="rId10"/>
    <p:sldId id="299" r:id="rId11"/>
    <p:sldId id="318" r:id="rId12"/>
    <p:sldId id="319" r:id="rId13"/>
    <p:sldId id="300" r:id="rId14"/>
    <p:sldId id="301" r:id="rId15"/>
    <p:sldId id="302" r:id="rId16"/>
    <p:sldId id="303" r:id="rId17"/>
    <p:sldId id="304" r:id="rId18"/>
    <p:sldId id="305" r:id="rId19"/>
    <p:sldId id="315" r:id="rId20"/>
    <p:sldId id="307" r:id="rId21"/>
    <p:sldId id="320" r:id="rId22"/>
    <p:sldId id="308" r:id="rId23"/>
    <p:sldId id="309" r:id="rId24"/>
    <p:sldId id="321" r:id="rId25"/>
    <p:sldId id="311" r:id="rId26"/>
    <p:sldId id="312" r:id="rId27"/>
    <p:sldId id="291" r:id="rId28"/>
    <p:sldId id="317" r:id="rId29"/>
    <p:sldId id="259" r:id="rId30"/>
    <p:sldId id="26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006600"/>
    <a:srgbClr val="CC0099"/>
    <a:srgbClr val="339933"/>
    <a:srgbClr val="FF99CC"/>
    <a:srgbClr val="00CC00"/>
    <a:srgbClr val="66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5012" autoAdjust="0"/>
  </p:normalViewPr>
  <p:slideViewPr>
    <p:cSldViewPr>
      <p:cViewPr>
        <p:scale>
          <a:sx n="60" d="100"/>
          <a:sy n="60" d="100"/>
        </p:scale>
        <p:origin x="1686" y="10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827B0-7524-4E7A-B1AF-D4E30E98AFC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9F3C3-21FC-44C6-AAE0-664112F41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5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4C9B-D993-4827-B47F-C8E18D314B9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18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9F3C3-21FC-44C6-AAE0-664112F41C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8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8F390-81BA-4C1D-9D77-319947C4D7AE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5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9221-26AA-4C81-B1FA-BE1DCA6B456E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1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D73F0-B205-4ADA-9C38-C347BCF6D6E2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16FE-39F1-4941-BCE5-18F016A8D7F0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2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97DE5-19F8-4CDD-927E-579212DB7874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1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DEA2-0F43-4242-AE35-91FA6C8E1637}" type="datetime1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FCBE-685F-4566-A203-40BF819DF4B6}" type="datetime1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8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8EB58-5001-4AC4-82DF-35151217924A}" type="datetime1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85F7-4D76-4C53-82B2-C7E5FA2980BF}" type="datetime1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3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CDA26-A618-4D5C-8C9C-D49C936DD6E5}" type="datetime1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1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B04F-9F3D-4E33-AE95-B34A469E7682}" type="datetime1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2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92503-7726-43E2-BBE3-FF1556D4C63E}" type="datetime1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4D04-4465-457B-870B-77C5EF2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0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B&#224;i%2017%20V&#7883;%20tr&#237;%20v&#224;%20c&#7845;u%20t&#7841;o%20c&#7911;a%20kim%20lo&#7841;i.pptx#28. PowerPoint Presentatio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641600" y="685800"/>
            <a:ext cx="76200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4267" b="1">
              <a:latin typeface="Times New Roman" panose="02020603050405020304" pitchFamily="18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422400" y="152400"/>
            <a:ext cx="409708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33">
                <a:solidFill>
                  <a:srgbClr val="FFFF00"/>
                </a:solidFill>
                <a:latin typeface="Times New Roman" panose="02020603050405020304" pitchFamily="18" charset="0"/>
              </a:rPr>
              <a:t>Thứ tư ngày 25  tháng 11 năm 2009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4267200" y="990601"/>
            <a:ext cx="28448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 u="sng">
                <a:solidFill>
                  <a:srgbClr val="FFFF00"/>
                </a:solidFill>
                <a:latin typeface="Times New Roman" panose="02020603050405020304" pitchFamily="18" charset="0"/>
              </a:rPr>
              <a:t>HỌC VẦN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1117600" y="1676400"/>
            <a:ext cx="26416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>
                <a:solidFill>
                  <a:srgbClr val="FFFF00"/>
                </a:solidFill>
                <a:latin typeface="Times New Roman" panose="02020603050405020304" pitchFamily="18" charset="0"/>
              </a:rPr>
              <a:t>1. Đọc :</a:t>
            </a:r>
          </a:p>
        </p:txBody>
      </p:sp>
      <p:sp>
        <p:nvSpPr>
          <p:cNvPr id="3078" name="AutoShape 25"/>
          <p:cNvSpPr>
            <a:spLocks noChangeArrowheads="1"/>
          </p:cNvSpPr>
          <p:nvPr/>
        </p:nvSpPr>
        <p:spPr bwMode="auto">
          <a:xfrm>
            <a:off x="1320800" y="5181600"/>
            <a:ext cx="8839200" cy="6096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33">
                <a:solidFill>
                  <a:srgbClr val="FFFF00"/>
                </a:solidFill>
                <a:latin typeface="Times New Roman" panose="02020603050405020304" pitchFamily="18" charset="0"/>
              </a:rPr>
              <a:t>2. Tìm tiếng có vần ung ?</a:t>
            </a:r>
          </a:p>
        </p:txBody>
      </p:sp>
      <p:sp>
        <p:nvSpPr>
          <p:cNvPr id="3079" name="AutoShape 38"/>
          <p:cNvSpPr>
            <a:spLocks noChangeArrowheads="1"/>
          </p:cNvSpPr>
          <p:nvPr/>
        </p:nvSpPr>
        <p:spPr bwMode="auto">
          <a:xfrm>
            <a:off x="2540000" y="2362200"/>
            <a:ext cx="7924800" cy="2667000"/>
          </a:xfrm>
          <a:prstGeom prst="foldedCorner">
            <a:avLst>
              <a:gd name="adj" fmla="val 12500"/>
            </a:avLst>
          </a:prstGeom>
          <a:solidFill>
            <a:srgbClr val="66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marL="290513" indent="5080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33">
                <a:latin typeface="Times New Roman" panose="02020603050405020304" pitchFamily="18" charset="0"/>
              </a:rPr>
              <a:t> </a:t>
            </a:r>
            <a:r>
              <a:rPr lang="en-US" altLang="en-US" sz="2133">
                <a:solidFill>
                  <a:srgbClr val="9900CC"/>
                </a:solidFill>
                <a:latin typeface="Times New Roman" panose="02020603050405020304" pitchFamily="18" charset="0"/>
              </a:rPr>
              <a:t>Không sơn mà đỏ</a:t>
            </a:r>
          </a:p>
          <a:p>
            <a:pPr eaLnBrk="1" hangingPunct="1"/>
            <a:r>
              <a:rPr lang="en-US" altLang="en-US" sz="2133">
                <a:solidFill>
                  <a:srgbClr val="9900CC"/>
                </a:solidFill>
                <a:latin typeface="Times New Roman" panose="02020603050405020304" pitchFamily="18" charset="0"/>
              </a:rPr>
              <a:t> Không gõ mà kêu</a:t>
            </a:r>
          </a:p>
          <a:p>
            <a:pPr eaLnBrk="1" hangingPunct="1"/>
            <a:r>
              <a:rPr lang="en-US" altLang="en-US" sz="2133">
                <a:solidFill>
                  <a:srgbClr val="9900CC"/>
                </a:solidFill>
                <a:latin typeface="Times New Roman" panose="02020603050405020304" pitchFamily="18" charset="0"/>
              </a:rPr>
              <a:t> Không khều mà rụng</a:t>
            </a:r>
          </a:p>
          <a:p>
            <a:pPr eaLnBrk="1" hangingPunct="1"/>
            <a:r>
              <a:rPr lang="en-US" altLang="en-US" sz="2133">
                <a:solidFill>
                  <a:srgbClr val="9900CC"/>
                </a:solidFill>
                <a:latin typeface="Times New Roman" panose="02020603050405020304" pitchFamily="18" charset="0"/>
              </a:rPr>
              <a:t>                                   </a:t>
            </a:r>
          </a:p>
          <a:p>
            <a:pPr eaLnBrk="1" hangingPunct="1"/>
            <a:r>
              <a:rPr lang="en-US" altLang="en-US" sz="2133">
                <a:solidFill>
                  <a:srgbClr val="9900CC"/>
                </a:solidFill>
                <a:latin typeface="Times New Roman" panose="02020603050405020304" pitchFamily="18" charset="0"/>
              </a:rPr>
              <a:t>                                        (Là những gì</a:t>
            </a:r>
          </a:p>
        </p:txBody>
      </p:sp>
      <p:pic>
        <p:nvPicPr>
          <p:cNvPr id="3081" name="Picture 4" descr="EJ14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5556" r="5001" b="8519"/>
          <a:stretch/>
        </p:blipFill>
        <p:spPr bwMode="auto">
          <a:xfrm>
            <a:off x="16539" y="0"/>
            <a:ext cx="121754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0" y="1802633"/>
            <a:ext cx="993140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  <a:p>
            <a:pPr algn="ctr"/>
            <a:r>
              <a:rPr lang="en-US" sz="3733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VỀ DỰ GIỜ THĂM LỚP</a:t>
            </a:r>
            <a:endParaRPr lang="en-US" sz="3733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02063" y="3188279"/>
            <a:ext cx="916247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 học 12</a:t>
            </a:r>
          </a:p>
          <a:p>
            <a:pPr algn="ctr" eaLnBrk="1" hangingPunct="1"/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Đinh Thị Thanh Hoàn</a:t>
            </a:r>
            <a:endParaRPr lang="vi-V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685800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Vị trí của kim loại trong bảng tuần hoàn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334631"/>
            <a:ext cx="10493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 nguyên tố kim loại chiếm chủ yếu trong bảng tuần hoàn (gần 90 nguyên tố)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11658600" cy="6858000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1066800" y="1774657"/>
            <a:ext cx="9372600" cy="3550327"/>
            <a:chOff x="533400" y="1066800"/>
            <a:chExt cx="9372600" cy="364749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400" y="1066800"/>
              <a:ext cx="112896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1066800"/>
              <a:ext cx="0" cy="36406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62363" y="1066800"/>
              <a:ext cx="0" cy="9906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76400" y="2054398"/>
              <a:ext cx="5839326" cy="30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400" y="4707482"/>
              <a:ext cx="585787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515726" y="1693083"/>
              <a:ext cx="0" cy="381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505700" y="1676401"/>
              <a:ext cx="647700" cy="295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53400" y="1668924"/>
              <a:ext cx="0" cy="6096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133347" y="2286000"/>
              <a:ext cx="59155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724900" y="2286000"/>
              <a:ext cx="0" cy="60278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24900" y="2867364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334500" y="2867364"/>
              <a:ext cx="0" cy="63783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334500" y="3493647"/>
              <a:ext cx="5715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906000" y="3493647"/>
              <a:ext cx="0" cy="685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391275" y="4119930"/>
              <a:ext cx="0" cy="5943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400800" y="4107573"/>
              <a:ext cx="3505200" cy="1235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352800" y="5508458"/>
            <a:ext cx="8305800" cy="1219200"/>
            <a:chOff x="1905000" y="5029200"/>
            <a:chExt cx="7010400" cy="12192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905000" y="5029200"/>
              <a:ext cx="0" cy="1219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05000" y="6248400"/>
              <a:ext cx="7010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915400" y="5029200"/>
              <a:ext cx="0" cy="1219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05000" y="5029200"/>
              <a:ext cx="7010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1734553" y="243804"/>
            <a:ext cx="7531768" cy="6090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nhóm nào chỉ có kim loại?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343400" y="1981200"/>
            <a:ext cx="1371600" cy="250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81100" y="204429"/>
            <a:ext cx="8382000" cy="6090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nhóm nào có 1 phần là kim loại?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4550" y="186529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Nhóm </a:t>
            </a:r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(trừ H), IIIA (trừ B) và một phần của các nhóm IVA, VA, VIA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0854" y="1317614"/>
            <a:ext cx="5319964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IIA</a:t>
            </a:r>
          </a:p>
          <a:p>
            <a:r>
              <a:rPr lang="pt-BR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pt-BR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pt-BR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 lantan và actini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3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685800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Vị trí của kim loại trong bảng tuần hoàn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610356"/>
            <a:ext cx="104935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Vị trí: </a:t>
            </a:r>
          </a:p>
          <a:p>
            <a:r>
              <a:rPr lang="pt-BR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+ N</a:t>
            </a:r>
            <a:r>
              <a:rPr lang="pt-BR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hóm</a:t>
            </a:r>
            <a:r>
              <a:rPr lang="pt-B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 (</a:t>
            </a:r>
            <a:r>
              <a:rPr lang="pt-BR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pt-B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IIIA (</a:t>
            </a:r>
            <a:r>
              <a:rPr lang="pt-BR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 một </a:t>
            </a:r>
            <a:r>
              <a:rPr lang="pt-BR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phần của các nhóm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IVA, VA, VIA.</a:t>
            </a:r>
          </a:p>
          <a:p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Nhóm </a:t>
            </a:r>
            <a:r>
              <a:rPr lang="pt-BR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</a:p>
          <a:p>
            <a:r>
              <a:rPr lang="pt-BR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pt-BR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+ Các </a:t>
            </a:r>
            <a:r>
              <a:rPr lang="pt-BR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nhóm 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(</a:t>
            </a:r>
            <a:r>
              <a:rPr lang="pt-BR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IB </a:t>
            </a:r>
            <a:r>
              <a:rPr lang="pt-BR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pt-B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VIIIB).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lantan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actini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3544" y="3549075"/>
            <a:ext cx="4750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 một phần là kim loại</a:t>
            </a:r>
            <a:endParaRPr lang="en-US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334631"/>
            <a:ext cx="10493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 nguyên tố kim loại chiếm chủ yếu trong bảng tuần hoàn (gần 90 nguyên tố)</a:t>
            </a:r>
            <a:r>
              <a:rPr lang="en-US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4567129"/>
            <a:ext cx="3401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b="1" smtClean="0">
                <a:solidFill>
                  <a:srgbClr val="FFFF00"/>
                </a:solidFill>
                <a:latin typeface="HP001 4 hàng" panose="020B0603050302020204" pitchFamily="34" charset="0"/>
              </a:rPr>
              <a:t> chỉ có kim loại</a:t>
            </a:r>
            <a:endParaRPr lang="en-US" sz="3200" b="1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848600" y="4133850"/>
            <a:ext cx="381000" cy="1523494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579437"/>
            <a:ext cx="10668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Kim loại Canxi nằm ở ô số 20, chu kì 4, nhóm IIA trong BTH. Cấu hình electron của nguyên tố canxi là: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AutoNum type="alphaU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lphaU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lphaU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lphaU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3"/>
            <a:ext cx="1407694" cy="1407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6"/>
          <p:cNvSpPr/>
          <p:nvPr/>
        </p:nvSpPr>
        <p:spPr>
          <a:xfrm>
            <a:off x="838200" y="3260474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13811" y="4549676"/>
            <a:ext cx="81692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trí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nguyên tử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số 20     </a:t>
            </a:r>
            <a:r>
              <a:rPr 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Có 20 electron trong nguyên tử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kì 4     =&gt; Có 4 lớp electron</a:t>
            </a:r>
          </a:p>
          <a:p>
            <a:pPr marL="285750" indent="-285750">
              <a:buFontTx/>
              <a:buChar char="-"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IIA  =&gt; Có 2 electron lớp ngoài cùng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1143000"/>
          </a:xfrm>
        </p:spPr>
        <p:txBody>
          <a:bodyPr>
            <a:noAutofit/>
          </a:bodyPr>
          <a:lstStyle/>
          <a:p>
            <a:r>
              <a:rPr lang="en-US" sz="3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3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ĐẠI 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 VỀ KIM LOẠI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362200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Vị trí của kim loại trong bảng tuần hoàn.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3143250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Cấu tạo của kim loại.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 25 - Bài 17: Vị trí của kim loại trong bảng tuần hoàn và cấu tạo của kim loại</a:t>
            </a:r>
            <a:endParaRPr lang="en-US" sz="34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609600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Cấu tạo của kim loại.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52500" y="1321468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1. Cấu tạo nguyên tử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503070" y="2376236"/>
            <a:ext cx="6858000" cy="1981200"/>
          </a:xfrm>
          <a:prstGeom prst="wedgeRoundRectCallout">
            <a:avLst>
              <a:gd name="adj1" fmla="val -50775"/>
              <a:gd name="adj2" fmla="val 100557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cấu hình electron nguyên tử của </a:t>
            </a:r>
          </a:p>
          <a:p>
            <a:pPr algn="ctr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nguyên tố sau</a:t>
            </a:r>
          </a:p>
          <a:p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loại: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(Z=11), Mg(Z=12), Al (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Z=13)</a:t>
            </a:r>
          </a:p>
          <a:p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kim: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(Z=15), S (Z=16), Cl (Z=17</a:t>
            </a:r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464467" y="1943100"/>
            <a:ext cx="487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(Z=11) :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(Z=12):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(Z=13) :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(Z=15):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(Z=16):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(Z=17):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2839" y="5111613"/>
            <a:ext cx="1045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Nguyên tử của hầu hết các nguyên tố kim </a:t>
            </a:r>
            <a:r>
              <a:rPr lang="en-US" sz="36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thường có ít electron ở lớp ngoài cùng (1,2 </a:t>
            </a:r>
            <a:r>
              <a:rPr lang="en-US" sz="36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3e)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1" y="1897063"/>
            <a:ext cx="618866" cy="563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12042" y="2455402"/>
            <a:ext cx="618866" cy="563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0" y="2973451"/>
            <a:ext cx="1168066" cy="563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4928" y="2455402"/>
            <a:ext cx="2048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Kim loại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4927" y="4001148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Phi kim: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2339141" y="1951159"/>
            <a:ext cx="327859" cy="1554041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>
            <a:off x="2339141" y="3547293"/>
            <a:ext cx="327859" cy="1554041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/>
              <p:cNvSpPr txBox="1">
                <a:spLocks/>
              </p:cNvSpPr>
              <p:nvPr/>
            </p:nvSpPr>
            <p:spPr>
              <a:xfrm>
                <a:off x="3124200" y="1897063"/>
                <a:ext cx="48768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     </m:t>
                          </m:r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p</m:t>
                          </m:r>
                        </m:e>
                        <m:sup>
                          <m:r>
                            <a:rPr lang="en-US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1897063"/>
                <a:ext cx="4876800" cy="4525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ular Callout 1"/>
          <p:cNvSpPr/>
          <p:nvPr/>
        </p:nvSpPr>
        <p:spPr>
          <a:xfrm>
            <a:off x="7620000" y="1524000"/>
            <a:ext cx="4092742" cy="2362200"/>
          </a:xfrm>
          <a:prstGeom prst="wedgeRoundRectCallout">
            <a:avLst>
              <a:gd name="adj1" fmla="val 48153"/>
              <a:gd name="adj2" fmla="val 950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về số electron lớp ngoài cùng của các nguyên tố kim loại so với các nguyên tố phi kim?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617373" y="1534279"/>
            <a:ext cx="4092742" cy="2362200"/>
          </a:xfrm>
          <a:prstGeom prst="wedgeRoundRectCallout">
            <a:avLst>
              <a:gd name="adj1" fmla="val 48153"/>
              <a:gd name="adj2" fmla="val 950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về giá trị điện tích hạt nhân (Z) của các nguyên tố kim loại, phi kim trong cùng chu kì 3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3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4" grpId="1" animBg="1"/>
      <p:bldP spid="11" grpId="0" uiExpand="1" build="p"/>
      <p:bldP spid="28" grpId="0"/>
      <p:bldP spid="6" grpId="0" animBg="1"/>
      <p:bldP spid="31" grpId="0" animBg="1"/>
      <p:bldP spid="32" grpId="0" animBg="1"/>
      <p:bldP spid="7" grpId="0"/>
      <p:bldP spid="36" grpId="0"/>
      <p:bldP spid="38" grpId="0" animBg="1"/>
      <p:bldP spid="39" grpId="0" animBg="1"/>
      <p:bldP spid="40" grpId="0" uiExpand="1" build="p"/>
      <p:bldP spid="2" grpId="0" animBg="1"/>
      <p:bldP spid="2" grpId="1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1201400" cy="6477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28800" y="685800"/>
            <a:ext cx="6990300" cy="4648200"/>
            <a:chOff x="533400" y="1066800"/>
            <a:chExt cx="6990300" cy="477540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33400" y="1100166"/>
              <a:ext cx="2819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3400" y="1066800"/>
              <a:ext cx="0" cy="477540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52800" y="1100166"/>
              <a:ext cx="0" cy="9906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352800" y="2098243"/>
              <a:ext cx="1371600" cy="488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" y="5842208"/>
              <a:ext cx="69723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724400" y="2098243"/>
              <a:ext cx="0" cy="108803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724400" y="3186282"/>
              <a:ext cx="1295400" cy="1235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019800" y="3180505"/>
              <a:ext cx="0" cy="133085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19800" y="4511357"/>
              <a:ext cx="14859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05700" y="4511357"/>
              <a:ext cx="18000" cy="133085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0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609600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Cấu tạo của kim loại.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52500" y="1321468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1. Cấu tạo nguyên tử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2893" y="2045368"/>
            <a:ext cx="1045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Nguyên tử của hầu hết các nguyên tố kim </a:t>
            </a:r>
            <a:r>
              <a:rPr lang="en-US" sz="36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loại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thường có ít electron ở lớp ngoài cùng (1,2 </a:t>
            </a:r>
            <a:r>
              <a:rPr lang="en-US" sz="36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3e)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7450" y="3499185"/>
            <a:ext cx="10362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- Trong cùng chu kì, 	</a:t>
            </a:r>
            <a:r>
              <a:rPr lang="pt-BR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3600" b="1" baseline="-25000" smtClean="0">
                <a:solidFill>
                  <a:schemeClr val="bg1"/>
                </a:solidFill>
                <a:latin typeface="HP001 4 hàng" panose="020B0603050302020204" pitchFamily="34" charset="0"/>
              </a:rPr>
              <a:t>kim</a:t>
            </a:r>
            <a:r>
              <a:rPr lang="pt-BR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pt-BR" sz="3600" b="1" baseline="-25000" smtClean="0">
                <a:solidFill>
                  <a:schemeClr val="bg1"/>
                </a:solidFill>
                <a:latin typeface="HP001 4 hàng" panose="020B0603050302020204" pitchFamily="34" charset="0"/>
              </a:rPr>
              <a:t>loại</a:t>
            </a:r>
            <a:r>
              <a:rPr lang="pt-BR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pt-BR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pt-BR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pt-BR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t-BR" sz="3600" b="1" baseline="-25000" smtClean="0">
                <a:solidFill>
                  <a:schemeClr val="bg1"/>
                </a:solidFill>
                <a:latin typeface="HP001 4 hàng" panose="020B0603050302020204" pitchFamily="34" charset="0"/>
              </a:rPr>
              <a:t>phi</a:t>
            </a:r>
            <a:r>
              <a:rPr lang="pt-BR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pt-BR" sz="3600" b="1" baseline="-25000" smtClean="0">
                <a:solidFill>
                  <a:schemeClr val="bg1"/>
                </a:solidFill>
                <a:latin typeface="HP001 4 hàng" panose="020B0603050302020204" pitchFamily="34" charset="0"/>
              </a:rPr>
              <a:t>kim</a:t>
            </a:r>
          </a:p>
          <a:p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					</a:t>
            </a:r>
            <a:r>
              <a:rPr lang="pt-BR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3600" b="1" baseline="-25000" smtClean="0">
                <a:solidFill>
                  <a:schemeClr val="bg1"/>
                </a:solidFill>
                <a:latin typeface="HP001 4 hàng" panose="020B0603050302020204" pitchFamily="34" charset="0"/>
              </a:rPr>
              <a:t>kim</a:t>
            </a:r>
            <a:r>
              <a:rPr lang="pt-BR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pt-BR" sz="3600" b="1" baseline="-25000">
                <a:solidFill>
                  <a:schemeClr val="bg1"/>
                </a:solidFill>
                <a:latin typeface="HP001 4 hàng" panose="020B0603050302020204" pitchFamily="34" charset="0"/>
              </a:rPr>
              <a:t>loại</a:t>
            </a:r>
            <a:r>
              <a:rPr lang="pt-BR" sz="3600" b="1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pt-BR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pt-BR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pt-BR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3600" b="1" baseline="-25000" smtClean="0">
                <a:solidFill>
                  <a:schemeClr val="bg1"/>
                </a:solidFill>
                <a:latin typeface="HP001 4 hàng" panose="020B0603050302020204" pitchFamily="34" charset="0"/>
              </a:rPr>
              <a:t>phi</a:t>
            </a:r>
            <a:r>
              <a:rPr lang="pt-BR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pt-BR" sz="3600" b="1" baseline="-25000" smtClean="0">
                <a:solidFill>
                  <a:schemeClr val="bg1"/>
                </a:solidFill>
                <a:latin typeface="HP001 4 hàng" panose="020B0603050302020204" pitchFamily="34" charset="0"/>
              </a:rPr>
              <a:t>kim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95400" y="5491716"/>
            <a:ext cx="990600" cy="458073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00950" y="5486400"/>
            <a:ext cx="10362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Kim loại dễ nhường electron (tính kim loại)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5181600" y="3398097"/>
            <a:ext cx="533400" cy="1402503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0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609600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Cấu tạo của kim loại.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52500" y="1321468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1. Cấu tạo nguyên tử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52500" y="2020931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2. Cấu tạo tinh thể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484521" y="2654968"/>
            <a:ext cx="6858000" cy="1981200"/>
          </a:xfrm>
          <a:prstGeom prst="wedgeRoundRectCallout">
            <a:avLst>
              <a:gd name="adj1" fmla="val -50775"/>
              <a:gd name="adj2" fmla="val 100557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nhiệt độ thường, đa số kim loại tồn tại ở trạng thái:</a:t>
            </a:r>
          </a:p>
          <a:p>
            <a:pPr algn="ctr"/>
            <a:r>
              <a:rPr lang="en-US" alt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rắn	B. lỏng	C. khí</a:t>
            </a:r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9000" y="3893804"/>
            <a:ext cx="618866" cy="563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2484521" y="2648578"/>
            <a:ext cx="6858000" cy="1981200"/>
          </a:xfrm>
          <a:prstGeom prst="wedgeRoundRectCallout">
            <a:avLst>
              <a:gd name="adj1" fmla="val -50775"/>
              <a:gd name="adj2" fmla="val 100557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nào là kim loại duy nhất tồn tại ở trạng thái lỏng trong nhiệt độ thường (25°C)?</a:t>
            </a:r>
          </a:p>
          <a:p>
            <a:pPr algn="ctr"/>
            <a:endParaRPr lang="en-US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3903783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 ngân (Hg)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33" y="4610728"/>
            <a:ext cx="3891339" cy="1959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0" y="4610728"/>
            <a:ext cx="4215986" cy="195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3" grpId="0" animBg="1"/>
      <p:bldP spid="14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667" t="14445" r="17917" b="12963"/>
          <a:stretch/>
        </p:blipFill>
        <p:spPr>
          <a:xfrm>
            <a:off x="76200" y="0"/>
            <a:ext cx="1196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250" t="5555" r="76250" b="80371"/>
          <a:stretch/>
        </p:blipFill>
        <p:spPr>
          <a:xfrm>
            <a:off x="0" y="0"/>
            <a:ext cx="2438400" cy="11030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7" t="16445" r="9378" b="15949"/>
          <a:stretch/>
        </p:blipFill>
        <p:spPr>
          <a:xfrm>
            <a:off x="304801" y="1058779"/>
            <a:ext cx="2481386" cy="2712624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79144"/>
            <a:ext cx="2938586" cy="27051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8307"/>
            <a:ext cx="3054014" cy="2703096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784244"/>
            <a:ext cx="3581399" cy="3092806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784243"/>
            <a:ext cx="3931440" cy="3092807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508749" y="304800"/>
            <a:ext cx="969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vật dưới đây được làm bằng chất liệu gì?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81" y="1067753"/>
            <a:ext cx="3019046" cy="2703649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05"/>
          <a:stretch/>
        </p:blipFill>
        <p:spPr>
          <a:xfrm>
            <a:off x="3784936" y="3784244"/>
            <a:ext cx="4139864" cy="3030145"/>
          </a:xfrm>
          <a:prstGeom prst="rect">
            <a:avLst/>
          </a:prstGeom>
          <a:ln>
            <a:noFill/>
          </a:ln>
        </p:spPr>
      </p:pic>
      <p:sp>
        <p:nvSpPr>
          <p:cNvPr id="20" name="Horizontal Scroll 19"/>
          <p:cNvSpPr/>
          <p:nvPr/>
        </p:nvSpPr>
        <p:spPr>
          <a:xfrm>
            <a:off x="2476500" y="2537047"/>
            <a:ext cx="6629400" cy="1752600"/>
          </a:xfrm>
          <a:prstGeom prst="horizontalScroll">
            <a:avLst/>
          </a:prstGeom>
          <a:solidFill>
            <a:srgbClr val="0066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LOẠI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4900" y="4386216"/>
            <a:ext cx="10278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thêm tên một vài kim loại mà em biết?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211" t="7777" r="16666" b="57259"/>
          <a:stretch/>
        </p:blipFill>
        <p:spPr>
          <a:xfrm>
            <a:off x="228600" y="38100"/>
            <a:ext cx="11912600" cy="68199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67200" y="838200"/>
            <a:ext cx="3352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286000" y="1219200"/>
            <a:ext cx="25146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05000" y="1905000"/>
            <a:ext cx="493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2057400"/>
            <a:ext cx="1120140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(tr82, SGK): Mạng 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thể kim loại loại gồm </a:t>
            </a:r>
            <a:r>
              <a:rPr 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có:</a:t>
            </a:r>
            <a:endParaRPr lang="en-US" sz="3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Nguyên tử, ion kim loại và các electron độc thân.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Nguyên tử, ion kim loại và các electron tự do.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 Nguyên tử kim loại và các electron độc thân.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Ion kim loại và các electron độc thân</a:t>
            </a:r>
            <a:r>
              <a:rPr lang="en-US" sz="3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1000" y="3910756"/>
            <a:ext cx="70300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118" t="17937" r="16759" b="28117"/>
          <a:stretch/>
        </p:blipFill>
        <p:spPr>
          <a:xfrm>
            <a:off x="2059390" y="0"/>
            <a:ext cx="7789460" cy="68804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389120" y="19050"/>
            <a:ext cx="2011680" cy="2857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667000" y="609600"/>
            <a:ext cx="228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81400" y="1581150"/>
            <a:ext cx="38100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590800" y="2743200"/>
            <a:ext cx="3124200" cy="19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81400" y="3590924"/>
            <a:ext cx="38100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67000" y="5105400"/>
            <a:ext cx="3124200" cy="1904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810000" y="5924550"/>
            <a:ext cx="381000" cy="323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9220200" y="1434766"/>
            <a:ext cx="2956560" cy="3213434"/>
          </a:xfrm>
          <a:prstGeom prst="wedgeRoundRectCallout">
            <a:avLst>
              <a:gd name="adj1" fmla="val -51755"/>
              <a:gd name="adj2" fmla="val 8241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Loại mạng tinh thể nào có thể tích của các nguyên tử và ion kim loại chiếm phần trăm lớn nhất? </a:t>
            </a:r>
            <a:endParaRPr lang="en-US" sz="2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609600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Cấu tạo của kim loại.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52500" y="1321468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1. Cấu tạo nguyên tử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52500" y="2020931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2. Cấu tạo tinh thể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52500" y="2705100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Liên kết kim loại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427274"/>
            <a:ext cx="10264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 Liên kết kim loại là liên kết được hình thành giữa các nguyên tử và ion kim loại trong mạng tinh </a:t>
            </a:r>
            <a:r>
              <a:rPr lang="fr-FR" sz="36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 do có sự tham gia của các electron tự do.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8750" t="47777" r="40417" b="35186"/>
          <a:stretch/>
        </p:blipFill>
        <p:spPr>
          <a:xfrm>
            <a:off x="8698395" y="2038350"/>
            <a:ext cx="3531705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464" t="69810" r="40703" b="13153"/>
          <a:stretch/>
        </p:blipFill>
        <p:spPr>
          <a:xfrm>
            <a:off x="4444447" y="2038350"/>
            <a:ext cx="3531705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3037" t="52773" r="26130" b="18139"/>
          <a:stretch/>
        </p:blipFill>
        <p:spPr>
          <a:xfrm>
            <a:off x="228600" y="2038350"/>
            <a:ext cx="3531705" cy="3124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209801" y="1143000"/>
            <a:ext cx="2514599" cy="9525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581400" y="1371600"/>
            <a:ext cx="1405976" cy="18097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987376" y="1371600"/>
            <a:ext cx="575224" cy="11811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72200" y="1371600"/>
            <a:ext cx="133767" cy="9048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620000" y="1371600"/>
            <a:ext cx="1295400" cy="22288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195433" y="1143000"/>
            <a:ext cx="1247154" cy="11334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922934" y="57149"/>
            <a:ext cx="6831494" cy="13144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 kết kim loại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8515" y="5352246"/>
            <a:ext cx="225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 tinh thể lục phương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8819" y="5352246"/>
            <a:ext cx="3293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 tinh thể 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 phương tâm diện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63000" y="5352246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 tinh thể</a:t>
            </a:r>
          </a:p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lập phương tâm khối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hoc24.vn/images/summary/dong-dien-trong-kim-loa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6" y="1819302"/>
            <a:ext cx="11480885" cy="42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3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7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35530592"/>
              </p:ext>
            </p:extLst>
          </p:nvPr>
        </p:nvGraphicFramePr>
        <p:xfrm>
          <a:off x="228600" y="660975"/>
          <a:ext cx="11811002" cy="6095218"/>
        </p:xfrm>
        <a:graphic>
          <a:graphicData uri="http://schemas.openxmlformats.org/drawingml/2006/table">
            <a:tbl>
              <a:tblPr/>
              <a:tblGrid>
                <a:gridCol w="1623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6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25111189"/>
                    </a:ext>
                  </a:extLst>
                </a:gridCol>
                <a:gridCol w="2819402">
                  <a:extLst>
                    <a:ext uri="{9D8B030D-6E8A-4147-A177-3AD203B41FA5}">
                      <a16:colId xmlns:a16="http://schemas.microsoft.com/office/drawing/2014/main" val="1298479862"/>
                    </a:ext>
                  </a:extLst>
                </a:gridCol>
              </a:tblGrid>
              <a:tr h="989388">
                <a:tc row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LIÊN KẾT ION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LIÊN KẾT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CỘNG HÓA TRỊ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LIÊN KẾT KIM LOẠI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Không cực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Có cực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009"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Định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nghĩa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689">
                <a:tc row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Bản chất liên kết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algn="l"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algn="l"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algn="l"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91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574798" y="2233223"/>
            <a:ext cx="337820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 kết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 hình thành bởi </a:t>
            </a:r>
            <a:r>
              <a:rPr lang="en-US" alt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hút tĩnh điện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giữa các ion mang điện tích trái dấu.</a:t>
            </a:r>
          </a:p>
        </p:txBody>
      </p:sp>
      <p:sp>
        <p:nvSpPr>
          <p:cNvPr id="7" name="Text Box 123"/>
          <p:cNvSpPr txBox="1">
            <a:spLocks noChangeArrowheads="1"/>
          </p:cNvSpPr>
          <p:nvPr/>
        </p:nvSpPr>
        <p:spPr bwMode="auto">
          <a:xfrm>
            <a:off x="5133974" y="2314633"/>
            <a:ext cx="384038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liên kết được tạo nên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giữa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nguyên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tử bằng một hay nhiều </a:t>
            </a:r>
            <a:r>
              <a:rPr lang="en-US" alt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e chung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36"/>
          <p:cNvSpPr txBox="1">
            <a:spLocks noChangeArrowheads="1"/>
          </p:cNvSpPr>
          <p:nvPr/>
        </p:nvSpPr>
        <p:spPr bwMode="auto">
          <a:xfrm>
            <a:off x="1905000" y="4677742"/>
            <a:ext cx="3082895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37"/>
          <p:cNvSpPr txBox="1">
            <a:spLocks noChangeArrowheads="1"/>
          </p:cNvSpPr>
          <p:nvPr/>
        </p:nvSpPr>
        <p:spPr bwMode="auto">
          <a:xfrm>
            <a:off x="4958575" y="4713742"/>
            <a:ext cx="4346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electron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8"/>
          <p:cNvSpPr txBox="1">
            <a:spLocks noChangeArrowheads="1"/>
          </p:cNvSpPr>
          <p:nvPr/>
        </p:nvSpPr>
        <p:spPr bwMode="auto">
          <a:xfrm>
            <a:off x="7070210" y="5371198"/>
            <a:ext cx="207379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Cặp e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 về ngtử có ĐÂĐ lớn</a:t>
            </a:r>
            <a:endParaRPr lang="en-US" altLang="en-US" sz="28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39"/>
          <p:cNvSpPr txBox="1">
            <a:spLocks noChangeArrowheads="1"/>
          </p:cNvSpPr>
          <p:nvPr/>
        </p:nvSpPr>
        <p:spPr bwMode="auto">
          <a:xfrm>
            <a:off x="5015409" y="5335198"/>
            <a:ext cx="20548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Cặp e chung </a:t>
            </a:r>
            <a:r>
              <a:rPr lang="en-US" altLang="en-US" sz="28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lệch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76564" y="2314633"/>
            <a:ext cx="28535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fr-F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 kết được hình thành giữa các nguyên tử và ion kim loại trong mạng tinh </a:t>
            </a:r>
            <a:r>
              <a:rPr lang="fr-F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38475" y="4692858"/>
            <a:ext cx="2609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 tham gia của các electron tự do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8076" y="76200"/>
            <a:ext cx="1028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 82, SGK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7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555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1524000"/>
            <a:ext cx="11811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5 (tr 82, SGK):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cấu hình electron: 1s</a:t>
            </a:r>
            <a:r>
              <a:rPr lang="vi-VN" sz="3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vi-VN" sz="3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vi-VN" sz="3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Dãy nào sau đây gồm các nguyên tử và ion có cấu hình electron như trên?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K</a:t>
            </a:r>
            <a:r>
              <a:rPr lang="vi-VN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Cl, Ar.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Li</a:t>
            </a:r>
            <a:r>
              <a:rPr lang="vi-VN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Br, Ne.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Na</a:t>
            </a:r>
            <a:r>
              <a:rPr lang="vi-VN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Cl, Ar.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Na</a:t>
            </a:r>
            <a:r>
              <a:rPr lang="vi-VN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vi-VN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, Ne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495425" y="57912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991600" y="1524000"/>
            <a:ext cx="19812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0" y="1076980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electron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124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5261" y="3124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7261" y="3124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89638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61461" y="38963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7261" y="38963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48006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7661" y="48006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3461" y="48006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5727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7661" y="55727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3461" y="55727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" grpId="0" animBg="1"/>
      <p:bldP spid="3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5555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1524000"/>
            <a:ext cx="1028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6 (tr 82, SGK):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Cation R</a:t>
            </a:r>
            <a:r>
              <a:rPr lang="en-US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 có cấu hình electron ở phân lớp ngoài cùng là 2p</a:t>
            </a:r>
            <a:r>
              <a:rPr lang="en-US" sz="36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Nguyên tử R là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F.                           B. Na.                         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K.                          D.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19600" y="2779573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029201" y="2133600"/>
            <a:ext cx="6858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3033" y="4765595"/>
            <a:ext cx="616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hình electron R</a:t>
            </a:r>
            <a:r>
              <a:rPr lang="en-US" sz="36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1s</a:t>
            </a:r>
            <a:r>
              <a:rPr lang="en-US" sz="36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36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36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2083" y="5411926"/>
            <a:ext cx="6442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hình electron R: 1s</a:t>
            </a:r>
            <a:r>
              <a:rPr lang="en-US" sz="36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36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36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36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Z = 11 : Natri (Na) 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3" action="ppaction://hlinkpres?slideindex=28&amp;slidetitle=PowerPoint Presentation"/>
          </p:cNvPr>
          <p:cNvSpPr/>
          <p:nvPr/>
        </p:nvSpPr>
        <p:spPr>
          <a:xfrm>
            <a:off x="11326005" y="6096000"/>
            <a:ext cx="906100" cy="785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5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54676"/>
              </p:ext>
            </p:extLst>
          </p:nvPr>
        </p:nvGraphicFramePr>
        <p:xfrm>
          <a:off x="3124200" y="838200"/>
          <a:ext cx="7010400" cy="965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65607"/>
              </p:ext>
            </p:extLst>
          </p:nvPr>
        </p:nvGraphicFramePr>
        <p:xfrm>
          <a:off x="4191000" y="1905000"/>
          <a:ext cx="2743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21220"/>
              </p:ext>
            </p:extLst>
          </p:nvPr>
        </p:nvGraphicFramePr>
        <p:xfrm>
          <a:off x="5181600" y="2895600"/>
          <a:ext cx="3200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ctagon 11"/>
          <p:cNvSpPr/>
          <p:nvPr/>
        </p:nvSpPr>
        <p:spPr>
          <a:xfrm>
            <a:off x="3276600" y="1905000"/>
            <a:ext cx="762000" cy="9144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ctagon 12"/>
          <p:cNvSpPr/>
          <p:nvPr/>
        </p:nvSpPr>
        <p:spPr>
          <a:xfrm>
            <a:off x="4343400" y="2895600"/>
            <a:ext cx="762000" cy="9144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ctagon 13"/>
          <p:cNvSpPr/>
          <p:nvPr/>
        </p:nvSpPr>
        <p:spPr>
          <a:xfrm>
            <a:off x="5181600" y="3886200"/>
            <a:ext cx="838200" cy="9144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7620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13249"/>
              </p:ext>
            </p:extLst>
          </p:nvPr>
        </p:nvGraphicFramePr>
        <p:xfrm>
          <a:off x="3200400" y="960120"/>
          <a:ext cx="685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51046"/>
              </p:ext>
            </p:extLst>
          </p:nvPr>
        </p:nvGraphicFramePr>
        <p:xfrm>
          <a:off x="4191000" y="2026920"/>
          <a:ext cx="2743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Ắ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182396"/>
              </p:ext>
            </p:extLst>
          </p:nvPr>
        </p:nvGraphicFramePr>
        <p:xfrm>
          <a:off x="5257800" y="2971800"/>
          <a:ext cx="304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05298"/>
              </p:ext>
            </p:extLst>
          </p:nvPr>
        </p:nvGraphicFramePr>
        <p:xfrm>
          <a:off x="6172200" y="3886200"/>
          <a:ext cx="3429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59275"/>
              </p:ext>
            </p:extLst>
          </p:nvPr>
        </p:nvGraphicFramePr>
        <p:xfrm>
          <a:off x="6172200" y="4008120"/>
          <a:ext cx="35052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un 8"/>
          <p:cNvSpPr/>
          <p:nvPr/>
        </p:nvSpPr>
        <p:spPr>
          <a:xfrm>
            <a:off x="10134600" y="762000"/>
            <a:ext cx="457200" cy="4572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n 21"/>
          <p:cNvSpPr/>
          <p:nvPr/>
        </p:nvSpPr>
        <p:spPr>
          <a:xfrm>
            <a:off x="7010400" y="1905000"/>
            <a:ext cx="457200" cy="4572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un 22"/>
          <p:cNvSpPr/>
          <p:nvPr/>
        </p:nvSpPr>
        <p:spPr>
          <a:xfrm>
            <a:off x="8382000" y="2743200"/>
            <a:ext cx="457200" cy="4572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n 23"/>
          <p:cNvSpPr/>
          <p:nvPr/>
        </p:nvSpPr>
        <p:spPr>
          <a:xfrm>
            <a:off x="9677400" y="3886200"/>
            <a:ext cx="457200" cy="457200"/>
          </a:xfrm>
          <a:prstGeom prst="su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2286000" y="4876800"/>
            <a:ext cx="8001000" cy="1598908"/>
          </a:xfrm>
          <a:prstGeom prst="round2DiagRect">
            <a:avLst>
              <a:gd name="adj1" fmla="val 21373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38400" y="4889718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4120" y="5141894"/>
            <a:ext cx="711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</a:p>
        </p:txBody>
      </p:sp>
      <p:sp>
        <p:nvSpPr>
          <p:cNvPr id="31" name="Content Placeholder 4"/>
          <p:cNvSpPr>
            <a:spLocks noGrp="1"/>
          </p:cNvSpPr>
          <p:nvPr>
            <p:ph idx="1"/>
          </p:nvPr>
        </p:nvSpPr>
        <p:spPr>
          <a:xfrm>
            <a:off x="2438400" y="5105401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13,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38400" y="5141894"/>
                <a:ext cx="8229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Gồm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electron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41894"/>
                <a:ext cx="8229600" cy="954107"/>
              </a:xfrm>
              <a:prstGeom prst="rect">
                <a:avLst/>
              </a:prstGeom>
              <a:blipFill>
                <a:blip r:embed="rId3"/>
                <a:stretch>
                  <a:fillRect l="-148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ctagon 2"/>
          <p:cNvSpPr/>
          <p:nvPr/>
        </p:nvSpPr>
        <p:spPr>
          <a:xfrm>
            <a:off x="2362200" y="914400"/>
            <a:ext cx="685800" cy="914400"/>
          </a:xfrm>
          <a:prstGeom prst="oc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2286000" y="4876800"/>
            <a:ext cx="8001000" cy="1598908"/>
          </a:xfrm>
          <a:prstGeom prst="round2DiagRect">
            <a:avLst>
              <a:gd name="adj1" fmla="val 21373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95800" y="5077956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5188804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LOẠI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10210800" y="1371600"/>
            <a:ext cx="289560" cy="3810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7086600" y="2438400"/>
            <a:ext cx="289560" cy="3810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8458200" y="3352800"/>
            <a:ext cx="289560" cy="3810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9768840" y="4381500"/>
            <a:ext cx="289560" cy="381000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 build="p"/>
      <p:bldP spid="31" grpId="1" build="p"/>
      <p:bldP spid="32" grpId="0"/>
      <p:bldP spid="32" grpId="1"/>
      <p:bldP spid="35" grpId="0" animBg="1"/>
      <p:bldP spid="33" grpId="0"/>
      <p:bldP spid="33" grpId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666" t="14445" r="17917" b="12963"/>
          <a:stretch/>
        </p:blipFill>
        <p:spPr>
          <a:xfrm>
            <a:off x="152400" y="0"/>
            <a:ext cx="119634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0" y="3505200"/>
            <a:ext cx="5029200" cy="1219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029200" y="0"/>
            <a:ext cx="1524000" cy="12954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90600" y="13335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26381" y="28194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32766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9220200" cy="1143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1"/>
            <a:ext cx="10210800" cy="11429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@"/>
            </a:pPr>
            <a:r>
              <a:rPr lang="fr-F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chi tiết bài 7, 8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82 (SGK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@"/>
            </a:pPr>
            <a:r>
              <a:rPr lang="fr-FR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</a:t>
            </a:r>
            <a:r>
              <a:rPr lang="fr-FR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18. Tính chất của kim loại. Dãy điện hoá của kim </a:t>
            </a:r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762000"/>
            <a:ext cx="5107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KIM LOẠI</a:t>
            </a:r>
            <a:endParaRPr 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752600"/>
            <a:ext cx="1135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5: Đại cương về kim loại</a:t>
            </a:r>
          </a:p>
          <a:p>
            <a:pPr>
              <a:lnSpc>
                <a:spcPct val="200000"/>
              </a:lnSpc>
            </a:pP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6: Kim loại kiềm, kim loại kiềm thổ, nhôm</a:t>
            </a:r>
          </a:p>
          <a:p>
            <a:pPr>
              <a:lnSpc>
                <a:spcPct val="200000"/>
              </a:lnSpc>
            </a:pPr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7: Sắt và một số kim loại quan trọng</a:t>
            </a:r>
            <a:endParaRPr lang="vi-VN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11963400" cy="1143000"/>
          </a:xfrm>
        </p:spPr>
        <p:txBody>
          <a:bodyPr>
            <a:noAutofit/>
          </a:bodyPr>
          <a:lstStyle/>
          <a:p>
            <a:r>
              <a:rPr lang="en-US" sz="72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ƠN QUÝ THẦY CÔ VÀ CÁC </a:t>
            </a:r>
            <a:r>
              <a:rPr lang="en-US" sz="72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endParaRPr lang="en-US" sz="7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16FE-39F1-4941-BCE5-18F016A8D7F0}" type="datetime1">
              <a:rPr lang="en-US" smtClean="0"/>
              <a:t>10/30/2021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1158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smtClean="0">
                <a:solidFill>
                  <a:srgbClr val="0F3DBA"/>
                </a:solidFill>
                <a:latin typeface="+mj-lt"/>
              </a:rPr>
              <a:t>CHƯƠNG 5 : ĐẠI CƯƠNG VỀ KIM LOẠI</a:t>
            </a:r>
            <a:endParaRPr lang="vi-VN" sz="3600" b="1" smtClean="0">
              <a:solidFill>
                <a:srgbClr val="000000"/>
              </a:solidFill>
              <a:latin typeface="+mj-lt"/>
            </a:endParaRPr>
          </a:p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 Vị trí của kim loại trong bảng tuần hoàn và cấu tạo của kim loại</a:t>
            </a:r>
          </a:p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 Tính chất của kim loại. Dãy điện hóa của kim loại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 Hợp kim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 Sự ăn mòn của kim loại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 Điều chế kim loại</a:t>
            </a:r>
          </a:p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 Luyện tập: Tính chất của kim loại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 Luyện tập: Điều chế kim loại và sự ăn mòn kim 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: Thực hành: Tính chất, điều chế kim loại, sự ăn mòn kim 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1143000"/>
          </a:xfrm>
        </p:spPr>
        <p:txBody>
          <a:bodyPr>
            <a:noAutofit/>
          </a:bodyPr>
          <a:lstStyle/>
          <a:p>
            <a:r>
              <a:rPr lang="en-US" sz="3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3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ĐẠI 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 VỀ KIM LOẠI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 25 - Bài 17: Vị trí của kim loại trong bảng tuần hoàn và cấu tạo của kim loại</a:t>
            </a:r>
            <a:endParaRPr lang="en-US" sz="34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667" t="14445" r="17917" b="12963"/>
          <a:stretch/>
        </p:blipFill>
        <p:spPr>
          <a:xfrm>
            <a:off x="76200" y="0"/>
            <a:ext cx="1196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5387" r="3032" b="5725"/>
          <a:stretch/>
        </p:blipFill>
        <p:spPr>
          <a:xfrm>
            <a:off x="8020" y="0"/>
            <a:ext cx="12183979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62200" y="647700"/>
            <a:ext cx="5105400" cy="114300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766594"/>
            <a:ext cx="9525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thể (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 học có hướng dẫn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1143000"/>
          </a:xfrm>
        </p:spPr>
        <p:txBody>
          <a:bodyPr>
            <a:noAutofit/>
          </a:bodyPr>
          <a:lstStyle/>
          <a:p>
            <a:r>
              <a:rPr lang="en-US" sz="3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3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: ĐẠI 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CƯƠNG VỀ KIM LOẠI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133600"/>
            <a:ext cx="10760242" cy="72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Vị trí của kim loại trong bảng tuần hoàn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295650" y="4133850"/>
            <a:ext cx="5562600" cy="144780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11582400" cy="1600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 25 - Bài 17: Vị trí của kim loại trong bảng tuần hoàn và cấu tạo của kim loại</a:t>
            </a:r>
            <a:endParaRPr lang="en-US" sz="34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11658600" cy="6858000"/>
          </a:xfrm>
          <a:prstGeom prst="rect">
            <a:avLst/>
          </a:prstGeom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1066800" y="1774657"/>
            <a:ext cx="9372600" cy="3550327"/>
            <a:chOff x="533400" y="1066800"/>
            <a:chExt cx="9372600" cy="364749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400" y="1066800"/>
              <a:ext cx="112896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1066800"/>
              <a:ext cx="0" cy="364068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662363" y="1066800"/>
              <a:ext cx="0" cy="9906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676400" y="2054398"/>
              <a:ext cx="5839326" cy="300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400" y="4707482"/>
              <a:ext cx="585787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515726" y="1693083"/>
              <a:ext cx="0" cy="3810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505700" y="1676401"/>
              <a:ext cx="647700" cy="2951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53400" y="1668924"/>
              <a:ext cx="0" cy="6096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133347" y="2286000"/>
              <a:ext cx="591553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724900" y="2286000"/>
              <a:ext cx="0" cy="60278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724900" y="2867364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9334500" y="2867364"/>
              <a:ext cx="0" cy="63783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9334500" y="3493647"/>
              <a:ext cx="5715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906000" y="3493647"/>
              <a:ext cx="0" cy="685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391275" y="4119930"/>
              <a:ext cx="0" cy="59436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400800" y="4107573"/>
              <a:ext cx="3505200" cy="12357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352800" y="5508458"/>
            <a:ext cx="8305800" cy="1219200"/>
            <a:chOff x="1905000" y="5029200"/>
            <a:chExt cx="7010400" cy="12192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905000" y="5029200"/>
              <a:ext cx="0" cy="1219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905000" y="6248400"/>
              <a:ext cx="7010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8915400" y="5029200"/>
              <a:ext cx="0" cy="1219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05000" y="5029200"/>
              <a:ext cx="7010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393032" y="54644"/>
            <a:ext cx="11658600" cy="60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343400" y="1981200"/>
            <a:ext cx="1371600" cy="250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27855" y="2122302"/>
            <a:ext cx="5269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Có gần 90 nguyên tố là kim loại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7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ào mừng quý thầy cô và các em đến với tiết học hôm nay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CHƯƠNG V &amp;#x0D;&amp;#x0A;ĐẠI CƯƠNG VỀ KIM LOẠI&amp;quot;&quot;/&gt;&lt;property id=&quot;20307&quot; value=&quot;257&quot;/&gt;&lt;/object&gt;&lt;object type=&quot;3&quot; unique_id=&quot;10074&quot;&gt;&lt;property id=&quot;20148&quot; value=&quot;5&quot;/&gt;&lt;property id=&quot;20300&quot; value=&quot;Slide 4 - &amp;quot;Nội dung&amp;quot;&quot;/&gt;&lt;property id=&quot;20307&quot; value=&quot;258&quot;/&gt;&lt;/object&gt;&lt;object type=&quot;3&quot; unique_id=&quot;10145&quot;&gt;&lt;property id=&quot;20148&quot; value=&quot;5&quot;/&gt;&lt;property id=&quot;20300&quot; value=&quot;Slide 21 - &amp;quot;DẶN DÒ&amp;quot;&quot;/&gt;&lt;property id=&quot;20307&quot; value=&quot;259&quot;/&gt;&lt;/object&gt;&lt;object type=&quot;3&quot; unique_id=&quot;10146&quot;&gt;&lt;property id=&quot;20148&quot; value=&quot;5&quot;/&gt;&lt;property id=&quot;20300&quot; value=&quot;Slide 22 - &amp;quot;CÁM ƠN QUÝ THẦY CÔ VÀ CÁC EM &amp;#x0D;&amp;#x0A;ĐÃ THEO DÕI&amp;quot;&quot;/&gt;&lt;property id=&quot;20307&quot; value=&quot;260&quot;/&gt;&lt;/object&gt;&lt;object type=&quot;3&quot; unique_id=&quot;10200&quot;&gt;&lt;property id=&quot;20148&quot; value=&quot;5&quot;/&gt;&lt;property id=&quot;20300&quot; value=&quot;Slide 5 - &amp;quot;I – VỊ TRÍ CỦA KIM LOẠI TRONG BẢNG TUẦN HOÀN&amp;quot;&quot;/&gt;&lt;property id=&quot;20307&quot; value=&quot;263&quot;/&gt;&lt;/object&gt;&lt;object type=&quot;3&quot; unique_id=&quot;10201&quot;&gt;&lt;property id=&quot;20148&quot; value=&quot;5&quot;/&gt;&lt;property id=&quot;20300&quot; value=&quot;Slide 6&quot;/&gt;&lt;property id=&quot;20307&quot; value=&quot;264&quot;/&gt;&lt;/object&gt;&lt;object type=&quot;3&quot; unique_id=&quot;10202&quot;&gt;&lt;property id=&quot;20148&quot; value=&quot;5&quot;/&gt;&lt;property id=&quot;20300&quot; value=&quot;Slide 7 - &amp;quot;I – VỊ TRÍ CỦA KIM LOẠI TRONG BẢNG TUẦN HOÀN&amp;quot;&quot;/&gt;&lt;property id=&quot;20307&quot; value=&quot;262&quot;/&gt;&lt;/object&gt;&lt;object type=&quot;3&quot; unique_id=&quot;10269&quot;&gt;&lt;property id=&quot;20148&quot; value=&quot;5&quot;/&gt;&lt;property id=&quot;20300&quot; value=&quot;Slide 10 - &amp;quot;II – CẤU TẠO CỦA KIM LOẠI&amp;quot;&quot;/&gt;&lt;property id=&quot;20307&quot; value=&quot;265&quot;/&gt;&lt;/object&gt;&lt;object type=&quot;3&quot; unique_id=&quot;10282&quot;&gt;&lt;property id=&quot;20148&quot; value=&quot;5&quot;/&gt;&lt;property id=&quot;20300&quot; value=&quot;Slide 11&quot;/&gt;&lt;property id=&quot;20307&quot; value=&quot;266&quot;/&gt;&lt;/object&gt;&lt;object type=&quot;3&quot; unique_id=&quot;10335&quot;&gt;&lt;property id=&quot;20148&quot; value=&quot;5&quot;/&gt;&lt;property id=&quot;20300&quot; value=&quot;Slide 12&quot;/&gt;&lt;property id=&quot;20307&quot; value=&quot;267&quot;/&gt;&lt;/object&gt;&lt;object type=&quot;3&quot; unique_id=&quot;10392&quot;&gt;&lt;property id=&quot;20148&quot; value=&quot;5&quot;/&gt;&lt;property id=&quot;20300&quot; value=&quot;Slide 15&quot;/&gt;&lt;property id=&quot;20307&quot; value=&quot;268&quot;/&gt;&lt;/object&gt;&lt;object type=&quot;3&quot; unique_id=&quot;10618&quot;&gt;&lt;property id=&quot;20148&quot; value=&quot;5&quot;/&gt;&lt;property id=&quot;20300&quot; value=&quot;Slide 16&quot;/&gt;&lt;property id=&quot;20307&quot; value=&quot;269&quot;/&gt;&lt;/object&gt;&lt;object type=&quot;3&quot; unique_id=&quot;10699&quot;&gt;&lt;property id=&quot;20148&quot; value=&quot;5&quot;/&gt;&lt;property id=&quot;20300&quot; value=&quot;Slide 17&quot;/&gt;&lt;property id=&quot;20307&quot; value=&quot;270&quot;/&gt;&lt;/object&gt;&lt;object type=&quot;3&quot; unique_id=&quot;10751&quot;&gt;&lt;property id=&quot;20148&quot; value=&quot;5&quot;/&gt;&lt;property id=&quot;20300&quot; value=&quot;Slide 18&quot;/&gt;&lt;property id=&quot;20307&quot; value=&quot;271&quot;/&gt;&lt;/object&gt;&lt;object type=&quot;3&quot; unique_id=&quot;10896&quot;&gt;&lt;property id=&quot;20148&quot; value=&quot;5&quot;/&gt;&lt;property id=&quot;20300&quot; value=&quot;Slide 14&quot;/&gt;&lt;property id=&quot;20307&quot; value=&quot;272&quot;/&gt;&lt;/object&gt;&lt;object type=&quot;3&quot; unique_id=&quot;13168&quot;&gt;&lt;property id=&quot;20148&quot; value=&quot;5&quot;/&gt;&lt;property id=&quot;20300&quot; value=&quot;Slide 8 - &amp;quot;CỦNG CỐ&amp;quot;&quot;/&gt;&lt;property id=&quot;20307&quot; value=&quot;284&quot;/&gt;&lt;/object&gt;&lt;object type=&quot;3&quot; unique_id=&quot;13169&quot;&gt;&lt;property id=&quot;20148&quot; value=&quot;5&quot;/&gt;&lt;property id=&quot;20300&quot; value=&quot;Slide 9 - &amp;quot;CỦNG CỐ&amp;quot;&quot;/&gt;&lt;property id=&quot;20307&quot; value=&quot;287&quot;/&gt;&lt;/object&gt;&lt;object type=&quot;3&quot; unique_id=&quot;13170&quot;&gt;&lt;property id=&quot;20148&quot; value=&quot;5&quot;/&gt;&lt;property id=&quot;20300&quot; value=&quot;Slide 13 - &amp;quot;CỦNG CỐ&amp;quot;&quot;/&gt;&lt;property id=&quot;20307&quot; value=&quot;286&quot;/&gt;&lt;/object&gt;&lt;object type=&quot;3&quot; unique_id=&quot;13171&quot;&gt;&lt;property id=&quot;20148&quot; value=&quot;5&quot;/&gt;&lt;property id=&quot;20300&quot; value=&quot;Slide 19 - &amp;quot;CỦNG CỐ&amp;quot;&quot;/&gt;&lt;property id=&quot;20307&quot; value=&quot;282&quot;/&gt;&lt;/object&gt;&lt;object type=&quot;3&quot; unique_id=&quot;13172&quot;&gt;&lt;property id=&quot;20148&quot; value=&quot;5&quot;/&gt;&lt;property id=&quot;20300&quot; value=&quot;Slide 20&quot;/&gt;&lt;property id=&quot;20307&quot; value=&quot;280&quot;/&gt;&lt;/object&gt;&lt;object type=&quot;3&quot; unique_id=&quot;14526&quot;&gt;&lt;property id=&quot;20148&quot; value=&quot;5&quot;/&gt;&lt;property id=&quot;20300&quot; value=&quot;Slide 2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1259</Words>
  <Application>Microsoft Office PowerPoint</Application>
  <PresentationFormat>Widescreen</PresentationFormat>
  <Paragraphs>214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HP001 4 hàng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CHƯƠNG 5 : ĐẠI CƯƠNG VỀ KIM LOẠI</vt:lpstr>
      <vt:lpstr>PowerPoint Presentation</vt:lpstr>
      <vt:lpstr>NỘI DUNG</vt:lpstr>
      <vt:lpstr>CHƯƠNG 5 : ĐẠI CƯƠNG VỀ KIM LOẠI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CHƯƠNG 5 : ĐẠI CƯƠNG VỀ KIM LOẠI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CẢM ƠN QUÝ THẦY CÔ VÀ CÁC EM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Hoàn</dc:creator>
  <cp:lastModifiedBy>Windows User</cp:lastModifiedBy>
  <cp:revision>407</cp:revision>
  <dcterms:created xsi:type="dcterms:W3CDTF">2016-10-30T14:30:16Z</dcterms:created>
  <dcterms:modified xsi:type="dcterms:W3CDTF">2021-10-30T07:30:49Z</dcterms:modified>
</cp:coreProperties>
</file>