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314" r:id="rId2"/>
    <p:sldId id="292" r:id="rId3"/>
    <p:sldId id="293" r:id="rId4"/>
    <p:sldId id="295" r:id="rId5"/>
    <p:sldId id="294" r:id="rId6"/>
    <p:sldId id="316" r:id="rId7"/>
    <p:sldId id="296" r:id="rId8"/>
    <p:sldId id="297" r:id="rId9"/>
    <p:sldId id="298" r:id="rId10"/>
    <p:sldId id="299" r:id="rId11"/>
    <p:sldId id="318" r:id="rId12"/>
    <p:sldId id="319" r:id="rId13"/>
    <p:sldId id="300" r:id="rId14"/>
    <p:sldId id="301" r:id="rId15"/>
    <p:sldId id="302" r:id="rId16"/>
    <p:sldId id="303" r:id="rId17"/>
    <p:sldId id="304" r:id="rId18"/>
    <p:sldId id="305" r:id="rId19"/>
    <p:sldId id="315" r:id="rId20"/>
    <p:sldId id="307" r:id="rId21"/>
    <p:sldId id="320" r:id="rId22"/>
    <p:sldId id="308" r:id="rId23"/>
    <p:sldId id="309" r:id="rId24"/>
    <p:sldId id="321" r:id="rId25"/>
    <p:sldId id="311" r:id="rId26"/>
    <p:sldId id="312" r:id="rId27"/>
    <p:sldId id="291" r:id="rId28"/>
    <p:sldId id="317" r:id="rId29"/>
    <p:sldId id="259" r:id="rId30"/>
    <p:sldId id="260" r:id="rId31"/>
  </p:sldIdLst>
  <p:sldSz cx="12192000" cy="6858000"/>
  <p:notesSz cx="6858000" cy="9144000"/>
  <p:custDataLst>
    <p:tags r:id="rId3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66FF"/>
    <a:srgbClr val="006600"/>
    <a:srgbClr val="CC0099"/>
    <a:srgbClr val="339933"/>
    <a:srgbClr val="FF99CC"/>
    <a:srgbClr val="00CC00"/>
    <a:srgbClr val="66CCFF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338" autoAdjust="0"/>
    <p:restoredTop sz="95012" autoAdjust="0"/>
  </p:normalViewPr>
  <p:slideViewPr>
    <p:cSldViewPr>
      <p:cViewPr>
        <p:scale>
          <a:sx n="60" d="100"/>
          <a:sy n="60" d="100"/>
        </p:scale>
        <p:origin x="1686" y="109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1827B0-7524-4E7A-B1AF-D4E30E98AFC1}" type="datetimeFigureOut">
              <a:rPr lang="en-US" smtClean="0"/>
              <a:t>10/30/2021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E9F3C3-21FC-44C6-AAE0-664112F41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6553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244C9B-D993-4827-B47F-C8E18D314B97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11882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E9F3C3-21FC-44C6-AAE0-664112F41CFB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5859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8F390-81BA-4C1D-9D77-319947C4D7AE}" type="datetime1">
              <a:rPr lang="en-US" smtClean="0"/>
              <a:t>10/30/2021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24D04-4465-457B-870B-77C5EF29D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3051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09221-26AA-4C81-B1FA-BE1DCA6B456E}" type="datetime1">
              <a:rPr lang="en-US" smtClean="0"/>
              <a:t>10/30/2021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24D04-4465-457B-870B-77C5EF29D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816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D73F0-B205-4ADA-9C38-C347BCF6D6E2}" type="datetime1">
              <a:rPr lang="en-US" smtClean="0"/>
              <a:t>10/30/2021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24D04-4465-457B-870B-77C5EF29D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680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E16FE-39F1-4941-BCE5-18F016A8D7F0}" type="datetime1">
              <a:rPr lang="en-US" smtClean="0"/>
              <a:t>10/30/2021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24D04-4465-457B-870B-77C5EF29D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121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97DE5-19F8-4CDD-927E-579212DB7874}" type="datetime1">
              <a:rPr lang="en-US" smtClean="0"/>
              <a:t>10/30/2021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24D04-4465-457B-870B-77C5EF29D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016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8DEA2-0F43-4242-AE35-91FA6C8E1637}" type="datetime1">
              <a:rPr lang="en-US" smtClean="0"/>
              <a:t>10/30/2021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24D04-4465-457B-870B-77C5EF29D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941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9FCBE-685F-4566-A203-40BF819DF4B6}" type="datetime1">
              <a:rPr lang="en-US" smtClean="0"/>
              <a:t>10/30/2021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24D04-4465-457B-870B-77C5EF29D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582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8EB58-5001-4AC4-82DF-35151217924A}" type="datetime1">
              <a:rPr lang="en-US" smtClean="0"/>
              <a:t>10/30/2021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24D04-4465-457B-870B-77C5EF29D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8609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A85F7-4D76-4C53-82B2-C7E5FA2980BF}" type="datetime1">
              <a:rPr lang="en-US" smtClean="0"/>
              <a:t>10/30/2021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24D04-4465-457B-870B-77C5EF29D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033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CDA26-A618-4D5C-8C9C-D49C936DD6E5}" type="datetime1">
              <a:rPr lang="en-US" smtClean="0"/>
              <a:t>10/30/2021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24D04-4465-457B-870B-77C5EF29D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817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BB04F-9F3D-4E33-AE95-B34A469E7682}" type="datetime1">
              <a:rPr lang="en-US" smtClean="0"/>
              <a:t>10/30/2021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24D04-4465-457B-870B-77C5EF29D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912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892503-7726-43E2-BBE3-FF1556D4C63E}" type="datetime1">
              <a:rPr lang="en-US" smtClean="0"/>
              <a:t>10/30/2021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124D04-4465-457B-870B-77C5EF29D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308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jpg"/><Relationship Id="rId7" Type="http://schemas.openxmlformats.org/officeDocument/2006/relationships/image" Target="../media/image7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eg"/><Relationship Id="rId4" Type="http://schemas.openxmlformats.org/officeDocument/2006/relationships/image" Target="../media/image4.jpg"/><Relationship Id="rId9" Type="http://schemas.openxmlformats.org/officeDocument/2006/relationships/image" Target="../media/image9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B&#224;i%2017%20V&#7883;%20tr&#237;%20v&#224;%20c&#7845;u%20t&#7841;o%20c&#7911;a%20kim%20lo&#7841;i.pptx#28. PowerPoint Presentation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2641600" y="685800"/>
            <a:ext cx="7620000" cy="74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 sz="4267" b="1">
              <a:latin typeface="Times New Roman" panose="02020603050405020304" pitchFamily="18" charset="0"/>
            </a:endParaRP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1422400" y="152400"/>
            <a:ext cx="4097084" cy="420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133">
                <a:solidFill>
                  <a:srgbClr val="FFFF00"/>
                </a:solidFill>
                <a:latin typeface="Times New Roman" panose="02020603050405020304" pitchFamily="18" charset="0"/>
              </a:rPr>
              <a:t>Thứ tư ngày 25  tháng 11 năm 2009</a:t>
            </a:r>
          </a:p>
        </p:txBody>
      </p:sp>
      <p:sp>
        <p:nvSpPr>
          <p:cNvPr id="3076" name="Text Box 7"/>
          <p:cNvSpPr txBox="1">
            <a:spLocks noChangeArrowheads="1"/>
          </p:cNvSpPr>
          <p:nvPr/>
        </p:nvSpPr>
        <p:spPr bwMode="auto">
          <a:xfrm>
            <a:off x="4267200" y="990601"/>
            <a:ext cx="2844800" cy="74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267" b="1" u="sng">
                <a:solidFill>
                  <a:srgbClr val="FFFF00"/>
                </a:solidFill>
                <a:latin typeface="Times New Roman" panose="02020603050405020304" pitchFamily="18" charset="0"/>
              </a:rPr>
              <a:t>HỌC VẦN</a:t>
            </a:r>
          </a:p>
        </p:txBody>
      </p:sp>
      <p:sp>
        <p:nvSpPr>
          <p:cNvPr id="3077" name="Text Box 10"/>
          <p:cNvSpPr txBox="1">
            <a:spLocks noChangeArrowheads="1"/>
          </p:cNvSpPr>
          <p:nvPr/>
        </p:nvSpPr>
        <p:spPr bwMode="auto">
          <a:xfrm>
            <a:off x="1117600" y="1676400"/>
            <a:ext cx="2641600" cy="74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267" b="1">
                <a:solidFill>
                  <a:srgbClr val="FFFF00"/>
                </a:solidFill>
                <a:latin typeface="Times New Roman" panose="02020603050405020304" pitchFamily="18" charset="0"/>
              </a:rPr>
              <a:t>1. Đọc :</a:t>
            </a:r>
          </a:p>
        </p:txBody>
      </p:sp>
      <p:sp>
        <p:nvSpPr>
          <p:cNvPr id="3078" name="AutoShape 25"/>
          <p:cNvSpPr>
            <a:spLocks noChangeArrowheads="1"/>
          </p:cNvSpPr>
          <p:nvPr/>
        </p:nvSpPr>
        <p:spPr bwMode="auto">
          <a:xfrm>
            <a:off x="1320800" y="5181600"/>
            <a:ext cx="8839200" cy="609600"/>
          </a:xfrm>
          <a:prstGeom prst="flowChartProcess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133">
                <a:solidFill>
                  <a:srgbClr val="FFFF00"/>
                </a:solidFill>
                <a:latin typeface="Times New Roman" panose="02020603050405020304" pitchFamily="18" charset="0"/>
              </a:rPr>
              <a:t>2. Tìm tiếng có vần ung ?</a:t>
            </a:r>
          </a:p>
        </p:txBody>
      </p:sp>
      <p:sp>
        <p:nvSpPr>
          <p:cNvPr id="3079" name="AutoShape 38"/>
          <p:cNvSpPr>
            <a:spLocks noChangeArrowheads="1"/>
          </p:cNvSpPr>
          <p:nvPr/>
        </p:nvSpPr>
        <p:spPr bwMode="auto">
          <a:xfrm>
            <a:off x="2540000" y="2362200"/>
            <a:ext cx="7924800" cy="2667000"/>
          </a:xfrm>
          <a:prstGeom prst="foldedCorner">
            <a:avLst>
              <a:gd name="adj" fmla="val 12500"/>
            </a:avLst>
          </a:prstGeom>
          <a:solidFill>
            <a:srgbClr val="66FFCC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 marL="290513" indent="5080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133">
                <a:latin typeface="Times New Roman" panose="02020603050405020304" pitchFamily="18" charset="0"/>
              </a:rPr>
              <a:t> </a:t>
            </a:r>
            <a:r>
              <a:rPr lang="en-US" altLang="en-US" sz="2133">
                <a:solidFill>
                  <a:srgbClr val="9900CC"/>
                </a:solidFill>
                <a:latin typeface="Times New Roman" panose="02020603050405020304" pitchFamily="18" charset="0"/>
              </a:rPr>
              <a:t>Không sơn mà đỏ</a:t>
            </a:r>
          </a:p>
          <a:p>
            <a:pPr eaLnBrk="1" hangingPunct="1"/>
            <a:r>
              <a:rPr lang="en-US" altLang="en-US" sz="2133">
                <a:solidFill>
                  <a:srgbClr val="9900CC"/>
                </a:solidFill>
                <a:latin typeface="Times New Roman" panose="02020603050405020304" pitchFamily="18" charset="0"/>
              </a:rPr>
              <a:t> Không gõ mà kêu</a:t>
            </a:r>
          </a:p>
          <a:p>
            <a:pPr eaLnBrk="1" hangingPunct="1"/>
            <a:r>
              <a:rPr lang="en-US" altLang="en-US" sz="2133">
                <a:solidFill>
                  <a:srgbClr val="9900CC"/>
                </a:solidFill>
                <a:latin typeface="Times New Roman" panose="02020603050405020304" pitchFamily="18" charset="0"/>
              </a:rPr>
              <a:t> Không khều mà rụng</a:t>
            </a:r>
          </a:p>
          <a:p>
            <a:pPr eaLnBrk="1" hangingPunct="1"/>
            <a:r>
              <a:rPr lang="en-US" altLang="en-US" sz="2133">
                <a:solidFill>
                  <a:srgbClr val="9900CC"/>
                </a:solidFill>
                <a:latin typeface="Times New Roman" panose="02020603050405020304" pitchFamily="18" charset="0"/>
              </a:rPr>
              <a:t>                                   </a:t>
            </a:r>
          </a:p>
          <a:p>
            <a:pPr eaLnBrk="1" hangingPunct="1"/>
            <a:r>
              <a:rPr lang="en-US" altLang="en-US" sz="2133">
                <a:solidFill>
                  <a:srgbClr val="9900CC"/>
                </a:solidFill>
                <a:latin typeface="Times New Roman" panose="02020603050405020304" pitchFamily="18" charset="0"/>
              </a:rPr>
              <a:t>                                        (Là những gì</a:t>
            </a:r>
          </a:p>
        </p:txBody>
      </p:sp>
      <p:pic>
        <p:nvPicPr>
          <p:cNvPr id="3081" name="Picture 4" descr="EJ145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" t="5556" r="5001" b="8519"/>
          <a:stretch/>
        </p:blipFill>
        <p:spPr bwMode="auto">
          <a:xfrm>
            <a:off x="16539" y="0"/>
            <a:ext cx="1217546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17600" y="1802633"/>
            <a:ext cx="9931400" cy="1241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733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NHIỆT LIỆT CHÀO MỪNG</a:t>
            </a:r>
          </a:p>
          <a:p>
            <a:pPr algn="ctr"/>
            <a:r>
              <a:rPr lang="en-US" sz="3733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QUÝ THẦY CÔ VỀ DỰ GIỜ THĂM LỚP</a:t>
            </a:r>
            <a:endParaRPr lang="en-US" sz="3733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502063" y="3188279"/>
            <a:ext cx="9162473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Môn: </a:t>
            </a:r>
            <a:r>
              <a:rPr lang="en-US" altLang="en-US" sz="4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Hóa học 12</a:t>
            </a:r>
          </a:p>
          <a:p>
            <a:pPr algn="ctr" eaLnBrk="1" hangingPunct="1"/>
            <a:r>
              <a:rPr lang="en-US" altLang="en-US" sz="4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Thực hiện</a:t>
            </a:r>
            <a:r>
              <a:rPr lang="en-US" altLang="en-US" sz="4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Đinh Thị Thanh Hoàn</a:t>
            </a:r>
            <a:endParaRPr lang="vi-VN" altLang="en-US" sz="4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8421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" y="0"/>
            <a:ext cx="12230100" cy="6858000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533400" y="685800"/>
            <a:ext cx="10760242" cy="72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600" b="1" smtClean="0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. Vị trí của kim loại trong bảng tuần hoàn</a:t>
            </a:r>
            <a:endParaRPr lang="en-US" sz="3600" b="1" dirty="0">
              <a:solidFill>
                <a:schemeClr val="bg1"/>
              </a:solidFill>
              <a:latin typeface="HP001 4 hàng" panose="020B06030503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371600" y="1334631"/>
            <a:ext cx="1049354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b="1" smtClean="0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Các nguyên tố kim loại chiếm chủ yếu trong bảng tuần hoàn (gần 90 nguyên tố)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6742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609600"/>
            <a:ext cx="11658600" cy="6858000"/>
          </a:xfrm>
          <a:prstGeom prst="rect">
            <a:avLst/>
          </a:prstGeom>
          <a:ln>
            <a:noFill/>
          </a:ln>
        </p:spPr>
      </p:pic>
      <p:grpSp>
        <p:nvGrpSpPr>
          <p:cNvPr id="7" name="Group 6"/>
          <p:cNvGrpSpPr/>
          <p:nvPr/>
        </p:nvGrpSpPr>
        <p:grpSpPr>
          <a:xfrm>
            <a:off x="1066800" y="1774657"/>
            <a:ext cx="9372600" cy="3550327"/>
            <a:chOff x="533400" y="1066800"/>
            <a:chExt cx="9372600" cy="3647490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533400" y="1066800"/>
              <a:ext cx="1128963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533400" y="1066800"/>
              <a:ext cx="0" cy="3640682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1662363" y="1066800"/>
              <a:ext cx="0" cy="99060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V="1">
              <a:off x="1676400" y="2054398"/>
              <a:ext cx="5839326" cy="3002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533400" y="4707482"/>
              <a:ext cx="5857875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flipV="1">
              <a:off x="7515726" y="1693083"/>
              <a:ext cx="0" cy="38100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flipV="1">
              <a:off x="7505700" y="1676401"/>
              <a:ext cx="647700" cy="2951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8153400" y="1668924"/>
              <a:ext cx="0" cy="60960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8133347" y="2286000"/>
              <a:ext cx="591553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8724900" y="2286000"/>
              <a:ext cx="0" cy="60278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8724900" y="2867364"/>
              <a:ext cx="609600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9334500" y="2867364"/>
              <a:ext cx="0" cy="637837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9334500" y="3493647"/>
              <a:ext cx="571500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9906000" y="3493647"/>
              <a:ext cx="0" cy="68580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V="1">
              <a:off x="6391275" y="4119930"/>
              <a:ext cx="0" cy="59436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V="1">
              <a:off x="6400800" y="4107573"/>
              <a:ext cx="3505200" cy="12357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24" name="Group 23"/>
          <p:cNvGrpSpPr/>
          <p:nvPr/>
        </p:nvGrpSpPr>
        <p:grpSpPr>
          <a:xfrm>
            <a:off x="3352800" y="5508458"/>
            <a:ext cx="8305800" cy="1219200"/>
            <a:chOff x="1905000" y="5029200"/>
            <a:chExt cx="7010400" cy="1219200"/>
          </a:xfrm>
        </p:grpSpPr>
        <p:cxnSp>
          <p:nvCxnSpPr>
            <p:cNvPr id="25" name="Straight Connector 24"/>
            <p:cNvCxnSpPr/>
            <p:nvPr/>
          </p:nvCxnSpPr>
          <p:spPr>
            <a:xfrm>
              <a:off x="1905000" y="5029200"/>
              <a:ext cx="0" cy="121920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1905000" y="6248400"/>
              <a:ext cx="7010400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V="1">
              <a:off x="8915400" y="5029200"/>
              <a:ext cx="0" cy="121920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1905000" y="5029200"/>
              <a:ext cx="7010400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30" name="Rectangle 29"/>
          <p:cNvSpPr/>
          <p:nvPr/>
        </p:nvSpPr>
        <p:spPr>
          <a:xfrm>
            <a:off x="1734553" y="243804"/>
            <a:ext cx="7531768" cy="60909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Những nhóm nào chỉ có kim loại? 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4343400" y="1981200"/>
            <a:ext cx="1371600" cy="2506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1181100" y="204429"/>
            <a:ext cx="8382000" cy="60909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Những nhóm nào có 1 phần là kim loại?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114550" y="1865293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28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=&gt; Nhóm </a:t>
            </a:r>
            <a:r>
              <a:rPr lang="pt-BR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IA (trừ H), IIIA (trừ B) và một phần của các nhóm IVA, VA, VIA</a:t>
            </a:r>
            <a:endParaRPr lang="en-US" sz="28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30854" y="1317614"/>
            <a:ext cx="5319964" cy="138499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pt-BR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pt-BR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 IIA</a:t>
            </a:r>
          </a:p>
          <a:p>
            <a:r>
              <a:rPr lang="pt-BR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pt-BR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</a:t>
            </a:r>
            <a:r>
              <a:rPr lang="pt-BR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 </a:t>
            </a:r>
            <a:r>
              <a:rPr lang="pt-BR" sz="28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  <a:p>
            <a:r>
              <a:rPr lang="en-US" sz="28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 lantan và actini</a:t>
            </a:r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4403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29" grpId="0" animBg="1"/>
      <p:bldP spid="3" grpId="0"/>
      <p:bldP spid="4" grpId="0" animBg="1"/>
      <p:bldP spid="4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" y="0"/>
            <a:ext cx="12230100" cy="6858000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533400" y="685800"/>
            <a:ext cx="10760242" cy="72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600" b="1" smtClean="0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. Vị trí của kim loại trong bảng tuần hoàn</a:t>
            </a:r>
            <a:endParaRPr lang="en-US" sz="3600" b="1" dirty="0">
              <a:solidFill>
                <a:schemeClr val="bg1"/>
              </a:solidFill>
              <a:latin typeface="HP001 4 hàng" panose="020B06030503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371600" y="2610356"/>
            <a:ext cx="1049354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pt-BR" sz="3200" b="1" smtClean="0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Vị trí: </a:t>
            </a:r>
          </a:p>
          <a:p>
            <a:r>
              <a:rPr lang="pt-BR" sz="3200" b="1" smtClean="0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	+ N</a:t>
            </a:r>
            <a:r>
              <a:rPr lang="pt-BR" sz="3200" b="1" smtClean="0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hóm</a:t>
            </a:r>
            <a:r>
              <a:rPr lang="pt-BR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IA (</a:t>
            </a:r>
            <a:r>
              <a:rPr lang="pt-BR" sz="3200" b="1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trừ</a:t>
            </a:r>
            <a:r>
              <a:rPr lang="pt-BR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pt-BR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pt-BR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IIIA (</a:t>
            </a:r>
            <a:r>
              <a:rPr lang="pt-BR" sz="3200" b="1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trừ</a:t>
            </a:r>
            <a:r>
              <a:rPr lang="pt-BR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pt-BR" sz="3200" b="1" smtClean="0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và một </a:t>
            </a:r>
            <a:r>
              <a:rPr lang="pt-BR" sz="3200" b="1" dirty="0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phần của các nhóm </a:t>
            </a:r>
            <a:r>
              <a:rPr lang="pt-BR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IVA, VA, VIA.</a:t>
            </a:r>
          </a:p>
          <a:p>
            <a:r>
              <a:rPr lang="pt-BR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pt-BR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pt-BR" sz="3200" b="1" smtClean="0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Nhóm </a:t>
            </a:r>
            <a:r>
              <a:rPr lang="pt-BR" sz="32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IIA</a:t>
            </a:r>
          </a:p>
          <a:p>
            <a:r>
              <a:rPr lang="pt-BR" sz="3200" b="1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	</a:t>
            </a:r>
            <a:r>
              <a:rPr lang="pt-BR" sz="3200" b="1" smtClean="0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+ Các </a:t>
            </a:r>
            <a:r>
              <a:rPr lang="pt-BR" sz="3200" b="1" dirty="0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nhóm </a:t>
            </a:r>
            <a:r>
              <a:rPr lang="pt-BR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(</a:t>
            </a:r>
            <a:r>
              <a:rPr lang="pt-BR" sz="3200" b="1" dirty="0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từ</a:t>
            </a:r>
            <a:r>
              <a:rPr lang="pt-BR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IB </a:t>
            </a:r>
            <a:r>
              <a:rPr lang="pt-BR" sz="3200" b="1" dirty="0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đến</a:t>
            </a:r>
            <a:r>
              <a:rPr lang="pt-BR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VIIIB).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200" b="1" smtClean="0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Họ </a:t>
            </a:r>
            <a:r>
              <a:rPr lang="en-US" sz="3200" b="1" dirty="0" err="1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lantan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actini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903544" y="3549075"/>
            <a:ext cx="47500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=&gt;</a:t>
            </a:r>
            <a:r>
              <a:rPr lang="en-US" sz="3200" b="1" smtClean="0">
                <a:solidFill>
                  <a:srgbClr val="FFFF00"/>
                </a:solidFill>
                <a:latin typeface="HP001 4 hàng" panose="020B0603050302020204" pitchFamily="34" charset="0"/>
              </a:rPr>
              <a:t> một phần là kim loại</a:t>
            </a:r>
            <a:endParaRPr lang="en-US" sz="3200" b="1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371600" y="1334631"/>
            <a:ext cx="1049354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b="1" smtClean="0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Các nguyên tố kim loại chiếm chủ yếu trong bảng tuần hoàn (gần 90 nguyên tố)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229600" y="4567129"/>
            <a:ext cx="34018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=&gt;</a:t>
            </a:r>
            <a:r>
              <a:rPr lang="en-US" sz="3200" b="1" smtClean="0">
                <a:solidFill>
                  <a:srgbClr val="FFFF00"/>
                </a:solidFill>
                <a:latin typeface="HP001 4 hàng" panose="020B0603050302020204" pitchFamily="34" charset="0"/>
              </a:rPr>
              <a:t> chỉ có kim loại</a:t>
            </a:r>
            <a:endParaRPr lang="en-US" sz="3200" b="1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sp>
        <p:nvSpPr>
          <p:cNvPr id="3" name="Right Brace 2"/>
          <p:cNvSpPr/>
          <p:nvPr/>
        </p:nvSpPr>
        <p:spPr>
          <a:xfrm>
            <a:off x="7848600" y="4133850"/>
            <a:ext cx="381000" cy="1523494"/>
          </a:xfrm>
          <a:prstGeom prst="rightBrac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92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914400" y="579437"/>
            <a:ext cx="10668000" cy="4525963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Kim loại Canxi nằm ở ô số 20, chu kì 4, nhóm IIA trong BTH. Cấu hình electron của nguyên tố canxi là:</a:t>
            </a:r>
            <a:endParaRPr lang="en-US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buAutoNum type="alphaUcPeriod"/>
            </a:pPr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1s</a:t>
            </a:r>
            <a:r>
              <a:rPr lang="en-US" sz="3600" baseline="30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2s</a:t>
            </a:r>
            <a:r>
              <a:rPr lang="en-US" sz="3600" baseline="30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2p</a:t>
            </a:r>
            <a:r>
              <a:rPr lang="en-US" sz="3600" baseline="30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3s</a:t>
            </a:r>
            <a:r>
              <a:rPr lang="en-US" sz="3600" baseline="30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3p</a:t>
            </a:r>
            <a:r>
              <a:rPr lang="en-US" sz="3600" baseline="30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3d</a:t>
            </a:r>
            <a:r>
              <a:rPr lang="en-US" sz="3600" baseline="30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AutoNum type="alphaUcPeriod"/>
            </a:pPr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1s</a:t>
            </a:r>
            <a:r>
              <a:rPr lang="en-US" sz="3600" baseline="30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2s</a:t>
            </a:r>
            <a:r>
              <a:rPr lang="en-US" sz="3600" baseline="30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2p</a:t>
            </a:r>
            <a:r>
              <a:rPr lang="en-US" sz="3600" baseline="30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3s</a:t>
            </a:r>
            <a:r>
              <a:rPr lang="en-US" sz="3600" baseline="30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3p</a:t>
            </a:r>
            <a:r>
              <a:rPr lang="en-US" sz="3600" baseline="30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AutoNum type="alphaUcPeriod"/>
            </a:pPr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1s</a:t>
            </a:r>
            <a:r>
              <a:rPr lang="en-US" sz="3600" baseline="30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2s</a:t>
            </a:r>
            <a:r>
              <a:rPr lang="en-US" sz="3600" baseline="30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2p</a:t>
            </a:r>
            <a:r>
              <a:rPr lang="en-US" sz="3600" baseline="30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3s</a:t>
            </a:r>
            <a:r>
              <a:rPr lang="en-US" sz="3600" baseline="30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3p</a:t>
            </a:r>
            <a:r>
              <a:rPr lang="en-US" sz="3600" baseline="30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4s</a:t>
            </a:r>
            <a:r>
              <a:rPr lang="en-US" sz="3600" baseline="30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AutoNum type="alphaUcPeriod"/>
            </a:pPr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1s</a:t>
            </a:r>
            <a:r>
              <a:rPr lang="en-US" sz="3600" baseline="30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2s</a:t>
            </a:r>
            <a:r>
              <a:rPr lang="en-US" sz="3600" baseline="30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2p</a:t>
            </a:r>
            <a:r>
              <a:rPr lang="en-US" sz="3600" baseline="30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3s</a:t>
            </a:r>
            <a:r>
              <a:rPr lang="en-US" sz="3600" baseline="30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3p</a:t>
            </a:r>
            <a:r>
              <a:rPr lang="en-US" sz="3600" baseline="30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063"/>
            <a:ext cx="1407694" cy="140769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Oval 6"/>
          <p:cNvSpPr/>
          <p:nvPr/>
        </p:nvSpPr>
        <p:spPr>
          <a:xfrm>
            <a:off x="838200" y="3260474"/>
            <a:ext cx="609600" cy="609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013811" y="4549676"/>
            <a:ext cx="8169224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200" b="1" u="sng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 trí</a:t>
            </a:r>
            <a:r>
              <a:rPr lang="en-US" sz="32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</a:t>
            </a:r>
            <a:r>
              <a:rPr lang="en-US" sz="3200" b="1" u="sng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 tạo nguyên tử</a:t>
            </a:r>
          </a:p>
          <a:p>
            <a:pPr marL="285750" indent="-285750">
              <a:buFontTx/>
              <a:buChar char="-"/>
            </a:pPr>
            <a:r>
              <a:rPr lang="en-US" sz="32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 số 20     </a:t>
            </a:r>
            <a:r>
              <a:rPr lang="en-US" sz="14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=&gt; Có 20 electron trong nguyên tử</a:t>
            </a:r>
          </a:p>
          <a:p>
            <a:pPr marL="285750" indent="-285750">
              <a:buFontTx/>
              <a:buChar char="-"/>
            </a:pPr>
            <a:r>
              <a:rPr lang="en-US" sz="32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 kì 4     =&gt; Có 4 lớp electron</a:t>
            </a:r>
          </a:p>
          <a:p>
            <a:pPr marL="285750" indent="-285750">
              <a:buFontTx/>
              <a:buChar char="-"/>
            </a:pPr>
            <a:r>
              <a:rPr lang="en-US" sz="32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 IIA  =&gt; Có 2 electron lớp ngoài cùng</a:t>
            </a:r>
            <a:endParaRPr lang="en-US" sz="32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6066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" y="0"/>
            <a:ext cx="122301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828800" y="152400"/>
            <a:ext cx="8610600" cy="1143000"/>
          </a:xfrm>
        </p:spPr>
        <p:txBody>
          <a:bodyPr>
            <a:noAutofit/>
          </a:bodyPr>
          <a:lstStyle/>
          <a:p>
            <a:r>
              <a:rPr lang="en-US" sz="3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CHƯƠNG </a:t>
            </a:r>
            <a:r>
              <a:rPr lang="en-US" sz="34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: ĐẠI </a:t>
            </a:r>
            <a:r>
              <a:rPr lang="en-US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CƯƠNG VỀ KIM LOẠI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81000" y="2362200"/>
            <a:ext cx="10760242" cy="72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600" b="1" smtClean="0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. Vị trí của kim loại trong bảng tuần hoàn.</a:t>
            </a:r>
            <a:endParaRPr lang="en-US" sz="3600" b="1" dirty="0">
              <a:solidFill>
                <a:schemeClr val="bg1"/>
              </a:solidFill>
              <a:latin typeface="HP001 4 hàng" panose="020B06030503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381000" y="3143250"/>
            <a:ext cx="10760242" cy="72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en-US" sz="3600" b="1" smtClean="0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. Cấu tạo của kim loại.</a:t>
            </a:r>
            <a:endParaRPr lang="en-US" sz="3600" b="1" dirty="0">
              <a:solidFill>
                <a:schemeClr val="bg1"/>
              </a:solidFill>
              <a:latin typeface="HP001 4 hàng" panose="020B06030503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11582400" cy="1600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400" b="1" smtClean="0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Tiết 25 - Bài 17: Vị trí của kim loại trong bảng tuần hoàn và cấu tạo của kim loại</a:t>
            </a:r>
            <a:endParaRPr lang="en-US" sz="3400" b="1" dirty="0">
              <a:solidFill>
                <a:schemeClr val="bg1"/>
              </a:solidFill>
              <a:latin typeface="HP001 4 hàng" panose="020B06030503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9249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" y="0"/>
            <a:ext cx="12230100" cy="6858000"/>
          </a:xfrm>
          <a:prstGeom prst="rect">
            <a:avLst/>
          </a:prstGeom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533400" y="609600"/>
            <a:ext cx="10760242" cy="72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en-US" sz="3600" b="1" smtClean="0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. Cấu tạo của kim loại.</a:t>
            </a:r>
            <a:endParaRPr lang="en-US" sz="3600" b="1" dirty="0">
              <a:solidFill>
                <a:schemeClr val="bg1"/>
              </a:solidFill>
              <a:latin typeface="HP001 4 hàng" panose="020B06030503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952500" y="1321468"/>
            <a:ext cx="10760242" cy="72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b="1" smtClean="0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1. Cấu tạo nguyên tử</a:t>
            </a:r>
            <a:endParaRPr lang="en-US" sz="3600" b="1" dirty="0">
              <a:solidFill>
                <a:schemeClr val="bg1"/>
              </a:solidFill>
              <a:latin typeface="HP001 4 hàng" panose="020B06030503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ounded Rectangular Callout 3"/>
          <p:cNvSpPr/>
          <p:nvPr/>
        </p:nvSpPr>
        <p:spPr>
          <a:xfrm>
            <a:off x="2503070" y="2376236"/>
            <a:ext cx="6858000" cy="1981200"/>
          </a:xfrm>
          <a:prstGeom prst="wedgeRoundRectCallout">
            <a:avLst>
              <a:gd name="adj1" fmla="val -50775"/>
              <a:gd name="adj2" fmla="val 100557"/>
              <a:gd name="adj3" fmla="val 1666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 cấu hình electron nguyên tử của </a:t>
            </a:r>
          </a:p>
          <a:p>
            <a:pPr algn="ctr"/>
            <a:r>
              <a:rPr lang="en-US" altLang="en-US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nguyên tố sau</a:t>
            </a:r>
          </a:p>
          <a:p>
            <a:r>
              <a:rPr lang="en-US" altLang="en-US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 loại: </a:t>
            </a:r>
            <a:r>
              <a:rPr lang="en-US" altLang="en-US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 (Z=11), Mg(Z=12), Al (</a:t>
            </a:r>
            <a:r>
              <a:rPr lang="en-US" alt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Z=13)</a:t>
            </a:r>
          </a:p>
          <a:p>
            <a:r>
              <a:rPr lang="en-US" altLang="en-US" sz="28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 kim: </a:t>
            </a:r>
            <a:r>
              <a:rPr lang="en-US" altLang="en-US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 (Z=15), S (Z=16), Cl (Z=17</a:t>
            </a:r>
            <a:r>
              <a:rPr lang="en-US" alt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altLang="en-US" sz="2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2464467" y="1943100"/>
            <a:ext cx="4876800" cy="4525963"/>
          </a:xfrm>
        </p:spPr>
        <p:txBody>
          <a:bodyPr/>
          <a:lstStyle/>
          <a:p>
            <a:pPr marL="0" indent="0">
              <a:buNone/>
            </a:pPr>
            <a:r>
              <a:rPr lang="en-US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 (Z=11) :</a:t>
            </a:r>
            <a:endParaRPr lang="en-US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Mg (Z=12):</a:t>
            </a:r>
            <a:endParaRPr lang="en-US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 (Z=13) : </a:t>
            </a:r>
            <a:endParaRPr lang="en-US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 (Z=15):</a:t>
            </a:r>
            <a:endParaRPr lang="en-US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 (Z=16):</a:t>
            </a:r>
            <a:endParaRPr lang="en-US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 (Z=17):</a:t>
            </a:r>
            <a:endParaRPr lang="en-US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082839" y="5111613"/>
            <a:ext cx="104594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smtClean="0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- Nguyên tử của hầu hết các nguyên tố kim </a:t>
            </a:r>
            <a:r>
              <a:rPr lang="en-US" sz="3600" b="1" err="1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loại</a:t>
            </a:r>
            <a:r>
              <a:rPr lang="en-US" sz="3600" b="1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smtClean="0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thường có ít electron ở lớp ngoài cùng (1,2 </a:t>
            </a:r>
            <a:r>
              <a:rPr lang="en-US" sz="3600" b="1" err="1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hoặc</a:t>
            </a:r>
            <a:r>
              <a:rPr lang="en-US" sz="3600" b="1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smtClean="0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3e)</a:t>
            </a:r>
            <a:endParaRPr lang="en-US" sz="3600" b="1" dirty="0">
              <a:solidFill>
                <a:schemeClr val="bg1"/>
              </a:solidFill>
              <a:latin typeface="HP001 4 hàng" panose="020B06030503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6096001" y="1897063"/>
            <a:ext cx="618866" cy="56356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6112042" y="2455402"/>
            <a:ext cx="618866" cy="56356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6096000" y="2973451"/>
            <a:ext cx="1168066" cy="56356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84928" y="2455402"/>
            <a:ext cx="20489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mtClean="0">
                <a:solidFill>
                  <a:schemeClr val="bg1"/>
                </a:solidFill>
                <a:latin typeface="HP001 4 hàng" panose="020B0603050302020204" pitchFamily="34" charset="0"/>
              </a:rPr>
              <a:t>Kim loại</a:t>
            </a:r>
            <a:endParaRPr lang="en-US" sz="3600" b="1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84927" y="4001148"/>
            <a:ext cx="20441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mtClean="0">
                <a:solidFill>
                  <a:schemeClr val="bg1"/>
                </a:solidFill>
                <a:latin typeface="HP001 4 hàng" panose="020B0603050302020204" pitchFamily="34" charset="0"/>
              </a:rPr>
              <a:t>Phi kim:</a:t>
            </a:r>
            <a:endParaRPr lang="en-US" sz="3600" b="1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38" name="Left Brace 37"/>
          <p:cNvSpPr/>
          <p:nvPr/>
        </p:nvSpPr>
        <p:spPr>
          <a:xfrm>
            <a:off x="2339141" y="1951159"/>
            <a:ext cx="327859" cy="1554041"/>
          </a:xfrm>
          <a:prstGeom prst="leftBrac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Left Brace 38"/>
          <p:cNvSpPr/>
          <p:nvPr/>
        </p:nvSpPr>
        <p:spPr>
          <a:xfrm>
            <a:off x="2339141" y="3547293"/>
            <a:ext cx="327859" cy="1554041"/>
          </a:xfrm>
          <a:prstGeom prst="leftBrac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Content Placeholder 2"/>
              <p:cNvSpPr txBox="1">
                <a:spLocks/>
              </p:cNvSpPr>
              <p:nvPr/>
            </p:nvSpPr>
            <p:spPr>
              <a:xfrm>
                <a:off x="3124200" y="1897063"/>
                <a:ext cx="4876800" cy="452596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120000"/>
                  </a:lnSpc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1</m:t>
                          </m:r>
                          <m:r>
                            <m:rPr>
                              <m:sty m:val="p"/>
                            </m:rPr>
                            <a:rPr lang="en-US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s</m:t>
                          </m:r>
                        </m:e>
                        <m:sup>
                          <m:r>
                            <a:rPr lang="en-US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  <m:r>
                            <m:rPr>
                              <m:sty m:val="p"/>
                            </m:rPr>
                            <a:rPr lang="en-US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s</m:t>
                          </m:r>
                        </m:e>
                        <m:sup>
                          <m:r>
                            <a:rPr lang="en-US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  <m:r>
                            <m:rPr>
                              <m:sty m:val="p"/>
                            </m:rPr>
                            <a:rPr lang="en-US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p</m:t>
                          </m:r>
                        </m:e>
                        <m:sup>
                          <m:r>
                            <a:rPr lang="en-US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6</m:t>
                          </m:r>
                        </m:sup>
                      </m:sSup>
                      <m:sSup>
                        <m:sSupPr>
                          <m:ctrlPr>
                            <a:rPr lang="en-US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3</m:t>
                          </m:r>
                          <m:r>
                            <m:rPr>
                              <m:sty m:val="p"/>
                            </m:rPr>
                            <a:rPr lang="en-US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s</m:t>
                          </m:r>
                        </m:e>
                        <m:sup>
                          <m:r>
                            <a:rPr lang="en-US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p>
                    </m:oMath>
                  </m:oMathPara>
                </a14:m>
                <a:endParaRPr lang="en-US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20000"/>
                  </a:lnSpc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1</m:t>
                          </m:r>
                          <m:r>
                            <m:rPr>
                              <m:sty m:val="p"/>
                            </m:rPr>
                            <a:rPr lang="en-US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s</m:t>
                          </m:r>
                        </m:e>
                        <m:sup>
                          <m:r>
                            <a:rPr lang="en-US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  <m:r>
                            <m:rPr>
                              <m:sty m:val="p"/>
                            </m:rPr>
                            <a:rPr lang="en-US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s</m:t>
                          </m:r>
                        </m:e>
                        <m:sup>
                          <m:r>
                            <a:rPr lang="en-US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  <m:r>
                            <m:rPr>
                              <m:sty m:val="p"/>
                            </m:rPr>
                            <a:rPr lang="en-US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p</m:t>
                          </m:r>
                        </m:e>
                        <m:sup>
                          <m:r>
                            <a:rPr lang="en-US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6</m:t>
                          </m:r>
                        </m:sup>
                      </m:sSup>
                      <m:sSup>
                        <m:sSupPr>
                          <m:ctrlPr>
                            <a:rPr lang="en-US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3</m:t>
                          </m:r>
                          <m:r>
                            <m:rPr>
                              <m:sty m:val="p"/>
                            </m:rPr>
                            <a:rPr lang="en-US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s</m:t>
                          </m:r>
                        </m:e>
                        <m:sup>
                          <m:r>
                            <a:rPr lang="en-US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20000"/>
                  </a:lnSpc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      </m:t>
                          </m:r>
                          <m:r>
                            <a:rPr lang="en-US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1</m:t>
                          </m:r>
                          <m:r>
                            <m:rPr>
                              <m:sty m:val="p"/>
                            </m:rPr>
                            <a:rPr lang="en-US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s</m:t>
                          </m:r>
                        </m:e>
                        <m:sup>
                          <m:r>
                            <a:rPr lang="en-US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  <m:r>
                            <m:rPr>
                              <m:sty m:val="p"/>
                            </m:rPr>
                            <a:rPr lang="en-US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s</m:t>
                          </m:r>
                        </m:e>
                        <m:sup>
                          <m:r>
                            <a:rPr lang="en-US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  <m:r>
                            <m:rPr>
                              <m:sty m:val="p"/>
                            </m:rPr>
                            <a:rPr lang="en-US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p</m:t>
                          </m:r>
                        </m:e>
                        <m:sup>
                          <m:r>
                            <a:rPr lang="en-US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6</m:t>
                          </m:r>
                        </m:sup>
                      </m:sSup>
                      <m:sSup>
                        <m:sSupPr>
                          <m:ctrlPr>
                            <a:rPr lang="en-US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3</m:t>
                          </m:r>
                          <m:r>
                            <m:rPr>
                              <m:sty m:val="p"/>
                            </m:rPr>
                            <a:rPr lang="en-US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s</m:t>
                          </m:r>
                        </m:e>
                        <m:sup>
                          <m:r>
                            <a:rPr lang="en-US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3</m:t>
                          </m:r>
                          <m:r>
                            <m:rPr>
                              <m:sty m:val="p"/>
                            </m:rPr>
                            <a:rPr lang="en-US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p</m:t>
                          </m:r>
                        </m:e>
                        <m:sup>
                          <m:r>
                            <a:rPr lang="en-US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p>
                    </m:oMath>
                  </m:oMathPara>
                </a14:m>
                <a:endParaRPr lang="en-US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20000"/>
                  </a:lnSpc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       </m:t>
                          </m:r>
                          <m:r>
                            <a:rPr lang="en-US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1</m:t>
                          </m:r>
                          <m:r>
                            <m:rPr>
                              <m:sty m:val="p"/>
                            </m:rPr>
                            <a:rPr lang="en-US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s</m:t>
                          </m:r>
                        </m:e>
                        <m:sup>
                          <m:r>
                            <a:rPr lang="en-US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  <m:r>
                            <m:rPr>
                              <m:sty m:val="p"/>
                            </m:rPr>
                            <a:rPr lang="en-US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s</m:t>
                          </m:r>
                        </m:e>
                        <m:sup>
                          <m:r>
                            <a:rPr lang="en-US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  <m:r>
                            <m:rPr>
                              <m:sty m:val="p"/>
                            </m:rPr>
                            <a:rPr lang="en-US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p</m:t>
                          </m:r>
                        </m:e>
                        <m:sup>
                          <m:r>
                            <a:rPr lang="en-US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6</m:t>
                          </m:r>
                        </m:sup>
                      </m:sSup>
                      <m:sSup>
                        <m:sSupPr>
                          <m:ctrlPr>
                            <a:rPr lang="en-US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3</m:t>
                          </m:r>
                          <m:r>
                            <m:rPr>
                              <m:sty m:val="p"/>
                            </m:rPr>
                            <a:rPr lang="en-US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s</m:t>
                          </m:r>
                        </m:e>
                        <m:sup>
                          <m:r>
                            <a:rPr lang="en-US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3</m:t>
                          </m:r>
                          <m:r>
                            <m:rPr>
                              <m:sty m:val="p"/>
                            </m:rPr>
                            <a:rPr lang="en-US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p</m:t>
                          </m:r>
                        </m:e>
                        <m:sup>
                          <m:r>
                            <a:rPr lang="en-US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20000"/>
                  </a:lnSpc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       </m:t>
                          </m:r>
                          <m:r>
                            <a:rPr lang="en-US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1</m:t>
                          </m:r>
                          <m:r>
                            <m:rPr>
                              <m:sty m:val="p"/>
                            </m:rPr>
                            <a:rPr lang="en-US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s</m:t>
                          </m:r>
                        </m:e>
                        <m:sup>
                          <m:r>
                            <a:rPr lang="en-US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  <m:r>
                            <m:rPr>
                              <m:sty m:val="p"/>
                            </m:rPr>
                            <a:rPr lang="en-US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s</m:t>
                          </m:r>
                        </m:e>
                        <m:sup>
                          <m:r>
                            <a:rPr lang="en-US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  <m:r>
                            <m:rPr>
                              <m:sty m:val="p"/>
                            </m:rPr>
                            <a:rPr lang="en-US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p</m:t>
                          </m:r>
                        </m:e>
                        <m:sup>
                          <m:r>
                            <a:rPr lang="en-US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6</m:t>
                          </m:r>
                        </m:sup>
                      </m:sSup>
                      <m:sSup>
                        <m:sSupPr>
                          <m:ctrlPr>
                            <a:rPr lang="en-US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3</m:t>
                          </m:r>
                          <m:r>
                            <m:rPr>
                              <m:sty m:val="p"/>
                            </m:rPr>
                            <a:rPr lang="en-US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s</m:t>
                          </m:r>
                        </m:e>
                        <m:sup>
                          <m:r>
                            <a:rPr lang="en-US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3</m:t>
                          </m:r>
                          <m:r>
                            <m:rPr>
                              <m:sty m:val="p"/>
                            </m:rPr>
                            <a:rPr lang="en-US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p</m:t>
                          </m:r>
                        </m:e>
                        <m:sup>
                          <m:r>
                            <a:rPr lang="en-US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lang="en-US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20000"/>
                  </a:lnSpc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       </m:t>
                          </m:r>
                          <m:r>
                            <a:rPr lang="en-US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1</m:t>
                          </m:r>
                          <m:r>
                            <m:rPr>
                              <m:sty m:val="p"/>
                            </m:rPr>
                            <a:rPr lang="en-US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s</m:t>
                          </m:r>
                        </m:e>
                        <m:sup>
                          <m:r>
                            <a:rPr lang="en-US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  <m:r>
                            <m:rPr>
                              <m:sty m:val="p"/>
                            </m:rPr>
                            <a:rPr lang="en-US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s</m:t>
                          </m:r>
                        </m:e>
                        <m:sup>
                          <m:r>
                            <a:rPr lang="en-US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  <m:r>
                            <m:rPr>
                              <m:sty m:val="p"/>
                            </m:rPr>
                            <a:rPr lang="en-US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p</m:t>
                          </m:r>
                        </m:e>
                        <m:sup>
                          <m:r>
                            <a:rPr lang="en-US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6</m:t>
                          </m:r>
                        </m:sup>
                      </m:sSup>
                      <m:sSup>
                        <m:sSupPr>
                          <m:ctrlPr>
                            <a:rPr lang="en-US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3</m:t>
                          </m:r>
                          <m:r>
                            <m:rPr>
                              <m:sty m:val="p"/>
                            </m:rPr>
                            <a:rPr lang="en-US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s</m:t>
                          </m:r>
                        </m:e>
                        <m:sup>
                          <m:r>
                            <a:rPr lang="en-US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3</m:t>
                          </m:r>
                          <m:r>
                            <m:rPr>
                              <m:sty m:val="p"/>
                            </m:rPr>
                            <a:rPr lang="en-US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p</m:t>
                          </m:r>
                        </m:e>
                        <m:sup>
                          <m:r>
                            <a:rPr lang="en-US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5</m:t>
                          </m:r>
                        </m:sup>
                      </m:sSup>
                    </m:oMath>
                  </m:oMathPara>
                </a14:m>
                <a:endParaRPr lang="en-US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0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4200" y="1897063"/>
                <a:ext cx="4876800" cy="45259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ounded Rectangular Callout 1"/>
          <p:cNvSpPr/>
          <p:nvPr/>
        </p:nvSpPr>
        <p:spPr>
          <a:xfrm>
            <a:off x="7620000" y="1524000"/>
            <a:ext cx="4092742" cy="2362200"/>
          </a:xfrm>
          <a:prstGeom prst="wedgeRoundRectCallout">
            <a:avLst>
              <a:gd name="adj1" fmla="val 48153"/>
              <a:gd name="adj2" fmla="val 95037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 xét về số electron lớp ngoài cùng của các nguyên tố kim loại so với các nguyên tố phi kim?</a:t>
            </a:r>
            <a:endParaRPr lang="en-US" sz="28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ounded Rectangular Callout 16"/>
          <p:cNvSpPr/>
          <p:nvPr/>
        </p:nvSpPr>
        <p:spPr>
          <a:xfrm>
            <a:off x="7617373" y="1534279"/>
            <a:ext cx="4092742" cy="2362200"/>
          </a:xfrm>
          <a:prstGeom prst="wedgeRoundRectCallout">
            <a:avLst>
              <a:gd name="adj1" fmla="val 48153"/>
              <a:gd name="adj2" fmla="val 95037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 xét về giá trị điện tích hạt nhân (Z) của các nguyên tố kim loại, phi kim trong cùng chu kì 3</a:t>
            </a:r>
            <a:endParaRPr lang="en-US" sz="28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9034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5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0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4" grpId="0" animBg="1"/>
      <p:bldP spid="4" grpId="1" animBg="1"/>
      <p:bldP spid="11" grpId="0" uiExpand="1" build="p"/>
      <p:bldP spid="28" grpId="0"/>
      <p:bldP spid="6" grpId="0" animBg="1"/>
      <p:bldP spid="31" grpId="0" animBg="1"/>
      <p:bldP spid="32" grpId="0" animBg="1"/>
      <p:bldP spid="7" grpId="0"/>
      <p:bldP spid="36" grpId="0"/>
      <p:bldP spid="38" grpId="0" animBg="1"/>
      <p:bldP spid="39" grpId="0" animBg="1"/>
      <p:bldP spid="40" grpId="0" uiExpand="1" build="p"/>
      <p:bldP spid="2" grpId="0" animBg="1"/>
      <p:bldP spid="2" grpId="1" animBg="1"/>
      <p:bldP spid="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28600"/>
            <a:ext cx="11201400" cy="6477000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1828800" y="685800"/>
            <a:ext cx="6990300" cy="4648200"/>
            <a:chOff x="533400" y="1066800"/>
            <a:chExt cx="6990300" cy="4775408"/>
          </a:xfrm>
        </p:grpSpPr>
        <p:cxnSp>
          <p:nvCxnSpPr>
            <p:cNvPr id="7" name="Straight Connector 6"/>
            <p:cNvCxnSpPr/>
            <p:nvPr/>
          </p:nvCxnSpPr>
          <p:spPr>
            <a:xfrm>
              <a:off x="533400" y="1100166"/>
              <a:ext cx="2819400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533400" y="1066800"/>
              <a:ext cx="0" cy="4775408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3352800" y="1100166"/>
              <a:ext cx="0" cy="99060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3352800" y="2098243"/>
              <a:ext cx="1371600" cy="488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533400" y="5842208"/>
              <a:ext cx="6972300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4724400" y="2098243"/>
              <a:ext cx="0" cy="1088039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flipV="1">
              <a:off x="4724400" y="3186282"/>
              <a:ext cx="1295400" cy="12357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6019800" y="3180505"/>
              <a:ext cx="0" cy="1330851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6019800" y="4511357"/>
              <a:ext cx="1485900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flipH="1">
              <a:off x="7505700" y="4511357"/>
              <a:ext cx="18000" cy="1330851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0069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" y="0"/>
            <a:ext cx="12230100" cy="6858000"/>
          </a:xfrm>
          <a:prstGeom prst="rect">
            <a:avLst/>
          </a:prstGeom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533400" y="609600"/>
            <a:ext cx="10760242" cy="72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en-US" sz="3600" b="1" smtClean="0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. Cấu tạo của kim loại.</a:t>
            </a:r>
            <a:endParaRPr lang="en-US" sz="3600" b="1" dirty="0">
              <a:solidFill>
                <a:schemeClr val="bg1"/>
              </a:solidFill>
              <a:latin typeface="HP001 4 hàng" panose="020B06030503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952500" y="1321468"/>
            <a:ext cx="10760242" cy="72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b="1" smtClean="0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1. Cấu tạo nguyên tử</a:t>
            </a:r>
            <a:endParaRPr lang="en-US" sz="3600" b="1" dirty="0">
              <a:solidFill>
                <a:schemeClr val="bg1"/>
              </a:solidFill>
              <a:latin typeface="HP001 4 hàng" panose="020B06030503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102893" y="2045368"/>
            <a:ext cx="104594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smtClean="0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- Nguyên tử của hầu hết các nguyên tố kim </a:t>
            </a:r>
            <a:r>
              <a:rPr lang="en-US" sz="3600" b="1" err="1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loại</a:t>
            </a:r>
            <a:r>
              <a:rPr lang="en-US" sz="3600" b="1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smtClean="0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thường có ít electron ở lớp ngoài cùng (1,2 </a:t>
            </a:r>
            <a:r>
              <a:rPr lang="en-US" sz="3600" b="1" err="1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hoặc</a:t>
            </a:r>
            <a:r>
              <a:rPr lang="en-US" sz="3600" b="1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smtClean="0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3e)</a:t>
            </a:r>
            <a:endParaRPr lang="en-US" sz="3600" b="1" dirty="0">
              <a:solidFill>
                <a:schemeClr val="bg1"/>
              </a:solidFill>
              <a:latin typeface="HP001 4 hàng" panose="020B06030503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67450" y="3499185"/>
            <a:ext cx="1036254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b="1" smtClean="0">
                <a:solidFill>
                  <a:schemeClr val="bg1"/>
                </a:solidFill>
                <a:latin typeface="HP001 4 hàng" panose="020B0603050302020204" pitchFamily="34" charset="0"/>
              </a:rPr>
              <a:t>- Trong cùng chu kì, 	</a:t>
            </a:r>
            <a:r>
              <a:rPr lang="pt-BR" sz="36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pt-BR" sz="3600" b="1" baseline="-25000" smtClean="0">
                <a:solidFill>
                  <a:schemeClr val="bg1"/>
                </a:solidFill>
                <a:latin typeface="HP001 4 hàng" panose="020B0603050302020204" pitchFamily="34" charset="0"/>
              </a:rPr>
              <a:t>kim</a:t>
            </a:r>
            <a:r>
              <a:rPr lang="pt-BR" sz="3600" b="1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pt-BR" sz="3600" b="1" baseline="-25000" smtClean="0">
                <a:solidFill>
                  <a:schemeClr val="bg1"/>
                </a:solidFill>
                <a:latin typeface="HP001 4 hàng" panose="020B0603050302020204" pitchFamily="34" charset="0"/>
              </a:rPr>
              <a:t>loại</a:t>
            </a:r>
            <a:r>
              <a:rPr lang="pt-BR" sz="3600" b="1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pt-BR" sz="36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pt-BR" sz="3600" b="1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pt-BR" sz="36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pt-BR" sz="3600" b="1" baseline="-25000" smtClean="0">
                <a:solidFill>
                  <a:schemeClr val="bg1"/>
                </a:solidFill>
                <a:latin typeface="HP001 4 hàng" panose="020B0603050302020204" pitchFamily="34" charset="0"/>
              </a:rPr>
              <a:t>phi</a:t>
            </a:r>
            <a:r>
              <a:rPr lang="pt-BR" sz="3600" b="1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pt-BR" sz="3600" b="1" baseline="-25000" smtClean="0">
                <a:solidFill>
                  <a:schemeClr val="bg1"/>
                </a:solidFill>
                <a:latin typeface="HP001 4 hàng" panose="020B0603050302020204" pitchFamily="34" charset="0"/>
              </a:rPr>
              <a:t>kim</a:t>
            </a:r>
          </a:p>
          <a:p>
            <a:r>
              <a:rPr lang="en-US" sz="3600" b="1" smtClean="0">
                <a:solidFill>
                  <a:schemeClr val="bg1"/>
                </a:solidFill>
                <a:latin typeface="HP001 4 hàng" panose="020B0603050302020204" pitchFamily="34" charset="0"/>
              </a:rPr>
              <a:t>					</a:t>
            </a:r>
            <a:r>
              <a:rPr lang="pt-BR" sz="36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pt-BR" sz="3600" b="1" baseline="-25000" smtClean="0">
                <a:solidFill>
                  <a:schemeClr val="bg1"/>
                </a:solidFill>
                <a:latin typeface="HP001 4 hàng" panose="020B0603050302020204" pitchFamily="34" charset="0"/>
              </a:rPr>
              <a:t>kim</a:t>
            </a:r>
            <a:r>
              <a:rPr lang="pt-BR" sz="3600" b="1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pt-BR" sz="3600" b="1" baseline="-25000">
                <a:solidFill>
                  <a:schemeClr val="bg1"/>
                </a:solidFill>
                <a:latin typeface="HP001 4 hàng" panose="020B0603050302020204" pitchFamily="34" charset="0"/>
              </a:rPr>
              <a:t>loại</a:t>
            </a:r>
            <a:r>
              <a:rPr lang="pt-BR" sz="3600" b="1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pt-BR" sz="3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r>
              <a:rPr lang="pt-BR" sz="3600" b="1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pt-BR" sz="36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pt-BR" sz="3600" b="1" baseline="-25000" smtClean="0">
                <a:solidFill>
                  <a:schemeClr val="bg1"/>
                </a:solidFill>
                <a:latin typeface="HP001 4 hàng" panose="020B0603050302020204" pitchFamily="34" charset="0"/>
              </a:rPr>
              <a:t>phi</a:t>
            </a:r>
            <a:r>
              <a:rPr lang="pt-BR" sz="3600" b="1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pt-BR" sz="3600" b="1" baseline="-25000" smtClean="0">
                <a:solidFill>
                  <a:schemeClr val="bg1"/>
                </a:solidFill>
                <a:latin typeface="HP001 4 hàng" panose="020B0603050302020204" pitchFamily="34" charset="0"/>
              </a:rPr>
              <a:t>kim</a:t>
            </a:r>
            <a:endParaRPr lang="en-US" sz="3600" b="1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1295400" y="5491716"/>
            <a:ext cx="990600" cy="458073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2400950" y="5486400"/>
            <a:ext cx="103625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b="1" smtClean="0">
                <a:solidFill>
                  <a:schemeClr val="bg1"/>
                </a:solidFill>
                <a:latin typeface="HP001 4 hàng" panose="020B0603050302020204" pitchFamily="34" charset="0"/>
              </a:rPr>
              <a:t>Kim loại dễ nhường electron (tính kim loại)</a:t>
            </a:r>
            <a:endParaRPr lang="en-US" sz="36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2" name="Left Brace 1"/>
          <p:cNvSpPr/>
          <p:nvPr/>
        </p:nvSpPr>
        <p:spPr>
          <a:xfrm>
            <a:off x="5181600" y="3398097"/>
            <a:ext cx="533400" cy="1402503"/>
          </a:xfrm>
          <a:prstGeom prst="leftBrac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335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20" grpId="0"/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" y="0"/>
            <a:ext cx="12230100" cy="6858000"/>
          </a:xfrm>
          <a:prstGeom prst="rect">
            <a:avLst/>
          </a:prstGeom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533400" y="609600"/>
            <a:ext cx="10760242" cy="72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en-US" sz="3600" b="1" smtClean="0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. Cấu tạo của kim loại.</a:t>
            </a:r>
            <a:endParaRPr lang="en-US" sz="3600" b="1" dirty="0">
              <a:solidFill>
                <a:schemeClr val="bg1"/>
              </a:solidFill>
              <a:latin typeface="HP001 4 hàng" panose="020B06030503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952500" y="1321468"/>
            <a:ext cx="10760242" cy="72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b="1" smtClean="0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1. Cấu tạo nguyên tử</a:t>
            </a:r>
            <a:endParaRPr lang="en-US" sz="3600" b="1" dirty="0">
              <a:solidFill>
                <a:schemeClr val="bg1"/>
              </a:solidFill>
              <a:latin typeface="HP001 4 hàng" panose="020B06030503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952500" y="2020931"/>
            <a:ext cx="10760242" cy="72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b="1" smtClean="0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2. Cấu tạo tinh thể</a:t>
            </a:r>
            <a:endParaRPr lang="en-US" sz="3600" b="1" dirty="0">
              <a:solidFill>
                <a:schemeClr val="bg1"/>
              </a:solidFill>
              <a:latin typeface="HP001 4 hàng" panose="020B06030503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ounded Rectangular Callout 11"/>
          <p:cNvSpPr/>
          <p:nvPr/>
        </p:nvSpPr>
        <p:spPr>
          <a:xfrm>
            <a:off x="2484521" y="2654968"/>
            <a:ext cx="6858000" cy="1981200"/>
          </a:xfrm>
          <a:prstGeom prst="wedgeRoundRectCallout">
            <a:avLst>
              <a:gd name="adj1" fmla="val -50775"/>
              <a:gd name="adj2" fmla="val 100557"/>
              <a:gd name="adj3" fmla="val 1666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28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Ở nhiệt độ thường, đa số kim loại tồn tại ở trạng thái:</a:t>
            </a:r>
          </a:p>
          <a:p>
            <a:pPr algn="ctr"/>
            <a:r>
              <a:rPr lang="en-US" alt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rắn	B. lỏng	C. khí</a:t>
            </a:r>
            <a:endParaRPr lang="en-US" altLang="en-US" sz="2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3429000" y="3893804"/>
            <a:ext cx="618866" cy="56356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ular Callout 13"/>
          <p:cNvSpPr/>
          <p:nvPr/>
        </p:nvSpPr>
        <p:spPr>
          <a:xfrm>
            <a:off x="2484521" y="2648578"/>
            <a:ext cx="6858000" cy="1981200"/>
          </a:xfrm>
          <a:prstGeom prst="wedgeRoundRectCallout">
            <a:avLst>
              <a:gd name="adj1" fmla="val -50775"/>
              <a:gd name="adj2" fmla="val 100557"/>
              <a:gd name="adj3" fmla="val 1666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28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 nào là kim loại duy nhất tồn tại ở trạng thái lỏng trong nhiệt độ thường (25°C)?</a:t>
            </a:r>
          </a:p>
          <a:p>
            <a:pPr algn="ctr"/>
            <a:endParaRPr lang="en-US" altLang="en-US" sz="2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267200" y="3903783"/>
            <a:ext cx="29867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Thủy ngân (Hg)</a:t>
            </a:r>
            <a:endParaRPr lang="en-US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0333" y="4610728"/>
            <a:ext cx="3891339" cy="195958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4660" y="4610728"/>
            <a:ext cx="4215986" cy="195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446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  <p:bldP spid="12" grpId="1" animBg="1"/>
      <p:bldP spid="13" grpId="0" animBg="1"/>
      <p:bldP spid="14" grpId="0" animBg="1"/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6667" t="14445" r="17917" b="12963"/>
          <a:stretch/>
        </p:blipFill>
        <p:spPr>
          <a:xfrm>
            <a:off x="76200" y="0"/>
            <a:ext cx="11963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042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/>
          <a:srcRect l="6250" t="5555" r="76250" b="80371"/>
          <a:stretch/>
        </p:blipFill>
        <p:spPr>
          <a:xfrm>
            <a:off x="0" y="0"/>
            <a:ext cx="2438400" cy="110308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27" t="16445" r="9378" b="15949"/>
          <a:stretch/>
        </p:blipFill>
        <p:spPr>
          <a:xfrm>
            <a:off x="304801" y="1058779"/>
            <a:ext cx="2481386" cy="2712624"/>
          </a:xfrm>
          <a:prstGeom prst="rect">
            <a:avLst/>
          </a:prstGeom>
          <a:ln>
            <a:noFill/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1079144"/>
            <a:ext cx="2938586" cy="2705100"/>
          </a:xfrm>
          <a:prstGeom prst="rect">
            <a:avLst/>
          </a:prstGeom>
          <a:ln>
            <a:noFill/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1068307"/>
            <a:ext cx="3054014" cy="2703096"/>
          </a:xfrm>
          <a:prstGeom prst="rect">
            <a:avLst/>
          </a:prstGeom>
          <a:ln>
            <a:noFill/>
          </a:ln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1" y="3784244"/>
            <a:ext cx="3581399" cy="3092806"/>
          </a:xfrm>
          <a:prstGeom prst="rect">
            <a:avLst/>
          </a:prstGeom>
          <a:ln>
            <a:noFill/>
          </a:ln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3784243"/>
            <a:ext cx="3931440" cy="3092807"/>
          </a:xfrm>
          <a:prstGeom prst="rect">
            <a:avLst/>
          </a:prstGeom>
          <a:ln>
            <a:noFill/>
          </a:ln>
        </p:spPr>
      </p:pic>
      <p:sp>
        <p:nvSpPr>
          <p:cNvPr id="17" name="TextBox 16"/>
          <p:cNvSpPr txBox="1"/>
          <p:nvPr/>
        </p:nvSpPr>
        <p:spPr>
          <a:xfrm>
            <a:off x="2508749" y="304800"/>
            <a:ext cx="96952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Những vật dưới đây được làm bằng chất liệu gì?</a:t>
            </a:r>
            <a:endParaRPr lang="en-US" sz="3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1181" y="1067753"/>
            <a:ext cx="3019046" cy="2703649"/>
          </a:xfrm>
          <a:prstGeom prst="rect">
            <a:avLst/>
          </a:prstGeom>
          <a:ln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105"/>
          <a:stretch/>
        </p:blipFill>
        <p:spPr>
          <a:xfrm>
            <a:off x="3784936" y="3784244"/>
            <a:ext cx="4139864" cy="3030145"/>
          </a:xfrm>
          <a:prstGeom prst="rect">
            <a:avLst/>
          </a:prstGeom>
          <a:ln>
            <a:noFill/>
          </a:ln>
        </p:spPr>
      </p:pic>
      <p:sp>
        <p:nvSpPr>
          <p:cNvPr id="20" name="Horizontal Scroll 19"/>
          <p:cNvSpPr/>
          <p:nvPr/>
        </p:nvSpPr>
        <p:spPr>
          <a:xfrm>
            <a:off x="2476500" y="2537047"/>
            <a:ext cx="6629400" cy="1752600"/>
          </a:xfrm>
          <a:prstGeom prst="horizontalScroll">
            <a:avLst/>
          </a:prstGeom>
          <a:solidFill>
            <a:srgbClr val="0066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KIM LOẠI</a:t>
            </a:r>
            <a:endParaRPr lang="en-US" sz="6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104900" y="4386216"/>
            <a:ext cx="102787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 kể thêm tên một vài kim loại mà em biết?</a:t>
            </a:r>
            <a:endParaRPr lang="en-US" sz="40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8071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7" grpId="1"/>
      <p:bldP spid="20" grpId="0" animBg="1"/>
      <p:bldP spid="2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51211" t="7777" r="16666" b="57259"/>
          <a:stretch/>
        </p:blipFill>
        <p:spPr>
          <a:xfrm>
            <a:off x="228600" y="38100"/>
            <a:ext cx="11912600" cy="68199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4267200" y="838200"/>
            <a:ext cx="3352800" cy="38100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2286000" y="1219200"/>
            <a:ext cx="2514600" cy="38100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1905000" y="1905000"/>
            <a:ext cx="493776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457200" y="2057400"/>
            <a:ext cx="11201400" cy="507831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b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4 (tr82, SGK): Mạng </a:t>
            </a:r>
            <a:r>
              <a:rPr lang="en-US" sz="36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tinh thể kim loại loại gồm </a:t>
            </a:r>
            <a:r>
              <a:rPr lang="en-US" sz="3600" b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có:</a:t>
            </a:r>
            <a:endParaRPr lang="en-US" sz="3600" b="1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3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Nguyên tử, ion kim loại và các electron độc thân.</a:t>
            </a:r>
          </a:p>
          <a:p>
            <a:pPr algn="just">
              <a:lnSpc>
                <a:spcPct val="150000"/>
              </a:lnSpc>
            </a:pPr>
            <a:r>
              <a:rPr lang="en-US" sz="3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 Nguyên tử, ion kim loại và các electron tự do.</a:t>
            </a:r>
          </a:p>
          <a:p>
            <a:pPr algn="just">
              <a:lnSpc>
                <a:spcPct val="150000"/>
              </a:lnSpc>
            </a:pPr>
            <a:r>
              <a:rPr lang="en-US" sz="3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 Nguyên tử kim loại và các electron độc thân.</a:t>
            </a:r>
          </a:p>
          <a:p>
            <a:pPr algn="just">
              <a:lnSpc>
                <a:spcPct val="150000"/>
              </a:lnSpc>
            </a:pPr>
            <a:r>
              <a:rPr lang="en-US" sz="3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Ion kim loại và các electron độc thân</a:t>
            </a:r>
            <a:r>
              <a:rPr lang="en-US" sz="36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endParaRPr lang="en-US" sz="3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381000" y="3910756"/>
            <a:ext cx="703006" cy="6858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849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8" grpId="0" animBg="1"/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51118" t="17937" r="16759" b="28117"/>
          <a:stretch/>
        </p:blipFill>
        <p:spPr>
          <a:xfrm>
            <a:off x="2059390" y="0"/>
            <a:ext cx="7789460" cy="6880446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4389120" y="19050"/>
            <a:ext cx="2011680" cy="28575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2667000" y="609600"/>
            <a:ext cx="22860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>
            <a:off x="3581400" y="1581150"/>
            <a:ext cx="381000" cy="3238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2590800" y="2743200"/>
            <a:ext cx="3124200" cy="1904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3581400" y="3590924"/>
            <a:ext cx="381000" cy="3238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flipV="1">
            <a:off x="2667000" y="5105400"/>
            <a:ext cx="3124200" cy="1904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3810000" y="5924550"/>
            <a:ext cx="381000" cy="3238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ular Callout 12"/>
          <p:cNvSpPr/>
          <p:nvPr/>
        </p:nvSpPr>
        <p:spPr>
          <a:xfrm>
            <a:off x="9220200" y="1434766"/>
            <a:ext cx="2956560" cy="3213434"/>
          </a:xfrm>
          <a:prstGeom prst="wedgeRoundRectCallout">
            <a:avLst>
              <a:gd name="adj1" fmla="val -51755"/>
              <a:gd name="adj2" fmla="val 82419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Loại mạng tinh thể nào có thể tích của các nguyên tử và ion kim loại chiếm phần trăm lớn nhất? </a:t>
            </a:r>
            <a:endParaRPr lang="en-US" sz="280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6686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2" grpId="0" animBg="1"/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" y="0"/>
            <a:ext cx="12230100" cy="6858000"/>
          </a:xfrm>
          <a:prstGeom prst="rect">
            <a:avLst/>
          </a:prstGeom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533400" y="609600"/>
            <a:ext cx="10760242" cy="72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en-US" sz="3600" b="1" smtClean="0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. Cấu tạo của kim loại.</a:t>
            </a:r>
            <a:endParaRPr lang="en-US" sz="3600" b="1" dirty="0">
              <a:solidFill>
                <a:schemeClr val="bg1"/>
              </a:solidFill>
              <a:latin typeface="HP001 4 hàng" panose="020B06030503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952500" y="1321468"/>
            <a:ext cx="10760242" cy="72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b="1" smtClean="0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1. Cấu tạo nguyên tử</a:t>
            </a:r>
            <a:endParaRPr lang="en-US" sz="3600" b="1" dirty="0">
              <a:solidFill>
                <a:schemeClr val="bg1"/>
              </a:solidFill>
              <a:latin typeface="HP001 4 hàng" panose="020B06030503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952500" y="2020931"/>
            <a:ext cx="10760242" cy="72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b="1" smtClean="0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2. Cấu tạo tinh thể</a:t>
            </a:r>
            <a:endParaRPr lang="en-US" sz="3600" b="1" dirty="0">
              <a:solidFill>
                <a:schemeClr val="bg1"/>
              </a:solidFill>
              <a:latin typeface="HP001 4 hàng" panose="020B06030503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952500" y="2705100"/>
            <a:ext cx="10760242" cy="72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b="1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3</a:t>
            </a:r>
            <a:r>
              <a:rPr lang="en-US" sz="3600" b="1" smtClean="0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. Liên kết kim loại</a:t>
            </a:r>
            <a:endParaRPr lang="en-US" sz="3600" b="1" dirty="0">
              <a:solidFill>
                <a:schemeClr val="bg1"/>
              </a:solidFill>
              <a:latin typeface="HP001 4 hàng" panose="020B06030503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47800" y="3427274"/>
            <a:ext cx="1026494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b="1" smtClean="0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- Liên kết kim loại là liên kết được hình thành giữa các nguyên tử và ion kim loại trong mạng tinh </a:t>
            </a:r>
            <a:r>
              <a:rPr lang="fr-FR" sz="3600" b="1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thể do có sự tham gia của các electron tự do.</a:t>
            </a:r>
            <a:endParaRPr lang="en-US" sz="3600" b="1" dirty="0">
              <a:solidFill>
                <a:schemeClr val="bg1"/>
              </a:solidFill>
              <a:latin typeface="HP001 4 hàng" panose="020B06030503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0484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48750" t="47777" r="40417" b="35186"/>
          <a:stretch/>
        </p:blipFill>
        <p:spPr>
          <a:xfrm>
            <a:off x="8698395" y="2038350"/>
            <a:ext cx="3531705" cy="3124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48464" t="69810" r="40703" b="13153"/>
          <a:stretch/>
        </p:blipFill>
        <p:spPr>
          <a:xfrm>
            <a:off x="4444447" y="2038350"/>
            <a:ext cx="3531705" cy="31242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63037" t="52773" r="26130" b="18139"/>
          <a:stretch/>
        </p:blipFill>
        <p:spPr>
          <a:xfrm>
            <a:off x="228600" y="2038350"/>
            <a:ext cx="3531705" cy="3124200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>
          <a:xfrm flipH="1">
            <a:off x="2209801" y="1143000"/>
            <a:ext cx="2514599" cy="95250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3581400" y="1371600"/>
            <a:ext cx="1405976" cy="1809751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4987376" y="1371600"/>
            <a:ext cx="575224" cy="118110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6172200" y="1371600"/>
            <a:ext cx="133767" cy="904875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7620000" y="1371600"/>
            <a:ext cx="1295400" cy="222885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8195433" y="1143000"/>
            <a:ext cx="1247154" cy="1133475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/>
          <p:cNvSpPr/>
          <p:nvPr/>
        </p:nvSpPr>
        <p:spPr>
          <a:xfrm>
            <a:off x="2922934" y="57149"/>
            <a:ext cx="6831494" cy="131445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Liên kết kim loại</a:t>
            </a:r>
            <a:endParaRPr lang="en-US" sz="4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68515" y="5352246"/>
            <a:ext cx="22518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Mạng tinh thể lục phương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478819" y="5352246"/>
            <a:ext cx="32935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Mạng tinh thể </a:t>
            </a:r>
          </a:p>
          <a:p>
            <a:pPr algn="ctr"/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lập phương tâm diện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8763000" y="5352246"/>
            <a:ext cx="3276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Mạng tinh thể</a:t>
            </a:r>
          </a:p>
          <a:p>
            <a:pPr algn="ctr"/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lập phương tâm khối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hoc24.vn/images/summary/dong-dien-trong-kim-loai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66" y="1819302"/>
            <a:ext cx="11480885" cy="4286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8937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31" grpId="0"/>
      <p:bldP spid="32" grpId="0"/>
      <p:bldP spid="3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176"/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4035530592"/>
              </p:ext>
            </p:extLst>
          </p:nvPr>
        </p:nvGraphicFramePr>
        <p:xfrm>
          <a:off x="228600" y="660975"/>
          <a:ext cx="11811002" cy="6095218"/>
        </p:xfrm>
        <a:graphic>
          <a:graphicData uri="http://schemas.openxmlformats.org/drawingml/2006/table">
            <a:tbl>
              <a:tblPr/>
              <a:tblGrid>
                <a:gridCol w="16239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766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125111189"/>
                    </a:ext>
                  </a:extLst>
                </a:gridCol>
                <a:gridCol w="2819402">
                  <a:extLst>
                    <a:ext uri="{9D8B030D-6E8A-4147-A177-3AD203B41FA5}">
                      <a16:colId xmlns:a16="http://schemas.microsoft.com/office/drawing/2014/main" val="1298479862"/>
                    </a:ext>
                  </a:extLst>
                </a:gridCol>
              </a:tblGrid>
              <a:tr h="989388">
                <a:tc rowSpan="2">
                  <a:txBody>
                    <a:bodyPr/>
                    <a:lstStyle>
                      <a:lvl1pPr algn="l">
                        <a:defRPr sz="28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1pPr>
                      <a:lvl2pPr algn="l">
                        <a:defRPr sz="24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2pPr>
                      <a:lvl3pPr algn="l"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3pPr>
                      <a:lvl4pPr algn="l"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 algn="l"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>
                      <a:lvl1pPr algn="l">
                        <a:defRPr sz="28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1pPr>
                      <a:lvl2pPr algn="l">
                        <a:defRPr sz="24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2pPr>
                      <a:lvl3pPr algn="l"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3pPr>
                      <a:lvl4pPr algn="l"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 algn="l"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LIÊN KẾT ION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>
                      <a:lvl1pPr algn="l">
                        <a:defRPr sz="28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1pPr>
                      <a:lvl2pPr algn="l">
                        <a:defRPr sz="24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2pPr>
                      <a:lvl3pPr algn="l"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3pPr>
                      <a:lvl4pPr algn="l"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 algn="l"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LIÊN KẾT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CỘNG HÓA TRỊ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LIÊN KẾT KIM LOẠI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375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algn="l">
                        <a:defRPr sz="28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1pPr>
                      <a:lvl2pPr algn="l">
                        <a:defRPr sz="24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2pPr>
                      <a:lvl3pPr algn="l"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3pPr>
                      <a:lvl4pPr algn="l"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 algn="l"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Không cực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Có cực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08009">
                <a:tc>
                  <a:txBody>
                    <a:bodyPr/>
                    <a:lstStyle>
                      <a:lvl1pPr algn="l">
                        <a:defRPr sz="28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1pPr>
                      <a:lvl2pPr algn="l">
                        <a:defRPr sz="24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2pPr>
                      <a:lvl3pPr algn="l"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3pPr>
                      <a:lvl4pPr algn="l"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 algn="l"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Định </a:t>
                      </a: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nghĩa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>
                        <a:defRPr sz="28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1pPr>
                      <a:lvl2pPr algn="l">
                        <a:defRPr sz="24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2pPr>
                      <a:lvl3pPr algn="l"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3pPr>
                      <a:lvl4pPr algn="l"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 algn="l"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>
                      <a:lvl1pPr algn="l">
                        <a:defRPr sz="28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1pPr>
                      <a:lvl2pPr algn="l">
                        <a:defRPr sz="24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2pPr>
                      <a:lvl3pPr algn="l"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3pPr>
                      <a:lvl4pPr algn="l"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 algn="l"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9689">
                <a:tc rowSpan="2">
                  <a:txBody>
                    <a:bodyPr/>
                    <a:lstStyle>
                      <a:lvl1pPr algn="l">
                        <a:defRPr sz="28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1pPr>
                      <a:lvl2pPr algn="l">
                        <a:defRPr sz="24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2pPr>
                      <a:lvl3pPr algn="l"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3pPr>
                      <a:lvl4pPr algn="l"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 algn="l"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Bản chất liên kết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>
                      <a:lvl1pPr algn="l">
                        <a:defRPr sz="28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1pPr>
                      <a:lvl2pPr algn="l">
                        <a:defRPr sz="24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2pPr>
                      <a:lvl3pPr algn="l">
                        <a:defRPr sz="20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3pPr>
                      <a:lvl4pPr algn="l"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 algn="l"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n-US"/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5915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Text Box 122"/>
          <p:cNvSpPr txBox="1">
            <a:spLocks noChangeArrowheads="1"/>
          </p:cNvSpPr>
          <p:nvPr/>
        </p:nvSpPr>
        <p:spPr bwMode="auto">
          <a:xfrm>
            <a:off x="1574798" y="2233223"/>
            <a:ext cx="3378202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Là </a:t>
            </a:r>
            <a:r>
              <a:rPr lang="en-US" alt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liên kết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được hình thành bởi </a:t>
            </a:r>
            <a:r>
              <a:rPr lang="en-US" altLang="en-US" sz="280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lực hút tĩnh điện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 giữa các ion mang điện tích trái dấu.</a:t>
            </a:r>
          </a:p>
        </p:txBody>
      </p:sp>
      <p:sp>
        <p:nvSpPr>
          <p:cNvPr id="7" name="Text Box 123"/>
          <p:cNvSpPr txBox="1">
            <a:spLocks noChangeArrowheads="1"/>
          </p:cNvSpPr>
          <p:nvPr/>
        </p:nvSpPr>
        <p:spPr bwMode="auto">
          <a:xfrm>
            <a:off x="5133974" y="2314633"/>
            <a:ext cx="3840389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just" eaLnBrk="1" hangingPunct="1">
              <a:buFontTx/>
              <a:buNone/>
            </a:pPr>
            <a:r>
              <a:rPr lang="en-US" alt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liên kết được tạo nên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giữa </a:t>
            </a:r>
            <a:r>
              <a:rPr lang="en-US" alt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hai nguyên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tử bằng một hay nhiều </a:t>
            </a:r>
            <a:r>
              <a:rPr lang="en-US" altLang="en-US" sz="280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cặp e chung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9" name="Text Box 136"/>
          <p:cNvSpPr txBox="1">
            <a:spLocks noChangeArrowheads="1"/>
          </p:cNvSpPr>
          <p:nvPr/>
        </p:nvSpPr>
        <p:spPr bwMode="auto">
          <a:xfrm>
            <a:off x="1905000" y="4677742"/>
            <a:ext cx="3082895" cy="1040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endParaRPr lang="en-US" altLang="en-US" sz="28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buFontTx/>
              <a:buNone/>
            </a:pPr>
            <a:r>
              <a:rPr lang="en-US" alt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nhận </a:t>
            </a:r>
            <a:r>
              <a:rPr lang="en-US" alt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electron</a:t>
            </a:r>
            <a:endParaRPr lang="en-US" alt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Box 137"/>
          <p:cNvSpPr txBox="1">
            <a:spLocks noChangeArrowheads="1"/>
          </p:cNvSpPr>
          <p:nvPr/>
        </p:nvSpPr>
        <p:spPr bwMode="auto">
          <a:xfrm>
            <a:off x="4958575" y="4713742"/>
            <a:ext cx="434606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Dùng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chung </a:t>
            </a:r>
            <a:r>
              <a:rPr lang="en-US" alt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 cặp electron</a:t>
            </a:r>
            <a:endParaRPr lang="en-US" alt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Box 138"/>
          <p:cNvSpPr txBox="1">
            <a:spLocks noChangeArrowheads="1"/>
          </p:cNvSpPr>
          <p:nvPr/>
        </p:nvSpPr>
        <p:spPr bwMode="auto">
          <a:xfrm>
            <a:off x="7070210" y="5371198"/>
            <a:ext cx="2073790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ctr" eaLnBrk="1" hangingPunct="1"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Cặp e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chung </a:t>
            </a:r>
            <a:r>
              <a:rPr lang="en-US" alt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lệch về ngtử có ĐÂĐ lớn</a:t>
            </a:r>
            <a:endParaRPr lang="en-US" altLang="en-US" sz="280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Box 139"/>
          <p:cNvSpPr txBox="1">
            <a:spLocks noChangeArrowheads="1"/>
          </p:cNvSpPr>
          <p:nvPr/>
        </p:nvSpPr>
        <p:spPr bwMode="auto">
          <a:xfrm>
            <a:off x="5015409" y="5335198"/>
            <a:ext cx="2054801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ctr" eaLnBrk="1" hangingPunct="1"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Cặp e chung </a:t>
            </a:r>
            <a:r>
              <a:rPr lang="en-US" altLang="en-US" sz="280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 lệch</a:t>
            </a:r>
          </a:p>
        </p:txBody>
      </p:sp>
      <p:sp>
        <p:nvSpPr>
          <p:cNvPr id="13" name="Rectangle 12"/>
          <p:cNvSpPr/>
          <p:nvPr/>
        </p:nvSpPr>
        <p:spPr>
          <a:xfrm>
            <a:off x="9276564" y="2314633"/>
            <a:ext cx="285352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 </a:t>
            </a:r>
            <a:r>
              <a:rPr lang="fr-FR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liên kết được hình thành giữa các nguyên tử và ion kim loại trong mạng tinh </a:t>
            </a:r>
            <a:r>
              <a:rPr lang="fr-FR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9338475" y="4692858"/>
            <a:ext cx="260903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Sự tham gia của các electron tự do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88076" y="76200"/>
            <a:ext cx="10287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US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(tr 82, SGK</a:t>
            </a:r>
            <a:r>
              <a:rPr lang="en-US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387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b="5555"/>
          <a:stretch/>
        </p:blipFill>
        <p:spPr>
          <a:xfrm>
            <a:off x="-19050" y="0"/>
            <a:ext cx="12211050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85800" y="1524000"/>
            <a:ext cx="118110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 5 (tr 82, SGK): </a:t>
            </a:r>
            <a:r>
              <a:rPr lang="vi-VN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vi-VN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cấu hình electron: 1s</a:t>
            </a:r>
            <a:r>
              <a:rPr lang="vi-VN" sz="3600" b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2s</a:t>
            </a:r>
            <a:r>
              <a:rPr lang="vi-VN" sz="3600" b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2p</a:t>
            </a:r>
            <a:r>
              <a:rPr lang="vi-VN" sz="3600" b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vi-VN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vi-VN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Dãy nào sau đây gồm các nguyên tử và ion có cấu hình electron như trên?</a:t>
            </a:r>
          </a:p>
          <a:p>
            <a:pPr>
              <a:lnSpc>
                <a:spcPct val="150000"/>
              </a:lnSpc>
            </a:pPr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vi-VN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vi-VN" sz="3600">
                <a:latin typeface="Times New Roman" panose="02020603050405020304" pitchFamily="18" charset="0"/>
                <a:cs typeface="Times New Roman" panose="02020603050405020304" pitchFamily="18" charset="0"/>
              </a:rPr>
              <a:t>. K</a:t>
            </a:r>
            <a:r>
              <a:rPr lang="vi-VN" sz="3600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vi-VN" sz="3600">
                <a:latin typeface="Times New Roman" panose="02020603050405020304" pitchFamily="18" charset="0"/>
                <a:cs typeface="Times New Roman" panose="02020603050405020304" pitchFamily="18" charset="0"/>
              </a:rPr>
              <a:t>, Cl, Ar.</a:t>
            </a:r>
          </a:p>
          <a:p>
            <a:pPr>
              <a:lnSpc>
                <a:spcPct val="150000"/>
              </a:lnSpc>
            </a:pPr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vi-VN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sz="3600">
                <a:latin typeface="Times New Roman" panose="02020603050405020304" pitchFamily="18" charset="0"/>
                <a:cs typeface="Times New Roman" panose="02020603050405020304" pitchFamily="18" charset="0"/>
              </a:rPr>
              <a:t>. Li</a:t>
            </a:r>
            <a:r>
              <a:rPr lang="vi-VN" sz="3600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vi-VN" sz="3600">
                <a:latin typeface="Times New Roman" panose="02020603050405020304" pitchFamily="18" charset="0"/>
                <a:cs typeface="Times New Roman" panose="02020603050405020304" pitchFamily="18" charset="0"/>
              </a:rPr>
              <a:t>, Br, Ne.</a:t>
            </a:r>
          </a:p>
          <a:p>
            <a:pPr>
              <a:lnSpc>
                <a:spcPct val="150000"/>
              </a:lnSpc>
            </a:pPr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vi-VN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vi-VN" sz="3600">
                <a:latin typeface="Times New Roman" panose="02020603050405020304" pitchFamily="18" charset="0"/>
                <a:cs typeface="Times New Roman" panose="02020603050405020304" pitchFamily="18" charset="0"/>
              </a:rPr>
              <a:t>. Na</a:t>
            </a:r>
            <a:r>
              <a:rPr lang="vi-VN" sz="3600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vi-VN" sz="3600">
                <a:latin typeface="Times New Roman" panose="02020603050405020304" pitchFamily="18" charset="0"/>
                <a:cs typeface="Times New Roman" panose="02020603050405020304" pitchFamily="18" charset="0"/>
              </a:rPr>
              <a:t>, Cl, Ar.</a:t>
            </a:r>
          </a:p>
          <a:p>
            <a:pPr>
              <a:lnSpc>
                <a:spcPct val="150000"/>
              </a:lnSpc>
            </a:pPr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vi-VN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vi-VN" sz="3600">
                <a:latin typeface="Times New Roman" panose="02020603050405020304" pitchFamily="18" charset="0"/>
                <a:cs typeface="Times New Roman" panose="02020603050405020304" pitchFamily="18" charset="0"/>
              </a:rPr>
              <a:t>. Na</a:t>
            </a:r>
            <a:r>
              <a:rPr lang="vi-VN" sz="3600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vi-VN" sz="3600">
                <a:latin typeface="Times New Roman" panose="02020603050405020304" pitchFamily="18" charset="0"/>
                <a:cs typeface="Times New Roman" panose="02020603050405020304" pitchFamily="18" charset="0"/>
              </a:rPr>
              <a:t>, F</a:t>
            </a:r>
            <a:r>
              <a:rPr lang="vi-VN" sz="3600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vi-VN" sz="3600">
                <a:latin typeface="Times New Roman" panose="02020603050405020304" pitchFamily="18" charset="0"/>
                <a:cs typeface="Times New Roman" panose="02020603050405020304" pitchFamily="18" charset="0"/>
              </a:rPr>
              <a:t>, Ne</a:t>
            </a:r>
            <a:r>
              <a:rPr lang="vi-VN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1495425" y="5791200"/>
            <a:ext cx="762000" cy="6858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ounded Rectangle 1"/>
          <p:cNvSpPr/>
          <p:nvPr/>
        </p:nvSpPr>
        <p:spPr>
          <a:xfrm>
            <a:off x="8991600" y="1524000"/>
            <a:ext cx="1981200" cy="6096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9144000" y="1076980"/>
            <a:ext cx="17876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electron</a:t>
            </a:r>
            <a:endParaRPr lang="en-US" sz="28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33600" y="3124200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endParaRPr lang="en-US" sz="28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85261" y="3124200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endParaRPr lang="en-US" sz="28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47261" y="3124200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endParaRPr lang="en-US" sz="28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33600" y="3896380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28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961461" y="3896380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</a:t>
            </a:r>
            <a:endParaRPr lang="en-US" sz="28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647261" y="3896380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en-US" sz="28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133600" y="4800600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en-US" sz="28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37661" y="4800600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endParaRPr lang="en-US" sz="28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723461" y="4800600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endParaRPr lang="en-US" sz="28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133600" y="5572780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en-US" sz="28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037661" y="5572780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en-US" sz="28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723461" y="5572780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en-US" sz="28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7271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animBg="1"/>
      <p:bldP spid="2" grpId="0" animBg="1"/>
      <p:bldP spid="3" grpId="0"/>
      <p:bldP spid="9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b="5555"/>
          <a:stretch/>
        </p:blipFill>
        <p:spPr>
          <a:xfrm>
            <a:off x="-19050" y="0"/>
            <a:ext cx="12211050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85800" y="1524000"/>
            <a:ext cx="10287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 6 (tr 82, SGK): </a:t>
            </a: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Cation R</a:t>
            </a:r>
            <a:r>
              <a:rPr lang="en-US" sz="3600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 có cấu hình electron ở phân lớp ngoài cùng là 2p</a:t>
            </a:r>
            <a:r>
              <a:rPr lang="en-US" sz="3600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. Nguyên tử R là</a:t>
            </a:r>
          </a:p>
          <a:p>
            <a:pPr>
              <a:lnSpc>
                <a:spcPct val="150000"/>
              </a:lnSpc>
            </a:pP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A. F.                           B. Na.                         </a:t>
            </a:r>
          </a:p>
          <a:p>
            <a:pPr>
              <a:lnSpc>
                <a:spcPct val="150000"/>
              </a:lnSpc>
            </a:pP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C. K.                          D. </a:t>
            </a:r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</a:t>
            </a:r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4419600" y="2779573"/>
            <a:ext cx="762000" cy="6858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ounded Rectangle 1"/>
          <p:cNvSpPr/>
          <p:nvPr/>
        </p:nvSpPr>
        <p:spPr>
          <a:xfrm>
            <a:off x="5029201" y="2133600"/>
            <a:ext cx="685800" cy="6096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413033" y="4765595"/>
            <a:ext cx="61670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 hình electron R</a:t>
            </a:r>
            <a:r>
              <a:rPr lang="en-US" sz="3600" baseline="300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36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1s</a:t>
            </a:r>
            <a:r>
              <a:rPr lang="en-US" sz="3600" baseline="300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6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2s</a:t>
            </a:r>
            <a:r>
              <a:rPr lang="en-US" sz="3600" baseline="300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6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2p</a:t>
            </a:r>
            <a:r>
              <a:rPr lang="en-US" sz="3600" baseline="300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36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6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432083" y="5411926"/>
            <a:ext cx="644278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 hình electron R: 1s</a:t>
            </a:r>
            <a:r>
              <a:rPr lang="en-US" sz="3600" baseline="300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6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2s</a:t>
            </a:r>
            <a:r>
              <a:rPr lang="en-US" sz="3600" baseline="300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6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2p</a:t>
            </a:r>
            <a:r>
              <a:rPr lang="en-US" sz="3600" baseline="300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36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3s</a:t>
            </a:r>
            <a:r>
              <a:rPr lang="en-US" sz="3600" baseline="300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  <a:p>
            <a:r>
              <a:rPr lang="en-US" sz="36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=&gt; Z = 11 : Natri (Na) </a:t>
            </a:r>
            <a:endParaRPr lang="en-US" sz="36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val 3">
            <a:hlinkClick r:id="rId3" action="ppaction://hlinkpres?slideindex=28&amp;slidetitle=PowerPoint Presentation"/>
          </p:cNvPr>
          <p:cNvSpPr/>
          <p:nvPr/>
        </p:nvSpPr>
        <p:spPr>
          <a:xfrm>
            <a:off x="11326005" y="6096000"/>
            <a:ext cx="906100" cy="7852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155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animBg="1"/>
      <p:bldP spid="2" grpId="0" animBg="1"/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1954676"/>
              </p:ext>
            </p:extLst>
          </p:nvPr>
        </p:nvGraphicFramePr>
        <p:xfrm>
          <a:off x="3124200" y="838200"/>
          <a:ext cx="7010400" cy="96520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876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9652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66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2765607"/>
              </p:ext>
            </p:extLst>
          </p:nvPr>
        </p:nvGraphicFramePr>
        <p:xfrm>
          <a:off x="4191000" y="1905000"/>
          <a:ext cx="2743200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rgbClr val="66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9621220"/>
              </p:ext>
            </p:extLst>
          </p:nvPr>
        </p:nvGraphicFramePr>
        <p:xfrm>
          <a:off x="5181600" y="2895600"/>
          <a:ext cx="3200400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0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0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001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rgbClr val="66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2" name="Octagon 11"/>
          <p:cNvSpPr/>
          <p:nvPr/>
        </p:nvSpPr>
        <p:spPr>
          <a:xfrm>
            <a:off x="3276600" y="1905000"/>
            <a:ext cx="762000" cy="914400"/>
          </a:xfrm>
          <a:prstGeom prst="octagon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3" name="Octagon 12"/>
          <p:cNvSpPr/>
          <p:nvPr/>
        </p:nvSpPr>
        <p:spPr>
          <a:xfrm>
            <a:off x="4343400" y="2895600"/>
            <a:ext cx="762000" cy="914400"/>
          </a:xfrm>
          <a:prstGeom prst="octagon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4" name="Octagon 13"/>
          <p:cNvSpPr/>
          <p:nvPr/>
        </p:nvSpPr>
        <p:spPr>
          <a:xfrm>
            <a:off x="5181600" y="3886200"/>
            <a:ext cx="838200" cy="914400"/>
          </a:xfrm>
          <a:prstGeom prst="octagon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810000" y="76201"/>
            <a:ext cx="533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TRÒ CHƠI Ô CHỮ</a:t>
            </a:r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4113249"/>
              </p:ext>
            </p:extLst>
          </p:nvPr>
        </p:nvGraphicFramePr>
        <p:xfrm>
          <a:off x="3200400" y="960120"/>
          <a:ext cx="6858000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7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7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72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72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572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572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572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5725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en-US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lang="en-US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en-US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en-US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endParaRPr lang="en-US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en-US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en-US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en-US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8351046"/>
              </p:ext>
            </p:extLst>
          </p:nvPr>
        </p:nvGraphicFramePr>
        <p:xfrm>
          <a:off x="4191000" y="2026920"/>
          <a:ext cx="2743200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endParaRPr lang="en-US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Ắ</a:t>
                      </a:r>
                      <a:endParaRPr lang="en-US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endParaRPr lang="en-US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7182396"/>
              </p:ext>
            </p:extLst>
          </p:nvPr>
        </p:nvGraphicFramePr>
        <p:xfrm>
          <a:off x="5257800" y="2971800"/>
          <a:ext cx="3048000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en-US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endParaRPr lang="en-US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Ô</a:t>
                      </a:r>
                      <a:endParaRPr lang="en-US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en-US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8305298"/>
              </p:ext>
            </p:extLst>
          </p:nvPr>
        </p:nvGraphicFramePr>
        <p:xfrm>
          <a:off x="6172200" y="3886200"/>
          <a:ext cx="3429000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5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rgbClr val="66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1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8159275"/>
              </p:ext>
            </p:extLst>
          </p:nvPr>
        </p:nvGraphicFramePr>
        <p:xfrm>
          <a:off x="6172200" y="4008120"/>
          <a:ext cx="3505200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10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10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010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010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10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en-US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en-US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endParaRPr lang="en-US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en-US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en-US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9" name="Sun 8"/>
          <p:cNvSpPr/>
          <p:nvPr/>
        </p:nvSpPr>
        <p:spPr>
          <a:xfrm>
            <a:off x="10134600" y="762000"/>
            <a:ext cx="457200" cy="457200"/>
          </a:xfrm>
          <a:prstGeom prst="sun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Sun 21"/>
          <p:cNvSpPr/>
          <p:nvPr/>
        </p:nvSpPr>
        <p:spPr>
          <a:xfrm>
            <a:off x="7010400" y="1905000"/>
            <a:ext cx="457200" cy="457200"/>
          </a:xfrm>
          <a:prstGeom prst="sun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Sun 22"/>
          <p:cNvSpPr/>
          <p:nvPr/>
        </p:nvSpPr>
        <p:spPr>
          <a:xfrm>
            <a:off x="8382000" y="2743200"/>
            <a:ext cx="457200" cy="457200"/>
          </a:xfrm>
          <a:prstGeom prst="sun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Sun 23"/>
          <p:cNvSpPr/>
          <p:nvPr/>
        </p:nvSpPr>
        <p:spPr>
          <a:xfrm>
            <a:off x="9677400" y="3886200"/>
            <a:ext cx="457200" cy="457200"/>
          </a:xfrm>
          <a:prstGeom prst="sun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ound Diagonal Corner Rectangle 26"/>
          <p:cNvSpPr/>
          <p:nvPr/>
        </p:nvSpPr>
        <p:spPr>
          <a:xfrm>
            <a:off x="2286000" y="4876800"/>
            <a:ext cx="8001000" cy="1598908"/>
          </a:xfrm>
          <a:prstGeom prst="round2DiagRect">
            <a:avLst>
              <a:gd name="adj1" fmla="val 21373"/>
              <a:gd name="adj2" fmla="val 0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438400" y="4889718"/>
            <a:ext cx="79248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2484120" y="5141894"/>
            <a:ext cx="71170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26</a:t>
            </a:r>
          </a:p>
        </p:txBody>
      </p:sp>
      <p:sp>
        <p:nvSpPr>
          <p:cNvPr id="31" name="Content Placeholder 4"/>
          <p:cNvSpPr>
            <a:spLocks noGrp="1"/>
          </p:cNvSpPr>
          <p:nvPr>
            <p:ph idx="1"/>
          </p:nvPr>
        </p:nvSpPr>
        <p:spPr>
          <a:xfrm>
            <a:off x="2438400" y="5105401"/>
            <a:ext cx="82296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ô 13,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IIIA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/>
              <p:cNvSpPr/>
              <p:nvPr/>
            </p:nvSpPr>
            <p:spPr>
              <a:xfrm>
                <a:off x="2438400" y="5141894"/>
                <a:ext cx="8229600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Gồm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5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chữ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cái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Nguyên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tố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cấu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hình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electron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/>
                          </a:rPr>
                          <m:t>1</m:t>
                        </m:r>
                        <m:r>
                          <a:rPr lang="en-US" sz="2800" i="1">
                            <a:latin typeface="Cambria Math"/>
                          </a:rPr>
                          <m:t>𝑠</m:t>
                        </m:r>
                      </m:e>
                      <m:sup>
                        <m:r>
                          <a:rPr lang="en-US" sz="2800" i="1">
                            <a:latin typeface="Cambria Math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/>
                          </a:rPr>
                          <m:t>2</m:t>
                        </m:r>
                        <m:r>
                          <a:rPr lang="en-US" sz="2800" i="1">
                            <a:latin typeface="Cambria Math"/>
                          </a:rPr>
                          <m:t>𝑠</m:t>
                        </m:r>
                      </m:e>
                      <m:sup>
                        <m:r>
                          <a:rPr lang="en-US" sz="2800" i="1">
                            <a:latin typeface="Cambria Math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/>
                          </a:rPr>
                          <m:t>2</m:t>
                        </m:r>
                        <m:r>
                          <a:rPr lang="en-US" sz="2800" i="1">
                            <a:latin typeface="Cambria Math"/>
                          </a:rPr>
                          <m:t>𝑝</m:t>
                        </m:r>
                      </m:e>
                      <m:sup>
                        <m:r>
                          <a:rPr lang="en-US" sz="2800" i="1">
                            <a:latin typeface="Cambria Math"/>
                          </a:rPr>
                          <m:t>6</m:t>
                        </m:r>
                      </m:sup>
                    </m:sSup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/>
                          </a:rPr>
                          <m:t>3</m:t>
                        </m:r>
                        <m:r>
                          <a:rPr lang="en-US" sz="2800" i="1">
                            <a:latin typeface="Cambria Math"/>
                          </a:rPr>
                          <m:t>𝑠</m:t>
                        </m:r>
                      </m:e>
                      <m:sup>
                        <m:r>
                          <a:rPr lang="en-US" sz="2800" i="1">
                            <a:latin typeface="Cambria Math"/>
                          </a:rPr>
                          <m:t>1</m:t>
                        </m:r>
                      </m:sup>
                    </m:sSup>
                  </m:oMath>
                </a14:m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8400" y="5141894"/>
                <a:ext cx="8229600" cy="954107"/>
              </a:xfrm>
              <a:prstGeom prst="rect">
                <a:avLst/>
              </a:prstGeom>
              <a:blipFill>
                <a:blip r:embed="rId3"/>
                <a:stretch>
                  <a:fillRect l="-1481" t="-6369" b="-165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Octagon 2"/>
          <p:cNvSpPr/>
          <p:nvPr/>
        </p:nvSpPr>
        <p:spPr>
          <a:xfrm>
            <a:off x="2362200" y="914400"/>
            <a:ext cx="685800" cy="914400"/>
          </a:xfrm>
          <a:prstGeom prst="octagon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35" name="Round Diagonal Corner Rectangle 34"/>
          <p:cNvSpPr/>
          <p:nvPr/>
        </p:nvSpPr>
        <p:spPr>
          <a:xfrm>
            <a:off x="2286000" y="4876800"/>
            <a:ext cx="8001000" cy="1598908"/>
          </a:xfrm>
          <a:prstGeom prst="round2DiagRect">
            <a:avLst>
              <a:gd name="adj1" fmla="val 21373"/>
              <a:gd name="adj2" fmla="val 0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95800" y="5077956"/>
            <a:ext cx="487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876800" y="5188804"/>
            <a:ext cx="472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KIM LOẠI</a:t>
            </a:r>
          </a:p>
        </p:txBody>
      </p:sp>
      <p:sp>
        <p:nvSpPr>
          <p:cNvPr id="2" name="5-Point Star 1"/>
          <p:cNvSpPr/>
          <p:nvPr/>
        </p:nvSpPr>
        <p:spPr>
          <a:xfrm>
            <a:off x="10210800" y="1371600"/>
            <a:ext cx="289560" cy="381000"/>
          </a:xfrm>
          <a:prstGeom prst="star5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5-Point Star 35"/>
          <p:cNvSpPr/>
          <p:nvPr/>
        </p:nvSpPr>
        <p:spPr>
          <a:xfrm>
            <a:off x="7086600" y="2438400"/>
            <a:ext cx="289560" cy="381000"/>
          </a:xfrm>
          <a:prstGeom prst="star5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5-Point Star 36"/>
          <p:cNvSpPr/>
          <p:nvPr/>
        </p:nvSpPr>
        <p:spPr>
          <a:xfrm>
            <a:off x="8458200" y="3352800"/>
            <a:ext cx="289560" cy="381000"/>
          </a:xfrm>
          <a:prstGeom prst="star5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5-Point Star 37"/>
          <p:cNvSpPr/>
          <p:nvPr/>
        </p:nvSpPr>
        <p:spPr>
          <a:xfrm>
            <a:off x="9768840" y="4381500"/>
            <a:ext cx="289560" cy="381000"/>
          </a:xfrm>
          <a:prstGeom prst="star5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6488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29" grpId="0"/>
      <p:bldP spid="29" grpId="1"/>
      <p:bldP spid="30" grpId="0"/>
      <p:bldP spid="30" grpId="1"/>
      <p:bldP spid="31" grpId="0" build="p"/>
      <p:bldP spid="31" grpId="1" build="p"/>
      <p:bldP spid="32" grpId="0"/>
      <p:bldP spid="32" grpId="1"/>
      <p:bldP spid="35" grpId="0" animBg="1"/>
      <p:bldP spid="33" grpId="0"/>
      <p:bldP spid="33" grpId="1"/>
      <p:bldP spid="3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6666" t="14445" r="17917" b="12963"/>
          <a:stretch/>
        </p:blipFill>
        <p:spPr>
          <a:xfrm>
            <a:off x="152400" y="0"/>
            <a:ext cx="11963400" cy="685800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762000" y="3505200"/>
            <a:ext cx="5029200" cy="12192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>
            <a:off x="5029200" y="0"/>
            <a:ext cx="1524000" cy="1295400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endParaRPr lang="en-US" sz="4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990600" y="1333500"/>
            <a:ext cx="228600" cy="228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1026381" y="2819400"/>
            <a:ext cx="228600" cy="228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2057400" y="3276600"/>
            <a:ext cx="228600" cy="228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028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76200"/>
            <a:ext cx="9220200" cy="1143000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4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 DÒ</a:t>
            </a:r>
            <a:endParaRPr lang="en-US" sz="40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371601"/>
            <a:ext cx="10210800" cy="1142999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@"/>
            </a:pPr>
            <a:r>
              <a:rPr lang="fr-FR" sz="4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Giải chi tiết bài 7, 8 </a:t>
            </a:r>
            <a:r>
              <a:rPr lang="fr-FR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fr-F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82 (SGK</a:t>
            </a:r>
            <a:r>
              <a:rPr lang="fr-F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@"/>
            </a:pPr>
            <a:r>
              <a:rPr lang="fr-FR" sz="4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Đọc trước</a:t>
            </a:r>
            <a:r>
              <a:rPr lang="fr-FR" sz="5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18. Tính chất của kim loại. Dãy điện hoá của kim </a:t>
            </a:r>
            <a:r>
              <a:rPr lang="en-US" sz="4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endParaRPr lang="en-US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8819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810000" y="762000"/>
            <a:ext cx="510748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 KIM LOẠI</a:t>
            </a:r>
            <a:endParaRPr lang="en-US" sz="4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09600" y="1752600"/>
            <a:ext cx="113538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4000" b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Chương 5: Đại cương về kim loại</a:t>
            </a:r>
          </a:p>
          <a:p>
            <a:pPr>
              <a:lnSpc>
                <a:spcPct val="200000"/>
              </a:lnSpc>
            </a:pPr>
            <a:r>
              <a:rPr lang="en-US" sz="4000" b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Chương 6: Kim loại kiềm, kim loại kiềm thổ, nhôm</a:t>
            </a:r>
          </a:p>
          <a:p>
            <a:pPr>
              <a:lnSpc>
                <a:spcPct val="200000"/>
              </a:lnSpc>
            </a:pPr>
            <a:r>
              <a:rPr lang="en-US" sz="4000" b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Chương 7: Sắt và một số kim loại quan trọng</a:t>
            </a:r>
            <a:endParaRPr lang="vi-VN" sz="400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8497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3200"/>
            <a:ext cx="11963400" cy="1143000"/>
          </a:xfrm>
        </p:spPr>
        <p:txBody>
          <a:bodyPr>
            <a:noAutofit/>
          </a:bodyPr>
          <a:lstStyle/>
          <a:p>
            <a:r>
              <a:rPr lang="en-US" sz="720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CẢM </a:t>
            </a:r>
            <a:r>
              <a:rPr lang="en-US" sz="7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ƠN QUÝ THẦY CÔ VÀ CÁC </a:t>
            </a:r>
            <a:r>
              <a:rPr lang="en-US" sz="720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EM </a:t>
            </a:r>
            <a:endParaRPr lang="en-US" sz="72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E16FE-39F1-4941-BCE5-18F016A8D7F0}" type="datetime1">
              <a:rPr lang="en-US" smtClean="0"/>
              <a:t>10/30/2021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33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28600" y="304800"/>
            <a:ext cx="115824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3600" b="1" smtClean="0">
                <a:solidFill>
                  <a:srgbClr val="0F3DBA"/>
                </a:solidFill>
                <a:latin typeface="+mj-lt"/>
              </a:rPr>
              <a:t>CHƯƠNG 5 : ĐẠI CƯƠNG VỀ KIM LOẠI</a:t>
            </a:r>
            <a:endParaRPr lang="vi-VN" sz="3600" b="1" smtClean="0">
              <a:solidFill>
                <a:srgbClr val="000000"/>
              </a:solidFill>
              <a:latin typeface="+mj-lt"/>
            </a:endParaRPr>
          </a:p>
          <a:p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vi-VN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vi-VN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r>
              <a:rPr lang="vi-VN" sz="3600">
                <a:latin typeface="Times New Roman" panose="02020603050405020304" pitchFamily="18" charset="0"/>
                <a:cs typeface="Times New Roman" panose="02020603050405020304" pitchFamily="18" charset="0"/>
              </a:rPr>
              <a:t>: Vị trí của kim loại trong bảng tuần hoàn và cấu tạo của kim loại</a:t>
            </a:r>
          </a:p>
          <a:p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vi-VN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vi-VN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r>
              <a:rPr lang="vi-VN" sz="3600">
                <a:latin typeface="Times New Roman" panose="02020603050405020304" pitchFamily="18" charset="0"/>
                <a:cs typeface="Times New Roman" panose="02020603050405020304" pitchFamily="18" charset="0"/>
              </a:rPr>
              <a:t>: Tính chất của kim loại. Dãy điện hóa của kim loại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vi-VN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vi-VN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  <a:r>
              <a:rPr lang="vi-VN" sz="3600">
                <a:latin typeface="Times New Roman" panose="02020603050405020304" pitchFamily="18" charset="0"/>
                <a:cs typeface="Times New Roman" panose="02020603050405020304" pitchFamily="18" charset="0"/>
              </a:rPr>
              <a:t>: Hợp kim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vi-VN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vi-VN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vi-VN" sz="3600">
                <a:latin typeface="Times New Roman" panose="02020603050405020304" pitchFamily="18" charset="0"/>
                <a:cs typeface="Times New Roman" panose="02020603050405020304" pitchFamily="18" charset="0"/>
              </a:rPr>
              <a:t>: Sự ăn mòn của kim loại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vi-VN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vi-VN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r>
            <a:r>
              <a:rPr lang="vi-VN" sz="3600">
                <a:latin typeface="Times New Roman" panose="02020603050405020304" pitchFamily="18" charset="0"/>
                <a:cs typeface="Times New Roman" panose="02020603050405020304" pitchFamily="18" charset="0"/>
              </a:rPr>
              <a:t>: Điều chế kim loại</a:t>
            </a:r>
          </a:p>
          <a:p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vi-VN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vi-VN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r>
            <a:r>
              <a:rPr lang="vi-VN" sz="3600">
                <a:latin typeface="Times New Roman" panose="02020603050405020304" pitchFamily="18" charset="0"/>
                <a:cs typeface="Times New Roman" panose="02020603050405020304" pitchFamily="18" charset="0"/>
              </a:rPr>
              <a:t>: Luyện tập: Tính chất của kim loại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vi-VN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vi-VN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  <a:r>
              <a:rPr lang="vi-VN" sz="3600">
                <a:latin typeface="Times New Roman" panose="02020603050405020304" pitchFamily="18" charset="0"/>
                <a:cs typeface="Times New Roman" panose="02020603050405020304" pitchFamily="18" charset="0"/>
              </a:rPr>
              <a:t>: Luyện tập: Điều chế kim loại và sự ăn mòn kim </a:t>
            </a:r>
            <a:r>
              <a:rPr lang="vi-VN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endParaRPr lang="en-US" sz="36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vi-VN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vi-VN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  <a:r>
              <a:rPr lang="vi-VN" sz="3600">
                <a:latin typeface="Times New Roman" panose="02020603050405020304" pitchFamily="18" charset="0"/>
                <a:cs typeface="Times New Roman" panose="02020603050405020304" pitchFamily="18" charset="0"/>
              </a:rPr>
              <a:t>: Thực hành: Tính chất, điều chế kim loại, sự ăn mòn kim </a:t>
            </a:r>
            <a:r>
              <a:rPr lang="vi-VN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endParaRPr lang="vi-VN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460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" y="0"/>
            <a:ext cx="122301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828800" y="152400"/>
            <a:ext cx="8610600" cy="1143000"/>
          </a:xfrm>
        </p:spPr>
        <p:txBody>
          <a:bodyPr>
            <a:noAutofit/>
          </a:bodyPr>
          <a:lstStyle/>
          <a:p>
            <a:r>
              <a:rPr lang="en-US" sz="3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CHƯƠNG </a:t>
            </a:r>
            <a:r>
              <a:rPr lang="en-US" sz="34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: ĐẠI </a:t>
            </a:r>
            <a:r>
              <a:rPr lang="en-US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CƯƠNG VỀ KIM LOẠI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11582400" cy="1600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400" b="1" smtClean="0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Tiết 25 - Bài 17: Vị trí của kim loại trong bảng tuần hoàn và cấu tạo của kim loại</a:t>
            </a:r>
            <a:endParaRPr lang="en-US" sz="3400" b="1" dirty="0">
              <a:solidFill>
                <a:schemeClr val="bg1"/>
              </a:solidFill>
              <a:latin typeface="HP001 4 hàng" panose="020B06030503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8636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6667" t="14445" r="17917" b="12963"/>
          <a:stretch/>
        </p:blipFill>
        <p:spPr>
          <a:xfrm>
            <a:off x="76200" y="0"/>
            <a:ext cx="11963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267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0" t="5387" r="3032" b="5725"/>
          <a:stretch/>
        </p:blipFill>
        <p:spPr>
          <a:xfrm>
            <a:off x="8020" y="0"/>
            <a:ext cx="12183979" cy="685800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362200" y="647700"/>
            <a:ext cx="5105400" cy="1143000"/>
          </a:xfrm>
        </p:spPr>
        <p:txBody>
          <a:bodyPr>
            <a:normAutofit/>
          </a:bodyPr>
          <a:lstStyle/>
          <a:p>
            <a:r>
              <a:rPr lang="en-US" sz="40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 DUNG</a:t>
            </a: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609600" y="1766594"/>
            <a:ext cx="95250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trong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bảng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tuần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endParaRPr lang="en-US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endParaRPr lang="en-US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514350">
              <a:buFont typeface="+mj-lt"/>
              <a:buAutoNum type="arabicPeriod"/>
            </a:pPr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Cấu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endParaRPr lang="en-US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514350">
              <a:buFont typeface="+mj-lt"/>
              <a:buAutoNum type="arabicPeriod"/>
            </a:pP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thể (</a:t>
            </a:r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tự học có hướng dẫn</a:t>
            </a:r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514350">
              <a:buFont typeface="+mj-lt"/>
              <a:buAutoNum type="arabicPeriod"/>
            </a:pP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150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" y="0"/>
            <a:ext cx="122301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828800" y="152400"/>
            <a:ext cx="8610600" cy="1143000"/>
          </a:xfrm>
        </p:spPr>
        <p:txBody>
          <a:bodyPr>
            <a:noAutofit/>
          </a:bodyPr>
          <a:lstStyle/>
          <a:p>
            <a:r>
              <a:rPr lang="en-US" sz="3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CHƯƠNG </a:t>
            </a:r>
            <a:r>
              <a:rPr lang="en-US" sz="34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: ĐẠI </a:t>
            </a:r>
            <a:r>
              <a:rPr lang="en-US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CƯƠNG VỀ KIM LOẠI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81000" y="2133600"/>
            <a:ext cx="10760242" cy="72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600" b="1" smtClean="0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. Vị trí của kim loại trong bảng tuần hoàn</a:t>
            </a:r>
            <a:endParaRPr lang="en-US" sz="3600" b="1" dirty="0">
              <a:solidFill>
                <a:schemeClr val="bg1"/>
              </a:solidFill>
              <a:latin typeface="HP001 4 hàng" panose="020B06030503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3295650" y="4133850"/>
            <a:ext cx="5562600" cy="1447800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tuần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11582400" cy="1600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400" b="1" smtClean="0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Tiết 25 - Bài 17: Vị trí của kim loại trong bảng tuần hoàn và cấu tạo của kim loại</a:t>
            </a:r>
            <a:endParaRPr lang="en-US" sz="3400" b="1" dirty="0">
              <a:solidFill>
                <a:schemeClr val="bg1"/>
              </a:solidFill>
              <a:latin typeface="HP001 4 hàng" panose="020B06030503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0427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609600"/>
            <a:ext cx="11658600" cy="6858000"/>
          </a:xfrm>
          <a:prstGeom prst="rect">
            <a:avLst/>
          </a:prstGeom>
          <a:ln>
            <a:noFill/>
          </a:ln>
        </p:spPr>
      </p:pic>
      <p:grpSp>
        <p:nvGrpSpPr>
          <p:cNvPr id="7" name="Group 6"/>
          <p:cNvGrpSpPr/>
          <p:nvPr/>
        </p:nvGrpSpPr>
        <p:grpSpPr>
          <a:xfrm>
            <a:off x="1066800" y="1774657"/>
            <a:ext cx="9372600" cy="3550327"/>
            <a:chOff x="533400" y="1066800"/>
            <a:chExt cx="9372600" cy="3647490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533400" y="1066800"/>
              <a:ext cx="1128963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533400" y="1066800"/>
              <a:ext cx="0" cy="3640682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1662363" y="1066800"/>
              <a:ext cx="0" cy="99060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V="1">
              <a:off x="1676400" y="2054398"/>
              <a:ext cx="5839326" cy="3002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533400" y="4707482"/>
              <a:ext cx="5857875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flipV="1">
              <a:off x="7515726" y="1693083"/>
              <a:ext cx="0" cy="38100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flipV="1">
              <a:off x="7505700" y="1676401"/>
              <a:ext cx="647700" cy="2951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8153400" y="1668924"/>
              <a:ext cx="0" cy="60960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8133347" y="2286000"/>
              <a:ext cx="591553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8724900" y="2286000"/>
              <a:ext cx="0" cy="60278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8724900" y="2867364"/>
              <a:ext cx="609600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9334500" y="2867364"/>
              <a:ext cx="0" cy="637837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9334500" y="3493647"/>
              <a:ext cx="571500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9906000" y="3493647"/>
              <a:ext cx="0" cy="68580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V="1">
              <a:off x="6391275" y="4119930"/>
              <a:ext cx="0" cy="59436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V="1">
              <a:off x="6400800" y="4107573"/>
              <a:ext cx="3505200" cy="12357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24" name="Group 23"/>
          <p:cNvGrpSpPr/>
          <p:nvPr/>
        </p:nvGrpSpPr>
        <p:grpSpPr>
          <a:xfrm>
            <a:off x="3352800" y="5508458"/>
            <a:ext cx="8305800" cy="1219200"/>
            <a:chOff x="1905000" y="5029200"/>
            <a:chExt cx="7010400" cy="1219200"/>
          </a:xfrm>
        </p:grpSpPr>
        <p:cxnSp>
          <p:nvCxnSpPr>
            <p:cNvPr id="25" name="Straight Connector 24"/>
            <p:cNvCxnSpPr/>
            <p:nvPr/>
          </p:nvCxnSpPr>
          <p:spPr>
            <a:xfrm>
              <a:off x="1905000" y="5029200"/>
              <a:ext cx="0" cy="121920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1905000" y="6248400"/>
              <a:ext cx="7010400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V="1">
              <a:off x="8915400" y="5029200"/>
              <a:ext cx="0" cy="121920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1905000" y="5029200"/>
              <a:ext cx="7010400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30" name="Rectangle 29"/>
          <p:cNvSpPr/>
          <p:nvPr/>
        </p:nvSpPr>
        <p:spPr>
          <a:xfrm>
            <a:off x="393032" y="54644"/>
            <a:ext cx="11658600" cy="6090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tuần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  <p:sp>
        <p:nvSpPr>
          <p:cNvPr id="69" name="Rectangle 68"/>
          <p:cNvSpPr/>
          <p:nvPr/>
        </p:nvSpPr>
        <p:spPr>
          <a:xfrm>
            <a:off x="4343400" y="1981200"/>
            <a:ext cx="1371600" cy="2506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2527855" y="2122302"/>
            <a:ext cx="52693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 Có gần 90 nguyên tố là kim loại</a:t>
            </a:r>
            <a:endParaRPr lang="en-US" sz="28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5674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1" animBg="1"/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Chào mừng quý thầy cô và các em đến với tiết học hôm nay&amp;quot;&quot;/&gt;&lt;property id=&quot;20307&quot; value=&quot;256&quot;/&gt;&lt;/object&gt;&lt;object type=&quot;3&quot; unique_id=&quot;10005&quot;&gt;&lt;property id=&quot;20148&quot; value=&quot;5&quot;/&gt;&lt;property id=&quot;20300&quot; value=&quot;Slide 3 - &amp;quot;CHƯƠNG V &amp;#x0D;&amp;#x0A;ĐẠI CƯƠNG VỀ KIM LOẠI&amp;quot;&quot;/&gt;&lt;property id=&quot;20307&quot; value=&quot;257&quot;/&gt;&lt;/object&gt;&lt;object type=&quot;3&quot; unique_id=&quot;10074&quot;&gt;&lt;property id=&quot;20148&quot; value=&quot;5&quot;/&gt;&lt;property id=&quot;20300&quot; value=&quot;Slide 4 - &amp;quot;Nội dung&amp;quot;&quot;/&gt;&lt;property id=&quot;20307&quot; value=&quot;258&quot;/&gt;&lt;/object&gt;&lt;object type=&quot;3&quot; unique_id=&quot;10145&quot;&gt;&lt;property id=&quot;20148&quot; value=&quot;5&quot;/&gt;&lt;property id=&quot;20300&quot; value=&quot;Slide 21 - &amp;quot;DẶN DÒ&amp;quot;&quot;/&gt;&lt;property id=&quot;20307&quot; value=&quot;259&quot;/&gt;&lt;/object&gt;&lt;object type=&quot;3&quot; unique_id=&quot;10146&quot;&gt;&lt;property id=&quot;20148&quot; value=&quot;5&quot;/&gt;&lt;property id=&quot;20300&quot; value=&quot;Slide 22 - &amp;quot;CÁM ƠN QUÝ THẦY CÔ VÀ CÁC EM &amp;#x0D;&amp;#x0A;ĐÃ THEO DÕI&amp;quot;&quot;/&gt;&lt;property id=&quot;20307&quot; value=&quot;260&quot;/&gt;&lt;/object&gt;&lt;object type=&quot;3&quot; unique_id=&quot;10200&quot;&gt;&lt;property id=&quot;20148&quot; value=&quot;5&quot;/&gt;&lt;property id=&quot;20300&quot; value=&quot;Slide 5 - &amp;quot;I – VỊ TRÍ CỦA KIM LOẠI TRONG BẢNG TUẦN HOÀN&amp;quot;&quot;/&gt;&lt;property id=&quot;20307&quot; value=&quot;263&quot;/&gt;&lt;/object&gt;&lt;object type=&quot;3&quot; unique_id=&quot;10201&quot;&gt;&lt;property id=&quot;20148&quot; value=&quot;5&quot;/&gt;&lt;property id=&quot;20300&quot; value=&quot;Slide 6&quot;/&gt;&lt;property id=&quot;20307&quot; value=&quot;264&quot;/&gt;&lt;/object&gt;&lt;object type=&quot;3&quot; unique_id=&quot;10202&quot;&gt;&lt;property id=&quot;20148&quot; value=&quot;5&quot;/&gt;&lt;property id=&quot;20300&quot; value=&quot;Slide 7 - &amp;quot;I – VỊ TRÍ CỦA KIM LOẠI TRONG BẢNG TUẦN HOÀN&amp;quot;&quot;/&gt;&lt;property id=&quot;20307&quot; value=&quot;262&quot;/&gt;&lt;/object&gt;&lt;object type=&quot;3&quot; unique_id=&quot;10269&quot;&gt;&lt;property id=&quot;20148&quot; value=&quot;5&quot;/&gt;&lt;property id=&quot;20300&quot; value=&quot;Slide 10 - &amp;quot;II – CẤU TẠO CỦA KIM LOẠI&amp;quot;&quot;/&gt;&lt;property id=&quot;20307&quot; value=&quot;265&quot;/&gt;&lt;/object&gt;&lt;object type=&quot;3&quot; unique_id=&quot;10282&quot;&gt;&lt;property id=&quot;20148&quot; value=&quot;5&quot;/&gt;&lt;property id=&quot;20300&quot; value=&quot;Slide 11&quot;/&gt;&lt;property id=&quot;20307&quot; value=&quot;266&quot;/&gt;&lt;/object&gt;&lt;object type=&quot;3&quot; unique_id=&quot;10335&quot;&gt;&lt;property id=&quot;20148&quot; value=&quot;5&quot;/&gt;&lt;property id=&quot;20300&quot; value=&quot;Slide 12&quot;/&gt;&lt;property id=&quot;20307&quot; value=&quot;267&quot;/&gt;&lt;/object&gt;&lt;object type=&quot;3&quot; unique_id=&quot;10392&quot;&gt;&lt;property id=&quot;20148&quot; value=&quot;5&quot;/&gt;&lt;property id=&quot;20300&quot; value=&quot;Slide 15&quot;/&gt;&lt;property id=&quot;20307&quot; value=&quot;268&quot;/&gt;&lt;/object&gt;&lt;object type=&quot;3&quot; unique_id=&quot;10618&quot;&gt;&lt;property id=&quot;20148&quot; value=&quot;5&quot;/&gt;&lt;property id=&quot;20300&quot; value=&quot;Slide 16&quot;/&gt;&lt;property id=&quot;20307&quot; value=&quot;269&quot;/&gt;&lt;/object&gt;&lt;object type=&quot;3&quot; unique_id=&quot;10699&quot;&gt;&lt;property id=&quot;20148&quot; value=&quot;5&quot;/&gt;&lt;property id=&quot;20300&quot; value=&quot;Slide 17&quot;/&gt;&lt;property id=&quot;20307&quot; value=&quot;270&quot;/&gt;&lt;/object&gt;&lt;object type=&quot;3&quot; unique_id=&quot;10751&quot;&gt;&lt;property id=&quot;20148&quot; value=&quot;5&quot;/&gt;&lt;property id=&quot;20300&quot; value=&quot;Slide 18&quot;/&gt;&lt;property id=&quot;20307&quot; value=&quot;271&quot;/&gt;&lt;/object&gt;&lt;object type=&quot;3&quot; unique_id=&quot;10896&quot;&gt;&lt;property id=&quot;20148&quot; value=&quot;5&quot;/&gt;&lt;property id=&quot;20300&quot; value=&quot;Slide 14&quot;/&gt;&lt;property id=&quot;20307&quot; value=&quot;272&quot;/&gt;&lt;/object&gt;&lt;object type=&quot;3&quot; unique_id=&quot;13168&quot;&gt;&lt;property id=&quot;20148&quot; value=&quot;5&quot;/&gt;&lt;property id=&quot;20300&quot; value=&quot;Slide 8 - &amp;quot;CỦNG CỐ&amp;quot;&quot;/&gt;&lt;property id=&quot;20307&quot; value=&quot;284&quot;/&gt;&lt;/object&gt;&lt;object type=&quot;3&quot; unique_id=&quot;13169&quot;&gt;&lt;property id=&quot;20148&quot; value=&quot;5&quot;/&gt;&lt;property id=&quot;20300&quot; value=&quot;Slide 9 - &amp;quot;CỦNG CỐ&amp;quot;&quot;/&gt;&lt;property id=&quot;20307&quot; value=&quot;287&quot;/&gt;&lt;/object&gt;&lt;object type=&quot;3&quot; unique_id=&quot;13170&quot;&gt;&lt;property id=&quot;20148&quot; value=&quot;5&quot;/&gt;&lt;property id=&quot;20300&quot; value=&quot;Slide 13 - &amp;quot;CỦNG CỐ&amp;quot;&quot;/&gt;&lt;property id=&quot;20307&quot; value=&quot;286&quot;/&gt;&lt;/object&gt;&lt;object type=&quot;3&quot; unique_id=&quot;13171&quot;&gt;&lt;property id=&quot;20148&quot; value=&quot;5&quot;/&gt;&lt;property id=&quot;20300&quot; value=&quot;Slide 19 - &amp;quot;CỦNG CỐ&amp;quot;&quot;/&gt;&lt;property id=&quot;20307&quot; value=&quot;282&quot;/&gt;&lt;/object&gt;&lt;object type=&quot;3&quot; unique_id=&quot;13172&quot;&gt;&lt;property id=&quot;20148&quot; value=&quot;5&quot;/&gt;&lt;property id=&quot;20300&quot; value=&quot;Slide 20&quot;/&gt;&lt;property id=&quot;20307&quot; value=&quot;280&quot;/&gt;&lt;/object&gt;&lt;object type=&quot;3&quot; unique_id=&quot;14526&quot;&gt;&lt;property id=&quot;20148&quot; value=&quot;5&quot;/&gt;&lt;property id=&quot;20300&quot; value=&quot;Slide 2&quot;/&gt;&lt;property id=&quot;20307&quot; value=&quot;288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1879</TotalTime>
  <Words>1259</Words>
  <Application>Microsoft Office PowerPoint</Application>
  <PresentationFormat>Widescreen</PresentationFormat>
  <Paragraphs>214</Paragraphs>
  <Slides>30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7" baseType="lpstr">
      <vt:lpstr>Arial</vt:lpstr>
      <vt:lpstr>Calibri</vt:lpstr>
      <vt:lpstr>Cambria Math</vt:lpstr>
      <vt:lpstr>HP001 4 hàng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CHƯƠNG 5 : ĐẠI CƯƠNG VỀ KIM LOẠI</vt:lpstr>
      <vt:lpstr>PowerPoint Presentation</vt:lpstr>
      <vt:lpstr>NỘI DUNG</vt:lpstr>
      <vt:lpstr>CHƯƠNG 5 : ĐẠI CƯƠNG VỀ KIM LOẠI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CHƯƠNG 5 : ĐẠI CƯƠNG VỀ KIM LOẠI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DẶN DÒ</vt:lpstr>
      <vt:lpstr>CẢM ƠN QUÝ THẦY CÔ VÀ CÁC EM 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Thanh Hoàn</dc:creator>
  <cp:lastModifiedBy>Windows User</cp:lastModifiedBy>
  <cp:revision>407</cp:revision>
  <dcterms:created xsi:type="dcterms:W3CDTF">2016-10-30T14:30:16Z</dcterms:created>
  <dcterms:modified xsi:type="dcterms:W3CDTF">2021-10-30T07:30:49Z</dcterms:modified>
</cp:coreProperties>
</file>