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3" r:id="rId3"/>
    <p:sldId id="256" r:id="rId4"/>
    <p:sldId id="264" r:id="rId5"/>
    <p:sldId id="261" r:id="rId6"/>
    <p:sldId id="266" r:id="rId7"/>
    <p:sldId id="269" r:id="rId8"/>
    <p:sldId id="272" r:id="rId9"/>
    <p:sldId id="275" r:id="rId10"/>
  </p:sldIdLst>
  <p:sldSz cx="12192000" cy="6858000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FA4"/>
    <a:srgbClr val="00FF00"/>
    <a:srgbClr val="6600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6404" autoAdjust="0"/>
  </p:normalViewPr>
  <p:slideViewPr>
    <p:cSldViewPr>
      <p:cViewPr varScale="1">
        <p:scale>
          <a:sx n="112" d="100"/>
          <a:sy n="112" d="100"/>
        </p:scale>
        <p:origin x="43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FE9D18-096E-4573-9D85-21657A3F5FA1}" type="datetimeFigureOut">
              <a:rPr lang="en-US"/>
              <a:pPr>
                <a:defRPr/>
              </a:pPr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A808D5-E743-442B-87FC-0D69E9A729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162CC2-B6F8-4655-B16A-E082D2C32EAA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4610B5-4BCF-4A7A-94E0-10CFF0D671C0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660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118E2-8B97-4DB3-8376-B8991AEFA3D5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2473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461CF-B5F0-408E-B5D2-97E1C24F3D19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0421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C9E0C-5B7D-4342-9305-8F618B5CD65A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4802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69F98-20B0-4A1B-9CAC-1E6095AEF283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668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16578-E3BE-4AFA-961D-B3DB337F6929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9231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1AC79E-3513-4C44-A82E-A23E5B7003A4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9788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598D8-9A7F-452E-851C-D1068E83010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346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2070C-17B5-480F-AEBD-C263A9B0961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3920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F104C-7F8B-468B-B528-3C9B393EB7A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1019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AFF35-F06B-47E4-A30B-14C57DA24716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26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1BF9EA-94FA-43C3-A955-F26337E2BF30}" type="slidenum">
              <a:rPr lang="vi-VN" altLang="en-US"/>
              <a:pPr/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01_08_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37651" y="1797050"/>
            <a:ext cx="4937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1"/>
          <p:cNvSpPr>
            <a:spLocks noChangeArrowheads="1" noChangeShapeType="1" noTextEdit="1"/>
          </p:cNvSpPr>
          <p:nvPr/>
        </p:nvSpPr>
        <p:spPr bwMode="auto">
          <a:xfrm>
            <a:off x="191344" y="620688"/>
            <a:ext cx="11449272" cy="4392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smtClean="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12: Luyện tập:</a:t>
            </a:r>
          </a:p>
          <a:p>
            <a:pPr algn="ctr"/>
            <a:r>
              <a:rPr lang="en-US" sz="3200" b="1" kern="10" smtClean="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và tính chất của </a:t>
            </a:r>
          </a:p>
          <a:p>
            <a:pPr algn="ctr"/>
            <a:r>
              <a:rPr lang="en-US" sz="3200" b="1" kern="10" smtClean="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 , amino axit , protein</a:t>
            </a:r>
            <a:endParaRPr lang="en-US" sz="3200" b="1" kern="10">
              <a:ln w="19050">
                <a:solidFill>
                  <a:srgbClr val="00008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13" descr="flower1_div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5229226"/>
            <a:ext cx="88392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61420" y="692696"/>
            <a:ext cx="552636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CHƯƠNG 3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14600" y="2743200"/>
            <a:ext cx="3505200" cy="2057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CẦN NẮM VỮNG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24600" y="2743200"/>
            <a:ext cx="3505200" cy="2057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CỦNG CỐ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4267200" y="1607096"/>
            <a:ext cx="3810000" cy="1136104"/>
            <a:chOff x="2743200" y="1607096"/>
            <a:chExt cx="3810000" cy="1136104"/>
          </a:xfrm>
        </p:grpSpPr>
        <p:cxnSp>
          <p:nvCxnSpPr>
            <p:cNvPr id="9" name="Straight Arrow Connector 8"/>
            <p:cNvCxnSpPr>
              <a:stCxn id="4" idx="2"/>
              <a:endCxn id="5" idx="0"/>
            </p:cNvCxnSpPr>
            <p:nvPr/>
          </p:nvCxnSpPr>
          <p:spPr>
            <a:xfrm flipH="1">
              <a:off x="2743200" y="1607096"/>
              <a:ext cx="2057400" cy="1136104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4" idx="2"/>
              <a:endCxn id="6" idx="0"/>
            </p:cNvCxnSpPr>
            <p:nvPr/>
          </p:nvCxnSpPr>
          <p:spPr>
            <a:xfrm>
              <a:off x="4800600" y="1607096"/>
              <a:ext cx="1752600" cy="1136104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8"/>
          <p:cNvSpPr txBox="1">
            <a:spLocks noChangeArrowheads="1"/>
          </p:cNvSpPr>
          <p:nvPr/>
        </p:nvSpPr>
        <p:spPr bwMode="auto">
          <a:xfrm>
            <a:off x="335360" y="188640"/>
            <a:ext cx="61273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2"/>
          <a:srcRect l="51575" t="35999" r="19288" b="16101"/>
          <a:stretch/>
        </p:blipFill>
        <p:spPr>
          <a:xfrm>
            <a:off x="-96688" y="-18238"/>
            <a:ext cx="12288688" cy="7058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413968" y="204565"/>
            <a:ext cx="37449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1.Cấu tạo phân tử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695400" y="872713"/>
            <a:ext cx="11743904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Nhóm chức đặc trưng của amin là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Nhóm chức đặc trưng của amino axit là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Nhóm chức đặc trưng của protein là CO-NH 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37269" y="2837569"/>
            <a:ext cx="24416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2.Tính chất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670212" y="3483900"/>
            <a:ext cx="11769092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Amin có tính chất bazơ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Amino axit có tính chất của các nhóm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và COOH: tham gia phản ứng trùng ngưng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Protein có tính chất của nhóm peptit CO-NH: tham gia phản ứng thuỷ phân, có phản ứng màu Cu(OH)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29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55850" y="37941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2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173831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150234" y="3769629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4" name="Oval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387985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527300" y="2759075"/>
            <a:ext cx="1141606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6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863975" y="40989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7177" name="Oval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68500" y="686593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7178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784383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/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583592" y="2773363"/>
            <a:ext cx="4104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 – [CH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–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aseline="300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1609841" y="3892969"/>
            <a:ext cx="50896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– CH (CH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) –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7320136" y="2825190"/>
            <a:ext cx="40867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– NH – 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7293226" y="3879850"/>
            <a:ext cx="39480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– 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335360" y="1338264"/>
            <a:ext cx="11856640" cy="70788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Trong các chất dưới đây chất nào là amin bậc 2?</a:t>
            </a:r>
            <a:endParaRPr lang="en-US" altLang="en-US" sz="40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Hexagon 45"/>
          <p:cNvSpPr/>
          <p:nvPr/>
        </p:nvSpPr>
        <p:spPr>
          <a:xfrm>
            <a:off x="911424" y="3969168"/>
            <a:ext cx="602514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7" name="Hexagon 46"/>
          <p:cNvSpPr/>
          <p:nvPr/>
        </p:nvSpPr>
        <p:spPr>
          <a:xfrm>
            <a:off x="6539162" y="4038334"/>
            <a:ext cx="602514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8" name="Hexagon 47"/>
          <p:cNvSpPr/>
          <p:nvPr/>
        </p:nvSpPr>
        <p:spPr>
          <a:xfrm>
            <a:off x="940736" y="2819401"/>
            <a:ext cx="602514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9" name="Hexagon 48"/>
          <p:cNvSpPr/>
          <p:nvPr/>
        </p:nvSpPr>
        <p:spPr>
          <a:xfrm>
            <a:off x="6489100" y="2925080"/>
            <a:ext cx="602514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0" name="Hexagon 49"/>
          <p:cNvSpPr/>
          <p:nvPr/>
        </p:nvSpPr>
        <p:spPr>
          <a:xfrm>
            <a:off x="6513640" y="2904565"/>
            <a:ext cx="602514" cy="423863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35360" y="188640"/>
            <a:ext cx="54049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 CỦNG CỐ</a:t>
            </a: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9493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54738" y="391795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498337" y="2587667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55538" y="2263818"/>
            <a:ext cx="14398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2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711062" y="2984543"/>
            <a:ext cx="4076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7003663" y="2282868"/>
            <a:ext cx="3273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4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7127487" y="3003593"/>
            <a:ext cx="31623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191344" y="560388"/>
            <a:ext cx="11737304" cy="156966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2. Amin X có công thức phân tử C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N. Khi  cho X tác dụng với dung dịch HCl tạo ra muối dạng RNH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Cl. Số đồng phân amin X thỏa tính chất trên  là</a:t>
            </a:r>
            <a:endParaRPr lang="en-US" altLang="en-US" sz="32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2268150" y="3059155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Hexagon 23"/>
          <p:cNvSpPr/>
          <p:nvPr/>
        </p:nvSpPr>
        <p:spPr>
          <a:xfrm>
            <a:off x="6644887" y="3075030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5" name="Hexagon 24"/>
          <p:cNvSpPr/>
          <p:nvPr/>
        </p:nvSpPr>
        <p:spPr>
          <a:xfrm>
            <a:off x="2295137" y="2309855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" name="Hexagon 25"/>
          <p:cNvSpPr/>
          <p:nvPr/>
        </p:nvSpPr>
        <p:spPr>
          <a:xfrm>
            <a:off x="6592500" y="2363830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Hexagon 26"/>
          <p:cNvSpPr/>
          <p:nvPr/>
        </p:nvSpPr>
        <p:spPr>
          <a:xfrm>
            <a:off x="2260212" y="3082967"/>
            <a:ext cx="482600" cy="423862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208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55850" y="653256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463708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54738" y="645477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1" name="Oval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661828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2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527300" y="549751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711451" y="5173664"/>
            <a:ext cx="3287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	</a:t>
            </a:r>
            <a:endParaRPr lang="en-US" altLang="en-US" sz="32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740025" y="5894389"/>
            <a:ext cx="4076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-CH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-NH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7156451" y="5219701"/>
            <a:ext cx="3273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– NH – CH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2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7156450" y="5913439"/>
            <a:ext cx="31623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– NH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191344" y="4149725"/>
            <a:ext cx="11161240" cy="58477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3. Trong các chất dưới đây chất nào có lực bazơ mạnh nhất?</a:t>
            </a:r>
            <a:endParaRPr lang="en-US" altLang="en-US" sz="32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Hexagon 37"/>
          <p:cNvSpPr/>
          <p:nvPr/>
        </p:nvSpPr>
        <p:spPr>
          <a:xfrm>
            <a:off x="2297113" y="5969001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9" name="Hexagon 38"/>
          <p:cNvSpPr/>
          <p:nvPr/>
        </p:nvSpPr>
        <p:spPr>
          <a:xfrm>
            <a:off x="6673850" y="5984876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0" name="Hexagon 39"/>
          <p:cNvSpPr/>
          <p:nvPr/>
        </p:nvSpPr>
        <p:spPr>
          <a:xfrm>
            <a:off x="2324100" y="5219701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" name="Hexagon 40"/>
          <p:cNvSpPr/>
          <p:nvPr/>
        </p:nvSpPr>
        <p:spPr>
          <a:xfrm>
            <a:off x="6621463" y="5273676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2" name="Hexagon 41"/>
          <p:cNvSpPr/>
          <p:nvPr/>
        </p:nvSpPr>
        <p:spPr>
          <a:xfrm>
            <a:off x="6621463" y="5243513"/>
            <a:ext cx="482600" cy="423862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55850" y="30194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9493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54738" y="294163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Oval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29305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3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527300" y="198437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4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43100" y="300196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5" name="Oval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68500" y="686593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6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784383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2711451" y="1658939"/>
            <a:ext cx="32877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HCl </a:t>
            </a:r>
            <a:endParaRPr lang="en-US" altLang="en-US" sz="3600" baseline="300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2740025" y="2379664"/>
            <a:ext cx="407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NaOH 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7032626" y="1679575"/>
            <a:ext cx="32734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7156450" y="2398714"/>
            <a:ext cx="3162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Quỳ tím</a:t>
            </a: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263352" y="549275"/>
            <a:ext cx="11593288" cy="120032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Chất nào sau đây </a:t>
            </a:r>
            <a:r>
              <a:rPr lang="pt-B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có phản ứng với 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trong 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lang="en-US" altLang="en-US" sz="36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Hexagon 45"/>
          <p:cNvSpPr/>
          <p:nvPr/>
        </p:nvSpPr>
        <p:spPr>
          <a:xfrm>
            <a:off x="2297113" y="245586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47" name="Hexagon 46"/>
          <p:cNvSpPr/>
          <p:nvPr/>
        </p:nvSpPr>
        <p:spPr>
          <a:xfrm>
            <a:off x="6673850" y="2470151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8" name="Hexagon 47"/>
          <p:cNvSpPr/>
          <p:nvPr/>
        </p:nvSpPr>
        <p:spPr>
          <a:xfrm>
            <a:off x="2324100" y="170656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9" name="Hexagon 48"/>
          <p:cNvSpPr/>
          <p:nvPr/>
        </p:nvSpPr>
        <p:spPr>
          <a:xfrm>
            <a:off x="6621463" y="1758951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0" name="Hexagon 49"/>
          <p:cNvSpPr/>
          <p:nvPr/>
        </p:nvSpPr>
        <p:spPr>
          <a:xfrm>
            <a:off x="2297113" y="2455863"/>
            <a:ext cx="482600" cy="423862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3011489" y="5176839"/>
            <a:ext cx="21923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3057526" y="5929314"/>
            <a:ext cx="24050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6942138" y="5216525"/>
            <a:ext cx="24050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6831013" y="5919789"/>
            <a:ext cx="24050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263352" y="3746500"/>
            <a:ext cx="11593288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Ứng với công thức phân tử C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có bao nhiêu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-amino axit  là đồng phân cấu tạo của nhau ?  </a:t>
            </a:r>
            <a:endParaRPr lang="en-US" altLang="en-US" sz="36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Hexagon 43"/>
          <p:cNvSpPr/>
          <p:nvPr/>
        </p:nvSpPr>
        <p:spPr>
          <a:xfrm>
            <a:off x="2574925" y="5305426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5" name="Hexagon 44"/>
          <p:cNvSpPr/>
          <p:nvPr/>
        </p:nvSpPr>
        <p:spPr>
          <a:xfrm>
            <a:off x="2528888" y="6029326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1" name="Hexagon 50"/>
          <p:cNvSpPr/>
          <p:nvPr/>
        </p:nvSpPr>
        <p:spPr>
          <a:xfrm>
            <a:off x="6356350" y="5314951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2" name="Hexagon 51"/>
          <p:cNvSpPr/>
          <p:nvPr/>
        </p:nvSpPr>
        <p:spPr>
          <a:xfrm>
            <a:off x="6353175" y="5969000"/>
            <a:ext cx="482600" cy="425450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53" name="Hexagon 52"/>
          <p:cNvSpPr/>
          <p:nvPr/>
        </p:nvSpPr>
        <p:spPr>
          <a:xfrm>
            <a:off x="6324600" y="5970588"/>
            <a:ext cx="482600" cy="423862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34" grpId="0"/>
      <p:bldP spid="35" grpId="0"/>
      <p:bldP spid="36" grpId="0"/>
      <p:bldP spid="37" grpId="0"/>
      <p:bldP spid="38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9493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Oval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154738" y="391795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Oval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69629" y="21685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326830" y="1844676"/>
            <a:ext cx="19589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600" baseline="300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082354" y="2565400"/>
            <a:ext cx="36440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650039" y="1906589"/>
            <a:ext cx="44145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–COOH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479376" y="560389"/>
            <a:ext cx="11233248" cy="120032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Dung dịch chất nào dưới đây làm đổi màu quỳ tím thành xanh ?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1639442" y="264001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Hexagon 23"/>
          <p:cNvSpPr/>
          <p:nvPr/>
        </p:nvSpPr>
        <p:spPr>
          <a:xfrm>
            <a:off x="6219825" y="2655888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5" name="Hexagon 24"/>
          <p:cNvSpPr/>
          <p:nvPr/>
        </p:nvSpPr>
        <p:spPr>
          <a:xfrm>
            <a:off x="1666429" y="189071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" name="Hexagon 25"/>
          <p:cNvSpPr/>
          <p:nvPr/>
        </p:nvSpPr>
        <p:spPr>
          <a:xfrm>
            <a:off x="6167438" y="1944688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Hexagon 26"/>
          <p:cNvSpPr/>
          <p:nvPr/>
        </p:nvSpPr>
        <p:spPr>
          <a:xfrm>
            <a:off x="1631504" y="2663826"/>
            <a:ext cx="482600" cy="423863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1279" name="Oval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782887" y="6427788"/>
            <a:ext cx="1126167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80" name="Oval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01481" y="6691064"/>
            <a:ext cx="1126167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659062" y="4405314"/>
            <a:ext cx="80454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CONH–CH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CONH-CH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732088" y="5516564"/>
            <a:ext cx="77795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CONH–CH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2778126" y="4979989"/>
            <a:ext cx="77228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CONH–CH(CH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)– COOH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2782888" y="6132514"/>
            <a:ext cx="71851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CONH–CH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209103" y="3838725"/>
            <a:ext cx="12021443" cy="64633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nào sau đây thuộc loại đipeptit ?</a:t>
            </a:r>
            <a:endParaRPr lang="en-US" altLang="en-US" sz="36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Hexagon 37"/>
          <p:cNvSpPr/>
          <p:nvPr/>
        </p:nvSpPr>
        <p:spPr>
          <a:xfrm>
            <a:off x="2028495" y="5662364"/>
            <a:ext cx="594366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9" name="Hexagon 38"/>
          <p:cNvSpPr/>
          <p:nvPr/>
        </p:nvSpPr>
        <p:spPr>
          <a:xfrm>
            <a:off x="2022145" y="6306889"/>
            <a:ext cx="594366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0" name="Hexagon 39"/>
          <p:cNvSpPr/>
          <p:nvPr/>
        </p:nvSpPr>
        <p:spPr>
          <a:xfrm>
            <a:off x="2049132" y="4549527"/>
            <a:ext cx="594366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" name="Hexagon 40"/>
          <p:cNvSpPr/>
          <p:nvPr/>
        </p:nvSpPr>
        <p:spPr>
          <a:xfrm>
            <a:off x="2044370" y="5086102"/>
            <a:ext cx="594366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2" name="Hexagon 41"/>
          <p:cNvSpPr/>
          <p:nvPr/>
        </p:nvSpPr>
        <p:spPr>
          <a:xfrm>
            <a:off x="2028495" y="5086102"/>
            <a:ext cx="594366" cy="423863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802563" y="306387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702426" y="2584450"/>
            <a:ext cx="5267324" cy="1477328"/>
            <a:chOff x="5632449" y="2584599"/>
            <a:chExt cx="5266573" cy="1476776"/>
          </a:xfrm>
        </p:grpSpPr>
        <p:sp>
          <p:nvSpPr>
            <p:cNvPr id="11293" name="Text Box 10"/>
            <p:cNvSpPr txBox="1">
              <a:spLocks noChangeArrowheads="1"/>
            </p:cNvSpPr>
            <p:nvPr/>
          </p:nvSpPr>
          <p:spPr bwMode="auto">
            <a:xfrm>
              <a:off x="5632449" y="2584599"/>
              <a:ext cx="5266573" cy="1476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3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N–CH–COOH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360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altLang="en-US" sz="3600" smtClean="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CH</a:t>
              </a:r>
              <a:r>
                <a:rPr lang="en-US" altLang="en-US" sz="3600" baseline="-25000" smtClean="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 smtClean="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-CH</a:t>
              </a:r>
              <a:r>
                <a:rPr lang="en-US" altLang="en-US" sz="3600" baseline="-25000" smtClean="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 smtClean="0">
                  <a:solidFill>
                    <a:srgbClr val="4B461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-COOH</a:t>
              </a:r>
              <a:endPara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6898051" y="2996947"/>
              <a:ext cx="0" cy="43313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9493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408238" y="216852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865438" y="1844676"/>
            <a:ext cx="17904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endParaRPr lang="en-US" altLang="en-US" sz="3600" baseline="300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620963" y="2565400"/>
            <a:ext cx="4076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913564" y="1863726"/>
            <a:ext cx="32734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7110413" y="2584450"/>
            <a:ext cx="3162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51384" y="560389"/>
            <a:ext cx="11017224" cy="120032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fr-F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Cho amin no , đơn chức bậc 1 có %N = 31,11% .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Tìm CT của amin</a:t>
            </a:r>
            <a:endParaRPr lang="en-US" altLang="en-US" sz="36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2178050" y="264001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Hexagon 23"/>
          <p:cNvSpPr/>
          <p:nvPr/>
        </p:nvSpPr>
        <p:spPr>
          <a:xfrm>
            <a:off x="6554788" y="2655888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5" name="Hexagon 24"/>
          <p:cNvSpPr/>
          <p:nvPr/>
        </p:nvSpPr>
        <p:spPr>
          <a:xfrm>
            <a:off x="2205038" y="1890713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" name="Hexagon 25"/>
          <p:cNvSpPr/>
          <p:nvPr/>
        </p:nvSpPr>
        <p:spPr>
          <a:xfrm>
            <a:off x="6502400" y="1944688"/>
            <a:ext cx="482600" cy="423862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Hexagon 26"/>
          <p:cNvSpPr/>
          <p:nvPr/>
        </p:nvSpPr>
        <p:spPr>
          <a:xfrm>
            <a:off x="6586538" y="2636838"/>
            <a:ext cx="482600" cy="423862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5375" name="Oval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55850" y="6749355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6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43100" y="458083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7" name="Oval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54738" y="6671567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8" name="Oval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81200" y="683508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9" name="Oval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100263" y="514598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711451" y="5117406"/>
            <a:ext cx="32877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14000</a:t>
            </a:r>
            <a:r>
              <a:rPr lang="en-US" altLang="en-US" sz="3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955926" y="5838131"/>
            <a:ext cx="25638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20000 </a:t>
            </a:r>
            <a:endParaRPr lang="en-US" altLang="en-US" sz="3600">
              <a:solidFill>
                <a:srgbClr val="4B461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7215189" y="5136456"/>
            <a:ext cx="32734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7000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7254875" y="5857181"/>
            <a:ext cx="3162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4B461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51384" y="3357563"/>
            <a:ext cx="11017224" cy="175432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pt-BR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Một hemoglobin chứa 0,4% Fe về khối  lượng (mỗi phân tử hemoglobin chỉ chứa 1 nguyên tử sắt). Xác định phân tử khối gần đúng hemoglobin trên</a:t>
            </a:r>
            <a:endParaRPr lang="en-US" altLang="en-US" sz="36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Hexagon 37"/>
          <p:cNvSpPr/>
          <p:nvPr/>
        </p:nvSpPr>
        <p:spPr>
          <a:xfrm>
            <a:off x="2297113" y="5912743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9" name="Hexagon 38"/>
          <p:cNvSpPr/>
          <p:nvPr/>
        </p:nvSpPr>
        <p:spPr>
          <a:xfrm>
            <a:off x="6673850" y="5928618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0" name="Hexagon 39"/>
          <p:cNvSpPr/>
          <p:nvPr/>
        </p:nvSpPr>
        <p:spPr>
          <a:xfrm>
            <a:off x="2324100" y="5163443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" name="Hexagon 40"/>
          <p:cNvSpPr/>
          <p:nvPr/>
        </p:nvSpPr>
        <p:spPr>
          <a:xfrm>
            <a:off x="6621463" y="5217418"/>
            <a:ext cx="482600" cy="423863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2" name="Hexagon 41"/>
          <p:cNvSpPr/>
          <p:nvPr/>
        </p:nvSpPr>
        <p:spPr>
          <a:xfrm>
            <a:off x="2330450" y="5172968"/>
            <a:ext cx="482600" cy="423863"/>
          </a:xfrm>
          <a:prstGeom prst="hex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433</Words>
  <Application>Microsoft Office PowerPoint</Application>
  <PresentationFormat>Widescreen</PresentationFormat>
  <Paragraphs>108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TKC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GV: Nguyễn Thị Thúy</dc:title>
  <dc:creator>Thanh Hoàn</dc:creator>
  <cp:lastModifiedBy>Windows User</cp:lastModifiedBy>
  <cp:revision>74</cp:revision>
  <dcterms:created xsi:type="dcterms:W3CDTF">2013-10-18T00:57:46Z</dcterms:created>
  <dcterms:modified xsi:type="dcterms:W3CDTF">2021-11-06T03:39:45Z</dcterms:modified>
</cp:coreProperties>
</file>