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63" r:id="rId3"/>
    <p:sldId id="256" r:id="rId4"/>
    <p:sldId id="264" r:id="rId5"/>
    <p:sldId id="261" r:id="rId6"/>
    <p:sldId id="266" r:id="rId7"/>
    <p:sldId id="269" r:id="rId8"/>
    <p:sldId id="272" r:id="rId9"/>
    <p:sldId id="275" r:id="rId10"/>
  </p:sldIdLst>
  <p:sldSz cx="12192000" cy="6858000"/>
  <p:notesSz cx="6858000" cy="9144000"/>
  <p:defaultTextStyle>
    <a:defPPr>
      <a:defRPr lang="vi-V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1FA4"/>
    <a:srgbClr val="00FF00"/>
    <a:srgbClr val="6600FF"/>
    <a:srgbClr val="FF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60" autoAdjust="0"/>
    <p:restoredTop sz="96404" autoAdjust="0"/>
  </p:normalViewPr>
  <p:slideViewPr>
    <p:cSldViewPr>
      <p:cViewPr varScale="1">
        <p:scale>
          <a:sx n="112" d="100"/>
          <a:sy n="112" d="100"/>
        </p:scale>
        <p:origin x="438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8FE9D18-096E-4573-9D85-21657A3F5FA1}" type="datetimeFigureOut">
              <a:rPr lang="en-US"/>
              <a:pPr>
                <a:defRPr/>
              </a:pPr>
              <a:t>11/6/2021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3A808D5-E743-442B-87FC-0D69E9A7290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5162CC2-B6F8-4655-B16A-E082D2C32EAA}" type="slidenum">
              <a:rPr lang="en-US" altLang="en-US"/>
              <a:pPr eaLnBrk="1" hangingPunct="1"/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4610B5-4BCF-4A7A-94E0-10CFF0D671C0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216604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5118E2-8B97-4DB3-8376-B8991AEFA3D5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924730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5461CF-B5F0-408E-B5D2-97E1C24F3D19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1504219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0C9E0C-5B7D-4342-9305-8F618B5CD65A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2548028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A69F98-20B0-4A1B-9CAC-1E6095AEF283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206683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416578-E3BE-4AFA-961D-B3DB337F6929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1992315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1AC79E-3513-4C44-A82E-A23E5B7003A4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1597883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0598D8-9A7F-452E-851C-D1068E83010D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4234623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F2070C-17B5-480F-AEBD-C263A9B0961B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1139206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1F104C-7F8B-468B-B528-3C9B393EB7AC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2810196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7AFF35-F06B-47E4-A30B-14C57DA24716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29267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vi-VN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vi-VN" altLang="en-US" smtClean="0"/>
              <a:t>Click to edit Master text styles</a:t>
            </a:r>
          </a:p>
          <a:p>
            <a:pPr lvl="1"/>
            <a:r>
              <a:rPr lang="vi-VN" altLang="en-US" smtClean="0"/>
              <a:t>Second level</a:t>
            </a:r>
          </a:p>
          <a:p>
            <a:pPr lvl="2"/>
            <a:r>
              <a:rPr lang="vi-VN" altLang="en-US" smtClean="0"/>
              <a:t>Third level</a:t>
            </a:r>
          </a:p>
          <a:p>
            <a:pPr lvl="3"/>
            <a:r>
              <a:rPr lang="vi-VN" altLang="en-US" smtClean="0"/>
              <a:t>Fourth level</a:t>
            </a:r>
          </a:p>
          <a:p>
            <a:pPr lvl="4"/>
            <a:r>
              <a:rPr lang="vi-VN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81BF9EA-94FA-43C3-A955-F26337E2BF30}" type="slidenum">
              <a:rPr lang="vi-VN" altLang="en-US"/>
              <a:pPr/>
              <a:t>‹#›</a:t>
            </a:fld>
            <a:endParaRPr lang="vi-V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9" descr="01_08_T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137651" y="1797050"/>
            <a:ext cx="493713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WordArt 11"/>
          <p:cNvSpPr>
            <a:spLocks noChangeArrowheads="1" noChangeShapeType="1" noTextEdit="1"/>
          </p:cNvSpPr>
          <p:nvPr/>
        </p:nvSpPr>
        <p:spPr bwMode="auto">
          <a:xfrm>
            <a:off x="191344" y="620688"/>
            <a:ext cx="11449272" cy="43924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b="1" kern="10" smtClean="0">
                <a:ln w="19050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12: Luyện tập:</a:t>
            </a:r>
          </a:p>
          <a:p>
            <a:pPr algn="ctr"/>
            <a:r>
              <a:rPr lang="en-US" sz="3200" b="1" kern="10" smtClean="0">
                <a:ln w="19050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 tạo và tính chất của </a:t>
            </a:r>
          </a:p>
          <a:p>
            <a:pPr algn="ctr"/>
            <a:r>
              <a:rPr lang="en-US" sz="3200" b="1" kern="10" smtClean="0">
                <a:ln w="19050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Amin , amino axit , protein</a:t>
            </a:r>
            <a:endParaRPr lang="en-US" sz="3200" b="1" kern="10">
              <a:ln w="19050">
                <a:solidFill>
                  <a:srgbClr val="000080"/>
                </a:solidFill>
                <a:round/>
                <a:headEnd/>
                <a:tailEnd/>
              </a:ln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13" descr="flower1_div_md_wh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638" y="5229226"/>
            <a:ext cx="8839200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61420" y="692696"/>
            <a:ext cx="5526360" cy="9144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CHƯƠNG 3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514600" y="2743200"/>
            <a:ext cx="3505200" cy="20574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 THỨC CẦN NẮM VỮNG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324600" y="2743200"/>
            <a:ext cx="3505200" cy="20574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TẬP CỦNG CỐ</a:t>
            </a:r>
          </a:p>
        </p:txBody>
      </p:sp>
      <p:grpSp>
        <p:nvGrpSpPr>
          <p:cNvPr id="12" name="Group 11"/>
          <p:cNvGrpSpPr>
            <a:grpSpLocks/>
          </p:cNvGrpSpPr>
          <p:nvPr/>
        </p:nvGrpSpPr>
        <p:grpSpPr bwMode="auto">
          <a:xfrm>
            <a:off x="4267200" y="1607096"/>
            <a:ext cx="3810000" cy="1136104"/>
            <a:chOff x="2743200" y="1607096"/>
            <a:chExt cx="3810000" cy="1136104"/>
          </a:xfrm>
        </p:grpSpPr>
        <p:cxnSp>
          <p:nvCxnSpPr>
            <p:cNvPr id="9" name="Straight Arrow Connector 8"/>
            <p:cNvCxnSpPr>
              <a:stCxn id="4" idx="2"/>
              <a:endCxn id="5" idx="0"/>
            </p:cNvCxnSpPr>
            <p:nvPr/>
          </p:nvCxnSpPr>
          <p:spPr>
            <a:xfrm flipH="1">
              <a:off x="2743200" y="1607096"/>
              <a:ext cx="2057400" cy="1136104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>
              <a:stCxn id="4" idx="2"/>
              <a:endCxn id="6" idx="0"/>
            </p:cNvCxnSpPr>
            <p:nvPr/>
          </p:nvCxnSpPr>
          <p:spPr>
            <a:xfrm>
              <a:off x="4800600" y="1607096"/>
              <a:ext cx="1752600" cy="1136104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 Box 8"/>
          <p:cNvSpPr txBox="1">
            <a:spLocks noChangeArrowheads="1"/>
          </p:cNvSpPr>
          <p:nvPr/>
        </p:nvSpPr>
        <p:spPr bwMode="auto">
          <a:xfrm>
            <a:off x="335360" y="188640"/>
            <a:ext cx="612731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I. KIẾN THỨC CẦN NHỚ</a:t>
            </a:r>
            <a:endParaRPr lang="en-US" altLang="en-US" sz="4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2"/>
          <a:srcRect l="51575" t="35999" r="19288" b="16101"/>
          <a:stretch/>
        </p:blipFill>
        <p:spPr>
          <a:xfrm>
            <a:off x="-96688" y="-18238"/>
            <a:ext cx="12288688" cy="70582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29" name="Text Box 37"/>
          <p:cNvSpPr txBox="1">
            <a:spLocks noChangeArrowheads="1"/>
          </p:cNvSpPr>
          <p:nvPr/>
        </p:nvSpPr>
        <p:spPr bwMode="auto">
          <a:xfrm>
            <a:off x="413968" y="204565"/>
            <a:ext cx="374493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1.Cấu tạo phân tử</a:t>
            </a:r>
          </a:p>
        </p:txBody>
      </p:sp>
      <p:sp>
        <p:nvSpPr>
          <p:cNvPr id="59430" name="Text Box 38"/>
          <p:cNvSpPr txBox="1">
            <a:spLocks noChangeArrowheads="1"/>
          </p:cNvSpPr>
          <p:nvPr/>
        </p:nvSpPr>
        <p:spPr bwMode="auto">
          <a:xfrm>
            <a:off x="695400" y="872713"/>
            <a:ext cx="11743904" cy="1908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US" alt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Nhóm chức đặc trưng của amin là NH</a:t>
            </a:r>
            <a:r>
              <a:rPr lang="en-US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ts val="600"/>
              </a:spcBef>
              <a:buFontTx/>
              <a:buChar char="-"/>
            </a:pP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 Nhóm chức đặc trưng của amino axit là NH</a:t>
            </a:r>
            <a:r>
              <a:rPr lang="en-US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 </a:t>
            </a: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COOH</a:t>
            </a:r>
          </a:p>
          <a:p>
            <a:pPr eaLnBrk="1" hangingPunct="1">
              <a:spcBef>
                <a:spcPts val="600"/>
              </a:spcBef>
            </a:pP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- Nhóm chức đặc trưng của protein là CO-NH 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37269" y="2837569"/>
            <a:ext cx="244169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2.Tính chất</a:t>
            </a:r>
          </a:p>
        </p:txBody>
      </p:sp>
      <p:sp>
        <p:nvSpPr>
          <p:cNvPr id="7" name="Text Box 19"/>
          <p:cNvSpPr txBox="1">
            <a:spLocks noChangeArrowheads="1"/>
          </p:cNvSpPr>
          <p:nvPr/>
        </p:nvSpPr>
        <p:spPr bwMode="auto">
          <a:xfrm>
            <a:off x="670212" y="3483900"/>
            <a:ext cx="11769092" cy="3016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US" alt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Amin có tính chất bazơ</a:t>
            </a:r>
          </a:p>
          <a:p>
            <a:pPr eaLnBrk="1" hangingPunct="1">
              <a:spcBef>
                <a:spcPts val="600"/>
              </a:spcBef>
            </a:pP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- Amino axit có tính chất của các nhóm NH</a:t>
            </a:r>
            <a:r>
              <a:rPr lang="en-US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 và COOH: tham gia phản ứng trùng ngưng</a:t>
            </a:r>
          </a:p>
          <a:p>
            <a:pPr eaLnBrk="1" hangingPunct="1">
              <a:spcBef>
                <a:spcPts val="600"/>
              </a:spcBef>
            </a:pP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- Protein có tính chất của nhóm peptit CO-NH: tham gia phản ứng thuỷ phân, có phản ứng màu Cu(OH)</a:t>
            </a:r>
            <a:r>
              <a:rPr lang="en-US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9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94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94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94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29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Oval 4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2355850" y="3794125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72" name="Oval 5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1943100" y="1738313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3" name="Oval 6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150234" y="3769629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74" name="Oval 7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981200" y="3879850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" name="Oval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2527300" y="2759075"/>
            <a:ext cx="1141606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6" name="Oval 4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863975" y="4098925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/>
          </a:p>
        </p:txBody>
      </p:sp>
      <p:sp>
        <p:nvSpPr>
          <p:cNvPr id="7177" name="Oval 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968500" y="6865938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/>
          </a:p>
        </p:txBody>
      </p:sp>
      <p:sp>
        <p:nvSpPr>
          <p:cNvPr id="7178" name="Oval 6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981200" y="7843838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/>
          </a:p>
        </p:txBody>
      </p:sp>
      <p:sp>
        <p:nvSpPr>
          <p:cNvPr id="39" name="Text Box 7"/>
          <p:cNvSpPr txBox="1">
            <a:spLocks noChangeArrowheads="1"/>
          </p:cNvSpPr>
          <p:nvPr/>
        </p:nvSpPr>
        <p:spPr bwMode="auto">
          <a:xfrm>
            <a:off x="1583592" y="2773363"/>
            <a:ext cx="410462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N – [CH</a:t>
            </a:r>
            <a:r>
              <a:rPr lang="en-US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 – NH</a:t>
            </a:r>
            <a:r>
              <a:rPr lang="en-US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3600" baseline="30000">
              <a:solidFill>
                <a:srgbClr val="4B461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 Box 8"/>
          <p:cNvSpPr txBox="1">
            <a:spLocks noChangeArrowheads="1"/>
          </p:cNvSpPr>
          <p:nvPr/>
        </p:nvSpPr>
        <p:spPr bwMode="auto">
          <a:xfrm>
            <a:off x="1609841" y="3892969"/>
            <a:ext cx="508966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 – CH (CH</a:t>
            </a:r>
            <a:r>
              <a:rPr lang="en-US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) – NH</a:t>
            </a:r>
            <a:r>
              <a:rPr lang="en-US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3600">
              <a:solidFill>
                <a:srgbClr val="4B461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 Box 9"/>
          <p:cNvSpPr txBox="1">
            <a:spLocks noChangeArrowheads="1"/>
          </p:cNvSpPr>
          <p:nvPr/>
        </p:nvSpPr>
        <p:spPr bwMode="auto">
          <a:xfrm>
            <a:off x="7320136" y="2825190"/>
            <a:ext cx="408679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 – NH – CH</a:t>
            </a:r>
            <a:r>
              <a:rPr lang="en-US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altLang="en-US" sz="3600">
              <a:solidFill>
                <a:srgbClr val="4B461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 Box 10"/>
          <p:cNvSpPr txBox="1">
            <a:spLocks noChangeArrowheads="1"/>
          </p:cNvSpPr>
          <p:nvPr/>
        </p:nvSpPr>
        <p:spPr bwMode="auto">
          <a:xfrm>
            <a:off x="7293226" y="3879850"/>
            <a:ext cx="394805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 – NH</a:t>
            </a:r>
            <a:r>
              <a:rPr lang="en-US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3600">
              <a:solidFill>
                <a:srgbClr val="4B461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 Box 11"/>
          <p:cNvSpPr txBox="1">
            <a:spLocks noChangeArrowheads="1"/>
          </p:cNvSpPr>
          <p:nvPr/>
        </p:nvSpPr>
        <p:spPr bwMode="auto">
          <a:xfrm>
            <a:off x="335360" y="1338264"/>
            <a:ext cx="11856640" cy="707886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alt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 Trong các chất dưới đây chất nào là amin bậc 2?</a:t>
            </a:r>
            <a:endParaRPr lang="en-US" altLang="en-US" sz="400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Hexagon 45"/>
          <p:cNvSpPr/>
          <p:nvPr/>
        </p:nvSpPr>
        <p:spPr>
          <a:xfrm>
            <a:off x="911424" y="3969168"/>
            <a:ext cx="602514" cy="423862"/>
          </a:xfrm>
          <a:prstGeom prst="hex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47" name="Hexagon 46"/>
          <p:cNvSpPr/>
          <p:nvPr/>
        </p:nvSpPr>
        <p:spPr>
          <a:xfrm>
            <a:off x="6539162" y="4038334"/>
            <a:ext cx="602514" cy="423862"/>
          </a:xfrm>
          <a:prstGeom prst="hex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48" name="Hexagon 47"/>
          <p:cNvSpPr/>
          <p:nvPr/>
        </p:nvSpPr>
        <p:spPr>
          <a:xfrm>
            <a:off x="940736" y="2819401"/>
            <a:ext cx="602514" cy="423862"/>
          </a:xfrm>
          <a:prstGeom prst="hex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49" name="Hexagon 48"/>
          <p:cNvSpPr/>
          <p:nvPr/>
        </p:nvSpPr>
        <p:spPr>
          <a:xfrm>
            <a:off x="6489100" y="2925080"/>
            <a:ext cx="602514" cy="423863"/>
          </a:xfrm>
          <a:prstGeom prst="hex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50" name="Hexagon 49"/>
          <p:cNvSpPr/>
          <p:nvPr/>
        </p:nvSpPr>
        <p:spPr>
          <a:xfrm>
            <a:off x="6513640" y="2904565"/>
            <a:ext cx="602514" cy="423863"/>
          </a:xfrm>
          <a:prstGeom prst="hexag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21" name="Text Box 8"/>
          <p:cNvSpPr txBox="1">
            <a:spLocks noChangeArrowheads="1"/>
          </p:cNvSpPr>
          <p:nvPr/>
        </p:nvSpPr>
        <p:spPr bwMode="auto">
          <a:xfrm>
            <a:off x="335360" y="188640"/>
            <a:ext cx="540494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II. BÀI TẬP CỦNG CỐ</a:t>
            </a:r>
            <a:endParaRPr lang="en-US" altLang="en-US" sz="4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/>
      <p:bldP spid="42" grpId="0"/>
      <p:bldP spid="43" grpId="0" animBg="1"/>
      <p:bldP spid="46" grpId="0" animBg="1"/>
      <p:bldP spid="47" grpId="0" animBg="1"/>
      <p:bldP spid="48" grpId="0" animBg="1"/>
      <p:bldP spid="49" grpId="0" animBg="1"/>
      <p:bldP spid="5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Oval 5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1943100" y="949325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6" name="Oval 6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6154738" y="3917950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7" name="Oval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2498337" y="2587667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2955538" y="2263818"/>
            <a:ext cx="143986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altLang="en-US" sz="3200" baseline="30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Box 8"/>
          <p:cNvSpPr txBox="1">
            <a:spLocks noChangeArrowheads="1"/>
          </p:cNvSpPr>
          <p:nvPr/>
        </p:nvSpPr>
        <p:spPr bwMode="auto">
          <a:xfrm>
            <a:off x="2711062" y="2984543"/>
            <a:ext cx="40767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 2</a:t>
            </a:r>
          </a:p>
        </p:txBody>
      </p:sp>
      <p:sp>
        <p:nvSpPr>
          <p:cNvPr id="20" name="Text Box 9"/>
          <p:cNvSpPr txBox="1">
            <a:spLocks noChangeArrowheads="1"/>
          </p:cNvSpPr>
          <p:nvPr/>
        </p:nvSpPr>
        <p:spPr bwMode="auto">
          <a:xfrm>
            <a:off x="7003663" y="2282868"/>
            <a:ext cx="32734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  4</a:t>
            </a:r>
          </a:p>
        </p:txBody>
      </p:sp>
      <p:sp>
        <p:nvSpPr>
          <p:cNvPr id="21" name="Text Box 10"/>
          <p:cNvSpPr txBox="1">
            <a:spLocks noChangeArrowheads="1"/>
          </p:cNvSpPr>
          <p:nvPr/>
        </p:nvSpPr>
        <p:spPr bwMode="auto">
          <a:xfrm>
            <a:off x="7127487" y="3003593"/>
            <a:ext cx="31623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2" name="Text Box 11"/>
          <p:cNvSpPr txBox="1">
            <a:spLocks noChangeArrowheads="1"/>
          </p:cNvSpPr>
          <p:nvPr/>
        </p:nvSpPr>
        <p:spPr bwMode="auto">
          <a:xfrm>
            <a:off x="191344" y="560388"/>
            <a:ext cx="11737304" cy="156966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2. Amin X có công thức phân tử C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N. Khi  cho X tác dụng với dung dịch HCl tạo ra muối dạng RNH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Cl. Số đồng phân amin X thỏa tính chất trên  là</a:t>
            </a:r>
            <a:endParaRPr lang="en-US" altLang="en-US" sz="320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Hexagon 22"/>
          <p:cNvSpPr/>
          <p:nvPr/>
        </p:nvSpPr>
        <p:spPr>
          <a:xfrm>
            <a:off x="2268150" y="3059155"/>
            <a:ext cx="482600" cy="423863"/>
          </a:xfrm>
          <a:prstGeom prst="hex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24" name="Hexagon 23"/>
          <p:cNvSpPr/>
          <p:nvPr/>
        </p:nvSpPr>
        <p:spPr>
          <a:xfrm>
            <a:off x="6644887" y="3075030"/>
            <a:ext cx="482600" cy="423863"/>
          </a:xfrm>
          <a:prstGeom prst="hex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25" name="Hexagon 24"/>
          <p:cNvSpPr/>
          <p:nvPr/>
        </p:nvSpPr>
        <p:spPr>
          <a:xfrm>
            <a:off x="2295137" y="2309855"/>
            <a:ext cx="482600" cy="423863"/>
          </a:xfrm>
          <a:prstGeom prst="hex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26" name="Hexagon 25"/>
          <p:cNvSpPr/>
          <p:nvPr/>
        </p:nvSpPr>
        <p:spPr>
          <a:xfrm>
            <a:off x="6592500" y="2363830"/>
            <a:ext cx="482600" cy="423863"/>
          </a:xfrm>
          <a:prstGeom prst="hex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27" name="Hexagon 26"/>
          <p:cNvSpPr/>
          <p:nvPr/>
        </p:nvSpPr>
        <p:spPr>
          <a:xfrm>
            <a:off x="2260212" y="3082967"/>
            <a:ext cx="482600" cy="423862"/>
          </a:xfrm>
          <a:prstGeom prst="hexag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8208" name="Oval 4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2355850" y="6532563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09" name="Oval 5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1943100" y="4637088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10" name="Oval 6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6154738" y="6454775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11" name="Oval 7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981200" y="6618288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12" name="Oval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2527300" y="5497513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 Box 7"/>
          <p:cNvSpPr txBox="1">
            <a:spLocks noChangeArrowheads="1"/>
          </p:cNvSpPr>
          <p:nvPr/>
        </p:nvSpPr>
        <p:spPr bwMode="auto">
          <a:xfrm>
            <a:off x="2711451" y="5173664"/>
            <a:ext cx="328771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>
                <a:solidFill>
                  <a:srgbClr val="4B46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	</a:t>
            </a:r>
            <a:endParaRPr lang="en-US" altLang="en-US" sz="3200">
              <a:solidFill>
                <a:srgbClr val="4B461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 Box 8"/>
          <p:cNvSpPr txBox="1">
            <a:spLocks noChangeArrowheads="1"/>
          </p:cNvSpPr>
          <p:nvPr/>
        </p:nvSpPr>
        <p:spPr bwMode="auto">
          <a:xfrm>
            <a:off x="2740025" y="5894389"/>
            <a:ext cx="40767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-CH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-NH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3200">
              <a:solidFill>
                <a:srgbClr val="4B461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 Box 9"/>
          <p:cNvSpPr txBox="1">
            <a:spLocks noChangeArrowheads="1"/>
          </p:cNvSpPr>
          <p:nvPr/>
        </p:nvSpPr>
        <p:spPr bwMode="auto">
          <a:xfrm>
            <a:off x="7156451" y="5219701"/>
            <a:ext cx="32734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– NH – CH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altLang="en-US" sz="3200">
              <a:solidFill>
                <a:srgbClr val="4B461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 Box 10"/>
          <p:cNvSpPr txBox="1">
            <a:spLocks noChangeArrowheads="1"/>
          </p:cNvSpPr>
          <p:nvPr/>
        </p:nvSpPr>
        <p:spPr bwMode="auto">
          <a:xfrm>
            <a:off x="7156450" y="5913439"/>
            <a:ext cx="31623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– NH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3200">
              <a:solidFill>
                <a:srgbClr val="4B461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 Box 11"/>
          <p:cNvSpPr txBox="1">
            <a:spLocks noChangeArrowheads="1"/>
          </p:cNvSpPr>
          <p:nvPr/>
        </p:nvSpPr>
        <p:spPr bwMode="auto">
          <a:xfrm>
            <a:off x="191344" y="4149725"/>
            <a:ext cx="11161240" cy="584775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3. Trong các chất dưới đây chất nào có lực bazơ mạnh nhất?</a:t>
            </a:r>
            <a:endParaRPr lang="en-US" altLang="en-US" sz="320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Hexagon 37"/>
          <p:cNvSpPr/>
          <p:nvPr/>
        </p:nvSpPr>
        <p:spPr>
          <a:xfrm>
            <a:off x="2297113" y="5969001"/>
            <a:ext cx="482600" cy="423863"/>
          </a:xfrm>
          <a:prstGeom prst="hex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39" name="Hexagon 38"/>
          <p:cNvSpPr/>
          <p:nvPr/>
        </p:nvSpPr>
        <p:spPr>
          <a:xfrm>
            <a:off x="6673850" y="5984876"/>
            <a:ext cx="482600" cy="423863"/>
          </a:xfrm>
          <a:prstGeom prst="hex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40" name="Hexagon 39"/>
          <p:cNvSpPr/>
          <p:nvPr/>
        </p:nvSpPr>
        <p:spPr>
          <a:xfrm>
            <a:off x="2324100" y="5219701"/>
            <a:ext cx="482600" cy="423863"/>
          </a:xfrm>
          <a:prstGeom prst="hex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41" name="Hexagon 40"/>
          <p:cNvSpPr/>
          <p:nvPr/>
        </p:nvSpPr>
        <p:spPr>
          <a:xfrm>
            <a:off x="6621463" y="5273676"/>
            <a:ext cx="482600" cy="423863"/>
          </a:xfrm>
          <a:prstGeom prst="hex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42" name="Hexagon 41"/>
          <p:cNvSpPr/>
          <p:nvPr/>
        </p:nvSpPr>
        <p:spPr>
          <a:xfrm>
            <a:off x="6621463" y="5243513"/>
            <a:ext cx="482600" cy="423862"/>
          </a:xfrm>
          <a:prstGeom prst="hexag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33" grpId="0"/>
      <p:bldP spid="34" grpId="0"/>
      <p:bldP spid="35" grpId="0"/>
      <p:bldP spid="36" grpId="0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Oval 4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2355850" y="3019425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0" name="Oval 5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1943100" y="949325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1" name="Oval 6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6154738" y="2941638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2" name="Oval 7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981200" y="2930525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3" name="Oval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2527300" y="1984375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4" name="Oval 4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943100" y="3001963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5" name="Oval 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968500" y="6865938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6" name="Oval 6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981200" y="7843838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 Box 7"/>
          <p:cNvSpPr txBox="1">
            <a:spLocks noChangeArrowheads="1"/>
          </p:cNvSpPr>
          <p:nvPr/>
        </p:nvSpPr>
        <p:spPr bwMode="auto">
          <a:xfrm>
            <a:off x="2711451" y="1658939"/>
            <a:ext cx="328771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  HCl </a:t>
            </a:r>
            <a:endParaRPr lang="en-US" altLang="en-US" sz="3600" baseline="30000">
              <a:solidFill>
                <a:srgbClr val="4B461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 Box 8"/>
          <p:cNvSpPr txBox="1">
            <a:spLocks noChangeArrowheads="1"/>
          </p:cNvSpPr>
          <p:nvPr/>
        </p:nvSpPr>
        <p:spPr bwMode="auto">
          <a:xfrm>
            <a:off x="2740025" y="2379664"/>
            <a:ext cx="40767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NaOH </a:t>
            </a:r>
            <a:endParaRPr lang="en-US" altLang="en-US" sz="3600">
              <a:solidFill>
                <a:srgbClr val="4B461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 Box 9"/>
          <p:cNvSpPr txBox="1">
            <a:spLocks noChangeArrowheads="1"/>
          </p:cNvSpPr>
          <p:nvPr/>
        </p:nvSpPr>
        <p:spPr bwMode="auto">
          <a:xfrm>
            <a:off x="7032626" y="1679575"/>
            <a:ext cx="327342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>
                <a:solidFill>
                  <a:srgbClr val="4B46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pt-BR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pt-BR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altLang="en-US" sz="3600">
              <a:solidFill>
                <a:srgbClr val="4B461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 Box 10"/>
          <p:cNvSpPr txBox="1">
            <a:spLocks noChangeArrowheads="1"/>
          </p:cNvSpPr>
          <p:nvPr/>
        </p:nvSpPr>
        <p:spPr bwMode="auto">
          <a:xfrm>
            <a:off x="7156450" y="2398714"/>
            <a:ext cx="31623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>
                <a:solidFill>
                  <a:srgbClr val="4B46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Quỳ tím</a:t>
            </a:r>
          </a:p>
        </p:txBody>
      </p:sp>
      <p:sp>
        <p:nvSpPr>
          <p:cNvPr id="43" name="Text Box 11"/>
          <p:cNvSpPr txBox="1">
            <a:spLocks noChangeArrowheads="1"/>
          </p:cNvSpPr>
          <p:nvPr/>
        </p:nvSpPr>
        <p:spPr bwMode="auto">
          <a:xfrm>
            <a:off x="263352" y="549275"/>
            <a:ext cx="11593288" cy="1200329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Chất nào sau đây </a:t>
            </a:r>
            <a:r>
              <a:rPr lang="pt-BR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 có phản ứng với C</a:t>
            </a:r>
            <a:r>
              <a:rPr lang="pt-BR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pt-BR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pt-BR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trong H</a:t>
            </a:r>
            <a:r>
              <a:rPr lang="pt-BR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O ?</a:t>
            </a:r>
            <a:endParaRPr lang="en-US" altLang="en-US" sz="360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Hexagon 45"/>
          <p:cNvSpPr/>
          <p:nvPr/>
        </p:nvSpPr>
        <p:spPr>
          <a:xfrm>
            <a:off x="2297113" y="2455863"/>
            <a:ext cx="482600" cy="423862"/>
          </a:xfrm>
          <a:prstGeom prst="hex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47" name="Hexagon 46"/>
          <p:cNvSpPr/>
          <p:nvPr/>
        </p:nvSpPr>
        <p:spPr>
          <a:xfrm>
            <a:off x="6673850" y="2470151"/>
            <a:ext cx="482600" cy="423863"/>
          </a:xfrm>
          <a:prstGeom prst="hex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48" name="Hexagon 47"/>
          <p:cNvSpPr/>
          <p:nvPr/>
        </p:nvSpPr>
        <p:spPr>
          <a:xfrm>
            <a:off x="2324100" y="1706563"/>
            <a:ext cx="482600" cy="423862"/>
          </a:xfrm>
          <a:prstGeom prst="hex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49" name="Hexagon 48"/>
          <p:cNvSpPr/>
          <p:nvPr/>
        </p:nvSpPr>
        <p:spPr>
          <a:xfrm>
            <a:off x="6621463" y="1758951"/>
            <a:ext cx="482600" cy="423863"/>
          </a:xfrm>
          <a:prstGeom prst="hex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50" name="Hexagon 49"/>
          <p:cNvSpPr/>
          <p:nvPr/>
        </p:nvSpPr>
        <p:spPr>
          <a:xfrm>
            <a:off x="2297113" y="2455863"/>
            <a:ext cx="482600" cy="423862"/>
          </a:xfrm>
          <a:prstGeom prst="hexag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34" name="Text Box 8"/>
          <p:cNvSpPr txBox="1">
            <a:spLocks noChangeArrowheads="1"/>
          </p:cNvSpPr>
          <p:nvPr/>
        </p:nvSpPr>
        <p:spPr bwMode="auto">
          <a:xfrm>
            <a:off x="3011489" y="5176839"/>
            <a:ext cx="219233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>
                <a:solidFill>
                  <a:srgbClr val="4B46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</a:p>
        </p:txBody>
      </p:sp>
      <p:sp>
        <p:nvSpPr>
          <p:cNvPr id="35" name="Text Box 9"/>
          <p:cNvSpPr txBox="1">
            <a:spLocks noChangeArrowheads="1"/>
          </p:cNvSpPr>
          <p:nvPr/>
        </p:nvSpPr>
        <p:spPr bwMode="auto">
          <a:xfrm>
            <a:off x="3057526" y="5929314"/>
            <a:ext cx="240506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>
                <a:solidFill>
                  <a:srgbClr val="4B46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6" name="Text Box 10"/>
          <p:cNvSpPr txBox="1">
            <a:spLocks noChangeArrowheads="1"/>
          </p:cNvSpPr>
          <p:nvPr/>
        </p:nvSpPr>
        <p:spPr bwMode="auto">
          <a:xfrm>
            <a:off x="6942138" y="5216525"/>
            <a:ext cx="240506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>
                <a:solidFill>
                  <a:srgbClr val="4B46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37" name="Text Box 11"/>
          <p:cNvSpPr txBox="1">
            <a:spLocks noChangeArrowheads="1"/>
          </p:cNvSpPr>
          <p:nvPr/>
        </p:nvSpPr>
        <p:spPr bwMode="auto">
          <a:xfrm>
            <a:off x="6831013" y="5919789"/>
            <a:ext cx="240506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>
                <a:solidFill>
                  <a:srgbClr val="4B46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8" name="Text Box 12"/>
          <p:cNvSpPr txBox="1">
            <a:spLocks noChangeArrowheads="1"/>
          </p:cNvSpPr>
          <p:nvPr/>
        </p:nvSpPr>
        <p:spPr bwMode="auto">
          <a:xfrm>
            <a:off x="263352" y="3746500"/>
            <a:ext cx="11593288" cy="12003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Ứng với công thức phân tử C</a:t>
            </a:r>
            <a:r>
              <a:rPr lang="en-US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en-US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 có bao nhiêu </a:t>
            </a: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</a:t>
            </a: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-amino axit  là đồng phân cấu tạo của nhau ?  </a:t>
            </a:r>
            <a:endParaRPr lang="en-US" altLang="en-US" sz="360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Hexagon 43"/>
          <p:cNvSpPr/>
          <p:nvPr/>
        </p:nvSpPr>
        <p:spPr>
          <a:xfrm>
            <a:off x="2574925" y="5305426"/>
            <a:ext cx="482600" cy="423863"/>
          </a:xfrm>
          <a:prstGeom prst="hex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45" name="Hexagon 44"/>
          <p:cNvSpPr/>
          <p:nvPr/>
        </p:nvSpPr>
        <p:spPr>
          <a:xfrm>
            <a:off x="2528888" y="6029326"/>
            <a:ext cx="482600" cy="423863"/>
          </a:xfrm>
          <a:prstGeom prst="hex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51" name="Hexagon 50"/>
          <p:cNvSpPr/>
          <p:nvPr/>
        </p:nvSpPr>
        <p:spPr>
          <a:xfrm>
            <a:off x="6356350" y="5314951"/>
            <a:ext cx="482600" cy="423863"/>
          </a:xfrm>
          <a:prstGeom prst="hex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52" name="Hexagon 51"/>
          <p:cNvSpPr/>
          <p:nvPr/>
        </p:nvSpPr>
        <p:spPr>
          <a:xfrm>
            <a:off x="6353175" y="5969000"/>
            <a:ext cx="482600" cy="425450"/>
          </a:xfrm>
          <a:prstGeom prst="hex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53" name="Hexagon 52"/>
          <p:cNvSpPr/>
          <p:nvPr/>
        </p:nvSpPr>
        <p:spPr>
          <a:xfrm>
            <a:off x="6324600" y="5970588"/>
            <a:ext cx="482600" cy="423862"/>
          </a:xfrm>
          <a:prstGeom prst="hexag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/>
      <p:bldP spid="42" grpId="0"/>
      <p:bldP spid="43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34" grpId="0"/>
      <p:bldP spid="35" grpId="0"/>
      <p:bldP spid="36" grpId="0"/>
      <p:bldP spid="37" grpId="0"/>
      <p:bldP spid="38" grpId="0" animBg="1"/>
      <p:bldP spid="5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Oval 5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1943100" y="949325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68" name="Oval 6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6154738" y="3917950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69" name="Oval 3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869629" y="2168525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2326830" y="1844676"/>
            <a:ext cx="195897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pt-BR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pt-BR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pt-BR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3600" baseline="30000">
              <a:solidFill>
                <a:srgbClr val="4B461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Box 8"/>
          <p:cNvSpPr txBox="1">
            <a:spLocks noChangeArrowheads="1"/>
          </p:cNvSpPr>
          <p:nvPr/>
        </p:nvSpPr>
        <p:spPr bwMode="auto">
          <a:xfrm>
            <a:off x="2082354" y="2565400"/>
            <a:ext cx="364400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>
                <a:solidFill>
                  <a:srgbClr val="4B46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3600">
              <a:solidFill>
                <a:srgbClr val="4B461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Box 9"/>
          <p:cNvSpPr txBox="1">
            <a:spLocks noChangeArrowheads="1"/>
          </p:cNvSpPr>
          <p:nvPr/>
        </p:nvSpPr>
        <p:spPr bwMode="auto">
          <a:xfrm>
            <a:off x="6650039" y="1906589"/>
            <a:ext cx="441451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>
                <a:solidFill>
                  <a:srgbClr val="4B46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pt-BR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N–CH</a:t>
            </a:r>
            <a:r>
              <a:rPr lang="pt-BR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–COOH</a:t>
            </a:r>
            <a:endParaRPr lang="en-US" altLang="en-US" sz="3600">
              <a:solidFill>
                <a:srgbClr val="4B461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Box 11"/>
          <p:cNvSpPr txBox="1">
            <a:spLocks noChangeArrowheads="1"/>
          </p:cNvSpPr>
          <p:nvPr/>
        </p:nvSpPr>
        <p:spPr bwMode="auto">
          <a:xfrm>
            <a:off x="479376" y="560389"/>
            <a:ext cx="11233248" cy="1200329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Dung dịch chất nào dưới đây làm đổi màu quỳ tím thành xanh ?</a:t>
            </a:r>
            <a:endParaRPr lang="en-US" alt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Hexagon 22"/>
          <p:cNvSpPr/>
          <p:nvPr/>
        </p:nvSpPr>
        <p:spPr>
          <a:xfrm>
            <a:off x="1639442" y="2640013"/>
            <a:ext cx="482600" cy="423862"/>
          </a:xfrm>
          <a:prstGeom prst="hex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24" name="Hexagon 23"/>
          <p:cNvSpPr/>
          <p:nvPr/>
        </p:nvSpPr>
        <p:spPr>
          <a:xfrm>
            <a:off x="6219825" y="2655888"/>
            <a:ext cx="482600" cy="423862"/>
          </a:xfrm>
          <a:prstGeom prst="hex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25" name="Hexagon 24"/>
          <p:cNvSpPr/>
          <p:nvPr/>
        </p:nvSpPr>
        <p:spPr>
          <a:xfrm>
            <a:off x="1666429" y="1890713"/>
            <a:ext cx="482600" cy="423862"/>
          </a:xfrm>
          <a:prstGeom prst="hex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26" name="Hexagon 25"/>
          <p:cNvSpPr/>
          <p:nvPr/>
        </p:nvSpPr>
        <p:spPr>
          <a:xfrm>
            <a:off x="6167438" y="1944688"/>
            <a:ext cx="482600" cy="423862"/>
          </a:xfrm>
          <a:prstGeom prst="hex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27" name="Hexagon 26"/>
          <p:cNvSpPr/>
          <p:nvPr/>
        </p:nvSpPr>
        <p:spPr>
          <a:xfrm>
            <a:off x="1631504" y="2663826"/>
            <a:ext cx="482600" cy="423863"/>
          </a:xfrm>
          <a:prstGeom prst="hexag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1279" name="Oval 4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2782887" y="6427788"/>
            <a:ext cx="1126167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80" name="Oval 7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801481" y="6691064"/>
            <a:ext cx="1126167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 Box 7"/>
          <p:cNvSpPr txBox="1">
            <a:spLocks noChangeArrowheads="1"/>
          </p:cNvSpPr>
          <p:nvPr/>
        </p:nvSpPr>
        <p:spPr bwMode="auto">
          <a:xfrm>
            <a:off x="2659062" y="4405314"/>
            <a:ext cx="804544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pt-BR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N–CH</a:t>
            </a:r>
            <a:r>
              <a:rPr lang="pt-BR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CONH–CH</a:t>
            </a:r>
            <a:r>
              <a:rPr lang="pt-BR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CONH-CH</a:t>
            </a:r>
            <a:r>
              <a:rPr lang="pt-BR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COOH</a:t>
            </a:r>
            <a:endParaRPr lang="en-US" altLang="en-US" sz="3600">
              <a:solidFill>
                <a:srgbClr val="4B461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 Box 8"/>
          <p:cNvSpPr txBox="1">
            <a:spLocks noChangeArrowheads="1"/>
          </p:cNvSpPr>
          <p:nvPr/>
        </p:nvSpPr>
        <p:spPr bwMode="auto">
          <a:xfrm>
            <a:off x="2732088" y="5516564"/>
            <a:ext cx="777954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pt-BR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N–CH</a:t>
            </a:r>
            <a:r>
              <a:rPr lang="pt-BR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pt-BR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CONH–CH</a:t>
            </a:r>
            <a:r>
              <a:rPr lang="pt-BR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pt-BR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COOH</a:t>
            </a:r>
            <a:endParaRPr lang="en-US" altLang="en-US" sz="3600">
              <a:solidFill>
                <a:srgbClr val="4B461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 Box 9"/>
          <p:cNvSpPr txBox="1">
            <a:spLocks noChangeArrowheads="1"/>
          </p:cNvSpPr>
          <p:nvPr/>
        </p:nvSpPr>
        <p:spPr bwMode="auto">
          <a:xfrm>
            <a:off x="2778126" y="4979989"/>
            <a:ext cx="772285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pt-BR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N–CH</a:t>
            </a:r>
            <a:r>
              <a:rPr lang="pt-BR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CONH–CH(CH</a:t>
            </a:r>
            <a:r>
              <a:rPr lang="pt-BR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)– COOH</a:t>
            </a:r>
            <a:endParaRPr lang="en-US" altLang="en-US" sz="3600">
              <a:solidFill>
                <a:srgbClr val="4B461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 Box 10"/>
          <p:cNvSpPr txBox="1">
            <a:spLocks noChangeArrowheads="1"/>
          </p:cNvSpPr>
          <p:nvPr/>
        </p:nvSpPr>
        <p:spPr bwMode="auto">
          <a:xfrm>
            <a:off x="2782888" y="6132514"/>
            <a:ext cx="718518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pt-BR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N–CH</a:t>
            </a:r>
            <a:r>
              <a:rPr lang="pt-BR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pt-BR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CONH–CH</a:t>
            </a:r>
            <a:r>
              <a:rPr lang="pt-BR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COOH</a:t>
            </a:r>
            <a:endParaRPr lang="en-US" altLang="en-US" sz="3600">
              <a:solidFill>
                <a:srgbClr val="4B461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 Box 11"/>
          <p:cNvSpPr txBox="1">
            <a:spLocks noChangeArrowheads="1"/>
          </p:cNvSpPr>
          <p:nvPr/>
        </p:nvSpPr>
        <p:spPr bwMode="auto">
          <a:xfrm>
            <a:off x="209103" y="3838725"/>
            <a:ext cx="12021443" cy="646331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Hợp chất nào sau đây thuộc loại đipeptit ?</a:t>
            </a:r>
            <a:endParaRPr lang="en-US" altLang="en-US" sz="360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Hexagon 37"/>
          <p:cNvSpPr/>
          <p:nvPr/>
        </p:nvSpPr>
        <p:spPr>
          <a:xfrm>
            <a:off x="2028495" y="5662364"/>
            <a:ext cx="594366" cy="423862"/>
          </a:xfrm>
          <a:prstGeom prst="hex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39" name="Hexagon 38"/>
          <p:cNvSpPr/>
          <p:nvPr/>
        </p:nvSpPr>
        <p:spPr>
          <a:xfrm>
            <a:off x="2022145" y="6306889"/>
            <a:ext cx="594366" cy="423862"/>
          </a:xfrm>
          <a:prstGeom prst="hex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40" name="Hexagon 39"/>
          <p:cNvSpPr/>
          <p:nvPr/>
        </p:nvSpPr>
        <p:spPr>
          <a:xfrm>
            <a:off x="2049132" y="4549527"/>
            <a:ext cx="594366" cy="423863"/>
          </a:xfrm>
          <a:prstGeom prst="hex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41" name="Hexagon 40"/>
          <p:cNvSpPr/>
          <p:nvPr/>
        </p:nvSpPr>
        <p:spPr>
          <a:xfrm>
            <a:off x="2044370" y="5086102"/>
            <a:ext cx="594366" cy="423863"/>
          </a:xfrm>
          <a:prstGeom prst="hex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42" name="Hexagon 41"/>
          <p:cNvSpPr/>
          <p:nvPr/>
        </p:nvSpPr>
        <p:spPr>
          <a:xfrm>
            <a:off x="2028495" y="5086102"/>
            <a:ext cx="594366" cy="423863"/>
          </a:xfrm>
          <a:prstGeom prst="hexag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7802563" y="3063875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6702426" y="2584450"/>
            <a:ext cx="5267324" cy="1477328"/>
            <a:chOff x="5632449" y="2584599"/>
            <a:chExt cx="5266573" cy="1476776"/>
          </a:xfrm>
        </p:grpSpPr>
        <p:sp>
          <p:nvSpPr>
            <p:cNvPr id="11293" name="Text Box 10"/>
            <p:cNvSpPr txBox="1">
              <a:spLocks noChangeArrowheads="1"/>
            </p:cNvSpPr>
            <p:nvPr/>
          </p:nvSpPr>
          <p:spPr bwMode="auto">
            <a:xfrm>
              <a:off x="5632449" y="2584599"/>
              <a:ext cx="5266573" cy="14767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3600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n-US" altLang="en-US" sz="3600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altLang="en-US" sz="3600">
                  <a:latin typeface="Times New Roman" panose="02020603050405020304" pitchFamily="18" charset="0"/>
                  <a:cs typeface="Times New Roman" panose="02020603050405020304" pitchFamily="18" charset="0"/>
                </a:rPr>
                <a:t>N–CH–COOH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US" altLang="en-US" sz="3600">
                  <a:solidFill>
                    <a:srgbClr val="4B461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</a:t>
              </a:r>
              <a:r>
                <a:rPr lang="en-US" altLang="en-US" sz="3600" smtClean="0">
                  <a:solidFill>
                    <a:srgbClr val="4B461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CH</a:t>
              </a:r>
              <a:r>
                <a:rPr lang="en-US" altLang="en-US" sz="3600" baseline="-25000" smtClean="0">
                  <a:solidFill>
                    <a:srgbClr val="4B461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altLang="en-US" sz="3600" smtClean="0">
                  <a:solidFill>
                    <a:srgbClr val="4B461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-CH</a:t>
              </a:r>
              <a:r>
                <a:rPr lang="en-US" altLang="en-US" sz="3600" baseline="-25000" smtClean="0">
                  <a:solidFill>
                    <a:srgbClr val="4B461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altLang="en-US" sz="3600" smtClean="0">
                  <a:solidFill>
                    <a:srgbClr val="4B461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-COOH</a:t>
              </a:r>
              <a:endParaRPr lang="en-US" altLang="en-US" sz="3600">
                <a:solidFill>
                  <a:srgbClr val="4B461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" name="Straight Connector 4"/>
            <p:cNvCxnSpPr/>
            <p:nvPr/>
          </p:nvCxnSpPr>
          <p:spPr>
            <a:xfrm>
              <a:off x="6898051" y="2996947"/>
              <a:ext cx="0" cy="43313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33" grpId="0"/>
      <p:bldP spid="34" grpId="0"/>
      <p:bldP spid="35" grpId="0"/>
      <p:bldP spid="36" grpId="0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Oval 5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1943100" y="949325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4" name="Oval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2408238" y="2168525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2865438" y="1844676"/>
            <a:ext cx="179040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pt-BR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pt-BR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endParaRPr lang="en-US" altLang="en-US" sz="3600" baseline="30000">
              <a:solidFill>
                <a:srgbClr val="4B461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Box 8"/>
          <p:cNvSpPr txBox="1">
            <a:spLocks noChangeArrowheads="1"/>
          </p:cNvSpPr>
          <p:nvPr/>
        </p:nvSpPr>
        <p:spPr bwMode="auto">
          <a:xfrm>
            <a:off x="2620963" y="2565400"/>
            <a:ext cx="40767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>
                <a:solidFill>
                  <a:srgbClr val="4B46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pt-BR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pt-BR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endParaRPr lang="en-US" altLang="en-US" sz="3600">
              <a:solidFill>
                <a:srgbClr val="4B461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Box 9"/>
          <p:cNvSpPr txBox="1">
            <a:spLocks noChangeArrowheads="1"/>
          </p:cNvSpPr>
          <p:nvPr/>
        </p:nvSpPr>
        <p:spPr bwMode="auto">
          <a:xfrm>
            <a:off x="6913564" y="1863726"/>
            <a:ext cx="327342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>
                <a:solidFill>
                  <a:srgbClr val="4B46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pt-BR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pt-BR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n-US" altLang="en-US" sz="3600">
              <a:solidFill>
                <a:srgbClr val="4B461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Box 10"/>
          <p:cNvSpPr txBox="1">
            <a:spLocks noChangeArrowheads="1"/>
          </p:cNvSpPr>
          <p:nvPr/>
        </p:nvSpPr>
        <p:spPr bwMode="auto">
          <a:xfrm>
            <a:off x="7110413" y="2584450"/>
            <a:ext cx="31623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pt-BR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pt-BR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n-US" altLang="en-US" sz="3600">
              <a:solidFill>
                <a:srgbClr val="4B461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Box 11"/>
          <p:cNvSpPr txBox="1">
            <a:spLocks noChangeArrowheads="1"/>
          </p:cNvSpPr>
          <p:nvPr/>
        </p:nvSpPr>
        <p:spPr bwMode="auto">
          <a:xfrm>
            <a:off x="551384" y="560389"/>
            <a:ext cx="11017224" cy="1200329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fr-FR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fr-F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Cho amin no , đơn chức bậc 1 có %N = 31,11% . </a:t>
            </a: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 Tìm CT của amin</a:t>
            </a:r>
            <a:endParaRPr lang="en-US" altLang="en-US" sz="360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Hexagon 22"/>
          <p:cNvSpPr/>
          <p:nvPr/>
        </p:nvSpPr>
        <p:spPr>
          <a:xfrm>
            <a:off x="2178050" y="2640013"/>
            <a:ext cx="482600" cy="423862"/>
          </a:xfrm>
          <a:prstGeom prst="hex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24" name="Hexagon 23"/>
          <p:cNvSpPr/>
          <p:nvPr/>
        </p:nvSpPr>
        <p:spPr>
          <a:xfrm>
            <a:off x="6554788" y="2655888"/>
            <a:ext cx="482600" cy="423862"/>
          </a:xfrm>
          <a:prstGeom prst="hex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25" name="Hexagon 24"/>
          <p:cNvSpPr/>
          <p:nvPr/>
        </p:nvSpPr>
        <p:spPr>
          <a:xfrm>
            <a:off x="2205038" y="1890713"/>
            <a:ext cx="482600" cy="423862"/>
          </a:xfrm>
          <a:prstGeom prst="hex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26" name="Hexagon 25"/>
          <p:cNvSpPr/>
          <p:nvPr/>
        </p:nvSpPr>
        <p:spPr>
          <a:xfrm>
            <a:off x="6502400" y="1944688"/>
            <a:ext cx="482600" cy="423862"/>
          </a:xfrm>
          <a:prstGeom prst="hex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27" name="Hexagon 26"/>
          <p:cNvSpPr/>
          <p:nvPr/>
        </p:nvSpPr>
        <p:spPr>
          <a:xfrm>
            <a:off x="6586538" y="2636838"/>
            <a:ext cx="482600" cy="423862"/>
          </a:xfrm>
          <a:prstGeom prst="hexag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15375" name="Oval 4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2355850" y="6749355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76" name="Oval 5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1943100" y="4580830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77" name="Oval 6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6154738" y="6671567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78" name="Oval 7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981200" y="6835080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79" name="Oval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2100263" y="5145980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 Box 7"/>
          <p:cNvSpPr txBox="1">
            <a:spLocks noChangeArrowheads="1"/>
          </p:cNvSpPr>
          <p:nvPr/>
        </p:nvSpPr>
        <p:spPr bwMode="auto">
          <a:xfrm>
            <a:off x="2711451" y="5117406"/>
            <a:ext cx="328771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>
                <a:solidFill>
                  <a:srgbClr val="4B46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14000</a:t>
            </a:r>
            <a:r>
              <a:rPr lang="en-US" altLang="en-US" sz="3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altLang="en-US" sz="3600">
              <a:solidFill>
                <a:srgbClr val="4B461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 Box 8"/>
          <p:cNvSpPr txBox="1">
            <a:spLocks noChangeArrowheads="1"/>
          </p:cNvSpPr>
          <p:nvPr/>
        </p:nvSpPr>
        <p:spPr bwMode="auto">
          <a:xfrm>
            <a:off x="2955926" y="5838131"/>
            <a:ext cx="256381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20000 </a:t>
            </a:r>
            <a:endParaRPr lang="en-US" altLang="en-US" sz="3600">
              <a:solidFill>
                <a:srgbClr val="4B461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 Box 9"/>
          <p:cNvSpPr txBox="1">
            <a:spLocks noChangeArrowheads="1"/>
          </p:cNvSpPr>
          <p:nvPr/>
        </p:nvSpPr>
        <p:spPr bwMode="auto">
          <a:xfrm>
            <a:off x="7215189" y="5136456"/>
            <a:ext cx="327342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>
                <a:solidFill>
                  <a:srgbClr val="4B46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7000</a:t>
            </a:r>
          </a:p>
        </p:txBody>
      </p:sp>
      <p:sp>
        <p:nvSpPr>
          <p:cNvPr id="36" name="Text Box 10"/>
          <p:cNvSpPr txBox="1">
            <a:spLocks noChangeArrowheads="1"/>
          </p:cNvSpPr>
          <p:nvPr/>
        </p:nvSpPr>
        <p:spPr bwMode="auto">
          <a:xfrm>
            <a:off x="7254875" y="5857181"/>
            <a:ext cx="31623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>
                <a:solidFill>
                  <a:srgbClr val="4B46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10000</a:t>
            </a:r>
          </a:p>
        </p:txBody>
      </p:sp>
      <p:sp>
        <p:nvSpPr>
          <p:cNvPr id="37" name="Text Box 11"/>
          <p:cNvSpPr txBox="1">
            <a:spLocks noChangeArrowheads="1"/>
          </p:cNvSpPr>
          <p:nvPr/>
        </p:nvSpPr>
        <p:spPr bwMode="auto">
          <a:xfrm>
            <a:off x="551384" y="3357563"/>
            <a:ext cx="11017224" cy="1754326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pt-BR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Một hemoglobin chứa 0,4% Fe về khối  lượng (mỗi phân tử hemoglobin chỉ chứa 1 nguyên tử sắt). Xác định phân tử khối gần đúng hemoglobin trên</a:t>
            </a:r>
            <a:endParaRPr lang="en-US" altLang="en-US" sz="360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Hexagon 37"/>
          <p:cNvSpPr/>
          <p:nvPr/>
        </p:nvSpPr>
        <p:spPr>
          <a:xfrm>
            <a:off x="2297113" y="5912743"/>
            <a:ext cx="482600" cy="423863"/>
          </a:xfrm>
          <a:prstGeom prst="hex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39" name="Hexagon 38"/>
          <p:cNvSpPr/>
          <p:nvPr/>
        </p:nvSpPr>
        <p:spPr>
          <a:xfrm>
            <a:off x="6673850" y="5928618"/>
            <a:ext cx="482600" cy="423863"/>
          </a:xfrm>
          <a:prstGeom prst="hex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40" name="Hexagon 39"/>
          <p:cNvSpPr/>
          <p:nvPr/>
        </p:nvSpPr>
        <p:spPr>
          <a:xfrm>
            <a:off x="2324100" y="5163443"/>
            <a:ext cx="482600" cy="423863"/>
          </a:xfrm>
          <a:prstGeom prst="hex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41" name="Hexagon 40"/>
          <p:cNvSpPr/>
          <p:nvPr/>
        </p:nvSpPr>
        <p:spPr>
          <a:xfrm>
            <a:off x="6621463" y="5217418"/>
            <a:ext cx="482600" cy="423863"/>
          </a:xfrm>
          <a:prstGeom prst="hex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42" name="Hexagon 41"/>
          <p:cNvSpPr/>
          <p:nvPr/>
        </p:nvSpPr>
        <p:spPr>
          <a:xfrm>
            <a:off x="2330450" y="5172968"/>
            <a:ext cx="482600" cy="423863"/>
          </a:xfrm>
          <a:prstGeom prst="hexag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33" grpId="0"/>
      <p:bldP spid="34" grpId="0"/>
      <p:bldP spid="35" grpId="0"/>
      <p:bldP spid="36" grpId="0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678</TotalTime>
  <Words>433</Words>
  <Application>Microsoft Office PowerPoint</Application>
  <PresentationFormat>Widescreen</PresentationFormat>
  <Paragraphs>108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Symbol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TKC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GV: Nguyễn Thị Thúy</dc:title>
  <dc:creator>Thanh Hoàn</dc:creator>
  <cp:lastModifiedBy>Windows User</cp:lastModifiedBy>
  <cp:revision>74</cp:revision>
  <dcterms:created xsi:type="dcterms:W3CDTF">2013-10-18T00:57:46Z</dcterms:created>
  <dcterms:modified xsi:type="dcterms:W3CDTF">2021-11-06T03:39:45Z</dcterms:modified>
</cp:coreProperties>
</file>