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94" r:id="rId3"/>
    <p:sldId id="261" r:id="rId4"/>
    <p:sldId id="262" r:id="rId5"/>
    <p:sldId id="292" r:id="rId6"/>
    <p:sldId id="270" r:id="rId7"/>
    <p:sldId id="279" r:id="rId8"/>
    <p:sldId id="280" r:id="rId9"/>
    <p:sldId id="293" r:id="rId10"/>
    <p:sldId id="282" r:id="rId11"/>
    <p:sldId id="284" r:id="rId12"/>
    <p:sldId id="291" r:id="rId13"/>
    <p:sldId id="260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244F0-814E-4663-AD69-81DFB9CCD03A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4885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AE2018-59EC-412C-B601-8F389F29A702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4130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51AD5-E153-43D9-ACFC-95174D19D779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37330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D4CB9-DF34-492D-9873-D30614CCE42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4019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653C28-AE37-4346-82DF-66F52485C2C1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14556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51009-485A-403A-93F2-203804AA2FE2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2534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1EF4A-1FAA-4C85-A546-BB92E9D02A62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7544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684E-6A11-442C-B03E-BC49CEA4FB8B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1678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18AF7-7DBA-42D4-B5B7-1690DD238FF9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52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E6458-B135-4D49-A26F-F833246B7E7A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7707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54269-C2F6-4589-9071-D4446E9C64A3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6181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7241-A0F5-4999-8565-E88EC000D78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1257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917842-492F-4CE6-BE64-83DA9B10C71D}" type="slidenum">
              <a:rPr lang="en-US" altLang="vi-VN" smtClean="0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3754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038601" y="1"/>
            <a:ext cx="5133975" cy="8239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vi-V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gerian" panose="04020705040A02060702" pitchFamily="82" charset="0"/>
              </a:rPr>
              <a:t>KIỂM TRA BÀI CŨ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2000" y="1447800"/>
            <a:ext cx="11277600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   </a:t>
            </a:r>
            <a:r>
              <a:rPr lang="en-US" altLang="vi-VN" dirty="0" err="1">
                <a:latin typeface="Times New Roman" panose="02020603050405020304" pitchFamily="18" charset="0"/>
              </a:rPr>
              <a:t>Hãy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cho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biết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trong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các</a:t>
            </a:r>
            <a:r>
              <a:rPr lang="en-US" altLang="vi-VN" dirty="0">
                <a:latin typeface="Times New Roman" panose="02020603050405020304" pitchFamily="18" charset="0"/>
              </a:rPr>
              <a:t> amino </a:t>
            </a:r>
            <a:r>
              <a:rPr lang="en-US" altLang="vi-VN" dirty="0" err="1">
                <a:latin typeface="Times New Roman" panose="02020603050405020304" pitchFamily="18" charset="0"/>
              </a:rPr>
              <a:t>axit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</a:rPr>
              <a:t>sau</a:t>
            </a:r>
            <a:r>
              <a:rPr lang="en-US" altLang="vi-VN" dirty="0">
                <a:latin typeface="Times New Roman" panose="02020603050405020304" pitchFamily="18" charset="0"/>
              </a:rPr>
              <a:t>:</a:t>
            </a:r>
          </a:p>
          <a:p>
            <a:pPr indent="461963" eaLnBrk="1" hangingPunct="1">
              <a:spcBef>
                <a:spcPct val="50000"/>
              </a:spcBef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+ 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vi-VN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N</a:t>
            </a:r>
            <a:r>
              <a:rPr lang="en-US" altLang="vi-VN" dirty="0">
                <a:latin typeface="Times New Roman" panose="02020603050405020304" pitchFamily="18" charset="0"/>
              </a:rPr>
              <a:t>-CH</a:t>
            </a:r>
            <a:r>
              <a:rPr lang="en-US" altLang="vi-VN" baseline="-25000" dirty="0">
                <a:latin typeface="Times New Roman" panose="02020603050405020304" pitchFamily="18" charset="0"/>
              </a:rPr>
              <a:t>2-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COOH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</a:p>
          <a:p>
            <a:pPr indent="461963" eaLnBrk="1" hangingPunct="1">
              <a:spcBef>
                <a:spcPct val="50000"/>
              </a:spcBef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+ CH</a:t>
            </a:r>
            <a:r>
              <a:rPr lang="en-US" altLang="vi-VN" baseline="-25000" dirty="0">
                <a:latin typeface="Times New Roman" panose="02020603050405020304" pitchFamily="18" charset="0"/>
              </a:rPr>
              <a:t>3</a:t>
            </a:r>
            <a:r>
              <a:rPr lang="en-US" altLang="vi-VN" dirty="0">
                <a:latin typeface="Times New Roman" panose="02020603050405020304" pitchFamily="18" charset="0"/>
              </a:rPr>
              <a:t>CH(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NH</a:t>
            </a:r>
            <a:r>
              <a:rPr lang="en-US" altLang="vi-VN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latin typeface="Times New Roman" panose="02020603050405020304" pitchFamily="18" charset="0"/>
              </a:rPr>
              <a:t>)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COOH</a:t>
            </a:r>
          </a:p>
          <a:p>
            <a:pPr indent="461963" eaLnBrk="1" hangingPunct="1">
              <a:spcBef>
                <a:spcPct val="50000"/>
              </a:spcBef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+ 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HOOC</a:t>
            </a:r>
            <a:r>
              <a:rPr lang="en-US" altLang="vi-VN" dirty="0">
                <a:latin typeface="Times New Roman" panose="02020603050405020304" pitchFamily="18" charset="0"/>
              </a:rPr>
              <a:t>-CH(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NH</a:t>
            </a:r>
            <a:r>
              <a:rPr lang="en-US" altLang="vi-VN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latin typeface="Times New Roman" panose="02020603050405020304" pitchFamily="18" charset="0"/>
              </a:rPr>
              <a:t>)CH</a:t>
            </a:r>
            <a:r>
              <a:rPr lang="en-US" altLang="vi-VN" baseline="-25000" dirty="0"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latin typeface="Times New Roman" panose="02020603050405020304" pitchFamily="18" charset="0"/>
              </a:rPr>
              <a:t>CH</a:t>
            </a:r>
            <a:r>
              <a:rPr lang="en-US" altLang="vi-VN" baseline="-25000" dirty="0">
                <a:latin typeface="Times New Roman" panose="02020603050405020304" pitchFamily="18" charset="0"/>
              </a:rPr>
              <a:t>2-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COOH</a:t>
            </a:r>
          </a:p>
          <a:p>
            <a:pPr indent="461963" eaLnBrk="1" hangingPunct="1">
              <a:spcBef>
                <a:spcPct val="50000"/>
              </a:spcBef>
              <a:buNone/>
            </a:pPr>
            <a:r>
              <a:rPr lang="en-US" altLang="vi-VN" dirty="0">
                <a:latin typeface="Times New Roman" panose="02020603050405020304" pitchFamily="18" charset="0"/>
              </a:rPr>
              <a:t>+ 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vi-VN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N</a:t>
            </a:r>
            <a:r>
              <a:rPr lang="en-US" altLang="vi-VN" dirty="0">
                <a:latin typeface="Times New Roman" panose="02020603050405020304" pitchFamily="18" charset="0"/>
              </a:rPr>
              <a:t>-(CH</a:t>
            </a:r>
            <a:r>
              <a:rPr lang="en-US" altLang="vi-VN" baseline="-25000" dirty="0"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latin typeface="Times New Roman" panose="02020603050405020304" pitchFamily="18" charset="0"/>
              </a:rPr>
              <a:t>)</a:t>
            </a:r>
            <a:r>
              <a:rPr lang="en-US" altLang="vi-VN" baseline="-25000" dirty="0">
                <a:latin typeface="Times New Roman" panose="02020603050405020304" pitchFamily="18" charset="0"/>
              </a:rPr>
              <a:t>4</a:t>
            </a:r>
            <a:r>
              <a:rPr lang="en-US" altLang="vi-VN" dirty="0">
                <a:latin typeface="Times New Roman" panose="02020603050405020304" pitchFamily="18" charset="0"/>
              </a:rPr>
              <a:t>CH(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NH</a:t>
            </a:r>
            <a:r>
              <a:rPr lang="en-US" altLang="vi-VN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dirty="0">
                <a:latin typeface="Times New Roman" panose="02020603050405020304" pitchFamily="18" charset="0"/>
              </a:rPr>
              <a:t>)-</a:t>
            </a:r>
            <a:r>
              <a:rPr lang="en-US" alt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COOH</a:t>
            </a:r>
            <a:r>
              <a:rPr lang="en-US" altLang="vi-VN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 Cho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quỳ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tím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quỳ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tím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ống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chứa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dịch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vi-VN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9200" y="2133600"/>
            <a:ext cx="4352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 tím không đổi màu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7747" y="2926045"/>
            <a:ext cx="4352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 tím không đổi màu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5437" y="3673760"/>
            <a:ext cx="43989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 tím chuyển màu đỏ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4375" y="4421475"/>
            <a:ext cx="4831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 tím chuyển màu xanh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2" grpId="0"/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5" name="Picture 9" descr="sua-chua-h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000" y="3016250"/>
            <a:ext cx="4572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6" name="Picture 10" descr="20150826173005_13396-e14633887595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588" y="3016250"/>
            <a:ext cx="4572000" cy="2667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1788614" y="5653088"/>
            <a:ext cx="3914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Sữa để lâu bị đóng váng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6870200" y="5653088"/>
            <a:ext cx="3068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66"/>
                </a:solidFill>
                <a:latin typeface="Times New Roman" panose="02020603050405020304" pitchFamily="18" charset="0"/>
              </a:rPr>
              <a:t>Trứng chiên, ốp la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736725" y="523876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3. Tính chất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224088" y="1017588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a. Tính chất vật lí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524001" y="0"/>
            <a:ext cx="2640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II. PROTEIN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6688" y="1790701"/>
            <a:ext cx="12025312" cy="1077218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Nhiều protein tan trong nước tạo thành dung dịch keo và bị đông tụ khi đun nóng, trong môi trường axit hoặc bazo.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9" grpId="0"/>
      <p:bldP spid="45071" grpId="0"/>
      <p:bldP spid="8" grpId="0"/>
      <p:bldP spid="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286000" y="1676401"/>
            <a:ext cx="8153400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10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-  Protein bị thủy phân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842099"/>
              </p:ext>
            </p:extLst>
          </p:nvPr>
        </p:nvGraphicFramePr>
        <p:xfrm>
          <a:off x="1676400" y="2654300"/>
          <a:ext cx="8839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Document" r:id="rId3" imgW="4505325" imgH="457200" progId="ChemWindow.Document">
                  <p:embed/>
                </p:oleObj>
              </mc:Choice>
              <mc:Fallback>
                <p:oleObj name="Document" r:id="rId3" imgW="4505325" imgH="457200" progId="ChemWindow.Documen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654300"/>
                        <a:ext cx="8839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286000" y="3860801"/>
            <a:ext cx="8153400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10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-  Protein có phản ứng màu biure</a:t>
            </a:r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042122"/>
              </p:ext>
            </p:extLst>
          </p:nvPr>
        </p:nvGraphicFramePr>
        <p:xfrm>
          <a:off x="2971800" y="4722812"/>
          <a:ext cx="586740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Document" r:id="rId5" imgW="2562225" imgH="333375" progId="ChemWindow.Document">
                  <p:embed/>
                </p:oleObj>
              </mc:Choice>
              <mc:Fallback>
                <p:oleObj name="Document" r:id="rId5" imgW="2562225" imgH="333375" progId="ChemWindow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22812"/>
                        <a:ext cx="586740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736725" y="523876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3. Tính chất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24088" y="1017588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b. Tính chất hóa học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524001" y="0"/>
            <a:ext cx="2640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II.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9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106862"/>
            <a:ext cx="28956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35986912219836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50963"/>
            <a:ext cx="2819400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4" y="4106862"/>
            <a:ext cx="2725737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DienKin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289560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736725" y="523876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4. Vai trò của protein đối với cuộc sống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24001" y="0"/>
            <a:ext cx="2640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II.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9-loai-trai-cay-it-duong-nhat-cho-nguoi-giam-can-211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211" y="889671"/>
            <a:ext cx="5710989" cy="279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tim-hieu-ve-protein-doi-voi-co-the-hinh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211" y="3711828"/>
            <a:ext cx="5710989" cy="261277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9" descr="images (1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86244"/>
            <a:ext cx="3470881" cy="2801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</p:pic>
      <p:pic>
        <p:nvPicPr>
          <p:cNvPr id="5" name="Picture 60" descr="LIF-1-48d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683" y="865608"/>
            <a:ext cx="2765528" cy="2822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1" descr="171859072_ca-nuoc-ngot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64" y="3711828"/>
            <a:ext cx="3158020" cy="2203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2" descr="tải xuống (4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684" y="3715837"/>
            <a:ext cx="2765528" cy="260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32911" y="288261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Nguồn protein trong cuộc sống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117" name="Group 125"/>
          <p:cNvGraphicFramePr>
            <a:graphicFrameLocks noGrp="1"/>
          </p:cNvGraphicFramePr>
          <p:nvPr/>
        </p:nvGraphicFramePr>
        <p:xfrm>
          <a:off x="479376" y="260648"/>
          <a:ext cx="11377263" cy="6330316"/>
        </p:xfrm>
        <a:graphic>
          <a:graphicData uri="http://schemas.openxmlformats.org/drawingml/2006/table">
            <a:tbl>
              <a:tblPr/>
              <a:tblGrid>
                <a:gridCol w="4456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0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0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3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Công thức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thay thế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bán hệ thống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Tên thường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Kí hiệu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1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3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buChar char="*"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16782" name="Group 46"/>
          <p:cNvGrpSpPr>
            <a:grpSpLocks/>
          </p:cNvGrpSpPr>
          <p:nvPr/>
        </p:nvGrpSpPr>
        <p:grpSpPr bwMode="auto">
          <a:xfrm>
            <a:off x="497320" y="1060749"/>
            <a:ext cx="11503336" cy="5478463"/>
            <a:chOff x="4" y="514"/>
            <a:chExt cx="5770" cy="3451"/>
          </a:xfrm>
        </p:grpSpPr>
        <p:graphicFrame>
          <p:nvGraphicFramePr>
            <p:cNvPr id="85039" name="Object 47"/>
            <p:cNvGraphicFramePr>
              <a:graphicFrameLocks noChangeAspect="1"/>
            </p:cNvGraphicFramePr>
            <p:nvPr/>
          </p:nvGraphicFramePr>
          <p:xfrm>
            <a:off x="277" y="514"/>
            <a:ext cx="1539" cy="5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78" name="ISIS/Draw Sketch" r:id="rId3" imgW="1255406" imgH="486249" progId="ISISServer">
                    <p:embed/>
                  </p:oleObj>
                </mc:Choice>
                <mc:Fallback>
                  <p:oleObj name="ISIS/Draw Sketch" r:id="rId3" imgW="1255406" imgH="486249" progId="ISISServer">
                    <p:embed/>
                    <p:pic>
                      <p:nvPicPr>
                        <p:cNvPr id="85039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" y="514"/>
                          <a:ext cx="1539" cy="5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40" name="Object 48"/>
            <p:cNvGraphicFramePr>
              <a:graphicFrameLocks noChangeAspect="1"/>
            </p:cNvGraphicFramePr>
            <p:nvPr/>
          </p:nvGraphicFramePr>
          <p:xfrm>
            <a:off x="357" y="1156"/>
            <a:ext cx="1379" cy="5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79" name="ISIS/Draw Sketch" r:id="rId5" imgW="988916" imgH="486249" progId="ISISServer">
                    <p:embed/>
                  </p:oleObj>
                </mc:Choice>
                <mc:Fallback>
                  <p:oleObj name="ISIS/Draw Sketch" r:id="rId5" imgW="988916" imgH="486249" progId="ISISServer">
                    <p:embed/>
                    <p:pic>
                      <p:nvPicPr>
                        <p:cNvPr id="8504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" y="1156"/>
                          <a:ext cx="1379" cy="5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41" name="Object 49"/>
            <p:cNvGraphicFramePr>
              <a:graphicFrameLocks noChangeAspect="1"/>
            </p:cNvGraphicFramePr>
            <p:nvPr/>
          </p:nvGraphicFramePr>
          <p:xfrm>
            <a:off x="198" y="1851"/>
            <a:ext cx="1781" cy="5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0" name="ISIS/Draw Sketch" r:id="rId7" imgW="1487492" imgH="492859" progId="ISISServer">
                    <p:embed/>
                  </p:oleObj>
                </mc:Choice>
                <mc:Fallback>
                  <p:oleObj name="ISIS/Draw Sketch" r:id="rId7" imgW="1487492" imgH="492859" progId="ISISServer">
                    <p:embed/>
                    <p:pic>
                      <p:nvPicPr>
                        <p:cNvPr id="85041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" y="1851"/>
                          <a:ext cx="1781" cy="5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42" name="Object 50"/>
            <p:cNvGraphicFramePr>
              <a:graphicFrameLocks noChangeAspect="1"/>
            </p:cNvGraphicFramePr>
            <p:nvPr/>
          </p:nvGraphicFramePr>
          <p:xfrm>
            <a:off x="105" y="2634"/>
            <a:ext cx="1883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1" name="ISIS/Draw Sketch" r:id="rId9" imgW="1635028" imgH="487596" progId="ISISServer">
                    <p:embed/>
                  </p:oleObj>
                </mc:Choice>
                <mc:Fallback>
                  <p:oleObj name="ISIS/Draw Sketch" r:id="rId9" imgW="1635028" imgH="487596" progId="ISISServer">
                    <p:embed/>
                    <p:pic>
                      <p:nvPicPr>
                        <p:cNvPr id="8504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" y="2634"/>
                          <a:ext cx="1883" cy="5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043" name="Object 51"/>
            <p:cNvGraphicFramePr>
              <a:graphicFrameLocks noChangeAspect="1"/>
            </p:cNvGraphicFramePr>
            <p:nvPr/>
          </p:nvGraphicFramePr>
          <p:xfrm>
            <a:off x="4" y="3432"/>
            <a:ext cx="2212" cy="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2" name="ISIS/Draw Sketch" r:id="rId11" imgW="2052631" imgH="498532" progId="ISISServer">
                    <p:embed/>
                  </p:oleObj>
                </mc:Choice>
                <mc:Fallback>
                  <p:oleObj name="ISIS/Draw Sketch" r:id="rId11" imgW="2052631" imgH="498532" progId="ISISServer">
                    <p:embed/>
                    <p:pic>
                      <p:nvPicPr>
                        <p:cNvPr id="85043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" y="3432"/>
                          <a:ext cx="2212" cy="5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044" name="Text Box 52"/>
            <p:cNvSpPr txBox="1">
              <a:spLocks noChangeArrowheads="1"/>
            </p:cNvSpPr>
            <p:nvPr/>
          </p:nvSpPr>
          <p:spPr bwMode="auto">
            <a:xfrm>
              <a:off x="2256" y="1104"/>
              <a:ext cx="1056" cy="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Axit 2-</a:t>
              </a: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aminoetanoic</a:t>
              </a:r>
            </a:p>
            <a:p>
              <a:pPr algn="ctr" eaLnBrk="0" hangingPunct="0"/>
              <a:endParaRPr lang="en-US" b="1">
                <a:latin typeface="Times New Roman" pitchFamily="18" charset="0"/>
              </a:endParaRPr>
            </a:p>
          </p:txBody>
        </p:sp>
        <p:sp>
          <p:nvSpPr>
            <p:cNvPr id="85045" name="Text Box 53"/>
            <p:cNvSpPr txBox="1">
              <a:spLocks noChangeArrowheads="1"/>
            </p:cNvSpPr>
            <p:nvPr/>
          </p:nvSpPr>
          <p:spPr bwMode="auto">
            <a:xfrm>
              <a:off x="2184" y="540"/>
              <a:ext cx="11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 eaLnBrk="0" hangingPunct="0"/>
              <a:r>
                <a:rPr lang="en-US" b="1">
                  <a:latin typeface="Times New Roman" pitchFamily="18" charset="0"/>
                </a:rPr>
                <a:t>Axit 2-aminopropanoic</a:t>
              </a:r>
            </a:p>
          </p:txBody>
        </p:sp>
        <p:sp>
          <p:nvSpPr>
            <p:cNvPr id="85046" name="Text Box 54"/>
            <p:cNvSpPr txBox="1">
              <a:spLocks noChangeArrowheads="1"/>
            </p:cNvSpPr>
            <p:nvPr/>
          </p:nvSpPr>
          <p:spPr bwMode="auto">
            <a:xfrm>
              <a:off x="2172" y="1872"/>
              <a:ext cx="1296" cy="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Axit 2-amino-3-metylbutanoic</a:t>
              </a: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endParaRPr lang="en-US" b="1">
                <a:latin typeface="Tahoma" pitchFamily="34" charset="0"/>
              </a:endParaRPr>
            </a:p>
          </p:txBody>
        </p:sp>
        <p:sp>
          <p:nvSpPr>
            <p:cNvPr id="85047" name="Text Box 55"/>
            <p:cNvSpPr txBox="1">
              <a:spLocks noChangeArrowheads="1"/>
            </p:cNvSpPr>
            <p:nvPr/>
          </p:nvSpPr>
          <p:spPr bwMode="auto">
            <a:xfrm>
              <a:off x="3456" y="528"/>
              <a:ext cx="111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Axit </a:t>
              </a:r>
              <a:r>
                <a:rPr lang="en-US" b="1">
                  <a:latin typeface="Times New Roman" pitchFamily="18" charset="0"/>
                  <a:sym typeface="Symbol" pitchFamily="18" charset="2"/>
                </a:rPr>
                <a:t>-aminopropionic</a:t>
              </a:r>
              <a:endParaRPr lang="en-US" b="1">
                <a:latin typeface="Times New Roman" pitchFamily="18" charset="0"/>
              </a:endParaRPr>
            </a:p>
          </p:txBody>
        </p:sp>
        <p:sp>
          <p:nvSpPr>
            <p:cNvPr id="85048" name="Text Box 56"/>
            <p:cNvSpPr txBox="1">
              <a:spLocks noChangeArrowheads="1"/>
            </p:cNvSpPr>
            <p:nvPr/>
          </p:nvSpPr>
          <p:spPr bwMode="auto">
            <a:xfrm>
              <a:off x="3456" y="1248"/>
              <a:ext cx="12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 eaLnBrk="0" hangingPunct="0"/>
              <a:r>
                <a:rPr lang="en-US" b="1">
                  <a:latin typeface="Times New Roman" pitchFamily="18" charset="0"/>
                </a:rPr>
                <a:t>Axit aminoaxetic</a:t>
              </a:r>
            </a:p>
          </p:txBody>
        </p:sp>
        <p:sp>
          <p:nvSpPr>
            <p:cNvPr id="85049" name="Text Box 57"/>
            <p:cNvSpPr txBox="1">
              <a:spLocks noChangeArrowheads="1"/>
            </p:cNvSpPr>
            <p:nvPr/>
          </p:nvSpPr>
          <p:spPr bwMode="auto">
            <a:xfrm>
              <a:off x="3408" y="1872"/>
              <a:ext cx="1248" cy="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Axit </a:t>
              </a:r>
              <a:r>
                <a:rPr lang="en-US" b="1">
                  <a:latin typeface="Times New Roman" pitchFamily="18" charset="0"/>
                  <a:sym typeface="Symbol" pitchFamily="18" charset="2"/>
                </a:rPr>
                <a:t></a:t>
              </a:r>
              <a:r>
                <a:rPr lang="en-US" b="1">
                  <a:latin typeface="Times New Roman" pitchFamily="18" charset="0"/>
                </a:rPr>
                <a:t>-</a:t>
              </a: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120000"/>
              </a:pPr>
              <a:r>
                <a:rPr lang="en-US" b="1">
                  <a:latin typeface="Times New Roman" pitchFamily="18" charset="0"/>
                </a:rPr>
                <a:t>aminoisovaleric</a:t>
              </a:r>
            </a:p>
          </p:txBody>
        </p:sp>
        <p:grpSp>
          <p:nvGrpSpPr>
            <p:cNvPr id="85050" name="Group 58"/>
            <p:cNvGrpSpPr>
              <a:grpSpLocks/>
            </p:cNvGrpSpPr>
            <p:nvPr/>
          </p:nvGrpSpPr>
          <p:grpSpPr bwMode="auto">
            <a:xfrm>
              <a:off x="4710" y="608"/>
              <a:ext cx="1050" cy="245"/>
              <a:chOff x="4710" y="664"/>
              <a:chExt cx="1050" cy="245"/>
            </a:xfrm>
          </p:grpSpPr>
          <p:sp>
            <p:nvSpPr>
              <p:cNvPr id="85051" name="Text Box 59"/>
              <p:cNvSpPr txBox="1">
                <a:spLocks noChangeArrowheads="1"/>
              </p:cNvSpPr>
              <p:nvPr/>
            </p:nvSpPr>
            <p:spPr bwMode="auto">
              <a:xfrm>
                <a:off x="4710" y="664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Alanin</a:t>
                </a:r>
              </a:p>
            </p:txBody>
          </p:sp>
          <p:sp>
            <p:nvSpPr>
              <p:cNvPr id="85052" name="Text Box 60"/>
              <p:cNvSpPr txBox="1">
                <a:spLocks noChangeArrowheads="1"/>
              </p:cNvSpPr>
              <p:nvPr/>
            </p:nvSpPr>
            <p:spPr bwMode="auto">
              <a:xfrm>
                <a:off x="5220" y="678"/>
                <a:ext cx="5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Ala</a:t>
                </a:r>
              </a:p>
            </p:txBody>
          </p:sp>
        </p:grpSp>
        <p:grpSp>
          <p:nvGrpSpPr>
            <p:cNvPr id="85053" name="Group 61"/>
            <p:cNvGrpSpPr>
              <a:grpSpLocks/>
            </p:cNvGrpSpPr>
            <p:nvPr/>
          </p:nvGrpSpPr>
          <p:grpSpPr bwMode="auto">
            <a:xfrm>
              <a:off x="4704" y="1248"/>
              <a:ext cx="1070" cy="231"/>
              <a:chOff x="4704" y="1364"/>
              <a:chExt cx="1070" cy="231"/>
            </a:xfrm>
          </p:grpSpPr>
          <p:sp>
            <p:nvSpPr>
              <p:cNvPr id="85054" name="Text Box 62"/>
              <p:cNvSpPr txBox="1">
                <a:spLocks noChangeArrowheads="1"/>
              </p:cNvSpPr>
              <p:nvPr/>
            </p:nvSpPr>
            <p:spPr bwMode="auto">
              <a:xfrm>
                <a:off x="4704" y="1364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Glyxin</a:t>
                </a:r>
              </a:p>
            </p:txBody>
          </p:sp>
          <p:sp>
            <p:nvSpPr>
              <p:cNvPr id="85055" name="Text Box 63"/>
              <p:cNvSpPr txBox="1">
                <a:spLocks noChangeArrowheads="1"/>
              </p:cNvSpPr>
              <p:nvPr/>
            </p:nvSpPr>
            <p:spPr bwMode="auto">
              <a:xfrm>
                <a:off x="5234" y="1364"/>
                <a:ext cx="5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Gly</a:t>
                </a:r>
              </a:p>
            </p:txBody>
          </p:sp>
        </p:grpSp>
        <p:grpSp>
          <p:nvGrpSpPr>
            <p:cNvPr id="85056" name="Group 64"/>
            <p:cNvGrpSpPr>
              <a:grpSpLocks/>
            </p:cNvGrpSpPr>
            <p:nvPr/>
          </p:nvGrpSpPr>
          <p:grpSpPr bwMode="auto">
            <a:xfrm>
              <a:off x="4704" y="1872"/>
              <a:ext cx="1056" cy="231"/>
              <a:chOff x="4704" y="2160"/>
              <a:chExt cx="1056" cy="231"/>
            </a:xfrm>
          </p:grpSpPr>
          <p:sp>
            <p:nvSpPr>
              <p:cNvPr id="85057" name="Text Box 65"/>
              <p:cNvSpPr txBox="1">
                <a:spLocks noChangeArrowheads="1"/>
              </p:cNvSpPr>
              <p:nvPr/>
            </p:nvSpPr>
            <p:spPr bwMode="auto">
              <a:xfrm>
                <a:off x="4704" y="2160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Valin</a:t>
                </a:r>
              </a:p>
            </p:txBody>
          </p:sp>
          <p:sp>
            <p:nvSpPr>
              <p:cNvPr id="85058" name="Text Box 66"/>
              <p:cNvSpPr txBox="1">
                <a:spLocks noChangeArrowheads="1"/>
              </p:cNvSpPr>
              <p:nvPr/>
            </p:nvSpPr>
            <p:spPr bwMode="auto">
              <a:xfrm>
                <a:off x="5220" y="2160"/>
                <a:ext cx="5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Val</a:t>
                </a:r>
              </a:p>
            </p:txBody>
          </p:sp>
        </p:grpSp>
        <p:grpSp>
          <p:nvGrpSpPr>
            <p:cNvPr id="85059" name="Group 67"/>
            <p:cNvGrpSpPr>
              <a:grpSpLocks/>
            </p:cNvGrpSpPr>
            <p:nvPr/>
          </p:nvGrpSpPr>
          <p:grpSpPr bwMode="auto">
            <a:xfrm>
              <a:off x="4704" y="2666"/>
              <a:ext cx="1056" cy="243"/>
              <a:chOff x="4704" y="2784"/>
              <a:chExt cx="1056" cy="243"/>
            </a:xfrm>
          </p:grpSpPr>
          <p:sp>
            <p:nvSpPr>
              <p:cNvPr id="85060" name="Text Box 68"/>
              <p:cNvSpPr txBox="1">
                <a:spLocks noChangeArrowheads="1"/>
              </p:cNvSpPr>
              <p:nvPr/>
            </p:nvSpPr>
            <p:spPr bwMode="auto">
              <a:xfrm>
                <a:off x="4704" y="2784"/>
                <a:ext cx="6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Lysin</a:t>
                </a:r>
              </a:p>
            </p:txBody>
          </p:sp>
          <p:sp>
            <p:nvSpPr>
              <p:cNvPr id="85061" name="Text Box 69"/>
              <p:cNvSpPr txBox="1">
                <a:spLocks noChangeArrowheads="1"/>
              </p:cNvSpPr>
              <p:nvPr/>
            </p:nvSpPr>
            <p:spPr bwMode="auto">
              <a:xfrm>
                <a:off x="5220" y="2796"/>
                <a:ext cx="5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Lys</a:t>
                </a:r>
              </a:p>
            </p:txBody>
          </p:sp>
        </p:grpSp>
        <p:grpSp>
          <p:nvGrpSpPr>
            <p:cNvPr id="85062" name="Group 70"/>
            <p:cNvGrpSpPr>
              <a:grpSpLocks/>
            </p:cNvGrpSpPr>
            <p:nvPr/>
          </p:nvGrpSpPr>
          <p:grpSpPr bwMode="auto">
            <a:xfrm>
              <a:off x="4649" y="3346"/>
              <a:ext cx="1098" cy="404"/>
              <a:chOff x="4649" y="3346"/>
              <a:chExt cx="1098" cy="404"/>
            </a:xfrm>
          </p:grpSpPr>
          <p:sp>
            <p:nvSpPr>
              <p:cNvPr id="85063" name="Text Box 71"/>
              <p:cNvSpPr txBox="1">
                <a:spLocks noChangeArrowheads="1"/>
              </p:cNvSpPr>
              <p:nvPr/>
            </p:nvSpPr>
            <p:spPr bwMode="auto">
              <a:xfrm>
                <a:off x="4649" y="3346"/>
                <a:ext cx="72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Axit glutamic</a:t>
                </a:r>
              </a:p>
            </p:txBody>
          </p:sp>
          <p:sp>
            <p:nvSpPr>
              <p:cNvPr id="85064" name="Text Box 72"/>
              <p:cNvSpPr txBox="1">
                <a:spLocks noChangeArrowheads="1"/>
              </p:cNvSpPr>
              <p:nvPr/>
            </p:nvSpPr>
            <p:spPr bwMode="auto">
              <a:xfrm>
                <a:off x="5207" y="3456"/>
                <a:ext cx="5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rebuchet MS" pitchFamily="34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120000"/>
                </a:pPr>
                <a:r>
                  <a:rPr lang="en-US" b="1">
                    <a:latin typeface="Times New Roman" pitchFamily="18" charset="0"/>
                  </a:rPr>
                  <a:t>Glu</a:t>
                </a:r>
              </a:p>
            </p:txBody>
          </p:sp>
        </p:grpSp>
      </p:grpSp>
      <p:sp>
        <p:nvSpPr>
          <p:cNvPr id="85093" name="Text Box 67"/>
          <p:cNvSpPr txBox="1">
            <a:spLocks noChangeArrowheads="1"/>
          </p:cNvSpPr>
          <p:nvPr/>
        </p:nvSpPr>
        <p:spPr bwMode="auto">
          <a:xfrm>
            <a:off x="5106650" y="4340426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0" hangingPunct="0"/>
            <a:r>
              <a:rPr lang="en-US" b="1">
                <a:latin typeface="Times New Roman" pitchFamily="18" charset="0"/>
              </a:rPr>
              <a:t>Axit 2,6-điaminohexanoic</a:t>
            </a:r>
          </a:p>
        </p:txBody>
      </p:sp>
      <p:sp>
        <p:nvSpPr>
          <p:cNvPr id="85094" name="Text Box 67"/>
          <p:cNvSpPr txBox="1">
            <a:spLocks noChangeArrowheads="1"/>
          </p:cNvSpPr>
          <p:nvPr/>
        </p:nvSpPr>
        <p:spPr bwMode="auto">
          <a:xfrm>
            <a:off x="7540083" y="4328264"/>
            <a:ext cx="2057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0" hangingPunct="0"/>
            <a:r>
              <a:rPr lang="en-US" b="1">
                <a:latin typeface="Times New Roman" pitchFamily="18" charset="0"/>
              </a:rPr>
              <a:t>Axit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,-điaminocaproic</a:t>
            </a:r>
          </a:p>
          <a:p>
            <a:pPr algn="ctr" eaLnBrk="0" hangingPunct="0"/>
            <a:endParaRPr lang="en-US" b="1">
              <a:latin typeface="Tahoma" pitchFamily="34" charset="0"/>
            </a:endParaRPr>
          </a:p>
        </p:txBody>
      </p:sp>
      <p:sp>
        <p:nvSpPr>
          <p:cNvPr id="85095" name="Text Box 67"/>
          <p:cNvSpPr txBox="1">
            <a:spLocks noChangeArrowheads="1"/>
          </p:cNvSpPr>
          <p:nvPr/>
        </p:nvSpPr>
        <p:spPr bwMode="auto">
          <a:xfrm>
            <a:off x="4987010" y="5656092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0" hangingPunct="0"/>
            <a:r>
              <a:rPr lang="en-US" b="1">
                <a:latin typeface="Times New Roman" pitchFamily="18" charset="0"/>
              </a:rPr>
              <a:t>Axit 2-aminopentanđioic</a:t>
            </a:r>
          </a:p>
        </p:txBody>
      </p:sp>
      <p:sp>
        <p:nvSpPr>
          <p:cNvPr id="85096" name="Text Box 67"/>
          <p:cNvSpPr txBox="1">
            <a:spLocks noChangeArrowheads="1"/>
          </p:cNvSpPr>
          <p:nvPr/>
        </p:nvSpPr>
        <p:spPr bwMode="auto">
          <a:xfrm>
            <a:off x="7540083" y="5623664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0" hangingPunct="0"/>
            <a:r>
              <a:rPr lang="en-US" b="1">
                <a:latin typeface="Times New Roman" pitchFamily="18" charset="0"/>
              </a:rPr>
              <a:t>Axit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-aminoglutaric</a:t>
            </a:r>
          </a:p>
        </p:txBody>
      </p:sp>
    </p:spTree>
    <p:extLst>
      <p:ext uri="{BB962C8B-B14F-4D97-AF65-F5344CB8AC3E}">
        <p14:creationId xmlns:p14="http://schemas.microsoft.com/office/powerpoint/2010/main" val="359931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1524000" y="12192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4648200" y="5029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 b="1">
              <a:latin typeface=".VnTime" panose="020B7200000000000000" pitchFamily="34" charset="0"/>
            </a:endParaRPr>
          </a:p>
        </p:txBody>
      </p:sp>
      <p:sp>
        <p:nvSpPr>
          <p:cNvPr id="8198" name="Rectangle 6" descr="75%"/>
          <p:cNvSpPr>
            <a:spLocks noChangeArrowheads="1"/>
          </p:cNvSpPr>
          <p:nvPr/>
        </p:nvSpPr>
        <p:spPr bwMode="auto">
          <a:xfrm>
            <a:off x="2401888" y="2087563"/>
            <a:ext cx="152400" cy="426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6149" name="Rectangle 7" descr="75%"/>
          <p:cNvSpPr>
            <a:spLocks noChangeArrowheads="1"/>
          </p:cNvSpPr>
          <p:nvPr/>
        </p:nvSpPr>
        <p:spPr bwMode="auto">
          <a:xfrm>
            <a:off x="1905000" y="5562600"/>
            <a:ext cx="8763000" cy="152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00" name="AutoShape 8" descr="Woven mat"/>
          <p:cNvSpPr>
            <a:spLocks noChangeArrowheads="1"/>
          </p:cNvSpPr>
          <p:nvPr/>
        </p:nvSpPr>
        <p:spPr bwMode="auto">
          <a:xfrm>
            <a:off x="1557339" y="4724401"/>
            <a:ext cx="1843087" cy="1806575"/>
          </a:xfrm>
          <a:prstGeom prst="flowChartDecision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8202" name="Oval 10" descr="Green marble"/>
          <p:cNvSpPr>
            <a:spLocks noChangeArrowheads="1"/>
          </p:cNvSpPr>
          <p:nvPr/>
        </p:nvSpPr>
        <p:spPr bwMode="auto">
          <a:xfrm>
            <a:off x="3276601" y="3810000"/>
            <a:ext cx="646113" cy="685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chemeClr val="bg1"/>
                </a:solidFill>
                <a:latin typeface="Garamond" panose="02020404030301010803" pitchFamily="18" charset="0"/>
              </a:rPr>
              <a:t>II</a:t>
            </a:r>
          </a:p>
        </p:txBody>
      </p:sp>
      <p:sp>
        <p:nvSpPr>
          <p:cNvPr id="8203" name="AutoShape 11" descr="Solid diamond"/>
          <p:cNvSpPr>
            <a:spLocks noChangeArrowheads="1"/>
          </p:cNvSpPr>
          <p:nvPr/>
        </p:nvSpPr>
        <p:spPr bwMode="auto">
          <a:xfrm>
            <a:off x="4191000" y="3810000"/>
            <a:ext cx="6477000" cy="685800"/>
          </a:xfrm>
          <a:prstGeom prst="flowChartTerminator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4343400" y="3916364"/>
            <a:ext cx="6324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i="1">
                <a:solidFill>
                  <a:schemeClr val="bg1"/>
                </a:solidFill>
                <a:latin typeface="Times New Roman" panose="02020603050405020304" pitchFamily="18" charset="0"/>
              </a:rPr>
              <a:t>PROTEIN</a:t>
            </a:r>
          </a:p>
        </p:txBody>
      </p:sp>
      <p:sp>
        <p:nvSpPr>
          <p:cNvPr id="8206" name="Oval 14" descr="Green marble"/>
          <p:cNvSpPr>
            <a:spLocks noChangeArrowheads="1"/>
          </p:cNvSpPr>
          <p:nvPr/>
        </p:nvSpPr>
        <p:spPr bwMode="auto">
          <a:xfrm>
            <a:off x="3276601" y="2667000"/>
            <a:ext cx="646113" cy="685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chemeClr val="bg1"/>
                </a:solidFill>
                <a:latin typeface="Garamond" panose="02020404030301010803" pitchFamily="18" charset="0"/>
              </a:rPr>
              <a:t>I</a:t>
            </a:r>
          </a:p>
        </p:txBody>
      </p:sp>
      <p:sp>
        <p:nvSpPr>
          <p:cNvPr id="8207" name="AutoShape 15" descr="Solid diamond"/>
          <p:cNvSpPr>
            <a:spLocks noChangeArrowheads="1"/>
          </p:cNvSpPr>
          <p:nvPr/>
        </p:nvSpPr>
        <p:spPr bwMode="auto">
          <a:xfrm>
            <a:off x="4191000" y="2667000"/>
            <a:ext cx="6400800" cy="685800"/>
          </a:xfrm>
          <a:prstGeom prst="flowChartTerminator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chemeClr val="bg1"/>
                </a:solidFill>
                <a:latin typeface="Times New Roman" panose="02020603050405020304" pitchFamily="18" charset="0"/>
              </a:rPr>
              <a:t>PEPTIT</a:t>
            </a:r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5029200" y="2590800"/>
            <a:ext cx="5638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vi-VN" altLang="vi-VN" sz="26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3810000" y="304800"/>
            <a:ext cx="6858000" cy="1752600"/>
            <a:chOff x="919" y="981"/>
            <a:chExt cx="4272" cy="632"/>
          </a:xfrm>
        </p:grpSpPr>
        <p:sp>
          <p:nvSpPr>
            <p:cNvPr id="8210" name="AutoShape 18"/>
            <p:cNvSpPr>
              <a:spLocks noChangeArrowheads="1"/>
            </p:cNvSpPr>
            <p:nvPr/>
          </p:nvSpPr>
          <p:spPr bwMode="auto">
            <a:xfrm>
              <a:off x="919" y="981"/>
              <a:ext cx="4272" cy="63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1"/>
                </a:gs>
                <a:gs pos="50000">
                  <a:schemeClr val="bg1"/>
                </a:gs>
                <a:gs pos="100000">
                  <a:schemeClr val="tx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8211" name="AutoShape 19"/>
            <p:cNvSpPr>
              <a:spLocks noChangeArrowheads="1"/>
            </p:cNvSpPr>
            <p:nvPr/>
          </p:nvSpPr>
          <p:spPr bwMode="gray">
            <a:xfrm>
              <a:off x="964" y="1024"/>
              <a:ext cx="4178" cy="53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50000">
                  <a:srgbClr val="00124C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vi-VN" altLang="vi-VN" sz="3200" b="1"/>
            </a:p>
          </p:txBody>
        </p:sp>
        <p:sp>
          <p:nvSpPr>
            <p:cNvPr id="6172" name="AutoShape 20"/>
            <p:cNvSpPr>
              <a:spLocks noChangeArrowheads="1"/>
            </p:cNvSpPr>
            <p:nvPr/>
          </p:nvSpPr>
          <p:spPr bwMode="gray">
            <a:xfrm>
              <a:off x="989" y="1055"/>
              <a:ext cx="4106" cy="4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folHlink">
                    <a:alpha val="59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vi-VN" b="1">
                  <a:latin typeface="Times New Roman" panose="02020603050405020304" pitchFamily="18" charset="0"/>
                </a:rPr>
                <a:t>PEPTIT VÀ PROTEIN</a:t>
              </a:r>
            </a:p>
          </p:txBody>
        </p:sp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1524000" y="260351"/>
            <a:ext cx="2084736" cy="1636713"/>
            <a:chOff x="476" y="1360"/>
            <a:chExt cx="1273" cy="1031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476" y="1713"/>
              <a:ext cx="159" cy="327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476" y="1713"/>
              <a:ext cx="159" cy="327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8216" name="Oval 24"/>
            <p:cNvSpPr>
              <a:spLocks noChangeArrowheads="1"/>
            </p:cNvSpPr>
            <p:nvPr/>
          </p:nvSpPr>
          <p:spPr bwMode="gray">
            <a:xfrm>
              <a:off x="565" y="1713"/>
              <a:ext cx="1183" cy="327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8217" name="Oval 25"/>
            <p:cNvSpPr>
              <a:spLocks noChangeArrowheads="1"/>
            </p:cNvSpPr>
            <p:nvPr/>
          </p:nvSpPr>
          <p:spPr bwMode="gray">
            <a:xfrm>
              <a:off x="566" y="1715"/>
              <a:ext cx="1183" cy="327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6163" name="Oval 26"/>
            <p:cNvSpPr>
              <a:spLocks noChangeArrowheads="1"/>
            </p:cNvSpPr>
            <p:nvPr/>
          </p:nvSpPr>
          <p:spPr bwMode="gray">
            <a:xfrm>
              <a:off x="624" y="1713"/>
              <a:ext cx="1065" cy="32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grpSp>
          <p:nvGrpSpPr>
            <p:cNvPr id="6164" name="Group 27"/>
            <p:cNvGrpSpPr>
              <a:grpSpLocks/>
            </p:cNvGrpSpPr>
            <p:nvPr/>
          </p:nvGrpSpPr>
          <p:grpSpPr bwMode="auto">
            <a:xfrm>
              <a:off x="641" y="1360"/>
              <a:ext cx="1031" cy="1031"/>
              <a:chOff x="4166" y="1706"/>
              <a:chExt cx="1252" cy="1252"/>
            </a:xfrm>
          </p:grpSpPr>
          <p:sp>
            <p:nvSpPr>
              <p:cNvPr id="6166" name="Oval 28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167" name="Oval 29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168" name="Oval 30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169" name="Oval 31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sp>
          <p:nvSpPr>
            <p:cNvPr id="6165" name="Text Box 32"/>
            <p:cNvSpPr txBox="1">
              <a:spLocks noChangeArrowheads="1"/>
            </p:cNvSpPr>
            <p:nvPr/>
          </p:nvSpPr>
          <p:spPr bwMode="gray">
            <a:xfrm>
              <a:off x="678" y="1648"/>
              <a:ext cx="957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vi-VN" sz="3600" b="1" i="1" u="sng">
                  <a:latin typeface="Times New Roman" panose="02020603050405020304" pitchFamily="18" charset="0"/>
                </a:rPr>
                <a:t>Bài 11: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vi-VN" sz="1800"/>
                <a:t> </a:t>
              </a:r>
              <a:endParaRPr lang="en-US" altLang="vi-VN" sz="2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  <p:bldP spid="8206" grpId="0" animBg="1"/>
      <p:bldP spid="82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90600" y="357830"/>
            <a:ext cx="23818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I. PEPTIT: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600200" y="1104264"/>
            <a:ext cx="286488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1928815"/>
            <a:ext cx="11582400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Peptit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2-50 gốc </a:t>
            </a:r>
            <a:r>
              <a:rPr lang="el-GR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aminoaxit</a:t>
            </a: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endParaRPr lang="vi-VN" sz="3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2"/>
          <p:cNvSpPr txBox="1">
            <a:spLocks noChangeArrowheads="1"/>
          </p:cNvSpPr>
          <p:nvPr/>
        </p:nvSpPr>
        <p:spPr bwMode="auto">
          <a:xfrm>
            <a:off x="413168" y="3253358"/>
            <a:ext cx="11353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Liên kết peptit: là liên kết tạo bởi nhóm 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CO-NH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giữa 2 đơn vị  </a:t>
            </a:r>
            <a:r>
              <a:rPr lang="el-GR" alt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amino axit với nhau. </a:t>
            </a:r>
          </a:p>
        </p:txBody>
      </p:sp>
      <p:graphicFrame>
        <p:nvGraphicFramePr>
          <p:cNvPr id="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21802"/>
              </p:ext>
            </p:extLst>
          </p:nvPr>
        </p:nvGraphicFramePr>
        <p:xfrm>
          <a:off x="177169" y="4716378"/>
          <a:ext cx="4572000" cy="1532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" name="Equation" r:id="rId3" imgW="2057400" imgH="889000" progId="Equation.DSMT4">
                  <p:embed/>
                </p:oleObj>
              </mc:Choice>
              <mc:Fallback>
                <p:oleObj name="Equation" r:id="rId3" imgW="2057400" imgH="889000" progId="Equation.DSMT4">
                  <p:embed/>
                  <p:pic>
                    <p:nvPicPr>
                      <p:cNvPr id="92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9" y="4716378"/>
                        <a:ext cx="4572000" cy="1532021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004000"/>
              </p:ext>
            </p:extLst>
          </p:nvPr>
        </p:nvGraphicFramePr>
        <p:xfrm>
          <a:off x="4977769" y="4716463"/>
          <a:ext cx="6508750" cy="153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name="Equation" r:id="rId5" imgW="2781300" imgH="584200" progId="Equation.DSMT4">
                  <p:embed/>
                </p:oleObj>
              </mc:Choice>
              <mc:Fallback>
                <p:oleObj name="Equation" r:id="rId5" imgW="2781300" imgH="584200" progId="Equation.DSMT4">
                  <p:embed/>
                  <p:pic>
                    <p:nvPicPr>
                      <p:cNvPr id="92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7769" y="4716463"/>
                        <a:ext cx="6508750" cy="15319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549398" y="6280482"/>
            <a:ext cx="24064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-aminoaxit </a:t>
            </a:r>
            <a:endParaRPr lang="en-US" sz="3200"/>
          </a:p>
        </p:txBody>
      </p:sp>
      <p:grpSp>
        <p:nvGrpSpPr>
          <p:cNvPr id="53" name="Group 22"/>
          <p:cNvGrpSpPr>
            <a:grpSpLocks/>
          </p:cNvGrpSpPr>
          <p:nvPr/>
        </p:nvGrpSpPr>
        <p:grpSpPr bwMode="auto">
          <a:xfrm>
            <a:off x="5892186" y="5482387"/>
            <a:ext cx="2590800" cy="525463"/>
            <a:chOff x="778" y="3464"/>
            <a:chExt cx="1179" cy="331"/>
          </a:xfrm>
        </p:grpSpPr>
        <p:sp>
          <p:nvSpPr>
            <p:cNvPr id="54" name="AutoShape 23"/>
            <p:cNvSpPr>
              <a:spLocks/>
            </p:cNvSpPr>
            <p:nvPr/>
          </p:nvSpPr>
          <p:spPr bwMode="auto">
            <a:xfrm rot="5400000">
              <a:off x="1317" y="2936"/>
              <a:ext cx="48" cy="1104"/>
            </a:xfrm>
            <a:prstGeom prst="rightBrace">
              <a:avLst>
                <a:gd name="adj1" fmla="val 191667"/>
                <a:gd name="adj2" fmla="val 4762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5" name="Text Box 24"/>
            <p:cNvSpPr txBox="1">
              <a:spLocks noChangeArrowheads="1"/>
            </p:cNvSpPr>
            <p:nvPr/>
          </p:nvSpPr>
          <p:spPr bwMode="auto">
            <a:xfrm>
              <a:off x="778" y="3504"/>
              <a:ext cx="117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vi-VN" sz="2400" b="1">
                  <a:solidFill>
                    <a:srgbClr val="5600AC"/>
                  </a:solidFill>
                  <a:latin typeface="Times New Roman" panose="02020603050405020304" pitchFamily="18" charset="0"/>
                </a:rPr>
                <a:t>Amino axit đầu N</a:t>
              </a:r>
            </a:p>
          </p:txBody>
        </p:sp>
      </p:grpSp>
      <p:grpSp>
        <p:nvGrpSpPr>
          <p:cNvPr id="56" name="Group 25"/>
          <p:cNvGrpSpPr>
            <a:grpSpLocks/>
          </p:cNvGrpSpPr>
          <p:nvPr/>
        </p:nvGrpSpPr>
        <p:grpSpPr bwMode="auto">
          <a:xfrm>
            <a:off x="8940170" y="6248403"/>
            <a:ext cx="2818689" cy="538163"/>
            <a:chOff x="2064" y="3264"/>
            <a:chExt cx="1275" cy="339"/>
          </a:xfrm>
        </p:grpSpPr>
        <p:sp>
          <p:nvSpPr>
            <p:cNvPr id="57" name="AutoShape 26"/>
            <p:cNvSpPr>
              <a:spLocks/>
            </p:cNvSpPr>
            <p:nvPr/>
          </p:nvSpPr>
          <p:spPr bwMode="auto">
            <a:xfrm rot="5400000">
              <a:off x="2592" y="2736"/>
              <a:ext cx="48" cy="1104"/>
            </a:xfrm>
            <a:prstGeom prst="rightBrace">
              <a:avLst>
                <a:gd name="adj1" fmla="val 191667"/>
                <a:gd name="adj2" fmla="val 4762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58" name="Text Box 27"/>
            <p:cNvSpPr txBox="1">
              <a:spLocks noChangeArrowheads="1"/>
            </p:cNvSpPr>
            <p:nvPr/>
          </p:nvSpPr>
          <p:spPr bwMode="auto">
            <a:xfrm>
              <a:off x="2112" y="3312"/>
              <a:ext cx="122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vi-VN" sz="2400" b="1">
                  <a:solidFill>
                    <a:srgbClr val="006600"/>
                  </a:solidFill>
                  <a:latin typeface="Times New Roman" panose="02020603050405020304" pitchFamily="18" charset="0"/>
                </a:rPr>
                <a:t>Amino axit đầu C</a:t>
              </a:r>
            </a:p>
          </p:txBody>
        </p:sp>
      </p:grpSp>
      <p:sp>
        <p:nvSpPr>
          <p:cNvPr id="9" name="Oval 8"/>
          <p:cNvSpPr/>
          <p:nvPr/>
        </p:nvSpPr>
        <p:spPr>
          <a:xfrm>
            <a:off x="6349369" y="4953000"/>
            <a:ext cx="457200" cy="605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0365970" y="5000060"/>
            <a:ext cx="457200" cy="605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5AE29A-6079-4CA2-8C23-E32F1F3EF881}"/>
              </a:ext>
            </a:extLst>
          </p:cNvPr>
          <p:cNvSpPr/>
          <p:nvPr/>
        </p:nvSpPr>
        <p:spPr>
          <a:xfrm>
            <a:off x="4977769" y="5000060"/>
            <a:ext cx="938588" cy="6055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D63B57-41BC-49EF-80E1-3F81D64ADD0B}"/>
              </a:ext>
            </a:extLst>
          </p:cNvPr>
          <p:cNvSpPr/>
          <p:nvPr/>
        </p:nvSpPr>
        <p:spPr>
          <a:xfrm>
            <a:off x="152400" y="5261812"/>
            <a:ext cx="2637567" cy="6055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3" grpId="0"/>
      <p:bldP spid="45" grpId="0"/>
      <p:bldP spid="49" grpId="0"/>
      <p:bldP spid="8" grpId="0"/>
      <p:bldP spid="9" grpId="0" animBg="1"/>
      <p:bldP spid="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/>
          <p:nvPr/>
        </p:nvCxnSpPr>
        <p:spPr>
          <a:xfrm flipV="1">
            <a:off x="1154324" y="2618900"/>
            <a:ext cx="9982200" cy="34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54324" y="2489176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97524" y="24526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4400" y="2067580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gốc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9000" y="2057400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10 gốc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5800" y="2057400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50 gốc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32034" y="2846304"/>
            <a:ext cx="1681871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Polipeptit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8743844" y="2452600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54249" y="4673686"/>
            <a:ext cx="2518638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-Ala-Ala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80277" y="4668423"/>
            <a:ext cx="3288401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-Ala-Val-Lys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90600" y="357830"/>
            <a:ext cx="23818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I. PEPTIT: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1600200" y="1104264"/>
            <a:ext cx="286488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54802" y="2743200"/>
            <a:ext cx="2405962" cy="1815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đipeptit</a:t>
            </a:r>
          </a:p>
          <a:p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tripeptit</a:t>
            </a:r>
          </a:p>
          <a:p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tetrapeptit</a:t>
            </a:r>
          </a:p>
          <a:p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089463" y="2880510"/>
            <a:ext cx="131471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738365" y="4676956"/>
            <a:ext cx="1697901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Ala-Glu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"/>
          <p:cNvSpPr txBox="1">
            <a:spLocks noChangeArrowheads="1"/>
          </p:cNvSpPr>
          <p:nvPr/>
        </p:nvSpPr>
        <p:spPr bwMode="auto">
          <a:xfrm>
            <a:off x="0" y="5567734"/>
            <a:ext cx="1165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aminoaxit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(n-1)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73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0" grpId="0"/>
      <p:bldP spid="21" grpId="0"/>
      <p:bldP spid="24" grpId="0" animBg="1"/>
      <p:bldP spid="25" grpId="0" animBg="1"/>
      <p:bldP spid="26" grpId="0"/>
      <p:bldP spid="27" grpId="0"/>
      <p:bldP spid="28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681164" y="1294931"/>
            <a:ext cx="8534400" cy="66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Phản ứng thủy phân (xúc tác H</a:t>
            </a:r>
            <a:r>
              <a:rPr lang="en-US" altLang="vi-VN" sz="2800" b="1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hoặc OH</a:t>
            </a:r>
            <a:r>
              <a:rPr lang="en-US" altLang="vi-VN" sz="2800" b="1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715" name="Group 19"/>
          <p:cNvGrpSpPr>
            <a:grpSpLocks/>
          </p:cNvGrpSpPr>
          <p:nvPr/>
        </p:nvGrpSpPr>
        <p:grpSpPr bwMode="auto">
          <a:xfrm>
            <a:off x="1681164" y="2489368"/>
            <a:ext cx="5486400" cy="830263"/>
            <a:chOff x="0" y="1104"/>
            <a:chExt cx="3471" cy="523"/>
          </a:xfrm>
        </p:grpSpPr>
        <p:sp>
          <p:nvSpPr>
            <p:cNvPr id="13414" name="Text Box 16"/>
            <p:cNvSpPr txBox="1">
              <a:spLocks noChangeArrowheads="1"/>
            </p:cNvSpPr>
            <p:nvPr/>
          </p:nvSpPr>
          <p:spPr bwMode="auto">
            <a:xfrm>
              <a:off x="0" y="1104"/>
              <a:ext cx="3471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Times New Roman" panose="02020603050405020304" pitchFamily="18" charset="0"/>
                </a:rPr>
                <a:t>H</a:t>
              </a:r>
              <a:r>
                <a:rPr lang="en-US" altLang="vi-VN" sz="2400" baseline="-25000">
                  <a:latin typeface="Times New Roman" panose="02020603050405020304" pitchFamily="18" charset="0"/>
                </a:rPr>
                <a:t>2</a:t>
              </a:r>
              <a:r>
                <a:rPr lang="en-US" altLang="vi-VN" sz="2400">
                  <a:latin typeface="Times New Roman" panose="02020603050405020304" pitchFamily="18" charset="0"/>
                </a:rPr>
                <a:t>N-CH</a:t>
              </a:r>
              <a:r>
                <a:rPr lang="en-US" altLang="vi-VN" sz="2400" baseline="-25000">
                  <a:latin typeface="Times New Roman" panose="02020603050405020304" pitchFamily="18" charset="0"/>
                </a:rPr>
                <a:t>2</a:t>
              </a:r>
              <a:r>
                <a:rPr lang="en-US" altLang="vi-VN" sz="2400">
                  <a:latin typeface="Times New Roman" panose="02020603050405020304" pitchFamily="18" charset="0"/>
                </a:rPr>
                <a:t>-CO-NH-CH-COOH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Times New Roman" panose="02020603050405020304" pitchFamily="18" charset="0"/>
                </a:rPr>
                <a:t>                               CH</a:t>
              </a:r>
              <a:r>
                <a:rPr lang="en-US" altLang="vi-VN" sz="2400" baseline="-25000">
                  <a:latin typeface="Times New Roman" panose="02020603050405020304" pitchFamily="18" charset="0"/>
                </a:rPr>
                <a:t>3</a:t>
              </a:r>
              <a:r>
                <a:rPr lang="en-US" altLang="vi-VN" sz="2400">
                  <a:latin typeface="Times New Roman" panose="02020603050405020304" pitchFamily="18" charset="0"/>
                </a:rPr>
                <a:t>                                </a:t>
              </a:r>
            </a:p>
          </p:txBody>
        </p:sp>
        <p:sp>
          <p:nvSpPr>
            <p:cNvPr id="13415" name="Line 17"/>
            <p:cNvSpPr>
              <a:spLocks noChangeShapeType="1"/>
            </p:cNvSpPr>
            <p:nvPr/>
          </p:nvSpPr>
          <p:spPr bwMode="auto">
            <a:xfrm>
              <a:off x="1584" y="1312"/>
              <a:ext cx="0" cy="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5551489" y="2514767"/>
            <a:ext cx="12065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</a:rPr>
              <a:t>+ </a:t>
            </a:r>
            <a:r>
              <a:rPr lang="en-US" altLang="vi-VN" sz="2400">
                <a:solidFill>
                  <a:srgbClr val="FF0000"/>
                </a:solidFill>
                <a:latin typeface="Times New Roman" panose="02020603050405020304" pitchFamily="18" charset="0"/>
              </a:rPr>
              <a:t>H-OH</a:t>
            </a:r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6710364" y="2778291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AutoShape 22"/>
          <p:cNvSpPr>
            <a:spLocks/>
          </p:cNvSpPr>
          <p:nvPr/>
        </p:nvSpPr>
        <p:spPr bwMode="auto">
          <a:xfrm>
            <a:off x="7472364" y="2168691"/>
            <a:ext cx="76200" cy="1219200"/>
          </a:xfrm>
          <a:prstGeom prst="leftBrace">
            <a:avLst>
              <a:gd name="adj1" fmla="val 133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6743702" y="2441741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600">
                <a:latin typeface="Times New Roman" panose="02020603050405020304" pitchFamily="18" charset="0"/>
              </a:rPr>
              <a:t>H</a:t>
            </a:r>
            <a:r>
              <a:rPr lang="en-US" altLang="vi-VN" sz="1600" baseline="30000">
                <a:latin typeface="Times New Roman" panose="02020603050405020304" pitchFamily="18" charset="0"/>
              </a:rPr>
              <a:t>+</a:t>
            </a:r>
            <a:r>
              <a:rPr lang="en-US" altLang="vi-VN" sz="1600">
                <a:latin typeface="Times New Roman" panose="02020603050405020304" pitchFamily="18" charset="0"/>
              </a:rPr>
              <a:t>/OH</a:t>
            </a:r>
            <a:r>
              <a:rPr lang="en-US" altLang="vi-VN" sz="1600" baseline="30000">
                <a:latin typeface="Times New Roman" panose="02020603050405020304" pitchFamily="18" charset="0"/>
              </a:rPr>
              <a:t>-</a:t>
            </a:r>
            <a:endParaRPr lang="en-US" altLang="vi-VN" sz="1600">
              <a:latin typeface="Times New Roman" panose="02020603050405020304" pitchFamily="18" charset="0"/>
            </a:endParaRP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7608890" y="1981366"/>
            <a:ext cx="298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</a:rPr>
              <a:t>H</a:t>
            </a:r>
            <a:r>
              <a:rPr lang="en-US" altLang="vi-VN" sz="2400" baseline="-25000">
                <a:latin typeface="Times New Roman" panose="02020603050405020304" pitchFamily="18" charset="0"/>
              </a:rPr>
              <a:t>2</a:t>
            </a:r>
            <a:r>
              <a:rPr lang="en-US" altLang="vi-VN" sz="2400">
                <a:latin typeface="Times New Roman" panose="02020603050405020304" pitchFamily="18" charset="0"/>
              </a:rPr>
              <a:t>N-CH</a:t>
            </a:r>
            <a:r>
              <a:rPr lang="en-US" altLang="vi-VN" sz="2400" baseline="-25000">
                <a:latin typeface="Times New Roman" panose="02020603050405020304" pitchFamily="18" charset="0"/>
              </a:rPr>
              <a:t>2</a:t>
            </a:r>
            <a:r>
              <a:rPr lang="en-US" altLang="vi-VN" sz="2400">
                <a:latin typeface="Times New Roman" panose="02020603050405020304" pitchFamily="18" charset="0"/>
              </a:rPr>
              <a:t>-CO</a:t>
            </a:r>
            <a:r>
              <a:rPr lang="en-US" altLang="vi-VN" sz="2400">
                <a:solidFill>
                  <a:srgbClr val="FF0000"/>
                </a:solidFill>
                <a:latin typeface="Times New Roman" panose="02020603050405020304" pitchFamily="18" charset="0"/>
              </a:rPr>
              <a:t>OH</a:t>
            </a:r>
            <a:r>
              <a:rPr lang="en-US" altLang="vi-VN" sz="2400">
                <a:latin typeface="Times New Roman" panose="02020603050405020304" pitchFamily="18" charset="0"/>
              </a:rPr>
              <a:t> (gly)</a:t>
            </a:r>
          </a:p>
        </p:txBody>
      </p:sp>
      <p:grpSp>
        <p:nvGrpSpPr>
          <p:cNvPr id="29818" name="Group 122"/>
          <p:cNvGrpSpPr>
            <a:grpSpLocks/>
          </p:cNvGrpSpPr>
          <p:nvPr/>
        </p:nvGrpSpPr>
        <p:grpSpPr bwMode="auto">
          <a:xfrm>
            <a:off x="7700964" y="3006891"/>
            <a:ext cx="3124200" cy="914400"/>
            <a:chOff x="3792" y="1392"/>
            <a:chExt cx="1968" cy="576"/>
          </a:xfrm>
        </p:grpSpPr>
        <p:sp>
          <p:nvSpPr>
            <p:cNvPr id="13411" name="Text Box 25"/>
            <p:cNvSpPr txBox="1">
              <a:spLocks noChangeArrowheads="1"/>
            </p:cNvSpPr>
            <p:nvPr/>
          </p:nvSpPr>
          <p:spPr bwMode="auto">
            <a:xfrm>
              <a:off x="3792" y="1392"/>
              <a:ext cx="19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vi-VN" sz="2400">
                  <a:latin typeface="Times New Roman" panose="02020603050405020304" pitchFamily="18" charset="0"/>
                </a:rPr>
                <a:t>-HN-CH-COOH (ala)</a:t>
              </a:r>
            </a:p>
          </p:txBody>
        </p:sp>
        <p:sp>
          <p:nvSpPr>
            <p:cNvPr id="13412" name="Line 26"/>
            <p:cNvSpPr>
              <a:spLocks noChangeShapeType="1"/>
            </p:cNvSpPr>
            <p:nvPr/>
          </p:nvSpPr>
          <p:spPr bwMode="auto">
            <a:xfrm>
              <a:off x="4464" y="158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13" name="Text Box 27"/>
            <p:cNvSpPr txBox="1">
              <a:spLocks noChangeArrowheads="1"/>
            </p:cNvSpPr>
            <p:nvPr/>
          </p:nvSpPr>
          <p:spPr bwMode="auto">
            <a:xfrm>
              <a:off x="4368" y="1680"/>
              <a:ext cx="4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Times New Roman" panose="02020603050405020304" pitchFamily="18" charset="0"/>
                </a:rPr>
                <a:t>CH</a:t>
              </a:r>
              <a:r>
                <a:rPr lang="en-US" altLang="vi-VN" sz="2400" baseline="-25000">
                  <a:latin typeface="Times New Roman" panose="02020603050405020304" pitchFamily="18" charset="0"/>
                </a:rPr>
                <a:t>3</a:t>
              </a:r>
              <a:endParaRPr lang="en-US" altLang="vi-VN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29817" name="Line 121"/>
          <p:cNvSpPr>
            <a:spLocks noChangeShapeType="1"/>
          </p:cNvSpPr>
          <p:nvPr/>
        </p:nvSpPr>
        <p:spPr bwMode="auto">
          <a:xfrm>
            <a:off x="3509964" y="2473491"/>
            <a:ext cx="0" cy="685800"/>
          </a:xfrm>
          <a:prstGeom prst="line">
            <a:avLst/>
          </a:prstGeom>
          <a:noFill/>
          <a:ln w="28575">
            <a:solidFill>
              <a:srgbClr val="FF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Rectangle 5"/>
          <p:cNvSpPr>
            <a:spLocks noChangeArrowheads="1"/>
          </p:cNvSpPr>
          <p:nvPr/>
        </p:nvSpPr>
        <p:spPr bwMode="auto">
          <a:xfrm>
            <a:off x="990600" y="76200"/>
            <a:ext cx="23818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I. PEPTIT:</a:t>
            </a:r>
          </a:p>
        </p:txBody>
      </p:sp>
      <p:sp>
        <p:nvSpPr>
          <p:cNvPr id="105" name="Rectangle 7"/>
          <p:cNvSpPr>
            <a:spLocks noChangeArrowheads="1"/>
          </p:cNvSpPr>
          <p:nvPr/>
        </p:nvSpPr>
        <p:spPr bwMode="auto">
          <a:xfrm>
            <a:off x="1386739" y="761701"/>
            <a:ext cx="43441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hóa học: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87793" y="3997910"/>
            <a:ext cx="9927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N-R-COO-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(NH-R-COO)</a:t>
            </a:r>
            <a:r>
              <a:rPr 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n-2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-NH-R-COOH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 n-1)H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                   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9196890" y="3985570"/>
            <a:ext cx="3961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R - COOH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9" name="Straight Arrow Connector 108"/>
          <p:cNvCxnSpPr/>
          <p:nvPr/>
        </p:nvCxnSpPr>
        <p:spPr>
          <a:xfrm>
            <a:off x="7815551" y="4322793"/>
            <a:ext cx="139337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7684922" y="4011369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kiềm</a:t>
            </a:r>
            <a:endParaRPr lang="vi-V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Text Box 14"/>
          <p:cNvSpPr txBox="1">
            <a:spLocks noChangeArrowheads="1"/>
          </p:cNvSpPr>
          <p:nvPr/>
        </p:nvSpPr>
        <p:spPr bwMode="auto">
          <a:xfrm>
            <a:off x="1705227" y="4442770"/>
            <a:ext cx="8534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Phản ứng màu biure</a:t>
            </a:r>
            <a:endParaRPr lang="en-US" alt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Text Box 9"/>
          <p:cNvSpPr txBox="1">
            <a:spLocks noChangeArrowheads="1"/>
          </p:cNvSpPr>
          <p:nvPr/>
        </p:nvSpPr>
        <p:spPr bwMode="auto">
          <a:xfrm>
            <a:off x="1883027" y="5128570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Peptit + Cu(OH)</a:t>
            </a:r>
            <a:r>
              <a:rPr lang="en-US" altLang="vi-VN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/OH</a:t>
            </a:r>
            <a:r>
              <a:rPr lang="en-US" altLang="vi-VN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Hợp chất có màu tím</a:t>
            </a:r>
          </a:p>
        </p:txBody>
      </p:sp>
      <p:sp>
        <p:nvSpPr>
          <p:cNvPr id="115" name="Text Box 10"/>
          <p:cNvSpPr txBox="1">
            <a:spLocks noChangeArrowheads="1"/>
          </p:cNvSpPr>
          <p:nvPr/>
        </p:nvSpPr>
        <p:spPr bwMode="auto">
          <a:xfrm>
            <a:off x="461964" y="5280970"/>
            <a:ext cx="1173003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Lưu ý: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Chỉ có peptit chứa từ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liên kết peptit trở lên 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mới phản ứng với Cu(OH)</a:t>
            </a:r>
            <a:r>
              <a:rPr lang="en-US" altLang="vi-VN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tạo </a:t>
            </a:r>
            <a:r>
              <a:rPr lang="en-US" altLang="vi-VN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phức màu tím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7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716" grpId="0"/>
      <p:bldP spid="29719" grpId="0"/>
      <p:bldP spid="29720" grpId="0"/>
      <p:bldP spid="105" grpId="0"/>
      <p:bldP spid="107" grpId="0"/>
      <p:bldP spid="108" grpId="0"/>
      <p:bldP spid="110" grpId="0"/>
      <p:bldP spid="112" grpId="0"/>
      <p:bldP spid="114" grpId="0"/>
      <p:bldP spid="1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1524001" y="0"/>
            <a:ext cx="2640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II. PROTEIN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28800" y="517525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1. Khái niệm: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248653" y="2125246"/>
            <a:ext cx="11582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</a:rPr>
              <a:t>- Protein là những polipeptit cao phân tử có phân tử khối từ vài chục nghìn đến vài triệu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5258957" y="3178730"/>
            <a:ext cx="1475660" cy="5847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Protein</a:t>
            </a: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3581400" y="3768268"/>
            <a:ext cx="2362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5943600" y="3768268"/>
            <a:ext cx="2667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457200" y="4455656"/>
            <a:ext cx="4914900" cy="1815882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Protein đơn giản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+ Thủy phân chỉ cho các: </a:t>
            </a:r>
            <a:r>
              <a:rPr lang="es-E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pt-BR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altLang="vi-VN" sz="2800">
                <a:latin typeface="Times New Roman" panose="02020603050405020304" pitchFamily="18" charset="0"/>
              </a:rPr>
              <a:t> </a:t>
            </a:r>
            <a:r>
              <a:rPr lang="en-US" altLang="vi-VN" sz="2800">
                <a:latin typeface="Times New Roman" panose="02020603050405020304" pitchFamily="18" charset="0"/>
              </a:rPr>
              <a:t>a.a.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+ Vd: lòng trắng trứng, tơ tằm..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6629401" y="4458831"/>
            <a:ext cx="5181599" cy="2246769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Protein phức tạp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+ Thành phần: protein đơn giản + phiprotein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+ Vd: nucleoprotein, lipoprotein.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524001" y="1543017"/>
            <a:ext cx="7391399" cy="413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1" y="1420101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67201" y="1383525"/>
            <a:ext cx="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84077" y="998505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gốc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98677" y="988325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50 gốc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0817" y="1632604"/>
            <a:ext cx="1103187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78423" y="1701564"/>
            <a:ext cx="131471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7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6" grpId="0"/>
      <p:bldP spid="41991" grpId="0"/>
      <p:bldP spid="41992" grpId="0" animBg="1"/>
      <p:bldP spid="41995" grpId="0" animBg="1"/>
      <p:bldP spid="41996" grpId="0" animBg="1"/>
      <p:bldP spid="13" grpId="0"/>
      <p:bldP spid="14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4" y="1752600"/>
            <a:ext cx="302418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4" y="1828800"/>
            <a:ext cx="3354387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36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802737"/>
              </p:ext>
            </p:extLst>
          </p:nvPr>
        </p:nvGraphicFramePr>
        <p:xfrm>
          <a:off x="4953000" y="3200401"/>
          <a:ext cx="26670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Document" r:id="rId5" imgW="1276350" imgH="809625" progId="ChemWindow.Document">
                  <p:embed/>
                </p:oleObj>
              </mc:Choice>
              <mc:Fallback>
                <p:oleObj name="Document" r:id="rId5" imgW="1276350" imgH="809625" progId="ChemWindow.Documen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200401"/>
                        <a:ext cx="2667000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410200" y="4953001"/>
            <a:ext cx="1524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10000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VNI-Aptima" pitchFamily="2" charset="0"/>
              </a:rPr>
              <a:t>  n </a:t>
            </a:r>
            <a:r>
              <a:rPr lang="en-US" altLang="vi-VN" sz="2800">
                <a:solidFill>
                  <a:srgbClr val="0000FF"/>
                </a:solidFill>
                <a:latin typeface="VNI-Aptima" pitchFamily="2" charset="0"/>
                <a:sym typeface="Symbol" panose="05050102010706020507" pitchFamily="18" charset="2"/>
              </a:rPr>
              <a:t> 50 </a:t>
            </a:r>
            <a:endParaRPr lang="en-US" altLang="vi-VN" sz="2800">
              <a:solidFill>
                <a:srgbClr val="FF0000"/>
              </a:solidFill>
              <a:latin typeface="VNI-Aptima" pitchFamily="2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66900" y="549274"/>
            <a:ext cx="7086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000" b="1">
                <a:latin typeface="Times New Roman" panose="02020603050405020304" pitchFamily="18" charset="0"/>
              </a:rPr>
              <a:t>2. Cấu tạo phân tử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524001" y="0"/>
            <a:ext cx="2640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II.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85800"/>
            <a:ext cx="9144000" cy="6172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32084"/>
            <a:ext cx="11414984" cy="52322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 HÌNH CẤU TẠO PHÂN TỬ ISUDIN( THUỐC TRỊ TIỂU ĐƯỜNG)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12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1835</TotalTime>
  <Words>567</Words>
  <Application>Microsoft Office PowerPoint</Application>
  <PresentationFormat>Widescreen</PresentationFormat>
  <Paragraphs>116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9" baseType="lpstr">
      <vt:lpstr>.VnTime</vt:lpstr>
      <vt:lpstr>Algerian</vt:lpstr>
      <vt:lpstr>Arial</vt:lpstr>
      <vt:lpstr>Calibri</vt:lpstr>
      <vt:lpstr>Calibri Light</vt:lpstr>
      <vt:lpstr>Garamond</vt:lpstr>
      <vt:lpstr>Georgia</vt:lpstr>
      <vt:lpstr>Tahoma</vt:lpstr>
      <vt:lpstr>Times New Roman</vt:lpstr>
      <vt:lpstr>Trebuchet MS</vt:lpstr>
      <vt:lpstr>VNI-Aptima</vt:lpstr>
      <vt:lpstr>Wingdings</vt:lpstr>
      <vt:lpstr>Default Design</vt:lpstr>
      <vt:lpstr>ISIS/Draw Sketch</vt:lpstr>
      <vt:lpstr>Equation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MSHOME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CQ60</dc:creator>
  <cp:lastModifiedBy>Administrator</cp:lastModifiedBy>
  <cp:revision>147</cp:revision>
  <dcterms:created xsi:type="dcterms:W3CDTF">2017-10-26T14:08:48Z</dcterms:created>
  <dcterms:modified xsi:type="dcterms:W3CDTF">2022-11-09T00:38:29Z</dcterms:modified>
</cp:coreProperties>
</file>