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2" r:id="rId2"/>
    <p:sldId id="257" r:id="rId3"/>
    <p:sldId id="258" r:id="rId4"/>
    <p:sldId id="259" r:id="rId5"/>
    <p:sldId id="260" r:id="rId6"/>
    <p:sldId id="273" r:id="rId7"/>
    <p:sldId id="274" r:id="rId8"/>
    <p:sldId id="263" r:id="rId9"/>
    <p:sldId id="262" r:id="rId10"/>
    <p:sldId id="275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71" autoAdjust="0"/>
  </p:normalViewPr>
  <p:slideViewPr>
    <p:cSldViewPr>
      <p:cViewPr varScale="1">
        <p:scale>
          <a:sx n="64" d="100"/>
          <a:sy n="64" d="100"/>
        </p:scale>
        <p:origin x="8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162F6-3359-4348-9B41-45042D5D1E5B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5448B-FDE7-485A-88E7-0CAE9A083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04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/>
            <a:fld id="{93CE1343-768E-4624-BF0C-31724775A58B}" type="slidenum">
              <a:rPr lang="en-US" sz="1200">
                <a:latin typeface="Arial" charset="0"/>
              </a:rPr>
              <a:pPr algn="r"/>
              <a:t>13</a:t>
            </a:fld>
            <a:endParaRPr lang="en-US" sz="1200">
              <a:latin typeface="Arial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vi-VN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885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/>
            <a:fld id="{1C594351-6FD9-4F25-9E97-C066552254C2}" type="slidenum">
              <a:rPr lang="en-US" sz="1200">
                <a:latin typeface="Arial" charset="0"/>
              </a:rPr>
              <a:pPr algn="r"/>
              <a:t>14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/>
            <a:fld id="{7C3E8649-9321-4E8D-8BDB-C13D795EB1A5}" type="slidenum">
              <a:rPr lang="en-US" sz="1200">
                <a:latin typeface="Arial" charset="0"/>
              </a:rPr>
              <a:pPr algn="r"/>
              <a:t>16</a:t>
            </a:fld>
            <a:endParaRPr lang="en-US" sz="1200">
              <a:latin typeface="Arial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vi-VN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FC521-B62D-4A12-AA14-7B2ECEA44286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7259-7E0E-4A3A-9288-AC4DA487B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92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FC521-B62D-4A12-AA14-7B2ECEA44286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7259-7E0E-4A3A-9288-AC4DA487B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84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FC521-B62D-4A12-AA14-7B2ECEA44286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7259-7E0E-4A3A-9288-AC4DA487B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75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FC521-B62D-4A12-AA14-7B2ECEA44286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7259-7E0E-4A3A-9288-AC4DA487B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4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FC521-B62D-4A12-AA14-7B2ECEA44286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7259-7E0E-4A3A-9288-AC4DA487B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76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FC521-B62D-4A12-AA14-7B2ECEA44286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7259-7E0E-4A3A-9288-AC4DA487B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38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FC521-B62D-4A12-AA14-7B2ECEA44286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7259-7E0E-4A3A-9288-AC4DA487B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91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FC521-B62D-4A12-AA14-7B2ECEA44286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7259-7E0E-4A3A-9288-AC4DA487B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33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FC521-B62D-4A12-AA14-7B2ECEA44286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7259-7E0E-4A3A-9288-AC4DA487B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49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FC521-B62D-4A12-AA14-7B2ECEA44286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7259-7E0E-4A3A-9288-AC4DA487B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706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FC521-B62D-4A12-AA14-7B2ECEA44286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17259-7E0E-4A3A-9288-AC4DA487B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720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FC521-B62D-4A12-AA14-7B2ECEA44286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17259-7E0E-4A3A-9288-AC4DA487B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87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oleObject" Target="../embeddings/oleObject11.bin"/><Relationship Id="rId3" Type="http://schemas.openxmlformats.org/officeDocument/2006/relationships/notesSlide" Target="../notesSlides/notesSlide1.xml"/><Relationship Id="rId7" Type="http://schemas.openxmlformats.org/officeDocument/2006/relationships/hyperlink" Target="http://images.google.com.vn/imgres?imgurl=http://images.dantri.com.vn/Uploaded/Minhnb/velvetjacketw.jpg&amp;imgrefurl=http://www.dantri.com.vn/giaitri/2005/12/93414.vip&amp;h=280&amp;w=280&amp;sz=28&amp;hl=vi&amp;start=33&amp;um=1&amp;tbnid=W57zhq5XeZ5-0M:&amp;tbnh=114&amp;tbnw=114&amp;prev=/images?q=to+nilon&amp;start=20&amp;ndsp=20&amp;svnum=10&amp;um=1&amp;hl=vi&amp;sa=N" TargetMode="External"/><Relationship Id="rId12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jpeg"/><Relationship Id="rId11" Type="http://schemas.openxmlformats.org/officeDocument/2006/relationships/hyperlink" Target="http://images.google.com.vn/imgres?imgurl=http://www.doanhnghiep24g.com.vn/image_scale.php?source=fishingnets=oceanlink.islan.jpg&amp;width=240&amp;height=180&amp;imgrefurl=http://www.doanhnghiep24g.com.vn/cms/detail.php?id=9370&amp;h=180&amp;w=240&amp;sz=18&amp;hl=vi&amp;start=5&amp;um=1&amp;tbnid=bk7aiWRPtclkQM:&amp;tbnh=83&amp;tbnw=110&amp;prev=/images?q=luoi+danh+ca&amp;svnum=10&amp;um=1&amp;hl=vi&amp;sa=N" TargetMode="External"/><Relationship Id="rId5" Type="http://schemas.openxmlformats.org/officeDocument/2006/relationships/image" Target="../media/image27.jpeg"/><Relationship Id="rId15" Type="http://schemas.openxmlformats.org/officeDocument/2006/relationships/image" Target="../media/image32.jpeg"/><Relationship Id="rId10" Type="http://schemas.openxmlformats.org/officeDocument/2006/relationships/image" Target="../media/image30.jpeg"/><Relationship Id="rId4" Type="http://schemas.openxmlformats.org/officeDocument/2006/relationships/hyperlink" Target="http://images.google.com.vn/imgres?imgurl=http://www.baotuyenquang.com.vn/images_upload/small_12850.jpg&amp;imgrefurl=http://www.baotuyenquang.com.vn/?lang=V&amp;func=newsdetail&amp;newsid=1611&amp;CatID=149&amp;MN=114&amp;h=345&amp;w=281&amp;sz=28&amp;hl=vi&amp;start=24&amp;um=1&amp;tbnid=8NzXCneMbjs_YM:&amp;tbnh=120&amp;tbnw=98&amp;prev=/images?q=bot+ngot&amp;start=20&amp;ndsp=20&amp;svnum=10&amp;um=1&amp;hl=vi&amp;sa=N" TargetMode="External"/><Relationship Id="rId9" Type="http://schemas.openxmlformats.org/officeDocument/2006/relationships/hyperlink" Target="http://images.google.com.vn/imgres?imgurl=http://www.vtc.vn/newsimage/original/vtc_115061_3.jpg&amp;imgrefurl=http://www.vtc.vn/otoxemay/tintuc/157053/index.htm&amp;h=300&amp;w=450&amp;sz=40&amp;hl=vi&amp;start=45&amp;um=1&amp;tbnid=X3MzGs9_bNHOxM:&amp;tbnh=85&amp;tbnw=127&amp;prev=/images?q=oto&amp;start=40&amp;ndsp=20&amp;svnum=10&amp;um=1&amp;hl=vi&amp;sa=N" TargetMode="External"/><Relationship Id="rId1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35.png"/><Relationship Id="rId21" Type="http://schemas.openxmlformats.org/officeDocument/2006/relationships/image" Target="../media/image53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23" Type="http://schemas.openxmlformats.org/officeDocument/2006/relationships/image" Target="../media/image34.wmf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Relationship Id="rId22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glutamic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3497768"/>
            <a:ext cx="4471708" cy="3064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03493" y="407366"/>
            <a:ext cx="6164829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4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10. AMINO AXIT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87649" y="1772816"/>
            <a:ext cx="47404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KHÁI NI</a:t>
            </a: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- DANH PHÁP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65424" y="2620541"/>
            <a:ext cx="774680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II. CẤU TẠO PHÂN TỬ - TÍNH CHẤT HÓA HỌC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53169" y="3485900"/>
            <a:ext cx="2651688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III. ỨNG DỤNG</a:t>
            </a:r>
          </a:p>
        </p:txBody>
      </p:sp>
    </p:spTree>
    <p:extLst>
      <p:ext uri="{BB962C8B-B14F-4D97-AF65-F5344CB8AC3E}">
        <p14:creationId xmlns:p14="http://schemas.microsoft.com/office/powerpoint/2010/main" val="240554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23392" y="1052736"/>
            <a:ext cx="84753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c. Phản ứng của nhóm COOH (phản ứng este hóa)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923654"/>
            <a:ext cx="6191467" cy="713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0" y="2021483"/>
            <a:ext cx="5562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NCH</a:t>
            </a:r>
            <a:r>
              <a:rPr lang="en-US" altLang="en-US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COOC</a:t>
            </a:r>
            <a:r>
              <a:rPr lang="en-US" altLang="en-US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en-US" altLang="en-US" sz="32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altLang="en-US" sz="3200" baseline="-2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1384" y="332656"/>
            <a:ext cx="9937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Tính chất hóa học</a:t>
            </a:r>
          </a:p>
        </p:txBody>
      </p:sp>
    </p:spTree>
    <p:extLst>
      <p:ext uri="{BB962C8B-B14F-4D97-AF65-F5344CB8AC3E}">
        <p14:creationId xmlns:p14="http://schemas.microsoft.com/office/powerpoint/2010/main" val="229639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8" presetClass="entr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11319" y="837438"/>
            <a:ext cx="5055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d. Phản ứng trùng ngưng:</a:t>
            </a:r>
          </a:p>
        </p:txBody>
      </p:sp>
      <p:sp>
        <p:nvSpPr>
          <p:cNvPr id="15" name="Text Box 90"/>
          <p:cNvSpPr txBox="1">
            <a:spLocks noChangeArrowheads="1"/>
          </p:cNvSpPr>
          <p:nvPr/>
        </p:nvSpPr>
        <p:spPr bwMode="auto">
          <a:xfrm>
            <a:off x="224327" y="4747523"/>
            <a:ext cx="1162263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- Phản </a:t>
            </a:r>
            <a:r>
              <a:rPr lang="vi-VN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ứng trùng ngưng</a:t>
            </a:r>
            <a:r>
              <a:rPr 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là quá trình kết hợp nhiều phân tử nhỏ (monome) thành phân tử lớn (polime) đồng thời giải phóng ra phân tử nhỏ khác( thí dụ H</a:t>
            </a:r>
            <a:r>
              <a:rPr lang="en-US" sz="3200" b="1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O).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65" y="2157981"/>
            <a:ext cx="11525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615066" y="2213799"/>
            <a:ext cx="105769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…-HN-[CH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-CO-HN-[CH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-CO-HN-[CH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-CO-… + nH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014" y="3018365"/>
            <a:ext cx="11525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756309"/>
              </p:ext>
            </p:extLst>
          </p:nvPr>
        </p:nvGraphicFramePr>
        <p:xfrm>
          <a:off x="1847528" y="3203128"/>
          <a:ext cx="400050" cy="369888"/>
        </p:xfrm>
        <a:graphic>
          <a:graphicData uri="http://schemas.openxmlformats.org/drawingml/2006/table">
            <a:tbl>
              <a:tblPr/>
              <a:tblGrid>
                <a:gridCol w="40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98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396" marR="91396" marT="45603" marB="45603" horzOverflow="overflow">
                    <a:lnL>
                      <a:noFill/>
                    </a:lnL>
                    <a:lnR w="190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795790"/>
              </p:ext>
            </p:extLst>
          </p:nvPr>
        </p:nvGraphicFramePr>
        <p:xfrm>
          <a:off x="4943872" y="3212976"/>
          <a:ext cx="537593" cy="371475"/>
        </p:xfrm>
        <a:graphic>
          <a:graphicData uri="http://schemas.openxmlformats.org/drawingml/2006/table">
            <a:tbl>
              <a:tblPr/>
              <a:tblGrid>
                <a:gridCol w="537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396" marR="91396" marT="45798" marB="45798" horzOverflow="overflow">
                    <a:lnL w="190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9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702" y="3076864"/>
            <a:ext cx="4973265" cy="56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598005" y="3106690"/>
            <a:ext cx="41040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nH-HN-[CH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-CO-OH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63352" y="1475356"/>
            <a:ext cx="118417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…+H-HN-[CH</a:t>
            </a:r>
            <a:r>
              <a:rPr lang="en-US" alt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-CO-OH + H-HN-[CH</a:t>
            </a:r>
            <a:r>
              <a:rPr lang="en-US" alt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-CO-OH + H-HN-[CH</a:t>
            </a:r>
            <a:r>
              <a:rPr lang="en-US" alt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en-US" sz="2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-CO-OH+…</a:t>
            </a:r>
          </a:p>
        </p:txBody>
      </p:sp>
      <p:sp>
        <p:nvSpPr>
          <p:cNvPr id="32" name="TextBox 20"/>
          <p:cNvSpPr txBox="1">
            <a:spLocks noChangeArrowheads="1"/>
          </p:cNvSpPr>
          <p:nvPr/>
        </p:nvSpPr>
        <p:spPr bwMode="auto">
          <a:xfrm>
            <a:off x="2247578" y="3639916"/>
            <a:ext cx="309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Axit </a:t>
            </a:r>
            <a:r>
              <a:rPr lang="el-GR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alt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-aminocaproic</a:t>
            </a:r>
          </a:p>
        </p:txBody>
      </p:sp>
      <p:sp>
        <p:nvSpPr>
          <p:cNvPr id="33" name="TextBox 20"/>
          <p:cNvSpPr txBox="1">
            <a:spLocks noChangeArrowheads="1"/>
          </p:cNvSpPr>
          <p:nvPr/>
        </p:nvSpPr>
        <p:spPr bwMode="auto">
          <a:xfrm>
            <a:off x="7162542" y="3627965"/>
            <a:ext cx="26434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Policaproamit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(nilon-6; tơ capron)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51384" y="332656"/>
            <a:ext cx="9937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Tính chất hóa học</a:t>
            </a:r>
          </a:p>
        </p:txBody>
      </p:sp>
    </p:spTree>
    <p:extLst>
      <p:ext uri="{BB962C8B-B14F-4D97-AF65-F5344CB8AC3E}">
        <p14:creationId xmlns:p14="http://schemas.microsoft.com/office/powerpoint/2010/main" val="112851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7" grpId="1"/>
      <p:bldP spid="30" grpId="0"/>
      <p:bldP spid="31" grpId="0"/>
      <p:bldP spid="31" grpId="1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8"/>
          <p:cNvGrpSpPr>
            <a:grpSpLocks/>
          </p:cNvGrpSpPr>
          <p:nvPr/>
        </p:nvGrpSpPr>
        <p:grpSpPr bwMode="auto">
          <a:xfrm>
            <a:off x="4724400" y="1066800"/>
            <a:ext cx="5943600" cy="5791200"/>
            <a:chOff x="1968" y="672"/>
            <a:chExt cx="3744" cy="3648"/>
          </a:xfrm>
        </p:grpSpPr>
        <p:graphicFrame>
          <p:nvGraphicFramePr>
            <p:cNvPr id="73731" name="Object 65"/>
            <p:cNvGraphicFramePr>
              <a:graphicFrameLocks noChangeAspect="1"/>
            </p:cNvGraphicFramePr>
            <p:nvPr/>
          </p:nvGraphicFramePr>
          <p:xfrm>
            <a:off x="3784" y="672"/>
            <a:ext cx="1928" cy="16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3" name="Bitmap Image" r:id="rId3" imgW="1828571" imgH="1448002" progId="PBrush">
                    <p:embed/>
                  </p:oleObj>
                </mc:Choice>
                <mc:Fallback>
                  <p:oleObj name="Bitmap Image" r:id="rId3" imgW="1828571" imgH="1448002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84" y="672"/>
                          <a:ext cx="1928" cy="16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73732" name="Picture 66" descr="images[55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2352"/>
              <a:ext cx="1776" cy="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733" name="Picture 67" descr="images[49]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2352"/>
              <a:ext cx="1968" cy="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Box 64"/>
          <p:cNvSpPr txBox="1">
            <a:spLocks noChangeArrowheads="1"/>
          </p:cNvSpPr>
          <p:nvPr/>
        </p:nvSpPr>
        <p:spPr bwMode="auto">
          <a:xfrm>
            <a:off x="753217" y="883862"/>
            <a:ext cx="570120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just" eaLnBrk="0" hangingPunct="0"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Amino axit là hợp chất cơ sở kiến tạo nên các protein của cơ thể sống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8464" y="299087"/>
            <a:ext cx="3462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ỨNG DỤNG:</a:t>
            </a:r>
          </a:p>
        </p:txBody>
      </p:sp>
    </p:spTree>
    <p:extLst>
      <p:ext uri="{BB962C8B-B14F-4D97-AF65-F5344CB8AC3E}">
        <p14:creationId xmlns:p14="http://schemas.microsoft.com/office/powerpoint/2010/main" val="350142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small_12850">
            <a:hlinkClick r:id="rId4"/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457200"/>
            <a:ext cx="2057400" cy="2286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44" name="Picture 12" descr="thuoc-tang-tri-nho-1960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58200" y="109538"/>
            <a:ext cx="1905000" cy="2862262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37" name="Picture 5" descr="velvetjacketw">
            <a:hlinkClick r:id="rId7"/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3226" y="3708400"/>
            <a:ext cx="2233613" cy="2286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39" name="Picture 7" descr="vtc_115061_3">
            <a:hlinkClick r:id="rId9"/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3810000"/>
            <a:ext cx="2743200" cy="21336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2095500" y="3048000"/>
            <a:ext cx="1295400" cy="461665"/>
          </a:xfrm>
          <a:prstGeom prst="rect">
            <a:avLst/>
          </a:prstGeom>
          <a:solidFill>
            <a:srgbClr val="FFFFCC"/>
          </a:solidFill>
          <a:ln w="9525">
            <a:solidFill>
              <a:srgbClr val="CC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99"/>
                </a:solidFill>
                <a:latin typeface=".VnTime" pitchFamily="34" charset="0"/>
              </a:rPr>
              <a:t>M× chÝnh</a:t>
            </a:r>
            <a:endParaRPr lang="en-US" sz="2400">
              <a:latin typeface="Tahoma" pitchFamily="34" charset="0"/>
            </a:endParaRPr>
          </a:p>
        </p:txBody>
      </p:sp>
      <p:sp>
        <p:nvSpPr>
          <p:cNvPr id="74759" name="Text Box 4"/>
          <p:cNvSpPr txBox="1">
            <a:spLocks noChangeArrowheads="1"/>
          </p:cNvSpPr>
          <p:nvPr/>
        </p:nvSpPr>
        <p:spPr bwMode="auto">
          <a:xfrm>
            <a:off x="4724400" y="6019801"/>
            <a:ext cx="2743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2000">
              <a:latin typeface="Arial" charset="0"/>
            </a:endParaRP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1752600" y="5994400"/>
            <a:ext cx="2057400" cy="830997"/>
          </a:xfrm>
          <a:prstGeom prst="rect">
            <a:avLst/>
          </a:prstGeom>
          <a:solidFill>
            <a:srgbClr val="FFFFCC"/>
          </a:solidFill>
          <a:ln w="9525">
            <a:solidFill>
              <a:srgbClr val="CC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99"/>
                </a:solidFill>
                <a:latin typeface=".VnTime" pitchFamily="34" charset="0"/>
              </a:rPr>
              <a:t>QuÇn ¸o lµm tõ t¬ poliamit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4419600" y="6057900"/>
            <a:ext cx="2743200" cy="830997"/>
          </a:xfrm>
          <a:prstGeom prst="rect">
            <a:avLst/>
          </a:prstGeom>
          <a:solidFill>
            <a:srgbClr val="FFFFCC"/>
          </a:solidFill>
          <a:ln w="9525">
            <a:solidFill>
              <a:srgbClr val="CC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99"/>
                </a:solidFill>
                <a:latin typeface=".VnTime" pitchFamily="34" charset="0"/>
              </a:rPr>
              <a:t>V¶i dÖt lãt lèp «t« lµm b»ng poliamit</a:t>
            </a:r>
          </a:p>
        </p:txBody>
      </p:sp>
      <p:pic>
        <p:nvPicPr>
          <p:cNvPr id="44041" name="Picture 9" descr="image_scale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657600"/>
            <a:ext cx="266700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7772400" y="6070600"/>
            <a:ext cx="2743200" cy="830997"/>
          </a:xfrm>
          <a:prstGeom prst="rect">
            <a:avLst/>
          </a:prstGeom>
          <a:solidFill>
            <a:srgbClr val="FFFFCC"/>
          </a:solidFill>
          <a:ln w="9525">
            <a:solidFill>
              <a:srgbClr val="CC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99"/>
                </a:solidFill>
                <a:latin typeface=".VnTime" pitchFamily="34" charset="0"/>
              </a:rPr>
              <a:t>L­íi ®¸nh c¸ lµm b»ng poliamit</a:t>
            </a: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4648200" y="3013075"/>
            <a:ext cx="5867400" cy="461665"/>
          </a:xfrm>
          <a:prstGeom prst="rect">
            <a:avLst/>
          </a:prstGeom>
          <a:solidFill>
            <a:srgbClr val="FFFFCC"/>
          </a:solidFill>
          <a:ln w="9525">
            <a:solidFill>
              <a:srgbClr val="CC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99"/>
                </a:solidFill>
                <a:latin typeface=".VnTime" pitchFamily="34" charset="0"/>
              </a:rPr>
              <a:t>Mét sè lo¹i thuèc bæ vµ thuèc hç trî thÇn kinh</a:t>
            </a:r>
            <a:endParaRPr lang="en-US" sz="2400">
              <a:latin typeface=".VnTime" pitchFamily="34" charset="0"/>
            </a:endParaRPr>
          </a:p>
        </p:txBody>
      </p:sp>
      <p:graphicFrame>
        <p:nvGraphicFramePr>
          <p:cNvPr id="4404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257553"/>
              </p:ext>
            </p:extLst>
          </p:nvPr>
        </p:nvGraphicFramePr>
        <p:xfrm>
          <a:off x="4267200" y="381000"/>
          <a:ext cx="198120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Bitmap Image" r:id="rId13" imgW="1276190" imgH="1952898" progId="PBrush">
                  <p:embed/>
                </p:oleObj>
              </mc:Choice>
              <mc:Fallback>
                <p:oleObj name="Bitmap Image" r:id="rId13" imgW="1276190" imgH="1952898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81000"/>
                        <a:ext cx="1981200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047" name="Picture 15" descr="images[36]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25" y="88900"/>
            <a:ext cx="172243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20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nimBg="1"/>
      <p:bldP spid="74759" grpId="0"/>
      <p:bldP spid="44038" grpId="0" animBg="1"/>
      <p:bldP spid="44040" grpId="0" animBg="1"/>
      <p:bldP spid="44042" grpId="0" animBg="1"/>
      <p:bldP spid="440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Date Placeholder 3"/>
          <p:cNvSpPr txBox="1">
            <a:spLocks noGrp="1"/>
          </p:cNvSpPr>
          <p:nvPr/>
        </p:nvSpPr>
        <p:spPr bwMode="auto">
          <a:xfrm>
            <a:off x="381000" y="6381750"/>
            <a:ext cx="3733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endParaRPr lang="en-US" sz="1400">
              <a:latin typeface="Arial" charset="0"/>
            </a:endParaRPr>
          </a:p>
        </p:txBody>
      </p:sp>
      <p:sp>
        <p:nvSpPr>
          <p:cNvPr id="77827" name="Slide Number Placeholder 4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/>
            <a:endParaRPr lang="en-US" sz="1400">
              <a:latin typeface="Arial" charset="0"/>
            </a:endParaRPr>
          </a:p>
        </p:txBody>
      </p:sp>
      <p:sp>
        <p:nvSpPr>
          <p:cNvPr id="77828" name="Footer Placeholder 5"/>
          <p:cNvSpPr txBox="1">
            <a:spLocks noGrp="1"/>
          </p:cNvSpPr>
          <p:nvPr/>
        </p:nvSpPr>
        <p:spPr bwMode="auto">
          <a:xfrm>
            <a:off x="4648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endParaRPr lang="en-US" sz="1400">
              <a:latin typeface="Arial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6477000" y="387697"/>
            <a:ext cx="5595664" cy="600164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Theo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glutamic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cặn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hay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chấn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78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"/>
            <a:ext cx="3976688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6210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6" y="1524000"/>
            <a:ext cx="1152525" cy="21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75" name="Picture 3" descr="image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1" y="546100"/>
            <a:ext cx="969963" cy="138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76" name="Picture 4" descr="image0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9" y="2524125"/>
            <a:ext cx="2333625" cy="114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77" name="Picture 5" descr="image0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1" y="2616200"/>
            <a:ext cx="2339975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78" name="Picture 6" descr="image00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133600"/>
            <a:ext cx="2395538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79" name="Picture 7" descr="image00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1603376"/>
            <a:ext cx="147320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80" name="Picture 8" descr="image00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664" y="1984376"/>
            <a:ext cx="2078037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81" name="Picture 9" descr="image00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2276475"/>
            <a:ext cx="163195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82" name="Picture 10" descr="image0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2971800"/>
            <a:ext cx="2468563" cy="214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83" name="Picture 11" descr="image0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3" y="3711576"/>
            <a:ext cx="1854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84" name="Picture 12" descr="image0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4297364"/>
            <a:ext cx="17240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85" name="Picture 13" descr="image0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26" y="4637088"/>
            <a:ext cx="2073275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86" name="Picture 14" descr="image0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3" y="4646614"/>
            <a:ext cx="2101850" cy="122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87" name="Picture 15" descr="image01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114" y="2954339"/>
            <a:ext cx="2370137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88" name="Picture 16" descr="image01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1" y="3409951"/>
            <a:ext cx="2309813" cy="121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89" name="Picture 17" descr="image01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1" y="4003676"/>
            <a:ext cx="19351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90" name="Picture 18" descr="image01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6" y="4151314"/>
            <a:ext cx="23145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91" name="Picture 19" descr="image01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363" y="4160838"/>
            <a:ext cx="2216150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92" name="Picture 20" descr="image001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0" y="2870201"/>
            <a:ext cx="1447800" cy="84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893" name="Text Box 21"/>
          <p:cNvSpPr txBox="1">
            <a:spLocks noChangeArrowheads="1"/>
          </p:cNvSpPr>
          <p:nvPr/>
        </p:nvSpPr>
        <p:spPr bwMode="auto">
          <a:xfrm rot="18199008">
            <a:off x="5945981" y="834231"/>
            <a:ext cx="21351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Times New Roman" pitchFamily="18" charset="0"/>
              </a:rPr>
              <a:t>(NH</a:t>
            </a:r>
            <a:r>
              <a:rPr lang="en-US" sz="1600" b="1" baseline="-25000">
                <a:latin typeface="Times New Roman" pitchFamily="18" charset="0"/>
              </a:rPr>
              <a:t>2</a:t>
            </a:r>
            <a:r>
              <a:rPr lang="en-US" sz="1600" b="1">
                <a:latin typeface="Times New Roman" pitchFamily="18" charset="0"/>
              </a:rPr>
              <a:t>)</a:t>
            </a:r>
            <a:r>
              <a:rPr lang="en-US" sz="1600" b="1" baseline="-25000">
                <a:latin typeface="Times New Roman" pitchFamily="18" charset="0"/>
              </a:rPr>
              <a:t>x</a:t>
            </a:r>
            <a:r>
              <a:rPr lang="en-US" sz="1600" b="1">
                <a:latin typeface="Times New Roman" pitchFamily="18" charset="0"/>
              </a:rPr>
              <a:t>R(COOH)</a:t>
            </a:r>
            <a:r>
              <a:rPr lang="en-US" sz="1600" b="1" baseline="-25000">
                <a:latin typeface="Times New Roman" pitchFamily="18" charset="0"/>
              </a:rPr>
              <a:t>y</a:t>
            </a:r>
            <a:endParaRPr lang="en-US" sz="1600" b="1">
              <a:latin typeface="Times New Roman" pitchFamily="18" charset="0"/>
            </a:endParaRPr>
          </a:p>
        </p:txBody>
      </p:sp>
      <p:grpSp>
        <p:nvGrpSpPr>
          <p:cNvPr id="79894" name="Group 22"/>
          <p:cNvGrpSpPr>
            <a:grpSpLocks/>
          </p:cNvGrpSpPr>
          <p:nvPr/>
        </p:nvGrpSpPr>
        <p:grpSpPr bwMode="auto">
          <a:xfrm>
            <a:off x="8077200" y="2819400"/>
            <a:ext cx="1676400" cy="636588"/>
            <a:chOff x="1926" y="768"/>
            <a:chExt cx="1210" cy="565"/>
          </a:xfrm>
        </p:grpSpPr>
        <p:sp>
          <p:nvSpPr>
            <p:cNvPr id="79895" name="Text Box 23"/>
            <p:cNvSpPr txBox="1">
              <a:spLocks noChangeArrowheads="1"/>
            </p:cNvSpPr>
            <p:nvPr/>
          </p:nvSpPr>
          <p:spPr bwMode="auto">
            <a:xfrm>
              <a:off x="2160" y="1008"/>
              <a:ext cx="529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>
                  <a:latin typeface="Times New Roman" pitchFamily="18" charset="0"/>
                </a:rPr>
                <a:t>NH</a:t>
              </a:r>
              <a:r>
                <a:rPr lang="en-US" i="1" baseline="-25000">
                  <a:latin typeface="Times New Roman" pitchFamily="18" charset="0"/>
                </a:rPr>
                <a:t>3</a:t>
              </a:r>
              <a:r>
                <a:rPr lang="en-US" i="1" baseline="30000">
                  <a:latin typeface="Times New Roman" pitchFamily="18" charset="0"/>
                </a:rPr>
                <a:t>+</a:t>
              </a:r>
              <a:endParaRPr lang="en-US" i="1">
                <a:latin typeface="Times New Roman" pitchFamily="18" charset="0"/>
              </a:endParaRPr>
            </a:p>
          </p:txBody>
        </p:sp>
        <p:graphicFrame>
          <p:nvGraphicFramePr>
            <p:cNvPr id="79896" name="Object 24"/>
            <p:cNvGraphicFramePr>
              <a:graphicFrameLocks noChangeAspect="1"/>
            </p:cNvGraphicFramePr>
            <p:nvPr/>
          </p:nvGraphicFramePr>
          <p:xfrm>
            <a:off x="1926" y="768"/>
            <a:ext cx="1210" cy="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1" name="Equation" r:id="rId22" imgW="1028520" imgH="203040" progId="Equation.3">
                    <p:embed/>
                  </p:oleObj>
                </mc:Choice>
                <mc:Fallback>
                  <p:oleObj name="Equation" r:id="rId22" imgW="102852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6" y="768"/>
                          <a:ext cx="1210" cy="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9897" name="Line 25"/>
            <p:cNvSpPr>
              <a:spLocks noChangeShapeType="1"/>
            </p:cNvSpPr>
            <p:nvPr/>
          </p:nvSpPr>
          <p:spPr bwMode="auto">
            <a:xfrm>
              <a:off x="2301" y="96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422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9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9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79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9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9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79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79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79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79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79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9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479376" y="666238"/>
            <a:ext cx="11712624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0" hangingPunct="0">
              <a:spcBef>
                <a:spcPts val="1200"/>
              </a:spcBef>
            </a:pPr>
            <a:r>
              <a:rPr lang="en-US" sz="2800" b="1">
                <a:solidFill>
                  <a:schemeClr val="hlink"/>
                </a:solidFill>
                <a:latin typeface="Times New Roman" pitchFamily="18" charset="0"/>
              </a:rPr>
              <a:t>Bài 1</a:t>
            </a:r>
            <a:r>
              <a:rPr lang="en-US" sz="2800">
                <a:latin typeface="Times New Roman" pitchFamily="18" charset="0"/>
              </a:rPr>
              <a:t>. Có ba chất :  H</a:t>
            </a:r>
            <a:r>
              <a:rPr lang="en-US" sz="2800" baseline="-25000">
                <a:latin typeface="Times New Roman" pitchFamily="18" charset="0"/>
              </a:rPr>
              <a:t>2</a:t>
            </a:r>
            <a:r>
              <a:rPr lang="en-US" sz="2800">
                <a:latin typeface="Times New Roman" pitchFamily="18" charset="0"/>
              </a:rPr>
              <a:t>N-CH</a:t>
            </a:r>
            <a:r>
              <a:rPr lang="en-US" sz="2800" baseline="-25000">
                <a:latin typeface="Times New Roman" pitchFamily="18" charset="0"/>
              </a:rPr>
              <a:t>2</a:t>
            </a:r>
            <a:r>
              <a:rPr lang="en-US" sz="2800">
                <a:latin typeface="Times New Roman" pitchFamily="18" charset="0"/>
              </a:rPr>
              <a:t>-COOH, CH</a:t>
            </a:r>
            <a:r>
              <a:rPr lang="en-US" sz="2800" baseline="-25000">
                <a:latin typeface="Times New Roman" pitchFamily="18" charset="0"/>
              </a:rPr>
              <a:t>3</a:t>
            </a:r>
            <a:r>
              <a:rPr lang="en-US" sz="2800">
                <a:latin typeface="Times New Roman" pitchFamily="18" charset="0"/>
              </a:rPr>
              <a:t>-CH</a:t>
            </a:r>
            <a:r>
              <a:rPr lang="en-US" sz="2800" baseline="-25000">
                <a:latin typeface="Times New Roman" pitchFamily="18" charset="0"/>
              </a:rPr>
              <a:t>2</a:t>
            </a:r>
            <a:r>
              <a:rPr lang="en-US" sz="2800">
                <a:latin typeface="Times New Roman" pitchFamily="18" charset="0"/>
              </a:rPr>
              <a:t>-COOH, CH</a:t>
            </a:r>
            <a:r>
              <a:rPr lang="en-US" sz="2800" baseline="-25000">
                <a:latin typeface="Times New Roman" pitchFamily="18" charset="0"/>
              </a:rPr>
              <a:t>3</a:t>
            </a:r>
            <a:r>
              <a:rPr lang="en-US" sz="2800">
                <a:latin typeface="Times New Roman" pitchFamily="18" charset="0"/>
              </a:rPr>
              <a:t>-[CH</a:t>
            </a:r>
            <a:r>
              <a:rPr lang="en-US" sz="2800" baseline="-25000">
                <a:latin typeface="Times New Roman" pitchFamily="18" charset="0"/>
              </a:rPr>
              <a:t>2</a:t>
            </a:r>
            <a:r>
              <a:rPr lang="en-US" sz="2800">
                <a:latin typeface="Times New Roman" pitchFamily="18" charset="0"/>
              </a:rPr>
              <a:t>]</a:t>
            </a:r>
            <a:r>
              <a:rPr lang="en-US" sz="2800" baseline="-25000">
                <a:latin typeface="Times New Roman" pitchFamily="18" charset="0"/>
              </a:rPr>
              <a:t>3</a:t>
            </a:r>
            <a:r>
              <a:rPr lang="en-US" sz="2800">
                <a:latin typeface="Times New Roman" pitchFamily="18" charset="0"/>
              </a:rPr>
              <a:t>-NH</a:t>
            </a:r>
            <a:r>
              <a:rPr lang="en-US" sz="2800" baseline="-25000">
                <a:latin typeface="Times New Roman" pitchFamily="18" charset="0"/>
              </a:rPr>
              <a:t>2.</a:t>
            </a:r>
          </a:p>
          <a:p>
            <a:pPr algn="just" eaLnBrk="0" hangingPunct="0">
              <a:spcBef>
                <a:spcPts val="1200"/>
              </a:spcBef>
            </a:pPr>
            <a:r>
              <a:rPr lang="en-US" sz="2800">
                <a:latin typeface="Times New Roman" pitchFamily="18" charset="0"/>
              </a:rPr>
              <a:t>Để nhận ra d.dịch của các chất trên, chỉ cần dùng thuốc thử nào sau đây?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479376" y="2577201"/>
            <a:ext cx="11712624" cy="227754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0" hangingPunct="0">
              <a:spcBef>
                <a:spcPts val="1200"/>
              </a:spcBef>
            </a:pPr>
            <a:r>
              <a:rPr lang="en-US" sz="2800" b="1">
                <a:solidFill>
                  <a:schemeClr val="hlink"/>
                </a:solidFill>
                <a:latin typeface="Times New Roman" pitchFamily="18" charset="0"/>
              </a:rPr>
              <a:t>Bài 2</a:t>
            </a:r>
            <a:r>
              <a:rPr lang="en-US" sz="2800">
                <a:latin typeface="Times New Roman" pitchFamily="18" charset="0"/>
              </a:rPr>
              <a:t>. Trong các tên gọi dưới đây, tên nào không phù hợp với hợp chất: </a:t>
            </a:r>
          </a:p>
          <a:p>
            <a:pPr eaLnBrk="0" hangingPunct="0">
              <a:spcBef>
                <a:spcPts val="1200"/>
              </a:spcBef>
            </a:pPr>
            <a:r>
              <a:rPr lang="en-US" sz="2800">
                <a:latin typeface="Times New Roman" pitchFamily="18" charset="0"/>
              </a:rPr>
              <a:t>CH</a:t>
            </a:r>
            <a:r>
              <a:rPr lang="en-US" sz="2800" baseline="-25000">
                <a:latin typeface="Times New Roman" pitchFamily="18" charset="0"/>
              </a:rPr>
              <a:t>3</a:t>
            </a:r>
            <a:r>
              <a:rPr lang="en-US" sz="2800">
                <a:latin typeface="Times New Roman" pitchFamily="18" charset="0"/>
              </a:rPr>
              <a:t>-CH(NH</a:t>
            </a:r>
            <a:r>
              <a:rPr lang="en-US" sz="2800" baseline="-25000">
                <a:latin typeface="Times New Roman" pitchFamily="18" charset="0"/>
              </a:rPr>
              <a:t>2</a:t>
            </a:r>
            <a:r>
              <a:rPr lang="en-US" sz="2800">
                <a:latin typeface="Times New Roman" pitchFamily="18" charset="0"/>
              </a:rPr>
              <a:t>)-COOH ?</a:t>
            </a:r>
          </a:p>
          <a:p>
            <a:pPr eaLnBrk="0" hangingPunct="0">
              <a:spcBef>
                <a:spcPts val="1200"/>
              </a:spcBef>
            </a:pPr>
            <a:r>
              <a:rPr lang="en-US" sz="2800">
                <a:latin typeface="Times New Roman" pitchFamily="18" charset="0"/>
              </a:rPr>
              <a:t>         A. Axit 2-aminopropanoic		           B. Axit </a:t>
            </a:r>
            <a:r>
              <a:rPr lang="en-US" sz="2800">
                <a:latin typeface="Times New Roman" pitchFamily="18" charset="0"/>
                <a:sym typeface="Symbol" pitchFamily="18" charset="2"/>
              </a:rPr>
              <a:t> -aminopropionic</a:t>
            </a:r>
          </a:p>
          <a:p>
            <a:pPr eaLnBrk="0" hangingPunct="0">
              <a:spcBef>
                <a:spcPts val="1200"/>
              </a:spcBef>
            </a:pPr>
            <a:r>
              <a:rPr lang="en-US" sz="2800">
                <a:latin typeface="Times New Roman" pitchFamily="18" charset="0"/>
                <a:sym typeface="Symbol" pitchFamily="18" charset="2"/>
              </a:rPr>
              <a:t>         C. Anilin				           D. Alanin</a:t>
            </a:r>
            <a:endParaRPr lang="en-US" sz="2800">
              <a:latin typeface="Times New Roman" pitchFamily="18" charset="0"/>
            </a:endParaRPr>
          </a:p>
        </p:txBody>
      </p:sp>
      <p:sp>
        <p:nvSpPr>
          <p:cNvPr id="46084" name="Oval 4"/>
          <p:cNvSpPr>
            <a:spLocks noChangeArrowheads="1"/>
          </p:cNvSpPr>
          <p:nvPr/>
        </p:nvSpPr>
        <p:spPr bwMode="auto">
          <a:xfrm>
            <a:off x="1199456" y="4184772"/>
            <a:ext cx="564308" cy="735747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ts val="1200"/>
              </a:spcBef>
            </a:pPr>
            <a:r>
              <a:rPr lang="en-US" sz="2800">
                <a:latin typeface="Tahoma" pitchFamily="34" charset="0"/>
              </a:rPr>
              <a:t>   </a:t>
            </a:r>
          </a:p>
        </p:txBody>
      </p:sp>
      <p:sp>
        <p:nvSpPr>
          <p:cNvPr id="80901" name="AutoShape 5"/>
          <p:cNvSpPr>
            <a:spLocks noChangeArrowheads="1"/>
          </p:cNvSpPr>
          <p:nvPr/>
        </p:nvSpPr>
        <p:spPr bwMode="auto">
          <a:xfrm>
            <a:off x="4288011" y="-60942"/>
            <a:ext cx="4892905" cy="646986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BÀI TẬP LUYỆN TẬP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479376" y="1556792"/>
            <a:ext cx="11712624" cy="110799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0" hangingPunct="0">
              <a:spcBef>
                <a:spcPts val="1200"/>
              </a:spcBef>
            </a:pPr>
            <a:r>
              <a:rPr lang="en-US" sz="2800">
                <a:latin typeface="Tahoma" pitchFamily="34" charset="0"/>
              </a:rPr>
              <a:t>		</a:t>
            </a:r>
            <a:r>
              <a:rPr lang="en-US" sz="2800">
                <a:latin typeface="Times New Roman" pitchFamily="18" charset="0"/>
              </a:rPr>
              <a:t>A. NaOH					          B. HCl</a:t>
            </a:r>
          </a:p>
          <a:p>
            <a:pPr eaLnBrk="0" hangingPunct="0">
              <a:spcBef>
                <a:spcPts val="1200"/>
              </a:spcBef>
            </a:pPr>
            <a:r>
              <a:rPr lang="en-US" sz="2800">
                <a:latin typeface="Times New Roman" pitchFamily="18" charset="0"/>
              </a:rPr>
              <a:t>          C. CH</a:t>
            </a:r>
            <a:r>
              <a:rPr lang="en-US" sz="2800" baseline="-25000">
                <a:latin typeface="Times New Roman" pitchFamily="18" charset="0"/>
              </a:rPr>
              <a:t>3</a:t>
            </a:r>
            <a:r>
              <a:rPr lang="en-US" sz="2800">
                <a:latin typeface="Times New Roman" pitchFamily="18" charset="0"/>
              </a:rPr>
              <a:t>OH/ HCl					D. Quỳ tím</a:t>
            </a:r>
          </a:p>
        </p:txBody>
      </p:sp>
      <p:sp>
        <p:nvSpPr>
          <p:cNvPr id="46089" name="Oval 9"/>
          <p:cNvSpPr>
            <a:spLocks noChangeArrowheads="1"/>
          </p:cNvSpPr>
          <p:nvPr/>
        </p:nvSpPr>
        <p:spPr bwMode="auto">
          <a:xfrm>
            <a:off x="7680176" y="2068690"/>
            <a:ext cx="665294" cy="735747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ts val="1200"/>
              </a:spcBef>
            </a:pPr>
            <a:r>
              <a:rPr lang="en-US" sz="2800">
                <a:latin typeface="Tahoma" pitchFamily="34" charset="0"/>
              </a:rPr>
              <a:t>        </a:t>
            </a: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335360" y="4823970"/>
            <a:ext cx="11712624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0" hangingPunct="0">
              <a:spcBef>
                <a:spcPts val="1200"/>
              </a:spcBef>
            </a:pPr>
            <a:r>
              <a:rPr lang="en-US" sz="2800" b="1">
                <a:solidFill>
                  <a:schemeClr val="hlink"/>
                </a:solidFill>
                <a:latin typeface="Times New Roman" pitchFamily="18" charset="0"/>
              </a:rPr>
              <a:t>Bài 3</a:t>
            </a:r>
            <a:r>
              <a:rPr lang="en-US" sz="2800">
                <a:latin typeface="Times New Roman" pitchFamily="18" charset="0"/>
              </a:rPr>
              <a:t>. Cho Alanin tác dụng lần lượt với các chất sau: KOH, HBr, NaCl, CH</a:t>
            </a:r>
            <a:r>
              <a:rPr lang="en-US" sz="2800" baseline="-25000">
                <a:latin typeface="Times New Roman" pitchFamily="18" charset="0"/>
              </a:rPr>
              <a:t>3</a:t>
            </a:r>
            <a:r>
              <a:rPr lang="en-US" sz="2800">
                <a:latin typeface="Times New Roman" pitchFamily="18" charset="0"/>
              </a:rPr>
              <a:t>OH (có mặt khí HCl). Số trường hợp xảy ra phản ứng hoá học là:</a:t>
            </a:r>
            <a:endParaRPr lang="en-US" sz="2800" baseline="-25000">
              <a:latin typeface="Times New Roman" pitchFamily="18" charset="0"/>
            </a:endParaRP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335360" y="5652258"/>
            <a:ext cx="11712624" cy="110799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0" hangingPunct="0">
              <a:spcBef>
                <a:spcPts val="1200"/>
              </a:spcBef>
            </a:pPr>
            <a:r>
              <a:rPr lang="en-US" sz="2800">
                <a:latin typeface="Tahoma" pitchFamily="34" charset="0"/>
              </a:rPr>
              <a:t>		A.  </a:t>
            </a:r>
            <a:r>
              <a:rPr lang="en-US" sz="2800">
                <a:latin typeface="Times New Roman" pitchFamily="18" charset="0"/>
              </a:rPr>
              <a:t>3					B. 4</a:t>
            </a:r>
          </a:p>
          <a:p>
            <a:pPr eaLnBrk="0" hangingPunct="0">
              <a:spcBef>
                <a:spcPts val="1200"/>
              </a:spcBef>
            </a:pPr>
            <a:r>
              <a:rPr lang="en-US" sz="2800">
                <a:latin typeface="Times New Roman" pitchFamily="18" charset="0"/>
              </a:rPr>
              <a:t>		C.  2					D. 1</a:t>
            </a:r>
          </a:p>
        </p:txBody>
      </p:sp>
      <p:sp>
        <p:nvSpPr>
          <p:cNvPr id="46092" name="Oval 12"/>
          <p:cNvSpPr>
            <a:spLocks noChangeArrowheads="1"/>
          </p:cNvSpPr>
          <p:nvPr/>
        </p:nvSpPr>
        <p:spPr bwMode="auto">
          <a:xfrm>
            <a:off x="1055229" y="5556643"/>
            <a:ext cx="708535" cy="735747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ts val="1200"/>
              </a:spcBef>
            </a:pPr>
            <a:r>
              <a:rPr lang="en-US" sz="2800">
                <a:latin typeface="Tahoma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83492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3" grpId="0"/>
      <p:bldP spid="46084" grpId="0" animBg="1"/>
      <p:bldP spid="46087" grpId="0"/>
      <p:bldP spid="46089" grpId="0" animBg="1"/>
      <p:bldP spid="46090" grpId="0"/>
      <p:bldP spid="46091" grpId="0"/>
      <p:bldP spid="4609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bo s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"/>
            <a:ext cx="32004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1" name="Picture 3" descr="ca duoi h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2" name="Picture 4" descr="dau na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33800"/>
            <a:ext cx="3352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3" name="Picture 5" descr="thit b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733800"/>
            <a:ext cx="3124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4" name="Picture 6" descr="tru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00"/>
            <a:ext cx="28956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5" name="Picture 7" descr="sua b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733800"/>
            <a:ext cx="26670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60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Text Box 10"/>
          <p:cNvSpPr txBox="1">
            <a:spLocks noChangeArrowheads="1"/>
          </p:cNvSpPr>
          <p:nvPr/>
        </p:nvSpPr>
        <p:spPr bwMode="auto">
          <a:xfrm>
            <a:off x="2700339" y="1908176"/>
            <a:ext cx="2447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endParaRPr lang="vi-V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68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6765081"/>
              </p:ext>
            </p:extLst>
          </p:nvPr>
        </p:nvGraphicFramePr>
        <p:xfrm>
          <a:off x="2362201" y="1600201"/>
          <a:ext cx="2786063" cy="10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ISIS/Draw Sketch" r:id="rId3" imgW="1257142" imgH="513480" progId="">
                  <p:embed/>
                </p:oleObj>
              </mc:Choice>
              <mc:Fallback>
                <p:oleObj name="ISIS/Draw Sketch" r:id="rId3" imgW="1257142" imgH="5134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1" y="1600201"/>
                        <a:ext cx="2786063" cy="103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500004"/>
              </p:ext>
            </p:extLst>
          </p:nvPr>
        </p:nvGraphicFramePr>
        <p:xfrm>
          <a:off x="6219924" y="1570909"/>
          <a:ext cx="3995738" cy="1015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ISIS/Draw Sketch" r:id="rId5" imgW="2113758" imgH="496461" progId="">
                  <p:embed/>
                </p:oleObj>
              </mc:Choice>
              <mc:Fallback>
                <p:oleObj name="ISIS/Draw Sketch" r:id="rId5" imgW="2113758" imgH="49646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9924" y="1570909"/>
                        <a:ext cx="3995738" cy="10158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5" name="Object 13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400389569"/>
              </p:ext>
            </p:extLst>
          </p:nvPr>
        </p:nvGraphicFramePr>
        <p:xfrm>
          <a:off x="2895600" y="2695326"/>
          <a:ext cx="2176462" cy="1536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" name="ISIS/Draw Sketch" r:id="rId7" imgW="1030916" imgH="751024" progId="">
                  <p:embed/>
                </p:oleObj>
              </mc:Choice>
              <mc:Fallback>
                <p:oleObj name="ISIS/Draw Sketch" r:id="rId7" imgW="1030916" imgH="751024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695326"/>
                        <a:ext cx="2176462" cy="15363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7" name="Object 15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30385174"/>
              </p:ext>
            </p:extLst>
          </p:nvPr>
        </p:nvGraphicFramePr>
        <p:xfrm>
          <a:off x="6516241" y="2849169"/>
          <a:ext cx="3403104" cy="1111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7" name="ISIS/Draw Sketch" r:id="rId9" imgW="1653296" imgH="518881" progId="">
                  <p:embed/>
                </p:oleObj>
              </mc:Choice>
              <mc:Fallback>
                <p:oleObj name="ISIS/Draw Sketch" r:id="rId9" imgW="1653296" imgH="518881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41" y="2849169"/>
                        <a:ext cx="3403104" cy="11112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04" name="Text Box 32"/>
          <p:cNvSpPr txBox="1">
            <a:spLocks noChangeArrowheads="1"/>
          </p:cNvSpPr>
          <p:nvPr/>
        </p:nvSpPr>
        <p:spPr bwMode="auto">
          <a:xfrm>
            <a:off x="431431" y="5570931"/>
            <a:ext cx="398539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Công thức tổng quát:</a:t>
            </a:r>
          </a:p>
        </p:txBody>
      </p:sp>
      <p:sp>
        <p:nvSpPr>
          <p:cNvPr id="28705" name="Text Box 33"/>
          <p:cNvSpPr txBox="1">
            <a:spLocks noChangeArrowheads="1"/>
          </p:cNvSpPr>
          <p:nvPr/>
        </p:nvSpPr>
        <p:spPr bwMode="auto">
          <a:xfrm>
            <a:off x="4180211" y="5584731"/>
            <a:ext cx="57608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3200" b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b="1" baseline="-25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R(</a:t>
            </a:r>
            <a:r>
              <a:rPr 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COOH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b="1" baseline="-250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với  x,y ≥ 1.</a:t>
            </a:r>
          </a:p>
        </p:txBody>
      </p:sp>
      <p:sp>
        <p:nvSpPr>
          <p:cNvPr id="2" name="Rectangle 1"/>
          <p:cNvSpPr/>
          <p:nvPr/>
        </p:nvSpPr>
        <p:spPr>
          <a:xfrm>
            <a:off x="3704763" y="127680"/>
            <a:ext cx="45130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AMINO AXIT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5308" y="907804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ĐỊNH NGHĨA, DANH PHÁP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31504" y="1487448"/>
            <a:ext cx="1068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7368" y="4314480"/>
            <a:ext cx="11089232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=&gt; Amino axit là hợp chất hữu cơ tạp chức phân tử chứa đồng  thời nhóm amino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(NH</a:t>
            </a:r>
            <a:r>
              <a:rPr lang="en-US" sz="32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và nhóm cacboxyl 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(COOH)</a:t>
            </a:r>
          </a:p>
        </p:txBody>
      </p:sp>
    </p:spTree>
    <p:extLst>
      <p:ext uri="{BB962C8B-B14F-4D97-AF65-F5344CB8AC3E}">
        <p14:creationId xmlns:p14="http://schemas.microsoft.com/office/powerpoint/2010/main" val="335701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2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04" grpId="0"/>
      <p:bldP spid="28705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117" name="Group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708065"/>
              </p:ext>
            </p:extLst>
          </p:nvPr>
        </p:nvGraphicFramePr>
        <p:xfrm>
          <a:off x="479376" y="260648"/>
          <a:ext cx="11377263" cy="6330316"/>
        </p:xfrm>
        <a:graphic>
          <a:graphicData uri="http://schemas.openxmlformats.org/drawingml/2006/table">
            <a:tbl>
              <a:tblPr/>
              <a:tblGrid>
                <a:gridCol w="4456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0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0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73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32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Công thức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Tên thay thế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Tên bán hệ thống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Tên thường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Kí hiệu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6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Char char="*"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Char char="*"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Char char="*"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Char char="*"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2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Char char="*"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Char char="*"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Char char="*"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Char char="*"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Char char="*"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1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Char char="*"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Char char="*"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Char char="*"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Char char="*"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Char char="*"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Char char="*"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Char char="*"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Char char="*"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Char char="*"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63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Char char="*"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Char char="*"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Char char="*"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Char char="*"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Char char="*"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16782" name="Group 46"/>
          <p:cNvGrpSpPr>
            <a:grpSpLocks/>
          </p:cNvGrpSpPr>
          <p:nvPr/>
        </p:nvGrpSpPr>
        <p:grpSpPr bwMode="auto">
          <a:xfrm>
            <a:off x="497320" y="1060749"/>
            <a:ext cx="11503336" cy="5478463"/>
            <a:chOff x="4" y="514"/>
            <a:chExt cx="5770" cy="3451"/>
          </a:xfrm>
        </p:grpSpPr>
        <p:graphicFrame>
          <p:nvGraphicFramePr>
            <p:cNvPr id="85039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24383881"/>
                </p:ext>
              </p:extLst>
            </p:nvPr>
          </p:nvGraphicFramePr>
          <p:xfrm>
            <a:off x="277" y="514"/>
            <a:ext cx="1539" cy="5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9" name="ISIS/Draw Sketch" r:id="rId3" imgW="1255406" imgH="486249" progId="ISISServer">
                    <p:embed/>
                  </p:oleObj>
                </mc:Choice>
                <mc:Fallback>
                  <p:oleObj name="ISIS/Draw Sketch" r:id="rId3" imgW="1255406" imgH="486249" progId="ISISServer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7" y="514"/>
                          <a:ext cx="1539" cy="5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040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62396309"/>
                </p:ext>
              </p:extLst>
            </p:nvPr>
          </p:nvGraphicFramePr>
          <p:xfrm>
            <a:off x="357" y="1156"/>
            <a:ext cx="1379" cy="5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0" name="ISIS/Draw Sketch" r:id="rId5" imgW="988916" imgH="486249" progId="ISISServer">
                    <p:embed/>
                  </p:oleObj>
                </mc:Choice>
                <mc:Fallback>
                  <p:oleObj name="ISIS/Draw Sketch" r:id="rId5" imgW="988916" imgH="486249" progId="ISISServer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" y="1156"/>
                          <a:ext cx="1379" cy="5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041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3995121"/>
                </p:ext>
              </p:extLst>
            </p:nvPr>
          </p:nvGraphicFramePr>
          <p:xfrm>
            <a:off x="198" y="1851"/>
            <a:ext cx="1781" cy="5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1" name="ISIS/Draw Sketch" r:id="rId7" imgW="1487492" imgH="492859" progId="ISISServer">
                    <p:embed/>
                  </p:oleObj>
                </mc:Choice>
                <mc:Fallback>
                  <p:oleObj name="ISIS/Draw Sketch" r:id="rId7" imgW="1487492" imgH="492859" progId="ISISServer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" y="1851"/>
                          <a:ext cx="1781" cy="5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042" name="Object 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67567276"/>
                </p:ext>
              </p:extLst>
            </p:nvPr>
          </p:nvGraphicFramePr>
          <p:xfrm>
            <a:off x="105" y="2634"/>
            <a:ext cx="1883" cy="5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2" name="ISIS/Draw Sketch" r:id="rId9" imgW="1635028" imgH="487596" progId="ISISServer">
                    <p:embed/>
                  </p:oleObj>
                </mc:Choice>
                <mc:Fallback>
                  <p:oleObj name="ISIS/Draw Sketch" r:id="rId9" imgW="1635028" imgH="487596" progId="ISISServer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" y="2634"/>
                          <a:ext cx="1883" cy="5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043" name="Object 5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86438684"/>
                </p:ext>
              </p:extLst>
            </p:nvPr>
          </p:nvGraphicFramePr>
          <p:xfrm>
            <a:off x="4" y="3432"/>
            <a:ext cx="2212" cy="5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3" name="ISIS/Draw Sketch" r:id="rId11" imgW="2052631" imgH="498532" progId="ISISServer">
                    <p:embed/>
                  </p:oleObj>
                </mc:Choice>
                <mc:Fallback>
                  <p:oleObj name="ISIS/Draw Sketch" r:id="rId11" imgW="2052631" imgH="498532" progId="ISISServer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" y="3432"/>
                          <a:ext cx="2212" cy="5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5044" name="Text Box 52"/>
            <p:cNvSpPr txBox="1">
              <a:spLocks noChangeArrowheads="1"/>
            </p:cNvSpPr>
            <p:nvPr/>
          </p:nvSpPr>
          <p:spPr bwMode="auto">
            <a:xfrm>
              <a:off x="2256" y="1104"/>
              <a:ext cx="1056" cy="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120000"/>
              </a:pPr>
              <a:r>
                <a:rPr lang="en-US" b="1">
                  <a:latin typeface="Times New Roman" pitchFamily="18" charset="0"/>
                </a:rPr>
                <a:t>Axit 2-</a:t>
              </a:r>
            </a:p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120000"/>
              </a:pPr>
              <a:r>
                <a:rPr lang="en-US" b="1">
                  <a:latin typeface="Times New Roman" pitchFamily="18" charset="0"/>
                </a:rPr>
                <a:t>aminoetanoic</a:t>
              </a:r>
            </a:p>
            <a:p>
              <a:pPr algn="ctr" eaLnBrk="0" hangingPunct="0"/>
              <a:endParaRPr lang="en-US" b="1">
                <a:latin typeface="Times New Roman" pitchFamily="18" charset="0"/>
              </a:endParaRPr>
            </a:p>
          </p:txBody>
        </p:sp>
        <p:sp>
          <p:nvSpPr>
            <p:cNvPr id="85045" name="Text Box 53"/>
            <p:cNvSpPr txBox="1">
              <a:spLocks noChangeArrowheads="1"/>
            </p:cNvSpPr>
            <p:nvPr/>
          </p:nvSpPr>
          <p:spPr bwMode="auto">
            <a:xfrm>
              <a:off x="2184" y="540"/>
              <a:ext cx="116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0" hangingPunct="0"/>
              <a:r>
                <a:rPr lang="en-US" b="1">
                  <a:latin typeface="Times New Roman" pitchFamily="18" charset="0"/>
                </a:rPr>
                <a:t>Axit 2-aminopropanoic</a:t>
              </a:r>
            </a:p>
          </p:txBody>
        </p:sp>
        <p:sp>
          <p:nvSpPr>
            <p:cNvPr id="85046" name="Text Box 54"/>
            <p:cNvSpPr txBox="1">
              <a:spLocks noChangeArrowheads="1"/>
            </p:cNvSpPr>
            <p:nvPr/>
          </p:nvSpPr>
          <p:spPr bwMode="auto">
            <a:xfrm>
              <a:off x="2172" y="1872"/>
              <a:ext cx="1296" cy="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120000"/>
              </a:pPr>
              <a:r>
                <a:rPr lang="en-US" b="1">
                  <a:latin typeface="Times New Roman" pitchFamily="18" charset="0"/>
                </a:rPr>
                <a:t>Axit 2-amino-3-metylbutanoic</a:t>
              </a:r>
            </a:p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120000"/>
              </a:pPr>
              <a:endParaRPr lang="en-US" b="1">
                <a:latin typeface="Tahoma" pitchFamily="34" charset="0"/>
              </a:endParaRPr>
            </a:p>
          </p:txBody>
        </p:sp>
        <p:sp>
          <p:nvSpPr>
            <p:cNvPr id="85047" name="Text Box 55"/>
            <p:cNvSpPr txBox="1">
              <a:spLocks noChangeArrowheads="1"/>
            </p:cNvSpPr>
            <p:nvPr/>
          </p:nvSpPr>
          <p:spPr bwMode="auto">
            <a:xfrm>
              <a:off x="3456" y="528"/>
              <a:ext cx="111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120000"/>
              </a:pPr>
              <a:r>
                <a:rPr lang="en-US" b="1">
                  <a:latin typeface="Times New Roman" pitchFamily="18" charset="0"/>
                </a:rPr>
                <a:t>Axit </a:t>
              </a:r>
              <a:r>
                <a:rPr lang="en-US" b="1">
                  <a:latin typeface="Times New Roman" pitchFamily="18" charset="0"/>
                  <a:sym typeface="Symbol" pitchFamily="18" charset="2"/>
                </a:rPr>
                <a:t>-aminopropionic</a:t>
              </a:r>
              <a:endParaRPr lang="en-US" b="1">
                <a:latin typeface="Times New Roman" pitchFamily="18" charset="0"/>
              </a:endParaRPr>
            </a:p>
          </p:txBody>
        </p:sp>
        <p:sp>
          <p:nvSpPr>
            <p:cNvPr id="85048" name="Text Box 56"/>
            <p:cNvSpPr txBox="1">
              <a:spLocks noChangeArrowheads="1"/>
            </p:cNvSpPr>
            <p:nvPr/>
          </p:nvSpPr>
          <p:spPr bwMode="auto">
            <a:xfrm>
              <a:off x="3456" y="1248"/>
              <a:ext cx="12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 eaLnBrk="0" hangingPunct="0"/>
              <a:r>
                <a:rPr lang="en-US" b="1">
                  <a:latin typeface="Times New Roman" pitchFamily="18" charset="0"/>
                </a:rPr>
                <a:t>Axit aminoaxetic</a:t>
              </a:r>
            </a:p>
          </p:txBody>
        </p:sp>
        <p:sp>
          <p:nvSpPr>
            <p:cNvPr id="85049" name="Text Box 57"/>
            <p:cNvSpPr txBox="1">
              <a:spLocks noChangeArrowheads="1"/>
            </p:cNvSpPr>
            <p:nvPr/>
          </p:nvSpPr>
          <p:spPr bwMode="auto">
            <a:xfrm>
              <a:off x="3408" y="1872"/>
              <a:ext cx="1248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120000"/>
              </a:pPr>
              <a:r>
                <a:rPr lang="en-US" b="1">
                  <a:latin typeface="Times New Roman" pitchFamily="18" charset="0"/>
                </a:rPr>
                <a:t>Axit </a:t>
              </a:r>
              <a:r>
                <a:rPr lang="en-US" b="1">
                  <a:latin typeface="Times New Roman" pitchFamily="18" charset="0"/>
                  <a:sym typeface="Symbol" pitchFamily="18" charset="2"/>
                </a:rPr>
                <a:t></a:t>
              </a:r>
              <a:r>
                <a:rPr lang="en-US" b="1">
                  <a:latin typeface="Times New Roman" pitchFamily="18" charset="0"/>
                </a:rPr>
                <a:t>-</a:t>
              </a:r>
            </a:p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120000"/>
              </a:pPr>
              <a:r>
                <a:rPr lang="en-US" b="1">
                  <a:latin typeface="Times New Roman" pitchFamily="18" charset="0"/>
                </a:rPr>
                <a:t>aminoisovaleric</a:t>
              </a:r>
            </a:p>
          </p:txBody>
        </p:sp>
        <p:grpSp>
          <p:nvGrpSpPr>
            <p:cNvPr id="85050" name="Group 58"/>
            <p:cNvGrpSpPr>
              <a:grpSpLocks/>
            </p:cNvGrpSpPr>
            <p:nvPr/>
          </p:nvGrpSpPr>
          <p:grpSpPr bwMode="auto">
            <a:xfrm>
              <a:off x="4710" y="608"/>
              <a:ext cx="1050" cy="245"/>
              <a:chOff x="4710" y="664"/>
              <a:chExt cx="1050" cy="245"/>
            </a:xfrm>
          </p:grpSpPr>
          <p:sp>
            <p:nvSpPr>
              <p:cNvPr id="85051" name="Text Box 59"/>
              <p:cNvSpPr txBox="1">
                <a:spLocks noChangeArrowheads="1"/>
              </p:cNvSpPr>
              <p:nvPr/>
            </p:nvSpPr>
            <p:spPr bwMode="auto">
              <a:xfrm>
                <a:off x="4710" y="664"/>
                <a:ext cx="62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120000"/>
                </a:pPr>
                <a:r>
                  <a:rPr lang="en-US" b="1">
                    <a:latin typeface="Times New Roman" pitchFamily="18" charset="0"/>
                  </a:rPr>
                  <a:t>Alanin</a:t>
                </a:r>
              </a:p>
            </p:txBody>
          </p:sp>
          <p:sp>
            <p:nvSpPr>
              <p:cNvPr id="85052" name="Text Box 60"/>
              <p:cNvSpPr txBox="1">
                <a:spLocks noChangeArrowheads="1"/>
              </p:cNvSpPr>
              <p:nvPr/>
            </p:nvSpPr>
            <p:spPr bwMode="auto">
              <a:xfrm>
                <a:off x="5220" y="678"/>
                <a:ext cx="5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120000"/>
                </a:pPr>
                <a:r>
                  <a:rPr lang="en-US" b="1">
                    <a:latin typeface="Times New Roman" pitchFamily="18" charset="0"/>
                  </a:rPr>
                  <a:t>Ala</a:t>
                </a:r>
              </a:p>
            </p:txBody>
          </p:sp>
        </p:grpSp>
        <p:grpSp>
          <p:nvGrpSpPr>
            <p:cNvPr id="85053" name="Group 61"/>
            <p:cNvGrpSpPr>
              <a:grpSpLocks/>
            </p:cNvGrpSpPr>
            <p:nvPr/>
          </p:nvGrpSpPr>
          <p:grpSpPr bwMode="auto">
            <a:xfrm>
              <a:off x="4704" y="1248"/>
              <a:ext cx="1070" cy="231"/>
              <a:chOff x="4704" y="1364"/>
              <a:chExt cx="1070" cy="231"/>
            </a:xfrm>
          </p:grpSpPr>
          <p:sp>
            <p:nvSpPr>
              <p:cNvPr id="85054" name="Text Box 62"/>
              <p:cNvSpPr txBox="1">
                <a:spLocks noChangeArrowheads="1"/>
              </p:cNvSpPr>
              <p:nvPr/>
            </p:nvSpPr>
            <p:spPr bwMode="auto">
              <a:xfrm>
                <a:off x="4704" y="1364"/>
                <a:ext cx="62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120000"/>
                </a:pPr>
                <a:r>
                  <a:rPr lang="en-US" b="1">
                    <a:latin typeface="Times New Roman" pitchFamily="18" charset="0"/>
                  </a:rPr>
                  <a:t>Glyxin</a:t>
                </a:r>
              </a:p>
            </p:txBody>
          </p:sp>
          <p:sp>
            <p:nvSpPr>
              <p:cNvPr id="85055" name="Text Box 63"/>
              <p:cNvSpPr txBox="1">
                <a:spLocks noChangeArrowheads="1"/>
              </p:cNvSpPr>
              <p:nvPr/>
            </p:nvSpPr>
            <p:spPr bwMode="auto">
              <a:xfrm>
                <a:off x="5234" y="1364"/>
                <a:ext cx="5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120000"/>
                </a:pPr>
                <a:r>
                  <a:rPr lang="en-US" b="1">
                    <a:latin typeface="Times New Roman" pitchFamily="18" charset="0"/>
                  </a:rPr>
                  <a:t>Gly</a:t>
                </a:r>
              </a:p>
            </p:txBody>
          </p:sp>
        </p:grpSp>
        <p:grpSp>
          <p:nvGrpSpPr>
            <p:cNvPr id="85056" name="Group 64"/>
            <p:cNvGrpSpPr>
              <a:grpSpLocks/>
            </p:cNvGrpSpPr>
            <p:nvPr/>
          </p:nvGrpSpPr>
          <p:grpSpPr bwMode="auto">
            <a:xfrm>
              <a:off x="4704" y="1872"/>
              <a:ext cx="1056" cy="231"/>
              <a:chOff x="4704" y="2160"/>
              <a:chExt cx="1056" cy="231"/>
            </a:xfrm>
          </p:grpSpPr>
          <p:sp>
            <p:nvSpPr>
              <p:cNvPr id="85057" name="Text Box 65"/>
              <p:cNvSpPr txBox="1">
                <a:spLocks noChangeArrowheads="1"/>
              </p:cNvSpPr>
              <p:nvPr/>
            </p:nvSpPr>
            <p:spPr bwMode="auto">
              <a:xfrm>
                <a:off x="4704" y="2160"/>
                <a:ext cx="62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120000"/>
                </a:pPr>
                <a:r>
                  <a:rPr lang="en-US" b="1">
                    <a:latin typeface="Times New Roman" pitchFamily="18" charset="0"/>
                  </a:rPr>
                  <a:t>Valin</a:t>
                </a:r>
              </a:p>
            </p:txBody>
          </p:sp>
          <p:sp>
            <p:nvSpPr>
              <p:cNvPr id="85058" name="Text Box 66"/>
              <p:cNvSpPr txBox="1">
                <a:spLocks noChangeArrowheads="1"/>
              </p:cNvSpPr>
              <p:nvPr/>
            </p:nvSpPr>
            <p:spPr bwMode="auto">
              <a:xfrm>
                <a:off x="5220" y="2160"/>
                <a:ext cx="5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120000"/>
                </a:pPr>
                <a:r>
                  <a:rPr lang="en-US" b="1">
                    <a:latin typeface="Times New Roman" pitchFamily="18" charset="0"/>
                  </a:rPr>
                  <a:t>Val</a:t>
                </a:r>
              </a:p>
            </p:txBody>
          </p:sp>
        </p:grpSp>
        <p:grpSp>
          <p:nvGrpSpPr>
            <p:cNvPr id="85059" name="Group 67"/>
            <p:cNvGrpSpPr>
              <a:grpSpLocks/>
            </p:cNvGrpSpPr>
            <p:nvPr/>
          </p:nvGrpSpPr>
          <p:grpSpPr bwMode="auto">
            <a:xfrm>
              <a:off x="4704" y="2666"/>
              <a:ext cx="1056" cy="243"/>
              <a:chOff x="4704" y="2784"/>
              <a:chExt cx="1056" cy="243"/>
            </a:xfrm>
          </p:grpSpPr>
          <p:sp>
            <p:nvSpPr>
              <p:cNvPr id="85060" name="Text Box 68"/>
              <p:cNvSpPr txBox="1">
                <a:spLocks noChangeArrowheads="1"/>
              </p:cNvSpPr>
              <p:nvPr/>
            </p:nvSpPr>
            <p:spPr bwMode="auto">
              <a:xfrm>
                <a:off x="4704" y="2784"/>
                <a:ext cx="62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120000"/>
                </a:pPr>
                <a:r>
                  <a:rPr lang="en-US" b="1">
                    <a:latin typeface="Times New Roman" pitchFamily="18" charset="0"/>
                  </a:rPr>
                  <a:t>Lysin</a:t>
                </a:r>
              </a:p>
            </p:txBody>
          </p:sp>
          <p:sp>
            <p:nvSpPr>
              <p:cNvPr id="85061" name="Text Box 69"/>
              <p:cNvSpPr txBox="1">
                <a:spLocks noChangeArrowheads="1"/>
              </p:cNvSpPr>
              <p:nvPr/>
            </p:nvSpPr>
            <p:spPr bwMode="auto">
              <a:xfrm>
                <a:off x="5220" y="2796"/>
                <a:ext cx="5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120000"/>
                </a:pPr>
                <a:r>
                  <a:rPr lang="en-US" b="1">
                    <a:latin typeface="Times New Roman" pitchFamily="18" charset="0"/>
                  </a:rPr>
                  <a:t>Lys</a:t>
                </a:r>
              </a:p>
            </p:txBody>
          </p:sp>
        </p:grpSp>
        <p:grpSp>
          <p:nvGrpSpPr>
            <p:cNvPr id="85062" name="Group 70"/>
            <p:cNvGrpSpPr>
              <a:grpSpLocks/>
            </p:cNvGrpSpPr>
            <p:nvPr/>
          </p:nvGrpSpPr>
          <p:grpSpPr bwMode="auto">
            <a:xfrm>
              <a:off x="4649" y="3346"/>
              <a:ext cx="1098" cy="404"/>
              <a:chOff x="4649" y="3346"/>
              <a:chExt cx="1098" cy="404"/>
            </a:xfrm>
          </p:grpSpPr>
          <p:sp>
            <p:nvSpPr>
              <p:cNvPr id="85063" name="Text Box 71"/>
              <p:cNvSpPr txBox="1">
                <a:spLocks noChangeArrowheads="1"/>
              </p:cNvSpPr>
              <p:nvPr/>
            </p:nvSpPr>
            <p:spPr bwMode="auto">
              <a:xfrm>
                <a:off x="4649" y="3346"/>
                <a:ext cx="720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120000"/>
                </a:pPr>
                <a:r>
                  <a:rPr lang="en-US" b="1">
                    <a:latin typeface="Times New Roman" pitchFamily="18" charset="0"/>
                  </a:rPr>
                  <a:t>Axit glutamic</a:t>
                </a:r>
              </a:p>
            </p:txBody>
          </p:sp>
          <p:sp>
            <p:nvSpPr>
              <p:cNvPr id="85064" name="Text Box 72"/>
              <p:cNvSpPr txBox="1">
                <a:spLocks noChangeArrowheads="1"/>
              </p:cNvSpPr>
              <p:nvPr/>
            </p:nvSpPr>
            <p:spPr bwMode="auto">
              <a:xfrm>
                <a:off x="5207" y="3456"/>
                <a:ext cx="54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120000"/>
                </a:pPr>
                <a:r>
                  <a:rPr lang="en-US" b="1">
                    <a:latin typeface="Times New Roman" pitchFamily="18" charset="0"/>
                  </a:rPr>
                  <a:t>Glu</a:t>
                </a:r>
              </a:p>
            </p:txBody>
          </p:sp>
        </p:grpSp>
      </p:grpSp>
      <p:sp>
        <p:nvSpPr>
          <p:cNvPr id="85093" name="Text Box 67"/>
          <p:cNvSpPr txBox="1">
            <a:spLocks noChangeArrowheads="1"/>
          </p:cNvSpPr>
          <p:nvPr/>
        </p:nvSpPr>
        <p:spPr bwMode="auto">
          <a:xfrm>
            <a:off x="5106650" y="4340426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0" hangingPunct="0"/>
            <a:r>
              <a:rPr lang="en-US" b="1">
                <a:latin typeface="Times New Roman" pitchFamily="18" charset="0"/>
              </a:rPr>
              <a:t>Axit 2,6-điaminohexanoic</a:t>
            </a:r>
          </a:p>
        </p:txBody>
      </p:sp>
      <p:sp>
        <p:nvSpPr>
          <p:cNvPr id="85094" name="Text Box 67"/>
          <p:cNvSpPr txBox="1">
            <a:spLocks noChangeArrowheads="1"/>
          </p:cNvSpPr>
          <p:nvPr/>
        </p:nvSpPr>
        <p:spPr bwMode="auto">
          <a:xfrm>
            <a:off x="7540083" y="4328264"/>
            <a:ext cx="2057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0" hangingPunct="0"/>
            <a:r>
              <a:rPr lang="en-US" b="1">
                <a:latin typeface="Times New Roman" pitchFamily="18" charset="0"/>
              </a:rPr>
              <a:t>Axit </a:t>
            </a:r>
            <a:r>
              <a:rPr lang="en-US" b="1">
                <a:latin typeface="Times New Roman" pitchFamily="18" charset="0"/>
                <a:sym typeface="Symbol" pitchFamily="18" charset="2"/>
              </a:rPr>
              <a:t>,-điaminocaproic</a:t>
            </a:r>
          </a:p>
          <a:p>
            <a:pPr algn="ctr" eaLnBrk="0" hangingPunct="0"/>
            <a:endParaRPr lang="en-US" b="1">
              <a:latin typeface="Tahoma" pitchFamily="34" charset="0"/>
            </a:endParaRPr>
          </a:p>
        </p:txBody>
      </p:sp>
      <p:sp>
        <p:nvSpPr>
          <p:cNvPr id="85095" name="Text Box 67"/>
          <p:cNvSpPr txBox="1">
            <a:spLocks noChangeArrowheads="1"/>
          </p:cNvSpPr>
          <p:nvPr/>
        </p:nvSpPr>
        <p:spPr bwMode="auto">
          <a:xfrm>
            <a:off x="4987010" y="5656092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0" hangingPunct="0"/>
            <a:r>
              <a:rPr lang="en-US" b="1">
                <a:latin typeface="Times New Roman" pitchFamily="18" charset="0"/>
              </a:rPr>
              <a:t>Axit 2-aminopentanđioic</a:t>
            </a:r>
          </a:p>
        </p:txBody>
      </p:sp>
      <p:sp>
        <p:nvSpPr>
          <p:cNvPr id="85096" name="Text Box 67"/>
          <p:cNvSpPr txBox="1">
            <a:spLocks noChangeArrowheads="1"/>
          </p:cNvSpPr>
          <p:nvPr/>
        </p:nvSpPr>
        <p:spPr bwMode="auto">
          <a:xfrm>
            <a:off x="7540083" y="5623664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0" hangingPunct="0"/>
            <a:r>
              <a:rPr lang="en-US" b="1">
                <a:latin typeface="Times New Roman" pitchFamily="18" charset="0"/>
              </a:rPr>
              <a:t>Axit </a:t>
            </a:r>
            <a:r>
              <a:rPr lang="en-US" b="1">
                <a:latin typeface="Times New Roman" pitchFamily="18" charset="0"/>
                <a:sym typeface="Symbol" pitchFamily="18" charset="2"/>
              </a:rPr>
              <a:t>-aminoglutaric</a:t>
            </a:r>
          </a:p>
        </p:txBody>
      </p:sp>
    </p:spTree>
    <p:extLst>
      <p:ext uri="{BB962C8B-B14F-4D97-AF65-F5344CB8AC3E}">
        <p14:creationId xmlns:p14="http://schemas.microsoft.com/office/powerpoint/2010/main" val="57583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1384" y="332656"/>
            <a:ext cx="9937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CẤU TẠO PHÂN TỬ VÀ TÍNH CHẤT HÓA HỌC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47528" y="855877"/>
            <a:ext cx="4091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Cấu tạo phân tử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034" y="1789319"/>
            <a:ext cx="35242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871" y="2043319"/>
            <a:ext cx="36671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984" y="1889332"/>
            <a:ext cx="11144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2235696" y="2579894"/>
            <a:ext cx="2246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dạng phân tử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6794996" y="2579894"/>
            <a:ext cx="31181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dạng ion lưỡng cực</a:t>
            </a:r>
          </a:p>
        </p:txBody>
      </p:sp>
      <p:grpSp>
        <p:nvGrpSpPr>
          <p:cNvPr id="45" name="Group 11"/>
          <p:cNvGrpSpPr>
            <a:grpSpLocks/>
          </p:cNvGrpSpPr>
          <p:nvPr/>
        </p:nvGrpSpPr>
        <p:grpSpPr bwMode="auto">
          <a:xfrm>
            <a:off x="2351584" y="1824244"/>
            <a:ext cx="2703512" cy="347663"/>
            <a:chOff x="966787" y="1877476"/>
            <a:chExt cx="2703692" cy="347662"/>
          </a:xfrm>
        </p:grpSpPr>
        <p:cxnSp>
          <p:nvCxnSpPr>
            <p:cNvPr id="46" name="Straight Connector 45"/>
            <p:cNvCxnSpPr/>
            <p:nvPr/>
          </p:nvCxnSpPr>
          <p:spPr>
            <a:xfrm flipV="1">
              <a:off x="3670479" y="1877476"/>
              <a:ext cx="0" cy="34766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966787" y="1877476"/>
              <a:ext cx="270369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966787" y="1877476"/>
              <a:ext cx="0" cy="34766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382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1344" y="1279413"/>
            <a:ext cx="5544616" cy="107721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chung của các hợp chất hữu cơ chứa nhóm NH</a:t>
            </a:r>
            <a:r>
              <a:rPr lang="en-US" altLang="en-US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096000" y="1268760"/>
            <a:ext cx="0" cy="4724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454454" y="1279413"/>
            <a:ext cx="5544615" cy="107721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chung của các hợp chất hữu cơ chứa nhóm COOH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1344" y="3032013"/>
            <a:ext cx="5544616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a. Làm đổi màu quỳ tím thành xanh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92931" y="3870213"/>
            <a:ext cx="5544615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b. Phản ứng với bazơ mạnh tạo muối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1344" y="4708413"/>
            <a:ext cx="5544616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c. Phản ứng với axit mạnh tạo muối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454454" y="3032013"/>
            <a:ext cx="5544615" cy="52322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a. Làm đổi màu quỳ tím thành đỏ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454455" y="3878706"/>
            <a:ext cx="5544614" cy="52322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b. Phản ứng với bazơ mạnh tạo muối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475432" y="4708413"/>
            <a:ext cx="5544615" cy="52322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c. Phản ứng với axit mạnh tạo muối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454453" y="5555106"/>
            <a:ext cx="5544615" cy="52322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d. Tham gia phản ứng este hóa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1384" y="332656"/>
            <a:ext cx="9937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Tính chất hóa học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249738" y="2384425"/>
            <a:ext cx="33137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1. Tính lưỡng tính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265613" y="3219450"/>
            <a:ext cx="32864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2. Tính axit - bazơ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257675" y="4040188"/>
            <a:ext cx="54553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3. Tham gia phản ứng este hóa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251325" y="4838700"/>
            <a:ext cx="62231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4. Tham gia phản ứng trùng ngưng</a:t>
            </a:r>
          </a:p>
        </p:txBody>
      </p:sp>
      <p:cxnSp>
        <p:nvCxnSpPr>
          <p:cNvPr id="20" name="Straight Arrow Connector 19"/>
          <p:cNvCxnSpPr>
            <a:stCxn id="24" idx="3"/>
            <a:endCxn id="16" idx="1"/>
          </p:cNvCxnSpPr>
          <p:nvPr/>
        </p:nvCxnSpPr>
        <p:spPr>
          <a:xfrm flipV="1">
            <a:off x="3850169" y="2676813"/>
            <a:ext cx="399569" cy="110613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4" idx="3"/>
            <a:endCxn id="17" idx="1"/>
          </p:cNvCxnSpPr>
          <p:nvPr/>
        </p:nvCxnSpPr>
        <p:spPr>
          <a:xfrm flipV="1">
            <a:off x="3850169" y="3511838"/>
            <a:ext cx="415444" cy="27110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4" idx="3"/>
            <a:endCxn id="18" idx="1"/>
          </p:cNvCxnSpPr>
          <p:nvPr/>
        </p:nvCxnSpPr>
        <p:spPr>
          <a:xfrm>
            <a:off x="3850169" y="3782943"/>
            <a:ext cx="407506" cy="54963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4" idx="3"/>
            <a:endCxn id="19" idx="1"/>
          </p:cNvCxnSpPr>
          <p:nvPr/>
        </p:nvCxnSpPr>
        <p:spPr>
          <a:xfrm>
            <a:off x="3850169" y="3782943"/>
            <a:ext cx="401156" cy="134814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58920" y="3429000"/>
            <a:ext cx="3391249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cap="all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AMINO AXIT</a:t>
            </a:r>
          </a:p>
        </p:txBody>
      </p:sp>
    </p:spTree>
    <p:extLst>
      <p:ext uri="{BB962C8B-B14F-4D97-AF65-F5344CB8AC3E}">
        <p14:creationId xmlns:p14="http://schemas.microsoft.com/office/powerpoint/2010/main" val="221845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7" grpId="2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1" grpId="2" animBg="1"/>
      <p:bldP spid="12" grpId="0" animBg="1"/>
      <p:bldP spid="12" grpId="1" animBg="1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83432" y="917431"/>
            <a:ext cx="39330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a. Tính chất lưỡng tính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1384" y="332656"/>
            <a:ext cx="9937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Tính chất hóa học</a:t>
            </a:r>
          </a:p>
        </p:txBody>
      </p:sp>
    </p:spTree>
    <p:extLst>
      <p:ext uri="{BB962C8B-B14F-4D97-AF65-F5344CB8AC3E}">
        <p14:creationId xmlns:p14="http://schemas.microsoft.com/office/powerpoint/2010/main" val="184574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4"/>
          <p:cNvSpPr>
            <a:spLocks noChangeArrowheads="1"/>
          </p:cNvSpPr>
          <p:nvPr/>
        </p:nvSpPr>
        <p:spPr bwMode="auto">
          <a:xfrm>
            <a:off x="1524000" y="0"/>
            <a:ext cx="9448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>
              <a:latin typeface="Arial" charset="0"/>
            </a:endParaRPr>
          </a:p>
        </p:txBody>
      </p:sp>
      <p:sp>
        <p:nvSpPr>
          <p:cNvPr id="110595" name="Text Box 83"/>
          <p:cNvSpPr txBox="1">
            <a:spLocks noChangeArrowheads="1"/>
          </p:cNvSpPr>
          <p:nvPr/>
        </p:nvSpPr>
        <p:spPr bwMode="auto">
          <a:xfrm>
            <a:off x="1543599" y="973417"/>
            <a:ext cx="77620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b. Tính axit-bazo của dung dịch amino axit</a:t>
            </a:r>
          </a:p>
        </p:txBody>
      </p:sp>
      <p:sp>
        <p:nvSpPr>
          <p:cNvPr id="24660" name="Text Box 84"/>
          <p:cNvSpPr txBox="1">
            <a:spLocks noChangeArrowheads="1"/>
          </p:cNvSpPr>
          <p:nvPr/>
        </p:nvSpPr>
        <p:spPr bwMode="auto">
          <a:xfrm>
            <a:off x="1370968" y="1655166"/>
            <a:ext cx="84828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.VnTime" pitchFamily="34" charset="0"/>
              </a:rPr>
              <a:t>Tæng qu¸t:      amino axit  </a:t>
            </a:r>
            <a:r>
              <a:rPr lang="en-US" sz="3200" b="1">
                <a:solidFill>
                  <a:srgbClr val="0000FF"/>
                </a:solidFill>
                <a:latin typeface=".VnTime" pitchFamily="34" charset="0"/>
              </a:rPr>
              <a:t>(NH</a:t>
            </a:r>
            <a:r>
              <a:rPr lang="en-US" sz="3200" b="1" baseline="-25000">
                <a:solidFill>
                  <a:srgbClr val="0000FF"/>
                </a:solidFill>
                <a:latin typeface=".VnTime" pitchFamily="34" charset="0"/>
              </a:rPr>
              <a:t>2</a:t>
            </a:r>
            <a:r>
              <a:rPr lang="en-US" sz="3200" b="1">
                <a:solidFill>
                  <a:srgbClr val="0000FF"/>
                </a:solidFill>
                <a:latin typeface=".VnTime" pitchFamily="34" charset="0"/>
              </a:rPr>
              <a:t>)</a:t>
            </a:r>
            <a:r>
              <a:rPr lang="en-US" sz="3200" b="1" baseline="-25000">
                <a:solidFill>
                  <a:srgbClr val="0000FF"/>
                </a:solidFill>
                <a:latin typeface=".VnTime" pitchFamily="34" charset="0"/>
              </a:rPr>
              <a:t>x</a:t>
            </a:r>
            <a:r>
              <a:rPr lang="en-US" sz="3200" b="1" baseline="-25000">
                <a:latin typeface=".VnTime" pitchFamily="34" charset="0"/>
              </a:rPr>
              <a:t> </a:t>
            </a:r>
            <a:r>
              <a:rPr lang="en-US" sz="3200" b="1">
                <a:latin typeface=".VnTime" pitchFamily="34" charset="0"/>
              </a:rPr>
              <a:t>R </a:t>
            </a:r>
            <a:r>
              <a:rPr lang="en-US" sz="3200" b="1">
                <a:solidFill>
                  <a:srgbClr val="FF3300"/>
                </a:solidFill>
                <a:latin typeface=".VnTime" pitchFamily="34" charset="0"/>
              </a:rPr>
              <a:t>(COOH)</a:t>
            </a:r>
            <a:r>
              <a:rPr lang="en-US" sz="3200" b="1" baseline="-25000">
                <a:solidFill>
                  <a:srgbClr val="FF3300"/>
                </a:solidFill>
                <a:latin typeface=".VnTime" pitchFamily="34" charset="0"/>
              </a:rPr>
              <a:t>y</a:t>
            </a:r>
            <a:endParaRPr lang="en-US" sz="3200" b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110597" name="Text Box 86"/>
          <p:cNvSpPr txBox="1">
            <a:spLocks noChangeArrowheads="1"/>
          </p:cNvSpPr>
          <p:nvPr/>
        </p:nvSpPr>
        <p:spPr bwMode="auto">
          <a:xfrm>
            <a:off x="7620046" y="4133118"/>
            <a:ext cx="2886694" cy="39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2000">
              <a:latin typeface=".VnTime" pitchFamily="34" charset="0"/>
            </a:endParaRPr>
          </a:p>
        </p:txBody>
      </p:sp>
      <p:sp>
        <p:nvSpPr>
          <p:cNvPr id="24665" name="Text Box 89"/>
          <p:cNvSpPr txBox="1">
            <a:spLocks noChangeArrowheads="1"/>
          </p:cNvSpPr>
          <p:nvPr/>
        </p:nvSpPr>
        <p:spPr bwMode="auto">
          <a:xfrm>
            <a:off x="935078" y="2354629"/>
            <a:ext cx="26267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.VnTime" pitchFamily="34" charset="0"/>
              </a:rPr>
              <a:t>+ NÕu x&gt;y: </a:t>
            </a:r>
          </a:p>
        </p:txBody>
      </p:sp>
      <p:sp>
        <p:nvSpPr>
          <p:cNvPr id="24666" name="Text Box 90"/>
          <p:cNvSpPr txBox="1">
            <a:spLocks noChangeArrowheads="1"/>
          </p:cNvSpPr>
          <p:nvPr/>
        </p:nvSpPr>
        <p:spPr bwMode="auto">
          <a:xfrm>
            <a:off x="791062" y="3362741"/>
            <a:ext cx="25704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.VnTime" pitchFamily="34" charset="0"/>
              </a:rPr>
              <a:t> + NÕu x&lt;y:</a:t>
            </a:r>
          </a:p>
        </p:txBody>
      </p:sp>
      <p:sp>
        <p:nvSpPr>
          <p:cNvPr id="24667" name="Text Box 91"/>
          <p:cNvSpPr txBox="1">
            <a:spLocks noChangeArrowheads="1"/>
          </p:cNvSpPr>
          <p:nvPr/>
        </p:nvSpPr>
        <p:spPr bwMode="auto">
          <a:xfrm>
            <a:off x="935078" y="4331512"/>
            <a:ext cx="26267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.VnTime" pitchFamily="34" charset="0"/>
              </a:rPr>
              <a:t>+  NÕu x=y:</a:t>
            </a:r>
          </a:p>
        </p:txBody>
      </p:sp>
      <p:sp>
        <p:nvSpPr>
          <p:cNvPr id="24668" name="Text Box 92"/>
          <p:cNvSpPr txBox="1">
            <a:spLocks noChangeArrowheads="1"/>
          </p:cNvSpPr>
          <p:nvPr/>
        </p:nvSpPr>
        <p:spPr bwMode="auto">
          <a:xfrm>
            <a:off x="2933745" y="2354629"/>
            <a:ext cx="826644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dd amino axit có môi trường kiềm, quỳ tím chuyển màu xanh</a:t>
            </a:r>
          </a:p>
        </p:txBody>
      </p:sp>
      <p:sp>
        <p:nvSpPr>
          <p:cNvPr id="24669" name="Text Box 93"/>
          <p:cNvSpPr txBox="1">
            <a:spLocks noChangeArrowheads="1"/>
          </p:cNvSpPr>
          <p:nvPr/>
        </p:nvSpPr>
        <p:spPr bwMode="auto">
          <a:xfrm>
            <a:off x="3109749" y="3346479"/>
            <a:ext cx="758887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dd amino axit có môi trường</a:t>
            </a:r>
            <a:r>
              <a:rPr lang="en-US" sz="3200">
                <a:latin typeface="Times New Roman" pitchFamily="18" charset="0"/>
              </a:rPr>
              <a:t> </a:t>
            </a:r>
            <a:r>
              <a:rPr lang="en-US" sz="3200" b="1">
                <a:latin typeface="Times New Roman" pitchFamily="18" charset="0"/>
              </a:rPr>
              <a:t>axit ,quỳ tím chuyển màu đỏ</a:t>
            </a:r>
          </a:p>
        </p:txBody>
      </p:sp>
      <p:sp>
        <p:nvSpPr>
          <p:cNvPr id="24670" name="Text Box 94"/>
          <p:cNvSpPr txBox="1">
            <a:spLocks noChangeArrowheads="1"/>
          </p:cNvSpPr>
          <p:nvPr/>
        </p:nvSpPr>
        <p:spPr bwMode="auto">
          <a:xfrm>
            <a:off x="3124246" y="4268548"/>
            <a:ext cx="804775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dd amino axit</a:t>
            </a:r>
            <a:r>
              <a:rPr lang="en-US" sz="3200">
                <a:latin typeface="Times New Roman" pitchFamily="18" charset="0"/>
              </a:rPr>
              <a:t> </a:t>
            </a:r>
            <a:r>
              <a:rPr lang="en-US" sz="3200" b="1">
                <a:latin typeface="Times New Roman" pitchFamily="18" charset="0"/>
              </a:rPr>
              <a:t>có môi trường trung tính, quỳ tím không chuyển màu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1384" y="332656"/>
            <a:ext cx="9937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Tính chất hóa học</a:t>
            </a:r>
          </a:p>
        </p:txBody>
      </p:sp>
    </p:spTree>
    <p:extLst>
      <p:ext uri="{BB962C8B-B14F-4D97-AF65-F5344CB8AC3E}">
        <p14:creationId xmlns:p14="http://schemas.microsoft.com/office/powerpoint/2010/main" val="24216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24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24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24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60" grpId="0"/>
      <p:bldP spid="24665" grpId="0"/>
      <p:bldP spid="24666" grpId="0"/>
      <p:bldP spid="24667" grpId="0"/>
      <p:bldP spid="24669" grpId="0"/>
      <p:bldP spid="246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1292841" y="5534172"/>
            <a:ext cx="1676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Glyxin</a:t>
            </a: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4814664" y="5991944"/>
            <a:ext cx="2514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Axit glutamic</a:t>
            </a: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9579196" y="5930844"/>
            <a:ext cx="1676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Lysin </a:t>
            </a:r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auto">
          <a:xfrm rot="16200000">
            <a:off x="1236287" y="1435044"/>
            <a:ext cx="1828800" cy="457200"/>
          </a:xfrm>
          <a:prstGeom prst="flowChartPunchedTap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AutoShape 23"/>
          <p:cNvSpPr>
            <a:spLocks noChangeArrowheads="1"/>
          </p:cNvSpPr>
          <p:nvPr/>
        </p:nvSpPr>
        <p:spPr bwMode="auto">
          <a:xfrm rot="16200000">
            <a:off x="9110090" y="1403276"/>
            <a:ext cx="1776412" cy="457200"/>
          </a:xfrm>
          <a:prstGeom prst="flowChartPunchedTap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" name="AutoShape 24"/>
          <p:cNvSpPr>
            <a:spLocks noChangeArrowheads="1"/>
          </p:cNvSpPr>
          <p:nvPr/>
        </p:nvSpPr>
        <p:spPr bwMode="auto">
          <a:xfrm rot="16200000">
            <a:off x="5043264" y="1224682"/>
            <a:ext cx="1828800" cy="457200"/>
          </a:xfrm>
          <a:prstGeom prst="flowChartPunchedTape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" name="AutoShape 25"/>
          <p:cNvSpPr>
            <a:spLocks noChangeArrowheads="1"/>
          </p:cNvSpPr>
          <p:nvPr/>
        </p:nvSpPr>
        <p:spPr bwMode="auto">
          <a:xfrm rot="16200000">
            <a:off x="9110089" y="3332089"/>
            <a:ext cx="1776413" cy="457200"/>
          </a:xfrm>
          <a:prstGeom prst="flowChartPunchedTap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AutoShape 26"/>
          <p:cNvSpPr>
            <a:spLocks noChangeArrowheads="1"/>
          </p:cNvSpPr>
          <p:nvPr/>
        </p:nvSpPr>
        <p:spPr bwMode="auto">
          <a:xfrm rot="16200000">
            <a:off x="5043264" y="3358282"/>
            <a:ext cx="1828800" cy="457200"/>
          </a:xfrm>
          <a:prstGeom prst="flowChartPunchedTap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541087" y="3111444"/>
            <a:ext cx="1295400" cy="1828800"/>
          </a:xfrm>
          <a:prstGeom prst="can">
            <a:avLst>
              <a:gd name="adj" fmla="val 35294"/>
            </a:avLst>
          </a:prstGeom>
          <a:noFill/>
          <a:ln w="3175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2" name="Group 57"/>
          <p:cNvGrpSpPr>
            <a:grpSpLocks/>
          </p:cNvGrpSpPr>
          <p:nvPr/>
        </p:nvGrpSpPr>
        <p:grpSpPr bwMode="auto">
          <a:xfrm>
            <a:off x="1541087" y="4102044"/>
            <a:ext cx="1295400" cy="762000"/>
            <a:chOff x="864" y="2448"/>
            <a:chExt cx="816" cy="480"/>
          </a:xfrm>
        </p:grpSpPr>
        <p:grpSp>
          <p:nvGrpSpPr>
            <p:cNvPr id="13" name="Group 49"/>
            <p:cNvGrpSpPr>
              <a:grpSpLocks/>
            </p:cNvGrpSpPr>
            <p:nvPr/>
          </p:nvGrpSpPr>
          <p:grpSpPr bwMode="auto">
            <a:xfrm>
              <a:off x="864" y="2448"/>
              <a:ext cx="816" cy="480"/>
              <a:chOff x="864" y="2448"/>
              <a:chExt cx="816" cy="480"/>
            </a:xfrm>
          </p:grpSpPr>
          <p:sp>
            <p:nvSpPr>
              <p:cNvPr id="22" name="Line 41"/>
              <p:cNvSpPr>
                <a:spLocks noChangeShapeType="1"/>
              </p:cNvSpPr>
              <p:nvPr/>
            </p:nvSpPr>
            <p:spPr bwMode="auto">
              <a:xfrm>
                <a:off x="864" y="2448"/>
                <a:ext cx="768" cy="0"/>
              </a:xfrm>
              <a:prstGeom prst="line">
                <a:avLst/>
              </a:prstGeom>
              <a:noFill/>
              <a:ln w="22225">
                <a:solidFill>
                  <a:srgbClr val="0070C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42"/>
              <p:cNvSpPr>
                <a:spLocks noChangeShapeType="1"/>
              </p:cNvSpPr>
              <p:nvPr/>
            </p:nvSpPr>
            <p:spPr bwMode="auto">
              <a:xfrm>
                <a:off x="864" y="2496"/>
                <a:ext cx="432" cy="0"/>
              </a:xfrm>
              <a:prstGeom prst="line">
                <a:avLst/>
              </a:prstGeom>
              <a:noFill/>
              <a:ln w="22225">
                <a:solidFill>
                  <a:srgbClr val="0070C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43"/>
              <p:cNvSpPr>
                <a:spLocks noChangeShapeType="1"/>
              </p:cNvSpPr>
              <p:nvPr/>
            </p:nvSpPr>
            <p:spPr bwMode="auto">
              <a:xfrm>
                <a:off x="1104" y="2544"/>
                <a:ext cx="528" cy="0"/>
              </a:xfrm>
              <a:prstGeom prst="line">
                <a:avLst/>
              </a:prstGeom>
              <a:noFill/>
              <a:ln w="22225">
                <a:solidFill>
                  <a:srgbClr val="0070C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44"/>
              <p:cNvSpPr>
                <a:spLocks noChangeShapeType="1"/>
              </p:cNvSpPr>
              <p:nvPr/>
            </p:nvSpPr>
            <p:spPr bwMode="auto">
              <a:xfrm>
                <a:off x="912" y="2640"/>
                <a:ext cx="240" cy="0"/>
              </a:xfrm>
              <a:prstGeom prst="line">
                <a:avLst/>
              </a:prstGeom>
              <a:noFill/>
              <a:ln w="22225">
                <a:solidFill>
                  <a:srgbClr val="0070C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45"/>
              <p:cNvSpPr>
                <a:spLocks noChangeShapeType="1"/>
              </p:cNvSpPr>
              <p:nvPr/>
            </p:nvSpPr>
            <p:spPr bwMode="auto">
              <a:xfrm>
                <a:off x="1296" y="2640"/>
                <a:ext cx="336" cy="0"/>
              </a:xfrm>
              <a:prstGeom prst="line">
                <a:avLst/>
              </a:prstGeom>
              <a:noFill/>
              <a:ln w="22225">
                <a:solidFill>
                  <a:srgbClr val="0070C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46"/>
              <p:cNvSpPr>
                <a:spLocks noChangeShapeType="1"/>
              </p:cNvSpPr>
              <p:nvPr/>
            </p:nvSpPr>
            <p:spPr bwMode="auto">
              <a:xfrm>
                <a:off x="864" y="2736"/>
                <a:ext cx="816" cy="0"/>
              </a:xfrm>
              <a:prstGeom prst="line">
                <a:avLst/>
              </a:prstGeom>
              <a:noFill/>
              <a:ln w="22225">
                <a:solidFill>
                  <a:srgbClr val="0070C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47"/>
              <p:cNvSpPr>
                <a:spLocks noChangeShapeType="1"/>
              </p:cNvSpPr>
              <p:nvPr/>
            </p:nvSpPr>
            <p:spPr bwMode="auto">
              <a:xfrm>
                <a:off x="912" y="2832"/>
                <a:ext cx="720" cy="0"/>
              </a:xfrm>
              <a:prstGeom prst="line">
                <a:avLst/>
              </a:prstGeom>
              <a:noFill/>
              <a:ln w="22225">
                <a:solidFill>
                  <a:srgbClr val="0070C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48"/>
              <p:cNvSpPr>
                <a:spLocks noChangeShapeType="1"/>
              </p:cNvSpPr>
              <p:nvPr/>
            </p:nvSpPr>
            <p:spPr bwMode="auto">
              <a:xfrm>
                <a:off x="1104" y="2928"/>
                <a:ext cx="384" cy="0"/>
              </a:xfrm>
              <a:prstGeom prst="line">
                <a:avLst/>
              </a:prstGeom>
              <a:noFill/>
              <a:ln w="22225">
                <a:solidFill>
                  <a:srgbClr val="0070C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" name="Line 50"/>
            <p:cNvSpPr>
              <a:spLocks noChangeShapeType="1"/>
            </p:cNvSpPr>
            <p:nvPr/>
          </p:nvSpPr>
          <p:spPr bwMode="auto">
            <a:xfrm>
              <a:off x="864" y="2544"/>
              <a:ext cx="192" cy="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51"/>
            <p:cNvSpPr>
              <a:spLocks noChangeShapeType="1"/>
            </p:cNvSpPr>
            <p:nvPr/>
          </p:nvSpPr>
          <p:spPr bwMode="auto">
            <a:xfrm>
              <a:off x="912" y="2688"/>
              <a:ext cx="528" cy="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52"/>
            <p:cNvSpPr>
              <a:spLocks noChangeShapeType="1"/>
            </p:cNvSpPr>
            <p:nvPr/>
          </p:nvSpPr>
          <p:spPr bwMode="auto">
            <a:xfrm>
              <a:off x="864" y="2592"/>
              <a:ext cx="624" cy="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53"/>
            <p:cNvSpPr>
              <a:spLocks noChangeShapeType="1"/>
            </p:cNvSpPr>
            <p:nvPr/>
          </p:nvSpPr>
          <p:spPr bwMode="auto">
            <a:xfrm>
              <a:off x="864" y="2784"/>
              <a:ext cx="768" cy="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54"/>
            <p:cNvSpPr>
              <a:spLocks noChangeShapeType="1"/>
            </p:cNvSpPr>
            <p:nvPr/>
          </p:nvSpPr>
          <p:spPr bwMode="auto">
            <a:xfrm>
              <a:off x="960" y="2880"/>
              <a:ext cx="624" cy="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55"/>
            <p:cNvSpPr>
              <a:spLocks noChangeShapeType="1"/>
            </p:cNvSpPr>
            <p:nvPr/>
          </p:nvSpPr>
          <p:spPr bwMode="auto">
            <a:xfrm>
              <a:off x="1248" y="2496"/>
              <a:ext cx="432" cy="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56"/>
            <p:cNvSpPr>
              <a:spLocks noChangeShapeType="1"/>
            </p:cNvSpPr>
            <p:nvPr/>
          </p:nvSpPr>
          <p:spPr bwMode="auto">
            <a:xfrm>
              <a:off x="1488" y="2688"/>
              <a:ext cx="192" cy="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59"/>
          <p:cNvGrpSpPr>
            <a:grpSpLocks/>
          </p:cNvGrpSpPr>
          <p:nvPr/>
        </p:nvGrpSpPr>
        <p:grpSpPr bwMode="auto">
          <a:xfrm>
            <a:off x="9312496" y="3129682"/>
            <a:ext cx="1295400" cy="1828800"/>
            <a:chOff x="864" y="1824"/>
            <a:chExt cx="816" cy="1152"/>
          </a:xfrm>
          <a:noFill/>
        </p:grpSpPr>
        <p:sp>
          <p:nvSpPr>
            <p:cNvPr id="31" name="AutoShape 60"/>
            <p:cNvSpPr>
              <a:spLocks noChangeArrowheads="1"/>
            </p:cNvSpPr>
            <p:nvPr/>
          </p:nvSpPr>
          <p:spPr bwMode="auto">
            <a:xfrm>
              <a:off x="864" y="1824"/>
              <a:ext cx="816" cy="1152"/>
            </a:xfrm>
            <a:prstGeom prst="can">
              <a:avLst>
                <a:gd name="adj" fmla="val 35294"/>
              </a:avLst>
            </a:prstGeom>
            <a:grpFill/>
            <a:ln w="317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32" name="Group 61"/>
            <p:cNvGrpSpPr>
              <a:grpSpLocks/>
            </p:cNvGrpSpPr>
            <p:nvPr/>
          </p:nvGrpSpPr>
          <p:grpSpPr bwMode="auto">
            <a:xfrm>
              <a:off x="864" y="2448"/>
              <a:ext cx="816" cy="480"/>
              <a:chOff x="864" y="2448"/>
              <a:chExt cx="816" cy="480"/>
            </a:xfrm>
            <a:grpFill/>
          </p:grpSpPr>
          <p:grpSp>
            <p:nvGrpSpPr>
              <p:cNvPr id="33" name="Group 62"/>
              <p:cNvGrpSpPr>
                <a:grpSpLocks/>
              </p:cNvGrpSpPr>
              <p:nvPr/>
            </p:nvGrpSpPr>
            <p:grpSpPr bwMode="auto">
              <a:xfrm>
                <a:off x="864" y="2448"/>
                <a:ext cx="816" cy="480"/>
                <a:chOff x="864" y="2448"/>
                <a:chExt cx="816" cy="480"/>
              </a:xfrm>
              <a:grpFill/>
            </p:grpSpPr>
            <p:sp>
              <p:nvSpPr>
                <p:cNvPr id="41" name="Line 63"/>
                <p:cNvSpPr>
                  <a:spLocks noChangeShapeType="1"/>
                </p:cNvSpPr>
                <p:nvPr/>
              </p:nvSpPr>
              <p:spPr bwMode="auto">
                <a:xfrm>
                  <a:off x="864" y="2448"/>
                  <a:ext cx="768" cy="0"/>
                </a:xfrm>
                <a:prstGeom prst="line">
                  <a:avLst/>
                </a:prstGeom>
                <a:grpFill/>
                <a:ln w="22225">
                  <a:solidFill>
                    <a:srgbClr val="0070C0"/>
                  </a:solidFill>
                  <a:prstDash val="lgDash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42" name="Line 64"/>
                <p:cNvSpPr>
                  <a:spLocks noChangeShapeType="1"/>
                </p:cNvSpPr>
                <p:nvPr/>
              </p:nvSpPr>
              <p:spPr bwMode="auto">
                <a:xfrm>
                  <a:off x="864" y="2496"/>
                  <a:ext cx="432" cy="0"/>
                </a:xfrm>
                <a:prstGeom prst="line">
                  <a:avLst/>
                </a:prstGeom>
                <a:grpFill/>
                <a:ln w="22225">
                  <a:solidFill>
                    <a:srgbClr val="0070C0"/>
                  </a:solidFill>
                  <a:prstDash val="lgDash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43" name="Line 65"/>
                <p:cNvSpPr>
                  <a:spLocks noChangeShapeType="1"/>
                </p:cNvSpPr>
                <p:nvPr/>
              </p:nvSpPr>
              <p:spPr bwMode="auto">
                <a:xfrm>
                  <a:off x="1104" y="2544"/>
                  <a:ext cx="528" cy="0"/>
                </a:xfrm>
                <a:prstGeom prst="line">
                  <a:avLst/>
                </a:prstGeom>
                <a:grpFill/>
                <a:ln w="22225">
                  <a:solidFill>
                    <a:srgbClr val="0070C0"/>
                  </a:solidFill>
                  <a:prstDash val="lgDash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44" name="Line 66"/>
                <p:cNvSpPr>
                  <a:spLocks noChangeShapeType="1"/>
                </p:cNvSpPr>
                <p:nvPr/>
              </p:nvSpPr>
              <p:spPr bwMode="auto">
                <a:xfrm>
                  <a:off x="912" y="2640"/>
                  <a:ext cx="240" cy="0"/>
                </a:xfrm>
                <a:prstGeom prst="line">
                  <a:avLst/>
                </a:prstGeom>
                <a:grpFill/>
                <a:ln w="22225">
                  <a:solidFill>
                    <a:srgbClr val="0070C0"/>
                  </a:solidFill>
                  <a:prstDash val="lgDash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45" name="Line 67"/>
                <p:cNvSpPr>
                  <a:spLocks noChangeShapeType="1"/>
                </p:cNvSpPr>
                <p:nvPr/>
              </p:nvSpPr>
              <p:spPr bwMode="auto">
                <a:xfrm>
                  <a:off x="1296" y="2640"/>
                  <a:ext cx="336" cy="0"/>
                </a:xfrm>
                <a:prstGeom prst="line">
                  <a:avLst/>
                </a:prstGeom>
                <a:grpFill/>
                <a:ln w="22225">
                  <a:solidFill>
                    <a:srgbClr val="0070C0"/>
                  </a:solidFill>
                  <a:prstDash val="lgDash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46" name="Line 68"/>
                <p:cNvSpPr>
                  <a:spLocks noChangeShapeType="1"/>
                </p:cNvSpPr>
                <p:nvPr/>
              </p:nvSpPr>
              <p:spPr bwMode="auto">
                <a:xfrm>
                  <a:off x="864" y="2736"/>
                  <a:ext cx="816" cy="0"/>
                </a:xfrm>
                <a:prstGeom prst="line">
                  <a:avLst/>
                </a:prstGeom>
                <a:grpFill/>
                <a:ln w="22225">
                  <a:solidFill>
                    <a:srgbClr val="0070C0"/>
                  </a:solidFill>
                  <a:prstDash val="lgDash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47" name="Line 69"/>
                <p:cNvSpPr>
                  <a:spLocks noChangeShapeType="1"/>
                </p:cNvSpPr>
                <p:nvPr/>
              </p:nvSpPr>
              <p:spPr bwMode="auto">
                <a:xfrm>
                  <a:off x="912" y="2832"/>
                  <a:ext cx="720" cy="0"/>
                </a:xfrm>
                <a:prstGeom prst="line">
                  <a:avLst/>
                </a:prstGeom>
                <a:grpFill/>
                <a:ln w="22225">
                  <a:solidFill>
                    <a:srgbClr val="0070C0"/>
                  </a:solidFill>
                  <a:prstDash val="lgDash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48" name="Line 70"/>
                <p:cNvSpPr>
                  <a:spLocks noChangeShapeType="1"/>
                </p:cNvSpPr>
                <p:nvPr/>
              </p:nvSpPr>
              <p:spPr bwMode="auto">
                <a:xfrm>
                  <a:off x="1104" y="2928"/>
                  <a:ext cx="384" cy="0"/>
                </a:xfrm>
                <a:prstGeom prst="line">
                  <a:avLst/>
                </a:prstGeom>
                <a:grpFill/>
                <a:ln w="22225">
                  <a:solidFill>
                    <a:srgbClr val="0070C0"/>
                  </a:solidFill>
                  <a:prstDash val="lgDash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</p:grpSp>
          <p:sp>
            <p:nvSpPr>
              <p:cNvPr id="34" name="Line 71"/>
              <p:cNvSpPr>
                <a:spLocks noChangeShapeType="1"/>
              </p:cNvSpPr>
              <p:nvPr/>
            </p:nvSpPr>
            <p:spPr bwMode="auto">
              <a:xfrm>
                <a:off x="864" y="2544"/>
                <a:ext cx="192" cy="0"/>
              </a:xfrm>
              <a:prstGeom prst="line">
                <a:avLst/>
              </a:prstGeom>
              <a:grpFill/>
              <a:ln w="9525">
                <a:solidFill>
                  <a:srgbClr val="007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35" name="Line 72"/>
              <p:cNvSpPr>
                <a:spLocks noChangeShapeType="1"/>
              </p:cNvSpPr>
              <p:nvPr/>
            </p:nvSpPr>
            <p:spPr bwMode="auto">
              <a:xfrm>
                <a:off x="912" y="2688"/>
                <a:ext cx="528" cy="0"/>
              </a:xfrm>
              <a:prstGeom prst="line">
                <a:avLst/>
              </a:prstGeom>
              <a:grpFill/>
              <a:ln w="9525">
                <a:solidFill>
                  <a:srgbClr val="0070C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36" name="Line 73"/>
              <p:cNvSpPr>
                <a:spLocks noChangeShapeType="1"/>
              </p:cNvSpPr>
              <p:nvPr/>
            </p:nvSpPr>
            <p:spPr bwMode="auto">
              <a:xfrm>
                <a:off x="864" y="2592"/>
                <a:ext cx="624" cy="0"/>
              </a:xfrm>
              <a:prstGeom prst="line">
                <a:avLst/>
              </a:prstGeom>
              <a:grpFill/>
              <a:ln w="9525">
                <a:solidFill>
                  <a:srgbClr val="0070C0"/>
                </a:solidFill>
                <a:prstDash val="dash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37" name="Line 74"/>
              <p:cNvSpPr>
                <a:spLocks noChangeShapeType="1"/>
              </p:cNvSpPr>
              <p:nvPr/>
            </p:nvSpPr>
            <p:spPr bwMode="auto">
              <a:xfrm>
                <a:off x="864" y="2784"/>
                <a:ext cx="768" cy="0"/>
              </a:xfrm>
              <a:prstGeom prst="line">
                <a:avLst/>
              </a:prstGeom>
              <a:grpFill/>
              <a:ln w="9525">
                <a:solidFill>
                  <a:srgbClr val="0070C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38" name="Line 75"/>
              <p:cNvSpPr>
                <a:spLocks noChangeShapeType="1"/>
              </p:cNvSpPr>
              <p:nvPr/>
            </p:nvSpPr>
            <p:spPr bwMode="auto">
              <a:xfrm>
                <a:off x="960" y="2880"/>
                <a:ext cx="624" cy="0"/>
              </a:xfrm>
              <a:prstGeom prst="line">
                <a:avLst/>
              </a:prstGeom>
              <a:grpFill/>
              <a:ln w="9525">
                <a:solidFill>
                  <a:srgbClr val="0070C0"/>
                </a:solidFill>
                <a:prstDash val="dash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39" name="Line 76"/>
              <p:cNvSpPr>
                <a:spLocks noChangeShapeType="1"/>
              </p:cNvSpPr>
              <p:nvPr/>
            </p:nvSpPr>
            <p:spPr bwMode="auto">
              <a:xfrm>
                <a:off x="1248" y="2496"/>
                <a:ext cx="432" cy="0"/>
              </a:xfrm>
              <a:prstGeom prst="line">
                <a:avLst/>
              </a:prstGeom>
              <a:grpFill/>
              <a:ln w="9525">
                <a:solidFill>
                  <a:srgbClr val="0070C0"/>
                </a:solidFill>
                <a:prstDash val="dash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40" name="Line 77"/>
              <p:cNvSpPr>
                <a:spLocks noChangeShapeType="1"/>
              </p:cNvSpPr>
              <p:nvPr/>
            </p:nvSpPr>
            <p:spPr bwMode="auto">
              <a:xfrm>
                <a:off x="1488" y="2688"/>
                <a:ext cx="192" cy="0"/>
              </a:xfrm>
              <a:prstGeom prst="line">
                <a:avLst/>
              </a:prstGeom>
              <a:grpFill/>
              <a:ln w="9525">
                <a:solidFill>
                  <a:srgbClr val="007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</p:grpSp>
      <p:grpSp>
        <p:nvGrpSpPr>
          <p:cNvPr id="49" name="Group 78"/>
          <p:cNvGrpSpPr>
            <a:grpSpLocks/>
          </p:cNvGrpSpPr>
          <p:nvPr/>
        </p:nvGrpSpPr>
        <p:grpSpPr bwMode="auto">
          <a:xfrm>
            <a:off x="5271864" y="3053482"/>
            <a:ext cx="1295400" cy="1828800"/>
            <a:chOff x="864" y="1824"/>
            <a:chExt cx="816" cy="1152"/>
          </a:xfrm>
          <a:noFill/>
        </p:grpSpPr>
        <p:sp>
          <p:nvSpPr>
            <p:cNvPr id="50" name="AutoShape 79"/>
            <p:cNvSpPr>
              <a:spLocks noChangeArrowheads="1"/>
            </p:cNvSpPr>
            <p:nvPr/>
          </p:nvSpPr>
          <p:spPr bwMode="auto">
            <a:xfrm>
              <a:off x="864" y="1824"/>
              <a:ext cx="816" cy="1152"/>
            </a:xfrm>
            <a:prstGeom prst="can">
              <a:avLst>
                <a:gd name="adj" fmla="val 35294"/>
              </a:avLst>
            </a:prstGeom>
            <a:grpFill/>
            <a:ln w="3175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grpSp>
          <p:nvGrpSpPr>
            <p:cNvPr id="51" name="Group 80"/>
            <p:cNvGrpSpPr>
              <a:grpSpLocks/>
            </p:cNvGrpSpPr>
            <p:nvPr/>
          </p:nvGrpSpPr>
          <p:grpSpPr bwMode="auto">
            <a:xfrm>
              <a:off x="864" y="2448"/>
              <a:ext cx="816" cy="480"/>
              <a:chOff x="864" y="2448"/>
              <a:chExt cx="816" cy="480"/>
            </a:xfrm>
            <a:grpFill/>
          </p:grpSpPr>
          <p:grpSp>
            <p:nvGrpSpPr>
              <p:cNvPr id="52" name="Group 81"/>
              <p:cNvGrpSpPr>
                <a:grpSpLocks/>
              </p:cNvGrpSpPr>
              <p:nvPr/>
            </p:nvGrpSpPr>
            <p:grpSpPr bwMode="auto">
              <a:xfrm>
                <a:off x="864" y="2448"/>
                <a:ext cx="816" cy="480"/>
                <a:chOff x="864" y="2448"/>
                <a:chExt cx="816" cy="480"/>
              </a:xfrm>
              <a:grpFill/>
            </p:grpSpPr>
            <p:sp>
              <p:nvSpPr>
                <p:cNvPr id="60" name="Line 82"/>
                <p:cNvSpPr>
                  <a:spLocks noChangeShapeType="1"/>
                </p:cNvSpPr>
                <p:nvPr/>
              </p:nvSpPr>
              <p:spPr bwMode="auto">
                <a:xfrm>
                  <a:off x="864" y="2448"/>
                  <a:ext cx="768" cy="0"/>
                </a:xfrm>
                <a:prstGeom prst="line">
                  <a:avLst/>
                </a:prstGeom>
                <a:grpFill/>
                <a:ln w="22225">
                  <a:solidFill>
                    <a:srgbClr val="0070C0"/>
                  </a:solidFill>
                  <a:prstDash val="lgDash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61" name="Line 83"/>
                <p:cNvSpPr>
                  <a:spLocks noChangeShapeType="1"/>
                </p:cNvSpPr>
                <p:nvPr/>
              </p:nvSpPr>
              <p:spPr bwMode="auto">
                <a:xfrm>
                  <a:off x="864" y="2496"/>
                  <a:ext cx="432" cy="0"/>
                </a:xfrm>
                <a:prstGeom prst="line">
                  <a:avLst/>
                </a:prstGeom>
                <a:grpFill/>
                <a:ln w="22225">
                  <a:solidFill>
                    <a:srgbClr val="0070C0"/>
                  </a:solidFill>
                  <a:prstDash val="lgDash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62" name="Line 84"/>
                <p:cNvSpPr>
                  <a:spLocks noChangeShapeType="1"/>
                </p:cNvSpPr>
                <p:nvPr/>
              </p:nvSpPr>
              <p:spPr bwMode="auto">
                <a:xfrm>
                  <a:off x="1104" y="2544"/>
                  <a:ext cx="528" cy="0"/>
                </a:xfrm>
                <a:prstGeom prst="line">
                  <a:avLst/>
                </a:prstGeom>
                <a:grpFill/>
                <a:ln w="22225">
                  <a:solidFill>
                    <a:srgbClr val="0070C0"/>
                  </a:solidFill>
                  <a:prstDash val="lgDash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63" name="Line 85"/>
                <p:cNvSpPr>
                  <a:spLocks noChangeShapeType="1"/>
                </p:cNvSpPr>
                <p:nvPr/>
              </p:nvSpPr>
              <p:spPr bwMode="auto">
                <a:xfrm>
                  <a:off x="912" y="2640"/>
                  <a:ext cx="240" cy="0"/>
                </a:xfrm>
                <a:prstGeom prst="line">
                  <a:avLst/>
                </a:prstGeom>
                <a:grpFill/>
                <a:ln w="22225">
                  <a:solidFill>
                    <a:srgbClr val="0070C0"/>
                  </a:solidFill>
                  <a:prstDash val="lgDash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64" name="Line 86"/>
                <p:cNvSpPr>
                  <a:spLocks noChangeShapeType="1"/>
                </p:cNvSpPr>
                <p:nvPr/>
              </p:nvSpPr>
              <p:spPr bwMode="auto">
                <a:xfrm>
                  <a:off x="1296" y="2640"/>
                  <a:ext cx="336" cy="0"/>
                </a:xfrm>
                <a:prstGeom prst="line">
                  <a:avLst/>
                </a:prstGeom>
                <a:grpFill/>
                <a:ln w="22225">
                  <a:solidFill>
                    <a:srgbClr val="0070C0"/>
                  </a:solidFill>
                  <a:prstDash val="lgDash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65" name="Line 87"/>
                <p:cNvSpPr>
                  <a:spLocks noChangeShapeType="1"/>
                </p:cNvSpPr>
                <p:nvPr/>
              </p:nvSpPr>
              <p:spPr bwMode="auto">
                <a:xfrm>
                  <a:off x="864" y="2736"/>
                  <a:ext cx="816" cy="0"/>
                </a:xfrm>
                <a:prstGeom prst="line">
                  <a:avLst/>
                </a:prstGeom>
                <a:grpFill/>
                <a:ln w="22225">
                  <a:solidFill>
                    <a:srgbClr val="0070C0"/>
                  </a:solidFill>
                  <a:prstDash val="lgDash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66" name="Line 88"/>
                <p:cNvSpPr>
                  <a:spLocks noChangeShapeType="1"/>
                </p:cNvSpPr>
                <p:nvPr/>
              </p:nvSpPr>
              <p:spPr bwMode="auto">
                <a:xfrm>
                  <a:off x="912" y="2832"/>
                  <a:ext cx="720" cy="0"/>
                </a:xfrm>
                <a:prstGeom prst="line">
                  <a:avLst/>
                </a:prstGeom>
                <a:grpFill/>
                <a:ln w="22225">
                  <a:solidFill>
                    <a:srgbClr val="0070C0"/>
                  </a:solidFill>
                  <a:prstDash val="lgDash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  <p:sp>
              <p:nvSpPr>
                <p:cNvPr id="67" name="Line 89"/>
                <p:cNvSpPr>
                  <a:spLocks noChangeShapeType="1"/>
                </p:cNvSpPr>
                <p:nvPr/>
              </p:nvSpPr>
              <p:spPr bwMode="auto">
                <a:xfrm>
                  <a:off x="1104" y="2928"/>
                  <a:ext cx="384" cy="0"/>
                </a:xfrm>
                <a:prstGeom prst="line">
                  <a:avLst/>
                </a:prstGeom>
                <a:grpFill/>
                <a:ln w="22225">
                  <a:solidFill>
                    <a:srgbClr val="0070C0"/>
                  </a:solidFill>
                  <a:prstDash val="lgDash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cs typeface="Arial" charset="0"/>
                  </a:endParaRPr>
                </a:p>
              </p:txBody>
            </p:sp>
          </p:grpSp>
          <p:sp>
            <p:nvSpPr>
              <p:cNvPr id="53" name="Line 90"/>
              <p:cNvSpPr>
                <a:spLocks noChangeShapeType="1"/>
              </p:cNvSpPr>
              <p:nvPr/>
            </p:nvSpPr>
            <p:spPr bwMode="auto">
              <a:xfrm>
                <a:off x="864" y="2544"/>
                <a:ext cx="192" cy="0"/>
              </a:xfrm>
              <a:prstGeom prst="line">
                <a:avLst/>
              </a:prstGeom>
              <a:grpFill/>
              <a:ln w="9525">
                <a:solidFill>
                  <a:srgbClr val="007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4" name="Line 91"/>
              <p:cNvSpPr>
                <a:spLocks noChangeShapeType="1"/>
              </p:cNvSpPr>
              <p:nvPr/>
            </p:nvSpPr>
            <p:spPr bwMode="auto">
              <a:xfrm>
                <a:off x="912" y="2688"/>
                <a:ext cx="528" cy="0"/>
              </a:xfrm>
              <a:prstGeom prst="line">
                <a:avLst/>
              </a:prstGeom>
              <a:grpFill/>
              <a:ln w="9525">
                <a:solidFill>
                  <a:srgbClr val="0070C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5" name="Line 92"/>
              <p:cNvSpPr>
                <a:spLocks noChangeShapeType="1"/>
              </p:cNvSpPr>
              <p:nvPr/>
            </p:nvSpPr>
            <p:spPr bwMode="auto">
              <a:xfrm>
                <a:off x="864" y="2592"/>
                <a:ext cx="624" cy="0"/>
              </a:xfrm>
              <a:prstGeom prst="line">
                <a:avLst/>
              </a:prstGeom>
              <a:grpFill/>
              <a:ln w="9525">
                <a:solidFill>
                  <a:srgbClr val="0070C0"/>
                </a:solidFill>
                <a:prstDash val="dash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6" name="Line 93"/>
              <p:cNvSpPr>
                <a:spLocks noChangeShapeType="1"/>
              </p:cNvSpPr>
              <p:nvPr/>
            </p:nvSpPr>
            <p:spPr bwMode="auto">
              <a:xfrm>
                <a:off x="864" y="2784"/>
                <a:ext cx="768" cy="0"/>
              </a:xfrm>
              <a:prstGeom prst="line">
                <a:avLst/>
              </a:prstGeom>
              <a:grpFill/>
              <a:ln w="9525">
                <a:solidFill>
                  <a:srgbClr val="0070C0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7" name="Line 94"/>
              <p:cNvSpPr>
                <a:spLocks noChangeShapeType="1"/>
              </p:cNvSpPr>
              <p:nvPr/>
            </p:nvSpPr>
            <p:spPr bwMode="auto">
              <a:xfrm>
                <a:off x="960" y="2880"/>
                <a:ext cx="624" cy="0"/>
              </a:xfrm>
              <a:prstGeom prst="line">
                <a:avLst/>
              </a:prstGeom>
              <a:grpFill/>
              <a:ln w="9525">
                <a:solidFill>
                  <a:srgbClr val="0070C0"/>
                </a:solidFill>
                <a:prstDash val="dash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8" name="Line 95"/>
              <p:cNvSpPr>
                <a:spLocks noChangeShapeType="1"/>
              </p:cNvSpPr>
              <p:nvPr/>
            </p:nvSpPr>
            <p:spPr bwMode="auto">
              <a:xfrm>
                <a:off x="1248" y="2496"/>
                <a:ext cx="432" cy="0"/>
              </a:xfrm>
              <a:prstGeom prst="line">
                <a:avLst/>
              </a:prstGeom>
              <a:grpFill/>
              <a:ln w="9525">
                <a:solidFill>
                  <a:srgbClr val="0070C0"/>
                </a:solidFill>
                <a:prstDash val="dash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  <p:sp>
            <p:nvSpPr>
              <p:cNvPr id="59" name="Line 96"/>
              <p:cNvSpPr>
                <a:spLocks noChangeShapeType="1"/>
              </p:cNvSpPr>
              <p:nvPr/>
            </p:nvSpPr>
            <p:spPr bwMode="auto">
              <a:xfrm>
                <a:off x="1488" y="2688"/>
                <a:ext cx="192" cy="0"/>
              </a:xfrm>
              <a:prstGeom prst="line">
                <a:avLst/>
              </a:prstGeom>
              <a:grpFill/>
              <a:ln w="9525">
                <a:solidFill>
                  <a:srgbClr val="007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cs typeface="Arial" charset="0"/>
                </a:endParaRPr>
              </a:p>
            </p:txBody>
          </p:sp>
        </p:grpSp>
      </p:grpSp>
      <p:sp>
        <p:nvSpPr>
          <p:cNvPr id="68" name="Text Box 100"/>
          <p:cNvSpPr txBox="1">
            <a:spLocks noChangeArrowheads="1"/>
          </p:cNvSpPr>
          <p:nvPr/>
        </p:nvSpPr>
        <p:spPr bwMode="auto">
          <a:xfrm>
            <a:off x="893387" y="5082427"/>
            <a:ext cx="312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H</a:t>
            </a:r>
            <a:r>
              <a:rPr lang="en-US" altLang="en-US" sz="2400" b="1" baseline="-25000"/>
              <a:t>2</a:t>
            </a:r>
            <a:r>
              <a:rPr lang="en-US" altLang="en-US" sz="2400" b="1"/>
              <a:t>N – CH</a:t>
            </a:r>
            <a:r>
              <a:rPr lang="en-US" altLang="en-US" sz="2400" b="1" baseline="-25000"/>
              <a:t>2</a:t>
            </a:r>
            <a:r>
              <a:rPr lang="en-US" altLang="en-US" sz="2400" b="1"/>
              <a:t> - COOH</a:t>
            </a:r>
          </a:p>
        </p:txBody>
      </p:sp>
      <p:grpSp>
        <p:nvGrpSpPr>
          <p:cNvPr id="69" name="Group 109"/>
          <p:cNvGrpSpPr>
            <a:grpSpLocks/>
          </p:cNvGrpSpPr>
          <p:nvPr/>
        </p:nvGrpSpPr>
        <p:grpSpPr bwMode="auto">
          <a:xfrm>
            <a:off x="4205064" y="5034682"/>
            <a:ext cx="3657600" cy="919163"/>
            <a:chOff x="2016" y="480"/>
            <a:chExt cx="2256" cy="579"/>
          </a:xfrm>
        </p:grpSpPr>
        <p:sp>
          <p:nvSpPr>
            <p:cNvPr id="70" name="Text Box 106"/>
            <p:cNvSpPr txBox="1">
              <a:spLocks noChangeArrowheads="1"/>
            </p:cNvSpPr>
            <p:nvPr/>
          </p:nvSpPr>
          <p:spPr bwMode="auto">
            <a:xfrm>
              <a:off x="2016" y="480"/>
              <a:ext cx="22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/>
                <a:t>HOOC</a:t>
              </a:r>
              <a:r>
                <a:rPr lang="en-US" altLang="en-US" sz="2400"/>
                <a:t> – CH – [CH</a:t>
              </a:r>
              <a:r>
                <a:rPr lang="en-US" altLang="en-US" sz="2400" baseline="-25000"/>
                <a:t>2</a:t>
              </a:r>
              <a:r>
                <a:rPr lang="en-US" altLang="en-US" sz="2400"/>
                <a:t>]</a:t>
              </a:r>
              <a:r>
                <a:rPr lang="en-US" altLang="en-US" sz="2400" baseline="-25000"/>
                <a:t>2</a:t>
              </a:r>
              <a:r>
                <a:rPr lang="en-US" altLang="en-US" sz="2400"/>
                <a:t> - </a:t>
              </a:r>
              <a:r>
                <a:rPr lang="en-US" altLang="en-US" sz="2400" b="1"/>
                <a:t>COOH</a:t>
              </a:r>
            </a:p>
          </p:txBody>
        </p:sp>
        <p:sp>
          <p:nvSpPr>
            <p:cNvPr id="71" name="Text Box 107"/>
            <p:cNvSpPr txBox="1">
              <a:spLocks noChangeArrowheads="1"/>
            </p:cNvSpPr>
            <p:nvPr/>
          </p:nvSpPr>
          <p:spPr bwMode="auto">
            <a:xfrm>
              <a:off x="2640" y="768"/>
              <a:ext cx="57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/>
                <a:t>NH</a:t>
              </a:r>
              <a:r>
                <a:rPr lang="en-US" altLang="en-US" sz="2400" b="1" baseline="-25000"/>
                <a:t>2</a:t>
              </a:r>
              <a:endParaRPr lang="en-US" altLang="en-US" sz="2400" b="1"/>
            </a:p>
          </p:txBody>
        </p:sp>
        <p:sp>
          <p:nvSpPr>
            <p:cNvPr id="72" name="Line 108"/>
            <p:cNvSpPr>
              <a:spLocks noChangeShapeType="1"/>
            </p:cNvSpPr>
            <p:nvPr/>
          </p:nvSpPr>
          <p:spPr bwMode="auto">
            <a:xfrm>
              <a:off x="2736" y="672"/>
              <a:ext cx="0" cy="96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3" name="Group 114"/>
          <p:cNvGrpSpPr>
            <a:grpSpLocks/>
          </p:cNvGrpSpPr>
          <p:nvPr/>
        </p:nvGrpSpPr>
        <p:grpSpPr bwMode="auto">
          <a:xfrm>
            <a:off x="8398096" y="5034681"/>
            <a:ext cx="3657600" cy="919163"/>
            <a:chOff x="3696" y="816"/>
            <a:chExt cx="2064" cy="579"/>
          </a:xfrm>
        </p:grpSpPr>
        <p:sp>
          <p:nvSpPr>
            <p:cNvPr id="74" name="Text Box 110"/>
            <p:cNvSpPr txBox="1">
              <a:spLocks noChangeArrowheads="1"/>
            </p:cNvSpPr>
            <p:nvPr/>
          </p:nvSpPr>
          <p:spPr bwMode="auto">
            <a:xfrm>
              <a:off x="3696" y="816"/>
              <a:ext cx="206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/>
                <a:t>H</a:t>
              </a:r>
              <a:r>
                <a:rPr lang="en-US" altLang="en-US" sz="2400" b="1" baseline="-25000"/>
                <a:t>2</a:t>
              </a:r>
              <a:r>
                <a:rPr lang="en-US" altLang="en-US" sz="2400" b="1"/>
                <a:t>N</a:t>
              </a:r>
              <a:r>
                <a:rPr lang="en-US" altLang="en-US" sz="2400"/>
                <a:t> – [CH</a:t>
              </a:r>
              <a:r>
                <a:rPr lang="en-US" altLang="en-US" sz="2400" baseline="-25000"/>
                <a:t>2</a:t>
              </a:r>
              <a:r>
                <a:rPr lang="en-US" altLang="en-US" sz="2400"/>
                <a:t>]</a:t>
              </a:r>
              <a:r>
                <a:rPr lang="en-US" altLang="en-US" sz="2400" baseline="-25000"/>
                <a:t>4</a:t>
              </a:r>
              <a:r>
                <a:rPr lang="en-US" altLang="en-US" sz="2400"/>
                <a:t> – CH – COOH </a:t>
              </a:r>
            </a:p>
          </p:txBody>
        </p:sp>
        <p:sp>
          <p:nvSpPr>
            <p:cNvPr id="75" name="Text Box 111"/>
            <p:cNvSpPr txBox="1">
              <a:spLocks noChangeArrowheads="1"/>
            </p:cNvSpPr>
            <p:nvPr/>
          </p:nvSpPr>
          <p:spPr bwMode="auto">
            <a:xfrm>
              <a:off x="4704" y="1104"/>
              <a:ext cx="76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/>
                <a:t>   </a:t>
              </a:r>
              <a:r>
                <a:rPr lang="en-US" altLang="en-US" sz="2400" b="1"/>
                <a:t>NH</a:t>
              </a:r>
              <a:r>
                <a:rPr lang="en-US" altLang="en-US" sz="2400" b="1" baseline="-25000"/>
                <a:t>2</a:t>
              </a:r>
              <a:endParaRPr lang="en-US" altLang="en-US" sz="2400" b="1"/>
            </a:p>
          </p:txBody>
        </p:sp>
        <p:sp>
          <p:nvSpPr>
            <p:cNvPr id="76" name="Line 112"/>
            <p:cNvSpPr>
              <a:spLocks noChangeShapeType="1"/>
            </p:cNvSpPr>
            <p:nvPr/>
          </p:nvSpPr>
          <p:spPr bwMode="auto">
            <a:xfrm>
              <a:off x="4944" y="1008"/>
              <a:ext cx="0" cy="96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0773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59259E-6 L -2.29167E-6 0.2833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1.875E-6 0.3111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CC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037 L -2.08333E-6 0.2814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FF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6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872</Words>
  <Application>Microsoft Office PowerPoint</Application>
  <PresentationFormat>Widescreen</PresentationFormat>
  <Paragraphs>115</Paragraphs>
  <Slides>16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.VnTime</vt:lpstr>
      <vt:lpstr>Arial</vt:lpstr>
      <vt:lpstr>Calibri</vt:lpstr>
      <vt:lpstr>Georgia</vt:lpstr>
      <vt:lpstr>Tahoma</vt:lpstr>
      <vt:lpstr>Times New Roman</vt:lpstr>
      <vt:lpstr>Trebuchet MS</vt:lpstr>
      <vt:lpstr>Office Theme</vt:lpstr>
      <vt:lpstr>ISIS/Draw Sketch</vt:lpstr>
      <vt:lpstr>Bitmap Image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Administrator</cp:lastModifiedBy>
  <cp:revision>44</cp:revision>
  <dcterms:created xsi:type="dcterms:W3CDTF">2019-10-13T12:34:02Z</dcterms:created>
  <dcterms:modified xsi:type="dcterms:W3CDTF">2022-11-02T16:49:24Z</dcterms:modified>
</cp:coreProperties>
</file>