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88" r:id="rId2"/>
    <p:sldId id="289" r:id="rId3"/>
    <p:sldId id="291" r:id="rId4"/>
    <p:sldId id="285" r:id="rId5"/>
    <p:sldId id="284" r:id="rId6"/>
    <p:sldId id="283" r:id="rId7"/>
    <p:sldId id="292" r:id="rId8"/>
    <p:sldId id="294" r:id="rId9"/>
    <p:sldId id="295" r:id="rId10"/>
    <p:sldId id="273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D03"/>
    <a:srgbClr val="F0E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54" autoAdjust="0"/>
  </p:normalViewPr>
  <p:slideViewPr>
    <p:cSldViewPr snapToGrid="0">
      <p:cViewPr varScale="1">
        <p:scale>
          <a:sx n="71" d="100"/>
          <a:sy n="71" d="100"/>
        </p:scale>
        <p:origin x="-102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3.wmf"/><Relationship Id="rId3" Type="http://schemas.openxmlformats.org/officeDocument/2006/relationships/image" Target="../media/image17.wmf"/><Relationship Id="rId7" Type="http://schemas.openxmlformats.org/officeDocument/2006/relationships/image" Target="../media/image29.wmf"/><Relationship Id="rId12" Type="http://schemas.openxmlformats.org/officeDocument/2006/relationships/image" Target="../media/image32.wmf"/><Relationship Id="rId2" Type="http://schemas.openxmlformats.org/officeDocument/2006/relationships/image" Target="../media/image16.wmf"/><Relationship Id="rId1" Type="http://schemas.openxmlformats.org/officeDocument/2006/relationships/image" Target="../media/image14.wmf"/><Relationship Id="rId6" Type="http://schemas.openxmlformats.org/officeDocument/2006/relationships/image" Target="../media/image28.wmf"/><Relationship Id="rId11" Type="http://schemas.openxmlformats.org/officeDocument/2006/relationships/image" Target="../media/image23.wmf"/><Relationship Id="rId5" Type="http://schemas.openxmlformats.org/officeDocument/2006/relationships/image" Target="../media/image27.wmf"/><Relationship Id="rId15" Type="http://schemas.openxmlformats.org/officeDocument/2006/relationships/image" Target="../media/image22.wmf"/><Relationship Id="rId10" Type="http://schemas.openxmlformats.org/officeDocument/2006/relationships/image" Target="../media/image15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18" Type="http://schemas.openxmlformats.org/officeDocument/2006/relationships/image" Target="../media/image46.wmf"/><Relationship Id="rId3" Type="http://schemas.openxmlformats.org/officeDocument/2006/relationships/image" Target="../media/image16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17" Type="http://schemas.openxmlformats.org/officeDocument/2006/relationships/image" Target="../media/image45.wmf"/><Relationship Id="rId2" Type="http://schemas.openxmlformats.org/officeDocument/2006/relationships/image" Target="../media/image24.wmf"/><Relationship Id="rId16" Type="http://schemas.openxmlformats.org/officeDocument/2006/relationships/image" Target="../media/image44.wmf"/><Relationship Id="rId1" Type="http://schemas.openxmlformats.org/officeDocument/2006/relationships/image" Target="../media/image14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17.wmf"/><Relationship Id="rId15" Type="http://schemas.openxmlformats.org/officeDocument/2006/relationships/image" Target="../media/image15.wmf"/><Relationship Id="rId10" Type="http://schemas.openxmlformats.org/officeDocument/2006/relationships/image" Target="../media/image39.wmf"/><Relationship Id="rId4" Type="http://schemas.openxmlformats.org/officeDocument/2006/relationships/image" Target="../media/image2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C16AA-7D84-4056-BE99-EB332EB010D9}" type="datetimeFigureOut">
              <a:rPr lang="vi-VN" smtClean="0"/>
              <a:t>09/04/2019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EF907-6A05-4039-BE4B-57E58D55DA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2997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C29-5FB2-4540-80D2-A4ECA748DE30}" type="datetimeFigureOut">
              <a:rPr lang="vi-VN" smtClean="0"/>
              <a:t>09/04/2019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EF63-1A6A-4C7E-AC63-00817E3B6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338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C29-5FB2-4540-80D2-A4ECA748DE30}" type="datetimeFigureOut">
              <a:rPr lang="vi-VN" smtClean="0"/>
              <a:t>09/04/2019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EF63-1A6A-4C7E-AC63-00817E3B6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753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C29-5FB2-4540-80D2-A4ECA748DE30}" type="datetimeFigureOut">
              <a:rPr lang="vi-VN" smtClean="0"/>
              <a:t>09/04/2019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EF63-1A6A-4C7E-AC63-00817E3B6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361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C29-5FB2-4540-80D2-A4ECA748DE30}" type="datetimeFigureOut">
              <a:rPr lang="vi-VN" smtClean="0"/>
              <a:t>09/04/2019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EF63-1A6A-4C7E-AC63-00817E3B6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8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C29-5FB2-4540-80D2-A4ECA748DE30}" type="datetimeFigureOut">
              <a:rPr lang="vi-VN" smtClean="0"/>
              <a:t>09/04/2019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EF63-1A6A-4C7E-AC63-00817E3B6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84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C29-5FB2-4540-80D2-A4ECA748DE30}" type="datetimeFigureOut">
              <a:rPr lang="vi-VN" smtClean="0"/>
              <a:t>09/04/2019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EF63-1A6A-4C7E-AC63-00817E3B6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336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C29-5FB2-4540-80D2-A4ECA748DE30}" type="datetimeFigureOut">
              <a:rPr lang="vi-VN" smtClean="0"/>
              <a:t>09/04/2019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EF63-1A6A-4C7E-AC63-00817E3B6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46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C29-5FB2-4540-80D2-A4ECA748DE30}" type="datetimeFigureOut">
              <a:rPr lang="vi-VN" smtClean="0"/>
              <a:t>09/04/2019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EF63-1A6A-4C7E-AC63-00817E3B6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13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C29-5FB2-4540-80D2-A4ECA748DE30}" type="datetimeFigureOut">
              <a:rPr lang="vi-VN" smtClean="0"/>
              <a:t>09/04/2019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EF63-1A6A-4C7E-AC63-00817E3B6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20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C29-5FB2-4540-80D2-A4ECA748DE30}" type="datetimeFigureOut">
              <a:rPr lang="vi-VN" smtClean="0"/>
              <a:t>09/04/2019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EF63-1A6A-4C7E-AC63-00817E3B6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380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FC29-5FB2-4540-80D2-A4ECA748DE30}" type="datetimeFigureOut">
              <a:rPr lang="vi-VN" smtClean="0"/>
              <a:t>09/04/2019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EF63-1A6A-4C7E-AC63-00817E3B6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800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FFC29-5FB2-4540-80D2-A4ECA748DE30}" type="datetimeFigureOut">
              <a:rPr lang="vi-VN" smtClean="0"/>
              <a:t>09/04/2019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1EF63-1A6A-4C7E-AC63-00817E3B6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3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3.jpeg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23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1.wmf"/><Relationship Id="rId26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0.wmf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23.wmf"/><Relationship Id="rId32" Type="http://schemas.openxmlformats.org/officeDocument/2006/relationships/image" Target="../media/image22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28" Type="http://schemas.openxmlformats.org/officeDocument/2006/relationships/image" Target="../media/image33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32.bin"/><Relationship Id="rId31" Type="http://schemas.openxmlformats.org/officeDocument/2006/relationships/oleObject" Target="../embeddings/oleObject38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8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36.bin"/><Relationship Id="rId30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.bin"/><Relationship Id="rId18" Type="http://schemas.openxmlformats.org/officeDocument/2006/relationships/image" Target="../media/image37.wmf"/><Relationship Id="rId26" Type="http://schemas.openxmlformats.org/officeDocument/2006/relationships/image" Target="../media/image41.wmf"/><Relationship Id="rId21" Type="http://schemas.openxmlformats.org/officeDocument/2006/relationships/oleObject" Target="../embeddings/oleObject48.bin"/><Relationship Id="rId34" Type="http://schemas.openxmlformats.org/officeDocument/2006/relationships/image" Target="../media/image44.wmf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33" Type="http://schemas.openxmlformats.org/officeDocument/2006/relationships/oleObject" Target="../embeddings/oleObject54.bin"/><Relationship Id="rId38" Type="http://schemas.openxmlformats.org/officeDocument/2006/relationships/image" Target="../media/image4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29" Type="http://schemas.openxmlformats.org/officeDocument/2006/relationships/oleObject" Target="../embeddings/oleObject5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40.wmf"/><Relationship Id="rId32" Type="http://schemas.openxmlformats.org/officeDocument/2006/relationships/image" Target="../media/image15.wmf"/><Relationship Id="rId37" Type="http://schemas.openxmlformats.org/officeDocument/2006/relationships/oleObject" Target="../embeddings/oleObject56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42.wmf"/><Relationship Id="rId36" Type="http://schemas.openxmlformats.org/officeDocument/2006/relationships/image" Target="../media/image45.wmf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47.bin"/><Relationship Id="rId31" Type="http://schemas.openxmlformats.org/officeDocument/2006/relationships/oleObject" Target="../embeddings/oleObject53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Relationship Id="rId27" Type="http://schemas.openxmlformats.org/officeDocument/2006/relationships/oleObject" Target="../embeddings/oleObject51.bin"/><Relationship Id="rId30" Type="http://schemas.openxmlformats.org/officeDocument/2006/relationships/image" Target="../media/image43.wmf"/><Relationship Id="rId35" Type="http://schemas.openxmlformats.org/officeDocument/2006/relationships/oleObject" Target="../embeddings/oleObject55.bin"/><Relationship Id="rId8" Type="http://schemas.openxmlformats.org/officeDocument/2006/relationships/image" Target="../media/image16.wmf"/><Relationship Id="rId3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61.bin"/><Relationship Id="rId3" Type="http://schemas.openxmlformats.org/officeDocument/2006/relationships/image" Target="../media/image52.jpeg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49.wmf"/><Relationship Id="rId4" Type="http://schemas.openxmlformats.org/officeDocument/2006/relationships/hyperlink" Target="b&#181;i%20t.doc" TargetMode="External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5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66.bin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55.wmf"/><Relationship Id="rId4" Type="http://schemas.openxmlformats.org/officeDocument/2006/relationships/hyperlink" Target="b&#181;i%20t.doc" TargetMode="External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5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67.jpeg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7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8674" name="Picture 2" descr="E:\Ảnh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1200" y="81844"/>
            <a:ext cx="10566400" cy="237357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THPT THỊ XÃ MƯỜNG LAY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TỈNH ĐIỆN BIÊN.</a:t>
            </a:r>
            <a:endParaRPr lang="vi-VN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200" y="3175000"/>
            <a:ext cx="10566400" cy="322306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</a:t>
            </a:r>
          </a:p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CÔ GIÁO VỀ DỰ GIỜ</a:t>
            </a:r>
          </a:p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54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11B2.</a:t>
            </a:r>
            <a:endParaRPr lang="vi-VN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2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hình nề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/>
          <p:cNvSpPr txBox="1">
            <a:spLocks noChangeArrowheads="1"/>
          </p:cNvSpPr>
          <p:nvPr/>
        </p:nvSpPr>
        <p:spPr>
          <a:xfrm>
            <a:off x="6032311" y="2715904"/>
            <a:ext cx="5936775" cy="4017678"/>
          </a:xfrm>
          <a:prstGeom prst="wedgeRoundRectCallout">
            <a:avLst>
              <a:gd name="adj1" fmla="val -101372"/>
              <a:gd name="adj2" fmla="val 11924"/>
              <a:gd name="adj3" fmla="val 16667"/>
            </a:avLst>
          </a:prstGeom>
          <a:noFill/>
          <a:ln>
            <a:solidFill>
              <a:srgbClr val="0066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µ"/>
            </a:pPr>
            <a:r>
              <a:rPr lang="en-US" altLang="vi-VN" sz="4400" dirty="0" smtClean="0">
                <a:solidFill>
                  <a:schemeClr val="bg1"/>
                </a:solidFill>
              </a:rPr>
              <a:t>Về nhà xem lại các ví dụ, bài tập đã giải và làm tiếp bài tập 3c,e, bài 4dSGK/ trang 169</a:t>
            </a:r>
            <a:endParaRPr lang="en-US" altLang="vi-VN" sz="4400" dirty="0">
              <a:solidFill>
                <a:schemeClr val="bg1"/>
              </a:solidFill>
            </a:endParaRPr>
          </a:p>
        </p:txBody>
      </p:sp>
      <p:pic>
        <p:nvPicPr>
          <p:cNvPr id="7" name="Picture 5" descr="MCj039858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80932"/>
            <a:ext cx="18970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03" y="3155805"/>
            <a:ext cx="5598994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Hướng dẫn về nhà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8420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4818" name="Picture 2" descr="E:\Ảnh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8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63399" y="4895874"/>
            <a:ext cx="11865204" cy="17051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2700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Cảm ơn thày cô và </a:t>
            </a:r>
            <a:r>
              <a:rPr lang="vi-VN" sz="3600" kern="10" smtClean="0">
                <a:ln w="12700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các em </a:t>
            </a:r>
            <a:r>
              <a:rPr lang="vi-VN" sz="3600" kern="10" dirty="0" smtClean="0">
                <a:ln w="12700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chú ý theo dõi.</a:t>
            </a:r>
            <a:endParaRPr lang="vi-VN" sz="3600" kern="10" dirty="0">
              <a:ln w="12700" cap="sq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0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700" name="Picture 4" descr="E:\Ảnh\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2800" y="1293294"/>
            <a:ext cx="1056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hỏi: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các công thức tính đạo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hàm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sau: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5275" y="0"/>
            <a:ext cx="6270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/>
                <a:solidFill>
                  <a:srgbClr val="D7198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b="1" cap="all" dirty="0">
                <a:ln/>
                <a:solidFill>
                  <a:srgbClr val="D7198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D7198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b="1" cap="all" dirty="0">
                <a:ln/>
                <a:solidFill>
                  <a:srgbClr val="D7198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D7198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all" dirty="0">
                <a:ln/>
                <a:solidFill>
                  <a:srgbClr val="D7198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D7198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vi-VN" sz="5400" b="1" cap="all" dirty="0">
              <a:ln/>
              <a:solidFill>
                <a:srgbClr val="D7198A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816398"/>
              </p:ext>
            </p:extLst>
          </p:nvPr>
        </p:nvGraphicFramePr>
        <p:xfrm>
          <a:off x="1010366" y="2228638"/>
          <a:ext cx="1568450" cy="29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4" imgW="685800" imgH="1295280" progId="Equation.DSMT4">
                  <p:embed/>
                </p:oleObj>
              </mc:Choice>
              <mc:Fallback>
                <p:oleObj name="Equation" r:id="rId4" imgW="685800" imgH="1295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366" y="2228638"/>
                        <a:ext cx="1568450" cy="295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7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700" name="Picture 4" descr="E:\Ảnh\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758180" y="0"/>
            <a:ext cx="3564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mtClean="0">
                <a:ln/>
                <a:solidFill>
                  <a:srgbClr val="D7198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toán</a:t>
            </a:r>
            <a:endParaRPr lang="vi-VN" sz="5400" b="1" cap="all" dirty="0">
              <a:ln/>
              <a:solidFill>
                <a:srgbClr val="D7198A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046237" y="2672333"/>
            <a:ext cx="1065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smtClean="0">
                <a:latin typeface="Times New Roman" panose="02020603050405020304" pitchFamily="18" charset="0"/>
              </a:rPr>
              <a:t>Ta </a:t>
            </a:r>
            <a:r>
              <a:rPr lang="en-US" sz="2800" dirty="0" smtClean="0">
                <a:latin typeface="Times New Roman" panose="02020603050405020304" pitchFamily="18" charset="0"/>
              </a:rPr>
              <a:t>có: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818995"/>
              </p:ext>
            </p:extLst>
          </p:nvPr>
        </p:nvGraphicFramePr>
        <p:xfrm>
          <a:off x="2466326" y="2441575"/>
          <a:ext cx="19161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5" name="Equation" r:id="rId4" imgW="1916280" imgH="987480" progId="Equation.DSMT4">
                  <p:embed/>
                </p:oleObj>
              </mc:Choice>
              <mc:Fallback>
                <p:oleObj name="Equation" r:id="rId4" imgW="1916280" imgH="98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6326" y="2441575"/>
                        <a:ext cx="1916113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199870"/>
              </p:ext>
            </p:extLst>
          </p:nvPr>
        </p:nvGraphicFramePr>
        <p:xfrm>
          <a:off x="4559122" y="2528887"/>
          <a:ext cx="42370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6" name="Equation" r:id="rId6" imgW="1854000" imgH="393480" progId="Equation.DSMT4">
                  <p:embed/>
                </p:oleObj>
              </mc:Choice>
              <mc:Fallback>
                <p:oleObj name="Equation" r:id="rId6" imgW="18540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122" y="2528887"/>
                        <a:ext cx="423703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328435"/>
              </p:ext>
            </p:extLst>
          </p:nvPr>
        </p:nvGraphicFramePr>
        <p:xfrm>
          <a:off x="1124739" y="3572076"/>
          <a:ext cx="36576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7" name="Equation" r:id="rId8" imgW="3657600" imgH="900000" progId="Equation.DSMT4">
                  <p:embed/>
                </p:oleObj>
              </mc:Choice>
              <mc:Fallback>
                <p:oleObj name="Equation" r:id="rId8" imgW="3657600" imgH="90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24739" y="3572076"/>
                        <a:ext cx="3657600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023731"/>
              </p:ext>
            </p:extLst>
          </p:nvPr>
        </p:nvGraphicFramePr>
        <p:xfrm>
          <a:off x="4847431" y="3526217"/>
          <a:ext cx="249713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8" name="Equation" r:id="rId10" imgW="2496960" imgH="958680" progId="Equation.DSMT4">
                  <p:embed/>
                </p:oleObj>
              </mc:Choice>
              <mc:Fallback>
                <p:oleObj name="Equation" r:id="rId10" imgW="2496960" imgH="958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47431" y="3526217"/>
                        <a:ext cx="2497137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116007"/>
              </p:ext>
            </p:extLst>
          </p:nvPr>
        </p:nvGraphicFramePr>
        <p:xfrm>
          <a:off x="7269343" y="3609216"/>
          <a:ext cx="13350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9" name="Equation" r:id="rId12" imgW="1335240" imgH="900000" progId="Equation.DSMT4">
                  <p:embed/>
                </p:oleObj>
              </mc:Choice>
              <mc:Fallback>
                <p:oleObj name="Equation" r:id="rId12" imgW="1335240" imgH="90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69343" y="3609216"/>
                        <a:ext cx="1335087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793232" y="4735524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latin typeface="Times New Roman" panose="02020603050405020304" pitchFamily="18" charset="0"/>
              </a:rPr>
              <a:t>Vậy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53030"/>
              </p:ext>
            </p:extLst>
          </p:nvPr>
        </p:nvGraphicFramePr>
        <p:xfrm>
          <a:off x="2803404" y="4529179"/>
          <a:ext cx="25844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0" name="Equation" r:id="rId14" imgW="2584440" imgH="987480" progId="Equation.DSMT4">
                  <p:embed/>
                </p:oleObj>
              </mc:Choice>
              <mc:Fallback>
                <p:oleObj name="Equation" r:id="rId14" imgW="2584440" imgH="98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03404" y="4529179"/>
                        <a:ext cx="258445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124739" y="6002865"/>
            <a:ext cx="1678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latin typeface="Times New Roman" panose="02020603050405020304" pitchFamily="18" charset="0"/>
              </a:rPr>
              <a:t>Nhận xét: 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68149"/>
              </p:ext>
            </p:extLst>
          </p:nvPr>
        </p:nvGraphicFramePr>
        <p:xfrm>
          <a:off x="2900805" y="5888797"/>
          <a:ext cx="18573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1" name="Equation" r:id="rId16" imgW="1857240" imgH="900000" progId="Equation.DSMT4">
                  <p:embed/>
                </p:oleObj>
              </mc:Choice>
              <mc:Fallback>
                <p:oleObj name="Equation" r:id="rId16" imgW="1857240" imgH="90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00805" y="5888797"/>
                        <a:ext cx="1857375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111635"/>
              </p:ext>
            </p:extLst>
          </p:nvPr>
        </p:nvGraphicFramePr>
        <p:xfrm>
          <a:off x="4758180" y="5783263"/>
          <a:ext cx="2932113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2" name="Equation" r:id="rId18" imgW="2932200" imgH="1074600" progId="Equation.DSMT4">
                  <p:embed/>
                </p:oleObj>
              </mc:Choice>
              <mc:Fallback>
                <p:oleObj name="Equation" r:id="rId18" imgW="2932200" imgH="107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58180" y="5783263"/>
                        <a:ext cx="2932113" cy="107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318013" y="1984403"/>
            <a:ext cx="12223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Trả lời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903452"/>
              </p:ext>
            </p:extLst>
          </p:nvPr>
        </p:nvGraphicFramePr>
        <p:xfrm>
          <a:off x="5041900" y="1111250"/>
          <a:ext cx="12192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3" name="Equation" r:id="rId20" imgW="533160" imgH="393480" progId="Equation.DSMT4">
                  <p:embed/>
                </p:oleObj>
              </mc:Choice>
              <mc:Fallback>
                <p:oleObj name="Equation" r:id="rId20" imgW="5331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1111250"/>
                        <a:ext cx="12192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11104" y="1299953"/>
            <a:ext cx="4230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smtClean="0">
                <a:latin typeface="Times New Roman" panose="02020603050405020304" pitchFamily="18" charset="0"/>
              </a:rPr>
              <a:t>Bài toán</a:t>
            </a:r>
            <a:r>
              <a:rPr lang="en-US" sz="2800" smtClean="0">
                <a:latin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</a:rPr>
              <a:t>Tính đạo </a:t>
            </a:r>
            <a:r>
              <a:rPr lang="en-US" sz="2800" smtClean="0">
                <a:latin typeface="Times New Roman" panose="02020603050405020304" pitchFamily="18" charset="0"/>
              </a:rPr>
              <a:t>hàm </a:t>
            </a:r>
            <a:r>
              <a:rPr lang="en-US" sz="2800" smtClean="0">
                <a:latin typeface="Times New Roman" panose="02020603050405020304" pitchFamily="18" charset="0"/>
              </a:rPr>
              <a:t>sau</a:t>
            </a:r>
            <a:r>
              <a:rPr lang="en-US" sz="2800" smtClean="0">
                <a:latin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437025" y="1299953"/>
            <a:ext cx="732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smtClean="0">
                <a:latin typeface="Times New Roman" panose="02020603050405020304" pitchFamily="18" charset="0"/>
              </a:rPr>
              <a:t>Với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376186"/>
              </p:ext>
            </p:extLst>
          </p:nvPr>
        </p:nvGraphicFramePr>
        <p:xfrm>
          <a:off x="7513638" y="1111250"/>
          <a:ext cx="27574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4" name="Equation" r:id="rId22" imgW="1206360" imgH="393480" progId="Equation.DSMT4">
                  <p:embed/>
                </p:oleObj>
              </mc:Choice>
              <mc:Fallback>
                <p:oleObj name="Equation" r:id="rId22" imgW="12063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638" y="1111250"/>
                        <a:ext cx="275748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96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1" grpId="0"/>
      <p:bldP spid="19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804" y="-200907"/>
            <a:ext cx="11901401" cy="684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71- BÀI 3: ĐẠO HÀM CỦA HÀM SỐ LƯỢNG GIÁC (T2)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85155" y="0"/>
            <a:ext cx="560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dirty="0">
              <a:latin typeface=".VnTime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85155" y="389135"/>
            <a:ext cx="4953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4. Đạo hàm của hàm số y = tanx.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1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7322" y="805079"/>
            <a:ext cx="6260778" cy="31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 lý 4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: Hàm số                 có đạo hàm tại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435622"/>
              </p:ext>
            </p:extLst>
          </p:nvPr>
        </p:nvGraphicFramePr>
        <p:xfrm>
          <a:off x="340143" y="1261333"/>
          <a:ext cx="2753371" cy="880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2" name="Equation" r:id="rId5" imgW="1231560" imgH="393480" progId="Equation.DSMT4">
                  <p:embed/>
                </p:oleObj>
              </mc:Choice>
              <mc:Fallback>
                <p:oleObj name="Equation" r:id="rId5" imgW="1231560" imgH="393480" progId="Equation.DSMT4">
                  <p:embed/>
                  <p:pic>
                    <p:nvPicPr>
                      <p:cNvPr id="1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43" y="1261333"/>
                        <a:ext cx="2753371" cy="880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8601" y="2222436"/>
            <a:ext cx="577584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r>
              <a:rPr lang="en-US" alt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smtClean="0">
                <a:latin typeface="Times New Roman" pitchFamily="18" charset="0"/>
                <a:cs typeface="Times New Roman" pitchFamily="18" charset="0"/>
              </a:rPr>
              <a:t>Nếu                 và                 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thì</a:t>
            </a:r>
            <a:endParaRPr lang="en-US" alt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116791"/>
              </p:ext>
            </p:extLst>
          </p:nvPr>
        </p:nvGraphicFramePr>
        <p:xfrm>
          <a:off x="1570229" y="2239515"/>
          <a:ext cx="28336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3" name="Equation" r:id="rId7" imgW="1257120" imgH="203040" progId="Equation.DSMT4">
                  <p:embed/>
                </p:oleObj>
              </mc:Choice>
              <mc:Fallback>
                <p:oleObj name="Equation" r:id="rId7" imgW="1257120" imgH="203040" progId="Equation.DSMT4">
                  <p:embed/>
                  <p:pic>
                    <p:nvPicPr>
                      <p:cNvPr id="1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229" y="2239515"/>
                        <a:ext cx="283368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988178"/>
              </p:ext>
            </p:extLst>
          </p:nvPr>
        </p:nvGraphicFramePr>
        <p:xfrm>
          <a:off x="2446557" y="853468"/>
          <a:ext cx="1316026" cy="428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4" name="Equation" r:id="rId9" imgW="583920" imgH="190440" progId="Equation.DSMT4">
                  <p:embed/>
                </p:oleObj>
              </mc:Choice>
              <mc:Fallback>
                <p:oleObj name="Equation" r:id="rId9" imgW="583920" imgH="190440" progId="Equation.DSMT4">
                  <p:embed/>
                  <p:pic>
                    <p:nvPicPr>
                      <p:cNvPr id="2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557" y="853468"/>
                        <a:ext cx="1316026" cy="428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6171802" y="502240"/>
            <a:ext cx="12150" cy="633737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540160"/>
              </p:ext>
            </p:extLst>
          </p:nvPr>
        </p:nvGraphicFramePr>
        <p:xfrm>
          <a:off x="6349888" y="1344111"/>
          <a:ext cx="26003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5" name="Equation" r:id="rId11" imgW="1028520" imgH="203040" progId="Equation.DSMT4">
                  <p:embed/>
                </p:oleObj>
              </mc:Choice>
              <mc:Fallback>
                <p:oleObj name="Equation" r:id="rId11" imgW="1028520" imgH="203040" progId="Equation.DSMT4">
                  <p:embed/>
                  <p:pic>
                    <p:nvPicPr>
                      <p:cNvPr id="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888" y="1344111"/>
                        <a:ext cx="26003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353965"/>
              </p:ext>
            </p:extLst>
          </p:nvPr>
        </p:nvGraphicFramePr>
        <p:xfrm>
          <a:off x="7401245" y="2487936"/>
          <a:ext cx="21447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6" name="Equation" r:id="rId13" imgW="977760" imgH="203040" progId="Equation.DSMT4">
                  <p:embed/>
                </p:oleObj>
              </mc:Choice>
              <mc:Fallback>
                <p:oleObj name="Equation" r:id="rId13" imgW="977760" imgH="203040" progId="Equation.DSMT4">
                  <p:embed/>
                  <p:pic>
                    <p:nvPicPr>
                      <p:cNvPr id="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1245" y="2487936"/>
                        <a:ext cx="21447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091492"/>
              </p:ext>
            </p:extLst>
          </p:nvPr>
        </p:nvGraphicFramePr>
        <p:xfrm>
          <a:off x="7677740" y="2922171"/>
          <a:ext cx="38671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7" name="Equation" r:id="rId15" imgW="1714320" imgH="393480" progId="Equation.DSMT4">
                  <p:embed/>
                </p:oleObj>
              </mc:Choice>
              <mc:Fallback>
                <p:oleObj name="Equation" r:id="rId15" imgW="1714320" imgH="393480" progId="Equation.DSMT4">
                  <p:embed/>
                  <p:pic>
                    <p:nvPicPr>
                      <p:cNvPr id="1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740" y="2922171"/>
                        <a:ext cx="38671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171802" y="908902"/>
            <a:ext cx="5935912" cy="3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VD1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: Tính đạo hàm của hàm số 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335467" y="2468909"/>
            <a:ext cx="1314584" cy="50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smtClean="0">
                <a:latin typeface="Times New Roman" pitchFamily="18" charset="0"/>
                <a:cs typeface="Times New Roman" pitchFamily="18" charset="0"/>
              </a:rPr>
              <a:t>a)Ta 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có: 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294539" y="1788129"/>
            <a:ext cx="5656512" cy="3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làm</a:t>
            </a:r>
            <a:endParaRPr lang="en-US" altLang="vi-V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999880"/>
              </p:ext>
            </p:extLst>
          </p:nvPr>
        </p:nvGraphicFramePr>
        <p:xfrm>
          <a:off x="7867650" y="3981450"/>
          <a:ext cx="337661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8" name="Equation" r:id="rId17" imgW="1523880" imgH="393480" progId="Equation.DSMT4">
                  <p:embed/>
                </p:oleObj>
              </mc:Choice>
              <mc:Fallback>
                <p:oleObj name="Equation" r:id="rId17" imgW="1523880" imgH="393480" progId="Equation.DSMT4">
                  <p:embed/>
                  <p:pic>
                    <p:nvPicPr>
                      <p:cNvPr id="4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650" y="3981450"/>
                        <a:ext cx="3376613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226757" y="5375355"/>
            <a:ext cx="5935912" cy="3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VD2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: Tính đạo hàm của hàm số 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3207"/>
              </p:ext>
            </p:extLst>
          </p:nvPr>
        </p:nvGraphicFramePr>
        <p:xfrm>
          <a:off x="8049296" y="5742236"/>
          <a:ext cx="2245331" cy="89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9" name="Equation" r:id="rId19" imgW="939600" imgH="393480" progId="Equation.DSMT4">
                  <p:embed/>
                </p:oleObj>
              </mc:Choice>
              <mc:Fallback>
                <p:oleObj name="Equation" r:id="rId19" imgW="939600" imgH="393480" progId="Equation.DSMT4">
                  <p:embed/>
                  <p:pic>
                    <p:nvPicPr>
                      <p:cNvPr id="4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9296" y="5742236"/>
                        <a:ext cx="2245331" cy="898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7004228" y="4161871"/>
            <a:ext cx="794034" cy="35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Vậy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55478" y="1461693"/>
            <a:ext cx="802721" cy="3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519716"/>
              </p:ext>
            </p:extLst>
          </p:nvPr>
        </p:nvGraphicFramePr>
        <p:xfrm>
          <a:off x="3512391" y="1219478"/>
          <a:ext cx="2377346" cy="101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0" name="Equation" r:id="rId21" imgW="1104840" imgH="469800" progId="Equation.DSMT4">
                  <p:embed/>
                </p:oleObj>
              </mc:Choice>
              <mc:Fallback>
                <p:oleObj name="Equation" r:id="rId21" imgW="1104840" imgH="4698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391" y="1219478"/>
                        <a:ext cx="2377346" cy="1011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591787"/>
              </p:ext>
            </p:extLst>
          </p:nvPr>
        </p:nvGraphicFramePr>
        <p:xfrm>
          <a:off x="3515925" y="2585274"/>
          <a:ext cx="2478028" cy="1054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1" name="Equation" r:id="rId23" imgW="1104840" imgH="469800" progId="Equation.DSMT4">
                  <p:embed/>
                </p:oleObj>
              </mc:Choice>
              <mc:Fallback>
                <p:oleObj name="Equation" r:id="rId23" imgW="1104840" imgH="469800" progId="Equation.DSMT4">
                  <p:embed/>
                  <p:pic>
                    <p:nvPicPr>
                      <p:cNvPr id="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925" y="2585274"/>
                        <a:ext cx="2478028" cy="1054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021446"/>
              </p:ext>
            </p:extLst>
          </p:nvPr>
        </p:nvGraphicFramePr>
        <p:xfrm>
          <a:off x="9404350" y="1296988"/>
          <a:ext cx="25304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2" name="Equation" r:id="rId25" imgW="1015920" imgH="228600" progId="Equation.DSMT4">
                  <p:embed/>
                </p:oleObj>
              </mc:Choice>
              <mc:Fallback>
                <p:oleObj name="Equation" r:id="rId25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404350" y="1296988"/>
                        <a:ext cx="253047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3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34" grpId="0"/>
      <p:bldP spid="35" grpId="0"/>
      <p:bldP spid="37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804" y="-200907"/>
            <a:ext cx="11901401" cy="684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71- BÀI 3: ĐẠO HÀM CỦA HÀM SỐ LƯỢNG GIÁC (T2)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85155" y="0"/>
            <a:ext cx="560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dirty="0">
              <a:latin typeface=".VnTime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85155" y="389135"/>
            <a:ext cx="4953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4. Đạo hàm của hàm số y = tanx.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7322" y="805079"/>
            <a:ext cx="6568351" cy="50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 lý 4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: Hàm số                 có đạo hàm tại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8601" y="2222436"/>
            <a:ext cx="577584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r>
              <a:rPr lang="en-US" alt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smtClean="0">
                <a:latin typeface="Times New Roman" pitchFamily="18" charset="0"/>
                <a:cs typeface="Times New Roman" pitchFamily="18" charset="0"/>
              </a:rPr>
              <a:t>Nếu                 và                 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thì</a:t>
            </a:r>
            <a:endParaRPr lang="en-US" alt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79419"/>
              </p:ext>
            </p:extLst>
          </p:nvPr>
        </p:nvGraphicFramePr>
        <p:xfrm>
          <a:off x="1570229" y="2222436"/>
          <a:ext cx="28336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5" imgW="1257120" imgH="203040" progId="Equation.DSMT4">
                  <p:embed/>
                </p:oleObj>
              </mc:Choice>
              <mc:Fallback>
                <p:oleObj name="Equation" r:id="rId5" imgW="1257120" imgH="203040" progId="Equation.DSMT4">
                  <p:embed/>
                  <p:pic>
                    <p:nvPicPr>
                      <p:cNvPr id="1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229" y="2222436"/>
                        <a:ext cx="283368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45560"/>
              </p:ext>
            </p:extLst>
          </p:nvPr>
        </p:nvGraphicFramePr>
        <p:xfrm>
          <a:off x="2442173" y="843153"/>
          <a:ext cx="1316026" cy="428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7" imgW="583920" imgH="190440" progId="Equation.DSMT4">
                  <p:embed/>
                </p:oleObj>
              </mc:Choice>
              <mc:Fallback>
                <p:oleObj name="Equation" r:id="rId7" imgW="583920" imgH="190440" progId="Equation.DSMT4">
                  <p:embed/>
                  <p:pic>
                    <p:nvPicPr>
                      <p:cNvPr id="2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173" y="843153"/>
                        <a:ext cx="1316026" cy="428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6171802" y="502240"/>
            <a:ext cx="12150" cy="633737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202604" y="470198"/>
            <a:ext cx="5689403" cy="3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VD2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: Tính đạo hàm của hàm số 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778976"/>
              </p:ext>
            </p:extLst>
          </p:nvPr>
        </p:nvGraphicFramePr>
        <p:xfrm>
          <a:off x="6198156" y="2219200"/>
          <a:ext cx="23066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Equation" r:id="rId9" imgW="1193760" imgH="431640" progId="Equation.DSMT4">
                  <p:embed/>
                </p:oleObj>
              </mc:Choice>
              <mc:Fallback>
                <p:oleObj name="Equation" r:id="rId9" imgW="1193760" imgH="431640" progId="Equation.DSMT4">
                  <p:embed/>
                  <p:pic>
                    <p:nvPicPr>
                      <p:cNvPr id="4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8156" y="2219200"/>
                        <a:ext cx="23066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269685" y="4308639"/>
            <a:ext cx="1921964" cy="52657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altLang="vi-VN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6459547" y="3514613"/>
            <a:ext cx="895088" cy="3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Vậy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640701"/>
              </p:ext>
            </p:extLst>
          </p:nvPr>
        </p:nvGraphicFramePr>
        <p:xfrm>
          <a:off x="7354635" y="3290563"/>
          <a:ext cx="394017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11" imgW="1777680" imgH="596880" progId="Equation.DSMT4">
                  <p:embed/>
                </p:oleObj>
              </mc:Choice>
              <mc:Fallback>
                <p:oleObj name="Equation" r:id="rId11" imgW="1777680" imgH="596880" progId="Equation.DSMT4">
                  <p:embed/>
                  <p:pic>
                    <p:nvPicPr>
                      <p:cNvPr id="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635" y="3290563"/>
                        <a:ext cx="3940175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526576"/>
              </p:ext>
            </p:extLst>
          </p:nvPr>
        </p:nvGraphicFramePr>
        <p:xfrm>
          <a:off x="6269685" y="4760815"/>
          <a:ext cx="24765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Equation" r:id="rId13" imgW="1117440" imgH="393480" progId="Equation.DSMT4">
                  <p:embed/>
                </p:oleObj>
              </mc:Choice>
              <mc:Fallback>
                <p:oleObj name="Equation" r:id="rId13" imgW="1117440" imgH="393480" progId="Equation.DSMT4">
                  <p:embed/>
                  <p:pic>
                    <p:nvPicPr>
                      <p:cNvPr id="4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685" y="4760815"/>
                        <a:ext cx="247650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035865"/>
              </p:ext>
            </p:extLst>
          </p:nvPr>
        </p:nvGraphicFramePr>
        <p:xfrm>
          <a:off x="9386932" y="4747713"/>
          <a:ext cx="25050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Equation" r:id="rId15" imgW="1130040" imgH="393480" progId="Equation.DSMT4">
                  <p:embed/>
                </p:oleObj>
              </mc:Choice>
              <mc:Fallback>
                <p:oleObj name="Equation" r:id="rId15" imgW="1130040" imgH="393480" progId="Equation.DSMT4">
                  <p:embed/>
                  <p:pic>
                    <p:nvPicPr>
                      <p:cNvPr id="4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6932" y="4747713"/>
                        <a:ext cx="25050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367296"/>
              </p:ext>
            </p:extLst>
          </p:nvPr>
        </p:nvGraphicFramePr>
        <p:xfrm>
          <a:off x="9872663" y="5643563"/>
          <a:ext cx="23764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Equation" r:id="rId17" imgW="1155600" imgH="469800" progId="Equation.DSMT4">
                  <p:embed/>
                </p:oleObj>
              </mc:Choice>
              <mc:Fallback>
                <p:oleObj name="Equation" r:id="rId17" imgW="1155600" imgH="469800" progId="Equation.DSMT4">
                  <p:embed/>
                  <p:pic>
                    <p:nvPicPr>
                      <p:cNvPr id="4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2663" y="5643563"/>
                        <a:ext cx="237648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636471"/>
              </p:ext>
            </p:extLst>
          </p:nvPr>
        </p:nvGraphicFramePr>
        <p:xfrm>
          <a:off x="6198156" y="5677355"/>
          <a:ext cx="3611563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Equation" r:id="rId19" imgW="1739880" imgH="596880" progId="Equation.DSMT4">
                  <p:embed/>
                </p:oleObj>
              </mc:Choice>
              <mc:Fallback>
                <p:oleObj name="Equation" r:id="rId19" imgW="1739880" imgH="596880" progId="Equation.DSMT4">
                  <p:embed/>
                  <p:pic>
                    <p:nvPicPr>
                      <p:cNvPr id="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8156" y="5677355"/>
                        <a:ext cx="3611563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269685" y="1452313"/>
            <a:ext cx="5656512" cy="3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làm</a:t>
            </a:r>
            <a:endParaRPr lang="en-US" altLang="vi-V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186916"/>
              </p:ext>
            </p:extLst>
          </p:nvPr>
        </p:nvGraphicFramePr>
        <p:xfrm>
          <a:off x="340143" y="1261333"/>
          <a:ext cx="2753371" cy="880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Equation" r:id="rId21" imgW="1231560" imgH="393480" progId="Equation.DSMT4">
                  <p:embed/>
                </p:oleObj>
              </mc:Choice>
              <mc:Fallback>
                <p:oleObj name="Equation" r:id="rId21" imgW="1231560" imgH="393480" progId="Equation.DSMT4">
                  <p:embed/>
                  <p:pic>
                    <p:nvPicPr>
                      <p:cNvPr id="1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43" y="1261333"/>
                        <a:ext cx="2753371" cy="880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955478" y="1461693"/>
            <a:ext cx="802721" cy="3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519716"/>
              </p:ext>
            </p:extLst>
          </p:nvPr>
        </p:nvGraphicFramePr>
        <p:xfrm>
          <a:off x="3512391" y="1219478"/>
          <a:ext cx="2377346" cy="101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23" imgW="1104840" imgH="469800" progId="Equation.DSMT4">
                  <p:embed/>
                </p:oleObj>
              </mc:Choice>
              <mc:Fallback>
                <p:oleObj name="Equation" r:id="rId23" imgW="1104840" imgH="4698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391" y="1219478"/>
                        <a:ext cx="2377346" cy="1011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782521"/>
              </p:ext>
            </p:extLst>
          </p:nvPr>
        </p:nvGraphicFramePr>
        <p:xfrm>
          <a:off x="3515925" y="2585274"/>
          <a:ext cx="2478028" cy="1054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Equation" r:id="rId25" imgW="1104840" imgH="469800" progId="Equation.DSMT4">
                  <p:embed/>
                </p:oleObj>
              </mc:Choice>
              <mc:Fallback>
                <p:oleObj name="Equation" r:id="rId25" imgW="1104840" imgH="469800" progId="Equation.DSMT4">
                  <p:embed/>
                  <p:pic>
                    <p:nvPicPr>
                      <p:cNvPr id="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925" y="2585274"/>
                        <a:ext cx="2478028" cy="1054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153150" y="1775213"/>
            <a:ext cx="1352964" cy="3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Ta có: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663822"/>
              </p:ext>
            </p:extLst>
          </p:nvPr>
        </p:nvGraphicFramePr>
        <p:xfrm>
          <a:off x="8545788" y="1856475"/>
          <a:ext cx="1743075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Equation" r:id="rId27" imgW="901440" imgH="761760" progId="Equation.DSMT4">
                  <p:embed/>
                </p:oleObj>
              </mc:Choice>
              <mc:Fallback>
                <p:oleObj name="Equation" r:id="rId27" imgW="901440" imgH="761760" progId="Equation.DSMT4">
                  <p:embed/>
                  <p:pic>
                    <p:nvPicPr>
                      <p:cNvPr id="5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788" y="1856475"/>
                        <a:ext cx="1743075" cy="147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714644"/>
              </p:ext>
            </p:extLst>
          </p:nvPr>
        </p:nvGraphicFramePr>
        <p:xfrm>
          <a:off x="10228262" y="2222436"/>
          <a:ext cx="196373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Equation" r:id="rId29" imgW="1015920" imgH="583920" progId="Equation.DSMT4">
                  <p:embed/>
                </p:oleObj>
              </mc:Choice>
              <mc:Fallback>
                <p:oleObj name="Equation" r:id="rId29" imgW="1015920" imgH="583920" progId="Equation.DSMT4">
                  <p:embed/>
                  <p:pic>
                    <p:nvPicPr>
                      <p:cNvPr id="5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8262" y="2222436"/>
                        <a:ext cx="1963738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68315"/>
              </p:ext>
            </p:extLst>
          </p:nvPr>
        </p:nvGraphicFramePr>
        <p:xfrm>
          <a:off x="8365182" y="679866"/>
          <a:ext cx="2403393" cy="961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Equation" r:id="rId31" imgW="939600" imgH="393480" progId="Equation.DSMT4">
                  <p:embed/>
                </p:oleObj>
              </mc:Choice>
              <mc:Fallback>
                <p:oleObj name="Equation" r:id="rId31" imgW="939600" imgH="393480" progId="Equation.DSMT4">
                  <p:embed/>
                  <p:pic>
                    <p:nvPicPr>
                      <p:cNvPr id="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5182" y="679866"/>
                        <a:ext cx="2403393" cy="961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61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804" y="-200907"/>
            <a:ext cx="11901401" cy="684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71- BÀI 3: ĐẠO HÀM CỦA HÀM SỐ LƯỢNG GIÁC (T2)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85155" y="0"/>
            <a:ext cx="560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dirty="0">
              <a:latin typeface=".VnTime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85155" y="389135"/>
            <a:ext cx="4953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4. Đạo hàm của hàm số y = tanx.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1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48127"/>
              </p:ext>
            </p:extLst>
          </p:nvPr>
        </p:nvGraphicFramePr>
        <p:xfrm>
          <a:off x="3515925" y="2585274"/>
          <a:ext cx="2478028" cy="1054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" name="Equation" r:id="rId5" imgW="1104840" imgH="469800" progId="Equation.DSMT4">
                  <p:embed/>
                </p:oleObj>
              </mc:Choice>
              <mc:Fallback>
                <p:oleObj name="Equation" r:id="rId5" imgW="1104840" imgH="469800" progId="Equation.DSMT4">
                  <p:embed/>
                  <p:pic>
                    <p:nvPicPr>
                      <p:cNvPr id="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925" y="2585274"/>
                        <a:ext cx="2478028" cy="1054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7322" y="805079"/>
            <a:ext cx="6568351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 lý 4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: Hàm số                 có đạo hàm tại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8601" y="2222436"/>
            <a:ext cx="577584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r>
              <a:rPr lang="en-US" alt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Nếu                 </a:t>
            </a:r>
            <a:r>
              <a:rPr lang="en-US" altLang="vi-VN" sz="2400" smtClean="0">
                <a:latin typeface="Times New Roman" pitchFamily="18" charset="0"/>
                <a:cs typeface="Times New Roman" pitchFamily="18" charset="0"/>
              </a:rPr>
              <a:t>và                 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thì</a:t>
            </a:r>
            <a:endParaRPr lang="en-US" alt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9699"/>
              </p:ext>
            </p:extLst>
          </p:nvPr>
        </p:nvGraphicFramePr>
        <p:xfrm>
          <a:off x="1570229" y="2222436"/>
          <a:ext cx="28336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1" name="Equation" r:id="rId7" imgW="1257120" imgH="203040" progId="Equation.DSMT4">
                  <p:embed/>
                </p:oleObj>
              </mc:Choice>
              <mc:Fallback>
                <p:oleObj name="Equation" r:id="rId7" imgW="1257120" imgH="203040" progId="Equation.DSMT4">
                  <p:embed/>
                  <p:pic>
                    <p:nvPicPr>
                      <p:cNvPr id="1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229" y="2222436"/>
                        <a:ext cx="283368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31863" y="3605724"/>
            <a:ext cx="4953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. Đạo hàm của hàm số y = cotx.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78601" y="4017917"/>
            <a:ext cx="6390090" cy="9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 lý 5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: Hàm </a:t>
            </a:r>
            <a:r>
              <a:rPr lang="en-US" altLang="vi-VN" sz="2400" smtClean="0">
                <a:latin typeface="Times New Roman" pitchFamily="18" charset="0"/>
                <a:cs typeface="Times New Roman" pitchFamily="18" charset="0"/>
              </a:rPr>
              <a:t>số                   có 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đạo hàm tại 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80954"/>
              </p:ext>
            </p:extLst>
          </p:nvPr>
        </p:nvGraphicFramePr>
        <p:xfrm>
          <a:off x="3512391" y="1219478"/>
          <a:ext cx="2377346" cy="101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2" name="Equation" r:id="rId9" imgW="1104840" imgH="469800" progId="Equation.DSMT4">
                  <p:embed/>
                </p:oleObj>
              </mc:Choice>
              <mc:Fallback>
                <p:oleObj name="Equation" r:id="rId9" imgW="1104840" imgH="4698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391" y="1219478"/>
                        <a:ext cx="2377346" cy="1011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706421"/>
              </p:ext>
            </p:extLst>
          </p:nvPr>
        </p:nvGraphicFramePr>
        <p:xfrm>
          <a:off x="2457464" y="844061"/>
          <a:ext cx="1316026" cy="428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3" name="Equation" r:id="rId11" imgW="583920" imgH="190440" progId="Equation.DSMT4">
                  <p:embed/>
                </p:oleObj>
              </mc:Choice>
              <mc:Fallback>
                <p:oleObj name="Equation" r:id="rId11" imgW="583920" imgH="190440" progId="Equation.DSMT4">
                  <p:embed/>
                  <p:pic>
                    <p:nvPicPr>
                      <p:cNvPr id="2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64" y="844061"/>
                        <a:ext cx="1316026" cy="428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24649"/>
              </p:ext>
            </p:extLst>
          </p:nvPr>
        </p:nvGraphicFramePr>
        <p:xfrm>
          <a:off x="2399684" y="4056645"/>
          <a:ext cx="1405730" cy="448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4" name="Equation" r:id="rId13" imgW="596880" imgH="190440" progId="Equation.DSMT4">
                  <p:embed/>
                </p:oleObj>
              </mc:Choice>
              <mc:Fallback>
                <p:oleObj name="Equation" r:id="rId13" imgW="596880" imgH="190440" progId="Equation.DSMT4">
                  <p:embed/>
                  <p:pic>
                    <p:nvPicPr>
                      <p:cNvPr id="2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684" y="4056645"/>
                        <a:ext cx="1405730" cy="448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977545"/>
              </p:ext>
            </p:extLst>
          </p:nvPr>
        </p:nvGraphicFramePr>
        <p:xfrm>
          <a:off x="492225" y="4753963"/>
          <a:ext cx="21161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" name="Equation" r:id="rId15" imgW="977760" imgH="203040" progId="Equation.DSMT4">
                  <p:embed/>
                </p:oleObj>
              </mc:Choice>
              <mc:Fallback>
                <p:oleObj name="Equation" r:id="rId15" imgW="977760" imgH="203040" progId="Equation.DSMT4">
                  <p:embed/>
                  <p:pic>
                    <p:nvPicPr>
                      <p:cNvPr id="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25" y="4753963"/>
                        <a:ext cx="211613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543852"/>
              </p:ext>
            </p:extLst>
          </p:nvPr>
        </p:nvGraphicFramePr>
        <p:xfrm>
          <a:off x="3478397" y="4421597"/>
          <a:ext cx="2449812" cy="101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6" name="Equation" r:id="rId17" imgW="1130040" imgH="469800" progId="Equation.DSMT4">
                  <p:embed/>
                </p:oleObj>
              </mc:Choice>
              <mc:Fallback>
                <p:oleObj name="Equation" r:id="rId17" imgW="1130040" imgH="4698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397" y="4421597"/>
                        <a:ext cx="2449812" cy="1019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31651" y="5326395"/>
            <a:ext cx="5757341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r>
              <a:rPr lang="en-US" alt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Nếu                </a:t>
            </a:r>
            <a:r>
              <a:rPr lang="en-US" altLang="vi-VN" sz="2400" smtClean="0">
                <a:latin typeface="Times New Roman" pitchFamily="18" charset="0"/>
                <a:cs typeface="Times New Roman" pitchFamily="18" charset="0"/>
              </a:rPr>
              <a:t>và                 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thì</a:t>
            </a:r>
            <a:endParaRPr lang="en-US" alt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718442"/>
              </p:ext>
            </p:extLst>
          </p:nvPr>
        </p:nvGraphicFramePr>
        <p:xfrm>
          <a:off x="1558126" y="5326395"/>
          <a:ext cx="2794704" cy="439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7" name="Equation" r:id="rId19" imgW="1295280" imgH="203040" progId="Equation.DSMT4">
                  <p:embed/>
                </p:oleObj>
              </mc:Choice>
              <mc:Fallback>
                <p:oleObj name="Equation" r:id="rId19" imgW="1295280" imgH="203040" progId="Equation.DSMT4">
                  <p:embed/>
                  <p:pic>
                    <p:nvPicPr>
                      <p:cNvPr id="2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126" y="5326395"/>
                        <a:ext cx="2794704" cy="439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126627"/>
              </p:ext>
            </p:extLst>
          </p:nvPr>
        </p:nvGraphicFramePr>
        <p:xfrm>
          <a:off x="3455482" y="5747905"/>
          <a:ext cx="2724022" cy="1132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8" name="Equation" r:id="rId21" imgW="1130040" imgH="469800" progId="Equation.DSMT4">
                  <p:embed/>
                </p:oleObj>
              </mc:Choice>
              <mc:Fallback>
                <p:oleObj name="Equation" r:id="rId21" imgW="1130040" imgH="469800" progId="Equation.DSMT4">
                  <p:embed/>
                  <p:pic>
                    <p:nvPicPr>
                      <p:cNvPr id="2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482" y="5747905"/>
                        <a:ext cx="2724022" cy="1132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6171802" y="502240"/>
            <a:ext cx="12150" cy="633737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233559"/>
              </p:ext>
            </p:extLst>
          </p:nvPr>
        </p:nvGraphicFramePr>
        <p:xfrm>
          <a:off x="6291263" y="1579563"/>
          <a:ext cx="27971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9" name="Equation" r:id="rId23" imgW="1079280" imgH="203040" progId="Equation.DSMT4">
                  <p:embed/>
                </p:oleObj>
              </mc:Choice>
              <mc:Fallback>
                <p:oleObj name="Equation" r:id="rId23" imgW="1079280" imgH="203040" progId="Equation.DSMT4">
                  <p:embed/>
                  <p:pic>
                    <p:nvPicPr>
                      <p:cNvPr id="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1579563"/>
                        <a:ext cx="27971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25295"/>
              </p:ext>
            </p:extLst>
          </p:nvPr>
        </p:nvGraphicFramePr>
        <p:xfrm>
          <a:off x="7502346" y="3212138"/>
          <a:ext cx="22209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0" name="Equation" r:id="rId25" imgW="977760" imgH="203040" progId="Equation.DSMT4">
                  <p:embed/>
                </p:oleObj>
              </mc:Choice>
              <mc:Fallback>
                <p:oleObj name="Equation" r:id="rId25" imgW="977760" imgH="203040" progId="Equation.DSMT4">
                  <p:embed/>
                  <p:pic>
                    <p:nvPicPr>
                      <p:cNvPr id="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346" y="3212138"/>
                        <a:ext cx="2220913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178403" y="823501"/>
            <a:ext cx="5935912" cy="3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VD3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: Tính đạo hàm của hàm số 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153150" y="3127581"/>
            <a:ext cx="1736956" cy="47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a) Ta có: 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291506" y="2241324"/>
            <a:ext cx="5656512" cy="3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làm</a:t>
            </a:r>
            <a:endParaRPr lang="en-US" altLang="vi-V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571517"/>
              </p:ext>
            </p:extLst>
          </p:nvPr>
        </p:nvGraphicFramePr>
        <p:xfrm>
          <a:off x="9196388" y="1587500"/>
          <a:ext cx="29368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1" name="Equation" r:id="rId27" imgW="1155600" imgH="203040" progId="Equation.DSMT4">
                  <p:embed/>
                </p:oleObj>
              </mc:Choice>
              <mc:Fallback>
                <p:oleObj name="Equation" r:id="rId27" imgW="1155600" imgH="203040" progId="Equation.DSMT4">
                  <p:embed/>
                  <p:pic>
                    <p:nvPicPr>
                      <p:cNvPr id="3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6388" y="1587500"/>
                        <a:ext cx="29368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178403" y="4235119"/>
            <a:ext cx="1492365" cy="49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b) Ta có: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368310"/>
              </p:ext>
            </p:extLst>
          </p:nvPr>
        </p:nvGraphicFramePr>
        <p:xfrm>
          <a:off x="7482470" y="4245968"/>
          <a:ext cx="27289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2" name="Equation" r:id="rId29" imgW="1066680" imgH="203040" progId="Equation.DSMT4">
                  <p:embed/>
                </p:oleObj>
              </mc:Choice>
              <mc:Fallback>
                <p:oleObj name="Equation" r:id="rId29" imgW="1066680" imgH="203040" progId="Equation.DSMT4">
                  <p:embed/>
                  <p:pic>
                    <p:nvPicPr>
                      <p:cNvPr id="3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2470" y="4245968"/>
                        <a:ext cx="2728912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36264"/>
              </p:ext>
            </p:extLst>
          </p:nvPr>
        </p:nvGraphicFramePr>
        <p:xfrm>
          <a:off x="340143" y="1261333"/>
          <a:ext cx="2753371" cy="880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3" name="Equation" r:id="rId31" imgW="1231560" imgH="393480" progId="Equation.DSMT4">
                  <p:embed/>
                </p:oleObj>
              </mc:Choice>
              <mc:Fallback>
                <p:oleObj name="Equation" r:id="rId31" imgW="1231560" imgH="393480" progId="Equation.DSMT4">
                  <p:embed/>
                  <p:pic>
                    <p:nvPicPr>
                      <p:cNvPr id="1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43" y="1261333"/>
                        <a:ext cx="2753371" cy="880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955478" y="1461693"/>
            <a:ext cx="802721" cy="3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701189" y="4726915"/>
            <a:ext cx="802721" cy="3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49078"/>
              </p:ext>
            </p:extLst>
          </p:nvPr>
        </p:nvGraphicFramePr>
        <p:xfrm>
          <a:off x="9881652" y="3019936"/>
          <a:ext cx="17383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4" name="Equation" r:id="rId33" imgW="799920" imgH="393480" progId="Equation.DSMT4">
                  <p:embed/>
                </p:oleObj>
              </mc:Choice>
              <mc:Fallback>
                <p:oleObj name="Equation" r:id="rId33" imgW="799920" imgH="393480" progId="Equation.DSMT4">
                  <p:embed/>
                  <p:pic>
                    <p:nvPicPr>
                      <p:cNvPr id="3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1652" y="3019936"/>
                        <a:ext cx="173831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133965"/>
              </p:ext>
            </p:extLst>
          </p:nvPr>
        </p:nvGraphicFramePr>
        <p:xfrm>
          <a:off x="6456363" y="4776788"/>
          <a:ext cx="250348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5" name="Equation" r:id="rId35" imgW="977760" imgH="419040" progId="Equation.DSMT4">
                  <p:embed/>
                </p:oleObj>
              </mc:Choice>
              <mc:Fallback>
                <p:oleObj name="Equation" r:id="rId35" imgW="977760" imgH="419040" progId="Equation.DSMT4">
                  <p:embed/>
                  <p:pic>
                    <p:nvPicPr>
                      <p:cNvPr id="5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4776788"/>
                        <a:ext cx="2503487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38531"/>
              </p:ext>
            </p:extLst>
          </p:nvPr>
        </p:nvGraphicFramePr>
        <p:xfrm>
          <a:off x="9119762" y="4743783"/>
          <a:ext cx="26035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6" name="Equation" r:id="rId37" imgW="1015920" imgH="419040" progId="Equation.DSMT4">
                  <p:embed/>
                </p:oleObj>
              </mc:Choice>
              <mc:Fallback>
                <p:oleObj name="Equation" r:id="rId37" imgW="1015920" imgH="419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9762" y="4743783"/>
                        <a:ext cx="2603500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2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  <p:bldP spid="33" grpId="0"/>
      <p:bldP spid="34" grpId="0"/>
      <p:bldP spid="35" grpId="0"/>
      <p:bldP spid="46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5" name="Picture 3" descr="E:\Ảnh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3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2955692" y="152400"/>
            <a:ext cx="7604984" cy="838200"/>
          </a:xfrm>
          <a:prstGeom prst="rect">
            <a:avLst/>
          </a:prstGeom>
          <a:solidFill>
            <a:schemeClr val="bg1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en-US" sz="36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55692" y="991473"/>
            <a:ext cx="7604984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Chọn đáp án đúng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55692" y="1510585"/>
            <a:ext cx="117842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34117" y="1508666"/>
            <a:ext cx="6426559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Tìm đạo hàm của hàm số</a:t>
            </a:r>
            <a:endParaRPr lang="en-US" sz="2800" b="1" dirty="0">
              <a:latin typeface=".VnTime" pitchFamily="34" charset="0"/>
            </a:endParaRPr>
          </a:p>
        </p:txBody>
      </p:sp>
      <p:sp>
        <p:nvSpPr>
          <p:cNvPr id="10" name="AutoShape 8" descr="Blue tissue paper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09800" y="2362200"/>
            <a:ext cx="685800" cy="685800"/>
          </a:xfrm>
          <a:prstGeom prst="star8">
            <a:avLst>
              <a:gd name="adj" fmla="val 3825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.VnTime" pitchFamily="34" charset="0"/>
              </a:rPr>
              <a:t>A.</a:t>
            </a:r>
            <a:endParaRPr lang="en-US" sz="2200" b="1" dirty="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1" name="AutoShape 17" descr="Blue tissue paper"/>
          <p:cNvSpPr>
            <a:spLocks noChangeArrowheads="1"/>
          </p:cNvSpPr>
          <p:nvPr/>
        </p:nvSpPr>
        <p:spPr bwMode="auto">
          <a:xfrm>
            <a:off x="2958152" y="2239636"/>
            <a:ext cx="7602524" cy="9906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65187"/>
              </p:ext>
            </p:extLst>
          </p:nvPr>
        </p:nvGraphicFramePr>
        <p:xfrm>
          <a:off x="3709988" y="2265363"/>
          <a:ext cx="210026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7" name="Equation" r:id="rId5" imgW="990360" imgH="457200" progId="Equation.DSMT4">
                  <p:embed/>
                </p:oleObj>
              </mc:Choice>
              <mc:Fallback>
                <p:oleObj name="Equation" r:id="rId5" imgW="990360" imgH="457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2265363"/>
                        <a:ext cx="2100262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9" descr="Blue tissue paper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15487" y="3467100"/>
            <a:ext cx="685800" cy="685800"/>
          </a:xfrm>
          <a:prstGeom prst="star8">
            <a:avLst>
              <a:gd name="adj" fmla="val 3825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200" b="1" dirty="0" smtClean="0">
                <a:latin typeface=".VnTime" pitchFamily="34" charset="0"/>
              </a:rPr>
              <a:t>B.</a:t>
            </a:r>
            <a:endParaRPr lang="en-US" sz="2200" b="1" dirty="0">
              <a:latin typeface=".VnTime" pitchFamily="34" charset="0"/>
            </a:endParaRPr>
          </a:p>
        </p:txBody>
      </p:sp>
      <p:sp>
        <p:nvSpPr>
          <p:cNvPr id="14" name="AutoShape 22" descr="Blue tissue paper"/>
          <p:cNvSpPr>
            <a:spLocks noChangeArrowheads="1"/>
          </p:cNvSpPr>
          <p:nvPr/>
        </p:nvSpPr>
        <p:spPr bwMode="auto">
          <a:xfrm>
            <a:off x="2958152" y="3429000"/>
            <a:ext cx="7602524" cy="8382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258046"/>
              </p:ext>
            </p:extLst>
          </p:nvPr>
        </p:nvGraphicFramePr>
        <p:xfrm>
          <a:off x="3635375" y="3411538"/>
          <a:ext cx="212725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8" name="Equation" r:id="rId7" imgW="1002960" imgH="457200" progId="Equation.DSMT4">
                  <p:embed/>
                </p:oleObj>
              </mc:Choice>
              <mc:Fallback>
                <p:oleObj name="Equation" r:id="rId7" imgW="100296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411538"/>
                        <a:ext cx="212725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10" descr="Blue tissue paper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99138" y="4650083"/>
            <a:ext cx="685800" cy="685800"/>
          </a:xfrm>
          <a:prstGeom prst="star8">
            <a:avLst>
              <a:gd name="adj" fmla="val 3825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.VnTime" pitchFamily="34" charset="0"/>
              </a:rPr>
              <a:t>C.</a:t>
            </a:r>
            <a:endParaRPr lang="en-US" sz="2200" b="1" dirty="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7" name="AutoShape 24" descr="Blue tissue paper"/>
          <p:cNvSpPr>
            <a:spLocks noChangeArrowheads="1"/>
          </p:cNvSpPr>
          <p:nvPr/>
        </p:nvSpPr>
        <p:spPr bwMode="auto">
          <a:xfrm>
            <a:off x="2971800" y="4505980"/>
            <a:ext cx="7588876" cy="9906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576763"/>
              </p:ext>
            </p:extLst>
          </p:nvPr>
        </p:nvGraphicFramePr>
        <p:xfrm>
          <a:off x="3536950" y="4600575"/>
          <a:ext cx="2260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9" name="Equation" r:id="rId9" imgW="1066680" imgH="457200" progId="Equation.DSMT4">
                  <p:embed/>
                </p:oleObj>
              </mc:Choice>
              <mc:Fallback>
                <p:oleObj name="Equation" r:id="rId9" imgW="106668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600575"/>
                        <a:ext cx="22606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12" descr="Blue tissue paper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93210" y="5749632"/>
            <a:ext cx="685800" cy="685800"/>
          </a:xfrm>
          <a:prstGeom prst="star8">
            <a:avLst>
              <a:gd name="adj" fmla="val 3825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200" b="1" dirty="0" smtClean="0">
                <a:latin typeface=".VnTime" pitchFamily="34" charset="0"/>
              </a:rPr>
              <a:t>D.</a:t>
            </a:r>
            <a:endParaRPr lang="en-US" sz="2200" b="1" dirty="0">
              <a:latin typeface=".VnTime" pitchFamily="34" charset="0"/>
            </a:endParaRPr>
          </a:p>
        </p:txBody>
      </p:sp>
      <p:sp>
        <p:nvSpPr>
          <p:cNvPr id="20" name="AutoShape 33" descr="Blue tissue paper"/>
          <p:cNvSpPr>
            <a:spLocks noChangeArrowheads="1"/>
          </p:cNvSpPr>
          <p:nvPr/>
        </p:nvSpPr>
        <p:spPr bwMode="auto">
          <a:xfrm>
            <a:off x="2955692" y="5735360"/>
            <a:ext cx="7604984" cy="8382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197281"/>
              </p:ext>
            </p:extLst>
          </p:nvPr>
        </p:nvGraphicFramePr>
        <p:xfrm>
          <a:off x="3567113" y="5703888"/>
          <a:ext cx="2263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0" name="Equation" r:id="rId11" imgW="1066680" imgH="457200" progId="Equation.DSMT4">
                  <p:embed/>
                </p:oleObj>
              </mc:Choice>
              <mc:Fallback>
                <p:oleObj name="Equation" r:id="rId11" imgW="106668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5703888"/>
                        <a:ext cx="2263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74263" y="5335883"/>
            <a:ext cx="1752600" cy="1371600"/>
          </a:xfrm>
          <a:prstGeom prst="irregularSeal2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Đúng!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167600"/>
              </p:ext>
            </p:extLst>
          </p:nvPr>
        </p:nvGraphicFramePr>
        <p:xfrm>
          <a:off x="8171734" y="1542004"/>
          <a:ext cx="1971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1" name="Equation" r:id="rId13" imgW="1028520" imgH="228600" progId="Equation.DSMT4">
                  <p:embed/>
                </p:oleObj>
              </mc:Choice>
              <mc:Fallback>
                <p:oleObj name="Equation" r:id="rId13" imgW="102852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1734" y="1542004"/>
                        <a:ext cx="19716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73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5842" name="Picture 2" descr="E:\Ảnh\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138538" y="1905000"/>
            <a:ext cx="1752600" cy="1371600"/>
          </a:xfrm>
          <a:prstGeom prst="irregularSeal2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đúng!</a:t>
            </a:r>
          </a:p>
        </p:txBody>
      </p:sp>
      <p:sp>
        <p:nvSpPr>
          <p:cNvPr id="6" name="AutoShape 8" descr="Blue tissue paper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57400" y="2362200"/>
            <a:ext cx="685800" cy="685800"/>
          </a:xfrm>
          <a:prstGeom prst="star8">
            <a:avLst>
              <a:gd name="adj" fmla="val 38250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200" b="1" dirty="0" smtClean="0">
                <a:latin typeface=".VnTime" pitchFamily="34" charset="0"/>
              </a:rPr>
              <a:t>A.</a:t>
            </a:r>
            <a:endParaRPr lang="en-US" sz="2200" b="1" dirty="0">
              <a:latin typeface=".VnTime" pitchFamily="34" charset="0"/>
            </a:endParaRPr>
          </a:p>
        </p:txBody>
      </p:sp>
      <p:sp>
        <p:nvSpPr>
          <p:cNvPr id="7" name="AutoShape 9" descr="Blue tissue paper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57400" y="3504119"/>
            <a:ext cx="685800" cy="685800"/>
          </a:xfrm>
          <a:prstGeom prst="star8">
            <a:avLst>
              <a:gd name="adj" fmla="val 38250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200" b="1" dirty="0" smtClean="0">
                <a:latin typeface=".VnTime" pitchFamily="34" charset="0"/>
              </a:rPr>
              <a:t>B.</a:t>
            </a:r>
            <a:endParaRPr lang="en-US" sz="2200" b="1" dirty="0">
              <a:latin typeface=".VnTime" pitchFamily="34" charset="0"/>
            </a:endParaRPr>
          </a:p>
        </p:txBody>
      </p:sp>
      <p:sp>
        <p:nvSpPr>
          <p:cNvPr id="8" name="AutoShape 10" descr="Blue tissue paper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59369" y="4646038"/>
            <a:ext cx="685800" cy="685800"/>
          </a:xfrm>
          <a:prstGeom prst="star8">
            <a:avLst>
              <a:gd name="adj" fmla="val 38250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200" b="1" dirty="0" smtClean="0">
                <a:latin typeface=".VnTime" pitchFamily="34" charset="0"/>
              </a:rPr>
              <a:t>C.</a:t>
            </a:r>
            <a:endParaRPr lang="en-US" sz="2200" b="1" dirty="0">
              <a:latin typeface=".VnTime" pitchFamily="34" charset="0"/>
            </a:endParaRPr>
          </a:p>
        </p:txBody>
      </p:sp>
      <p:sp>
        <p:nvSpPr>
          <p:cNvPr id="9" name="AutoShape 12" descr="Blue tissue paper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57400" y="5857875"/>
            <a:ext cx="685800" cy="685800"/>
          </a:xfrm>
          <a:prstGeom prst="star8">
            <a:avLst>
              <a:gd name="adj" fmla="val 38250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.VnTime" pitchFamily="34" charset="0"/>
              </a:rPr>
              <a:t>D.</a:t>
            </a:r>
            <a:endParaRPr lang="en-US" sz="2200" b="1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" name="WordArt 3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2955692" y="152400"/>
            <a:ext cx="7604984" cy="838200"/>
          </a:xfrm>
          <a:prstGeom prst="rect">
            <a:avLst/>
          </a:prstGeom>
          <a:solidFill>
            <a:schemeClr val="bg1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en-US" sz="36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55692" y="991473"/>
            <a:ext cx="7604984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Chọn đáp án đúng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55692" y="1510585"/>
            <a:ext cx="117842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134117" y="1508666"/>
            <a:ext cx="6426559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Tìm đạo hàm của hàm số</a:t>
            </a:r>
            <a:endParaRPr lang="en-US" sz="2800" b="1" dirty="0">
              <a:latin typeface=".VnTime" pitchFamily="34" charset="0"/>
            </a:endParaRPr>
          </a:p>
        </p:txBody>
      </p:sp>
      <p:sp>
        <p:nvSpPr>
          <p:cNvPr id="14" name="AutoShape 17" descr="Blue tissue paper"/>
          <p:cNvSpPr>
            <a:spLocks noChangeArrowheads="1"/>
          </p:cNvSpPr>
          <p:nvPr/>
        </p:nvSpPr>
        <p:spPr bwMode="auto">
          <a:xfrm>
            <a:off x="2958152" y="2239636"/>
            <a:ext cx="7602524" cy="9906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" name="AutoShape 22" descr="Blue tissue paper"/>
          <p:cNvSpPr>
            <a:spLocks noChangeArrowheads="1"/>
          </p:cNvSpPr>
          <p:nvPr/>
        </p:nvSpPr>
        <p:spPr bwMode="auto">
          <a:xfrm>
            <a:off x="2958152" y="3429000"/>
            <a:ext cx="7602524" cy="8382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7" name="AutoShape 24" descr="Blue tissue paper"/>
          <p:cNvSpPr>
            <a:spLocks noChangeArrowheads="1"/>
          </p:cNvSpPr>
          <p:nvPr/>
        </p:nvSpPr>
        <p:spPr bwMode="auto">
          <a:xfrm>
            <a:off x="2971800" y="4505980"/>
            <a:ext cx="7588876" cy="9906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" name="AutoShape 33" descr="Blue tissue paper"/>
          <p:cNvSpPr>
            <a:spLocks noChangeArrowheads="1"/>
          </p:cNvSpPr>
          <p:nvPr/>
        </p:nvSpPr>
        <p:spPr bwMode="auto">
          <a:xfrm>
            <a:off x="2955692" y="5735360"/>
            <a:ext cx="7604984" cy="8382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92995"/>
              </p:ext>
            </p:extLst>
          </p:nvPr>
        </p:nvGraphicFramePr>
        <p:xfrm>
          <a:off x="8134797" y="1542004"/>
          <a:ext cx="1508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3" name="Equation" r:id="rId5" imgW="787320" imgH="228600" progId="Equation.DSMT4">
                  <p:embed/>
                </p:oleObj>
              </mc:Choice>
              <mc:Fallback>
                <p:oleObj name="Equation" r:id="rId5" imgW="78732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797" y="1542004"/>
                        <a:ext cx="15081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5659"/>
              </p:ext>
            </p:extLst>
          </p:nvPr>
        </p:nvGraphicFramePr>
        <p:xfrm>
          <a:off x="3659188" y="2200275"/>
          <a:ext cx="2143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4" name="Equation" r:id="rId7" imgW="914400" imgH="457200" progId="Equation.DSMT4">
                  <p:embed/>
                </p:oleObj>
              </mc:Choice>
              <mc:Fallback>
                <p:oleObj name="Equation" r:id="rId7" imgW="914400" imgH="457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2200275"/>
                        <a:ext cx="21431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501954"/>
              </p:ext>
            </p:extLst>
          </p:nvPr>
        </p:nvGraphicFramePr>
        <p:xfrm>
          <a:off x="3613150" y="3340100"/>
          <a:ext cx="2143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5" name="Equation" r:id="rId9" imgW="914400" imgH="457200" progId="Equation.DSMT4">
                  <p:embed/>
                </p:oleObj>
              </mc:Choice>
              <mc:Fallback>
                <p:oleObj name="Equation" r:id="rId9" imgW="914400" imgH="457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3340100"/>
                        <a:ext cx="21431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897396"/>
              </p:ext>
            </p:extLst>
          </p:nvPr>
        </p:nvGraphicFramePr>
        <p:xfrm>
          <a:off x="3746500" y="4481513"/>
          <a:ext cx="19653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6" name="Equation" r:id="rId11" imgW="838080" imgH="457200" progId="Equation.DSMT4">
                  <p:embed/>
                </p:oleObj>
              </mc:Choice>
              <mc:Fallback>
                <p:oleObj name="Equation" r:id="rId11" imgW="838080" imgH="4572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481513"/>
                        <a:ext cx="19653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090444"/>
              </p:ext>
            </p:extLst>
          </p:nvPr>
        </p:nvGraphicFramePr>
        <p:xfrm>
          <a:off x="3759200" y="5626100"/>
          <a:ext cx="19653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7" name="Equation" r:id="rId13" imgW="838080" imgH="457200" progId="Equation.DSMT4">
                  <p:embed/>
                </p:oleObj>
              </mc:Choice>
              <mc:Fallback>
                <p:oleObj name="Equation" r:id="rId13" imgW="838080" imgH="4572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5626100"/>
                        <a:ext cx="19653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6874" name="Picture 10" descr="E:\Ảnh\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087055"/>
              </p:ext>
            </p:extLst>
          </p:nvPr>
        </p:nvGraphicFramePr>
        <p:xfrm>
          <a:off x="4421188" y="4364038"/>
          <a:ext cx="23622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7" name="Equation" r:id="rId4" imgW="1040948" imgH="393529" progId="Equation.DSMT4">
                  <p:embed/>
                </p:oleObj>
              </mc:Choice>
              <mc:Fallback>
                <p:oleObj name="Equation" r:id="rId4" imgW="1040948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364038"/>
                        <a:ext cx="23622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419600" y="685800"/>
          <a:ext cx="18034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8" name="Equation" r:id="rId6" imgW="761669" imgH="469696" progId="Equation.DSMT4">
                  <p:embed/>
                </p:oleObj>
              </mc:Choice>
              <mc:Fallback>
                <p:oleObj name="Equation" r:id="rId6" imgW="761669" imgH="46969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85800"/>
                        <a:ext cx="1803400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419600" y="1752600"/>
          <a:ext cx="19827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9" name="Equation" r:id="rId8" imgW="838200" imgH="419100" progId="Equation.DSMT4">
                  <p:embed/>
                </p:oleObj>
              </mc:Choice>
              <mc:Fallback>
                <p:oleObj name="Equation" r:id="rId8" imgW="838200" imgH="419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752600"/>
                        <a:ext cx="198278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4419600" y="2924175"/>
            <a:ext cx="2095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</a:rPr>
              <a:t>(sinx)</a:t>
            </a:r>
            <a:r>
              <a:rPr lang="en-US" altLang="vi-VN" sz="2800" baseline="30000" dirty="0">
                <a:latin typeface="Times New Roman" panose="02020603050405020304" pitchFamily="18" charset="0"/>
              </a:rPr>
              <a:t>’ </a:t>
            </a:r>
            <a:r>
              <a:rPr lang="en-US" altLang="vi-VN" sz="2800" dirty="0">
                <a:latin typeface="Times New Roman" panose="02020603050405020304" pitchFamily="18" charset="0"/>
              </a:rPr>
              <a:t>= cosx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4414440" y="3679175"/>
            <a:ext cx="2303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</a:rPr>
              <a:t>(cosx)</a:t>
            </a:r>
            <a:r>
              <a:rPr lang="en-US" altLang="vi-VN" sz="2800" baseline="30000" dirty="0">
                <a:latin typeface="Times New Roman" panose="02020603050405020304" pitchFamily="18" charset="0"/>
              </a:rPr>
              <a:t>’ </a:t>
            </a:r>
            <a:r>
              <a:rPr lang="en-US" altLang="vi-VN" sz="2800" dirty="0">
                <a:latin typeface="Times New Roman" panose="02020603050405020304" pitchFamily="18" charset="0"/>
              </a:rPr>
              <a:t>= - sinx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560415"/>
              </p:ext>
            </p:extLst>
          </p:nvPr>
        </p:nvGraphicFramePr>
        <p:xfrm>
          <a:off x="4414838" y="5467350"/>
          <a:ext cx="25638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0" name="Equation" r:id="rId10" imgW="1129810" imgH="393529" progId="Equation.DSMT4">
                  <p:embed/>
                </p:oleObj>
              </mc:Choice>
              <mc:Fallback>
                <p:oleObj name="Equation" r:id="rId10" imgW="1129810" imgH="39352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5467350"/>
                        <a:ext cx="25638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072410"/>
              </p:ext>
            </p:extLst>
          </p:nvPr>
        </p:nvGraphicFramePr>
        <p:xfrm>
          <a:off x="8416925" y="841375"/>
          <a:ext cx="18034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1" name="Equation" r:id="rId12" imgW="761669" imgH="469696" progId="Equation.DSMT4">
                  <p:embed/>
                </p:oleObj>
              </mc:Choice>
              <mc:Fallback>
                <p:oleObj name="Equation" r:id="rId12" imgW="761669" imgH="46969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925" y="841375"/>
                        <a:ext cx="1803400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176379"/>
              </p:ext>
            </p:extLst>
          </p:nvPr>
        </p:nvGraphicFramePr>
        <p:xfrm>
          <a:off x="8416925" y="1839913"/>
          <a:ext cx="1982788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2" name="Equation" r:id="rId14" imgW="837836" imgH="444307" progId="Equation.DSMT4">
                  <p:embed/>
                </p:oleObj>
              </mc:Choice>
              <mc:Fallback>
                <p:oleObj name="Equation" r:id="rId14" imgW="837836" imgH="444307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925" y="1839913"/>
                        <a:ext cx="1982788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8416926" y="2987394"/>
            <a:ext cx="2392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</a:rPr>
              <a:t>(sinu)</a:t>
            </a:r>
            <a:r>
              <a:rPr lang="en-US" altLang="vi-VN" sz="2800" baseline="30000" dirty="0">
                <a:latin typeface="Times New Roman" panose="02020603050405020304" pitchFamily="18" charset="0"/>
              </a:rPr>
              <a:t>’ </a:t>
            </a:r>
            <a:r>
              <a:rPr lang="en-US" altLang="vi-VN" sz="2800" dirty="0">
                <a:latin typeface="Times New Roman" panose="02020603050405020304" pitchFamily="18" charset="0"/>
              </a:rPr>
              <a:t>= u’cosu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8426831" y="3669792"/>
            <a:ext cx="2600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</a:rPr>
              <a:t>(cosu)</a:t>
            </a:r>
            <a:r>
              <a:rPr lang="en-US" altLang="vi-VN" sz="2800" baseline="30000" dirty="0">
                <a:latin typeface="Times New Roman" panose="02020603050405020304" pitchFamily="18" charset="0"/>
              </a:rPr>
              <a:t>’ </a:t>
            </a:r>
            <a:r>
              <a:rPr lang="en-US" altLang="vi-VN" sz="2800" dirty="0">
                <a:latin typeface="Times New Roman" panose="02020603050405020304" pitchFamily="18" charset="0"/>
              </a:rPr>
              <a:t>= - u’sinu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82081"/>
              </p:ext>
            </p:extLst>
          </p:nvPr>
        </p:nvGraphicFramePr>
        <p:xfrm>
          <a:off x="8450263" y="4325938"/>
          <a:ext cx="23622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3" name="Equation" r:id="rId16" imgW="1040948" imgH="418918" progId="Equation.DSMT4">
                  <p:embed/>
                </p:oleObj>
              </mc:Choice>
              <mc:Fallback>
                <p:oleObj name="Equation" r:id="rId16" imgW="1040948" imgH="418918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0263" y="4325938"/>
                        <a:ext cx="23622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515834"/>
              </p:ext>
            </p:extLst>
          </p:nvPr>
        </p:nvGraphicFramePr>
        <p:xfrm>
          <a:off x="8462963" y="5368925"/>
          <a:ext cx="25638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4" name="Equation" r:id="rId18" imgW="1130300" imgH="419100" progId="Equation.DSMT4">
                  <p:embed/>
                </p:oleObj>
              </mc:Choice>
              <mc:Fallback>
                <p:oleObj name="Equation" r:id="rId18" imgW="1130300" imgH="4191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2963" y="5368925"/>
                        <a:ext cx="256381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174055"/>
              </p:ext>
            </p:extLst>
          </p:nvPr>
        </p:nvGraphicFramePr>
        <p:xfrm>
          <a:off x="3433007" y="243140"/>
          <a:ext cx="8305178" cy="6393029"/>
        </p:xfrm>
        <a:graphic>
          <a:graphicData uri="http://schemas.openxmlformats.org/drawingml/2006/table">
            <a:tbl>
              <a:tblPr/>
              <a:tblGrid>
                <a:gridCol w="4152589">
                  <a:extLst>
                    <a:ext uri="{9D8B030D-6E8A-4147-A177-3AD203B41FA5}">
                      <a16:colId xmlns:a16="http://schemas.microsoft.com/office/drawing/2014/main" xmlns="" val="1912008553"/>
                    </a:ext>
                  </a:extLst>
                </a:gridCol>
                <a:gridCol w="4152589">
                  <a:extLst>
                    <a:ext uri="{9D8B030D-6E8A-4147-A177-3AD203B41FA5}">
                      <a16:colId xmlns:a16="http://schemas.microsoft.com/office/drawing/2014/main" xmlns="" val="3688649755"/>
                    </a:ext>
                  </a:extLst>
                </a:gridCol>
              </a:tblGrid>
              <a:tr h="26970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 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(x</a:t>
                      </a:r>
                      <a:r>
                        <a:rPr kumimoji="0" lang="en-US" altLang="vi-VN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)</a:t>
                      </a:r>
                      <a:r>
                        <a:rPr kumimoji="0" lang="en-US" altLang="vi-VN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’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= n.x </a:t>
                      </a:r>
                      <a:r>
                        <a:rPr kumimoji="0" lang="en-US" altLang="vi-VN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n 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(u</a:t>
                      </a:r>
                      <a:r>
                        <a:rPr kumimoji="0" lang="en-US" altLang="vi-VN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)</a:t>
                      </a:r>
                      <a:r>
                        <a:rPr kumimoji="0" lang="en-US" altLang="vi-VN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’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= n.u </a:t>
                      </a:r>
                      <a:r>
                        <a:rPr kumimoji="0" lang="en-US" altLang="vi-VN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n -1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.u</a:t>
                      </a:r>
                      <a:r>
                        <a:rPr kumimoji="0" lang="en-US" altLang="vi-VN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1904171"/>
                  </a:ext>
                </a:extLst>
              </a:tr>
              <a:tr h="3696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2010724"/>
                  </a:ext>
                </a:extLst>
              </a:tr>
            </a:tbl>
          </a:graphicData>
        </a:graphic>
      </p:graphicFrame>
      <p:sp>
        <p:nvSpPr>
          <p:cNvPr id="38" name="WordArt 3"/>
          <p:cNvSpPr>
            <a:spLocks noChangeArrowheads="1" noChangeShapeType="1" noTextEdit="1"/>
          </p:cNvSpPr>
          <p:nvPr/>
        </p:nvSpPr>
        <p:spPr bwMode="auto">
          <a:xfrm>
            <a:off x="688181" y="274638"/>
            <a:ext cx="23526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06937" y="1120169"/>
            <a:ext cx="268128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/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BẢNG ĐẠO HÀM</a:t>
            </a:r>
          </a:p>
        </p:txBody>
      </p:sp>
    </p:spTree>
    <p:extLst>
      <p:ext uri="{BB962C8B-B14F-4D97-AF65-F5344CB8AC3E}">
        <p14:creationId xmlns:p14="http://schemas.microsoft.com/office/powerpoint/2010/main" val="7180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9" grpId="0" autoUpdateAnimBg="0"/>
      <p:bldP spid="33" grpId="0" autoUpdateAnimBg="0"/>
      <p:bldP spid="34" grpId="0" autoUpdateAnimBg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6224</TotalTime>
  <Words>416</Words>
  <Application>Microsoft Office PowerPoint</Application>
  <PresentationFormat>Custom</PresentationFormat>
  <Paragraphs>76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71- BÀI 3: ĐẠO HÀM CỦA HÀM SỐ LƯỢNG GIÁC</dc:title>
  <dc:creator>Windows User</dc:creator>
  <cp:lastModifiedBy>A</cp:lastModifiedBy>
  <cp:revision>166</cp:revision>
  <dcterms:created xsi:type="dcterms:W3CDTF">2018-04-12T08:49:08Z</dcterms:created>
  <dcterms:modified xsi:type="dcterms:W3CDTF">2019-04-09T14:14:38Z</dcterms:modified>
</cp:coreProperties>
</file>