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58" r:id="rId2"/>
    <p:sldId id="262" r:id="rId3"/>
    <p:sldId id="263" r:id="rId4"/>
    <p:sldId id="270" r:id="rId5"/>
    <p:sldId id="284" r:id="rId6"/>
    <p:sldId id="271" r:id="rId7"/>
    <p:sldId id="272" r:id="rId8"/>
    <p:sldId id="273" r:id="rId9"/>
    <p:sldId id="275" r:id="rId10"/>
    <p:sldId id="277" r:id="rId11"/>
    <p:sldId id="286" r:id="rId12"/>
    <p:sldId id="283" r:id="rId13"/>
    <p:sldId id="276" r:id="rId14"/>
    <p:sldId id="285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2"/>
    <a:srgbClr val="00487E"/>
    <a:srgbClr val="0594FF"/>
    <a:srgbClr val="002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233EF-7C35-49A4-B2CD-8047FEC63980}" type="doc">
      <dgm:prSet loTypeId="urn:microsoft.com/office/officeart/2005/8/layout/hierarchy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BFE259B-D5AD-4FB2-A3E3-C1CDFA5A0BAF}">
      <dgm:prSet phldrT="[Text]" custT="1"/>
      <dgm:spPr/>
      <dgm:t>
        <a:bodyPr/>
        <a:lstStyle/>
        <a:p>
          <a:r>
            <a:rPr lang="en-US" sz="5400" dirty="0" smtClean="0">
              <a:latin typeface="Times New Roman" pitchFamily="18" charset="0"/>
              <a:cs typeface="Times New Roman" pitchFamily="18" charset="0"/>
            </a:rPr>
            <a:t>II.</a:t>
          </a:r>
          <a:endParaRPr lang="en-US" sz="5400" dirty="0">
            <a:latin typeface="Times New Roman" pitchFamily="18" charset="0"/>
            <a:cs typeface="Times New Roman" pitchFamily="18" charset="0"/>
          </a:endParaRPr>
        </a:p>
      </dgm:t>
    </dgm:pt>
    <dgm:pt modelId="{ABA2D62B-10CD-49FB-838E-656F81C874B8}" type="parTrans" cxnId="{38283B91-9649-4B18-AEF2-DEB03F55237A}">
      <dgm:prSet/>
      <dgm:spPr/>
      <dgm:t>
        <a:bodyPr/>
        <a:lstStyle/>
        <a:p>
          <a:endParaRPr lang="en-US"/>
        </a:p>
      </dgm:t>
    </dgm:pt>
    <dgm:pt modelId="{54E56573-A265-4215-91C9-50E4B18201F7}" type="sibTrans" cxnId="{38283B91-9649-4B18-AEF2-DEB03F55237A}">
      <dgm:prSet/>
      <dgm:spPr/>
      <dgm:t>
        <a:bodyPr/>
        <a:lstStyle/>
        <a:p>
          <a:endParaRPr lang="en-US"/>
        </a:p>
      </dgm:t>
    </dgm:pt>
    <dgm:pt modelId="{18B9474B-2C82-4EAE-83EF-B8D588761A4F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ĐẠO HÀM TRÊN MỘT KHOẢNG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003C87BE-A3EE-491B-9A24-5730B48061EC}" type="parTrans" cxnId="{35736FEE-7569-409D-A309-69396304DA29}">
      <dgm:prSet/>
      <dgm:spPr/>
      <dgm:t>
        <a:bodyPr/>
        <a:lstStyle/>
        <a:p>
          <a:endParaRPr lang="en-US"/>
        </a:p>
      </dgm:t>
    </dgm:pt>
    <dgm:pt modelId="{4476D048-A5D6-4D8D-8BDB-C1979CBEBB6B}" type="sibTrans" cxnId="{35736FEE-7569-409D-A309-69396304DA29}">
      <dgm:prSet/>
      <dgm:spPr/>
      <dgm:t>
        <a:bodyPr/>
        <a:lstStyle/>
        <a:p>
          <a:endParaRPr lang="en-US"/>
        </a:p>
      </dgm:t>
    </dgm:pt>
    <dgm:pt modelId="{2A7C7B47-890C-4B12-AE4F-ABA03DF216C4}">
      <dgm:prSet phldrT="[Text]" custT="1"/>
      <dgm:spPr/>
      <dgm:t>
        <a:bodyPr/>
        <a:lstStyle/>
        <a:p>
          <a:pPr algn="ctr"/>
          <a:r>
            <a:rPr lang="en-US" sz="3600" b="0" dirty="0" smtClean="0">
              <a:latin typeface="Times New Roman" pitchFamily="18" charset="0"/>
              <a:cs typeface="Times New Roman" pitchFamily="18" charset="0"/>
            </a:rPr>
            <a:t>ĐẠO HÀM TẠI MỘT ĐIỂM</a:t>
          </a:r>
          <a:endParaRPr lang="en-US" sz="3600" b="0" dirty="0">
            <a:latin typeface="Times New Roman" pitchFamily="18" charset="0"/>
            <a:cs typeface="Times New Roman" pitchFamily="18" charset="0"/>
          </a:endParaRPr>
        </a:p>
      </dgm:t>
    </dgm:pt>
    <dgm:pt modelId="{C5B24AE4-E72F-4B52-861D-613AFB3C5A99}" type="sibTrans" cxnId="{E4062CB3-7F77-49C2-9F69-B4FDD2B67551}">
      <dgm:prSet/>
      <dgm:spPr/>
      <dgm:t>
        <a:bodyPr/>
        <a:lstStyle/>
        <a:p>
          <a:endParaRPr lang="en-US"/>
        </a:p>
      </dgm:t>
    </dgm:pt>
    <dgm:pt modelId="{0771E0F4-FB11-4F8B-B93D-DD8C386FAF3F}" type="parTrans" cxnId="{E4062CB3-7F77-49C2-9F69-B4FDD2B67551}">
      <dgm:prSet/>
      <dgm:spPr/>
      <dgm:t>
        <a:bodyPr/>
        <a:lstStyle/>
        <a:p>
          <a:endParaRPr lang="en-US"/>
        </a:p>
      </dgm:t>
    </dgm:pt>
    <dgm:pt modelId="{6D9EEAFF-8FE2-4C4E-9201-5F8504D83F64}">
      <dgm:prSet phldrT="[Text]" custT="1"/>
      <dgm:spPr/>
      <dgm:t>
        <a:bodyPr/>
        <a:lstStyle/>
        <a:p>
          <a:r>
            <a:rPr lang="en-US" sz="5400" dirty="0" smtClean="0">
              <a:latin typeface="Times New Roman" pitchFamily="18" charset="0"/>
              <a:cs typeface="Times New Roman" pitchFamily="18" charset="0"/>
            </a:rPr>
            <a:t>I.</a:t>
          </a:r>
          <a:endParaRPr lang="en-US" sz="5400" dirty="0">
            <a:latin typeface="Times New Roman" pitchFamily="18" charset="0"/>
            <a:cs typeface="Times New Roman" pitchFamily="18" charset="0"/>
          </a:endParaRPr>
        </a:p>
      </dgm:t>
    </dgm:pt>
    <dgm:pt modelId="{2A160E14-EEB3-4252-8AB5-FB0490D44D19}" type="sibTrans" cxnId="{2286D4CB-618F-4226-8320-7608770A75AF}">
      <dgm:prSet/>
      <dgm:spPr/>
      <dgm:t>
        <a:bodyPr/>
        <a:lstStyle/>
        <a:p>
          <a:endParaRPr lang="en-US"/>
        </a:p>
      </dgm:t>
    </dgm:pt>
    <dgm:pt modelId="{44544784-4D8B-49B1-810A-F291EA0D213D}" type="parTrans" cxnId="{2286D4CB-618F-4226-8320-7608770A75AF}">
      <dgm:prSet/>
      <dgm:spPr/>
      <dgm:t>
        <a:bodyPr/>
        <a:lstStyle/>
        <a:p>
          <a:endParaRPr lang="en-US"/>
        </a:p>
      </dgm:t>
    </dgm:pt>
    <dgm:pt modelId="{550D5EB6-1E95-4B64-AE14-0EA2073469BF}" type="pres">
      <dgm:prSet presAssocID="{855233EF-7C35-49A4-B2CD-8047FEC6398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46127D-0C7F-455F-90C9-D5549DF61264}" type="pres">
      <dgm:prSet presAssocID="{6D9EEAFF-8FE2-4C4E-9201-5F8504D83F64}" presName="root" presStyleCnt="0"/>
      <dgm:spPr/>
      <dgm:t>
        <a:bodyPr/>
        <a:lstStyle/>
        <a:p>
          <a:endParaRPr lang="en-US"/>
        </a:p>
      </dgm:t>
    </dgm:pt>
    <dgm:pt modelId="{6B8E4BD1-0D45-4560-836B-76DFBA84AF40}" type="pres">
      <dgm:prSet presAssocID="{6D9EEAFF-8FE2-4C4E-9201-5F8504D83F64}" presName="rootComposite" presStyleCnt="0"/>
      <dgm:spPr/>
      <dgm:t>
        <a:bodyPr/>
        <a:lstStyle/>
        <a:p>
          <a:endParaRPr lang="en-US"/>
        </a:p>
      </dgm:t>
    </dgm:pt>
    <dgm:pt modelId="{14E5D1D1-D1F5-43D1-B25C-9609AA50293F}" type="pres">
      <dgm:prSet presAssocID="{6D9EEAFF-8FE2-4C4E-9201-5F8504D83F64}" presName="rootText" presStyleLbl="node1" presStyleIdx="0" presStyleCnt="2" custScaleX="85094" custScaleY="67607" custLinFactNeighborX="-208" custLinFactNeighborY="-7148"/>
      <dgm:spPr/>
      <dgm:t>
        <a:bodyPr/>
        <a:lstStyle/>
        <a:p>
          <a:endParaRPr lang="en-US"/>
        </a:p>
      </dgm:t>
    </dgm:pt>
    <dgm:pt modelId="{55F9CBD7-2A82-4931-BE04-8049EAB1CA3B}" type="pres">
      <dgm:prSet presAssocID="{6D9EEAFF-8FE2-4C4E-9201-5F8504D83F64}" presName="rootConnector" presStyleLbl="node1" presStyleIdx="0" presStyleCnt="2"/>
      <dgm:spPr/>
      <dgm:t>
        <a:bodyPr/>
        <a:lstStyle/>
        <a:p>
          <a:endParaRPr lang="en-US"/>
        </a:p>
      </dgm:t>
    </dgm:pt>
    <dgm:pt modelId="{C333B41C-D4C4-45A3-8070-9EAF43D9BBAD}" type="pres">
      <dgm:prSet presAssocID="{6D9EEAFF-8FE2-4C4E-9201-5F8504D83F64}" presName="childShape" presStyleCnt="0"/>
      <dgm:spPr/>
      <dgm:t>
        <a:bodyPr/>
        <a:lstStyle/>
        <a:p>
          <a:endParaRPr lang="en-US"/>
        </a:p>
      </dgm:t>
    </dgm:pt>
    <dgm:pt modelId="{E23428C5-D42D-4B12-BD2D-1A9960D8A35D}" type="pres">
      <dgm:prSet presAssocID="{0771E0F4-FB11-4F8B-B93D-DD8C386FAF3F}" presName="Name13" presStyleLbl="parChTrans1D2" presStyleIdx="0" presStyleCnt="2"/>
      <dgm:spPr/>
      <dgm:t>
        <a:bodyPr/>
        <a:lstStyle/>
        <a:p>
          <a:endParaRPr lang="en-US"/>
        </a:p>
      </dgm:t>
    </dgm:pt>
    <dgm:pt modelId="{2395190C-8EC3-4A98-89A8-E19D75196C27}" type="pres">
      <dgm:prSet presAssocID="{2A7C7B47-890C-4B12-AE4F-ABA03DF216C4}" presName="childText" presStyleLbl="bgAcc1" presStyleIdx="0" presStyleCnt="2" custScaleX="100871" custScaleY="103750" custLinFactNeighborX="-450" custLinFactNeighborY="9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6C734-D117-4CF3-9589-50091CC375D4}" type="pres">
      <dgm:prSet presAssocID="{CBFE259B-D5AD-4FB2-A3E3-C1CDFA5A0BAF}" presName="root" presStyleCnt="0"/>
      <dgm:spPr/>
      <dgm:t>
        <a:bodyPr/>
        <a:lstStyle/>
        <a:p>
          <a:endParaRPr lang="en-US"/>
        </a:p>
      </dgm:t>
    </dgm:pt>
    <dgm:pt modelId="{0EC411BB-E58D-4773-BC0A-B81392A4D22F}" type="pres">
      <dgm:prSet presAssocID="{CBFE259B-D5AD-4FB2-A3E3-C1CDFA5A0BAF}" presName="rootComposite" presStyleCnt="0"/>
      <dgm:spPr/>
      <dgm:t>
        <a:bodyPr/>
        <a:lstStyle/>
        <a:p>
          <a:endParaRPr lang="en-US"/>
        </a:p>
      </dgm:t>
    </dgm:pt>
    <dgm:pt modelId="{D06A2479-5261-4E7B-A968-3A9CE350E2BF}" type="pres">
      <dgm:prSet presAssocID="{CBFE259B-D5AD-4FB2-A3E3-C1CDFA5A0BAF}" presName="rootText" presStyleLbl="node1" presStyleIdx="1" presStyleCnt="2" custScaleX="94466" custScaleY="68652" custLinFactNeighborX="2143" custLinFactNeighborY="-7386"/>
      <dgm:spPr/>
      <dgm:t>
        <a:bodyPr/>
        <a:lstStyle/>
        <a:p>
          <a:endParaRPr lang="en-US"/>
        </a:p>
      </dgm:t>
    </dgm:pt>
    <dgm:pt modelId="{E05681BD-2855-46BF-A8AA-D7888F6ABC59}" type="pres">
      <dgm:prSet presAssocID="{CBFE259B-D5AD-4FB2-A3E3-C1CDFA5A0BAF}" presName="rootConnector" presStyleLbl="node1" presStyleIdx="1" presStyleCnt="2"/>
      <dgm:spPr/>
      <dgm:t>
        <a:bodyPr/>
        <a:lstStyle/>
        <a:p>
          <a:endParaRPr lang="en-US"/>
        </a:p>
      </dgm:t>
    </dgm:pt>
    <dgm:pt modelId="{52D21DB6-05D2-4B00-9B7D-F085A64B2138}" type="pres">
      <dgm:prSet presAssocID="{CBFE259B-D5AD-4FB2-A3E3-C1CDFA5A0BAF}" presName="childShape" presStyleCnt="0"/>
      <dgm:spPr/>
      <dgm:t>
        <a:bodyPr/>
        <a:lstStyle/>
        <a:p>
          <a:endParaRPr lang="en-US"/>
        </a:p>
      </dgm:t>
    </dgm:pt>
    <dgm:pt modelId="{2FC47DA4-52B1-41C4-AA8C-9B530C53D229}" type="pres">
      <dgm:prSet presAssocID="{003C87BE-A3EE-491B-9A24-5730B48061EC}" presName="Name13" presStyleLbl="parChTrans1D2" presStyleIdx="1" presStyleCnt="2"/>
      <dgm:spPr/>
      <dgm:t>
        <a:bodyPr/>
        <a:lstStyle/>
        <a:p>
          <a:endParaRPr lang="en-US"/>
        </a:p>
      </dgm:t>
    </dgm:pt>
    <dgm:pt modelId="{5108E3F6-0D04-485C-B809-1E855233C11F}" type="pres">
      <dgm:prSet presAssocID="{18B9474B-2C82-4EAE-83EF-B8D588761A4F}" presName="childText" presStyleLbl="bgAcc1" presStyleIdx="1" presStyleCnt="2" custScaleY="114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86D4CB-618F-4226-8320-7608770A75AF}" srcId="{855233EF-7C35-49A4-B2CD-8047FEC63980}" destId="{6D9EEAFF-8FE2-4C4E-9201-5F8504D83F64}" srcOrd="0" destOrd="0" parTransId="{44544784-4D8B-49B1-810A-F291EA0D213D}" sibTransId="{2A160E14-EEB3-4252-8AB5-FB0490D44D19}"/>
    <dgm:cxn modelId="{E5BC92A9-A184-4FF9-B908-F49BFA2FDD83}" type="presOf" srcId="{0771E0F4-FB11-4F8B-B93D-DD8C386FAF3F}" destId="{E23428C5-D42D-4B12-BD2D-1A9960D8A35D}" srcOrd="0" destOrd="0" presId="urn:microsoft.com/office/officeart/2005/8/layout/hierarchy3"/>
    <dgm:cxn modelId="{83493AEB-8DDE-4206-A832-51ACBD5E95B0}" type="presOf" srcId="{6D9EEAFF-8FE2-4C4E-9201-5F8504D83F64}" destId="{55F9CBD7-2A82-4931-BE04-8049EAB1CA3B}" srcOrd="1" destOrd="0" presId="urn:microsoft.com/office/officeart/2005/8/layout/hierarchy3"/>
    <dgm:cxn modelId="{35736FEE-7569-409D-A309-69396304DA29}" srcId="{CBFE259B-D5AD-4FB2-A3E3-C1CDFA5A0BAF}" destId="{18B9474B-2C82-4EAE-83EF-B8D588761A4F}" srcOrd="0" destOrd="0" parTransId="{003C87BE-A3EE-491B-9A24-5730B48061EC}" sibTransId="{4476D048-A5D6-4D8D-8BDB-C1979CBEBB6B}"/>
    <dgm:cxn modelId="{9119A497-E0BB-4D31-945C-5E6DFE7CF7B2}" type="presOf" srcId="{855233EF-7C35-49A4-B2CD-8047FEC63980}" destId="{550D5EB6-1E95-4B64-AE14-0EA2073469BF}" srcOrd="0" destOrd="0" presId="urn:microsoft.com/office/officeart/2005/8/layout/hierarchy3"/>
    <dgm:cxn modelId="{E4062CB3-7F77-49C2-9F69-B4FDD2B67551}" srcId="{6D9EEAFF-8FE2-4C4E-9201-5F8504D83F64}" destId="{2A7C7B47-890C-4B12-AE4F-ABA03DF216C4}" srcOrd="0" destOrd="0" parTransId="{0771E0F4-FB11-4F8B-B93D-DD8C386FAF3F}" sibTransId="{C5B24AE4-E72F-4B52-861D-613AFB3C5A99}"/>
    <dgm:cxn modelId="{2BF4F227-9EBA-4CC2-9283-5FE6CC53FC1C}" type="presOf" srcId="{003C87BE-A3EE-491B-9A24-5730B48061EC}" destId="{2FC47DA4-52B1-41C4-AA8C-9B530C53D229}" srcOrd="0" destOrd="0" presId="urn:microsoft.com/office/officeart/2005/8/layout/hierarchy3"/>
    <dgm:cxn modelId="{D341D369-D22D-4F54-A34F-0069F4470A18}" type="presOf" srcId="{CBFE259B-D5AD-4FB2-A3E3-C1CDFA5A0BAF}" destId="{D06A2479-5261-4E7B-A968-3A9CE350E2BF}" srcOrd="0" destOrd="0" presId="urn:microsoft.com/office/officeart/2005/8/layout/hierarchy3"/>
    <dgm:cxn modelId="{A8F1EFC2-7A80-41D2-B6E3-E2AC4D2EE9EC}" type="presOf" srcId="{2A7C7B47-890C-4B12-AE4F-ABA03DF216C4}" destId="{2395190C-8EC3-4A98-89A8-E19D75196C27}" srcOrd="0" destOrd="0" presId="urn:microsoft.com/office/officeart/2005/8/layout/hierarchy3"/>
    <dgm:cxn modelId="{C0A93B3B-C68B-4E99-8128-B50A16A30908}" type="presOf" srcId="{18B9474B-2C82-4EAE-83EF-B8D588761A4F}" destId="{5108E3F6-0D04-485C-B809-1E855233C11F}" srcOrd="0" destOrd="0" presId="urn:microsoft.com/office/officeart/2005/8/layout/hierarchy3"/>
    <dgm:cxn modelId="{72E722D7-1FF1-40F3-B204-AC0D9F568EA3}" type="presOf" srcId="{CBFE259B-D5AD-4FB2-A3E3-C1CDFA5A0BAF}" destId="{E05681BD-2855-46BF-A8AA-D7888F6ABC59}" srcOrd="1" destOrd="0" presId="urn:microsoft.com/office/officeart/2005/8/layout/hierarchy3"/>
    <dgm:cxn modelId="{D4A04823-7568-4A12-9443-6A237B86B36B}" type="presOf" srcId="{6D9EEAFF-8FE2-4C4E-9201-5F8504D83F64}" destId="{14E5D1D1-D1F5-43D1-B25C-9609AA50293F}" srcOrd="0" destOrd="0" presId="urn:microsoft.com/office/officeart/2005/8/layout/hierarchy3"/>
    <dgm:cxn modelId="{38283B91-9649-4B18-AEF2-DEB03F55237A}" srcId="{855233EF-7C35-49A4-B2CD-8047FEC63980}" destId="{CBFE259B-D5AD-4FB2-A3E3-C1CDFA5A0BAF}" srcOrd="1" destOrd="0" parTransId="{ABA2D62B-10CD-49FB-838E-656F81C874B8}" sibTransId="{54E56573-A265-4215-91C9-50E4B18201F7}"/>
    <dgm:cxn modelId="{5716CFFD-BC3A-4FC7-96C6-C8E92A87AB68}" type="presParOf" srcId="{550D5EB6-1E95-4B64-AE14-0EA2073469BF}" destId="{6F46127D-0C7F-455F-90C9-D5549DF61264}" srcOrd="0" destOrd="0" presId="urn:microsoft.com/office/officeart/2005/8/layout/hierarchy3"/>
    <dgm:cxn modelId="{3896520C-814D-4260-817C-3DBE5843D81B}" type="presParOf" srcId="{6F46127D-0C7F-455F-90C9-D5549DF61264}" destId="{6B8E4BD1-0D45-4560-836B-76DFBA84AF40}" srcOrd="0" destOrd="0" presId="urn:microsoft.com/office/officeart/2005/8/layout/hierarchy3"/>
    <dgm:cxn modelId="{BCE6E36E-0A62-42D9-8575-84618349D424}" type="presParOf" srcId="{6B8E4BD1-0D45-4560-836B-76DFBA84AF40}" destId="{14E5D1D1-D1F5-43D1-B25C-9609AA50293F}" srcOrd="0" destOrd="0" presId="urn:microsoft.com/office/officeart/2005/8/layout/hierarchy3"/>
    <dgm:cxn modelId="{41050417-43E4-4C57-9835-6B508C8412EF}" type="presParOf" srcId="{6B8E4BD1-0D45-4560-836B-76DFBA84AF40}" destId="{55F9CBD7-2A82-4931-BE04-8049EAB1CA3B}" srcOrd="1" destOrd="0" presId="urn:microsoft.com/office/officeart/2005/8/layout/hierarchy3"/>
    <dgm:cxn modelId="{3F6E2873-AB51-4875-8B71-9A58FF9D0B2A}" type="presParOf" srcId="{6F46127D-0C7F-455F-90C9-D5549DF61264}" destId="{C333B41C-D4C4-45A3-8070-9EAF43D9BBAD}" srcOrd="1" destOrd="0" presId="urn:microsoft.com/office/officeart/2005/8/layout/hierarchy3"/>
    <dgm:cxn modelId="{3CE0E227-4473-45D8-9949-F2522AFB7219}" type="presParOf" srcId="{C333B41C-D4C4-45A3-8070-9EAF43D9BBAD}" destId="{E23428C5-D42D-4B12-BD2D-1A9960D8A35D}" srcOrd="0" destOrd="0" presId="urn:microsoft.com/office/officeart/2005/8/layout/hierarchy3"/>
    <dgm:cxn modelId="{74CDE39B-5A8A-49BB-9B08-C1F1E711E001}" type="presParOf" srcId="{C333B41C-D4C4-45A3-8070-9EAF43D9BBAD}" destId="{2395190C-8EC3-4A98-89A8-E19D75196C27}" srcOrd="1" destOrd="0" presId="urn:microsoft.com/office/officeart/2005/8/layout/hierarchy3"/>
    <dgm:cxn modelId="{A3E2BABF-736D-45B9-B8EA-1F85588613B0}" type="presParOf" srcId="{550D5EB6-1E95-4B64-AE14-0EA2073469BF}" destId="{7686C734-D117-4CF3-9589-50091CC375D4}" srcOrd="1" destOrd="0" presId="urn:microsoft.com/office/officeart/2005/8/layout/hierarchy3"/>
    <dgm:cxn modelId="{EBD91C88-75A5-45B2-A629-CD82105278A4}" type="presParOf" srcId="{7686C734-D117-4CF3-9589-50091CC375D4}" destId="{0EC411BB-E58D-4773-BC0A-B81392A4D22F}" srcOrd="0" destOrd="0" presId="urn:microsoft.com/office/officeart/2005/8/layout/hierarchy3"/>
    <dgm:cxn modelId="{CA90AFE6-C580-4DCA-B0C9-CA3C67D6E56D}" type="presParOf" srcId="{0EC411BB-E58D-4773-BC0A-B81392A4D22F}" destId="{D06A2479-5261-4E7B-A968-3A9CE350E2BF}" srcOrd="0" destOrd="0" presId="urn:microsoft.com/office/officeart/2005/8/layout/hierarchy3"/>
    <dgm:cxn modelId="{4C6B61F5-6426-4EF5-B22F-815D345CB2C5}" type="presParOf" srcId="{0EC411BB-E58D-4773-BC0A-B81392A4D22F}" destId="{E05681BD-2855-46BF-A8AA-D7888F6ABC59}" srcOrd="1" destOrd="0" presId="urn:microsoft.com/office/officeart/2005/8/layout/hierarchy3"/>
    <dgm:cxn modelId="{89E9B3CC-0882-44ED-B34D-201D845D9852}" type="presParOf" srcId="{7686C734-D117-4CF3-9589-50091CC375D4}" destId="{52D21DB6-05D2-4B00-9B7D-F085A64B2138}" srcOrd="1" destOrd="0" presId="urn:microsoft.com/office/officeart/2005/8/layout/hierarchy3"/>
    <dgm:cxn modelId="{7FEABFD9-CE00-48D5-AFFB-A0DD8333F91D}" type="presParOf" srcId="{52D21DB6-05D2-4B00-9B7D-F085A64B2138}" destId="{2FC47DA4-52B1-41C4-AA8C-9B530C53D229}" srcOrd="0" destOrd="0" presId="urn:microsoft.com/office/officeart/2005/8/layout/hierarchy3"/>
    <dgm:cxn modelId="{20ACAAB0-AD82-48C2-83EE-7BD83E0EA60F}" type="presParOf" srcId="{52D21DB6-05D2-4B00-9B7D-F085A64B2138}" destId="{5108E3F6-0D04-485C-B809-1E855233C11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5D1D1-D1F5-43D1-B25C-9609AA50293F}">
      <dsp:nvSpPr>
        <dsp:cNvPr id="0" name=""/>
        <dsp:cNvSpPr/>
      </dsp:nvSpPr>
      <dsp:spPr>
        <a:xfrm>
          <a:off x="0" y="38246"/>
          <a:ext cx="3316870" cy="13176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Times New Roman" pitchFamily="18" charset="0"/>
              <a:cs typeface="Times New Roman" pitchFamily="18" charset="0"/>
            </a:rPr>
            <a:t>I.</a:t>
          </a:r>
          <a:endParaRPr lang="en-US" sz="5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592" y="76838"/>
        <a:ext cx="3239686" cy="1240439"/>
      </dsp:txXfrm>
    </dsp:sp>
    <dsp:sp modelId="{E23428C5-D42D-4B12-BD2D-1A9960D8A35D}">
      <dsp:nvSpPr>
        <dsp:cNvPr id="0" name=""/>
        <dsp:cNvSpPr/>
      </dsp:nvSpPr>
      <dsp:spPr>
        <a:xfrm>
          <a:off x="331687" y="1355869"/>
          <a:ext cx="321666" cy="1822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029"/>
              </a:lnTo>
              <a:lnTo>
                <a:pt x="321666" y="18220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5190C-8EC3-4A98-89A8-E19D75196C27}">
      <dsp:nvSpPr>
        <dsp:cNvPr id="0" name=""/>
        <dsp:cNvSpPr/>
      </dsp:nvSpPr>
      <dsp:spPr>
        <a:xfrm>
          <a:off x="653353" y="2166884"/>
          <a:ext cx="3145472" cy="2022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latin typeface="Times New Roman" pitchFamily="18" charset="0"/>
              <a:cs typeface="Times New Roman" pitchFamily="18" charset="0"/>
            </a:rPr>
            <a:t>ĐẠO HÀM TẠI MỘT ĐIỂM</a:t>
          </a:r>
          <a:endParaRPr lang="en-US" sz="3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2576" y="2226107"/>
        <a:ext cx="3027026" cy="1903584"/>
      </dsp:txXfrm>
    </dsp:sp>
    <dsp:sp modelId="{D06A2479-5261-4E7B-A968-3A9CE350E2BF}">
      <dsp:nvSpPr>
        <dsp:cNvPr id="0" name=""/>
        <dsp:cNvSpPr/>
      </dsp:nvSpPr>
      <dsp:spPr>
        <a:xfrm>
          <a:off x="4378886" y="33608"/>
          <a:ext cx="3682180" cy="13379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5284294"/>
                <a:satOff val="-19398"/>
                <a:lumOff val="-17843"/>
                <a:alphaOff val="0"/>
                <a:tint val="50000"/>
                <a:satMod val="300000"/>
              </a:schemeClr>
            </a:gs>
            <a:gs pos="35000">
              <a:schemeClr val="accent3">
                <a:hueOff val="-5284294"/>
                <a:satOff val="-19398"/>
                <a:lumOff val="-17843"/>
                <a:alphaOff val="0"/>
                <a:tint val="37000"/>
                <a:satMod val="300000"/>
              </a:schemeClr>
            </a:gs>
            <a:gs pos="100000">
              <a:schemeClr val="accent3">
                <a:hueOff val="-5284294"/>
                <a:satOff val="-19398"/>
                <a:lumOff val="-178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Times New Roman" pitchFamily="18" charset="0"/>
              <a:cs typeface="Times New Roman" pitchFamily="18" charset="0"/>
            </a:rPr>
            <a:t>II.</a:t>
          </a:r>
          <a:endParaRPr lang="en-US" sz="5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18074" y="72796"/>
        <a:ext cx="3603804" cy="1259613"/>
      </dsp:txXfrm>
    </dsp:sp>
    <dsp:sp modelId="{2FC47DA4-52B1-41C4-AA8C-9B530C53D229}">
      <dsp:nvSpPr>
        <dsp:cNvPr id="0" name=""/>
        <dsp:cNvSpPr/>
      </dsp:nvSpPr>
      <dsp:spPr>
        <a:xfrm>
          <a:off x="4747104" y="1371597"/>
          <a:ext cx="284686" cy="1750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815"/>
              </a:lnTo>
              <a:lnTo>
                <a:pt x="284686" y="17508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8E3F6-0D04-485C-B809-1E855233C11F}">
      <dsp:nvSpPr>
        <dsp:cNvPr id="0" name=""/>
        <dsp:cNvSpPr/>
      </dsp:nvSpPr>
      <dsp:spPr>
        <a:xfrm>
          <a:off x="5031790" y="2002783"/>
          <a:ext cx="3118311" cy="2239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5284294"/>
              <a:satOff val="-19398"/>
              <a:lumOff val="-1784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ĐẠO HÀM TRÊN MỘT KHOẢNG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97376" y="2068369"/>
        <a:ext cx="2987139" cy="2108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93A11-FC7D-4426-A98E-DC7A0ADFA7D6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B2BF1-E8BB-4D73-894C-C81FC453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0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B2BF1-E8BB-4D73-894C-C81FC45354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7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B2BF1-E8BB-4D73-894C-C81FC4535470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75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B2BF1-E8BB-4D73-894C-C81FC4535470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75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B2BF1-E8BB-4D73-894C-C81FC453547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7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172900"/>
      </p:ext>
    </p:extLst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13395"/>
      </p:ext>
    </p:extLst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884954"/>
      </p:ext>
    </p:extLst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00016"/>
      </p:ext>
    </p:extLst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3987"/>
      </p:ext>
    </p:extLst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704935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CB2392D6-4FFF-44EB-8DBD-6BD7D3194C4C}" type="datetimeFigureOut">
              <a:rPr lang="vi-VN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22/04/2020</a:t>
            </a:fld>
            <a:endParaRPr lang="vi-VN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E47301CD-B3F4-4BF1-BE1C-3EA460E0E684}" type="slidenum">
              <a:rPr lang="vi-VN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C7129D-45A9-49E6-9D1E-70012941D8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63802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0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ransition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png"/><Relationship Id="rId4" Type="http://schemas.openxmlformats.org/officeDocument/2006/relationships/image" Target="../media/image4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8.png"/><Relationship Id="rId4" Type="http://schemas.openxmlformats.org/officeDocument/2006/relationships/image" Target="../media/image4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Káº¿t quáº£ hÃ¬nh áº£nh cho Äáº¡o hÃ 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직선 연결선 76"/>
          <p:cNvCxnSpPr/>
          <p:nvPr/>
        </p:nvCxnSpPr>
        <p:spPr>
          <a:xfrm flipH="1">
            <a:off x="0" y="1066800"/>
            <a:ext cx="9138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2"/>
          <p:cNvGrpSpPr/>
          <p:nvPr/>
        </p:nvGrpSpPr>
        <p:grpSpPr>
          <a:xfrm>
            <a:off x="1219200" y="198362"/>
            <a:ext cx="7086599" cy="792238"/>
            <a:chOff x="165" y="410"/>
            <a:chExt cx="2413" cy="680"/>
          </a:xfrm>
        </p:grpSpPr>
        <p:sp>
          <p:nvSpPr>
            <p:cNvPr id="11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12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13" name="矩形 20"/>
            <p:cNvSpPr/>
            <p:nvPr/>
          </p:nvSpPr>
          <p:spPr>
            <a:xfrm>
              <a:off x="165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 smtClean="0">
                  <a:solidFill>
                    <a:prstClr val="white"/>
                  </a:solidFill>
                  <a:ea typeface="造字工房悦黑体验版常规体" pitchFamily="50" charset="-122"/>
                </a:rPr>
                <a:t>CHƯƠNG V. </a:t>
              </a:r>
              <a:r>
                <a:rPr lang="en-US" altLang="zh-CN" sz="2800" b="1" dirty="0" smtClean="0">
                  <a:solidFill>
                    <a:prstClr val="white"/>
                  </a:solidFill>
                  <a:ea typeface="造字工房悦黑体验版常规体" pitchFamily="50" charset="-122"/>
                </a:rPr>
                <a:t>ĐẠO HÀM</a:t>
              </a:r>
              <a:endParaRPr lang="zh-CN" altLang="en-US" sz="2800" b="1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14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753" y="1208348"/>
            <a:ext cx="2436247" cy="24037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070" y="1717733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§1:ĐỊNH NGHĨA VÀ Ý NGHĨA CỦA ĐẠO HÀM</a:t>
            </a:r>
          </a:p>
        </p:txBody>
      </p:sp>
    </p:spTree>
    <p:extLst>
      <p:ext uri="{BB962C8B-B14F-4D97-AF65-F5344CB8AC3E}">
        <p14:creationId xmlns:p14="http://schemas.microsoft.com/office/powerpoint/2010/main" val="3453800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2"/>
          <p:cNvGrpSpPr/>
          <p:nvPr/>
        </p:nvGrpSpPr>
        <p:grpSpPr>
          <a:xfrm>
            <a:off x="1" y="188178"/>
            <a:ext cx="1222058" cy="232411"/>
            <a:chOff x="12" y="410"/>
            <a:chExt cx="2566" cy="680"/>
          </a:xfrm>
        </p:grpSpPr>
        <p:sp>
          <p:nvSpPr>
            <p:cNvPr id="6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7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8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9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</p:grpSp>
      <p:cxnSp>
        <p:nvCxnSpPr>
          <p:cNvPr id="10" name="직선 연결선 76"/>
          <p:cNvCxnSpPr/>
          <p:nvPr/>
        </p:nvCxnSpPr>
        <p:spPr>
          <a:xfrm flipH="1">
            <a:off x="5938" y="578968"/>
            <a:ext cx="9138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29691" y="86529"/>
            <a:ext cx="586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§1.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600" b="1" dirty="0">
              <a:ln w="1905"/>
              <a:gradFill>
                <a:gsLst>
                  <a:gs pos="0">
                    <a:srgbClr val="4C8EA5">
                      <a:shade val="20000"/>
                      <a:satMod val="200000"/>
                    </a:srgbClr>
                  </a:gs>
                  <a:gs pos="78000">
                    <a:srgbClr val="4C8EA5">
                      <a:tint val="90000"/>
                      <a:shade val="89000"/>
                      <a:satMod val="220000"/>
                    </a:srgbClr>
                  </a:gs>
                  <a:gs pos="100000">
                    <a:srgbClr val="4C8EA5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직선 연결선 76"/>
          <p:cNvCxnSpPr/>
          <p:nvPr/>
        </p:nvCxnSpPr>
        <p:spPr>
          <a:xfrm flipV="1">
            <a:off x="1828800" y="1295400"/>
            <a:ext cx="0" cy="51399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7455" y="610340"/>
            <a:ext cx="5562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5. Ý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813459"/>
            <a:ext cx="1676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000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94" y="2608100"/>
            <a:ext cx="183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b)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983" y="1592438"/>
            <a:ext cx="1787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5. Ý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000" dirty="0">
              <a:solidFill>
                <a:srgbClr val="C246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0474" y="1296922"/>
                <a:ext cx="6428510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5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235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5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5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35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∈(</m:t>
                    </m:r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;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(C)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474" y="1296922"/>
                <a:ext cx="6428510" cy="815608"/>
              </a:xfrm>
              <a:prstGeom prst="rect">
                <a:avLst/>
              </a:prstGeom>
              <a:blipFill rotWithShape="1">
                <a:blip r:embed="rId3"/>
                <a:stretch>
                  <a:fillRect l="-1327" t="-5224" b="-15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85111" y="2261201"/>
                <a:ext cx="695498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Định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lí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2: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350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5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235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(C)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5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5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35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5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5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35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35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35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35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35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5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35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35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endParaRPr lang="en-US" sz="23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111" y="2261201"/>
                <a:ext cx="6954983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315" t="-3113" r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15839" y="4016948"/>
                <a:ext cx="6657109" cy="2662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Định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lí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3: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(C)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350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5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5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35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5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5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35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35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35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35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35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5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350" i="1" dirty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35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endParaRPr lang="en-US" sz="235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35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𝑓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839" y="4016948"/>
                <a:ext cx="6657109" cy="2662267"/>
              </a:xfrm>
              <a:prstGeom prst="rect">
                <a:avLst/>
              </a:prstGeom>
              <a:blipFill rotWithShape="1">
                <a:blip r:embed="rId5"/>
                <a:stretch>
                  <a:fillRect l="-1465" t="-1831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819525" y="5213182"/>
                <a:ext cx="3375316" cy="685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525" y="5213182"/>
                <a:ext cx="3375316" cy="685800"/>
              </a:xfrm>
              <a:prstGeom prst="rect">
                <a:avLst/>
              </a:prstGeom>
              <a:blipFill rotWithShape="1">
                <a:blip r:embed="rId6"/>
                <a:stretch>
                  <a:fillRect l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-5424" y="3663001"/>
            <a:ext cx="1877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tuyến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087091" y="3497516"/>
                <a:ext cx="2514600" cy="505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091" y="3497516"/>
                <a:ext cx="2514600" cy="505523"/>
              </a:xfrm>
              <a:prstGeom prst="rect">
                <a:avLst/>
              </a:prstGeom>
              <a:blipFill rotWithShape="1">
                <a:blip r:embed="rId7"/>
                <a:stretch>
                  <a:fillRect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34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29" grpId="0"/>
      <p:bldP spid="3" grpId="0"/>
      <p:bldP spid="2" grpId="0"/>
      <p:bldP spid="4" grpId="0"/>
      <p:bldP spid="15" grpId="0" animBg="1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2"/>
          <p:cNvGrpSpPr/>
          <p:nvPr/>
        </p:nvGrpSpPr>
        <p:grpSpPr>
          <a:xfrm>
            <a:off x="1" y="188178"/>
            <a:ext cx="1222058" cy="232411"/>
            <a:chOff x="12" y="410"/>
            <a:chExt cx="2566" cy="680"/>
          </a:xfrm>
        </p:grpSpPr>
        <p:sp>
          <p:nvSpPr>
            <p:cNvPr id="6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7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8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9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</p:grpSp>
      <p:cxnSp>
        <p:nvCxnSpPr>
          <p:cNvPr id="10" name="직선 연결선 76"/>
          <p:cNvCxnSpPr/>
          <p:nvPr/>
        </p:nvCxnSpPr>
        <p:spPr>
          <a:xfrm flipH="1">
            <a:off x="5938" y="578968"/>
            <a:ext cx="9138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29691" y="86529"/>
            <a:ext cx="586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§1.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600" b="1" dirty="0">
              <a:ln w="1905"/>
              <a:gradFill>
                <a:gsLst>
                  <a:gs pos="0">
                    <a:srgbClr val="4C8EA5">
                      <a:shade val="20000"/>
                      <a:satMod val="200000"/>
                    </a:srgbClr>
                  </a:gs>
                  <a:gs pos="78000">
                    <a:srgbClr val="4C8EA5">
                      <a:tint val="90000"/>
                      <a:shade val="89000"/>
                      <a:satMod val="220000"/>
                    </a:srgbClr>
                  </a:gs>
                  <a:gs pos="100000">
                    <a:srgbClr val="4C8EA5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직선 연결선 76"/>
          <p:cNvCxnSpPr/>
          <p:nvPr/>
        </p:nvCxnSpPr>
        <p:spPr>
          <a:xfrm flipV="1">
            <a:off x="1828800" y="1295400"/>
            <a:ext cx="0" cy="51399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7455" y="610340"/>
            <a:ext cx="5562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5. Ý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813459"/>
            <a:ext cx="1676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000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983" y="1592438"/>
            <a:ext cx="1787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5. Ý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000" dirty="0">
              <a:solidFill>
                <a:srgbClr val="C246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0474" y="1296922"/>
                <a:ext cx="6788726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50" dirty="0" smtClean="0">
                    <a:solidFill>
                      <a:srgbClr val="005DA2"/>
                    </a:solidFill>
                    <a:latin typeface="Times New Roman" pitchFamily="18" charset="0"/>
                    <a:cs typeface="Times New Roman" pitchFamily="18" charset="0"/>
                  </a:rPr>
                  <a:t>VD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Cho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5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235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5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35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350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35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350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đò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5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35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sz="235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474" y="1296922"/>
                <a:ext cx="6788726" cy="815608"/>
              </a:xfrm>
              <a:prstGeom prst="rect">
                <a:avLst/>
              </a:prstGeom>
              <a:blipFill rotWithShape="1">
                <a:blip r:embed="rId2"/>
                <a:stretch>
                  <a:fillRect l="-1257" t="-5224" b="-156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85111" y="2750403"/>
                <a:ext cx="69549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sz="2400" dirty="0" smtClean="0"/>
                  <a:t> (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đn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400" dirty="0" smtClean="0"/>
                  <a:t>)</a:t>
                </a:r>
                <a:endParaRPr lang="en-US" sz="2400" dirty="0"/>
              </a:p>
              <a:p>
                <a:r>
                  <a:rPr lang="en-US" sz="2400" dirty="0" smtClean="0"/>
                  <a:t>=&gt;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+1=2</m:t>
                    </m:r>
                  </m:oMath>
                </a14:m>
                <a:endParaRPr lang="en-US" sz="23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111" y="2750403"/>
                <a:ext cx="6954983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315" t="-5839" b="-15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98074" y="3581400"/>
                <a:ext cx="606136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=&gt;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tại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400" b="0" i="1" dirty="0" smtClean="0">
                        <a:latin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: 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074" y="3581400"/>
                <a:ext cx="6061361" cy="892552"/>
              </a:xfrm>
              <a:prstGeom prst="rect">
                <a:avLst/>
              </a:prstGeom>
              <a:blipFill rotWithShape="1">
                <a:blip r:embed="rId4"/>
                <a:stretch>
                  <a:fillRect l="-1508" t="-6849" r="-603" b="-143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90800" y="4572000"/>
                <a:ext cx="3375316" cy="6858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572000"/>
                <a:ext cx="3375316" cy="685800"/>
              </a:xfrm>
              <a:prstGeom prst="rect">
                <a:avLst/>
              </a:prstGeom>
              <a:blipFill rotWithShape="1">
                <a:blip r:embed="rId5"/>
                <a:stretch>
                  <a:fillRect l="-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-5424" y="2743200"/>
            <a:ext cx="1877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tuyến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0474" y="5329535"/>
            <a:ext cx="606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 – 2 = 3( x - 1) = 3x - 3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5786735"/>
            <a:ext cx="606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&lt;=&gt;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 = 3x - 1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09800" y="2205335"/>
            <a:ext cx="6061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14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/>
      <p:bldP spid="3" grpId="0"/>
      <p:bldP spid="2" grpId="0"/>
      <p:bldP spid="4" grpId="0"/>
      <p:bldP spid="15" grpId="0" animBg="1"/>
      <p:bldP spid="17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2"/>
          <p:cNvGrpSpPr/>
          <p:nvPr/>
        </p:nvGrpSpPr>
        <p:grpSpPr>
          <a:xfrm>
            <a:off x="1" y="188178"/>
            <a:ext cx="1222058" cy="232411"/>
            <a:chOff x="12" y="410"/>
            <a:chExt cx="2566" cy="680"/>
          </a:xfrm>
        </p:grpSpPr>
        <p:sp>
          <p:nvSpPr>
            <p:cNvPr id="6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7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8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9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</p:grpSp>
      <p:cxnSp>
        <p:nvCxnSpPr>
          <p:cNvPr id="10" name="직선 연결선 76"/>
          <p:cNvCxnSpPr/>
          <p:nvPr/>
        </p:nvCxnSpPr>
        <p:spPr>
          <a:xfrm flipH="1">
            <a:off x="5938" y="578968"/>
            <a:ext cx="9138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29691" y="86529"/>
            <a:ext cx="586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§1.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600" b="1" dirty="0">
              <a:ln w="1905"/>
              <a:gradFill>
                <a:gsLst>
                  <a:gs pos="0">
                    <a:srgbClr val="4C8EA5">
                      <a:shade val="20000"/>
                      <a:satMod val="200000"/>
                    </a:srgbClr>
                  </a:gs>
                  <a:gs pos="78000">
                    <a:srgbClr val="4C8EA5">
                      <a:tint val="90000"/>
                      <a:shade val="89000"/>
                      <a:satMod val="220000"/>
                    </a:srgbClr>
                  </a:gs>
                  <a:gs pos="100000">
                    <a:srgbClr val="4C8EA5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직선 연결선 76"/>
          <p:cNvCxnSpPr/>
          <p:nvPr/>
        </p:nvCxnSpPr>
        <p:spPr>
          <a:xfrm flipV="1">
            <a:off x="1828800" y="1295400"/>
            <a:ext cx="0" cy="51399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7455" y="610340"/>
            <a:ext cx="5562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813459"/>
            <a:ext cx="1676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000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74" y="2481853"/>
            <a:ext cx="1835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983" y="1654495"/>
            <a:ext cx="1787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24400" y="2362381"/>
                <a:ext cx="2694709" cy="58175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362381"/>
                <a:ext cx="2694709" cy="581756"/>
              </a:xfrm>
              <a:prstGeom prst="rect">
                <a:avLst/>
              </a:prstGeom>
              <a:blipFill rotWithShape="1">
                <a:blip r:embed="rId3"/>
                <a:stretch>
                  <a:fillRect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6201" y="3396334"/>
            <a:ext cx="1787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88824" y="1532545"/>
                <a:ext cx="2514600" cy="5055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824" y="1532545"/>
                <a:ext cx="2514600" cy="505523"/>
              </a:xfrm>
              <a:prstGeom prst="rect">
                <a:avLst/>
              </a:prstGeom>
              <a:blipFill rotWithShape="1">
                <a:blip r:embed="rId4"/>
                <a:stretch>
                  <a:fillRect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147455" y="1532545"/>
            <a:ext cx="2263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88573" y="242242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Cường</a:t>
            </a:r>
            <a:r>
              <a:rPr lang="en-US" sz="24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tức</a:t>
            </a:r>
            <a:r>
              <a:rPr lang="en-US" sz="24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47455" y="3396334"/>
                <a:ext cx="64631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Ví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dụ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: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Một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chất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điểm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chuyển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động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có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phương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trình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(t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tính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bằng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giây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; s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tính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bằng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mét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).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Vận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tốc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của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chất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điểm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tại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thời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điểm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=2 </m:t>
                    </m:r>
                  </m:oMath>
                </a14:m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giây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55" y="3396334"/>
                <a:ext cx="6463145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1414" t="-4061" r="-189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286000" y="488149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A. 2 m/s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43499" y="4883726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B. 5m/s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0" y="5749635"/>
            <a:ext cx="204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C. 3m/s</a:t>
            </a:r>
          </a:p>
        </p:txBody>
      </p:sp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4921828" y="5370867"/>
            <a:ext cx="1752600" cy="1219200"/>
          </a:xfrm>
          <a:prstGeom prst="ellipse">
            <a:avLst/>
          </a:prstGeom>
          <a:solidFill>
            <a:srgbClr val="FFFFFF"/>
          </a:solidFill>
          <a:ln w="57150" cmpd="thickThin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3499" y="5749634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D. 4m/s</a:t>
            </a:r>
          </a:p>
        </p:txBody>
      </p:sp>
    </p:spTree>
    <p:extLst>
      <p:ext uri="{BB962C8B-B14F-4D97-AF65-F5344CB8AC3E}">
        <p14:creationId xmlns:p14="http://schemas.microsoft.com/office/powerpoint/2010/main" val="65865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29" grpId="0"/>
      <p:bldP spid="15" grpId="0" animBg="1"/>
      <p:bldP spid="17" grpId="0"/>
      <p:bldP spid="18" grpId="0" animBg="1"/>
      <p:bldP spid="20" grpId="0"/>
      <p:bldP spid="21" grpId="0"/>
      <p:bldP spid="22" grpId="0"/>
      <p:bldP spid="25" grpId="0"/>
      <p:bldP spid="26" grpId="0"/>
      <p:bldP spid="27" grpId="0"/>
      <p:bldP spid="30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2"/>
          <p:cNvGrpSpPr/>
          <p:nvPr/>
        </p:nvGrpSpPr>
        <p:grpSpPr>
          <a:xfrm>
            <a:off x="1" y="188178"/>
            <a:ext cx="1222058" cy="232411"/>
            <a:chOff x="12" y="410"/>
            <a:chExt cx="2566" cy="680"/>
          </a:xfrm>
        </p:grpSpPr>
        <p:sp>
          <p:nvSpPr>
            <p:cNvPr id="6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7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8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9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</p:grpSp>
      <p:cxnSp>
        <p:nvCxnSpPr>
          <p:cNvPr id="10" name="직선 연결선 76"/>
          <p:cNvCxnSpPr/>
          <p:nvPr/>
        </p:nvCxnSpPr>
        <p:spPr>
          <a:xfrm flipH="1">
            <a:off x="5938" y="578968"/>
            <a:ext cx="9138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29691" y="86529"/>
            <a:ext cx="586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§1.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600" b="1" dirty="0">
              <a:ln w="1905"/>
              <a:gradFill>
                <a:gsLst>
                  <a:gs pos="0">
                    <a:srgbClr val="4C8EA5">
                      <a:shade val="20000"/>
                      <a:satMod val="200000"/>
                    </a:srgbClr>
                  </a:gs>
                  <a:gs pos="78000">
                    <a:srgbClr val="4C8EA5">
                      <a:tint val="90000"/>
                      <a:shade val="89000"/>
                      <a:satMod val="220000"/>
                    </a:srgbClr>
                  </a:gs>
                  <a:gs pos="100000">
                    <a:srgbClr val="4C8EA5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직선 연결선 76"/>
          <p:cNvCxnSpPr/>
          <p:nvPr/>
        </p:nvCxnSpPr>
        <p:spPr>
          <a:xfrm flipV="1">
            <a:off x="1828800" y="1295400"/>
            <a:ext cx="0" cy="51399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813459"/>
            <a:ext cx="1676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000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1" y="1954842"/>
            <a:ext cx="1676401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29690" y="1442397"/>
                <a:ext cx="6428510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350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35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35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350" b="0" i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sz="2350" b="0" i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235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35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35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35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50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350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sz="2350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350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en-US" sz="2350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mọi</a:t>
                </a:r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50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235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(C)</a:t>
                </a:r>
                <a:endParaRPr lang="en-US" sz="235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690" y="1442397"/>
                <a:ext cx="6428510" cy="1177245"/>
              </a:xfrm>
              <a:prstGeom prst="rect">
                <a:avLst/>
              </a:prstGeom>
              <a:blipFill rotWithShape="1">
                <a:blip r:embed="rId3"/>
                <a:stretch>
                  <a:fillRect l="-1422" t="-3627" b="-10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209800" y="808158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ĐỊNH NGHĨA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loud Callout 20"/>
              <p:cNvSpPr/>
              <p:nvPr/>
            </p:nvSpPr>
            <p:spPr>
              <a:xfrm>
                <a:off x="2029691" y="2819400"/>
                <a:ext cx="4599709" cy="1908048"/>
              </a:xfrm>
              <a:prstGeom prst="cloudCallou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Hàm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=2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∞;+∞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Cloud Callou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691" y="2819400"/>
                <a:ext cx="4599709" cy="1908048"/>
              </a:xfrm>
              <a:prstGeom prst="cloudCallou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loud Callout 22"/>
              <p:cNvSpPr/>
              <p:nvPr/>
            </p:nvSpPr>
            <p:spPr>
              <a:xfrm>
                <a:off x="4963393" y="4402592"/>
                <a:ext cx="4180609" cy="2150611"/>
              </a:xfrm>
              <a:prstGeom prst="cloudCallou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Hàm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𝑦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có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;0</m:t>
                        </m:r>
                      </m:e>
                    </m:d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v</m:t>
                    </m:r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(0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;+∞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Cloud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393" y="4402592"/>
                <a:ext cx="4180609" cy="2150611"/>
              </a:xfrm>
              <a:prstGeom prst="cloudCallou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2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/>
      <p:bldP spid="18" grpId="0"/>
      <p:bldP spid="21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457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3a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(SGK 156):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y=x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x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=1 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586" y="160569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LG: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8200" y="2064603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số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gia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số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=1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tính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y = f(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x+1)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–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f(1)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95400" y="2971800"/>
                <a:ext cx="71628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微软雅黑" panose="020B0503020204020204" pitchFamily="34" charset="-122"/>
                      </a:rPr>
                      <m:t>⇒</m:t>
                    </m:r>
                    <m:r>
                      <a:rPr lang="en-US" sz="24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sz="24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(∆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+(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)-(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  <m:t>𝟏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  <m:t>𝟐</m:t>
                        </m:r>
                      </m:sup>
                    </m:sSup>
                    <m:r>
                      <a:rPr lang="en-US" sz="24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sz="24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微软雅黑" panose="020B0503020204020204" pitchFamily="34" charset="-122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endParaRPr lang="vi-V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971800"/>
                <a:ext cx="7162800" cy="470000"/>
              </a:xfrm>
              <a:prstGeom prst="rect">
                <a:avLst/>
              </a:prstGeom>
              <a:blipFill rotWithShape="1">
                <a:blip r:embed="rId2"/>
                <a:stretch>
                  <a:fillRect t="-7792" b="-2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61443" y="3560618"/>
                <a:ext cx="3800464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微软雅黑" panose="020B0503020204020204" pitchFamily="34" charset="-122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微软雅黑" panose="020B0503020204020204" pitchFamily="34" charset="-122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微软雅黑" panose="020B0503020204020204" pitchFamily="34" charset="-122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𝒙</m:t>
                    </m:r>
                  </m:oMath>
                </a14:m>
                <a:r>
                  <a:rPr lang="en-US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(∆</m:t>
                    </m:r>
                    <m:r>
                      <a:rPr lang="en-US" sz="24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vi-V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443" y="3560618"/>
                <a:ext cx="3800464" cy="470000"/>
              </a:xfrm>
              <a:prstGeom prst="rect">
                <a:avLst/>
              </a:prstGeom>
              <a:blipFill rotWithShape="1">
                <a:blip r:embed="rId3"/>
                <a:stretch>
                  <a:fillRect t="-7792" r="-481" b="-29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47800" y="4191000"/>
                <a:ext cx="4460387" cy="79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微软雅黑" panose="020B0503020204020204" pitchFamily="34" charset="-122"/>
                        </a:rPr>
                        <m:t>⇒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微软雅黑" panose="020B0503020204020204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sz="2400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400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(∆</m:t>
                          </m:r>
                          <m:r>
                            <a:rPr lang="en-US" sz="2400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sz="2400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400" b="1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vi-VN" sz="2400" b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微软雅黑" panose="020B0503020204020204" pitchFamily="34" charset="-122"/>
                              <a:ea typeface="微软雅黑" panose="020B0503020204020204" pitchFamily="34" charset="-122"/>
                            </a:rPr>
                            <m:t> 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微软雅黑" panose="020B0503020204020204" pitchFamily="34" charset="-122"/>
                        </a:rPr>
                        <m:t>= 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vi-V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191000"/>
                <a:ext cx="4460387" cy="7957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7800" y="4977177"/>
                <a:ext cx="4350871" cy="657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微软雅黑" panose="020B0503020204020204" pitchFamily="34" charset="-122"/>
                      </a:rPr>
                      <m:t>⇒ </m:t>
                    </m:r>
                    <m:func>
                      <m:funcPr>
                        <m:ctrlP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微软雅黑" panose="020B0503020204020204" pitchFamily="34" charset="-122"/>
                              </a:rPr>
                            </m:ctrlPr>
                          </m:limLowPr>
                          <m:e>
                            <m:r>
                              <a:rPr lang="en-US" sz="2400" b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微软雅黑" panose="020B0503020204020204" pitchFamily="34" charset="-122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4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4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4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4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r>
                          <a:rPr lang="en-U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  <m:t> 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微软雅黑" panose="020B0503020204020204" pitchFamily="34" charset="-122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4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4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= </m:t>
                        </m:r>
                      </m:e>
                    </m:func>
                    <m:limLow>
                      <m:limLowPr>
                        <m:ctrlPr>
                          <a:rPr lang="en-U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limLowPr>
                      <m:e>
                        <m:r>
                          <a:rPr lang="en-US" sz="2400" b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  <m:t>𝐥𝐢𝐦</m:t>
                        </m:r>
                      </m:e>
                      <m:lim>
                        <m:r>
                          <a:rPr lang="en-U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sz="24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lim>
                    </m:limLow>
                  </m:oMath>
                </a14:m>
                <a:r>
                  <a:rPr lang="en-US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= 3</a:t>
                </a:r>
                <a:endParaRPr lang="vi-VN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977177"/>
                <a:ext cx="4350871" cy="657359"/>
              </a:xfrm>
              <a:prstGeom prst="rect">
                <a:avLst/>
              </a:prstGeom>
              <a:blipFill rotWithShape="1">
                <a:blip r:embed="rId5"/>
                <a:stretch>
                  <a:fillRect r="-1262" b="-27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436831" y="59391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b="1" dirty="0" smtClean="0">
                <a:solidFill>
                  <a:srgbClr val="005DA2"/>
                </a:solidFill>
                <a:latin typeface="Times New Roman" pitchFamily="18" charset="0"/>
                <a:cs typeface="Times New Roman" pitchFamily="18" charset="0"/>
              </a:rPr>
              <a:t> f’(1)=3</a:t>
            </a:r>
            <a:endParaRPr lang="en-US" sz="2400" b="1" dirty="0">
              <a:solidFill>
                <a:srgbClr val="005DA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8108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/>
      <p:bldP spid="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2"/>
          <p:cNvGrpSpPr/>
          <p:nvPr/>
        </p:nvGrpSpPr>
        <p:grpSpPr>
          <a:xfrm>
            <a:off x="1" y="309510"/>
            <a:ext cx="1222058" cy="232411"/>
            <a:chOff x="12" y="410"/>
            <a:chExt cx="2566" cy="680"/>
          </a:xfrm>
        </p:grpSpPr>
        <p:sp>
          <p:nvSpPr>
            <p:cNvPr id="6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7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8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9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</p:grpSp>
      <p:cxnSp>
        <p:nvCxnSpPr>
          <p:cNvPr id="10" name="직선 연결선 76"/>
          <p:cNvCxnSpPr/>
          <p:nvPr/>
        </p:nvCxnSpPr>
        <p:spPr>
          <a:xfrm flipH="1">
            <a:off x="5938" y="727472"/>
            <a:ext cx="9138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1200" y="235031"/>
            <a:ext cx="586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§1.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600" b="1" dirty="0">
              <a:ln w="1905"/>
              <a:gradFill>
                <a:gsLst>
                  <a:gs pos="0">
                    <a:srgbClr val="4C8EA5">
                      <a:shade val="20000"/>
                      <a:satMod val="200000"/>
                    </a:srgbClr>
                  </a:gs>
                  <a:gs pos="78000">
                    <a:srgbClr val="4C8EA5">
                      <a:tint val="90000"/>
                      <a:shade val="89000"/>
                      <a:satMod val="220000"/>
                    </a:srgbClr>
                  </a:gs>
                  <a:gs pos="100000">
                    <a:srgbClr val="4C8EA5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066800"/>
            <a:ext cx="693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b="1" dirty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000" b="1" dirty="0" smtClean="0">
              <a:solidFill>
                <a:srgbClr val="C2465B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b="1" dirty="0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Định nghĩa và công thức tính đạo hàm theo ĐN</a:t>
            </a:r>
          </a:p>
          <a:p>
            <a:pPr marL="457200" indent="-457200">
              <a:buFontTx/>
              <a:buAutoNum type="arabicPeriod"/>
            </a:pPr>
            <a:r>
              <a:rPr lang="en-US" sz="2400" b="1" dirty="0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Các ý nghĩa của đạo hàm</a:t>
            </a:r>
          </a:p>
          <a:p>
            <a:pPr marL="457200" indent="-457200">
              <a:buFontTx/>
              <a:buAutoNum type="arabicPeriod"/>
            </a:pPr>
            <a:r>
              <a:rPr lang="en-US" sz="2400" b="1" dirty="0" err="1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endParaRPr lang="en-US" sz="2400" b="1" dirty="0" smtClean="0">
              <a:solidFill>
                <a:srgbClr val="C2465B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b="1" dirty="0" err="1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b="1" dirty="0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b="1" dirty="0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endParaRPr lang="en-US" sz="2400" b="1" dirty="0" smtClean="0">
              <a:solidFill>
                <a:srgbClr val="C2465B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b="1" dirty="0" err="1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5, 6 </a:t>
            </a:r>
            <a:r>
              <a:rPr lang="en-US" sz="2400" b="1" dirty="0">
                <a:solidFill>
                  <a:srgbClr val="C2465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SGK/T156 </a:t>
            </a:r>
          </a:p>
        </p:txBody>
      </p:sp>
    </p:spTree>
    <p:extLst>
      <p:ext uri="{BB962C8B-B14F-4D97-AF65-F5344CB8AC3E}">
        <p14:creationId xmlns:p14="http://schemas.microsoft.com/office/powerpoint/2010/main" val="413210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071045"/>
              </p:ext>
            </p:extLst>
          </p:nvPr>
        </p:nvGraphicFramePr>
        <p:xfrm>
          <a:off x="497912" y="1447800"/>
          <a:ext cx="8154114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组合 22"/>
          <p:cNvGrpSpPr/>
          <p:nvPr/>
        </p:nvGrpSpPr>
        <p:grpSpPr>
          <a:xfrm>
            <a:off x="1" y="309510"/>
            <a:ext cx="1222058" cy="232411"/>
            <a:chOff x="12" y="410"/>
            <a:chExt cx="2566" cy="680"/>
          </a:xfrm>
        </p:grpSpPr>
        <p:sp>
          <p:nvSpPr>
            <p:cNvPr id="6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7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8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9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</p:grpSp>
      <p:cxnSp>
        <p:nvCxnSpPr>
          <p:cNvPr id="10" name="직선 연결선 76"/>
          <p:cNvCxnSpPr/>
          <p:nvPr/>
        </p:nvCxnSpPr>
        <p:spPr>
          <a:xfrm flipH="1">
            <a:off x="5938" y="727472"/>
            <a:ext cx="9138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33600" y="235031"/>
            <a:ext cx="571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§1. </a:t>
            </a:r>
            <a:r>
              <a:rPr lang="en-US" sz="2600" b="1" dirty="0" err="1" smtClean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 smtClean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 smtClean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dirty="0" err="1" smtClean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 smtClean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600" b="1" dirty="0" smtClean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600" b="1" dirty="0">
              <a:ln w="1905"/>
              <a:gradFill>
                <a:gsLst>
                  <a:gs pos="0">
                    <a:srgbClr val="4C8EA5">
                      <a:shade val="20000"/>
                      <a:satMod val="200000"/>
                    </a:srgbClr>
                  </a:gs>
                  <a:gs pos="78000">
                    <a:srgbClr val="4C8EA5">
                      <a:tint val="90000"/>
                      <a:shade val="89000"/>
                      <a:satMod val="220000"/>
                    </a:srgbClr>
                  </a:gs>
                  <a:gs pos="100000">
                    <a:srgbClr val="4C8EA5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2"/>
          <p:cNvGrpSpPr/>
          <p:nvPr/>
        </p:nvGrpSpPr>
        <p:grpSpPr>
          <a:xfrm>
            <a:off x="1" y="188178"/>
            <a:ext cx="1222058" cy="232411"/>
            <a:chOff x="12" y="410"/>
            <a:chExt cx="2566" cy="680"/>
          </a:xfrm>
        </p:grpSpPr>
        <p:sp>
          <p:nvSpPr>
            <p:cNvPr id="6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7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8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9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</p:grpSp>
      <p:cxnSp>
        <p:nvCxnSpPr>
          <p:cNvPr id="10" name="직선 연결선 76"/>
          <p:cNvCxnSpPr/>
          <p:nvPr/>
        </p:nvCxnSpPr>
        <p:spPr>
          <a:xfrm flipH="1">
            <a:off x="5938" y="578968"/>
            <a:ext cx="9138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76400" y="86529"/>
            <a:ext cx="72112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§1. </a:t>
            </a:r>
            <a:r>
              <a:rPr lang="en-US" sz="2600" b="1" dirty="0" err="1" smtClean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 smtClean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600" b="1" dirty="0" smtClean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(T 63-65)</a:t>
            </a:r>
            <a:endParaRPr lang="en-US" sz="2600" b="1" dirty="0">
              <a:ln w="1905"/>
              <a:gradFill>
                <a:gsLst>
                  <a:gs pos="0">
                    <a:srgbClr val="4C8EA5">
                      <a:shade val="20000"/>
                      <a:satMod val="200000"/>
                    </a:srgbClr>
                  </a:gs>
                  <a:gs pos="78000">
                    <a:srgbClr val="4C8EA5">
                      <a:tint val="90000"/>
                      <a:shade val="89000"/>
                      <a:satMod val="220000"/>
                    </a:srgbClr>
                  </a:gs>
                  <a:gs pos="100000">
                    <a:srgbClr val="4C8EA5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직선 연결선 76"/>
          <p:cNvCxnSpPr/>
          <p:nvPr/>
        </p:nvCxnSpPr>
        <p:spPr>
          <a:xfrm flipV="1">
            <a:off x="1828800" y="1295400"/>
            <a:ext cx="0" cy="51399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7455" y="610340"/>
            <a:ext cx="5562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toán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dẫn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tới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khái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niệm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đạo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hàm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813459"/>
            <a:ext cx="1676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Đạo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hàm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tại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điểm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45" y="1578731"/>
            <a:ext cx="6858000" cy="161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2195910"/>
            <a:ext cx="841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2195910"/>
            <a:ext cx="841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008910" y="1262068"/>
            <a:ext cx="72939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= s(t</a:t>
            </a:r>
            <a:r>
              <a:rPr lang="en-US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2029691" y="3178126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quãng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 = |t – t</a:t>
            </a:r>
            <a:r>
              <a:rPr kumimoji="0" lang="en-US" sz="23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|, </a:t>
            </a:r>
            <a:r>
              <a:rPr kumimoji="0" lang="en-US" sz="23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ôtô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quãng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 = s(t) – s(t</a:t>
            </a:r>
            <a:r>
              <a:rPr kumimoji="0" lang="en-US" sz="23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2043054" y="4114801"/>
            <a:ext cx="2486578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Vận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tốc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trung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3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319608"/>
              </p:ext>
            </p:extLst>
          </p:nvPr>
        </p:nvGraphicFramePr>
        <p:xfrm>
          <a:off x="4648199" y="3990569"/>
          <a:ext cx="2530761" cy="863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6" imgW="2654300" imgH="901700" progId="Equation.DSMT4">
                  <p:embed/>
                </p:oleObj>
              </mc:Choice>
              <mc:Fallback>
                <p:oleObj name="Equation" r:id="rId6" imgW="2654300" imgH="9017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199" y="3990569"/>
                        <a:ext cx="2530761" cy="863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1988274" y="4947080"/>
            <a:ext cx="7385051" cy="1512888"/>
            <a:chOff x="1148" y="2726"/>
            <a:chExt cx="4652" cy="953"/>
          </a:xfrm>
        </p:grpSpPr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1148" y="3398"/>
              <a:ext cx="4652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đgl</a:t>
              </a: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kumimoji="0" lang="en-US" sz="2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tốc</a:t>
              </a:r>
              <a:r>
                <a:rPr kumimoji="0" lang="en-US" sz="2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tức</a:t>
              </a:r>
              <a:r>
                <a:rPr kumimoji="0" lang="en-US" sz="2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t</a:t>
              </a:r>
              <a:r>
                <a:rPr kumimoji="0" lang="en-US" sz="2300" b="0" i="0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3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3884" y="2726"/>
              <a:ext cx="1523" cy="67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2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3800568"/>
                </p:ext>
              </p:extLst>
            </p:nvPr>
          </p:nvGraphicFramePr>
          <p:xfrm>
            <a:off x="3950" y="2784"/>
            <a:ext cx="1392" cy="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5" name="Equation" r:id="rId8" imgW="914400" imgH="469800" progId="Equation.DSMT4">
                    <p:embed/>
                  </p:oleObj>
                </mc:Choice>
                <mc:Fallback>
                  <p:oleObj name="Equation" r:id="rId8" imgW="914400" imgH="469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0" y="2784"/>
                          <a:ext cx="1392" cy="5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1161" y="2726"/>
              <a:ext cx="2680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kumimoji="0" lang="en-US" sz="23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kumimoji="0" lang="en-US" sz="23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sz="230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kumimoji="0" lang="en-US" sz="23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hạn</a:t>
              </a:r>
              <a:r>
                <a:rPr kumimoji="0" lang="en-US" sz="23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hữu</a:t>
              </a:r>
              <a:r>
                <a:rPr kumimoji="0" lang="en-US" sz="23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hạn</a:t>
              </a:r>
              <a:r>
                <a:rPr kumimoji="0" lang="en-US" sz="23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kumimoji="0" lang="en-US" sz="230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kumimoji="0" lang="en-US" sz="23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kumimoji="0" lang="en-US" sz="23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-27853" y="2608099"/>
            <a:ext cx="1835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a)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toán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tìm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vận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tốc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tức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thời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983" y="1592439"/>
            <a:ext cx="1787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84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25521 0.005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/>
      <p:bldP spid="21" grpId="0"/>
      <p:bldP spid="1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2"/>
          <p:cNvGrpSpPr/>
          <p:nvPr/>
        </p:nvGrpSpPr>
        <p:grpSpPr>
          <a:xfrm>
            <a:off x="1" y="188178"/>
            <a:ext cx="1222058" cy="232411"/>
            <a:chOff x="12" y="410"/>
            <a:chExt cx="2566" cy="680"/>
          </a:xfrm>
        </p:grpSpPr>
        <p:sp>
          <p:nvSpPr>
            <p:cNvPr id="6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7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8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9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</p:grpSp>
      <p:cxnSp>
        <p:nvCxnSpPr>
          <p:cNvPr id="10" name="직선 연결선 76"/>
          <p:cNvCxnSpPr/>
          <p:nvPr/>
        </p:nvCxnSpPr>
        <p:spPr>
          <a:xfrm flipH="1">
            <a:off x="5938" y="578968"/>
            <a:ext cx="9138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29691" y="86529"/>
            <a:ext cx="586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§1.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600" b="1" dirty="0">
              <a:ln w="1905"/>
              <a:gradFill>
                <a:gsLst>
                  <a:gs pos="0">
                    <a:srgbClr val="4C8EA5">
                      <a:shade val="20000"/>
                      <a:satMod val="200000"/>
                    </a:srgbClr>
                  </a:gs>
                  <a:gs pos="78000">
                    <a:srgbClr val="4C8EA5">
                      <a:tint val="90000"/>
                      <a:shade val="89000"/>
                      <a:satMod val="220000"/>
                    </a:srgbClr>
                  </a:gs>
                  <a:gs pos="100000">
                    <a:srgbClr val="4C8EA5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직선 연결선 76"/>
          <p:cNvCxnSpPr/>
          <p:nvPr/>
        </p:nvCxnSpPr>
        <p:spPr>
          <a:xfrm flipV="1">
            <a:off x="1828800" y="1295400"/>
            <a:ext cx="0" cy="51399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7455" y="610340"/>
            <a:ext cx="5562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449" y="718058"/>
            <a:ext cx="1676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000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008910" y="1262068"/>
            <a:ext cx="72939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t: </a:t>
            </a:r>
            <a:r>
              <a:rPr lang="en-US" sz="23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 = Q(t).</a:t>
            </a:r>
          </a:p>
          <a:p>
            <a:pPr marL="342900" indent="-342900">
              <a:spcBef>
                <a:spcPct val="20000"/>
              </a:spcBef>
              <a:buClr>
                <a:srgbClr val="BF0000"/>
              </a:buClr>
              <a:buFont typeface="Wingdings" pitchFamily="2" charset="2"/>
              <a:buNone/>
            </a:pPr>
            <a:endParaRPr lang="en-US" sz="23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2029691" y="3178124"/>
            <a:ext cx="68580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∆t = t – t</a:t>
            </a:r>
            <a:r>
              <a:rPr lang="en-US" sz="23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3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46"/>
          <p:cNvGrpSpPr>
            <a:grpSpLocks/>
          </p:cNvGrpSpPr>
          <p:nvPr/>
        </p:nvGrpSpPr>
        <p:grpSpPr bwMode="auto">
          <a:xfrm>
            <a:off x="2909455" y="2148759"/>
            <a:ext cx="4648200" cy="990600"/>
            <a:chOff x="2112" y="3168"/>
            <a:chExt cx="2928" cy="624"/>
          </a:xfrm>
        </p:grpSpPr>
        <p:sp>
          <p:nvSpPr>
            <p:cNvPr id="29" name="Oval 14"/>
            <p:cNvSpPr>
              <a:spLocks noChangeArrowheads="1"/>
            </p:cNvSpPr>
            <p:nvPr/>
          </p:nvSpPr>
          <p:spPr bwMode="auto">
            <a:xfrm>
              <a:off x="2112" y="3168"/>
              <a:ext cx="240" cy="624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23387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3024" y="3408"/>
              <a:ext cx="336" cy="0"/>
            </a:xfrm>
            <a:prstGeom prst="line">
              <a:avLst/>
            </a:prstGeom>
            <a:noFill/>
            <a:ln w="9525">
              <a:solidFill>
                <a:srgbClr val="23387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1" name="Group 28"/>
            <p:cNvGrpSpPr>
              <a:grpSpLocks/>
            </p:cNvGrpSpPr>
            <p:nvPr/>
          </p:nvGrpSpPr>
          <p:grpSpPr bwMode="auto">
            <a:xfrm>
              <a:off x="2208" y="3168"/>
              <a:ext cx="2832" cy="624"/>
              <a:chOff x="1536" y="912"/>
              <a:chExt cx="2832" cy="624"/>
            </a:xfrm>
          </p:grpSpPr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1536" y="912"/>
                <a:ext cx="2736" cy="0"/>
              </a:xfrm>
              <a:prstGeom prst="line">
                <a:avLst/>
              </a:prstGeom>
              <a:noFill/>
              <a:ln w="9525">
                <a:solidFill>
                  <a:srgbClr val="23387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1584" y="1536"/>
                <a:ext cx="2688" cy="0"/>
              </a:xfrm>
              <a:prstGeom prst="line">
                <a:avLst/>
              </a:prstGeom>
              <a:noFill/>
              <a:ln w="9525">
                <a:solidFill>
                  <a:srgbClr val="23387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Oval 31" descr="Sphere"/>
              <p:cNvSpPr>
                <a:spLocks noChangeArrowheads="1"/>
              </p:cNvSpPr>
              <p:nvPr/>
            </p:nvSpPr>
            <p:spPr bwMode="auto">
              <a:xfrm>
                <a:off x="2688" y="912"/>
                <a:ext cx="240" cy="624"/>
              </a:xfrm>
              <a:prstGeom prst="ellipse">
                <a:avLst/>
              </a:prstGeom>
              <a:pattFill prst="sphere">
                <a:fgClr>
                  <a:srgbClr val="23387D"/>
                </a:fgClr>
                <a:bgClr>
                  <a:srgbClr val="FFFFFF"/>
                </a:bgClr>
              </a:pattFill>
              <a:ln w="9525">
                <a:solidFill>
                  <a:srgbClr val="2338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Oval 32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240" cy="624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2338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2976" y="1200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23387D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Oval 34"/>
              <p:cNvSpPr>
                <a:spLocks noChangeArrowheads="1"/>
              </p:cNvSpPr>
              <p:nvPr/>
            </p:nvSpPr>
            <p:spPr bwMode="auto">
              <a:xfrm>
                <a:off x="2544" y="1008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23387D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2338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Oval 35"/>
              <p:cNvSpPr>
                <a:spLocks noChangeArrowheads="1"/>
              </p:cNvSpPr>
              <p:nvPr/>
            </p:nvSpPr>
            <p:spPr bwMode="auto">
              <a:xfrm>
                <a:off x="2496" y="1248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23387D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2338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Oval 36"/>
              <p:cNvSpPr>
                <a:spLocks noChangeArrowheads="1"/>
              </p:cNvSpPr>
              <p:nvPr/>
            </p:nvSpPr>
            <p:spPr bwMode="auto">
              <a:xfrm>
                <a:off x="2400" y="1056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23387D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2338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Oval 37"/>
              <p:cNvSpPr>
                <a:spLocks noChangeArrowheads="1"/>
              </p:cNvSpPr>
              <p:nvPr/>
            </p:nvSpPr>
            <p:spPr bwMode="auto">
              <a:xfrm>
                <a:off x="2400" y="1248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23387D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2338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Oval 38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23387D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2338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Oval 39"/>
              <p:cNvSpPr>
                <a:spLocks noChangeArrowheads="1"/>
              </p:cNvSpPr>
              <p:nvPr/>
            </p:nvSpPr>
            <p:spPr bwMode="auto">
              <a:xfrm>
                <a:off x="2304" y="1392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23387D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2338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Oval 40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23387D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2338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Oval 41"/>
              <p:cNvSpPr>
                <a:spLocks noChangeArrowheads="1"/>
              </p:cNvSpPr>
              <p:nvPr/>
            </p:nvSpPr>
            <p:spPr bwMode="auto">
              <a:xfrm>
                <a:off x="3408" y="1248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23387D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2338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Oval 42"/>
              <p:cNvSpPr>
                <a:spLocks noChangeArrowheads="1"/>
              </p:cNvSpPr>
              <p:nvPr/>
            </p:nvSpPr>
            <p:spPr bwMode="auto">
              <a:xfrm>
                <a:off x="3168" y="1296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23387D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2338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Oval 43"/>
              <p:cNvSpPr>
                <a:spLocks noChangeArrowheads="1"/>
              </p:cNvSpPr>
              <p:nvPr/>
            </p:nvSpPr>
            <p:spPr bwMode="auto">
              <a:xfrm>
                <a:off x="3456" y="1104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23387D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2338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Oval 44"/>
              <p:cNvSpPr>
                <a:spLocks noChangeArrowheads="1"/>
              </p:cNvSpPr>
              <p:nvPr/>
            </p:nvSpPr>
            <p:spPr bwMode="auto">
              <a:xfrm>
                <a:off x="3312" y="1056"/>
                <a:ext cx="48" cy="4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23387D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rgbClr val="2338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549445"/>
              </p:ext>
            </p:extLst>
          </p:nvPr>
        </p:nvGraphicFramePr>
        <p:xfrm>
          <a:off x="3717563" y="3851509"/>
          <a:ext cx="344069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Equation" r:id="rId5" imgW="2921000" imgH="901700" progId="Equation.DSMT4">
                  <p:embed/>
                </p:oleObj>
              </mc:Choice>
              <mc:Fallback>
                <p:oleObj name="Equation" r:id="rId5" imgW="2921000" imgH="90170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563" y="3851509"/>
                        <a:ext cx="3440691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Group 49"/>
          <p:cNvGrpSpPr>
            <a:grpSpLocks/>
          </p:cNvGrpSpPr>
          <p:nvPr/>
        </p:nvGrpSpPr>
        <p:grpSpPr bwMode="auto">
          <a:xfrm>
            <a:off x="2029546" y="4926378"/>
            <a:ext cx="6858000" cy="1530350"/>
            <a:chOff x="1261" y="1412"/>
            <a:chExt cx="4320" cy="964"/>
          </a:xfrm>
        </p:grpSpPr>
        <p:sp>
          <p:nvSpPr>
            <p:cNvPr id="49" name="Text Box 5"/>
            <p:cNvSpPr txBox="1">
              <a:spLocks noChangeArrowheads="1"/>
            </p:cNvSpPr>
            <p:nvPr/>
          </p:nvSpPr>
          <p:spPr bwMode="auto">
            <a:xfrm>
              <a:off x="1261" y="1426"/>
              <a:ext cx="4320" cy="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kumimoji="0" lang="en-US" sz="230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kumimoji="0" lang="en-US" sz="230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en-US" sz="2300" b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kern="0" dirty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0" lang="en-US" sz="230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iới</a:t>
              </a:r>
              <a:r>
                <a:rPr kumimoji="0" lang="en-US" sz="230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hạn</a:t>
              </a:r>
              <a:r>
                <a:rPr kumimoji="0" lang="en-US" sz="230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hữu</a:t>
              </a:r>
              <a:r>
                <a:rPr kumimoji="0" lang="en-US" sz="230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hạn</a:t>
              </a:r>
              <a:r>
                <a:rPr kumimoji="0" lang="en-US" sz="230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kumimoji="0" lang="en-US" sz="230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kumimoji="0" lang="en-US" sz="230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kumimoji="0" lang="en-US" sz="230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0" b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0" b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đgl</a:t>
              </a:r>
              <a:r>
                <a:rPr kumimoji="0" lang="en-US" sz="23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cường</a:t>
              </a:r>
              <a:r>
                <a:rPr kumimoji="0" lang="en-US" sz="23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kumimoji="0" lang="en-US" sz="23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tức</a:t>
              </a:r>
              <a:r>
                <a:rPr kumimoji="0" lang="en-US" sz="23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kumimoji="0" lang="en-US" sz="230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kumimoji="0" lang="en-US" sz="230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kumimoji="0" lang="en-US" sz="230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kumimoji="0" lang="en-US" sz="230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kumimoji="0" lang="en-US" sz="230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kumimoji="0" lang="en-US" sz="230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0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kumimoji="0" lang="en-US" sz="230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t</a:t>
              </a:r>
              <a:r>
                <a:rPr kumimoji="0" lang="en-US" sz="2300" b="0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30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3967" y="1412"/>
              <a:ext cx="1418" cy="57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51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6568961"/>
                </p:ext>
              </p:extLst>
            </p:nvPr>
          </p:nvGraphicFramePr>
          <p:xfrm>
            <a:off x="3999" y="1444"/>
            <a:ext cx="1296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5" name="Equation" r:id="rId7" imgW="1002960" imgH="469800" progId="Equation.DSMT4">
                    <p:embed/>
                  </p:oleObj>
                </mc:Choice>
                <mc:Fallback>
                  <p:oleObj name="Equation" r:id="rId7" imgW="1002960" imgH="469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9" y="1444"/>
                          <a:ext cx="1296" cy="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TextBox 52"/>
          <p:cNvSpPr txBox="1"/>
          <p:nvPr/>
        </p:nvSpPr>
        <p:spPr>
          <a:xfrm>
            <a:off x="81714" y="2577959"/>
            <a:ext cx="183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)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toán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tìm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cường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độ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tức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thời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415" y="1476000"/>
            <a:ext cx="1787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/>
      <p:bldP spid="5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8"/>
          <p:cNvGraphicFramePr>
            <a:graphicFrameLocks noGrp="1"/>
          </p:cNvGraphicFramePr>
          <p:nvPr/>
        </p:nvGraphicFramePr>
        <p:xfrm>
          <a:off x="0" y="0"/>
          <a:ext cx="8458200" cy="2103437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Vận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tốc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tức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thời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Cường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độ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dòng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điện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tức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thời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6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292" name="Object 100"/>
          <p:cNvGraphicFramePr>
            <a:graphicFrameLocks noGrp="1" noChangeAspect="1"/>
          </p:cNvGraphicFramePr>
          <p:nvPr/>
        </p:nvGraphicFramePr>
        <p:xfrm>
          <a:off x="0" y="1066800"/>
          <a:ext cx="2819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Equation" r:id="rId3" imgW="1346040" imgH="431640" progId="Equation.DSMT4">
                  <p:embed/>
                </p:oleObj>
              </mc:Choice>
              <mc:Fallback>
                <p:oleObj name="Equation" r:id="rId3" imgW="1346040" imgH="431640" progId="Equation.DSMT4">
                  <p:embed/>
                  <p:pic>
                    <p:nvPicPr>
                      <p:cNvPr id="8292" name="Object 10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28194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" name="Object 103"/>
          <p:cNvGraphicFramePr>
            <a:graphicFrameLocks noChangeAspect="1"/>
          </p:cNvGraphicFramePr>
          <p:nvPr/>
        </p:nvGraphicFramePr>
        <p:xfrm>
          <a:off x="4495800" y="1143000"/>
          <a:ext cx="28956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Equation" r:id="rId5" imgW="1447560" imgH="431640" progId="Equation.DSMT4">
                  <p:embed/>
                </p:oleObj>
              </mc:Choice>
              <mc:Fallback>
                <p:oleObj name="Equation" r:id="rId5" imgW="1447560" imgH="431640" progId="Equation.DSMT4">
                  <p:embed/>
                  <p:pic>
                    <p:nvPicPr>
                      <p:cNvPr id="8295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143000"/>
                        <a:ext cx="2895600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28"/>
          <p:cNvSpPr>
            <a:spLocks noChangeShapeType="1"/>
          </p:cNvSpPr>
          <p:nvPr/>
        </p:nvSpPr>
        <p:spPr bwMode="auto">
          <a:xfrm>
            <a:off x="533400" y="2133600"/>
            <a:ext cx="3200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 flipH="1">
            <a:off x="4495800" y="2133600"/>
            <a:ext cx="3276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297" name="Object 105"/>
          <p:cNvGraphicFramePr>
            <a:graphicFrameLocks noChangeAspect="1"/>
          </p:cNvGraphicFramePr>
          <p:nvPr/>
        </p:nvGraphicFramePr>
        <p:xfrm>
          <a:off x="2590800" y="2819400"/>
          <a:ext cx="36576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7" imgW="1091726" imgH="431613" progId="Equation.DSMT4">
                  <p:embed/>
                </p:oleObj>
              </mc:Choice>
              <mc:Fallback>
                <p:oleObj name="Equation" r:id="rId7" imgW="1091726" imgH="431613" progId="Equation.DSMT4">
                  <p:embed/>
                  <p:pic>
                    <p:nvPicPr>
                      <p:cNvPr id="8297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819400"/>
                        <a:ext cx="3657600" cy="1093788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8600" y="4343400"/>
            <a:ext cx="8077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.VnTime" pitchFamily="34" charset="0"/>
              </a:rPr>
              <a:t>Trong ®ã </a:t>
            </a:r>
            <a:r>
              <a:rPr lang="en-US" sz="3200" i="1" dirty="0">
                <a:latin typeface=".VnTime" pitchFamily="34" charset="0"/>
              </a:rPr>
              <a:t>y</a:t>
            </a:r>
            <a:r>
              <a:rPr lang="en-US" sz="3200" dirty="0">
                <a:latin typeface=".VnTime" pitchFamily="34" charset="0"/>
              </a:rPr>
              <a:t> = </a:t>
            </a:r>
            <a:r>
              <a:rPr lang="en-US" sz="3200" i="1" dirty="0">
                <a:latin typeface=".VnTime" pitchFamily="34" charset="0"/>
              </a:rPr>
              <a:t>f</a:t>
            </a:r>
            <a:r>
              <a:rPr lang="en-US" sz="3200" dirty="0">
                <a:latin typeface=".VnTime" pitchFamily="34" charset="0"/>
              </a:rPr>
              <a:t>(</a:t>
            </a:r>
            <a:r>
              <a:rPr lang="en-US" sz="3200" i="1" dirty="0">
                <a:latin typeface=".VnTime" pitchFamily="34" charset="0"/>
              </a:rPr>
              <a:t>x</a:t>
            </a:r>
            <a:r>
              <a:rPr lang="en-US" sz="3200" dirty="0">
                <a:latin typeface=".VnTime" pitchFamily="34" charset="0"/>
              </a:rPr>
              <a:t>) lµ hµm sè nµo ®ã</a:t>
            </a:r>
            <a:r>
              <a:rPr lang="en-US" sz="1200" dirty="0">
                <a:latin typeface=".VnTime" pitchFamily="34" charset="0"/>
              </a:rPr>
              <a:t> .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latin typeface=".VnTime" pitchFamily="34" charset="0"/>
              </a:rPr>
              <a:t>NÕu </a:t>
            </a:r>
            <a:r>
              <a:rPr lang="en-US" sz="3200" b="1" dirty="0">
                <a:latin typeface=".VnTime" pitchFamily="34" charset="0"/>
              </a:rPr>
              <a:t>giíi h¹n nµy tån t¹i vµ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 hạn thì </a:t>
            </a:r>
            <a:r>
              <a:rPr lang="en-US" sz="3200" b="1" dirty="0">
                <a:latin typeface=".VnTime" pitchFamily="34" charset="0"/>
              </a:rPr>
              <a:t>to¸n häc gäi ®ã lµ ®¹o hµm cña hµm sè </a:t>
            </a:r>
            <a:r>
              <a:rPr lang="en-US" sz="3200" b="1" i="1" dirty="0">
                <a:latin typeface=".VnTime" pitchFamily="34" charset="0"/>
              </a:rPr>
              <a:t>y</a:t>
            </a:r>
            <a:r>
              <a:rPr lang="en-US" sz="3200" b="1" dirty="0">
                <a:latin typeface=".VnTime" pitchFamily="34" charset="0"/>
              </a:rPr>
              <a:t> = </a:t>
            </a:r>
            <a:r>
              <a:rPr lang="en-US" sz="3200" b="1" i="1" dirty="0">
                <a:latin typeface=".VnTime" pitchFamily="34" charset="0"/>
              </a:rPr>
              <a:t>f</a:t>
            </a:r>
            <a:r>
              <a:rPr lang="en-US" sz="3200" b="1" dirty="0">
                <a:latin typeface=".VnTime" pitchFamily="34" charset="0"/>
              </a:rPr>
              <a:t>(</a:t>
            </a:r>
            <a:r>
              <a:rPr lang="en-US" sz="3200" b="1" i="1" dirty="0">
                <a:latin typeface=".VnTime" pitchFamily="34" charset="0"/>
              </a:rPr>
              <a:t>x</a:t>
            </a:r>
            <a:r>
              <a:rPr lang="en-US" sz="3200" b="1" dirty="0">
                <a:latin typeface=".VnTime" pitchFamily="34" charset="0"/>
              </a:rPr>
              <a:t>).</a:t>
            </a:r>
            <a:endParaRPr lang="en-US" sz="32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89609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750"/>
                                        <p:tgtEl>
                                          <p:spTgt spid="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750"/>
                                        <p:tgtEl>
                                          <p:spTgt spid="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2"/>
          <p:cNvGrpSpPr/>
          <p:nvPr/>
        </p:nvGrpSpPr>
        <p:grpSpPr>
          <a:xfrm>
            <a:off x="1" y="188178"/>
            <a:ext cx="1222058" cy="232411"/>
            <a:chOff x="12" y="410"/>
            <a:chExt cx="2566" cy="680"/>
          </a:xfrm>
        </p:grpSpPr>
        <p:sp>
          <p:nvSpPr>
            <p:cNvPr id="6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7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8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9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</p:grpSp>
      <p:cxnSp>
        <p:nvCxnSpPr>
          <p:cNvPr id="10" name="직선 연결선 76"/>
          <p:cNvCxnSpPr/>
          <p:nvPr/>
        </p:nvCxnSpPr>
        <p:spPr>
          <a:xfrm flipH="1">
            <a:off x="5938" y="578968"/>
            <a:ext cx="9138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29691" y="86529"/>
            <a:ext cx="586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§1.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600" b="1" dirty="0">
              <a:ln w="1905"/>
              <a:gradFill>
                <a:gsLst>
                  <a:gs pos="0">
                    <a:srgbClr val="4C8EA5">
                      <a:shade val="20000"/>
                      <a:satMod val="200000"/>
                    </a:srgbClr>
                  </a:gs>
                  <a:gs pos="78000">
                    <a:srgbClr val="4C8EA5">
                      <a:tint val="90000"/>
                      <a:shade val="89000"/>
                      <a:satMod val="220000"/>
                    </a:srgbClr>
                  </a:gs>
                  <a:gs pos="100000">
                    <a:srgbClr val="4C8EA5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직선 연결선 76"/>
          <p:cNvCxnSpPr/>
          <p:nvPr/>
        </p:nvCxnSpPr>
        <p:spPr>
          <a:xfrm flipV="1">
            <a:off x="1828800" y="1295400"/>
            <a:ext cx="0" cy="51399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7455" y="610340"/>
            <a:ext cx="5562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449" y="718058"/>
            <a:ext cx="1676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000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034" y="1425946"/>
            <a:ext cx="1787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000" dirty="0">
              <a:solidFill>
                <a:srgbClr val="C246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6032" y="2441609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Group 29"/>
          <p:cNvGrpSpPr>
            <a:grpSpLocks/>
          </p:cNvGrpSpPr>
          <p:nvPr/>
        </p:nvGrpSpPr>
        <p:grpSpPr bwMode="auto">
          <a:xfrm>
            <a:off x="2029693" y="1251027"/>
            <a:ext cx="6810079" cy="2262188"/>
            <a:chOff x="1200" y="672"/>
            <a:chExt cx="4365" cy="1425"/>
          </a:xfrm>
        </p:grpSpPr>
        <p:sp>
          <p:nvSpPr>
            <p:cNvPr id="55" name="Text Box 5"/>
            <p:cNvSpPr txBox="1">
              <a:spLocks noChangeArrowheads="1"/>
            </p:cNvSpPr>
            <p:nvPr/>
          </p:nvSpPr>
          <p:spPr bwMode="auto">
            <a:xfrm>
              <a:off x="1200" y="672"/>
              <a:ext cx="4365" cy="1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Cho y = f(x)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a;b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x</a:t>
              </a:r>
              <a:r>
                <a:rPr kumimoji="0" lang="en-US" sz="2350" b="0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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a;b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).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tồn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hạn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hữu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hạn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35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hạn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đạo</a:t>
              </a:r>
              <a:r>
                <a:rPr kumimoji="0" lang="en-US" sz="2350" b="1" u="none" strike="noStrike" kern="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hàm</a:t>
              </a:r>
              <a:r>
                <a:rPr kumimoji="0" lang="en-US" sz="2350" b="1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y = f(x)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x</a:t>
              </a:r>
              <a:r>
                <a:rPr kumimoji="0" lang="en-US" sz="2350" b="0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kí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f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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(x</a:t>
              </a:r>
              <a:r>
                <a:rPr kumimoji="0" lang="en-US" sz="2350" b="0" u="none" strike="noStrike" kern="0" cap="none" spc="0" normalizeH="0" baseline="-2500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graphicFrame>
          <p:nvGraphicFramePr>
            <p:cNvPr id="56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2836877"/>
                </p:ext>
              </p:extLst>
            </p:nvPr>
          </p:nvGraphicFramePr>
          <p:xfrm>
            <a:off x="3088" y="988"/>
            <a:ext cx="1412" cy="5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9" name="Equation" r:id="rId5" imgW="2247840" imgH="901440" progId="Equation.DSMT4">
                    <p:embed/>
                  </p:oleObj>
                </mc:Choice>
                <mc:Fallback>
                  <p:oleObj name="Equation" r:id="rId5" imgW="2247840" imgH="901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8" y="988"/>
                          <a:ext cx="1412" cy="56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" name="Rectangle 15"/>
          <p:cNvSpPr>
            <a:spLocks noChangeArrowheads="1"/>
          </p:cNvSpPr>
          <p:nvPr/>
        </p:nvSpPr>
        <p:spPr bwMode="auto">
          <a:xfrm>
            <a:off x="2133600" y="3617235"/>
            <a:ext cx="6425615" cy="99211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015337"/>
              </p:ext>
            </p:extLst>
          </p:nvPr>
        </p:nvGraphicFramePr>
        <p:xfrm>
          <a:off x="2147456" y="3590212"/>
          <a:ext cx="642937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7" imgW="2743200" imgH="469900" progId="Equation.DSMT4">
                  <p:embed/>
                </p:oleObj>
              </mc:Choice>
              <mc:Fallback>
                <p:oleObj name="Equation" r:id="rId7" imgW="27432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456" y="3590212"/>
                        <a:ext cx="6429375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>
                <a:off x="1846899" y="4800600"/>
                <a:ext cx="3944302" cy="18620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3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Chú</a:t>
                </a:r>
                <a:r>
                  <a:rPr lang="en-US" sz="2300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ý</a:t>
                </a:r>
                <a:r>
                  <a:rPr lang="en-US" sz="23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30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∆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x</m:t>
                    </m:r>
                    <m:r>
                      <a:rPr lang="en-US" sz="23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x</m:t>
                    </m:r>
                    <m:r>
                      <a:rPr lang="en-US" sz="23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−</m:t>
                    </m:r>
                    <m:sSub>
                      <m:sSub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x</m:t>
                        </m:r>
                      </m:e>
                      <m:sub>
                        <m: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3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:</a:t>
                </a:r>
                <a:r>
                  <a:rPr lang="en-US" sz="23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số</a:t>
                </a:r>
                <a:r>
                  <a:rPr lang="en-US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gia</a:t>
                </a:r>
                <a:r>
                  <a:rPr lang="en-US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của</a:t>
                </a:r>
                <a:r>
                  <a:rPr lang="en-US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đối</a:t>
                </a:r>
                <a:r>
                  <a:rPr lang="en-US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số</a:t>
                </a:r>
                <a:r>
                  <a:rPr lang="en-US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tại</a:t>
                </a:r>
                <a:r>
                  <a:rPr lang="en-US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x</m:t>
                        </m:r>
                      </m:e>
                      <m:sub>
                        <m: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endParaRPr lang="en-US" sz="2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30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∆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y</m:t>
                    </m:r>
                    <m:r>
                      <a:rPr lang="en-US" sz="23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=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f</m:t>
                    </m:r>
                    <m:r>
                      <a:rPr lang="en-US" sz="23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(</m:t>
                    </m:r>
                    <m:r>
                      <m:rPr>
                        <m:sty m:val="p"/>
                      </m:rPr>
                      <a:rPr lang="en-US" sz="23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x</m:t>
                    </m:r>
                    <m:r>
                      <a:rPr lang="en-US" sz="23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)−</m:t>
                    </m:r>
                    <m:sSub>
                      <m:sSubPr>
                        <m:ctrlP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f</m:t>
                        </m:r>
                        <m: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x</m:t>
                        </m:r>
                      </m:e>
                      <m:sub>
                        <m: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) :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số</a:t>
                </a:r>
                <a:r>
                  <a:rPr lang="en-US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gia</a:t>
                </a:r>
                <a:r>
                  <a:rPr lang="en-US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của</a:t>
                </a:r>
                <a:r>
                  <a:rPr lang="en-US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hàm</a:t>
                </a:r>
                <a:r>
                  <a:rPr lang="en-US" sz="23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3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số</a:t>
                </a:r>
                <a:endParaRPr lang="en-US" sz="2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6899" y="4800600"/>
                <a:ext cx="3944302" cy="1862048"/>
              </a:xfrm>
              <a:prstGeom prst="rect">
                <a:avLst/>
              </a:prstGeom>
              <a:blipFill rotWithShape="1">
                <a:blip r:embed="rId9"/>
                <a:stretch>
                  <a:fillRect l="-2318" t="-2623" b="-59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loud Callout 19"/>
              <p:cNvSpPr/>
              <p:nvPr/>
            </p:nvSpPr>
            <p:spPr>
              <a:xfrm>
                <a:off x="5652656" y="4800604"/>
                <a:ext cx="3505201" cy="2128399"/>
              </a:xfrm>
              <a:prstGeom prst="cloudCallout">
                <a:avLst>
                  <a:gd name="adj1" fmla="val -32872"/>
                  <a:gd name="adj2" fmla="val -54018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kern="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Đạo </a:t>
                </a:r>
                <a:r>
                  <a:rPr lang="en-US" sz="2400" kern="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400" kern="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kern="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kern="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kern="0" dirty="0" err="1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400" kern="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àm</a:t>
                </a:r>
                <a:r>
                  <a:rPr lang="en-US" sz="2400" kern="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kern="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kern="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f(x</a:t>
                </a:r>
                <a:r>
                  <a:rPr lang="en-US" sz="2400" kern="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2400" kern="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 2x 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kumimoji="0" lang="en-US" sz="24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/>
                      </a:rPr>
                      <m:t>=1</m:t>
                    </m:r>
                  </m:oMath>
                </a14:m>
                <a:r>
                  <a:rPr lang="en-US" sz="2400" kern="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là: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kern="0" dirty="0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kern="0" dirty="0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kern="0" dirty="0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kern="0" dirty="0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b="0" i="1" kern="0" dirty="0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kern="0" dirty="0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kern="0" dirty="0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sz="2400" b="0" i="1" kern="0" dirty="0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b="0" i="1" kern="0" dirty="0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400" b="0" i="1" kern="0" dirty="0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2400" b="0" i="1" kern="0" dirty="0" smtClean="0">
                                <a:solidFill>
                                  <a:srgbClr val="000099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sz="2400" b="0" i="1" kern="0" dirty="0" smtClean="0">
                            <a:solidFill>
                              <a:srgbClr val="000099"/>
                            </a:solidFill>
                            <a:latin typeface="Cambria Math"/>
                            <a:cs typeface="Times New Roman" pitchFamily="18" charset="0"/>
                          </a:rPr>
                          <m:t>=2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Cloud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56" y="4800604"/>
                <a:ext cx="3505201" cy="2128399"/>
              </a:xfrm>
              <a:prstGeom prst="cloudCallout">
                <a:avLst>
                  <a:gd name="adj1" fmla="val -32872"/>
                  <a:gd name="adj2" fmla="val -54018"/>
                </a:avLst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44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2" grpId="0"/>
      <p:bldP spid="57" grpId="0" animBg="1"/>
      <p:bldP spid="57" grpId="1" animBg="1"/>
      <p:bldP spid="58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2"/>
          <p:cNvGrpSpPr/>
          <p:nvPr/>
        </p:nvGrpSpPr>
        <p:grpSpPr>
          <a:xfrm>
            <a:off x="1" y="188178"/>
            <a:ext cx="1222058" cy="232411"/>
            <a:chOff x="12" y="410"/>
            <a:chExt cx="2566" cy="680"/>
          </a:xfrm>
        </p:grpSpPr>
        <p:sp>
          <p:nvSpPr>
            <p:cNvPr id="6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7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8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9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</p:grpSp>
      <p:cxnSp>
        <p:nvCxnSpPr>
          <p:cNvPr id="10" name="직선 연결선 76"/>
          <p:cNvCxnSpPr/>
          <p:nvPr/>
        </p:nvCxnSpPr>
        <p:spPr>
          <a:xfrm flipH="1">
            <a:off x="5938" y="578968"/>
            <a:ext cx="9138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29691" y="86529"/>
            <a:ext cx="586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§1.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600" b="1" dirty="0">
              <a:ln w="1905"/>
              <a:gradFill>
                <a:gsLst>
                  <a:gs pos="0">
                    <a:srgbClr val="4C8EA5">
                      <a:shade val="20000"/>
                      <a:satMod val="200000"/>
                    </a:srgbClr>
                  </a:gs>
                  <a:gs pos="78000">
                    <a:srgbClr val="4C8EA5">
                      <a:tint val="90000"/>
                      <a:shade val="89000"/>
                      <a:satMod val="220000"/>
                    </a:srgbClr>
                  </a:gs>
                  <a:gs pos="100000">
                    <a:srgbClr val="4C8EA5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직선 연결선 76"/>
          <p:cNvCxnSpPr/>
          <p:nvPr/>
        </p:nvCxnSpPr>
        <p:spPr>
          <a:xfrm flipV="1">
            <a:off x="1828800" y="1295400"/>
            <a:ext cx="0" cy="51399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7455" y="610340"/>
            <a:ext cx="5562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449" y="718058"/>
            <a:ext cx="1676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000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031" y="1425946"/>
            <a:ext cx="1787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000" dirty="0">
              <a:solidFill>
                <a:srgbClr val="C246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7461" y="2345354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031" y="3297232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0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955285" y="1233055"/>
            <a:ext cx="6198117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350" b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B1:</a:t>
            </a:r>
            <a:r>
              <a:rPr kumimoji="0" lang="en-US" sz="2350" b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350" b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</a:t>
            </a:r>
            <a:r>
              <a:rPr kumimoji="0" lang="en-US" sz="235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350" b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35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35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35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 = x –  x</a:t>
            </a:r>
            <a:r>
              <a:rPr kumimoji="0" lang="en-US" sz="2350" b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235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=&gt; x</a:t>
            </a:r>
            <a:r>
              <a:rPr kumimoji="0" lang="en-US" sz="2350" b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350" kern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350" kern="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350" kern="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350" kern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</a:t>
            </a:r>
            <a:r>
              <a:rPr lang="en-US" sz="2350" kern="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35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350" b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350" b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kumimoji="0" lang="en-US" sz="235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350" b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35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350" b="0" u="none" strike="noStrike" kern="0" cap="none" spc="0" normalizeH="0" baseline="0" noProof="0" dirty="0" smtClean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350" b="0" u="none" strike="noStrike" kern="0" cap="none" spc="0" normalizeH="0" baseline="0" noProof="0" dirty="0" smtClean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 = f(x) –</a:t>
            </a:r>
            <a:r>
              <a:rPr kumimoji="0" lang="en-US" sz="2350" b="0" u="none" strike="noStrike" kern="0" cap="none" spc="0" normalizeH="0" noProof="0" dirty="0" smtClean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f(</a:t>
            </a:r>
            <a:r>
              <a:rPr lang="en-US" sz="2350" kern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350" kern="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2350" b="0" u="none" strike="noStrike" kern="0" cap="none" spc="0" normalizeH="0" baseline="0" noProof="0" dirty="0" smtClean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) = f(x</a:t>
            </a:r>
            <a:r>
              <a:rPr kumimoji="0" lang="en-US" sz="2350" b="0" u="none" strike="noStrike" kern="0" cap="none" spc="0" normalizeH="0" baseline="-25000" noProof="0" dirty="0" smtClean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2350" b="0" u="none" strike="noStrike" kern="0" cap="none" spc="0" normalizeH="0" baseline="0" noProof="0" dirty="0" smtClean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350" b="0" u="none" strike="noStrike" kern="0" cap="none" spc="0" normalizeH="0" baseline="0" noProof="0" dirty="0" smtClean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350" b="0" u="none" strike="noStrike" kern="0" cap="none" spc="0" normalizeH="0" baseline="0" noProof="0" dirty="0" smtClean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x) – f(x</a:t>
            </a:r>
            <a:r>
              <a:rPr kumimoji="0" lang="en-US" sz="2350" b="0" u="none" strike="noStrike" kern="0" cap="none" spc="0" normalizeH="0" baseline="-25000" noProof="0" dirty="0" smtClean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2350" b="0" u="none" strike="noStrike" kern="0" cap="none" spc="0" normalizeH="0" baseline="0" noProof="0" dirty="0" smtClean="0">
                <a:ln>
                  <a:noFill/>
                </a:ln>
                <a:solidFill>
                  <a:srgbClr val="00487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grpSp>
        <p:nvGrpSpPr>
          <p:cNvPr id="22" name="Group 40"/>
          <p:cNvGrpSpPr>
            <a:grpSpLocks/>
          </p:cNvGrpSpPr>
          <p:nvPr/>
        </p:nvGrpSpPr>
        <p:grpSpPr bwMode="auto">
          <a:xfrm>
            <a:off x="1934504" y="1980195"/>
            <a:ext cx="2400300" cy="736600"/>
            <a:chOff x="1248" y="1260"/>
            <a:chExt cx="1512" cy="464"/>
          </a:xfrm>
        </p:grpSpPr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1248" y="1344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B2: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số</a:t>
              </a:r>
              <a:endParaRPr kumimoji="0" lang="en-US" sz="235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4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4948553"/>
                </p:ext>
              </p:extLst>
            </p:nvPr>
          </p:nvGraphicFramePr>
          <p:xfrm>
            <a:off x="2420" y="1260"/>
            <a:ext cx="340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6" name="Equation" r:id="rId5" imgW="533160" imgH="736560" progId="Equation.DSMT4">
                    <p:embed/>
                  </p:oleObj>
                </mc:Choice>
                <mc:Fallback>
                  <p:oleObj name="Equation" r:id="rId5" imgW="533160" imgH="736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0" y="1260"/>
                          <a:ext cx="340" cy="4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41"/>
          <p:cNvGrpSpPr>
            <a:grpSpLocks/>
          </p:cNvGrpSpPr>
          <p:nvPr/>
        </p:nvGrpSpPr>
        <p:grpSpPr bwMode="auto">
          <a:xfrm>
            <a:off x="2008910" y="2682159"/>
            <a:ext cx="2362200" cy="774700"/>
            <a:chOff x="3120" y="1152"/>
            <a:chExt cx="1488" cy="488"/>
          </a:xfrm>
        </p:grpSpPr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3120" y="1248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B3: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350" b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kumimoji="0" lang="en-US" sz="2350" b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27" name="Object 21"/>
            <p:cNvGraphicFramePr>
              <a:graphicFrameLocks noChangeAspect="1"/>
            </p:cNvGraphicFramePr>
            <p:nvPr/>
          </p:nvGraphicFramePr>
          <p:xfrm>
            <a:off x="3868" y="1152"/>
            <a:ext cx="740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7" name="Equation" r:id="rId7" imgW="1180800" imgH="774360" progId="Equation.DSMT4">
                    <p:embed/>
                  </p:oleObj>
                </mc:Choice>
                <mc:Fallback>
                  <p:oleObj name="Equation" r:id="rId7" imgW="1180800" imgH="774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8" y="1152"/>
                          <a:ext cx="740" cy="4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0"/>
              <p:cNvSpPr txBox="1">
                <a:spLocks noChangeArrowheads="1"/>
              </p:cNvSpPr>
              <p:nvPr/>
            </p:nvSpPr>
            <p:spPr bwMode="auto">
              <a:xfrm>
                <a:off x="2008910" y="3536913"/>
                <a:ext cx="6705600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VD:</a:t>
                </a:r>
                <a:r>
                  <a:rPr kumimoji="0" lang="en-US" sz="2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3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kumimoji="0" lang="en-US" sz="2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3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kumimoji="0" lang="en-US" sz="2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3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kumimoji="0" lang="en-US" sz="2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3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kumimoji="0" lang="en-US" sz="2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3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kumimoji="0" lang="en-US" sz="2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3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kumimoji="0" lang="en-US" sz="2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300" b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f(x)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3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en-US" sz="23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23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kumimoji="0" lang="en-US" sz="23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kumimoji="0" lang="en-US" sz="23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/>
                      </a:rPr>
                      <m:t>+1</m:t>
                    </m:r>
                  </m:oMath>
                </a14:m>
                <a:r>
                  <a:rPr kumimoji="0" lang="en-US" sz="2300" b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3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3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kumimoji="0" lang="en-US" sz="23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kumimoji="0" lang="en-US" sz="23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/>
                      </a:rPr>
                      <m:t>=3</m:t>
                    </m:r>
                  </m:oMath>
                </a14:m>
                <a:r>
                  <a:rPr kumimoji="0" lang="en-US" sz="2300" b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8910" y="3536913"/>
                <a:ext cx="6705600" cy="446276"/>
              </a:xfrm>
              <a:prstGeom prst="rect">
                <a:avLst/>
              </a:prstGeom>
              <a:blipFill rotWithShape="1">
                <a:blip r:embed="rId9"/>
                <a:stretch>
                  <a:fillRect l="-1364" t="-10959" b="-287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147454" y="3983191"/>
                <a:ext cx="6844145" cy="815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50" b="0" dirty="0" smtClean="0">
                    <a:solidFill>
                      <a:schemeClr val="tx1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B1: </a:t>
                </a:r>
                <a14:m>
                  <m:oMath xmlns:m="http://schemas.openxmlformats.org/officeDocument/2006/math">
                    <m:r>
                      <a:rPr lang="en-US" sz="235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35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35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35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3+∆</m:t>
                        </m:r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35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35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d>
                  </m:oMath>
                </a14:m>
                <a:endParaRPr lang="en-US" sz="2350" b="0" i="1" dirty="0" smtClean="0">
                  <a:solidFill>
                    <a:schemeClr val="tx1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US" sz="2350" b="0" dirty="0" smtClean="0">
                    <a:solidFill>
                      <a:schemeClr val="tx1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35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35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35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3+∆</m:t>
                            </m:r>
                            <m:r>
                              <a:rPr lang="en-US" sz="235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35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+1−</m:t>
                    </m:r>
                    <m:r>
                      <a:rPr lang="en-US" sz="235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35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350" i="1">
                            <a:latin typeface="Cambria Math"/>
                            <a:ea typeface="Cambria Math"/>
                          </a:rPr>
                          <m:t>   3</m:t>
                        </m:r>
                      </m:e>
                      <m:sup>
                        <m:r>
                          <a:rPr lang="en-US" sz="235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350" b="0" i="1" smtClean="0">
                        <a:latin typeface="Cambria Math"/>
                        <a:ea typeface="Cambria Math"/>
                      </a:rPr>
                      <m:t>+1)</m:t>
                    </m:r>
                    <m:r>
                      <a:rPr lang="en-US" sz="235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35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+6∆</m:t>
                    </m:r>
                    <m:r>
                      <a:rPr lang="en-US" sz="235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sz="2350" b="0" dirty="0" smtClean="0">
                    <a:solidFill>
                      <a:schemeClr val="tx1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54" y="3983191"/>
                <a:ext cx="6844145" cy="815608"/>
              </a:xfrm>
              <a:prstGeom prst="rect">
                <a:avLst/>
              </a:prstGeom>
              <a:blipFill rotWithShape="1">
                <a:blip r:embed="rId10"/>
                <a:stretch>
                  <a:fillRect l="-1247" t="-5224" b="-156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147457" y="4814186"/>
                <a:ext cx="6005945" cy="764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B2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+6∆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+6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57" y="4814186"/>
                <a:ext cx="6005945" cy="764184"/>
              </a:xfrm>
              <a:prstGeom prst="rect">
                <a:avLst/>
              </a:prstGeom>
              <a:blipFill rotWithShape="1">
                <a:blip r:embed="rId11"/>
                <a:stretch>
                  <a:fillRect l="-1420" b="-24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08912" y="5517935"/>
                <a:ext cx="5347855" cy="626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B3:</a:t>
                </a:r>
                <a:r>
                  <a:rPr lang="en-US" sz="2350" dirty="0" smtClean="0">
                    <a:solidFill>
                      <a:schemeClr val="tx1"/>
                    </a:solidFill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35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35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微软雅黑" panose="020B0503020204020204" pitchFamily="34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350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微软雅黑" panose="020B0503020204020204" pitchFamily="34" charset="-122"/>
                              </a:rPr>
                              <m:t>lim</m:t>
                            </m:r>
                          </m:e>
                          <m:lim>
                            <m:r>
                              <a:rPr lang="en-US" sz="235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35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35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350" i="1">
                                <a:solidFill>
                                  <a:schemeClr val="tx1"/>
                                </a:solidFill>
                                <a:latin typeface="Cambria Math"/>
                                <a:ea typeface="微软雅黑" panose="020B0503020204020204" pitchFamily="34" charset="-122"/>
                              </a:rPr>
                            </m:ctrlPr>
                          </m:fPr>
                          <m:num>
                            <m:r>
                              <a:rPr lang="en-US" sz="235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35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235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35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235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35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35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35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en-US" sz="235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35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sz="235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35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en-US" sz="235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35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+6</m:t>
                                </m:r>
                              </m:e>
                            </m:d>
                            <m:r>
                              <a:rPr lang="en-US" sz="235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=6</m:t>
                            </m:r>
                          </m:e>
                        </m:func>
                      </m:e>
                    </m:func>
                  </m:oMath>
                </a14:m>
                <a:endParaRPr lang="en-US" sz="235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12" y="5517935"/>
                <a:ext cx="5347855" cy="626069"/>
              </a:xfrm>
              <a:prstGeom prst="rect">
                <a:avLst/>
              </a:prstGeom>
              <a:blipFill rotWithShape="1">
                <a:blip r:embed="rId12"/>
                <a:stretch>
                  <a:fillRect l="-114"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47457" y="6208343"/>
                <a:ext cx="2547443" cy="453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5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  <m:t>𝑓</m:t>
                        </m:r>
                      </m:e>
                      <m:sup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  <m:t>3</m:t>
                        </m:r>
                      </m:e>
                    </m:d>
                    <m:r>
                      <a:rPr lang="en-US" sz="2350" b="0" i="1" smtClean="0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</a:rPr>
                      <m:t>=6</m:t>
                    </m:r>
                  </m:oMath>
                </a14:m>
                <a:endParaRPr lang="en-US" sz="2350" dirty="0" smtClean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57" y="6208343"/>
                <a:ext cx="2547443" cy="453970"/>
              </a:xfrm>
              <a:prstGeom prst="rect">
                <a:avLst/>
              </a:prstGeom>
              <a:blipFill rotWithShape="1">
                <a:blip r:embed="rId13"/>
                <a:stretch>
                  <a:fillRect l="-3349" t="-933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3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1" grpId="0"/>
      <p:bldP spid="31" grpId="0"/>
      <p:bldP spid="2" grpId="0"/>
      <p:bldP spid="4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2"/>
          <p:cNvGrpSpPr/>
          <p:nvPr/>
        </p:nvGrpSpPr>
        <p:grpSpPr>
          <a:xfrm>
            <a:off x="1" y="188178"/>
            <a:ext cx="1222058" cy="232411"/>
            <a:chOff x="12" y="410"/>
            <a:chExt cx="2566" cy="680"/>
          </a:xfrm>
        </p:grpSpPr>
        <p:sp>
          <p:nvSpPr>
            <p:cNvPr id="6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7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8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9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</p:grpSp>
      <p:cxnSp>
        <p:nvCxnSpPr>
          <p:cNvPr id="10" name="직선 연결선 76"/>
          <p:cNvCxnSpPr/>
          <p:nvPr/>
        </p:nvCxnSpPr>
        <p:spPr>
          <a:xfrm flipH="1">
            <a:off x="5938" y="578968"/>
            <a:ext cx="9138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29691" y="86529"/>
            <a:ext cx="586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§1.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600" b="1" dirty="0">
              <a:ln w="1905"/>
              <a:gradFill>
                <a:gsLst>
                  <a:gs pos="0">
                    <a:srgbClr val="4C8EA5">
                      <a:shade val="20000"/>
                      <a:satMod val="200000"/>
                    </a:srgbClr>
                  </a:gs>
                  <a:gs pos="78000">
                    <a:srgbClr val="4C8EA5">
                      <a:tint val="90000"/>
                      <a:shade val="89000"/>
                      <a:satMod val="220000"/>
                    </a:srgbClr>
                  </a:gs>
                  <a:gs pos="100000">
                    <a:srgbClr val="4C8EA5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직선 연결선 76"/>
          <p:cNvCxnSpPr/>
          <p:nvPr/>
        </p:nvCxnSpPr>
        <p:spPr>
          <a:xfrm flipV="1">
            <a:off x="1828800" y="1295400"/>
            <a:ext cx="0" cy="51399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7456" y="610339"/>
            <a:ext cx="676794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iên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449" y="718058"/>
            <a:ext cx="1676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000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753" y="1499959"/>
            <a:ext cx="1787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000" dirty="0">
              <a:solidFill>
                <a:srgbClr val="C246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6031" y="2622792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825" y="3733804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>
                  <a:solidFill>
                    <a:srgbClr val="BD65A5">
                      <a:lumMod val="75000"/>
                    </a:srgb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>
                <a:ln>
                  <a:solidFill>
                    <a:srgbClr val="BD65A5">
                      <a:lumMod val="75000"/>
                    </a:srgb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n>
                  <a:solidFill>
                    <a:srgbClr val="BD65A5">
                      <a:lumMod val="75000"/>
                    </a:srgb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>
                  <a:solidFill>
                    <a:srgbClr val="BD65A5">
                      <a:lumMod val="75000"/>
                    </a:srgb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n>
                  <a:solidFill>
                    <a:srgbClr val="BD65A5">
                      <a:lumMod val="75000"/>
                    </a:srgb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>
                  <a:solidFill>
                    <a:srgbClr val="BD65A5">
                      <a:lumMod val="75000"/>
                    </a:srgb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>
                <a:ln>
                  <a:solidFill>
                    <a:srgbClr val="BD65A5">
                      <a:lumMod val="75000"/>
                    </a:srgb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>
                  <a:solidFill>
                    <a:srgbClr val="BD65A5">
                      <a:lumMod val="75000"/>
                    </a:srgb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dirty="0">
                <a:ln>
                  <a:solidFill>
                    <a:srgbClr val="BD65A5">
                      <a:lumMod val="75000"/>
                    </a:srgb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>
                  <a:solidFill>
                    <a:srgbClr val="BD65A5">
                      <a:lumMod val="75000"/>
                    </a:srgb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n>
                  <a:solidFill>
                    <a:srgbClr val="BD65A5">
                      <a:lumMod val="75000"/>
                    </a:srgb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>
                  <a:solidFill>
                    <a:srgbClr val="BD65A5">
                      <a:lumMod val="75000"/>
                    </a:srgb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ln>
                  <a:solidFill>
                    <a:srgbClr val="BD65A5">
                      <a:lumMod val="75000"/>
                    </a:srgb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n>
                  <a:solidFill>
                    <a:srgbClr val="BD65A5">
                      <a:lumMod val="75000"/>
                    </a:srgb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000" dirty="0">
              <a:ln>
                <a:solidFill>
                  <a:srgbClr val="BD65A5">
                    <a:lumMod val="75000"/>
                  </a:srgbClr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463" y="4876802"/>
            <a:ext cx="1731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iên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47454" y="1752604"/>
                <a:ext cx="6019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Định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lí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1: 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Nếu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hàm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số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có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đạo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hàm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tại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thì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nó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liên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tục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tại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điểm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đó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54" y="1752604"/>
                <a:ext cx="60198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518" t="-4082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47454" y="2966277"/>
                <a:ext cx="60198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Chú ý:</a:t>
                </a:r>
              </a:p>
              <a:p>
                <a:pPr lvl="0"/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a)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Nếu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hàm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𝑓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gián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đoạn</a:t>
                </a:r>
                <a:r>
                  <a:rPr lang="en-US" sz="2400" dirty="0" smtClean="0"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tại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thì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nó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không</a:t>
                </a:r>
                <a:r>
                  <a:rPr lang="en-US" sz="2400" dirty="0" smtClean="0"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có</a:t>
                </a:r>
                <a:r>
                  <a:rPr lang="en-US" sz="2400" dirty="0" smtClean="0"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đạo</a:t>
                </a:r>
                <a:r>
                  <a:rPr lang="en-US" sz="2400" dirty="0" smtClean="0"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hàm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tại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điểm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.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b)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Một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hàm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số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liên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tục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tại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một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điểm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có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thể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không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có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đạo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hàm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tại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điểm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đó</a:t>
                </a:r>
                <a:endParaRPr lang="en-US" sz="2400" dirty="0" smtClean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54" y="2966277"/>
                <a:ext cx="6019800" cy="1938992"/>
              </a:xfrm>
              <a:prstGeom prst="rect">
                <a:avLst/>
              </a:prstGeom>
              <a:blipFill rotWithShape="1">
                <a:blip r:embed="rId5"/>
                <a:stretch>
                  <a:fillRect l="-1518" t="-2516" r="-1215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loud Callout 27"/>
              <p:cNvSpPr/>
              <p:nvPr/>
            </p:nvSpPr>
            <p:spPr>
              <a:xfrm>
                <a:off x="4574969" y="4830075"/>
                <a:ext cx="4114800" cy="1742944"/>
              </a:xfrm>
              <a:prstGeom prst="cloudCallou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300" kern="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300" kern="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kern="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300" kern="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f(x</a:t>
                </a:r>
                <a:r>
                  <a:rPr lang="en-US" sz="2300" kern="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)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3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3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0" lang="en-US" sz="23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x</m:t>
                        </m:r>
                      </m:e>
                      <m:sup>
                        <m:r>
                          <a:rPr kumimoji="0" lang="en-US" sz="23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3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+1</m:t>
                    </m:r>
                  </m:oMath>
                </a14:m>
                <a:r>
                  <a:rPr lang="en-US" sz="2300" kern="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kern="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300" kern="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kern="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2300" kern="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kern="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2300" kern="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kern="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300" kern="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3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3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x</m:t>
                        </m:r>
                      </m:e>
                      <m:sub>
                        <m:r>
                          <a:rPr kumimoji="0" lang="en-US" sz="23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23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=3</m:t>
                    </m:r>
                  </m:oMath>
                </a14:m>
                <a:r>
                  <a:rPr lang="en-US" sz="2300" kern="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kern="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300" kern="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f(x) </a:t>
                </a:r>
                <a:r>
                  <a:rPr lang="en-US" sz="2300" kern="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2300" kern="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kern="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2300" kern="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300" kern="0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300" kern="0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3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3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x</m:t>
                        </m:r>
                      </m:e>
                      <m:sub>
                        <m:r>
                          <a:rPr kumimoji="0" lang="en-US" sz="23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99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sz="23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=3</m:t>
                    </m:r>
                  </m:oMath>
                </a14:m>
                <a:r>
                  <a:rPr lang="en-US" sz="2300" kern="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28" name="Cloud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969" y="4830075"/>
                <a:ext cx="4114800" cy="1742944"/>
              </a:xfrm>
              <a:prstGeom prst="cloudCallou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01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  <p:bldP spid="19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2"/>
          <p:cNvGrpSpPr/>
          <p:nvPr/>
        </p:nvGrpSpPr>
        <p:grpSpPr>
          <a:xfrm>
            <a:off x="1" y="188178"/>
            <a:ext cx="1222058" cy="232411"/>
            <a:chOff x="12" y="410"/>
            <a:chExt cx="2566" cy="680"/>
          </a:xfrm>
        </p:grpSpPr>
        <p:sp>
          <p:nvSpPr>
            <p:cNvPr id="6" name="矩形 18"/>
            <p:cNvSpPr/>
            <p:nvPr/>
          </p:nvSpPr>
          <p:spPr>
            <a:xfrm>
              <a:off x="2111" y="410"/>
              <a:ext cx="115" cy="680"/>
            </a:xfrm>
            <a:prstGeom prst="rect">
              <a:avLst/>
            </a:prstGeom>
            <a:solidFill>
              <a:srgbClr val="B81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7" name="矩形 19"/>
            <p:cNvSpPr/>
            <p:nvPr/>
          </p:nvSpPr>
          <p:spPr>
            <a:xfrm>
              <a:off x="2478" y="735"/>
              <a:ext cx="100" cy="35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8" name="矩形 20"/>
            <p:cNvSpPr/>
            <p:nvPr/>
          </p:nvSpPr>
          <p:spPr>
            <a:xfrm>
              <a:off x="12" y="410"/>
              <a:ext cx="2003" cy="680"/>
            </a:xfrm>
            <a:prstGeom prst="rect">
              <a:avLst/>
            </a:prstGeom>
            <a:solidFill>
              <a:srgbClr val="F487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9" name="矩形 21"/>
            <p:cNvSpPr/>
            <p:nvPr/>
          </p:nvSpPr>
          <p:spPr>
            <a:xfrm>
              <a:off x="2312" y="576"/>
              <a:ext cx="120" cy="514"/>
            </a:xfrm>
            <a:prstGeom prst="rect">
              <a:avLst/>
            </a:prstGeom>
            <a:solidFill>
              <a:srgbClr val="BDA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ea typeface="造字工房悦黑体验版常规体" pitchFamily="50" charset="-122"/>
              </a:endParaRPr>
            </a:p>
          </p:txBody>
        </p:sp>
      </p:grpSp>
      <p:cxnSp>
        <p:nvCxnSpPr>
          <p:cNvPr id="10" name="직선 연결선 76"/>
          <p:cNvCxnSpPr/>
          <p:nvPr/>
        </p:nvCxnSpPr>
        <p:spPr>
          <a:xfrm flipH="1">
            <a:off x="5938" y="578968"/>
            <a:ext cx="91380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29691" y="86529"/>
            <a:ext cx="586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§1.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600" b="1" dirty="0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rgbClr val="4C8EA5">
                        <a:shade val="20000"/>
                        <a:satMod val="200000"/>
                      </a:srgbClr>
                    </a:gs>
                    <a:gs pos="78000">
                      <a:srgbClr val="4C8EA5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4C8EA5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600" b="1" dirty="0">
              <a:ln w="1905"/>
              <a:gradFill>
                <a:gsLst>
                  <a:gs pos="0">
                    <a:srgbClr val="4C8EA5">
                      <a:shade val="20000"/>
                      <a:satMod val="200000"/>
                    </a:srgbClr>
                  </a:gs>
                  <a:gs pos="78000">
                    <a:srgbClr val="4C8EA5">
                      <a:tint val="90000"/>
                      <a:shade val="89000"/>
                      <a:satMod val="220000"/>
                    </a:srgbClr>
                  </a:gs>
                  <a:gs pos="100000">
                    <a:srgbClr val="4C8EA5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직선 연결선 76"/>
          <p:cNvCxnSpPr/>
          <p:nvPr/>
        </p:nvCxnSpPr>
        <p:spPr>
          <a:xfrm flipV="1">
            <a:off x="1828800" y="1295400"/>
            <a:ext cx="0" cy="51399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7455" y="610340"/>
            <a:ext cx="5562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5. Ý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813459"/>
            <a:ext cx="1676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000" b="1" dirty="0">
              <a:solidFill>
                <a:srgbClr val="000000">
                  <a:lumMod val="75000"/>
                  <a:lumOff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7853" y="2608101"/>
            <a:ext cx="183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phẳng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983" y="1592438"/>
            <a:ext cx="1787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5. Ý </a:t>
            </a:r>
            <a:r>
              <a:rPr lang="en-US" sz="2000" dirty="0" err="1" smtClean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 smtClean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000" dirty="0" smtClean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C2465B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endParaRPr lang="en-US" sz="2000" dirty="0">
              <a:solidFill>
                <a:srgbClr val="C2465B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29692" y="1442397"/>
                <a:ext cx="2815936" cy="3347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Cho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hàm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số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50" b="0" i="1" smtClean="0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𝑓</m:t>
                    </m:r>
                    <m:r>
                      <a:rPr lang="en-US" sz="2350" b="0" i="1" smtClean="0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(</m:t>
                    </m:r>
                    <m:r>
                      <a:rPr lang="en-US" sz="2350" b="0" i="1" smtClean="0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𝑥</m:t>
                    </m:r>
                    <m:r>
                      <a:rPr lang="en-US" sz="2350" b="0" i="1" smtClean="0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có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đồ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thị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(C),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một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điểm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5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5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5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35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350" b="0" i="1" dirty="0" smtClean="0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;</m:t>
                    </m:r>
                    <m:r>
                      <a:rPr lang="en-US" sz="2350" b="0" i="1" dirty="0" smtClean="0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𝑓</m:t>
                    </m:r>
                    <m:r>
                      <a:rPr lang="en-US" sz="2350" b="0" i="1" dirty="0" smtClean="0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235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5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35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350" b="0" i="1" dirty="0" smtClean="0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)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cố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định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thuộc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(C).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endParaRPr lang="en-US" sz="2350" dirty="0" smtClean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  <a:p>
                <a:pPr lvl="0"/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Với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mỗi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điểm</a:t>
                </a:r>
                <a:r>
                  <a:rPr lang="en-US" sz="2350" dirty="0">
                    <a:solidFill>
                      <a:schemeClr val="tx1"/>
                    </a:solidFill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5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235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35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35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35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𝑓</m:t>
                    </m:r>
                    <m:r>
                      <a:rPr lang="en-US" sz="235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35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35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))≠</m:t>
                    </m:r>
                    <m:sSub>
                      <m:sSubPr>
                        <m:ctrlPr>
                          <a:rPr lang="en-US" sz="235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5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35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di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động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trên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(C) </a:t>
                </a:r>
              </a:p>
              <a:p>
                <a:pPr lvl="0"/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Đường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thẳng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50" i="1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50" i="1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350" i="1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350" i="1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là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cát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tuyến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của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(C)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692" y="1442397"/>
                <a:ext cx="2815936" cy="3347070"/>
              </a:xfrm>
              <a:prstGeom prst="rect">
                <a:avLst/>
              </a:prstGeom>
              <a:blipFill rotWithShape="1">
                <a:blip r:embed="rId3"/>
                <a:stretch>
                  <a:fillRect l="-3247" t="-1275" r="-1082" b="-3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93" y="1378474"/>
            <a:ext cx="4090555" cy="321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29693" y="5029202"/>
                <a:ext cx="7031183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350" b="0" i="1" smtClean="0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𝑥</m:t>
                    </m:r>
                    <m:r>
                      <a:rPr lang="en-US" sz="235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sSub>
                      <m:sSubPr>
                        <m:ctrlP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thì</a:t>
                </a:r>
                <a:r>
                  <a:rPr lang="en-US" sz="2350" b="0" dirty="0" smtClean="0">
                    <a:solidFill>
                      <a:schemeClr val="tx1"/>
                    </a:solidFill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5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235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di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chuyển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trên</a:t>
                </a:r>
                <a:r>
                  <a:rPr lang="en-US" sz="2350" dirty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(C)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tới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5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và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ngược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lại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.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Giả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sử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5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350" b="0" i="1" smtClean="0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có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vị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trí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giới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hạn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, k/h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5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350" b="0" i="1" smtClean="0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𝑇</m:t>
                    </m:r>
                  </m:oMath>
                </a14:m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đgl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b="1" dirty="0" err="1" smtClean="0">
                    <a:solidFill>
                      <a:schemeClr val="accent5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tiếp</a:t>
                </a:r>
                <a:r>
                  <a:rPr lang="en-US" sz="2350" b="1" dirty="0" smtClean="0">
                    <a:solidFill>
                      <a:schemeClr val="accent5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b="1" dirty="0" err="1" smtClean="0">
                    <a:solidFill>
                      <a:schemeClr val="accent5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tuyến</a:t>
                </a:r>
                <a:r>
                  <a:rPr lang="en-US" sz="235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của (C)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tại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5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350" b="0" i="0" smtClean="0">
                        <a:solidFill>
                          <a:schemeClr val="tx1"/>
                        </a:solidFill>
                        <a:latin typeface="Cambria Math"/>
                        <a:ea typeface="微软雅黑" panose="020B0503020204020204" pitchFamily="34" charset="-122"/>
                        <a:cs typeface="Times New Roman" pitchFamily="18" charset="0"/>
                      </a:rPr>
                      <m:t>; </m:t>
                    </m:r>
                    <m:sSub>
                      <m:sSubPr>
                        <m:ctrlP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350" b="0" i="1" smtClean="0">
                            <a:solidFill>
                              <a:schemeClr val="tx1"/>
                            </a:solidFill>
                            <a:latin typeface="Cambria Math"/>
                            <a:ea typeface="微软雅黑" panose="020B0503020204020204" pitchFamily="34" charset="-122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dirty="0" err="1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là</a:t>
                </a:r>
                <a:r>
                  <a:rPr lang="en-US" sz="2350" dirty="0" smtClean="0">
                    <a:solidFill>
                      <a:schemeClr val="tx1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b="1" dirty="0" err="1" smtClean="0">
                    <a:solidFill>
                      <a:schemeClr val="accent5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tiếp</a:t>
                </a:r>
                <a:r>
                  <a:rPr lang="en-US" sz="2350" b="1" dirty="0" smtClean="0">
                    <a:solidFill>
                      <a:schemeClr val="accent5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 </a:t>
                </a:r>
                <a:r>
                  <a:rPr lang="en-US" sz="2350" b="1" dirty="0" err="1" smtClean="0">
                    <a:solidFill>
                      <a:schemeClr val="accent5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điểm</a:t>
                </a:r>
                <a:r>
                  <a:rPr lang="en-US" sz="2350" b="1" dirty="0" smtClean="0">
                    <a:solidFill>
                      <a:schemeClr val="accent5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693" y="5029202"/>
                <a:ext cx="7031183" cy="1177245"/>
              </a:xfrm>
              <a:prstGeom prst="rect">
                <a:avLst/>
              </a:prstGeom>
              <a:blipFill rotWithShape="1">
                <a:blip r:embed="rId5"/>
                <a:stretch>
                  <a:fillRect l="-1301" t="-3627" b="-10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14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29" grpId="0"/>
      <p:bldP spid="3" grpId="0"/>
      <p:bldP spid="22" grpId="0"/>
    </p:bldLst>
  </p:timing>
</p:sld>
</file>

<file path=ppt/theme/theme1.xml><?xml version="1.0" encoding="utf-8"?>
<a:theme xmlns:a="http://schemas.openxmlformats.org/drawingml/2006/main" name="1_第一PPT，www.1ppt.com">
  <a:themeElements>
    <a:clrScheme name="自定义 237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C2465B"/>
      </a:accent1>
      <a:accent2>
        <a:srgbClr val="4C8EA5"/>
      </a:accent2>
      <a:accent3>
        <a:srgbClr val="BD65A5"/>
      </a:accent3>
      <a:accent4>
        <a:srgbClr val="4F5778"/>
      </a:accent4>
      <a:accent5>
        <a:srgbClr val="C2465B"/>
      </a:accent5>
      <a:accent6>
        <a:srgbClr val="4C8EA5"/>
      </a:accent6>
      <a:hlink>
        <a:srgbClr val="BF0000"/>
      </a:hlink>
      <a:folHlink>
        <a:srgbClr val="393938"/>
      </a:folHlink>
    </a:clrScheme>
    <a:fontScheme name="atyqvpyl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2009</Words>
  <Application>Microsoft Office PowerPoint</Application>
  <PresentationFormat>On-screen Show (4:3)</PresentationFormat>
  <Paragraphs>154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1_第一PPT，www.1ppt.com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 TRUONG</dc:creator>
  <cp:lastModifiedBy>Admin</cp:lastModifiedBy>
  <cp:revision>74</cp:revision>
  <dcterms:created xsi:type="dcterms:W3CDTF">2019-02-17T03:15:08Z</dcterms:created>
  <dcterms:modified xsi:type="dcterms:W3CDTF">2020-04-22T08:21:13Z</dcterms:modified>
</cp:coreProperties>
</file>