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5" r:id="rId3"/>
  </p:sldMasterIdLst>
  <p:sldIdLst>
    <p:sldId id="265" r:id="rId4"/>
    <p:sldId id="261" r:id="rId5"/>
    <p:sldId id="257" r:id="rId6"/>
    <p:sldId id="258" r:id="rId7"/>
    <p:sldId id="260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22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9E85-E1F2-4C85-94F8-61614E924CCF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AD65-BAB6-4331-93CB-5B3469E83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59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9E85-E1F2-4C85-94F8-61614E924CCF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AD65-BAB6-4331-93CB-5B3469E83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45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9E85-E1F2-4C85-94F8-61614E924CCF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AD65-BAB6-4331-93CB-5B3469E83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28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BF368-3C19-47CB-8329-BB23553C7C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78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2EC4-4B44-4EE9-8C64-B623097B88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432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DAEB-1FA4-46C0-B402-EADD7441F1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160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ABF0-8A53-4876-990A-51C364FEF5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3677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1AEF-40AD-4C8F-BD5A-CF12C63C35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081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149BC-B568-4863-A2BF-7392A6EF23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615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7EDFE-AFC6-4C9C-8262-56C8C78EA4F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3190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92A96-219F-4000-B600-42ECAC14D6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268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9E85-E1F2-4C85-94F8-61614E924CCF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AD65-BAB6-4331-93CB-5B3469E83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120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3034D-51C8-4098-BD2F-B435E762BD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0945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89596-7E08-4D67-AB44-10F487F7AE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765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A716-8492-4901-9FB9-8301C21736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7701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F271562-5BA8-40C6-A892-18C21401C45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8323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420B179-9385-432C-B5EE-D46A6DE993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6869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84F0909-BA69-4C20-957A-C320DC03B68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5361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BF368-3C19-47CB-8329-BB23553C7C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8148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2EC4-4B44-4EE9-8C64-B623097B88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7402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DAEB-1FA4-46C0-B402-EADD7441F1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2453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ABF0-8A53-4876-990A-51C364FEF5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724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9E85-E1F2-4C85-94F8-61614E924CCF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AD65-BAB6-4331-93CB-5B3469E83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359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1AEF-40AD-4C8F-BD5A-CF12C63C35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257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149BC-B568-4863-A2BF-7392A6EF23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3990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7EDFE-AFC6-4C9C-8262-56C8C78EA4F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480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92A96-219F-4000-B600-42ECAC14D6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426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3034D-51C8-4098-BD2F-B435E762BD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69967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89596-7E08-4D67-AB44-10F487F7AE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81621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A716-8492-4901-9FB9-8301C21736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8607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57F6A69-900A-4319-A9D9-012A575243F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7809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F271562-5BA8-40C6-A892-18C21401C45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24695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420B179-9385-432C-B5EE-D46A6DE993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103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9E85-E1F2-4C85-94F8-61614E924CCF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AD65-BAB6-4331-93CB-5B3469E83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00838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84F0909-BA69-4C20-957A-C320DC03B68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490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9E85-E1F2-4C85-94F8-61614E924CCF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AD65-BAB6-4331-93CB-5B3469E83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29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9E85-E1F2-4C85-94F8-61614E924CCF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AD65-BAB6-4331-93CB-5B3469E83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14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9E85-E1F2-4C85-94F8-61614E924CCF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AD65-BAB6-4331-93CB-5B3469E83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8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9E85-E1F2-4C85-94F8-61614E924CCF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AD65-BAB6-4331-93CB-5B3469E83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374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9E85-E1F2-4C85-94F8-61614E924CCF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AD65-BAB6-4331-93CB-5B3469E83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62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E9E85-E1F2-4C85-94F8-61614E924CCF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CAD65-BAB6-4331-93CB-5B3469E83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437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6D44B1A-1E67-4A8F-988E-AF7C10B956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251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6D44B1A-1E67-4A8F-988E-AF7C10B956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63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17.jpg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39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1219200"/>
            <a:ext cx="7924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FF3300"/>
                </a:solidFill>
              </a:rPr>
              <a:t>CHÀO </a:t>
            </a:r>
            <a:r>
              <a:rPr lang="en-US" sz="3200" b="1" dirty="0" smtClean="0">
                <a:solidFill>
                  <a:srgbClr val="FF3300"/>
                </a:solidFill>
              </a:rPr>
              <a:t>MỪNG </a:t>
            </a:r>
            <a:endParaRPr lang="en-US" sz="3200" b="1" dirty="0">
              <a:solidFill>
                <a:srgbClr val="FF33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FF3300"/>
                </a:solidFill>
              </a:rPr>
              <a:t> CÁC BẠN ĐÃ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FF3300"/>
                </a:solidFill>
              </a:rPr>
              <a:t> ĐẾN VỚI BÀI </a:t>
            </a:r>
            <a:r>
              <a:rPr lang="en-US" sz="3200" b="1" dirty="0" smtClean="0">
                <a:solidFill>
                  <a:srgbClr val="FF3300"/>
                </a:solidFill>
              </a:rPr>
              <a:t>GIẢNG!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200" b="1" dirty="0" smtClean="0">
              <a:solidFill>
                <a:srgbClr val="FF33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200" b="1" dirty="0">
              <a:solidFill>
                <a:srgbClr val="FF33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200" b="1" dirty="0" smtClean="0">
              <a:solidFill>
                <a:srgbClr val="FF33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200" b="1" dirty="0">
              <a:solidFill>
                <a:srgbClr val="FF33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FF3300"/>
                </a:solidFill>
              </a:rPr>
              <a:t>                            </a:t>
            </a:r>
            <a:r>
              <a:rPr lang="en-US" sz="3200" b="1" dirty="0" err="1" smtClean="0">
                <a:solidFill>
                  <a:srgbClr val="FF3300"/>
                </a:solidFill>
              </a:rPr>
              <a:t>Giáo</a:t>
            </a:r>
            <a:r>
              <a:rPr lang="en-US" sz="3200" b="1" dirty="0" smtClean="0">
                <a:solidFill>
                  <a:srgbClr val="FF3300"/>
                </a:solidFill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</a:rPr>
              <a:t>viên:Trịnh</a:t>
            </a:r>
            <a:r>
              <a:rPr lang="en-US" sz="3200" b="1" dirty="0" smtClean="0">
                <a:solidFill>
                  <a:srgbClr val="FF3300"/>
                </a:solidFill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</a:rPr>
              <a:t>Bá</a:t>
            </a:r>
            <a:r>
              <a:rPr lang="en-US" sz="3200" b="1" dirty="0" smtClean="0">
                <a:solidFill>
                  <a:srgbClr val="FF3300"/>
                </a:solidFill>
              </a:rPr>
              <a:t> </a:t>
            </a:r>
            <a:r>
              <a:rPr lang="en-US" sz="3200" b="1" smtClean="0">
                <a:solidFill>
                  <a:srgbClr val="FF3300"/>
                </a:solidFill>
              </a:rPr>
              <a:t>Hùng</a:t>
            </a:r>
            <a:endParaRPr lang="en-US" sz="3200" b="1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346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620000" cy="1066800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57- 58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1524000"/>
            <a:ext cx="748429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dirty="0" smtClean="0"/>
          </a:p>
          <a:p>
            <a:r>
              <a:rPr lang="en-US" sz="2800" dirty="0" smtClean="0">
                <a:solidFill>
                  <a:srgbClr val="FF0000"/>
                </a:solidFill>
              </a:rPr>
              <a:t>ĐN</a:t>
            </a:r>
            <a:r>
              <a:rPr lang="en-US" sz="2800" dirty="0" smtClean="0"/>
              <a:t>: </a:t>
            </a:r>
            <a:r>
              <a:rPr lang="en-US" sz="2800" dirty="0" err="1" smtClean="0"/>
              <a:t>Hàm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y=f(x) </a:t>
            </a:r>
            <a:r>
              <a:rPr lang="en-US" sz="2800" dirty="0" err="1" smtClean="0"/>
              <a:t>xác</a:t>
            </a:r>
            <a:r>
              <a:rPr lang="en-US" sz="2800" dirty="0" smtClean="0"/>
              <a:t> </a:t>
            </a:r>
            <a:r>
              <a:rPr lang="en-US" sz="2800" dirty="0" err="1" smtClean="0"/>
              <a:t>định</a:t>
            </a:r>
            <a:r>
              <a:rPr lang="en-US" sz="2800" dirty="0" smtClean="0"/>
              <a:t> </a:t>
            </a:r>
            <a:r>
              <a:rPr lang="en-US" sz="2800" dirty="0" err="1" smtClean="0"/>
              <a:t>trên</a:t>
            </a:r>
            <a:r>
              <a:rPr lang="en-US" sz="2800" dirty="0" smtClean="0"/>
              <a:t> </a:t>
            </a:r>
            <a:r>
              <a:rPr lang="en-US" sz="2800" dirty="0" err="1" smtClean="0"/>
              <a:t>khoảng</a:t>
            </a:r>
            <a:r>
              <a:rPr lang="en-US" sz="2800" dirty="0" smtClean="0"/>
              <a:t> K </a:t>
            </a:r>
            <a:r>
              <a:rPr lang="en-US" sz="2800" dirty="0" err="1" smtClean="0"/>
              <a:t>và</a:t>
            </a:r>
            <a:r>
              <a:rPr lang="en-US" sz="2800" dirty="0" smtClean="0"/>
              <a:t> a </a:t>
            </a:r>
            <a:r>
              <a:rPr lang="el-GR" sz="2800" dirty="0" smtClean="0"/>
              <a:t>ϵ</a:t>
            </a:r>
            <a:r>
              <a:rPr lang="en-US" sz="2800" dirty="0" smtClean="0"/>
              <a:t> K.</a:t>
            </a:r>
            <a:endParaRPr lang="en-US" sz="2800" dirty="0"/>
          </a:p>
          <a:p>
            <a:r>
              <a:rPr lang="en-US" sz="2800" dirty="0" err="1" smtClean="0"/>
              <a:t>Hàm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y=f(x)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gọi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liên</a:t>
            </a:r>
            <a:r>
              <a:rPr lang="en-US" sz="2800" dirty="0" smtClean="0"/>
              <a:t> </a:t>
            </a:r>
            <a:r>
              <a:rPr lang="en-US" sz="2800" dirty="0" err="1" smtClean="0"/>
              <a:t>tục</a:t>
            </a:r>
            <a:r>
              <a:rPr lang="en-US" sz="2800" dirty="0" smtClean="0"/>
              <a:t> </a:t>
            </a:r>
            <a:r>
              <a:rPr lang="en-US" sz="2800" dirty="0" err="1" smtClean="0"/>
              <a:t>tại</a:t>
            </a:r>
            <a:r>
              <a:rPr lang="en-US" sz="2800" dirty="0" smtClean="0"/>
              <a:t> a </a:t>
            </a:r>
            <a:r>
              <a:rPr lang="en-US" sz="2800" dirty="0" err="1" smtClean="0"/>
              <a:t>nếu</a:t>
            </a:r>
            <a:endParaRPr lang="en-US" sz="2800" dirty="0" smtClean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6774975"/>
              </p:ext>
            </p:extLst>
          </p:nvPr>
        </p:nvGraphicFramePr>
        <p:xfrm>
          <a:off x="3409950" y="3048000"/>
          <a:ext cx="2273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3" imgW="2273040" imgH="558720" progId="Equation.DSMT4">
                  <p:embed/>
                </p:oleObj>
              </mc:Choice>
              <mc:Fallback>
                <p:oleObj name="Equation" r:id="rId3" imgW="227304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09950" y="3048000"/>
                        <a:ext cx="22733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66800" y="1219199"/>
            <a:ext cx="52996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</a:t>
            </a: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Hàm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liên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tục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tại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một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điểm</a:t>
            </a:r>
            <a:endParaRPr lang="en-US" sz="3200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9200" y="4343400"/>
            <a:ext cx="660135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solidFill>
                  <a:schemeClr val="tx2">
                    <a:lumMod val="75000"/>
                  </a:schemeClr>
                </a:solidFill>
              </a:rPr>
              <a:t>II. PP </a:t>
            </a:r>
            <a:r>
              <a:rPr lang="en-US" sz="2800" b="1" u="sng" dirty="0" err="1" smtClean="0">
                <a:solidFill>
                  <a:schemeClr val="tx2">
                    <a:lumMod val="75000"/>
                  </a:schemeClr>
                </a:solidFill>
              </a:rPr>
              <a:t>xét</a:t>
            </a:r>
            <a:r>
              <a:rPr lang="en-US" sz="2800" b="1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b="1" u="sng" dirty="0" err="1" smtClean="0">
                <a:solidFill>
                  <a:schemeClr val="tx2">
                    <a:lumMod val="75000"/>
                  </a:schemeClr>
                </a:solidFill>
              </a:rPr>
              <a:t>tính</a:t>
            </a:r>
            <a:r>
              <a:rPr lang="en-US" sz="2800" b="1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b="1" u="sng" dirty="0" err="1" smtClean="0">
                <a:solidFill>
                  <a:schemeClr val="tx2">
                    <a:lumMod val="75000"/>
                  </a:schemeClr>
                </a:solidFill>
              </a:rPr>
              <a:t>liên</a:t>
            </a:r>
            <a:r>
              <a:rPr lang="en-US" sz="2800" b="1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b="1" u="sng" dirty="0" err="1" smtClean="0">
                <a:solidFill>
                  <a:schemeClr val="tx2">
                    <a:lumMod val="75000"/>
                  </a:schemeClr>
                </a:solidFill>
              </a:rPr>
              <a:t>tục</a:t>
            </a:r>
            <a:r>
              <a:rPr lang="en-US" sz="2800" b="1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b="1" u="sng" dirty="0" err="1" smtClean="0">
                <a:solidFill>
                  <a:schemeClr val="tx2">
                    <a:lumMod val="75000"/>
                  </a:schemeClr>
                </a:solidFill>
              </a:rPr>
              <a:t>của</a:t>
            </a:r>
            <a:r>
              <a:rPr lang="en-US" sz="2800" b="1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b="1" u="sng" dirty="0" err="1" smtClean="0">
                <a:solidFill>
                  <a:schemeClr val="tx2">
                    <a:lumMod val="75000"/>
                  </a:schemeClr>
                </a:solidFill>
              </a:rPr>
              <a:t>hàm</a:t>
            </a:r>
            <a:r>
              <a:rPr lang="en-US" sz="2800" b="1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b="1" u="sng" dirty="0" err="1" smtClean="0">
                <a:solidFill>
                  <a:schemeClr val="tx2">
                    <a:lumMod val="75000"/>
                  </a:schemeClr>
                </a:solidFill>
              </a:rPr>
              <a:t>số</a:t>
            </a:r>
            <a:r>
              <a:rPr lang="en-US" sz="2800" b="1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b="1" u="sng" dirty="0" err="1" smtClean="0">
                <a:solidFill>
                  <a:schemeClr val="tx2">
                    <a:lumMod val="75000"/>
                  </a:schemeClr>
                </a:solidFill>
              </a:rPr>
              <a:t>tại</a:t>
            </a:r>
            <a:r>
              <a:rPr lang="en-US" sz="2800" b="1" u="sng" dirty="0" smtClean="0">
                <a:solidFill>
                  <a:schemeClr val="tx2">
                    <a:lumMod val="75000"/>
                  </a:schemeClr>
                </a:solidFill>
              </a:rPr>
              <a:t> 1điểm</a:t>
            </a:r>
          </a:p>
          <a:p>
            <a:r>
              <a:rPr lang="en-US" sz="2800" dirty="0" smtClean="0">
                <a:solidFill>
                  <a:schemeClr val="accent6"/>
                </a:solidFill>
              </a:rPr>
              <a:t>B1</a:t>
            </a:r>
            <a:r>
              <a:rPr lang="en-US" sz="2800" dirty="0" smtClean="0"/>
              <a:t>: </a:t>
            </a:r>
            <a:r>
              <a:rPr lang="en-US" sz="2800" dirty="0" err="1" smtClean="0"/>
              <a:t>tìm</a:t>
            </a:r>
            <a:r>
              <a:rPr lang="en-US" sz="2800" dirty="0" smtClean="0"/>
              <a:t> TXD</a:t>
            </a:r>
          </a:p>
          <a:p>
            <a:r>
              <a:rPr lang="en-US" sz="2800" dirty="0" smtClean="0">
                <a:solidFill>
                  <a:schemeClr val="accent6"/>
                </a:solidFill>
              </a:rPr>
              <a:t>B2</a:t>
            </a:r>
            <a:r>
              <a:rPr lang="en-US" sz="2800" dirty="0" smtClean="0"/>
              <a:t>: </a:t>
            </a:r>
            <a:r>
              <a:rPr lang="en-US" sz="2800" dirty="0" err="1" smtClean="0"/>
              <a:t>tính</a:t>
            </a:r>
            <a:r>
              <a:rPr lang="en-US" sz="2800" dirty="0" smtClean="0"/>
              <a:t> f(a)</a:t>
            </a:r>
          </a:p>
          <a:p>
            <a:r>
              <a:rPr lang="en-US" sz="2800" dirty="0" smtClean="0">
                <a:solidFill>
                  <a:schemeClr val="accent6"/>
                </a:solidFill>
              </a:rPr>
              <a:t>B3</a:t>
            </a:r>
            <a:r>
              <a:rPr lang="en-US" sz="2800" dirty="0" smtClean="0"/>
              <a:t>: </a:t>
            </a:r>
            <a:r>
              <a:rPr lang="en-US" sz="2800" dirty="0" err="1" smtClean="0"/>
              <a:t>tính</a:t>
            </a:r>
            <a:r>
              <a:rPr lang="en-US" sz="2800" dirty="0" smtClean="0"/>
              <a:t> </a:t>
            </a:r>
          </a:p>
          <a:p>
            <a:r>
              <a:rPr lang="en-US" sz="2800" dirty="0" smtClean="0">
                <a:solidFill>
                  <a:schemeClr val="accent6"/>
                </a:solidFill>
              </a:rPr>
              <a:t>B4</a:t>
            </a:r>
            <a:r>
              <a:rPr lang="en-US" sz="2800" dirty="0" smtClean="0"/>
              <a:t>: so </a:t>
            </a:r>
            <a:r>
              <a:rPr lang="en-US" sz="2800" dirty="0" err="1" smtClean="0"/>
              <a:t>sánh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kết</a:t>
            </a:r>
            <a:r>
              <a:rPr lang="en-US" sz="2800" dirty="0" smtClean="0"/>
              <a:t> </a:t>
            </a:r>
            <a:r>
              <a:rPr lang="en-US" sz="2800" dirty="0" err="1" smtClean="0"/>
              <a:t>luận</a:t>
            </a:r>
            <a:endParaRPr lang="en-US" sz="2800" dirty="0" smtClean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5095438"/>
              </p:ext>
            </p:extLst>
          </p:nvPr>
        </p:nvGraphicFramePr>
        <p:xfrm>
          <a:off x="2819400" y="5638800"/>
          <a:ext cx="1231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5" imgW="1231560" imgH="558720" progId="Equation.DSMT4">
                  <p:embed/>
                </p:oleObj>
              </mc:Choice>
              <mc:Fallback>
                <p:oleObj name="Equation" r:id="rId5" imgW="1231560" imgH="55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638800"/>
                        <a:ext cx="1231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219200" y="3505200"/>
            <a:ext cx="72010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Hàm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không</a:t>
            </a:r>
            <a:r>
              <a:rPr lang="en-US" sz="2800" dirty="0" smtClean="0"/>
              <a:t> </a:t>
            </a:r>
            <a:r>
              <a:rPr lang="en-US" sz="2800" dirty="0" err="1" smtClean="0"/>
              <a:t>liên</a:t>
            </a:r>
            <a:r>
              <a:rPr lang="en-US" sz="2800" dirty="0" smtClean="0"/>
              <a:t> </a:t>
            </a:r>
            <a:r>
              <a:rPr lang="en-US" sz="2800" dirty="0" err="1" smtClean="0"/>
              <a:t>tục</a:t>
            </a:r>
            <a:r>
              <a:rPr lang="en-US" sz="2800" dirty="0" smtClean="0"/>
              <a:t> </a:t>
            </a:r>
            <a:r>
              <a:rPr lang="en-US" sz="2800" dirty="0" err="1" smtClean="0"/>
              <a:t>tại</a:t>
            </a:r>
            <a:r>
              <a:rPr lang="en-US" sz="2800" dirty="0" smtClean="0"/>
              <a:t> a </a:t>
            </a:r>
            <a:r>
              <a:rPr lang="en-US" sz="2800" dirty="0" err="1" smtClean="0"/>
              <a:t>gọi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gián</a:t>
            </a:r>
            <a:r>
              <a:rPr lang="en-US" sz="2800" dirty="0" smtClean="0"/>
              <a:t> </a:t>
            </a:r>
            <a:r>
              <a:rPr lang="en-US" sz="2800" dirty="0" err="1" smtClean="0"/>
              <a:t>đoạn</a:t>
            </a:r>
            <a:r>
              <a:rPr lang="en-US" sz="2800" dirty="0" smtClean="0"/>
              <a:t> </a:t>
            </a:r>
            <a:r>
              <a:rPr lang="en-US" sz="2800" dirty="0" err="1" smtClean="0"/>
              <a:t>tại</a:t>
            </a:r>
            <a:r>
              <a:rPr lang="en-US" sz="2800" dirty="0" smtClean="0"/>
              <a:t> 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44968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9" grpId="0"/>
      <p:bldP spid="11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990600"/>
            <a:ext cx="639437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C00000"/>
                </a:solidFill>
              </a:rPr>
              <a:t>Ví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dụ</a:t>
            </a:r>
            <a:r>
              <a:rPr lang="en-US" sz="2800" dirty="0" smtClean="0">
                <a:solidFill>
                  <a:srgbClr val="C00000"/>
                </a:solidFill>
              </a:rPr>
              <a:t> 1:</a:t>
            </a:r>
            <a:r>
              <a:rPr lang="en-US" sz="2800" dirty="0" smtClean="0"/>
              <a:t> </a:t>
            </a:r>
            <a:r>
              <a:rPr lang="en-US" sz="2800" dirty="0" err="1" smtClean="0"/>
              <a:t>cho</a:t>
            </a:r>
            <a:r>
              <a:rPr lang="en-US" sz="2800" dirty="0" smtClean="0"/>
              <a:t> </a:t>
            </a:r>
            <a:r>
              <a:rPr lang="en-US" sz="2800" dirty="0" err="1" smtClean="0"/>
              <a:t>hàm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endParaRPr lang="en-US" sz="2800" dirty="0" smtClean="0"/>
          </a:p>
          <a:p>
            <a:r>
              <a:rPr lang="en-US" sz="2800" dirty="0" err="1" smtClean="0"/>
              <a:t>Xét</a:t>
            </a:r>
            <a:r>
              <a:rPr lang="en-US" sz="2800" dirty="0" smtClean="0"/>
              <a:t> </a:t>
            </a:r>
            <a:r>
              <a:rPr lang="en-US" sz="2800" dirty="0" err="1" smtClean="0"/>
              <a:t>tính</a:t>
            </a:r>
            <a:r>
              <a:rPr lang="en-US" sz="2800" dirty="0" smtClean="0"/>
              <a:t> </a:t>
            </a:r>
            <a:r>
              <a:rPr lang="en-US" sz="2800" dirty="0" err="1" smtClean="0"/>
              <a:t>liên</a:t>
            </a:r>
            <a:r>
              <a:rPr lang="en-US" sz="2800" dirty="0" smtClean="0"/>
              <a:t> </a:t>
            </a:r>
            <a:r>
              <a:rPr lang="en-US" sz="2800" dirty="0" err="1" smtClean="0"/>
              <a:t>tục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hàm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tại</a:t>
            </a:r>
            <a:r>
              <a:rPr lang="en-US" sz="2800" dirty="0" smtClean="0"/>
              <a:t> </a:t>
            </a:r>
            <a:r>
              <a:rPr lang="en-US" sz="2800" dirty="0" err="1" smtClean="0"/>
              <a:t>điểm</a:t>
            </a:r>
            <a:r>
              <a:rPr lang="en-US" sz="2800" dirty="0" smtClean="0"/>
              <a:t> x=2 </a:t>
            </a:r>
            <a:r>
              <a:rPr lang="en-US" sz="2800" dirty="0"/>
              <a:t>?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8069816"/>
              </p:ext>
            </p:extLst>
          </p:nvPr>
        </p:nvGraphicFramePr>
        <p:xfrm>
          <a:off x="3924300" y="990600"/>
          <a:ext cx="1943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3" imgW="1942920" imgH="495000" progId="Equation.DSMT4">
                  <p:embed/>
                </p:oleObj>
              </mc:Choice>
              <mc:Fallback>
                <p:oleObj name="Equation" r:id="rId3" imgW="1942920" imgH="495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24300" y="990600"/>
                        <a:ext cx="19431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2000" y="2362200"/>
                <a:ext cx="7013458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0070C0"/>
                    </a:solidFill>
                  </a:rPr>
                  <a:t>Giải</a:t>
                </a:r>
                <a:r>
                  <a:rPr lang="en-US" sz="2800" dirty="0" smtClean="0"/>
                  <a:t>: </a:t>
                </a:r>
              </a:p>
              <a:p>
                <a:r>
                  <a:rPr lang="en-US" sz="2800" dirty="0" smtClean="0"/>
                  <a:t>* TXĐ:  </a:t>
                </a:r>
                <a:r>
                  <a:rPr lang="en-US" sz="2800" dirty="0" smtClean="0"/>
                  <a:t>x+1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0⇒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≥−1;</m:t>
                    </m:r>
                  </m:oMath>
                </a14:m>
                <a:r>
                  <a:rPr lang="en-US" sz="2800" dirty="0" smtClean="0"/>
                  <a:t>D</a:t>
                </a:r>
                <a:r>
                  <a:rPr lang="en-US" sz="2800" dirty="0" smtClean="0"/>
                  <a:t>=[-1; +∞) ; x=2 </a:t>
                </a:r>
                <a:r>
                  <a:rPr lang="el-GR" sz="2800" dirty="0" smtClean="0"/>
                  <a:t>ϵ</a:t>
                </a:r>
                <a:r>
                  <a:rPr lang="en-US" sz="2800" dirty="0" smtClean="0"/>
                  <a:t> D</a:t>
                </a:r>
                <a:endParaRPr lang="en-US" sz="28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2362200"/>
                <a:ext cx="7013458" cy="954107"/>
              </a:xfrm>
              <a:prstGeom prst="rect">
                <a:avLst/>
              </a:prstGeom>
              <a:blipFill rotWithShape="1">
                <a:blip r:embed="rId5"/>
                <a:stretch>
                  <a:fillRect l="-1738" t="-5769" r="-695" b="-1730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62000" y="3352800"/>
                <a:ext cx="2564741" cy="5637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/>
                  <a:t>* Ta </a:t>
                </a:r>
                <a:r>
                  <a:rPr lang="en-US" sz="2800" dirty="0" err="1" smtClean="0"/>
                  <a:t>có</a:t>
                </a:r>
                <a:r>
                  <a:rPr lang="en-US" sz="2800" dirty="0" smtClean="0"/>
                  <a:t>: f(2)=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</m:e>
                    </m:rad>
                    <m:r>
                      <a:rPr lang="en-US" sz="2800" b="0" i="1" smtClean="0">
                        <a:latin typeface="Cambria Math"/>
                      </a:rPr>
                      <m:t> 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3352800"/>
                <a:ext cx="2564741" cy="563744"/>
              </a:xfrm>
              <a:prstGeom prst="rect">
                <a:avLst/>
              </a:prstGeom>
              <a:blipFill rotWithShape="1">
                <a:blip r:embed="rId6"/>
                <a:stretch>
                  <a:fillRect l="-4751" t="-2174" b="-31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685800" y="3934287"/>
                <a:ext cx="6375656" cy="7139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2800" b="0" i="1" smtClean="0">
                              <a:latin typeface="Cambria Math"/>
                            </a:rPr>
                            <m:t>∗</m:t>
                          </m:r>
                          <m:limLow>
                            <m:limLow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→2</m:t>
                              </m:r>
                            </m:lim>
                          </m:limLow>
                        </m:fName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sz="2800" b="0" i="1" smtClean="0">
                                      <a:latin typeface="Cambria Math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</a:rPr>
                                    <m:t>lim</m:t>
                                  </m:r>
                                </m:e>
                                <m:lim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→2</m:t>
                                  </m:r>
                                </m:lim>
                              </m:limLow>
                            </m:fName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800" b="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rad>
                              <m:r>
                                <a:rPr lang="en-US" sz="2800" b="0" i="1" smtClean="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b="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2+1</m:t>
                                  </m:r>
                                </m:e>
                              </m:rad>
                              <m:r>
                                <a:rPr lang="en-US" sz="2800" b="0" i="1" smtClean="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b="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rad>
                            </m:e>
                          </m:func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934287"/>
                <a:ext cx="6375656" cy="71391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600200" y="4772487"/>
                <a:ext cx="3641766" cy="7139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→2</m:t>
                              </m:r>
                            </m:lim>
                          </m:limLow>
                        </m:fName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a:rPr lang="en-US" sz="2800" b="0" i="1" smtClean="0">
                                  <a:latin typeface="Cambria Math"/>
                                </a:rPr>
                                <m:t>𝑓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(2)</m:t>
                              </m:r>
                            </m:fName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b="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rad>
                            </m:e>
                          </m:func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4772487"/>
                <a:ext cx="3641766" cy="71391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762000" y="4886980"/>
            <a:ext cx="805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* =&gt;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066800" y="5496580"/>
            <a:ext cx="2978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Vậy</a:t>
            </a:r>
            <a:r>
              <a:rPr lang="en-US" sz="2800" dirty="0" smtClean="0"/>
              <a:t> </a:t>
            </a:r>
            <a:r>
              <a:rPr lang="en-US" sz="2800" dirty="0" err="1" smtClean="0"/>
              <a:t>hs</a:t>
            </a:r>
            <a:r>
              <a:rPr lang="en-US" sz="2800" dirty="0" smtClean="0"/>
              <a:t> </a:t>
            </a:r>
            <a:r>
              <a:rPr lang="en-US" sz="2800" dirty="0" err="1" smtClean="0"/>
              <a:t>liên</a:t>
            </a:r>
            <a:r>
              <a:rPr lang="en-US" sz="2800" dirty="0" smtClean="0"/>
              <a:t> </a:t>
            </a:r>
            <a:r>
              <a:rPr lang="en-US" sz="2800" dirty="0" err="1" smtClean="0"/>
              <a:t>tục</a:t>
            </a:r>
            <a:r>
              <a:rPr lang="en-US" sz="2800" dirty="0" smtClean="0"/>
              <a:t> </a:t>
            </a:r>
            <a:r>
              <a:rPr lang="en-US" sz="2800" dirty="0" err="1" smtClean="0"/>
              <a:t>tại</a:t>
            </a:r>
            <a:r>
              <a:rPr lang="en-US" sz="2800" dirty="0" smtClean="0"/>
              <a:t> 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1035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7" grpId="0"/>
      <p:bldP spid="8" grpId="0"/>
      <p:bldP spid="10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14400" y="838200"/>
                <a:ext cx="5991577" cy="16423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FF0000"/>
                    </a:solidFill>
                  </a:rPr>
                  <a:t>Ví </a:t>
                </a:r>
                <a:r>
                  <a:rPr lang="en-US" sz="2800" dirty="0" err="1" smtClean="0">
                    <a:solidFill>
                      <a:srgbClr val="FF0000"/>
                    </a:solidFill>
                  </a:rPr>
                  <a:t>dụ</a:t>
                </a:r>
                <a:r>
                  <a:rPr lang="en-US" sz="2800" dirty="0" smtClean="0">
                    <a:solidFill>
                      <a:srgbClr val="FF0000"/>
                    </a:solidFill>
                  </a:rPr>
                  <a:t> 2</a:t>
                </a:r>
                <a:r>
                  <a:rPr lang="en-US" sz="2800" dirty="0" smtClean="0"/>
                  <a:t>: </a:t>
                </a:r>
                <a:r>
                  <a:rPr lang="en-US" sz="2800" dirty="0" err="1"/>
                  <a:t>C</a:t>
                </a:r>
                <a:r>
                  <a:rPr lang="en-US" sz="2800" dirty="0" err="1" smtClean="0"/>
                  <a:t>ho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</a:rPr>
                      <m:t>  </m:t>
                    </m:r>
                    <m:r>
                      <a:rPr lang="en-US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eqArrPr>
                          <m:e>
                            <m:f>
                              <m:fPr>
                                <m:ctrlPr>
                                  <a:rPr lang="en-US" sz="28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2800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−9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3−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𝑥</m:t>
                                </m:r>
                              </m:den>
                            </m:f>
                            <m:r>
                              <a:rPr lang="en-US" sz="2800" b="0" i="1" smtClean="0">
                                <a:latin typeface="Cambria Math"/>
                              </a:rPr>
                              <m:t>   ,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ế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𝑢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/>
                                <a:ea typeface="Cambria Math"/>
                              </a:rPr>
                              <m:t>≠3</m:t>
                            </m:r>
                          </m:e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5  ,   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ế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𝑢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=3</m:t>
                            </m:r>
                          </m:e>
                        </m:eqArr>
                      </m:e>
                    </m:d>
                  </m:oMath>
                </a14:m>
                <a:endParaRPr lang="en-US" sz="2800" b="0" i="1" dirty="0" smtClean="0">
                  <a:latin typeface="Cambria Math"/>
                  <a:ea typeface="Cambria Math"/>
                </a:endParaRPr>
              </a:p>
              <a:p>
                <a:r>
                  <a:rPr lang="en-US" sz="2800" dirty="0" err="1" smtClean="0"/>
                  <a:t>Xét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tính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liên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tục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của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hàm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số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tại</a:t>
                </a:r>
                <a:r>
                  <a:rPr lang="en-US" sz="2800" dirty="0" smtClean="0"/>
                  <a:t> x=3</a:t>
                </a:r>
                <a:endParaRPr lang="en-US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838200"/>
                <a:ext cx="5991577" cy="1642309"/>
              </a:xfrm>
              <a:prstGeom prst="rect">
                <a:avLst/>
              </a:prstGeom>
              <a:blipFill rotWithShape="1">
                <a:blip r:embed="rId2"/>
                <a:stretch>
                  <a:fillRect l="-2035" b="-9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39195" y="2438400"/>
            <a:ext cx="338586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</a:rPr>
              <a:t>Giải</a:t>
            </a:r>
            <a:r>
              <a:rPr lang="en-US" sz="2800" dirty="0" smtClean="0">
                <a:solidFill>
                  <a:srgbClr val="0070C0"/>
                </a:solidFill>
              </a:rPr>
              <a:t>:</a:t>
            </a:r>
          </a:p>
          <a:p>
            <a:r>
              <a:rPr lang="en-US" sz="2800" dirty="0" smtClean="0">
                <a:solidFill>
                  <a:schemeClr val="accent6"/>
                </a:solidFill>
              </a:rPr>
              <a:t>*</a:t>
            </a:r>
            <a:r>
              <a:rPr lang="en-US" sz="2800" dirty="0" smtClean="0"/>
              <a:t>  TXĐ </a:t>
            </a:r>
            <a:r>
              <a:rPr lang="en-US" sz="2800" dirty="0" smtClean="0"/>
              <a:t>: D=R</a:t>
            </a:r>
            <a:r>
              <a:rPr lang="en-US" sz="2800" dirty="0" smtClean="0"/>
              <a:t>,  </a:t>
            </a:r>
            <a:r>
              <a:rPr lang="en-US" sz="2800" dirty="0" smtClean="0"/>
              <a:t>=&gt; 3 </a:t>
            </a:r>
            <a:r>
              <a:rPr lang="el-GR" sz="2800" dirty="0" smtClean="0"/>
              <a:t>ϵ</a:t>
            </a:r>
            <a:r>
              <a:rPr lang="en-US" sz="2800" dirty="0" smtClean="0"/>
              <a:t> D</a:t>
            </a:r>
          </a:p>
          <a:p>
            <a:r>
              <a:rPr lang="en-US" sz="2800" dirty="0" smtClean="0">
                <a:solidFill>
                  <a:schemeClr val="accent6"/>
                </a:solidFill>
              </a:rPr>
              <a:t>*</a:t>
            </a:r>
            <a:r>
              <a:rPr lang="en-US" sz="2800" dirty="0" smtClean="0"/>
              <a:t>  Ta </a:t>
            </a:r>
            <a:r>
              <a:rPr lang="en-US" sz="2800" dirty="0" err="1" smtClean="0"/>
              <a:t>có</a:t>
            </a:r>
            <a:r>
              <a:rPr lang="en-US" sz="2800" dirty="0" smtClean="0"/>
              <a:t> f(3</a:t>
            </a:r>
            <a:r>
              <a:rPr lang="en-US" sz="2800" dirty="0" smtClean="0"/>
              <a:t>) = 5</a:t>
            </a:r>
            <a:endParaRPr lang="en-US" sz="2800" dirty="0" smtClean="0"/>
          </a:p>
          <a:p>
            <a:pPr marL="457200" indent="-457200">
              <a:buFont typeface="Arial" charset="0"/>
              <a:buChar char="•"/>
            </a:pPr>
            <a:endParaRPr lang="en-US" sz="2800" dirty="0" smtClean="0"/>
          </a:p>
          <a:p>
            <a:pPr marL="457200" indent="-457200">
              <a:buFont typeface="Arial" charset="0"/>
              <a:buChar char="•"/>
            </a:pP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85800" y="3810000"/>
                <a:ext cx="2266966" cy="6532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2800" b="0" i="1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 </m:t>
                          </m:r>
                          <m:limLow>
                            <m:limLow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→3</m:t>
                              </m:r>
                            </m:lim>
                          </m:limLow>
                        </m:fName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810000"/>
                <a:ext cx="2266966" cy="65325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743200" y="3505200"/>
                <a:ext cx="2231765" cy="9569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→3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8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80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800" b="0" i="1" smtClean="0">
                                  <a:latin typeface="Cambria Math"/>
                                </a:rPr>
                                <m:t>−9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/>
                                </a:rPr>
                                <m:t>3−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3505200"/>
                <a:ext cx="2231765" cy="95692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800600" y="3505200"/>
                <a:ext cx="3112327" cy="9130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→3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−3)(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+3)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/>
                                </a:rPr>
                                <m:t>3−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3505200"/>
                <a:ext cx="3112327" cy="91300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4490027" y="4495800"/>
                <a:ext cx="3662285" cy="6532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en-US" sz="2800" b="0" i="1" smtClean="0">
                            <a:latin typeface="Cambria Math"/>
                          </a:rPr>
                          <m:t>=</m:t>
                        </m:r>
                        <m:limLow>
                          <m:limLow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 i="0" smtClean="0"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/>
                                <a:ea typeface="Cambria Math"/>
                              </a:rPr>
                              <m:t>→3</m:t>
                            </m:r>
                          </m:lim>
                        </m:limLow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(</m:t>
                        </m:r>
                      </m:fName>
                      <m:e>
                        <m:r>
                          <a:rPr lang="en-US" sz="2800" b="0" i="1" smtClean="0">
                            <a:latin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+3)</m:t>
                            </m:r>
                          </m:e>
                        </m:d>
                        <m:r>
                          <a:rPr lang="en-US" sz="2800" b="0" i="1" smtClean="0">
                            <a:latin typeface="Cambria Math"/>
                          </a:rPr>
                          <m:t>=</m:t>
                        </m:r>
                      </m:e>
                    </m:func>
                  </m:oMath>
                </a14:m>
                <a:r>
                  <a:rPr lang="en-US" sz="2800" dirty="0" smtClean="0"/>
                  <a:t> </a:t>
                </a:r>
                <a:r>
                  <a:rPr lang="en-US" sz="2800" dirty="0" smtClean="0"/>
                  <a:t>- 6</a:t>
                </a:r>
                <a:endParaRPr lang="en-US" sz="28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0027" y="4495800"/>
                <a:ext cx="3662285" cy="653256"/>
              </a:xfrm>
              <a:prstGeom prst="rect">
                <a:avLst/>
              </a:prstGeom>
              <a:blipFill rotWithShape="1">
                <a:blip r:embed="rId6"/>
                <a:stretch>
                  <a:fillRect t="-8411" r="-2500" b="-560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676400" y="5257800"/>
                <a:ext cx="2739917" cy="6532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→3</m:t>
                              </m:r>
                            </m:lim>
                          </m:limLow>
                        </m:fName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≠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𝑓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(3)</m:t>
                          </m:r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5257800"/>
                <a:ext cx="2739917" cy="65325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38200" y="5334000"/>
            <a:ext cx="805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6"/>
                </a:solidFill>
              </a:rPr>
              <a:t>*</a:t>
            </a:r>
            <a:r>
              <a:rPr lang="en-US" sz="2800" dirty="0" smtClean="0"/>
              <a:t> =&gt;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1066800" y="5867400"/>
            <a:ext cx="4074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Vậy</a:t>
            </a:r>
            <a:r>
              <a:rPr lang="en-US" sz="2800" dirty="0" smtClean="0"/>
              <a:t> </a:t>
            </a:r>
            <a:r>
              <a:rPr lang="en-US" sz="2800" dirty="0" err="1" smtClean="0"/>
              <a:t>hàm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gián</a:t>
            </a:r>
            <a:r>
              <a:rPr lang="en-US" sz="2800" dirty="0" smtClean="0"/>
              <a:t> </a:t>
            </a:r>
            <a:r>
              <a:rPr lang="en-US" sz="2800" dirty="0" err="1" smtClean="0"/>
              <a:t>đoạn</a:t>
            </a:r>
            <a:r>
              <a:rPr lang="en-US" sz="2800" dirty="0" smtClean="0"/>
              <a:t> </a:t>
            </a:r>
            <a:r>
              <a:rPr lang="en-US" sz="2800" dirty="0" err="1" smtClean="0"/>
              <a:t>tại</a:t>
            </a:r>
            <a:r>
              <a:rPr lang="en-US" sz="2800" dirty="0" smtClean="0"/>
              <a:t> 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12370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  <p:bldP spid="10" grpId="0"/>
      <p:bldP spid="11" grpId="0"/>
      <p:bldP spid="12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95894" y="152400"/>
                <a:ext cx="6138796" cy="18988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FF0000"/>
                    </a:solidFill>
                  </a:rPr>
                  <a:t>Ví </a:t>
                </a:r>
                <a:r>
                  <a:rPr lang="en-US" sz="2800" dirty="0" err="1" smtClean="0">
                    <a:solidFill>
                      <a:srgbClr val="FF0000"/>
                    </a:solidFill>
                  </a:rPr>
                  <a:t>dụ</a:t>
                </a:r>
                <a:r>
                  <a:rPr lang="en-US" sz="2800" dirty="0" smtClean="0">
                    <a:solidFill>
                      <a:srgbClr val="FF0000"/>
                    </a:solidFill>
                  </a:rPr>
                  <a:t> 3:</a:t>
                </a:r>
                <a:r>
                  <a:rPr lang="en-US" sz="2800" dirty="0" smtClean="0"/>
                  <a:t> </a:t>
                </a:r>
                <a:r>
                  <a:rPr lang="en-US" sz="2800" dirty="0"/>
                  <a:t>C</a:t>
                </a:r>
                <a:r>
                  <a:rPr lang="en-US" sz="2800" dirty="0" smtClean="0"/>
                  <a:t>ho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</a:rPr>
                      <m:t>  </m:t>
                    </m:r>
                    <m:r>
                      <a:rPr lang="en-US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eqArrPr>
                          <m:e>
                            <m:f>
                              <m:fPr>
                                <m:ctrlPr>
                                  <a:rPr lang="en-US" sz="28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US" sz="2800" b="0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rad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−1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1−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𝑥</m:t>
                                </m:r>
                              </m:den>
                            </m:f>
                            <m:r>
                              <a:rPr lang="en-US" sz="2800" b="0" i="1" smtClean="0">
                                <a:latin typeface="Cambria Math"/>
                              </a:rPr>
                              <m:t>   ,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ế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𝑢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&gt;1</m:t>
                            </m:r>
                          </m:e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 −</m:t>
                            </m:r>
                            <m:f>
                              <m:fPr>
                                <m:ctrlPr>
                                  <a:rPr lang="en-US" sz="28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2800" b="0" i="1" smtClean="0">
                                <a:latin typeface="Cambria Math"/>
                              </a:rPr>
                              <m:t>,   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ế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𝑢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/>
                                <a:ea typeface="Cambria Math"/>
                              </a:rPr>
                              <m:t>≤1</m:t>
                            </m:r>
                          </m:e>
                        </m:eqArr>
                      </m:e>
                    </m:d>
                  </m:oMath>
                </a14:m>
                <a:endParaRPr lang="en-US" sz="2800" b="0" i="1" dirty="0" smtClean="0">
                  <a:latin typeface="Cambria Math"/>
                  <a:ea typeface="Cambria Math"/>
                </a:endParaRPr>
              </a:p>
              <a:p>
                <a:r>
                  <a:rPr lang="en-US" sz="2800" dirty="0" err="1" smtClean="0"/>
                  <a:t>Xét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tính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liên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tục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của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hàm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số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tại</a:t>
                </a:r>
                <a:r>
                  <a:rPr lang="en-US" sz="2800" dirty="0" smtClean="0"/>
                  <a:t> x=1</a:t>
                </a:r>
                <a:endParaRPr lang="en-US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894" y="152400"/>
                <a:ext cx="6138796" cy="1898853"/>
              </a:xfrm>
              <a:prstGeom prst="rect">
                <a:avLst/>
              </a:prstGeom>
              <a:blipFill rotWithShape="1">
                <a:blip r:embed="rId2"/>
                <a:stretch>
                  <a:fillRect l="-2085" b="-83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739195" y="1828800"/>
                <a:ext cx="6880805" cy="15626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 smtClean="0">
                    <a:solidFill>
                      <a:srgbClr val="0070C0"/>
                    </a:solidFill>
                  </a:rPr>
                  <a:t>Giải</a:t>
                </a:r>
                <a:r>
                  <a:rPr lang="en-US" sz="2800" dirty="0" smtClean="0"/>
                  <a:t>:</a:t>
                </a:r>
              </a:p>
              <a:p>
                <a:r>
                  <a:rPr lang="en-US" sz="2800" dirty="0" smtClean="0">
                    <a:solidFill>
                      <a:schemeClr val="accent6"/>
                    </a:solidFill>
                  </a:rPr>
                  <a:t>*</a:t>
                </a:r>
                <a:r>
                  <a:rPr lang="en-US" sz="2800" dirty="0" smtClean="0"/>
                  <a:t>  </a:t>
                </a:r>
                <a:r>
                  <a:rPr lang="en-US" sz="2800" dirty="0" smtClean="0"/>
                  <a:t>TXĐ: </a:t>
                </a:r>
                <a:r>
                  <a:rPr lang="en-US" sz="2800" dirty="0" smtClean="0"/>
                  <a:t>D=R</a:t>
                </a:r>
                <a:r>
                  <a:rPr lang="en-US" sz="2800" dirty="0" smtClean="0"/>
                  <a:t>, =&gt;  </a:t>
                </a:r>
                <a:r>
                  <a:rPr lang="en-US" sz="2800" dirty="0" smtClean="0"/>
                  <a:t>1 </a:t>
                </a:r>
                <a:r>
                  <a:rPr lang="el-GR" sz="2800" dirty="0" smtClean="0"/>
                  <a:t>ϵ</a:t>
                </a:r>
                <a:r>
                  <a:rPr lang="en-US" sz="2800" dirty="0" smtClean="0"/>
                  <a:t> D         </a:t>
                </a:r>
                <a:r>
                  <a:rPr lang="en-US" sz="2800" dirty="0" smtClean="0">
                    <a:solidFill>
                      <a:schemeClr val="accent6"/>
                    </a:solidFill>
                  </a:rPr>
                  <a:t>*</a:t>
                </a:r>
                <a:r>
                  <a:rPr lang="en-US" sz="2800" dirty="0" smtClean="0"/>
                  <a:t>  Ta </a:t>
                </a:r>
                <a:r>
                  <a:rPr lang="en-US" sz="2800" dirty="0" err="1" smtClean="0"/>
                  <a:t>có</a:t>
                </a:r>
                <a:r>
                  <a:rPr lang="en-US" sz="2800" dirty="0" smtClean="0"/>
                  <a:t> f(1)=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 2</m:t>
                        </m:r>
                      </m:den>
                    </m:f>
                  </m:oMath>
                </a14:m>
                <a:r>
                  <a:rPr lang="en-US" sz="2800" dirty="0" smtClean="0"/>
                  <a:t> </a:t>
                </a:r>
              </a:p>
              <a:p>
                <a:pPr marL="457200" indent="-457200">
                  <a:buFont typeface="Arial" charset="0"/>
                  <a:buChar char="•"/>
                </a:pPr>
                <a:endParaRPr lang="en-US" sz="28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195" y="1828800"/>
                <a:ext cx="6880805" cy="1562607"/>
              </a:xfrm>
              <a:prstGeom prst="rect">
                <a:avLst/>
              </a:prstGeom>
              <a:blipFill rotWithShape="1">
                <a:blip r:embed="rId3"/>
                <a:stretch>
                  <a:fillRect l="-1771" t="-351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85800" y="2699544"/>
                <a:ext cx="2130327" cy="6532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2800" b="0" i="1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 </m:t>
                          </m:r>
                          <m:limLow>
                            <m:limLow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→1</m:t>
                              </m:r>
                            </m:lim>
                          </m:limLow>
                        </m:fName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/>
                            </a:rPr>
                            <m:t> ?</m:t>
                          </m:r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699544"/>
                <a:ext cx="2130327" cy="65325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122830" y="2819400"/>
                <a:ext cx="2439770" cy="9629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80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lang="en-US" sz="2800" b="0" i="1" smtClean="0">
                                  <a:latin typeface="Cambria Math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2830" y="2819400"/>
                <a:ext cx="2439770" cy="96295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448142" y="5867400"/>
                <a:ext cx="3733458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→1</m:t>
                              </m:r>
                            </m:lim>
                          </m:limLow>
                        </m:fName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/>
                            </a:rPr>
                            <m:t>=−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𝑓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(1)</m:t>
                          </m:r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8142" y="5867400"/>
                <a:ext cx="3733458" cy="89896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38200" y="6096000"/>
            <a:ext cx="805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6"/>
                </a:solidFill>
              </a:rPr>
              <a:t>*</a:t>
            </a:r>
            <a:r>
              <a:rPr lang="en-US" sz="2800" dirty="0" smtClean="0"/>
              <a:t> =&gt;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5140069" y="6096000"/>
            <a:ext cx="37892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Vậy</a:t>
            </a:r>
            <a:r>
              <a:rPr lang="en-US" sz="2800" dirty="0" smtClean="0"/>
              <a:t> </a:t>
            </a:r>
            <a:r>
              <a:rPr lang="en-US" sz="2800" dirty="0" err="1" smtClean="0"/>
              <a:t>hàm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liên</a:t>
            </a:r>
            <a:r>
              <a:rPr lang="en-US" sz="2800" dirty="0" smtClean="0"/>
              <a:t> </a:t>
            </a:r>
            <a:r>
              <a:rPr lang="en-US" sz="2800" dirty="0" err="1" smtClean="0"/>
              <a:t>tục</a:t>
            </a:r>
            <a:r>
              <a:rPr lang="en-US" sz="2800" dirty="0" smtClean="0"/>
              <a:t> </a:t>
            </a:r>
            <a:r>
              <a:rPr lang="en-US" sz="2800" dirty="0" err="1" smtClean="0"/>
              <a:t>tại</a:t>
            </a:r>
            <a:r>
              <a:rPr lang="en-US" sz="2800" dirty="0" smtClean="0"/>
              <a:t> 1 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410200" y="2819400"/>
                <a:ext cx="3732112" cy="10572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/>
                                </a:rPr>
                                <m:t>(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lang="en-US" sz="2800" b="0" i="1" smtClean="0">
                                  <a:latin typeface="Cambria Math"/>
                                </a:rPr>
                                <m:t>−1)(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b="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lang="en-US" sz="2800" b="0" i="1" smtClean="0">
                                  <a:latin typeface="Cambria Math"/>
                                </a:rPr>
                                <m:t>+1)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/>
                                </a:rPr>
                                <m:t>(1−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)(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b="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lang="en-US" sz="2800" b="0" i="1" smtClean="0">
                                  <a:latin typeface="Cambria Math"/>
                                </a:rPr>
                                <m:t>+1)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2819400"/>
                <a:ext cx="3732112" cy="10572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990600" y="3640937"/>
                <a:ext cx="4231223" cy="10072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2800" b="0" i="1" smtClean="0">
                              <a:latin typeface="Cambria Math"/>
                            </a:rPr>
                            <m:t>=</m:t>
                          </m:r>
                          <m:limLow>
                            <m:limLow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/>
                                </a:rPr>
                                <m:t>(1−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)(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b="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lang="en-US" sz="2800" b="0" i="1" smtClean="0">
                                  <a:latin typeface="Cambria Math"/>
                                </a:rPr>
                                <m:t>+1)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640937"/>
                <a:ext cx="4231223" cy="100726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876800" y="3657600"/>
                <a:ext cx="3065839" cy="982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/>
                                </a:rPr>
                                <m:t>−1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800" b="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lang="en-US" sz="2800" b="0" i="1" smtClean="0">
                                  <a:latin typeface="Cambria Math"/>
                                </a:rPr>
                                <m:t>+1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/>
                            </a:rPr>
                            <m:t>=−</m:t>
                          </m:r>
                        </m:e>
                      </m:func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3657600"/>
                <a:ext cx="3065839" cy="9823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81000" y="3145203"/>
                <a:ext cx="3022686" cy="6647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2800" b="0" i="1" smtClean="0">
                              <a:latin typeface="Cambria Math"/>
                            </a:rPr>
                            <m:t>𝑡𝑎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ó:</m:t>
                          </m:r>
                          <m:limLow>
                            <m:limLow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3145203"/>
                <a:ext cx="3022686" cy="66479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57200" y="4419600"/>
                <a:ext cx="3687228" cy="9305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2800" b="0" i="1" smtClean="0">
                              <a:latin typeface="Cambria Math"/>
                            </a:rPr>
                            <m:t>𝑡𝑎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ó:</m:t>
                          </m:r>
                          <m:limLow>
                            <m:limLow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/>
                            </a:rPr>
                            <m:t>=−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419600"/>
                <a:ext cx="3687228" cy="93057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38200" y="5334000"/>
                <a:ext cx="2494401" cy="6647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2800" b="0" i="1" smtClean="0">
                              <a:latin typeface="Cambria Math"/>
                            </a:rPr>
                            <m:t>⇒</m:t>
                          </m:r>
                          <m:limLow>
                            <m:limLow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5334000"/>
                <a:ext cx="2494401" cy="66479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124200" y="5105400"/>
                <a:ext cx="2748188" cy="9305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/>
                            </a:rPr>
                            <m:t>=−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5105400"/>
                <a:ext cx="2748188" cy="930576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9165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  <p:bldP spid="12" grpId="0"/>
      <p:bldP spid="14" grpId="0"/>
      <p:bldP spid="15" grpId="0"/>
      <p:bldP spid="13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336" name="Object 40"/>
          <p:cNvGraphicFramePr>
            <a:graphicFrameLocks noChangeAspect="1"/>
          </p:cNvGraphicFramePr>
          <p:nvPr/>
        </p:nvGraphicFramePr>
        <p:xfrm>
          <a:off x="3016250" y="19780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4" imgW="114120" imgH="177480" progId="Equation.DSMT4">
                  <p:embed/>
                </p:oleObj>
              </mc:Choice>
              <mc:Fallback>
                <p:oleObj name="Equation" r:id="rId4" imgW="114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0" y="1978025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60" name="Object 64"/>
          <p:cNvGraphicFramePr>
            <a:graphicFrameLocks noChangeAspect="1"/>
          </p:cNvGraphicFramePr>
          <p:nvPr/>
        </p:nvGraphicFramePr>
        <p:xfrm>
          <a:off x="2616200" y="19685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6" imgW="914400" imgH="198720" progId="Equation.DSMT4">
                  <p:embed/>
                </p:oleObj>
              </mc:Choice>
              <mc:Fallback>
                <p:oleObj name="Equation" r:id="rId6" imgW="914400" imgH="19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19685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88495"/>
            <a:ext cx="6992937" cy="2562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0244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369</TotalTime>
  <Words>633</Words>
  <Application>Microsoft Office PowerPoint</Application>
  <PresentationFormat>On-screen Show (4:3)</PresentationFormat>
  <Paragraphs>56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Office Theme</vt:lpstr>
      <vt:lpstr>1_Office Theme</vt:lpstr>
      <vt:lpstr>2_Office Theme</vt:lpstr>
      <vt:lpstr>Equation</vt:lpstr>
      <vt:lpstr>PowerPoint Presentation</vt:lpstr>
      <vt:lpstr>Tiết 57- 58 Bài 3: Hàm số liên tục</vt:lpstr>
      <vt:lpstr>PowerPoint Presentation</vt:lpstr>
      <vt:lpstr>PowerPoint Presentation</vt:lpstr>
      <vt:lpstr>PowerPoint Presentation</vt:lpstr>
      <vt:lpstr>PowerPoint Presentation</vt:lpstr>
    </vt:vector>
  </TitlesOfParts>
  <Company>Thien Nam 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3: Hàm số liên tục</dc:title>
  <dc:creator>TNC</dc:creator>
  <cp:lastModifiedBy>Admin</cp:lastModifiedBy>
  <cp:revision>36</cp:revision>
  <dcterms:created xsi:type="dcterms:W3CDTF">2020-03-30T08:37:57Z</dcterms:created>
  <dcterms:modified xsi:type="dcterms:W3CDTF">2021-02-20T12:55:08Z</dcterms:modified>
</cp:coreProperties>
</file>