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44" r:id="rId2"/>
    <p:sldId id="345" r:id="rId3"/>
    <p:sldId id="327" r:id="rId4"/>
    <p:sldId id="328" r:id="rId5"/>
    <p:sldId id="355" r:id="rId6"/>
    <p:sldId id="356" r:id="rId7"/>
    <p:sldId id="357" r:id="rId8"/>
    <p:sldId id="364" r:id="rId9"/>
    <p:sldId id="348" r:id="rId10"/>
    <p:sldId id="361" r:id="rId11"/>
    <p:sldId id="362" r:id="rId12"/>
    <p:sldId id="363" r:id="rId13"/>
    <p:sldId id="35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34" autoAdjust="0"/>
    <p:restoredTop sz="94968" autoAdjust="0"/>
  </p:normalViewPr>
  <p:slideViewPr>
    <p:cSldViewPr>
      <p:cViewPr>
        <p:scale>
          <a:sx n="68" d="100"/>
          <a:sy n="68" d="100"/>
        </p:scale>
        <p:origin x="-70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7.wmf"/><Relationship Id="rId7" Type="http://schemas.openxmlformats.org/officeDocument/2006/relationships/image" Target="../media/image30.wmf"/><Relationship Id="rId12" Type="http://schemas.openxmlformats.org/officeDocument/2006/relationships/image" Target="../media/image35.wmf"/><Relationship Id="rId2" Type="http://schemas.openxmlformats.org/officeDocument/2006/relationships/image" Target="../media/image14.wmf"/><Relationship Id="rId1" Type="http://schemas.openxmlformats.org/officeDocument/2006/relationships/image" Target="../media/image26.wmf"/><Relationship Id="rId6" Type="http://schemas.openxmlformats.org/officeDocument/2006/relationships/image" Target="../media/image29.wmf"/><Relationship Id="rId11" Type="http://schemas.openxmlformats.org/officeDocument/2006/relationships/image" Target="../media/image34.wmf"/><Relationship Id="rId5" Type="http://schemas.openxmlformats.org/officeDocument/2006/relationships/image" Target="../media/image17.wmf"/><Relationship Id="rId10" Type="http://schemas.openxmlformats.org/officeDocument/2006/relationships/image" Target="../media/image33.wmf"/><Relationship Id="rId4" Type="http://schemas.openxmlformats.org/officeDocument/2006/relationships/image" Target="../media/image28.wmf"/><Relationship Id="rId9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14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47.wmf"/><Relationship Id="rId7" Type="http://schemas.openxmlformats.org/officeDocument/2006/relationships/image" Target="../media/image40.wmf"/><Relationship Id="rId12" Type="http://schemas.openxmlformats.org/officeDocument/2006/relationships/image" Target="../media/image49.wmf"/><Relationship Id="rId2" Type="http://schemas.openxmlformats.org/officeDocument/2006/relationships/image" Target="../media/image14.wmf"/><Relationship Id="rId1" Type="http://schemas.openxmlformats.org/officeDocument/2006/relationships/image" Target="../media/image46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48.wmf"/><Relationship Id="rId9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01BAF-84E2-40E2-90F5-B9B60A0B88DA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18C08-FD20-4C44-BFF4-C5D07B156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96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CB30DD-98FB-4A29-A7AA-9A62CFD93BD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018C08-FD20-4C44-BFF4-C5D07B1569D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72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018C08-FD20-4C44-BFF4-C5D07B1569D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72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E7FEA4-37BD-4DB5-A15C-0B9E2EBE160E}" type="slidenum">
              <a:rPr lang="en-US"/>
              <a:pPr/>
              <a:t>10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21A272-1D88-42EF-9CA9-693CA898E5A3}" type="slidenum">
              <a:rPr lang="en-US"/>
              <a:pPr/>
              <a:t>11</a:t>
            </a:fld>
            <a:endParaRPr lang="en-US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59C1F3-752B-410D-BB62-87407DD8A4EA}" type="slidenum">
              <a:rPr lang="en-US"/>
              <a:pPr/>
              <a:t>12</a:t>
            </a:fld>
            <a:endParaRPr lang="en-US"/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72951-47FB-442C-83DE-2D92906C4226}" type="datetimeFigureOut">
              <a:rPr lang="en-US" smtClean="0"/>
              <a:pPr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BF1B4-AC85-4D21-8DA5-2F9E107D7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54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6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3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6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0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6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5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7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21" Type="http://schemas.openxmlformats.org/officeDocument/2006/relationships/image" Target="../media/image9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2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image" Target="../media/image10.wmf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28" Type="http://schemas.openxmlformats.org/officeDocument/2006/relationships/image" Target="../media/image25.wmf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Relationship Id="rId27" Type="http://schemas.openxmlformats.org/officeDocument/2006/relationships/oleObject" Target="../embeddings/oleObject2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1.wmf"/><Relationship Id="rId26" Type="http://schemas.openxmlformats.org/officeDocument/2006/relationships/image" Target="../media/image35.wmf"/><Relationship Id="rId3" Type="http://schemas.openxmlformats.org/officeDocument/2006/relationships/oleObject" Target="../embeddings/oleObject28.bin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35.bin"/><Relationship Id="rId25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32.bin"/><Relationship Id="rId24" Type="http://schemas.openxmlformats.org/officeDocument/2006/relationships/image" Target="../media/image34.wmf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23" Type="http://schemas.openxmlformats.org/officeDocument/2006/relationships/oleObject" Target="../embeddings/oleObject38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1.wmf"/><Relationship Id="rId18" Type="http://schemas.openxmlformats.org/officeDocument/2006/relationships/oleObject" Target="../embeddings/oleObject49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8.bin"/><Relationship Id="rId29" Type="http://schemas.openxmlformats.org/officeDocument/2006/relationships/oleObject" Target="../embeddings/oleObject50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0.wmf"/><Relationship Id="rId5" Type="http://schemas.openxmlformats.org/officeDocument/2006/relationships/image" Target="../media/image14.wmf"/><Relationship Id="rId15" Type="http://schemas.openxmlformats.org/officeDocument/2006/relationships/image" Target="../media/image42.wmf"/><Relationship Id="rId28" Type="http://schemas.openxmlformats.org/officeDocument/2006/relationships/image" Target="../media/image49.png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44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7.bin"/><Relationship Id="rId30" Type="http://schemas.openxmlformats.org/officeDocument/2006/relationships/image" Target="../media/image4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38.wmf"/><Relationship Id="rId18" Type="http://schemas.openxmlformats.org/officeDocument/2006/relationships/oleObject" Target="../embeddings/oleObject58.bin"/><Relationship Id="rId26" Type="http://schemas.openxmlformats.org/officeDocument/2006/relationships/oleObject" Target="../embeddings/oleObject62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4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40.wmf"/><Relationship Id="rId25" Type="http://schemas.openxmlformats.org/officeDocument/2006/relationships/image" Target="../media/image44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7.bin"/><Relationship Id="rId20" Type="http://schemas.openxmlformats.org/officeDocument/2006/relationships/oleObject" Target="../embeddings/oleObject59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48.wmf"/><Relationship Id="rId24" Type="http://schemas.openxmlformats.org/officeDocument/2006/relationships/oleObject" Target="../embeddings/oleObject61.bin"/><Relationship Id="rId5" Type="http://schemas.openxmlformats.org/officeDocument/2006/relationships/image" Target="../media/image46.wmf"/><Relationship Id="rId15" Type="http://schemas.openxmlformats.org/officeDocument/2006/relationships/image" Target="../media/image39.wmf"/><Relationship Id="rId23" Type="http://schemas.openxmlformats.org/officeDocument/2006/relationships/image" Target="../media/image43.wmf"/><Relationship Id="rId28" Type="http://schemas.openxmlformats.org/officeDocument/2006/relationships/image" Target="../media/image49.png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41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6.bin"/><Relationship Id="rId22" Type="http://schemas.openxmlformats.org/officeDocument/2006/relationships/oleObject" Target="../embeddings/oleObject60.bin"/><Relationship Id="rId27" Type="http://schemas.openxmlformats.org/officeDocument/2006/relationships/image" Target="../media/image4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3311885" y="806915"/>
            <a:ext cx="2965768" cy="1600684"/>
            <a:chOff x="2256" y="768"/>
            <a:chExt cx="1422" cy="1062"/>
          </a:xfrm>
        </p:grpSpPr>
        <p:sp>
          <p:nvSpPr>
            <p:cNvPr id="13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2256" y="1477"/>
              <a:ext cx="1422" cy="353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0"/>
                  <a:gd name="adj2" fmla="val -213"/>
                </a:avLst>
              </a:prstTxWarp>
            </a:bodyPr>
            <a:lstStyle/>
            <a:p>
              <a:pPr algn="ctr"/>
              <a:r>
                <a:rPr lang="en-US" sz="3600" b="1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srgbClr val="C0C0C0">
                        <a:alpha val="79999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BÀI TẬP</a:t>
              </a:r>
              <a:endPara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104" y="768"/>
              <a:ext cx="448" cy="3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Group 11"/>
          <p:cNvGrpSpPr>
            <a:grpSpLocks/>
          </p:cNvGrpSpPr>
          <p:nvPr/>
        </p:nvGrpSpPr>
        <p:grpSpPr bwMode="auto">
          <a:xfrm>
            <a:off x="1524001" y="2895810"/>
            <a:ext cx="7316288" cy="1980997"/>
            <a:chOff x="2388" y="2630"/>
            <a:chExt cx="3003" cy="1018"/>
          </a:xfrm>
        </p:grpSpPr>
        <p:sp>
          <p:nvSpPr>
            <p:cNvPr id="21" name="Freeform 12"/>
            <p:cNvSpPr>
              <a:spLocks/>
            </p:cNvSpPr>
            <p:nvPr/>
          </p:nvSpPr>
          <p:spPr bwMode="auto">
            <a:xfrm>
              <a:off x="2388" y="2904"/>
              <a:ext cx="392" cy="420"/>
            </a:xfrm>
            <a:custGeom>
              <a:avLst/>
              <a:gdLst>
                <a:gd name="T0" fmla="*/ 0 w 392"/>
                <a:gd name="T1" fmla="*/ 0 h 420"/>
                <a:gd name="T2" fmla="*/ 392 w 392"/>
                <a:gd name="T3" fmla="*/ 420 h 420"/>
                <a:gd name="T4" fmla="*/ 0 60000 65536"/>
                <a:gd name="T5" fmla="*/ 0 60000 65536"/>
                <a:gd name="T6" fmla="*/ 0 w 392"/>
                <a:gd name="T7" fmla="*/ 0 h 420"/>
                <a:gd name="T8" fmla="*/ 392 w 392"/>
                <a:gd name="T9" fmla="*/ 420 h 4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2" h="420">
                  <a:moveTo>
                    <a:pt x="0" y="0"/>
                  </a:moveTo>
                  <a:lnTo>
                    <a:pt x="392" y="420"/>
                  </a:lnTo>
                </a:path>
              </a:pathLst>
            </a:custGeom>
            <a:noFill/>
            <a:ln w="57150">
              <a:noFill/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2" name="Group 13"/>
            <p:cNvGrpSpPr>
              <a:grpSpLocks/>
            </p:cNvGrpSpPr>
            <p:nvPr/>
          </p:nvGrpSpPr>
          <p:grpSpPr bwMode="auto">
            <a:xfrm>
              <a:off x="2580" y="2630"/>
              <a:ext cx="2811" cy="1018"/>
              <a:chOff x="2580" y="2630"/>
              <a:chExt cx="2811" cy="1018"/>
            </a:xfrm>
          </p:grpSpPr>
          <p:sp>
            <p:nvSpPr>
              <p:cNvPr id="23" name="AutoShape 7"/>
              <p:cNvSpPr>
                <a:spLocks noChangeArrowheads="1"/>
              </p:cNvSpPr>
              <p:nvPr/>
            </p:nvSpPr>
            <p:spPr bwMode="gray">
              <a:xfrm>
                <a:off x="2784" y="3024"/>
                <a:ext cx="2544" cy="624"/>
              </a:xfrm>
              <a:prstGeom prst="roundRect">
                <a:avLst>
                  <a:gd name="adj" fmla="val 9106"/>
                </a:avLst>
              </a:prstGeom>
              <a:solidFill>
                <a:schemeClr val="bg1"/>
              </a:solidFill>
              <a:ln w="254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WordArt 15"/>
              <p:cNvSpPr>
                <a:spLocks noChangeArrowheads="1" noChangeShapeType="1" noTextEdit="1"/>
              </p:cNvSpPr>
              <p:nvPr/>
            </p:nvSpPr>
            <p:spPr bwMode="auto">
              <a:xfrm>
                <a:off x="2580" y="2630"/>
                <a:ext cx="2811" cy="542"/>
              </a:xfrm>
              <a:prstGeom prst="rect">
                <a:avLst/>
              </a:prstGeom>
            </p:spPr>
            <p:txBody>
              <a:bodyPr wrap="none" fromWordArt="1">
                <a:prstTxWarp prst="textWave1">
                  <a:avLst>
                    <a:gd name="adj1" fmla="val 0"/>
                    <a:gd name="adj2" fmla="val 227"/>
                  </a:avLst>
                </a:prstTxWarp>
              </a:bodyPr>
              <a:lstStyle/>
              <a:p>
                <a:pPr algn="ctr"/>
                <a:r>
                  <a:rPr lang="en-US" sz="3600" b="1" kern="10" dirty="0" smtClean="0">
                    <a:ln w="9525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solidFill>
                      <a:srgbClr val="800000"/>
                    </a:solidFill>
                    <a:latin typeface="Times New Roman" pitchFamily="18" charset="0"/>
                    <a:cs typeface="Times New Roman" pitchFamily="18" charset="0"/>
                  </a:rPr>
                  <a:t>HÀM SỐ LIÊN TỤC          </a:t>
                </a:r>
                <a:endParaRPr lang="en-US" sz="3600" b="1" kern="10" dirty="0">
                  <a:ln w="9525">
                    <a:solidFill>
                      <a:srgbClr val="800000"/>
                    </a:solidFill>
                    <a:round/>
                    <a:headEnd/>
                    <a:tailEnd/>
                  </a:ln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977540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ext Box 2"/>
          <p:cNvSpPr txBox="1">
            <a:spLocks noChangeArrowheads="1"/>
          </p:cNvSpPr>
          <p:nvPr/>
        </p:nvSpPr>
        <p:spPr bwMode="auto">
          <a:xfrm>
            <a:off x="914400" y="2247900"/>
            <a:ext cx="7664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 </a:t>
            </a:r>
            <a:r>
              <a:rPr lang="en-US" sz="2800" b="1" i="1" u="sng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Câu</a:t>
            </a:r>
            <a:r>
              <a:rPr lang="en-US" sz="2800" b="1" i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1</a:t>
            </a:r>
            <a:r>
              <a:rPr lang="en-US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800" b="1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gián</a:t>
            </a:r>
            <a:r>
              <a:rPr 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927100" y="381000"/>
            <a:ext cx="72263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CÂU HỎI TRẮC NGHIỆM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2037" name="Line 5"/>
          <p:cNvSpPr>
            <a:spLocks noChangeShapeType="1"/>
          </p:cNvSpPr>
          <p:nvPr/>
        </p:nvSpPr>
        <p:spPr bwMode="auto">
          <a:xfrm>
            <a:off x="1112838" y="1477963"/>
            <a:ext cx="5638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-1371600" y="48768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>
                <a:solidFill>
                  <a:srgbClr val="FF0000"/>
                </a:solidFill>
                <a:latin typeface="VNI-Helve" pitchFamily="2" charset="0"/>
                <a:sym typeface="Wingdings" pitchFamily="2" charset="2"/>
              </a:rPr>
              <a:t></a:t>
            </a:r>
            <a:endParaRPr lang="en-US" sz="2800">
              <a:latin typeface="VNI-Times" pitchFamily="2" charset="0"/>
            </a:endParaRPr>
          </a:p>
        </p:txBody>
      </p:sp>
      <p:sp>
        <p:nvSpPr>
          <p:cNvPr id="172042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flipV="1">
            <a:off x="8610600" y="6553200"/>
            <a:ext cx="381000" cy="304800"/>
          </a:xfrm>
          <a:prstGeom prst="actionButtonEnd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2049" name="Text Box 17"/>
          <p:cNvSpPr txBox="1">
            <a:spLocks noChangeArrowheads="1"/>
          </p:cNvSpPr>
          <p:nvPr/>
        </p:nvSpPr>
        <p:spPr bwMode="auto">
          <a:xfrm>
            <a:off x="179388" y="3321050"/>
            <a:ext cx="496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A.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tồn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2050" name="Rectangle 18"/>
          <p:cNvSpPr>
            <a:spLocks noChangeArrowheads="1"/>
          </p:cNvSpPr>
          <p:nvPr/>
        </p:nvSpPr>
        <p:spPr bwMode="auto">
          <a:xfrm>
            <a:off x="250825" y="3933825"/>
            <a:ext cx="3927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B.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tồn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2051" name="Rectangle 19"/>
          <p:cNvSpPr>
            <a:spLocks noChangeArrowheads="1"/>
          </p:cNvSpPr>
          <p:nvPr/>
        </p:nvSpPr>
        <p:spPr bwMode="auto">
          <a:xfrm>
            <a:off x="179388" y="4833938"/>
            <a:ext cx="7212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C.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tồn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                               .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2052" name="Rectangle 20"/>
          <p:cNvSpPr>
            <a:spLocks noChangeArrowheads="1"/>
          </p:cNvSpPr>
          <p:nvPr/>
        </p:nvSpPr>
        <p:spPr bwMode="auto">
          <a:xfrm>
            <a:off x="250825" y="5516563"/>
            <a:ext cx="4787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D.  Cả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mệnh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2056" name="Object 24"/>
          <p:cNvGraphicFramePr>
            <a:graphicFrameLocks noChangeAspect="1"/>
          </p:cNvGraphicFramePr>
          <p:nvPr/>
        </p:nvGraphicFramePr>
        <p:xfrm>
          <a:off x="6388100" y="2312988"/>
          <a:ext cx="4699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28" name="Equation" r:id="rId4" imgW="190440" imgH="241200" progId="Equation.DSMT4">
                  <p:embed/>
                </p:oleObj>
              </mc:Choice>
              <mc:Fallback>
                <p:oleObj name="Equation" r:id="rId4" imgW="1904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2312988"/>
                        <a:ext cx="46990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62" name="Object 30"/>
          <p:cNvGraphicFramePr>
            <a:graphicFrameLocks noChangeAspect="1"/>
          </p:cNvGraphicFramePr>
          <p:nvPr/>
        </p:nvGraphicFramePr>
        <p:xfrm>
          <a:off x="719138" y="3321050"/>
          <a:ext cx="97313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29" name="Equation" r:id="rId6" imgW="393480" imgH="228600" progId="Equation.3">
                  <p:embed/>
                </p:oleObj>
              </mc:Choice>
              <mc:Fallback>
                <p:oleObj name="Equation" r:id="rId6" imgW="393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8" y="3321050"/>
                        <a:ext cx="97313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63" name="Object 31"/>
          <p:cNvGraphicFramePr>
            <a:graphicFrameLocks noChangeAspect="1"/>
          </p:cNvGraphicFramePr>
          <p:nvPr/>
        </p:nvGraphicFramePr>
        <p:xfrm>
          <a:off x="719138" y="3967163"/>
          <a:ext cx="133508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30" name="Equation" r:id="rId8" imgW="583920" imgH="291960" progId="Equation.3">
                  <p:embed/>
                </p:oleObj>
              </mc:Choice>
              <mc:Fallback>
                <p:oleObj name="Equation" r:id="rId8" imgW="58392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8" y="3967163"/>
                        <a:ext cx="1335087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64" name="Object 32"/>
          <p:cNvGraphicFramePr>
            <a:graphicFrameLocks noChangeAspect="1"/>
          </p:cNvGraphicFramePr>
          <p:nvPr/>
        </p:nvGraphicFramePr>
        <p:xfrm>
          <a:off x="1981200" y="4868863"/>
          <a:ext cx="1149350" cy="575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31" name="Equation" r:id="rId10" imgW="583920" imgH="291960" progId="Equation.3">
                  <p:embed/>
                </p:oleObj>
              </mc:Choice>
              <mc:Fallback>
                <p:oleObj name="Equation" r:id="rId10" imgW="58392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868863"/>
                        <a:ext cx="1149350" cy="5753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66" name="Object 34"/>
          <p:cNvGraphicFramePr>
            <a:graphicFrameLocks noChangeAspect="1"/>
          </p:cNvGraphicFramePr>
          <p:nvPr/>
        </p:nvGraphicFramePr>
        <p:xfrm>
          <a:off x="4572000" y="4832384"/>
          <a:ext cx="2290761" cy="654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32" name="Equation" r:id="rId12" imgW="1091880" imgH="291960" progId="Equation.3">
                  <p:embed/>
                </p:oleObj>
              </mc:Choice>
              <mc:Fallback>
                <p:oleObj name="Equation" r:id="rId12" imgW="109188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832384"/>
                        <a:ext cx="2290761" cy="6540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67" name="Object 35"/>
          <p:cNvGraphicFramePr>
            <a:graphicFrameLocks noChangeAspect="1"/>
          </p:cNvGraphicFramePr>
          <p:nvPr/>
        </p:nvGraphicFramePr>
        <p:xfrm>
          <a:off x="647700" y="4868863"/>
          <a:ext cx="79216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33" name="Equation" r:id="rId14" imgW="393480" imgH="228600" progId="Equation.3">
                  <p:embed/>
                </p:oleObj>
              </mc:Choice>
              <mc:Fallback>
                <p:oleObj name="Equation" r:id="rId14" imgW="393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4868863"/>
                        <a:ext cx="792163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4481213"/>
      </p:ext>
    </p:extLst>
  </p:cSld>
  <p:clrMapOvr>
    <a:masterClrMapping/>
  </p:clrMapOvr>
  <p:transition spd="slow" advClick="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0347 -0.63306 L 0.40191 -0.69226 L 0.17986 -0.09526 L 0.10156 -0.23538 C 0.10955 -0.23538 0.11909 -0.25411 0.12691 -0.25665 C 0.13246 -0.25665 0.14375 -0.23931 0.14965 -0.23931 C 0.15555 -0.23931 0.1625 -0.24463 0.17552 -0.24463 L 0.32725 -0.45133 L 0.80173 -0.35399 L 0.32882 -0.12717 L 0.20659 -0.23538 L 0.21649 -0.24463 L 0.83246 -0.12717 C 0.84357 -0.13133 0.33715 -0.43908 0.34826 -0.44578 C 0.35225 -0.44694 0.77135 -0.45572 0.77743 -0.45341 C 0.78333 -0.45041 0.30173 -0.24347 0.30312 -0.24208 C 0.30659 -0.23676 0.31788 -0.00763 0.32152 -0.00486 L 0.32361 -0.23538 L 0.91771 -0.15885 L 0.16371 0.0578 L 0.16215 0.06844 " pathEditMode="relative" rAng="0" ptsTypes="FAAfffFFFAFFffffFFAAF">
                                      <p:cBhvr>
                                        <p:cTn id="6" dur="3000" fill="hold"/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100" y="3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684213" y="2247900"/>
            <a:ext cx="7664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  <a:sym typeface="Symbol" pitchFamily="18" charset="2"/>
              </a:rPr>
              <a:t> </a:t>
            </a:r>
            <a:r>
              <a:rPr lang="en-US" sz="2800" b="1" i="1" u="sng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</a:rPr>
              <a:t>: 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́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1295400" y="381000"/>
            <a:ext cx="5943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HỎI TRẮC NGHIỆM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9512" name="Text Box 8"/>
          <p:cNvSpPr txBox="1">
            <a:spLocks noChangeArrowheads="1"/>
          </p:cNvSpPr>
          <p:nvPr/>
        </p:nvSpPr>
        <p:spPr bwMode="auto">
          <a:xfrm>
            <a:off x="-1371600" y="48768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dirty="0">
                <a:solidFill>
                  <a:srgbClr val="FF0000"/>
                </a:solidFill>
                <a:latin typeface="VNI-Helve" pitchFamily="2" charset="0"/>
                <a:sym typeface="Wingdings" pitchFamily="2" charset="2"/>
              </a:rPr>
              <a:t></a:t>
            </a:r>
            <a:endParaRPr lang="en-US" sz="2800" dirty="0">
              <a:latin typeface="VNI-Times" pitchFamily="2" charset="0"/>
            </a:endParaRPr>
          </a:p>
        </p:txBody>
      </p:sp>
      <p:sp>
        <p:nvSpPr>
          <p:cNvPr id="149535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flipV="1">
            <a:off x="8610600" y="6553200"/>
            <a:ext cx="381000" cy="304800"/>
          </a:xfrm>
          <a:prstGeom prst="actionButtonEnd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9536" name="Text Box 32"/>
          <p:cNvSpPr txBox="1">
            <a:spLocks noChangeArrowheads="1"/>
          </p:cNvSpPr>
          <p:nvPr/>
        </p:nvSpPr>
        <p:spPr bwMode="auto">
          <a:xfrm>
            <a:off x="6326187" y="2097088"/>
            <a:ext cx="6842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nếu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9537" name="Rectangle 33"/>
          <p:cNvSpPr>
            <a:spLocks noChangeArrowheads="1"/>
          </p:cNvSpPr>
          <p:nvPr/>
        </p:nvSpPr>
        <p:spPr bwMode="auto">
          <a:xfrm>
            <a:off x="6064250" y="2744788"/>
            <a:ext cx="6286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nếu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3894137" y="1855787"/>
            <a:ext cx="4106863" cy="1455738"/>
            <a:chOff x="2408" y="1169"/>
            <a:chExt cx="2587" cy="917"/>
          </a:xfrm>
        </p:grpSpPr>
        <p:graphicFrame>
          <p:nvGraphicFramePr>
            <p:cNvPr id="149508" name="Object 4"/>
            <p:cNvGraphicFramePr>
              <a:graphicFrameLocks noChangeAspect="1"/>
            </p:cNvGraphicFramePr>
            <p:nvPr/>
          </p:nvGraphicFramePr>
          <p:xfrm>
            <a:off x="2408" y="1169"/>
            <a:ext cx="1579" cy="9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5424" name="Equation" r:id="rId4" imgW="1295280" imgH="685800" progId="Equation.DSMT4">
                    <p:embed/>
                  </p:oleObj>
                </mc:Choice>
                <mc:Fallback>
                  <p:oleObj name="Equation" r:id="rId4" imgW="1295280" imgH="685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8" y="1169"/>
                          <a:ext cx="1579" cy="9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9538" name="Object 34"/>
            <p:cNvGraphicFramePr>
              <a:graphicFrameLocks noChangeAspect="1"/>
            </p:cNvGraphicFramePr>
            <p:nvPr/>
          </p:nvGraphicFramePr>
          <p:xfrm>
            <a:off x="4416" y="1321"/>
            <a:ext cx="579" cy="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5425" name="Equation" r:id="rId6" imgW="355320" imgH="406080" progId="Equation.DSMT4">
                    <p:embed/>
                  </p:oleObj>
                </mc:Choice>
                <mc:Fallback>
                  <p:oleObj name="Equation" r:id="rId6" imgW="355320" imgH="4060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1321"/>
                          <a:ext cx="579" cy="6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9539" name="Text Box 35"/>
          <p:cNvSpPr txBox="1">
            <a:spLocks noChangeArrowheads="1"/>
          </p:cNvSpPr>
          <p:nvPr/>
        </p:nvSpPr>
        <p:spPr bwMode="auto">
          <a:xfrm>
            <a:off x="971550" y="3284538"/>
            <a:ext cx="5048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Khẳng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đúng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9540" name="Text Box 36"/>
          <p:cNvSpPr txBox="1">
            <a:spLocks noChangeArrowheads="1"/>
          </p:cNvSpPr>
          <p:nvPr/>
        </p:nvSpPr>
        <p:spPr bwMode="auto">
          <a:xfrm>
            <a:off x="76200" y="3860800"/>
            <a:ext cx="518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x = 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9541" name="Rectangle 37"/>
          <p:cNvSpPr>
            <a:spLocks noChangeArrowheads="1"/>
          </p:cNvSpPr>
          <p:nvPr/>
        </p:nvSpPr>
        <p:spPr bwMode="auto">
          <a:xfrm>
            <a:off x="4902133" y="3881735"/>
            <a:ext cx="15632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B. f(0) = 1.</a:t>
            </a:r>
          </a:p>
        </p:txBody>
      </p:sp>
      <p:sp>
        <p:nvSpPr>
          <p:cNvPr id="149542" name="Rectangle 38"/>
          <p:cNvSpPr>
            <a:spLocks noChangeArrowheads="1"/>
          </p:cNvSpPr>
          <p:nvPr/>
        </p:nvSpPr>
        <p:spPr bwMode="auto">
          <a:xfrm>
            <a:off x="76200" y="4643735"/>
            <a:ext cx="49307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f(1) = 1.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9543" name="Rectangle 39"/>
          <p:cNvSpPr>
            <a:spLocks noChangeArrowheads="1"/>
          </p:cNvSpPr>
          <p:nvPr/>
        </p:nvSpPr>
        <p:spPr bwMode="auto">
          <a:xfrm>
            <a:off x="4572000" y="4648200"/>
            <a:ext cx="4787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178135"/>
      </p:ext>
    </p:extLst>
  </p:cSld>
  <p:clrMapOvr>
    <a:masterClrMapping/>
  </p:clrMapOvr>
  <p:transition spd="slow" advClick="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712 -0.13387 L 0.03819 -0.1422 L -0.04028 -0.28254 C -0.0323 -0.28254 -0.02275 -0.30127 -0.01493 -0.30382 C -0.00938 -0.30382 0.00191 -0.28648 0.00781 -0.28648 C 0.01371 -0.28648 0.02083 -0.29179 0.03368 -0.29179 L 0.18541 -0.4985 L 0.63698 -0.2689 L 0.18698 -0.17434 L 0.06475 -0.28254 L 0.07465 -0.29179 L 0.6908 -0.17434 C 0.70173 -0.17827 0.19548 -0.48624 0.20659 -0.49295 C 0.21059 -0.49411 0.62968 -0.50289 0.63576 -0.50035 C 0.64149 -0.49757 0.15989 -0.29064 0.16146 -0.28925 C 0.16475 -0.28393 0.17604 -0.05457 0.17968 -0.05179 L 0.18177 -0.28254 L 0.77586 -0.20601 L 0.68125 -0.06035 " pathEditMode="relative" rAng="0" ptsTypes="FAfffFFFAFFffffFFAF">
                                      <p:cBhvr>
                                        <p:cTn id="6" dur="3000" fill="hold"/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00" y="-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 Box 2"/>
          <p:cNvSpPr txBox="1">
            <a:spLocks noChangeArrowheads="1"/>
          </p:cNvSpPr>
          <p:nvPr/>
        </p:nvSpPr>
        <p:spPr bwMode="auto">
          <a:xfrm>
            <a:off x="215900" y="2247900"/>
            <a:ext cx="8362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  <a:sym typeface="Symbol" pitchFamily="18" charset="2"/>
              </a:rPr>
              <a:t> </a:t>
            </a:r>
            <a:r>
              <a:rPr lang="en-US" sz="2800" b="1" i="1" u="sng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</a:rPr>
              <a:t>: 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́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556" name="Rectangle 4"/>
          <p:cNvSpPr>
            <a:spLocks noChangeArrowheads="1"/>
          </p:cNvSpPr>
          <p:nvPr/>
        </p:nvSpPr>
        <p:spPr bwMode="auto">
          <a:xfrm>
            <a:off x="927100" y="657225"/>
            <a:ext cx="5943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HỎI TRẮC NGHIỆM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-1371600" y="48768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>
                <a:solidFill>
                  <a:srgbClr val="FF0000"/>
                </a:solidFill>
                <a:latin typeface="VNI-Helve" pitchFamily="2" charset="0"/>
                <a:sym typeface="Wingdings" pitchFamily="2" charset="2"/>
              </a:rPr>
              <a:t></a:t>
            </a:r>
            <a:endParaRPr lang="en-US" sz="2800">
              <a:latin typeface="VNI-Times" pitchFamily="2" charset="0"/>
            </a:endParaRPr>
          </a:p>
        </p:txBody>
      </p:sp>
      <p:sp>
        <p:nvSpPr>
          <p:cNvPr id="151562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 flipV="1">
            <a:off x="8610600" y="6553200"/>
            <a:ext cx="381000" cy="304800"/>
          </a:xfrm>
          <a:prstGeom prst="actionButtonEnd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51563" name="Text Box 11"/>
          <p:cNvSpPr txBox="1">
            <a:spLocks noChangeArrowheads="1"/>
          </p:cNvSpPr>
          <p:nvPr/>
        </p:nvSpPr>
        <p:spPr bwMode="auto">
          <a:xfrm>
            <a:off x="6048375" y="2097088"/>
            <a:ext cx="6842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nếu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564" name="Rectangle 12"/>
          <p:cNvSpPr>
            <a:spLocks noChangeArrowheads="1"/>
          </p:cNvSpPr>
          <p:nvPr/>
        </p:nvSpPr>
        <p:spPr bwMode="auto">
          <a:xfrm>
            <a:off x="6019800" y="2667000"/>
            <a:ext cx="6286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nếu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563938" y="1882775"/>
            <a:ext cx="4037012" cy="1401763"/>
            <a:chOff x="2452" y="1186"/>
            <a:chExt cx="2543" cy="883"/>
          </a:xfrm>
        </p:grpSpPr>
        <p:graphicFrame>
          <p:nvGraphicFramePr>
            <p:cNvPr id="151566" name="Object 14"/>
            <p:cNvGraphicFramePr>
              <a:graphicFrameLocks noChangeAspect="1"/>
            </p:cNvGraphicFramePr>
            <p:nvPr/>
          </p:nvGraphicFramePr>
          <p:xfrm>
            <a:off x="2452" y="1186"/>
            <a:ext cx="1545" cy="8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7472" name="Equation" r:id="rId4" imgW="1155600" imgH="660240" progId="Equation.3">
                    <p:embed/>
                  </p:oleObj>
                </mc:Choice>
                <mc:Fallback>
                  <p:oleObj name="Equation" r:id="rId4" imgW="1155600" imgH="6602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52" y="1186"/>
                          <a:ext cx="1545" cy="8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1567" name="Object 15"/>
            <p:cNvGraphicFramePr>
              <a:graphicFrameLocks noChangeAspect="1"/>
            </p:cNvGraphicFramePr>
            <p:nvPr/>
          </p:nvGraphicFramePr>
          <p:xfrm>
            <a:off x="4416" y="1321"/>
            <a:ext cx="579" cy="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7473" name="Equation" r:id="rId6" imgW="355320" imgH="406080" progId="Equation.3">
                    <p:embed/>
                  </p:oleObj>
                </mc:Choice>
                <mc:Fallback>
                  <p:oleObj name="Equation" r:id="rId6" imgW="355320" imgH="4060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1321"/>
                          <a:ext cx="579" cy="6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1568" name="Text Box 16"/>
          <p:cNvSpPr txBox="1">
            <a:spLocks noChangeArrowheads="1"/>
          </p:cNvSpPr>
          <p:nvPr/>
        </p:nvSpPr>
        <p:spPr bwMode="auto">
          <a:xfrm>
            <a:off x="935038" y="3284538"/>
            <a:ext cx="7777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trị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569" name="Text Box 17"/>
          <p:cNvSpPr txBox="1">
            <a:spLocks noChangeArrowheads="1"/>
          </p:cNvSpPr>
          <p:nvPr/>
        </p:nvSpPr>
        <p:spPr bwMode="auto">
          <a:xfrm>
            <a:off x="684213" y="3860800"/>
            <a:ext cx="4103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570" name="Rectangle 18"/>
          <p:cNvSpPr>
            <a:spLocks noChangeArrowheads="1"/>
          </p:cNvSpPr>
          <p:nvPr/>
        </p:nvSpPr>
        <p:spPr bwMode="auto">
          <a:xfrm>
            <a:off x="4967288" y="3832225"/>
            <a:ext cx="17235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 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= 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571" name="Rectangle 19"/>
          <p:cNvSpPr>
            <a:spLocks noChangeArrowheads="1"/>
          </p:cNvSpPr>
          <p:nvPr/>
        </p:nvSpPr>
        <p:spPr bwMode="auto">
          <a:xfrm>
            <a:off x="684213" y="4732338"/>
            <a:ext cx="38528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C. 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572" name="Rectangle 20"/>
          <p:cNvSpPr>
            <a:spLocks noChangeArrowheads="1"/>
          </p:cNvSpPr>
          <p:nvPr/>
        </p:nvSpPr>
        <p:spPr bwMode="auto">
          <a:xfrm>
            <a:off x="4716463" y="4700588"/>
            <a:ext cx="4787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528731"/>
      </p:ext>
    </p:extLst>
  </p:cSld>
  <p:clrMapOvr>
    <a:masterClrMapping/>
  </p:clrMapOvr>
  <p:transition spd="slow" advClick="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375 -0.12347 L -0.44219 -0.13179 L -0.52066 -0.27214 C -0.51268 -0.27214 -0.50313 -0.29087 -0.49532 -0.29341 C -0.48976 -0.29341 -0.47848 -0.27607 -0.47257 -0.27607 C -0.46667 -0.27607 -0.45955 -0.28139 -0.4467 -0.28139 L -0.29497 -0.48809 L 0.68611 -0.2652 L -0.29341 -0.16393 L -0.41563 -0.27214 L -0.40573 -0.28139 L 0.21024 -0.16393 C 0.22118 -0.16786 -0.2849 -0.47584 -0.27379 -0.48254 C -0.2698 -0.4837 0.68784 -0.42012 0.69409 -0.41757 C 0.69965 -0.4148 -0.32049 -0.28023 -0.31893 -0.27885 C -0.31563 -0.27353 -0.30434 -0.04416 -0.3007 -0.04139 L -0.29861 -0.27214 L 0.29548 -0.19561 L 0.20086 -0.04994 " pathEditMode="relative" rAng="0" ptsTypes="FAfffFFFAFFffffFFAF">
                                      <p:cBhvr>
                                        <p:cTn id="6" dur="30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900" y="-1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6508" y="304800"/>
            <a:ext cx="48478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Hướng</a:t>
            </a:r>
            <a:r>
              <a:rPr lang="en-US" sz="40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dẫn</a:t>
            </a:r>
            <a:r>
              <a:rPr lang="en-US" sz="40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40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ở </a:t>
            </a:r>
            <a:r>
              <a:rPr lang="en-US" sz="40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nhà</a:t>
            </a:r>
            <a:endParaRPr lang="en-US" sz="4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752600"/>
            <a:ext cx="769619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 </a:t>
            </a:r>
            <a:endParaRPr lang="en-US" sz="60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676400"/>
            <a:ext cx="82296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n w="11430"/>
                <a:solidFill>
                  <a:srgbClr val="7030A0"/>
                </a:solidFill>
              </a:rPr>
              <a:t>1.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Xem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lại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lý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thuyết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: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định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nghĩa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hàm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số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liên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tục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tại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một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điểm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;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các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bước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để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xét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tính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liên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tục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của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hàm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số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tại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một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điểm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,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tìm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điều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kiện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để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hàm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số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liên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tục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tại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một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điểm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.</a:t>
            </a:r>
            <a:endParaRPr lang="en-US" sz="2400" cap="none" spc="0" dirty="0">
              <a:ln w="11430"/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3503474"/>
            <a:ext cx="8229600" cy="5890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n w="11430"/>
                <a:solidFill>
                  <a:srgbClr val="7030A0"/>
                </a:solidFill>
              </a:rPr>
              <a:t>.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Hoàn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thành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ví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dụ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3,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dạng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2.</a:t>
            </a:r>
            <a:endParaRPr lang="en-US" sz="2400" cap="none" spc="0" dirty="0">
              <a:ln w="11430"/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9161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1752600"/>
            <a:ext cx="8534400" cy="175260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sz="6000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A. KIẾN THỨC CẦN NHỚ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	B. CÁC DẠNG TOÁN CƠ BẢN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	C. BÀI TẬP TRẮC NGHIỆM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0460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1752601" y="152400"/>
            <a:ext cx="5638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</a:rPr>
              <a:t>A. KIẾN THỨC CẦN NHỚ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800" y="685800"/>
            <a:ext cx="8763000" cy="72943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 smtClean="0">
                <a:ln w="11430"/>
                <a:solidFill>
                  <a:srgbClr val="7030A0"/>
                </a:solidFill>
              </a:rPr>
              <a:t>Cho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hàm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số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                     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xác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định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trên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khoảng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      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và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          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Hàm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số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                    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được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gọi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là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liên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tục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tại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      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nếu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 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endParaRPr lang="en-US" sz="2400" dirty="0">
              <a:ln w="11430"/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n w="11430"/>
                <a:solidFill>
                  <a:srgbClr val="7030A0"/>
                </a:solidFill>
              </a:rPr>
              <a:t>2.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Hàm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>
                <a:ln w="11430"/>
                <a:solidFill>
                  <a:srgbClr val="7030A0"/>
                </a:solidFill>
              </a:rPr>
              <a:t>số</a:t>
            </a:r>
            <a:r>
              <a:rPr lang="en-US" sz="2400" dirty="0">
                <a:ln w="11430"/>
                <a:solidFill>
                  <a:srgbClr val="7030A0"/>
                </a:solidFill>
              </a:rPr>
              <a:t>                       </a:t>
            </a:r>
            <a:r>
              <a:rPr lang="en-US" sz="2400" dirty="0" err="1">
                <a:ln w="11430"/>
                <a:solidFill>
                  <a:srgbClr val="7030A0"/>
                </a:solidFill>
              </a:rPr>
              <a:t>liên</a:t>
            </a:r>
            <a:r>
              <a:rPr lang="en-US" sz="2400" dirty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>
                <a:ln w="11430"/>
                <a:solidFill>
                  <a:srgbClr val="7030A0"/>
                </a:solidFill>
              </a:rPr>
              <a:t>tục</a:t>
            </a:r>
            <a:r>
              <a:rPr lang="en-US" sz="2400" dirty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>
                <a:ln w="11430"/>
                <a:solidFill>
                  <a:srgbClr val="7030A0"/>
                </a:solidFill>
              </a:rPr>
              <a:t>tại</a:t>
            </a:r>
            <a:r>
              <a:rPr lang="en-US" sz="2400" dirty="0">
                <a:ln w="11430"/>
                <a:solidFill>
                  <a:srgbClr val="7030A0"/>
                </a:solidFill>
              </a:rPr>
              <a:t>        </a:t>
            </a:r>
            <a:r>
              <a:rPr lang="en-US" sz="2400" dirty="0" err="1">
                <a:ln w="11430"/>
                <a:solidFill>
                  <a:srgbClr val="7030A0"/>
                </a:solidFill>
              </a:rPr>
              <a:t>nếu</a:t>
            </a:r>
            <a:r>
              <a:rPr lang="en-US" sz="2400" dirty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thỏa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mãn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cả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3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điều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kiện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sau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đây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n w="11430"/>
                <a:solidFill>
                  <a:srgbClr val="7030A0"/>
                </a:solidFill>
              </a:rPr>
              <a:t>+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.      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thuộc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tập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xác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định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của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hàm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số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n w="11430"/>
                <a:solidFill>
                  <a:srgbClr val="7030A0"/>
                </a:solidFill>
              </a:rPr>
              <a:t>+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.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Tồn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tại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giới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7030A0"/>
                </a:solidFill>
              </a:rPr>
              <a:t>hạn</a:t>
            </a:r>
            <a:r>
              <a:rPr lang="en-US" sz="2400" dirty="0" smtClean="0">
                <a:ln w="11430"/>
                <a:solidFill>
                  <a:srgbClr val="7030A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en-US" sz="2400" dirty="0">
              <a:ln w="11430"/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n w="11430"/>
                <a:solidFill>
                  <a:srgbClr val="7030A0"/>
                </a:solidFill>
              </a:rPr>
              <a:t>+. 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n w="11430"/>
                <a:solidFill>
                  <a:srgbClr val="FF0000"/>
                </a:solidFill>
              </a:rPr>
              <a:t>Nếu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vi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phạm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một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trong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ba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điều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kiện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trên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, ta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nói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hàm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số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gián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đoạn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ln w="11430"/>
                <a:solidFill>
                  <a:srgbClr val="FF0000"/>
                </a:solidFill>
              </a:rPr>
              <a:t>tại</a:t>
            </a:r>
            <a:r>
              <a:rPr lang="en-US" sz="2400" dirty="0" smtClean="0">
                <a:ln w="11430"/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n w="11430"/>
              <a:solidFill>
                <a:srgbClr val="7030A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endParaRPr lang="en-US" sz="2400" dirty="0" smtClean="0">
              <a:ln w="11430"/>
              <a:solidFill>
                <a:srgbClr val="7030A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endParaRPr lang="en-US" sz="2400" dirty="0" smtClean="0">
              <a:ln w="11430"/>
              <a:solidFill>
                <a:srgbClr val="7030A0"/>
              </a:solidFill>
            </a:endParaRPr>
          </a:p>
        </p:txBody>
      </p:sp>
      <p:graphicFrame>
        <p:nvGraphicFramePr>
          <p:cNvPr id="13" name="Object 30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089479559"/>
              </p:ext>
            </p:extLst>
          </p:nvPr>
        </p:nvGraphicFramePr>
        <p:xfrm>
          <a:off x="2446338" y="838200"/>
          <a:ext cx="136366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12" name="Equation" r:id="rId3" imgW="596880" imgH="203040" progId="Equation.DSMT4">
                  <p:embed/>
                </p:oleObj>
              </mc:Choice>
              <mc:Fallback>
                <p:oleObj name="Equation" r:id="rId3" imgW="596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338" y="838200"/>
                        <a:ext cx="136366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72485065"/>
              </p:ext>
            </p:extLst>
          </p:nvPr>
        </p:nvGraphicFramePr>
        <p:xfrm>
          <a:off x="7489825" y="762000"/>
          <a:ext cx="10445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13" name="Equation" r:id="rId5" imgW="457200" imgH="228600" progId="Equation.DSMT4">
                  <p:embed/>
                </p:oleObj>
              </mc:Choice>
              <mc:Fallback>
                <p:oleObj name="Equation" r:id="rId5" imgW="457200" imgH="228600" progId="Equation.DSMT4">
                  <p:embed/>
                  <p:pic>
                    <p:nvPicPr>
                      <p:cNvPr id="0" name="Object 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9825" y="762000"/>
                        <a:ext cx="104457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0221594"/>
              </p:ext>
            </p:extLst>
          </p:nvPr>
        </p:nvGraphicFramePr>
        <p:xfrm>
          <a:off x="6553200" y="914400"/>
          <a:ext cx="37782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14" name="Equation" r:id="rId7" imgW="164880" imgH="152280" progId="Equation.DSMT4">
                  <p:embed/>
                </p:oleObj>
              </mc:Choice>
              <mc:Fallback>
                <p:oleObj name="Equation" r:id="rId7" imgW="164880" imgH="152280" progId="Equation.DSMT4">
                  <p:embed/>
                  <p:pic>
                    <p:nvPicPr>
                      <p:cNvPr id="0" name="Object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914400"/>
                        <a:ext cx="377825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4102201"/>
              </p:ext>
            </p:extLst>
          </p:nvPr>
        </p:nvGraphicFramePr>
        <p:xfrm>
          <a:off x="1524000" y="1371600"/>
          <a:ext cx="136366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15" name="Equation" r:id="rId9" imgW="596880" imgH="203040" progId="Equation.DSMT4">
                  <p:embed/>
                </p:oleObj>
              </mc:Choice>
              <mc:Fallback>
                <p:oleObj name="Equation" r:id="rId9" imgW="596880" imgH="203040" progId="Equation.DSMT4">
                  <p:embed/>
                  <p:pic>
                    <p:nvPicPr>
                      <p:cNvPr id="0" name="Object 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71600"/>
                        <a:ext cx="1363662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02409716"/>
              </p:ext>
            </p:extLst>
          </p:nvPr>
        </p:nvGraphicFramePr>
        <p:xfrm>
          <a:off x="5715000" y="1384300"/>
          <a:ext cx="406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16" name="Equation" r:id="rId11" imgW="177480" imgH="228600" progId="Equation.DSMT4">
                  <p:embed/>
                </p:oleObj>
              </mc:Choice>
              <mc:Fallback>
                <p:oleObj name="Equation" r:id="rId11" imgW="177480" imgH="228600" progId="Equation.DSMT4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84300"/>
                        <a:ext cx="406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23300107"/>
              </p:ext>
            </p:extLst>
          </p:nvPr>
        </p:nvGraphicFramePr>
        <p:xfrm>
          <a:off x="2663825" y="1762125"/>
          <a:ext cx="26701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17" name="Equation" r:id="rId13" imgW="1168200" imgH="330120" progId="Equation.DSMT4">
                  <p:embed/>
                </p:oleObj>
              </mc:Choice>
              <mc:Fallback>
                <p:oleObj name="Equation" r:id="rId13" imgW="1168200" imgH="330120" progId="Equation.DSMT4">
                  <p:embed/>
                  <p:pic>
                    <p:nvPicPr>
                      <p:cNvPr id="0" name="Object 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3825" y="1762125"/>
                        <a:ext cx="2670175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88714582"/>
              </p:ext>
            </p:extLst>
          </p:nvPr>
        </p:nvGraphicFramePr>
        <p:xfrm>
          <a:off x="1828800" y="2514600"/>
          <a:ext cx="136366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18" name="Equation" r:id="rId15" imgW="596880" imgH="203040" progId="Equation.DSMT4">
                  <p:embed/>
                </p:oleObj>
              </mc:Choice>
              <mc:Fallback>
                <p:oleObj name="Equation" r:id="rId15" imgW="596880" imgH="203040" progId="Equation.DSMT4">
                  <p:embed/>
                  <p:pic>
                    <p:nvPicPr>
                      <p:cNvPr id="0" name="Object 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14600"/>
                        <a:ext cx="1363662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07387517"/>
              </p:ext>
            </p:extLst>
          </p:nvPr>
        </p:nvGraphicFramePr>
        <p:xfrm>
          <a:off x="4495800" y="2451100"/>
          <a:ext cx="406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19" name="Equation" r:id="rId17" imgW="177480" imgH="228600" progId="Equation.DSMT4">
                  <p:embed/>
                </p:oleObj>
              </mc:Choice>
              <mc:Fallback>
                <p:oleObj name="Equation" r:id="rId17" imgW="177480" imgH="228600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451100"/>
                        <a:ext cx="406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67578096"/>
              </p:ext>
            </p:extLst>
          </p:nvPr>
        </p:nvGraphicFramePr>
        <p:xfrm>
          <a:off x="685800" y="3517900"/>
          <a:ext cx="406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20" name="Equation" r:id="rId19" imgW="177646" imgH="228402" progId="Equation.DSMT4">
                  <p:embed/>
                </p:oleObj>
              </mc:Choice>
              <mc:Fallback>
                <p:oleObj name="Equation" r:id="rId19" imgW="177646" imgH="228402" progId="Equation.DSMT4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17900"/>
                        <a:ext cx="406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60744680"/>
              </p:ext>
            </p:extLst>
          </p:nvPr>
        </p:nvGraphicFramePr>
        <p:xfrm>
          <a:off x="2776537" y="3816350"/>
          <a:ext cx="5224463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21" name="Equation" r:id="rId20" imgW="2286000" imgH="533160" progId="Equation.DSMT4">
                  <p:embed/>
                </p:oleObj>
              </mc:Choice>
              <mc:Fallback>
                <p:oleObj name="Equation" r:id="rId20" imgW="2286000" imgH="533160" progId="Equation.DSMT4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7" y="3816350"/>
                        <a:ext cx="5224463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6398729"/>
              </p:ext>
            </p:extLst>
          </p:nvPr>
        </p:nvGraphicFramePr>
        <p:xfrm>
          <a:off x="838200" y="5038725"/>
          <a:ext cx="26701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22" name="Equation" r:id="rId22" imgW="1168200" imgH="330120" progId="Equation.DSMT4">
                  <p:embed/>
                </p:oleObj>
              </mc:Choice>
              <mc:Fallback>
                <p:oleObj name="Equation" r:id="rId22" imgW="1168200" imgH="330120" progId="Equation.DSMT4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038725"/>
                        <a:ext cx="2670175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19541079"/>
              </p:ext>
            </p:extLst>
          </p:nvPr>
        </p:nvGraphicFramePr>
        <p:xfrm>
          <a:off x="533400" y="6248400"/>
          <a:ext cx="406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23" name="Equation" r:id="rId24" imgW="177480" imgH="228600" progId="Equation.DSMT4">
                  <p:embed/>
                </p:oleObj>
              </mc:Choice>
              <mc:Fallback>
                <p:oleObj name="Equation" r:id="rId24" imgW="177480" imgH="228600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6248400"/>
                        <a:ext cx="406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4888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752601" y="381000"/>
            <a:ext cx="5638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</a:rPr>
              <a:t>B. CÁC DẠNG TOÁN CƠ BẢN</a:t>
            </a:r>
            <a:br>
              <a:rPr lang="en-US" sz="3600" dirty="0">
                <a:solidFill>
                  <a:srgbClr val="FF0000"/>
                </a:solidFill>
              </a:rPr>
            </a:b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0" y="990600"/>
            <a:ext cx="8229599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2400" b="1" dirty="0" err="1" smtClean="0">
                <a:solidFill>
                  <a:srgbClr val="FF0000"/>
                </a:solidFill>
              </a:rPr>
              <a:t>Dạng</a:t>
            </a:r>
            <a:r>
              <a:rPr lang="en-US" sz="2400" b="1" dirty="0" smtClean="0">
                <a:solidFill>
                  <a:srgbClr val="FF0000"/>
                </a:solidFill>
              </a:rPr>
              <a:t> 1: </a:t>
            </a:r>
            <a:r>
              <a:rPr lang="en-US" sz="2400" b="1" dirty="0" err="1" smtClean="0">
                <a:solidFill>
                  <a:srgbClr val="FF0000"/>
                </a:solidFill>
              </a:rPr>
              <a:t>Xét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tính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liên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tục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của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hàm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tại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một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điểm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0" y="1870075"/>
            <a:ext cx="31242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kern="0" dirty="0" err="1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Ví</a:t>
            </a:r>
            <a:r>
              <a:rPr lang="en-US" sz="2400" kern="0" dirty="0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400" kern="0" dirty="0" err="1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dụ</a:t>
            </a:r>
            <a:r>
              <a:rPr lang="en-US" sz="2400" kern="0" dirty="0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 1</a:t>
            </a:r>
            <a:r>
              <a:rPr lang="en-US" sz="2400" kern="0" dirty="0" smtClean="0">
                <a:latin typeface=".VnTime" pitchFamily="34" charset="0"/>
                <a:ea typeface="+mj-ea"/>
                <a:cs typeface="+mj-cs"/>
              </a:rPr>
              <a:t>: 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Cho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lang="en-US" sz="24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529054"/>
              </p:ext>
            </p:extLst>
          </p:nvPr>
        </p:nvGraphicFramePr>
        <p:xfrm>
          <a:off x="2965450" y="1566863"/>
          <a:ext cx="4435475" cy="148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92" name="Equation" r:id="rId3" imgW="2323800" imgH="774360" progId="Equation.DSMT4">
                  <p:embed/>
                </p:oleObj>
              </mc:Choice>
              <mc:Fallback>
                <p:oleObj name="Equation" r:id="rId3" imgW="2323800" imgH="77436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1566863"/>
                        <a:ext cx="4435475" cy="1481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0" y="3165475"/>
            <a:ext cx="8686800" cy="796925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Xét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tính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liên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tục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của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hàm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sô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́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tại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điểm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lang="en-US" sz="2400" baseline="-25000" dirty="0" smtClean="0">
                <a:latin typeface="Times New Roman" pitchFamily="18" charset="0"/>
                <a:ea typeface="+mj-ea"/>
                <a:cs typeface="Times New Roman" pitchFamily="18" charset="0"/>
              </a:rPr>
              <a:t>0 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= - 1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0" y="5181600"/>
            <a:ext cx="8686800" cy="796925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Xét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tính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liên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tục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của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hàm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sô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́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tại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điểm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lang="en-US" sz="2400" baseline="-25000" dirty="0" smtClean="0">
                <a:latin typeface="Times New Roman" pitchFamily="18" charset="0"/>
                <a:ea typeface="+mj-ea"/>
                <a:cs typeface="Times New Roman" pitchFamily="18" charset="0"/>
              </a:rPr>
              <a:t>0 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= 1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-228600" y="3851275"/>
            <a:ext cx="31242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kern="0" dirty="0"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400" kern="0" dirty="0" err="1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Ví</a:t>
            </a:r>
            <a:r>
              <a:rPr lang="en-US" sz="2400" kern="0" dirty="0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400" kern="0" dirty="0" err="1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dụ</a:t>
            </a:r>
            <a:r>
              <a:rPr lang="en-US" sz="2400" kern="0" dirty="0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 2</a:t>
            </a:r>
            <a:r>
              <a:rPr lang="en-US" sz="2400" kern="0" dirty="0" smtClean="0">
                <a:latin typeface=".VnTime" pitchFamily="34" charset="0"/>
                <a:ea typeface="+mj-ea"/>
                <a:cs typeface="+mj-cs"/>
              </a:rPr>
              <a:t>: 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Cho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lang="en-US" sz="24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890119"/>
              </p:ext>
            </p:extLst>
          </p:nvPr>
        </p:nvGraphicFramePr>
        <p:xfrm>
          <a:off x="3287713" y="3700462"/>
          <a:ext cx="4095750" cy="148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93" name="Equation" r:id="rId5" imgW="2145960" imgH="774360" progId="Equation.DSMT4">
                  <p:embed/>
                </p:oleObj>
              </mc:Choice>
              <mc:Fallback>
                <p:oleObj name="Equation" r:id="rId5" imgW="2145960" imgH="7743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713" y="3700462"/>
                        <a:ext cx="4095750" cy="1481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18391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2022475"/>
            <a:ext cx="8686800" cy="796925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Xét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tính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liên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tục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của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hàm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sô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́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tại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điểm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lang="en-US" sz="2400" baseline="-25000" dirty="0" smtClean="0">
                <a:latin typeface="Times New Roman" pitchFamily="18" charset="0"/>
                <a:ea typeface="+mj-ea"/>
                <a:cs typeface="Times New Roman" pitchFamily="18" charset="0"/>
              </a:rPr>
              <a:t>0 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= - 1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" y="914400"/>
            <a:ext cx="2286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kern="0" dirty="0"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Cho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lang="en-US" sz="24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33400" y="2819400"/>
            <a:ext cx="6019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* TXĐ 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: D = 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R;          </a:t>
            </a:r>
            <a:endParaRPr lang="en-US" sz="20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9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56836"/>
              </p:ext>
            </p:extLst>
          </p:nvPr>
        </p:nvGraphicFramePr>
        <p:xfrm>
          <a:off x="3068638" y="2909888"/>
          <a:ext cx="125412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86" name="Equation" r:id="rId3" imgW="482400" imgH="228600" progId="Equation.DSMT4">
                  <p:embed/>
                </p:oleObj>
              </mc:Choice>
              <mc:Fallback>
                <p:oleObj name="Equation" r:id="rId3" imgW="482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8638" y="2909888"/>
                        <a:ext cx="1254125" cy="595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341166"/>
              </p:ext>
            </p:extLst>
          </p:nvPr>
        </p:nvGraphicFramePr>
        <p:xfrm>
          <a:off x="4335462" y="2971800"/>
          <a:ext cx="6937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87" name="Equation" r:id="rId5" imgW="266400" imgH="203040" progId="Equation.DSMT4">
                  <p:embed/>
                </p:oleObj>
              </mc:Choice>
              <mc:Fallback>
                <p:oleObj name="Equation" r:id="rId5" imgW="266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2" y="2971800"/>
                        <a:ext cx="693738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083613"/>
              </p:ext>
            </p:extLst>
          </p:nvPr>
        </p:nvGraphicFramePr>
        <p:xfrm>
          <a:off x="477838" y="3402013"/>
          <a:ext cx="135572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88" name="Equation" r:id="rId7" imgW="520560" imgH="203040" progId="Equation.DSMT4">
                  <p:embed/>
                </p:oleObj>
              </mc:Choice>
              <mc:Fallback>
                <p:oleObj name="Equation" r:id="rId7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8" y="3402013"/>
                        <a:ext cx="1355725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64026"/>
              </p:ext>
            </p:extLst>
          </p:nvPr>
        </p:nvGraphicFramePr>
        <p:xfrm>
          <a:off x="2090738" y="3397250"/>
          <a:ext cx="560387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89" name="Equation" r:id="rId9" imgW="215640" imgH="164880" progId="Equation.DSMT4">
                  <p:embed/>
                </p:oleObj>
              </mc:Choice>
              <mc:Fallback>
                <p:oleObj name="Equation" r:id="rId9" imgW="215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8" y="3397250"/>
                        <a:ext cx="560387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587320"/>
              </p:ext>
            </p:extLst>
          </p:nvPr>
        </p:nvGraphicFramePr>
        <p:xfrm>
          <a:off x="609600" y="4217988"/>
          <a:ext cx="29686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90" name="Equation" r:id="rId11" imgW="114120" imgH="164880" progId="Equation.DSMT4">
                  <p:embed/>
                </p:oleObj>
              </mc:Choice>
              <mc:Fallback>
                <p:oleObj name="Equation" r:id="rId11" imgW="114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217988"/>
                        <a:ext cx="296863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799344"/>
              </p:ext>
            </p:extLst>
          </p:nvPr>
        </p:nvGraphicFramePr>
        <p:xfrm>
          <a:off x="1017588" y="4114800"/>
          <a:ext cx="1882775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91" name="Equation" r:id="rId13" imgW="723600" imgH="279360" progId="Equation.DSMT4">
                  <p:embed/>
                </p:oleObj>
              </mc:Choice>
              <mc:Fallback>
                <p:oleObj name="Equation" r:id="rId13" imgW="7236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588" y="4114800"/>
                        <a:ext cx="1882775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886940"/>
              </p:ext>
            </p:extLst>
          </p:nvPr>
        </p:nvGraphicFramePr>
        <p:xfrm>
          <a:off x="2446338" y="5186363"/>
          <a:ext cx="251142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92" name="Equation" r:id="rId15" imgW="965160" imgH="203040" progId="Equation.DSMT4">
                  <p:embed/>
                </p:oleObj>
              </mc:Choice>
              <mc:Fallback>
                <p:oleObj name="Equation" r:id="rId15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338" y="5186363"/>
                        <a:ext cx="2511425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07682"/>
              </p:ext>
            </p:extLst>
          </p:nvPr>
        </p:nvGraphicFramePr>
        <p:xfrm>
          <a:off x="2846388" y="3810000"/>
          <a:ext cx="2838450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93" name="Equation" r:id="rId17" imgW="1091880" imgH="419040" progId="Equation.DSMT4">
                  <p:embed/>
                </p:oleObj>
              </mc:Choice>
              <mc:Fallback>
                <p:oleObj name="Equation" r:id="rId17" imgW="10918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88" y="3810000"/>
                        <a:ext cx="2838450" cy="1087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900436"/>
              </p:ext>
            </p:extLst>
          </p:nvPr>
        </p:nvGraphicFramePr>
        <p:xfrm>
          <a:off x="5534025" y="4843463"/>
          <a:ext cx="561975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94" name="Equation" r:id="rId19" imgW="215640" imgH="393480" progId="Equation.DSMT4">
                  <p:embed/>
                </p:oleObj>
              </mc:Choice>
              <mc:Fallback>
                <p:oleObj name="Equation" r:id="rId19" imgW="215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025" y="4843463"/>
                        <a:ext cx="561975" cy="1023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5436664"/>
              </p:ext>
            </p:extLst>
          </p:nvPr>
        </p:nvGraphicFramePr>
        <p:xfrm>
          <a:off x="5627688" y="3854450"/>
          <a:ext cx="2905125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95" name="Equation" r:id="rId21" imgW="1117440" imgH="393480" progId="Equation.DSMT4">
                  <p:embed/>
                </p:oleObj>
              </mc:Choice>
              <mc:Fallback>
                <p:oleObj name="Equation" r:id="rId21" imgW="1117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7688" y="3854450"/>
                        <a:ext cx="2905125" cy="102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895750"/>
              </p:ext>
            </p:extLst>
          </p:nvPr>
        </p:nvGraphicFramePr>
        <p:xfrm>
          <a:off x="5300663" y="4837113"/>
          <a:ext cx="267335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96" name="Equation" r:id="rId23" imgW="1028520" imgH="279360" progId="Equation.DSMT4">
                  <p:embed/>
                </p:oleObj>
              </mc:Choice>
              <mc:Fallback>
                <p:oleObj name="Equation" r:id="rId23" imgW="10285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0663" y="4837113"/>
                        <a:ext cx="2673350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362200" y="3200400"/>
            <a:ext cx="609600" cy="609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7467600" y="4800600"/>
            <a:ext cx="609600" cy="609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3" name="Freeform 22"/>
          <p:cNvSpPr>
            <a:spLocks noChangeArrowheads="1"/>
          </p:cNvSpPr>
          <p:nvPr/>
        </p:nvSpPr>
        <p:spPr bwMode="auto">
          <a:xfrm>
            <a:off x="3124200" y="3200400"/>
            <a:ext cx="6341229" cy="1890713"/>
          </a:xfrm>
          <a:custGeom>
            <a:avLst/>
            <a:gdLst>
              <a:gd name="T0" fmla="*/ 0 w 4390030"/>
              <a:gd name="T1" fmla="*/ 375610 h 1890215"/>
              <a:gd name="T2" fmla="*/ 3837631 w 4390030"/>
              <a:gd name="T3" fmla="*/ 252685 h 1890215"/>
              <a:gd name="T4" fmla="*/ 3332322 w 4390030"/>
              <a:gd name="T5" fmla="*/ 1891709 h 1890215"/>
              <a:gd name="T6" fmla="*/ 0 60000 65536"/>
              <a:gd name="T7" fmla="*/ 0 60000 65536"/>
              <a:gd name="T8" fmla="*/ 0 60000 65536"/>
              <a:gd name="T9" fmla="*/ 0 w 4390030"/>
              <a:gd name="T10" fmla="*/ 0 h 1890215"/>
              <a:gd name="T11" fmla="*/ 4390030 w 4390030"/>
              <a:gd name="T12" fmla="*/ 1890215 h 18902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90030" h="1890215">
                <a:moveTo>
                  <a:pt x="0" y="375313"/>
                </a:moveTo>
                <a:cubicBezTo>
                  <a:pt x="1640006" y="187656"/>
                  <a:pt x="3280012" y="0"/>
                  <a:pt x="3835021" y="252484"/>
                </a:cubicBezTo>
                <a:cubicBezTo>
                  <a:pt x="4390030" y="504968"/>
                  <a:pt x="3860042" y="1197591"/>
                  <a:pt x="3330054" y="1890215"/>
                </a:cubicBezTo>
              </a:path>
            </a:pathLst>
          </a:cu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graphicFrame>
        <p:nvGraphicFramePr>
          <p:cNvPr id="24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38741"/>
              </p:ext>
            </p:extLst>
          </p:nvPr>
        </p:nvGraphicFramePr>
        <p:xfrm>
          <a:off x="312738" y="5480050"/>
          <a:ext cx="36861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97" name="Equation" r:id="rId25" imgW="1485720" imgH="279360" progId="Equation.DSMT4">
                  <p:embed/>
                </p:oleObj>
              </mc:Choice>
              <mc:Fallback>
                <p:oleObj name="Equation" r:id="rId25" imgW="14857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8" y="5480050"/>
                        <a:ext cx="3686175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3886200" y="5375275"/>
            <a:ext cx="4953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i="1" kern="0" dirty="0"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lang="en-US" sz="2400" i="1" kern="0" dirty="0"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lang="en-US" sz="24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gián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đoạn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tại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điểm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-1</a:t>
            </a:r>
            <a:endParaRPr lang="en-US" sz="24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1600200" y="4800600"/>
            <a:ext cx="137160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" name="Straight Arrow Connector 26"/>
          <p:cNvCxnSpPr>
            <a:cxnSpLocks noChangeShapeType="1"/>
          </p:cNvCxnSpPr>
          <p:nvPr/>
        </p:nvCxnSpPr>
        <p:spPr bwMode="auto">
          <a:xfrm>
            <a:off x="4876800" y="4495800"/>
            <a:ext cx="762000" cy="609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2" name="Title 8"/>
          <p:cNvSpPr txBox="1">
            <a:spLocks/>
          </p:cNvSpPr>
          <p:nvPr/>
        </p:nvSpPr>
        <p:spPr>
          <a:xfrm>
            <a:off x="6096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28" name="Rectangle 27"/>
          <p:cNvSpPr/>
          <p:nvPr/>
        </p:nvSpPr>
        <p:spPr>
          <a:xfrm>
            <a:off x="3830667" y="2448580"/>
            <a:ext cx="8627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Giải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617283"/>
              </p:ext>
            </p:extLst>
          </p:nvPr>
        </p:nvGraphicFramePr>
        <p:xfrm>
          <a:off x="2422525" y="652463"/>
          <a:ext cx="4435475" cy="148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98" name="Equation" r:id="rId27" imgW="2323800" imgH="774360" progId="Equation.DSMT4">
                  <p:embed/>
                </p:oleObj>
              </mc:Choice>
              <mc:Fallback>
                <p:oleObj name="Equation" r:id="rId27" imgW="2323800" imgH="7743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2525" y="652463"/>
                        <a:ext cx="4435475" cy="1481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22036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2022475"/>
            <a:ext cx="8686800" cy="796925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Xét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tính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liên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tục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của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hàm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sô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́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tại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điểm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lang="en-US" sz="2400" baseline="-25000" dirty="0" smtClean="0">
                <a:latin typeface="Times New Roman" pitchFamily="18" charset="0"/>
                <a:ea typeface="+mj-ea"/>
                <a:cs typeface="Times New Roman" pitchFamily="18" charset="0"/>
              </a:rPr>
              <a:t>0 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= 1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" y="914400"/>
            <a:ext cx="2286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kern="0" dirty="0"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Cho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lang="en-US" sz="24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33400" y="2819400"/>
            <a:ext cx="6019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* TXĐ 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: D = 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R;          </a:t>
            </a:r>
            <a:endParaRPr lang="en-US" sz="20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9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233281"/>
              </p:ext>
            </p:extLst>
          </p:nvPr>
        </p:nvGraphicFramePr>
        <p:xfrm>
          <a:off x="3184525" y="2909888"/>
          <a:ext cx="102235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19" name="Equation" r:id="rId3" imgW="393480" imgH="228600" progId="Equation.DSMT4">
                  <p:embed/>
                </p:oleObj>
              </mc:Choice>
              <mc:Fallback>
                <p:oleObj name="Equation" r:id="rId3" imgW="393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4525" y="2909888"/>
                        <a:ext cx="1022350" cy="595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420946"/>
              </p:ext>
            </p:extLst>
          </p:nvPr>
        </p:nvGraphicFramePr>
        <p:xfrm>
          <a:off x="4335462" y="2971800"/>
          <a:ext cx="6937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20" name="Equation" r:id="rId5" imgW="266400" imgH="203040" progId="Equation.DSMT4">
                  <p:embed/>
                </p:oleObj>
              </mc:Choice>
              <mc:Fallback>
                <p:oleObj name="Equation" r:id="rId5" imgW="266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2" y="2971800"/>
                        <a:ext cx="693738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135779"/>
              </p:ext>
            </p:extLst>
          </p:nvPr>
        </p:nvGraphicFramePr>
        <p:xfrm>
          <a:off x="5614987" y="2971800"/>
          <a:ext cx="1090613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21" name="Equation" r:id="rId7" imgW="419040" imgH="203040" progId="Equation.DSMT4">
                  <p:embed/>
                </p:oleObj>
              </mc:Choice>
              <mc:Fallback>
                <p:oleObj name="Equation" r:id="rId7" imgW="419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4987" y="2971800"/>
                        <a:ext cx="1090613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298441"/>
              </p:ext>
            </p:extLst>
          </p:nvPr>
        </p:nvGraphicFramePr>
        <p:xfrm>
          <a:off x="6915150" y="2998787"/>
          <a:ext cx="8572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22" name="Equation" r:id="rId9" imgW="330120" imgH="164880" progId="Equation.DSMT4">
                  <p:embed/>
                </p:oleObj>
              </mc:Choice>
              <mc:Fallback>
                <p:oleObj name="Equation" r:id="rId9" imgW="330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5150" y="2998787"/>
                        <a:ext cx="857250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455757"/>
              </p:ext>
            </p:extLst>
          </p:nvPr>
        </p:nvGraphicFramePr>
        <p:xfrm>
          <a:off x="609600" y="3581400"/>
          <a:ext cx="29686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23" name="Equation" r:id="rId11" imgW="114120" imgH="164880" progId="Equation.DSMT4">
                  <p:embed/>
                </p:oleObj>
              </mc:Choice>
              <mc:Fallback>
                <p:oleObj name="Equation" r:id="rId11" imgW="114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81400"/>
                        <a:ext cx="296863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150715"/>
              </p:ext>
            </p:extLst>
          </p:nvPr>
        </p:nvGraphicFramePr>
        <p:xfrm>
          <a:off x="1033463" y="3429000"/>
          <a:ext cx="1849437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24" name="Equation" r:id="rId13" imgW="711000" imgH="279360" progId="Equation.DSMT4">
                  <p:embed/>
                </p:oleObj>
              </mc:Choice>
              <mc:Fallback>
                <p:oleObj name="Equation" r:id="rId13" imgW="7110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463" y="3429000"/>
                        <a:ext cx="1849437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693356"/>
              </p:ext>
            </p:extLst>
          </p:nvPr>
        </p:nvGraphicFramePr>
        <p:xfrm>
          <a:off x="3011488" y="3429000"/>
          <a:ext cx="250825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25" name="Equation" r:id="rId15" imgW="965160" imgH="291960" progId="Equation.DSMT4">
                  <p:embed/>
                </p:oleObj>
              </mc:Choice>
              <mc:Fallback>
                <p:oleObj name="Equation" r:id="rId15" imgW="96516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3429000"/>
                        <a:ext cx="2508250" cy="757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415084"/>
              </p:ext>
            </p:extLst>
          </p:nvPr>
        </p:nvGraphicFramePr>
        <p:xfrm>
          <a:off x="469900" y="6089650"/>
          <a:ext cx="3370263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26" name="Equation" r:id="rId17" imgW="1358640" imgH="279360" progId="Equation.DSMT4">
                  <p:embed/>
                </p:oleObj>
              </mc:Choice>
              <mc:Fallback>
                <p:oleObj name="Equation" r:id="rId17" imgW="13586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6089650"/>
                        <a:ext cx="3370263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3886200" y="5984875"/>
            <a:ext cx="4953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i="1" kern="0" dirty="0"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lang="en-US" sz="2400" i="1" kern="0" dirty="0"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lang="en-US" sz="24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liên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tục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tại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điểm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1</a:t>
            </a:r>
            <a:endParaRPr lang="en-US" sz="24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2" name="Title 8"/>
          <p:cNvSpPr txBox="1">
            <a:spLocks/>
          </p:cNvSpPr>
          <p:nvPr/>
        </p:nvSpPr>
        <p:spPr>
          <a:xfrm>
            <a:off x="6096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28" name="Rectangle 27"/>
          <p:cNvSpPr/>
          <p:nvPr/>
        </p:nvSpPr>
        <p:spPr>
          <a:xfrm>
            <a:off x="3830667" y="2448580"/>
            <a:ext cx="8627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Giải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667289"/>
              </p:ext>
            </p:extLst>
          </p:nvPr>
        </p:nvGraphicFramePr>
        <p:xfrm>
          <a:off x="2438400" y="576263"/>
          <a:ext cx="4095750" cy="148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27" name="Equation" r:id="rId19" imgW="2145960" imgH="774360" progId="Equation.DSMT4">
                  <p:embed/>
                </p:oleObj>
              </mc:Choice>
              <mc:Fallback>
                <p:oleObj name="Equation" r:id="rId19" imgW="2145960" imgH="774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76263"/>
                        <a:ext cx="4095750" cy="1481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401784"/>
              </p:ext>
            </p:extLst>
          </p:nvPr>
        </p:nvGraphicFramePr>
        <p:xfrm>
          <a:off x="609600" y="4141788"/>
          <a:ext cx="29686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28" name="Equation" r:id="rId21" imgW="114120" imgH="164880" progId="Equation.DSMT4">
                  <p:embed/>
                </p:oleObj>
              </mc:Choice>
              <mc:Fallback>
                <p:oleObj name="Equation" r:id="rId21" imgW="114120" imgH="164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41788"/>
                        <a:ext cx="296863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207744"/>
              </p:ext>
            </p:extLst>
          </p:nvPr>
        </p:nvGraphicFramePr>
        <p:xfrm>
          <a:off x="990600" y="4114800"/>
          <a:ext cx="1849437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29" name="Equation" r:id="rId23" imgW="711000" imgH="279360" progId="Equation.DSMT4">
                  <p:embed/>
                </p:oleObj>
              </mc:Choice>
              <mc:Fallback>
                <p:oleObj name="Equation" r:id="rId23" imgW="711000" imgH="2793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114800"/>
                        <a:ext cx="1849437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144178"/>
              </p:ext>
            </p:extLst>
          </p:nvPr>
        </p:nvGraphicFramePr>
        <p:xfrm>
          <a:off x="838200" y="4495800"/>
          <a:ext cx="7159625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30" name="Equation" r:id="rId25" imgW="2755800" imgH="520560" progId="Equation.DSMT4">
                  <p:embed/>
                </p:oleObj>
              </mc:Choice>
              <mc:Fallback>
                <p:oleObj name="Equation" r:id="rId25" imgW="2755800" imgH="5205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495800"/>
                        <a:ext cx="7159625" cy="134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78441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752601" y="381000"/>
            <a:ext cx="5638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</a:rPr>
              <a:t>B. CÁC DẠNG TOÁN CƠ BẢN</a:t>
            </a:r>
            <a:br>
              <a:rPr lang="en-US" sz="3600" dirty="0">
                <a:solidFill>
                  <a:srgbClr val="FF0000"/>
                </a:solidFill>
              </a:rPr>
            </a:b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0" y="990600"/>
            <a:ext cx="8229599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2400" b="1" dirty="0" err="1" smtClean="0">
                <a:solidFill>
                  <a:srgbClr val="FF0000"/>
                </a:solidFill>
              </a:rPr>
              <a:t>Dạng</a:t>
            </a:r>
            <a:r>
              <a:rPr lang="en-US" sz="2400" b="1" dirty="0" smtClean="0">
                <a:solidFill>
                  <a:srgbClr val="FF0000"/>
                </a:solidFill>
              </a:rPr>
              <a:t> 2: </a:t>
            </a:r>
            <a:r>
              <a:rPr lang="en-US" sz="2400" b="1" dirty="0" err="1">
                <a:solidFill>
                  <a:srgbClr val="FF0000"/>
                </a:solidFill>
              </a:rPr>
              <a:t>Tìm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điều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kiện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của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tham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số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để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hàm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số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liên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tục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tại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một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điểm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  <a:p>
            <a:pPr algn="l">
              <a:lnSpc>
                <a:spcPct val="150000"/>
              </a:lnSpc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0" y="1870075"/>
            <a:ext cx="31242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400" kern="0" dirty="0" err="1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Ví</a:t>
            </a:r>
            <a:r>
              <a:rPr lang="en-US" sz="2400" kern="0" dirty="0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400" kern="0" dirty="0" err="1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dụ</a:t>
            </a:r>
            <a:r>
              <a:rPr lang="en-US" sz="2400" kern="0" dirty="0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 3</a:t>
            </a:r>
            <a:r>
              <a:rPr lang="en-US" sz="2400" kern="0" dirty="0" smtClean="0">
                <a:latin typeface=".VnTime" pitchFamily="34" charset="0"/>
                <a:ea typeface="+mj-ea"/>
                <a:cs typeface="+mj-cs"/>
              </a:rPr>
              <a:t>: 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Cho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lang="en-US" sz="24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804489"/>
              </p:ext>
            </p:extLst>
          </p:nvPr>
        </p:nvGraphicFramePr>
        <p:xfrm>
          <a:off x="2915529" y="1637835"/>
          <a:ext cx="4532313" cy="148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7" name="Equation" r:id="rId3" imgW="2374560" imgH="774360" progId="Equation.DSMT4">
                  <p:embed/>
                </p:oleObj>
              </mc:Choice>
              <mc:Fallback>
                <p:oleObj name="Equation" r:id="rId3" imgW="237456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529" y="1637835"/>
                        <a:ext cx="4532313" cy="1481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0" y="3165475"/>
            <a:ext cx="8686800" cy="796925"/>
          </a:xfrm>
          <a:prstGeom prst="rect">
            <a:avLst/>
          </a:prstGeom>
          <a:noFill/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2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0" y="5181600"/>
            <a:ext cx="8686800" cy="796925"/>
          </a:xfrm>
          <a:prstGeom prst="rect">
            <a:avLst/>
          </a:prstGeom>
          <a:noFill/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-228600" y="3851275"/>
            <a:ext cx="31242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kern="0" dirty="0"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400" kern="0" dirty="0" err="1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Ví</a:t>
            </a:r>
            <a:r>
              <a:rPr lang="en-US" sz="2400" kern="0" dirty="0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400" kern="0" dirty="0" err="1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dụ</a:t>
            </a:r>
            <a:r>
              <a:rPr lang="en-US" sz="2400" kern="0" dirty="0" smtClean="0">
                <a:solidFill>
                  <a:srgbClr val="FF0000"/>
                </a:solidFill>
                <a:latin typeface=".VnTime" pitchFamily="34" charset="0"/>
                <a:ea typeface="+mj-ea"/>
                <a:cs typeface="+mj-cs"/>
              </a:rPr>
              <a:t> 4</a:t>
            </a:r>
            <a:r>
              <a:rPr lang="en-US" sz="2400" kern="0" dirty="0" smtClean="0">
                <a:latin typeface=".VnTime" pitchFamily="34" charset="0"/>
                <a:ea typeface="+mj-ea"/>
                <a:cs typeface="+mj-cs"/>
              </a:rPr>
              <a:t>: </a:t>
            </a:r>
            <a:r>
              <a:rPr lang="en-US" sz="24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Cho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lang="en-US" sz="24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604189"/>
              </p:ext>
            </p:extLst>
          </p:nvPr>
        </p:nvGraphicFramePr>
        <p:xfrm>
          <a:off x="3275013" y="3700463"/>
          <a:ext cx="4121150" cy="148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8" name="Equation" r:id="rId5" imgW="2158920" imgH="774360" progId="Equation.DSMT4">
                  <p:embed/>
                </p:oleObj>
              </mc:Choice>
              <mc:Fallback>
                <p:oleObj name="Equation" r:id="rId5" imgW="215892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3700463"/>
                        <a:ext cx="4121150" cy="1481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6253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1924060"/>
            <a:ext cx="8686800" cy="796925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Xác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m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hàm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sô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́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gián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đoạn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tại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điểm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lang="en-US" sz="2400" baseline="-25000" dirty="0" smtClean="0">
                <a:latin typeface="Times New Roman" pitchFamily="18" charset="0"/>
                <a:ea typeface="+mj-ea"/>
                <a:cs typeface="Times New Roman" pitchFamily="18" charset="0"/>
              </a:rPr>
              <a:t>0 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= 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2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" y="914400"/>
            <a:ext cx="2286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kern="0" dirty="0"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Cho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lang="en-US" sz="24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-152400" y="2647572"/>
            <a:ext cx="3733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kern="0" dirty="0" smtClean="0"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TXĐ 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: D = R 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endParaRPr lang="en-US" sz="20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44668"/>
              </p:ext>
            </p:extLst>
          </p:nvPr>
        </p:nvGraphicFramePr>
        <p:xfrm>
          <a:off x="4148931" y="2764253"/>
          <a:ext cx="6937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3" name="Equation" r:id="rId4" imgW="266400" imgH="203040" progId="Equation.DSMT4">
                  <p:embed/>
                </p:oleObj>
              </mc:Choice>
              <mc:Fallback>
                <p:oleObj name="Equation" r:id="rId4" imgW="266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931" y="2764253"/>
                        <a:ext cx="693738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133751"/>
              </p:ext>
            </p:extLst>
          </p:nvPr>
        </p:nvGraphicFramePr>
        <p:xfrm>
          <a:off x="5029200" y="2720985"/>
          <a:ext cx="265113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4" name="Equation" r:id="rId6" imgW="101520" imgH="152280" progId="Equation.DSMT4">
                  <p:embed/>
                </p:oleObj>
              </mc:Choice>
              <mc:Fallback>
                <p:oleObj name="Equation" r:id="rId6" imgW="1015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720985"/>
                        <a:ext cx="265113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432377"/>
              </p:ext>
            </p:extLst>
          </p:nvPr>
        </p:nvGraphicFramePr>
        <p:xfrm>
          <a:off x="631874" y="3505200"/>
          <a:ext cx="29686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5" name="Equation" r:id="rId8" imgW="114120" imgH="164880" progId="Equation.DSMT4">
                  <p:embed/>
                </p:oleObj>
              </mc:Choice>
              <mc:Fallback>
                <p:oleObj name="Equation" r:id="rId8" imgW="114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74" y="3505200"/>
                        <a:ext cx="296863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369100"/>
              </p:ext>
            </p:extLst>
          </p:nvPr>
        </p:nvGraphicFramePr>
        <p:xfrm>
          <a:off x="1066800" y="3409572"/>
          <a:ext cx="1782763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6" name="Equation" r:id="rId10" imgW="685800" imgH="279360" progId="Equation.DSMT4">
                  <p:embed/>
                </p:oleObj>
              </mc:Choice>
              <mc:Fallback>
                <p:oleObj name="Equation" r:id="rId10" imgW="6858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409572"/>
                        <a:ext cx="1782763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431075"/>
              </p:ext>
            </p:extLst>
          </p:nvPr>
        </p:nvGraphicFramePr>
        <p:xfrm>
          <a:off x="2908690" y="3124200"/>
          <a:ext cx="2706688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7" name="Equation" r:id="rId12" imgW="1041120" imgH="431640" progId="Equation.DSMT4">
                  <p:embed/>
                </p:oleObj>
              </mc:Choice>
              <mc:Fallback>
                <p:oleObj name="Equation" r:id="rId12" imgW="10411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690" y="3124200"/>
                        <a:ext cx="2706688" cy="111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106001"/>
              </p:ext>
            </p:extLst>
          </p:nvPr>
        </p:nvGraphicFramePr>
        <p:xfrm>
          <a:off x="1438422" y="4204334"/>
          <a:ext cx="3730625" cy="128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8" name="Equation" r:id="rId14" imgW="1434960" imgH="495000" progId="Equation.DSMT4">
                  <p:embed/>
                </p:oleObj>
              </mc:Choice>
              <mc:Fallback>
                <p:oleObj name="Equation" r:id="rId14" imgW="143496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422" y="4204334"/>
                        <a:ext cx="3730625" cy="1284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05988"/>
              </p:ext>
            </p:extLst>
          </p:nvPr>
        </p:nvGraphicFramePr>
        <p:xfrm>
          <a:off x="5187156" y="4347368"/>
          <a:ext cx="105568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9" name="Equation" r:id="rId16" imgW="406080" imgH="177480" progId="Equation.DSMT4">
                  <p:embed/>
                </p:oleObj>
              </mc:Choice>
              <mc:Fallback>
                <p:oleObj name="Equation" r:id="rId16" imgW="4060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156" y="4347368"/>
                        <a:ext cx="1055688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304800" y="5105400"/>
            <a:ext cx="8382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Để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i="1" kern="0" dirty="0"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lang="en-US" sz="2800" i="1" kern="0" dirty="0"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gián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đoạn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tại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điểm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2" name="Title 8"/>
          <p:cNvSpPr txBox="1">
            <a:spLocks/>
          </p:cNvSpPr>
          <p:nvPr/>
        </p:nvSpPr>
        <p:spPr>
          <a:xfrm>
            <a:off x="6096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28" name="Rectangle 27"/>
          <p:cNvSpPr/>
          <p:nvPr/>
        </p:nvSpPr>
        <p:spPr>
          <a:xfrm>
            <a:off x="3830666" y="2322522"/>
            <a:ext cx="8627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Giải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758161"/>
              </p:ext>
            </p:extLst>
          </p:nvPr>
        </p:nvGraphicFramePr>
        <p:xfrm>
          <a:off x="1903413" y="5808663"/>
          <a:ext cx="3532187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90" name="Equation" r:id="rId18" imgW="1358640" imgH="393480" progId="Equation.DSMT4">
                  <p:embed/>
                </p:oleObj>
              </mc:Choice>
              <mc:Fallback>
                <p:oleObj name="Equation" r:id="rId18" imgW="1358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413" y="5808663"/>
                        <a:ext cx="3532187" cy="102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"/>
          <p:cNvSpPr txBox="1">
            <a:spLocks noChangeArrowheads="1"/>
          </p:cNvSpPr>
          <p:nvPr/>
        </p:nvSpPr>
        <p:spPr bwMode="auto">
          <a:xfrm>
            <a:off x="5715000" y="4578350"/>
            <a:ext cx="8382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sz="28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548532" y="3028572"/>
                <a:ext cx="3886200" cy="9418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lim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)(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)(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vi-VN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8532" y="3028572"/>
                <a:ext cx="3886200" cy="941861"/>
              </a:xfrm>
              <a:prstGeom prst="rect">
                <a:avLst/>
              </a:prstGeom>
              <a:blipFill rotWithShape="1">
                <a:blip r:embed="rId28"/>
                <a:stretch>
                  <a:fillRect l="-3918" b="-389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86143"/>
              </p:ext>
            </p:extLst>
          </p:nvPr>
        </p:nvGraphicFramePr>
        <p:xfrm>
          <a:off x="2959319" y="572293"/>
          <a:ext cx="4532313" cy="148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91" name="Equation" r:id="rId29" imgW="2374560" imgH="774360" progId="Equation.DSMT4">
                  <p:embed/>
                </p:oleObj>
              </mc:Choice>
              <mc:Fallback>
                <p:oleObj name="Equation" r:id="rId29" imgW="2374560" imgH="7743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319" y="572293"/>
                        <a:ext cx="4532313" cy="1481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51940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1924060"/>
            <a:ext cx="8686800" cy="796925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Xác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m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hàm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sô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́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gián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đoạn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tại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điểm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lang="en-US" sz="2400" baseline="-25000" dirty="0" smtClean="0">
                <a:latin typeface="Times New Roman" pitchFamily="18" charset="0"/>
                <a:ea typeface="+mj-ea"/>
                <a:cs typeface="Times New Roman" pitchFamily="18" charset="0"/>
              </a:rPr>
              <a:t>0 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= 1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" y="914400"/>
            <a:ext cx="2286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kern="0" dirty="0"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Cho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kern="0" dirty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lang="en-US" sz="24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-152400" y="2647572"/>
            <a:ext cx="3733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800" kern="0" dirty="0" smtClean="0">
                <a:latin typeface=".VnTime" pitchFamily="34" charset="0"/>
                <a:ea typeface="+mj-ea"/>
                <a:cs typeface="+mj-cs"/>
              </a:rPr>
              <a:t> </a:t>
            </a:r>
            <a:r>
              <a:rPr lang="en-US" sz="2800" kern="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TXĐ 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: D = R 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endParaRPr lang="en-US" sz="20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9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103947"/>
              </p:ext>
            </p:extLst>
          </p:nvPr>
        </p:nvGraphicFramePr>
        <p:xfrm>
          <a:off x="3239685" y="2730915"/>
          <a:ext cx="102235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66" name="Equation" r:id="rId4" imgW="393480" imgH="228600" progId="Equation.DSMT4">
                  <p:embed/>
                </p:oleObj>
              </mc:Choice>
              <mc:Fallback>
                <p:oleObj name="Equation" r:id="rId4" imgW="3934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9685" y="2730915"/>
                        <a:ext cx="1022350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926076"/>
              </p:ext>
            </p:extLst>
          </p:nvPr>
        </p:nvGraphicFramePr>
        <p:xfrm>
          <a:off x="4148931" y="2764253"/>
          <a:ext cx="6937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67" name="Equation" r:id="rId6" imgW="266400" imgH="203040" progId="Equation.DSMT4">
                  <p:embed/>
                </p:oleObj>
              </mc:Choice>
              <mc:Fallback>
                <p:oleObj name="Equation" r:id="rId6" imgW="266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931" y="2764253"/>
                        <a:ext cx="693738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262623"/>
              </p:ext>
            </p:extLst>
          </p:nvPr>
        </p:nvGraphicFramePr>
        <p:xfrm>
          <a:off x="5236368" y="2720985"/>
          <a:ext cx="957263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68" name="Equation" r:id="rId8" imgW="368280" imgH="203040" progId="Equation.DSMT4">
                  <p:embed/>
                </p:oleObj>
              </mc:Choice>
              <mc:Fallback>
                <p:oleObj name="Equation" r:id="rId8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368" y="2720985"/>
                        <a:ext cx="957263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2192579"/>
              </p:ext>
            </p:extLst>
          </p:nvPr>
        </p:nvGraphicFramePr>
        <p:xfrm>
          <a:off x="6248400" y="2647572"/>
          <a:ext cx="12207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69" name="Equation" r:id="rId10" imgW="469800" imgH="177480" progId="Equation.DSMT4">
                  <p:embed/>
                </p:oleObj>
              </mc:Choice>
              <mc:Fallback>
                <p:oleObj name="Equation" r:id="rId10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647572"/>
                        <a:ext cx="122078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087008"/>
              </p:ext>
            </p:extLst>
          </p:nvPr>
        </p:nvGraphicFramePr>
        <p:xfrm>
          <a:off x="5029200" y="2720985"/>
          <a:ext cx="265113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70" name="Equation" r:id="rId12" imgW="101520" imgH="152280" progId="Equation.DSMT4">
                  <p:embed/>
                </p:oleObj>
              </mc:Choice>
              <mc:Fallback>
                <p:oleObj name="Equation" r:id="rId12" imgW="1015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720985"/>
                        <a:ext cx="265113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28005"/>
              </p:ext>
            </p:extLst>
          </p:nvPr>
        </p:nvGraphicFramePr>
        <p:xfrm>
          <a:off x="631874" y="3505200"/>
          <a:ext cx="29686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71" name="Equation" r:id="rId14" imgW="114120" imgH="164880" progId="Equation.DSMT4">
                  <p:embed/>
                </p:oleObj>
              </mc:Choice>
              <mc:Fallback>
                <p:oleObj name="Equation" r:id="rId14" imgW="114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74" y="3505200"/>
                        <a:ext cx="296863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400858"/>
              </p:ext>
            </p:extLst>
          </p:nvPr>
        </p:nvGraphicFramePr>
        <p:xfrm>
          <a:off x="1066800" y="3409572"/>
          <a:ext cx="1782763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72" name="Equation" r:id="rId16" imgW="685800" imgH="279360" progId="Equation.DSMT4">
                  <p:embed/>
                </p:oleObj>
              </mc:Choice>
              <mc:Fallback>
                <p:oleObj name="Equation" r:id="rId16" imgW="6858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409572"/>
                        <a:ext cx="1782763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8438711"/>
              </p:ext>
            </p:extLst>
          </p:nvPr>
        </p:nvGraphicFramePr>
        <p:xfrm>
          <a:off x="2908690" y="3124200"/>
          <a:ext cx="2706688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73" name="Equation" r:id="rId18" imgW="1041120" imgH="431640" progId="Equation.DSMT4">
                  <p:embed/>
                </p:oleObj>
              </mc:Choice>
              <mc:Fallback>
                <p:oleObj name="Equation" r:id="rId18" imgW="10411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690" y="3124200"/>
                        <a:ext cx="2706688" cy="111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540409"/>
              </p:ext>
            </p:extLst>
          </p:nvPr>
        </p:nvGraphicFramePr>
        <p:xfrm>
          <a:off x="1438422" y="4204334"/>
          <a:ext cx="3730625" cy="128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74" name="Equation" r:id="rId20" imgW="1434960" imgH="495000" progId="Equation.DSMT4">
                  <p:embed/>
                </p:oleObj>
              </mc:Choice>
              <mc:Fallback>
                <p:oleObj name="Equation" r:id="rId20" imgW="143496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422" y="4204334"/>
                        <a:ext cx="3730625" cy="1284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033363"/>
              </p:ext>
            </p:extLst>
          </p:nvPr>
        </p:nvGraphicFramePr>
        <p:xfrm>
          <a:off x="5187156" y="4347368"/>
          <a:ext cx="105568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75" name="Equation" r:id="rId22" imgW="406080" imgH="177480" progId="Equation.DSMT4">
                  <p:embed/>
                </p:oleObj>
              </mc:Choice>
              <mc:Fallback>
                <p:oleObj name="Equation" r:id="rId22" imgW="4060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156" y="4347368"/>
                        <a:ext cx="1055688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304800" y="5105400"/>
            <a:ext cx="8382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Để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hàm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i="1" kern="0" dirty="0"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lang="en-US" sz="2800" i="1" kern="0" dirty="0">
                <a:latin typeface="Times New Roman" pitchFamily="18" charset="0"/>
                <a:ea typeface="+mj-ea"/>
                <a:cs typeface="Times New Roman" pitchFamily="18" charset="0"/>
              </a:rPr>
              <a:t>x</a:t>
            </a:r>
            <a:r>
              <a:rPr lang="en-US" sz="2800" kern="0" dirty="0"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gián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đoạn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tại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điểm</a:t>
            </a:r>
            <a:r>
              <a:rPr lang="en-US" sz="2800" kern="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2" name="Title 8"/>
          <p:cNvSpPr txBox="1">
            <a:spLocks/>
          </p:cNvSpPr>
          <p:nvPr/>
        </p:nvSpPr>
        <p:spPr>
          <a:xfrm>
            <a:off x="6096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4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28" name="Rectangle 27"/>
          <p:cNvSpPr/>
          <p:nvPr/>
        </p:nvSpPr>
        <p:spPr>
          <a:xfrm>
            <a:off x="3830666" y="2322522"/>
            <a:ext cx="8627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Giải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526513"/>
              </p:ext>
            </p:extLst>
          </p:nvPr>
        </p:nvGraphicFramePr>
        <p:xfrm>
          <a:off x="1903413" y="5808663"/>
          <a:ext cx="3532187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76" name="Equation" r:id="rId24" imgW="1358640" imgH="393480" progId="Equation.DSMT4">
                  <p:embed/>
                </p:oleObj>
              </mc:Choice>
              <mc:Fallback>
                <p:oleObj name="Equation" r:id="rId24" imgW="1358640" imgH="39348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413" y="5808663"/>
                        <a:ext cx="3532187" cy="102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"/>
          <p:cNvSpPr txBox="1">
            <a:spLocks noChangeArrowheads="1"/>
          </p:cNvSpPr>
          <p:nvPr/>
        </p:nvSpPr>
        <p:spPr bwMode="auto">
          <a:xfrm>
            <a:off x="5715000" y="4578350"/>
            <a:ext cx="8382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sz="28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375556"/>
              </p:ext>
            </p:extLst>
          </p:nvPr>
        </p:nvGraphicFramePr>
        <p:xfrm>
          <a:off x="2435225" y="541338"/>
          <a:ext cx="4121150" cy="1481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77" name="Equation" r:id="rId26" imgW="2158920" imgH="774360" progId="Equation.DSMT4">
                  <p:embed/>
                </p:oleObj>
              </mc:Choice>
              <mc:Fallback>
                <p:oleObj name="Equation" r:id="rId26" imgW="2158920" imgH="774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541338"/>
                        <a:ext cx="4121150" cy="1481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548532" y="3028572"/>
                <a:ext cx="3886200" cy="9418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lim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)(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)(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vi-VN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8532" y="3028572"/>
                <a:ext cx="3886200" cy="941861"/>
              </a:xfrm>
              <a:prstGeom prst="rect">
                <a:avLst/>
              </a:prstGeom>
              <a:blipFill rotWithShape="1">
                <a:blip r:embed="rId28"/>
                <a:stretch>
                  <a:fillRect l="-3918" b="-389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08977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  <p:bldP spid="29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1311</TotalTime>
  <Words>666</Words>
  <Application>Microsoft Office PowerPoint</Application>
  <PresentationFormat>On-screen Show (4:3)</PresentationFormat>
  <Paragraphs>97</Paragraphs>
  <Slides>13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PowerPoint Presentation</vt:lpstr>
      <vt:lpstr> A. KIẾN THỨC CẦN NHỚ  B. CÁC DẠNG TOÁN CƠ BẢN  C. BÀI TẬP TRẮC NGHIỆM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179</cp:revision>
  <dcterms:created xsi:type="dcterms:W3CDTF">2010-07-31T05:42:53Z</dcterms:created>
  <dcterms:modified xsi:type="dcterms:W3CDTF">2021-02-25T04:02:13Z</dcterms:modified>
</cp:coreProperties>
</file>