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wav" ContentType="audio/wav"/>
  <Default Extension="gif" ContentType="image/gi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338" r:id="rId2"/>
    <p:sldId id="341" r:id="rId3"/>
    <p:sldId id="289" r:id="rId4"/>
    <p:sldId id="331" r:id="rId5"/>
    <p:sldId id="304" r:id="rId6"/>
    <p:sldId id="343" r:id="rId7"/>
    <p:sldId id="352" r:id="rId8"/>
    <p:sldId id="345" r:id="rId9"/>
    <p:sldId id="347" r:id="rId10"/>
    <p:sldId id="344" r:id="rId11"/>
    <p:sldId id="348" r:id="rId12"/>
    <p:sldId id="351" r:id="rId13"/>
    <p:sldId id="349" r:id="rId14"/>
    <p:sldId id="350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99"/>
    <a:srgbClr val="EFF5F0"/>
    <a:srgbClr val="660066"/>
    <a:srgbClr val="FF0000"/>
    <a:srgbClr val="000066"/>
    <a:srgbClr val="A50021"/>
    <a:srgbClr val="7E0000"/>
    <a:srgbClr val="FFFF00"/>
    <a:srgbClr val="0000FF"/>
    <a:srgbClr val="C8D83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439" autoAdjust="0"/>
    <p:restoredTop sz="94660"/>
  </p:normalViewPr>
  <p:slideViewPr>
    <p:cSldViewPr>
      <p:cViewPr>
        <p:scale>
          <a:sx n="66" d="100"/>
          <a:sy n="66" d="100"/>
        </p:scale>
        <p:origin x="-786" y="-15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8.wmf"/><Relationship Id="rId1" Type="http://schemas.openxmlformats.org/officeDocument/2006/relationships/image" Target="../media/image7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9624C70-483D-4B8B-AE38-6D94CB16907E}" type="datetimeFigureOut">
              <a:rPr lang="en-US" smtClean="0"/>
              <a:pPr/>
              <a:t>5/7/2019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B10C9C3-6B83-48DA-8C8C-4A482602F34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84473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E3DDC8-8013-4526-94AE-EB6AE04303FF}" type="datetime1">
              <a:rPr lang="vi-VN" smtClean="0"/>
              <a:t>07/05/2019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vi-VN" smtClean="0"/>
              <a:t>Vũ Thị Hương - THPT Hòn Gai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F17758-89DE-4C8D-92C7-3BF5C535313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E9FA1-8938-482A-9559-1147D5EF5CA9}" type="datetime1">
              <a:rPr lang="vi-VN" smtClean="0"/>
              <a:t>07/05/2019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vi-VN" smtClean="0"/>
              <a:t>Vũ Thị Hương - THPT Hòn Gai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F17758-89DE-4C8D-92C7-3BF5C535313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84624-D344-40E9-B260-85454E7BE001}" type="datetime1">
              <a:rPr lang="vi-VN" smtClean="0"/>
              <a:t>07/05/2019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vi-VN" smtClean="0"/>
              <a:t>Vũ Thị Hương - THPT Hòn Gai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F17758-89DE-4C8D-92C7-3BF5C535313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1150938" y="214313"/>
            <a:ext cx="7793037" cy="146208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182688" y="2017713"/>
            <a:ext cx="381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5145088" y="2017713"/>
            <a:ext cx="381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1182688" y="4151313"/>
            <a:ext cx="381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45088" y="4151313"/>
            <a:ext cx="381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EE925C-C85E-4873-BC69-B5CFAC980D98}" type="datetime1">
              <a:rPr lang="vi-VN" smtClean="0"/>
              <a:t>07/05/2019</a:t>
            </a:fld>
            <a:endParaRPr lang="en-US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vi-VN" smtClean="0"/>
              <a:t>Vũ Thị Hương - THPT Hòn Gai</a:t>
            </a:r>
            <a:endParaRPr lang="en-US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DD0FD4-4813-4CFF-8685-8360DBC6A28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0EB94D-F05F-4A82-A8E8-234E04937040}" type="datetime1">
              <a:rPr lang="vi-VN" smtClean="0"/>
              <a:t>07/05/2019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vi-VN" smtClean="0"/>
              <a:t>Vũ Thị Hương - THPT Hòn Gai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F17758-89DE-4C8D-92C7-3BF5C535313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9B0C0E-9B0C-46FB-B3C9-0E2715F03062}" type="datetime1">
              <a:rPr lang="vi-VN" smtClean="0"/>
              <a:t>07/05/2019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vi-VN" smtClean="0"/>
              <a:t>Vũ Thị Hương - THPT Hòn Gai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F17758-89DE-4C8D-92C7-3BF5C535313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4D0F1-61B3-4D28-A7CF-BA172FA85286}" type="datetime1">
              <a:rPr lang="vi-VN" smtClean="0"/>
              <a:t>07/05/2019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vi-VN" smtClean="0"/>
              <a:t>Vũ Thị Hương - THPT Hòn Gai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F17758-89DE-4C8D-92C7-3BF5C535313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16DC2B-C149-4420-857B-6299E7A10D48}" type="datetime1">
              <a:rPr lang="vi-VN" smtClean="0"/>
              <a:t>07/05/2019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vi-VN" smtClean="0"/>
              <a:t>Vũ Thị Hương - THPT Hòn Gai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F17758-89DE-4C8D-92C7-3BF5C535313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64BBB-2C98-4C3D-8560-473A28F9B38C}" type="datetime1">
              <a:rPr lang="vi-VN" smtClean="0"/>
              <a:t>07/05/2019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vi-VN" smtClean="0"/>
              <a:t>Vũ Thị Hương - THPT Hòn Gai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F17758-89DE-4C8D-92C7-3BF5C535313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45C132-0C7D-4695-A6DE-3DD56A103CB7}" type="datetime1">
              <a:rPr lang="vi-VN" smtClean="0"/>
              <a:t>07/05/2019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vi-VN" smtClean="0"/>
              <a:t>Vũ Thị Hương - THPT Hòn Gai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F17758-89DE-4C8D-92C7-3BF5C535313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331EB-FCD8-4905-B431-D2F1E944FAF5}" type="datetime1">
              <a:rPr lang="vi-VN" smtClean="0"/>
              <a:t>07/05/2019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vi-VN" smtClean="0"/>
              <a:t>Vũ Thị Hương - THPT Hòn Gai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F17758-89DE-4C8D-92C7-3BF5C535313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21F95C-7FF0-461C-AC10-875958E18645}" type="datetime1">
              <a:rPr lang="vi-VN" smtClean="0"/>
              <a:t>07/05/2019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vi-VN" smtClean="0"/>
              <a:t>Vũ Thị Hương - THPT Hòn Gai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F17758-89DE-4C8D-92C7-3BF5C535313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750020-8610-4DBF-A698-243917F77B82}" type="datetime1">
              <a:rPr lang="vi-VN" smtClean="0"/>
              <a:t>07/05/2019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vi-VN" smtClean="0"/>
              <a:t>Vũ Thị Hương - THPT Hòn Gai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F17758-89DE-4C8D-92C7-3BF5C535313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</p:sldLayoutIdLst>
  <p:hf sldNum="0" hd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7" Type="http://schemas.openxmlformats.org/officeDocument/2006/relationships/image" Target="../media/image8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7.wmf"/><Relationship Id="rId4" Type="http://schemas.openxmlformats.org/officeDocument/2006/relationships/oleObject" Target="../embeddings/oleObject1.bin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7.wmf"/><Relationship Id="rId4" Type="http://schemas.openxmlformats.org/officeDocument/2006/relationships/oleObject" Target="../embeddings/oleObject3.bin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7.wmf"/><Relationship Id="rId4" Type="http://schemas.openxmlformats.org/officeDocument/2006/relationships/oleObject" Target="../embeddings/oleObject4.bin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7.wmf"/><Relationship Id="rId4" Type="http://schemas.openxmlformats.org/officeDocument/2006/relationships/oleObject" Target="../embeddings/oleObject5.bin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/>
          </p:cNvSpPr>
          <p:nvPr>
            <p:ph type="ctrTitle"/>
          </p:nvPr>
        </p:nvSpPr>
        <p:spPr>
          <a:xfrm>
            <a:off x="23813" y="285750"/>
            <a:ext cx="8967787" cy="1847850"/>
          </a:xfrm>
          <a:solidFill>
            <a:srgbClr val="3366FF"/>
          </a:solidFill>
          <a:scene3d>
            <a:camera prst="legacyPerspectiveTopRight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chemeClr val="accent1"/>
            </a:extrusionClr>
          </a:sp3d>
        </p:spPr>
        <p:txBody>
          <a:bodyPr>
            <a:flatTx/>
          </a:bodyPr>
          <a:lstStyle/>
          <a:p>
            <a:pPr eaLnBrk="1" hangingPunct="1">
              <a:defRPr/>
            </a:pPr>
            <a:r>
              <a:rPr lang="en-US" sz="4000" b="1" dirty="0" smtClean="0">
                <a:solidFill>
                  <a:srgbClr val="EBFC08"/>
                </a:solidFill>
                <a:latin typeface="Times New Roman" pitchFamily="18" charset="0"/>
                <a:cs typeface="Times New Roman" pitchFamily="18" charset="0"/>
              </a:rPr>
              <a:t>NHIỆT LIỆT CHÀO MỪNG CÁC THẦY CÔ ĐẾN DỰ GIỜ LỚP 11C6</a:t>
            </a:r>
          </a:p>
        </p:txBody>
      </p:sp>
      <p:sp>
        <p:nvSpPr>
          <p:cNvPr id="5" name="Rectangle 3"/>
          <p:cNvSpPr>
            <a:spLocks noGrp="1"/>
          </p:cNvSpPr>
          <p:nvPr>
            <p:ph type="subTitle" idx="1"/>
          </p:nvPr>
        </p:nvSpPr>
        <p:spPr>
          <a:xfrm>
            <a:off x="0" y="2286000"/>
            <a:ext cx="6400800" cy="685800"/>
          </a:xfrm>
          <a:solidFill>
            <a:srgbClr val="00CC66"/>
          </a:solidFill>
        </p:spPr>
        <p:txBody>
          <a:bodyPr tIns="82800"/>
          <a:lstStyle/>
          <a:p>
            <a:pPr eaLnBrk="1" hangingPunct="1">
              <a:defRPr/>
            </a:pP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</a:rPr>
              <a:t>MÔN: HÌNH HỌC 11</a:t>
            </a:r>
          </a:p>
        </p:txBody>
      </p:sp>
      <p:sp>
        <p:nvSpPr>
          <p:cNvPr id="8196" name="Rectangle 5"/>
          <p:cNvSpPr>
            <a:spLocks noChangeArrowheads="1"/>
          </p:cNvSpPr>
          <p:nvPr/>
        </p:nvSpPr>
        <p:spPr bwMode="auto">
          <a:xfrm>
            <a:off x="762000" y="3276600"/>
            <a:ext cx="7315200" cy="990600"/>
          </a:xfrm>
          <a:prstGeom prst="rect">
            <a:avLst/>
          </a:prstGeom>
          <a:solidFill>
            <a:srgbClr val="FFFF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defRPr sz="28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en-US" altLang="vi-VN" dirty="0" smtClean="0"/>
              <a:t>BÀI KHOẢNG CÁCH</a:t>
            </a:r>
            <a:endParaRPr lang="en-US" altLang="vi-VN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CD31B-E197-4130-9ADC-4C56794FD991}" type="datetime1">
              <a:rPr lang="vi-VN" smtClean="0"/>
              <a:t>07/05/2019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2466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23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2476500"/>
            <a:ext cx="5943600" cy="3886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93215" name="Straight Connector 93214"/>
          <p:cNvCxnSpPr/>
          <p:nvPr/>
        </p:nvCxnSpPr>
        <p:spPr>
          <a:xfrm>
            <a:off x="1981200" y="5029200"/>
            <a:ext cx="1524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235" name="Straight Connector 95234"/>
          <p:cNvCxnSpPr/>
          <p:nvPr/>
        </p:nvCxnSpPr>
        <p:spPr>
          <a:xfrm flipH="1">
            <a:off x="4800600" y="5286828"/>
            <a:ext cx="228600" cy="5805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/>
          <p:cNvCxnSpPr/>
          <p:nvPr/>
        </p:nvCxnSpPr>
        <p:spPr>
          <a:xfrm>
            <a:off x="809172" y="5809344"/>
            <a:ext cx="25762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Straight Connector 68"/>
          <p:cNvCxnSpPr/>
          <p:nvPr/>
        </p:nvCxnSpPr>
        <p:spPr>
          <a:xfrm flipH="1">
            <a:off x="838200" y="5823857"/>
            <a:ext cx="228600" cy="11974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/>
          <p:cNvCxnSpPr/>
          <p:nvPr/>
        </p:nvCxnSpPr>
        <p:spPr>
          <a:xfrm>
            <a:off x="3733800" y="5791200"/>
            <a:ext cx="304800" cy="1632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Connector 70"/>
          <p:cNvCxnSpPr/>
          <p:nvPr/>
        </p:nvCxnSpPr>
        <p:spPr>
          <a:xfrm flipH="1">
            <a:off x="3429000" y="5807528"/>
            <a:ext cx="304800" cy="13607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Straight Connector 75"/>
          <p:cNvCxnSpPr/>
          <p:nvPr/>
        </p:nvCxnSpPr>
        <p:spPr>
          <a:xfrm>
            <a:off x="4800600" y="5373914"/>
            <a:ext cx="3048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Straight Connector 76"/>
          <p:cNvCxnSpPr/>
          <p:nvPr/>
        </p:nvCxnSpPr>
        <p:spPr>
          <a:xfrm>
            <a:off x="2133600" y="5029200"/>
            <a:ext cx="0" cy="3048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533400" y="304800"/>
            <a:ext cx="8382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1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:Cho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chóp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S.ABCD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đáy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ABCD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vuông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cạnh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a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tâm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O, SA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vuôn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góc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mặt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đáy</a:t>
            </a:r>
            <a:endParaRPr lang="en-US" sz="3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SA =        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Tính</a:t>
            </a:r>
            <a:endParaRPr lang="en-US" sz="32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841171" y="2032575"/>
            <a:ext cx="2667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/ d(SB,CD)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390900" y="1319289"/>
            <a:ext cx="2667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1/ d(BD,SC)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2993571" y="2723729"/>
            <a:ext cx="2667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3/ d(SB,AC)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219200" y="5368471"/>
            <a:ext cx="533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a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2050143" y="4341167"/>
            <a:ext cx="533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a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3793671" y="4793917"/>
            <a:ext cx="533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a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8" name="Straight Connector 17"/>
          <p:cNvCxnSpPr/>
          <p:nvPr/>
        </p:nvCxnSpPr>
        <p:spPr>
          <a:xfrm>
            <a:off x="1981200" y="3016116"/>
            <a:ext cx="1752600" cy="2927484"/>
          </a:xfrm>
          <a:prstGeom prst="line">
            <a:avLst/>
          </a:prstGeom>
          <a:ln w="38100"/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 flipV="1">
            <a:off x="685801" y="5314041"/>
            <a:ext cx="4572000" cy="627744"/>
          </a:xfrm>
          <a:prstGeom prst="line">
            <a:avLst/>
          </a:prstGeom>
          <a:ln w="38100">
            <a:prstDash val="dash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>
            <a:off x="6919686" y="2054800"/>
            <a:ext cx="0" cy="1788547"/>
          </a:xfrm>
          <a:prstGeom prst="line">
            <a:avLst/>
          </a:prstGeom>
          <a:ln w="28575"/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37" name="Straight Connector 36"/>
          <p:cNvCxnSpPr/>
          <p:nvPr/>
        </p:nvCxnSpPr>
        <p:spPr>
          <a:xfrm>
            <a:off x="6934200" y="3822231"/>
            <a:ext cx="1752600" cy="0"/>
          </a:xfrm>
          <a:prstGeom prst="line">
            <a:avLst/>
          </a:prstGeom>
          <a:ln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/>
          <p:nvPr/>
        </p:nvCxnSpPr>
        <p:spPr>
          <a:xfrm flipH="1">
            <a:off x="8336431" y="3185109"/>
            <a:ext cx="583293" cy="1730573"/>
          </a:xfrm>
          <a:prstGeom prst="line">
            <a:avLst/>
          </a:prstGeom>
          <a:ln w="28575"/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39" name="Straight Connector 38"/>
          <p:cNvCxnSpPr/>
          <p:nvPr/>
        </p:nvCxnSpPr>
        <p:spPr>
          <a:xfrm flipV="1">
            <a:off x="8458200" y="3822231"/>
            <a:ext cx="76200" cy="23661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/>
        </p:nvCxnSpPr>
        <p:spPr>
          <a:xfrm>
            <a:off x="8458200" y="4058844"/>
            <a:ext cx="1143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Rectangle 23"/>
          <p:cNvSpPr>
            <a:spLocks noChangeArrowheads="1"/>
          </p:cNvSpPr>
          <p:nvPr/>
        </p:nvSpPr>
        <p:spPr bwMode="auto">
          <a:xfrm>
            <a:off x="8003068" y="4580635"/>
            <a:ext cx="27732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3000" b="1" dirty="0">
                <a:solidFill>
                  <a:srgbClr val="000000"/>
                </a:solidFill>
                <a:latin typeface="Times New Roman" pitchFamily="18" charset="0"/>
                <a:cs typeface="Arial" pitchFamily="34" charset="0"/>
              </a:rPr>
              <a:t>C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42" name="Straight Connector 41"/>
          <p:cNvCxnSpPr/>
          <p:nvPr/>
        </p:nvCxnSpPr>
        <p:spPr>
          <a:xfrm flipH="1">
            <a:off x="6018766" y="3027801"/>
            <a:ext cx="609600" cy="204997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 flipV="1">
            <a:off x="6019800" y="5055893"/>
            <a:ext cx="2728194" cy="4376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Rectangle 20"/>
          <p:cNvSpPr>
            <a:spLocks noChangeArrowheads="1"/>
          </p:cNvSpPr>
          <p:nvPr/>
        </p:nvSpPr>
        <p:spPr bwMode="auto">
          <a:xfrm>
            <a:off x="7059111" y="5599303"/>
            <a:ext cx="302731" cy="4485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Arial" pitchFamily="34" charset="0"/>
              </a:rPr>
              <a:t>D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5" name="Rectangle 20"/>
          <p:cNvSpPr>
            <a:spLocks noChangeArrowheads="1"/>
          </p:cNvSpPr>
          <p:nvPr/>
        </p:nvSpPr>
        <p:spPr bwMode="auto">
          <a:xfrm>
            <a:off x="7092565" y="3920425"/>
            <a:ext cx="278923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O</a:t>
            </a:r>
          </a:p>
        </p:txBody>
      </p:sp>
      <p:sp>
        <p:nvSpPr>
          <p:cNvPr id="46" name="Oval 44"/>
          <p:cNvSpPr>
            <a:spLocks noChangeArrowheads="1"/>
          </p:cNvSpPr>
          <p:nvPr/>
        </p:nvSpPr>
        <p:spPr bwMode="auto">
          <a:xfrm>
            <a:off x="6869883" y="3733800"/>
            <a:ext cx="85680" cy="109547"/>
          </a:xfrm>
          <a:prstGeom prst="ellipse">
            <a:avLst/>
          </a:prstGeom>
          <a:solidFill>
            <a:srgbClr val="FF0000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3600" dirty="0"/>
          </a:p>
        </p:txBody>
      </p:sp>
      <p:cxnSp>
        <p:nvCxnSpPr>
          <p:cNvPr id="47" name="Straight Connector 46"/>
          <p:cNvCxnSpPr/>
          <p:nvPr/>
        </p:nvCxnSpPr>
        <p:spPr>
          <a:xfrm>
            <a:off x="6919686" y="3595581"/>
            <a:ext cx="24311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/>
          <p:cNvCxnSpPr/>
          <p:nvPr/>
        </p:nvCxnSpPr>
        <p:spPr>
          <a:xfrm>
            <a:off x="7162800" y="3571204"/>
            <a:ext cx="0" cy="25102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Rectangle 20"/>
          <p:cNvSpPr>
            <a:spLocks noChangeArrowheads="1"/>
          </p:cNvSpPr>
          <p:nvPr/>
        </p:nvSpPr>
        <p:spPr bwMode="auto">
          <a:xfrm>
            <a:off x="8697671" y="3807365"/>
            <a:ext cx="278923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</a:t>
            </a:r>
          </a:p>
        </p:txBody>
      </p:sp>
      <p:sp>
        <p:nvSpPr>
          <p:cNvPr id="52" name="Rectangle 20"/>
          <p:cNvSpPr>
            <a:spLocks noChangeArrowheads="1"/>
          </p:cNvSpPr>
          <p:nvPr/>
        </p:nvSpPr>
        <p:spPr bwMode="auto">
          <a:xfrm>
            <a:off x="8591071" y="2846839"/>
            <a:ext cx="2132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3000" b="1" dirty="0">
                <a:solidFill>
                  <a:srgbClr val="000000"/>
                </a:solidFill>
                <a:latin typeface="Times New Roman" pitchFamily="18" charset="0"/>
                <a:cs typeface="Arial" pitchFamily="34" charset="0"/>
              </a:rPr>
              <a:t>S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5943601" y="4768334"/>
            <a:ext cx="8392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(SAC)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93190" name="Straight Connector 93189"/>
          <p:cNvCxnSpPr/>
          <p:nvPr/>
        </p:nvCxnSpPr>
        <p:spPr>
          <a:xfrm flipH="1">
            <a:off x="2888342" y="5181600"/>
            <a:ext cx="312058" cy="450550"/>
          </a:xfrm>
          <a:prstGeom prst="line">
            <a:avLst/>
          </a:prstGeom>
          <a:ln w="5715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3191" name="TextBox 93190"/>
          <p:cNvSpPr txBox="1"/>
          <p:nvPr/>
        </p:nvSpPr>
        <p:spPr>
          <a:xfrm>
            <a:off x="3260271" y="4806224"/>
            <a:ext cx="2757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K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93193" name="Straight Connector 93192"/>
          <p:cNvCxnSpPr/>
          <p:nvPr/>
        </p:nvCxnSpPr>
        <p:spPr>
          <a:xfrm>
            <a:off x="3071585" y="5157691"/>
            <a:ext cx="95250" cy="10010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195" name="Straight Connector 93194"/>
          <p:cNvCxnSpPr/>
          <p:nvPr/>
        </p:nvCxnSpPr>
        <p:spPr>
          <a:xfrm flipH="1">
            <a:off x="3054350" y="4953000"/>
            <a:ext cx="69850" cy="15685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69823974"/>
              </p:ext>
            </p:extLst>
          </p:nvPr>
        </p:nvGraphicFramePr>
        <p:xfrm>
          <a:off x="1466851" y="1136990"/>
          <a:ext cx="764722" cy="67570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227" name="Equation" r:id="rId4" imgW="317160" imgH="228600" progId="Equation.DSMT4">
                  <p:embed/>
                </p:oleObj>
              </mc:Choice>
              <mc:Fallback>
                <p:oleObj name="Equation" r:id="rId4" imgW="317160" imgH="2286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466851" y="1136990"/>
                        <a:ext cx="764722" cy="67570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4" name="Straight Connector 3"/>
          <p:cNvCxnSpPr/>
          <p:nvPr/>
        </p:nvCxnSpPr>
        <p:spPr>
          <a:xfrm>
            <a:off x="2057400" y="5286828"/>
            <a:ext cx="1676400" cy="656772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2774044" y="5574268"/>
            <a:ext cx="2521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O</a:t>
            </a:r>
            <a:endParaRPr lang="en-US" b="1" dirty="0"/>
          </a:p>
        </p:txBody>
      </p:sp>
      <p:cxnSp>
        <p:nvCxnSpPr>
          <p:cNvPr id="30" name="Straight Connector 29"/>
          <p:cNvCxnSpPr/>
          <p:nvPr/>
        </p:nvCxnSpPr>
        <p:spPr>
          <a:xfrm>
            <a:off x="6916056" y="3788573"/>
            <a:ext cx="31089" cy="1321278"/>
          </a:xfrm>
          <a:prstGeom prst="line">
            <a:avLst/>
          </a:prstGeom>
          <a:ln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Connector 60"/>
          <p:cNvCxnSpPr/>
          <p:nvPr/>
        </p:nvCxnSpPr>
        <p:spPr>
          <a:xfrm flipH="1">
            <a:off x="6955563" y="5109851"/>
            <a:ext cx="1" cy="831934"/>
          </a:xfrm>
          <a:prstGeom prst="line">
            <a:avLst/>
          </a:prstGeom>
          <a:ln w="28575"/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graphicFrame>
        <p:nvGraphicFramePr>
          <p:cNvPr id="93186" name="Object 9318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25099049"/>
              </p:ext>
            </p:extLst>
          </p:nvPr>
        </p:nvGraphicFramePr>
        <p:xfrm>
          <a:off x="2285999" y="4325256"/>
          <a:ext cx="457201" cy="42205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228" name="Equation" r:id="rId6" imgW="228600" imgH="228600" progId="Equation.DSMT4">
                  <p:embed/>
                </p:oleObj>
              </mc:Choice>
              <mc:Fallback>
                <p:oleObj name="Equation" r:id="rId6" imgW="228600" imgH="2286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2285999" y="4325256"/>
                        <a:ext cx="457201" cy="42205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5" name="Rectangle 20"/>
          <p:cNvSpPr>
            <a:spLocks noChangeArrowheads="1"/>
          </p:cNvSpPr>
          <p:nvPr/>
        </p:nvSpPr>
        <p:spPr bwMode="auto">
          <a:xfrm>
            <a:off x="6964325" y="1904064"/>
            <a:ext cx="25648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3000" b="1" dirty="0">
                <a:solidFill>
                  <a:srgbClr val="000000"/>
                </a:solidFill>
                <a:latin typeface="Times New Roman" pitchFamily="18" charset="0"/>
                <a:cs typeface="Arial" pitchFamily="34" charset="0"/>
              </a:rPr>
              <a:t>B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36808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6" dur="500"/>
                                        <p:tgtEl>
                                          <p:spTgt spid="952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8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1" dur="500"/>
                                        <p:tgtEl>
                                          <p:spTgt spid="95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4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7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0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3" dur="500"/>
                                        <p:tgtEl>
                                          <p:spTgt spid="932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6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9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62" dur="500"/>
                                        <p:tgtEl>
                                          <p:spTgt spid="93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6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8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84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8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9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9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9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1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4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7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0" dur="2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15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18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2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7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3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3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3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6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3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9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41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2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44" dur="500"/>
                                        <p:tgtEl>
                                          <p:spTgt spid="93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5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47" dur="500"/>
                                        <p:tgtEl>
                                          <p:spTgt spid="93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8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50" dur="500"/>
                                        <p:tgtEl>
                                          <p:spTgt spid="93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55" dur="500"/>
                                        <p:tgtEl>
                                          <p:spTgt spid="93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21" grpId="0"/>
      <p:bldP spid="22" grpId="0"/>
      <p:bldP spid="16" grpId="0"/>
      <p:bldP spid="28" grpId="0"/>
      <p:bldP spid="29" grpId="0"/>
      <p:bldP spid="41" grpId="0"/>
      <p:bldP spid="44" grpId="0"/>
      <p:bldP spid="45" grpId="0"/>
      <p:bldP spid="46" grpId="0" animBg="1"/>
      <p:bldP spid="49" grpId="0"/>
      <p:bldP spid="52" grpId="0"/>
      <p:bldP spid="27" grpId="0"/>
      <p:bldP spid="93191" grpId="0"/>
      <p:bldP spid="25" grpId="0"/>
      <p:bldP spid="6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23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2476500"/>
            <a:ext cx="5943600" cy="3886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93215" name="Straight Connector 93214"/>
          <p:cNvCxnSpPr/>
          <p:nvPr/>
        </p:nvCxnSpPr>
        <p:spPr>
          <a:xfrm>
            <a:off x="1981200" y="5029200"/>
            <a:ext cx="1524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235" name="Straight Connector 95234"/>
          <p:cNvCxnSpPr/>
          <p:nvPr/>
        </p:nvCxnSpPr>
        <p:spPr>
          <a:xfrm flipH="1">
            <a:off x="4800600" y="5286828"/>
            <a:ext cx="228600" cy="5805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/>
          <p:cNvCxnSpPr/>
          <p:nvPr/>
        </p:nvCxnSpPr>
        <p:spPr>
          <a:xfrm>
            <a:off x="809172" y="5809344"/>
            <a:ext cx="25762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Straight Connector 68"/>
          <p:cNvCxnSpPr/>
          <p:nvPr/>
        </p:nvCxnSpPr>
        <p:spPr>
          <a:xfrm flipH="1">
            <a:off x="838200" y="5823857"/>
            <a:ext cx="228600" cy="11974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/>
          <p:cNvCxnSpPr/>
          <p:nvPr/>
        </p:nvCxnSpPr>
        <p:spPr>
          <a:xfrm>
            <a:off x="3733800" y="5791200"/>
            <a:ext cx="304800" cy="1632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Connector 70"/>
          <p:cNvCxnSpPr/>
          <p:nvPr/>
        </p:nvCxnSpPr>
        <p:spPr>
          <a:xfrm flipH="1">
            <a:off x="3429000" y="5807528"/>
            <a:ext cx="304800" cy="13607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Straight Connector 75"/>
          <p:cNvCxnSpPr/>
          <p:nvPr/>
        </p:nvCxnSpPr>
        <p:spPr>
          <a:xfrm>
            <a:off x="4800600" y="5373914"/>
            <a:ext cx="3048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Straight Connector 76"/>
          <p:cNvCxnSpPr/>
          <p:nvPr/>
        </p:nvCxnSpPr>
        <p:spPr>
          <a:xfrm>
            <a:off x="2133600" y="5029200"/>
            <a:ext cx="0" cy="3048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1219200" y="5368471"/>
            <a:ext cx="533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a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3505200" y="4793917"/>
            <a:ext cx="533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a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8" name="Straight Connector 17"/>
          <p:cNvCxnSpPr/>
          <p:nvPr/>
        </p:nvCxnSpPr>
        <p:spPr>
          <a:xfrm flipH="1">
            <a:off x="533400" y="2862532"/>
            <a:ext cx="1447800" cy="3081068"/>
          </a:xfrm>
          <a:prstGeom prst="line">
            <a:avLst/>
          </a:prstGeom>
          <a:ln w="38100"/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 flipV="1">
            <a:off x="3719286" y="5255582"/>
            <a:ext cx="1614714" cy="703354"/>
          </a:xfrm>
          <a:prstGeom prst="line">
            <a:avLst/>
          </a:prstGeom>
          <a:ln w="38100">
            <a:prstDash val="solid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533400" y="276346"/>
            <a:ext cx="8382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1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:Cho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chóp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S.ABCD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đáy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ABCD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vuông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cạnh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a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tâm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O, SA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vuôn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góc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mặt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đáy</a:t>
            </a:r>
            <a:endParaRPr lang="en-US" sz="3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SA =        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Tính</a:t>
            </a:r>
            <a:endParaRPr lang="en-US" sz="32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3276601" y="1262381"/>
            <a:ext cx="2667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/ d(SB,CD)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5" name="Object 2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03380899"/>
              </p:ext>
            </p:extLst>
          </p:nvPr>
        </p:nvGraphicFramePr>
        <p:xfrm>
          <a:off x="1466851" y="1108536"/>
          <a:ext cx="764722" cy="67570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4225" name="Equation" r:id="rId4" imgW="317160" imgH="228600" progId="Equation.DSMT4">
                  <p:embed/>
                </p:oleObj>
              </mc:Choice>
              <mc:Fallback>
                <p:oleObj name="Equation" r:id="rId4" imgW="317160" imgH="2286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466851" y="1108536"/>
                        <a:ext cx="764722" cy="67570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26" name="Straight Connector 25"/>
          <p:cNvCxnSpPr/>
          <p:nvPr/>
        </p:nvCxnSpPr>
        <p:spPr>
          <a:xfrm flipV="1">
            <a:off x="7115628" y="2893019"/>
            <a:ext cx="0" cy="1057893"/>
          </a:xfrm>
          <a:prstGeom prst="line">
            <a:avLst/>
          </a:prstGeom>
          <a:ln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 flipH="1">
            <a:off x="7504651" y="3337952"/>
            <a:ext cx="1050728" cy="1383029"/>
          </a:xfrm>
          <a:prstGeom prst="line">
            <a:avLst/>
          </a:prstGeom>
          <a:ln w="28575"/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32" name="Rectangle 23"/>
          <p:cNvSpPr>
            <a:spLocks noChangeArrowheads="1"/>
          </p:cNvSpPr>
          <p:nvPr/>
        </p:nvSpPr>
        <p:spPr bwMode="auto">
          <a:xfrm>
            <a:off x="8507439" y="2352344"/>
            <a:ext cx="27732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3000" b="1" dirty="0">
                <a:solidFill>
                  <a:srgbClr val="000000"/>
                </a:solidFill>
                <a:latin typeface="Times New Roman" pitchFamily="18" charset="0"/>
                <a:cs typeface="Arial" pitchFamily="34" charset="0"/>
              </a:rPr>
              <a:t>C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Rectangle 20"/>
          <p:cNvSpPr>
            <a:spLocks noChangeArrowheads="1"/>
          </p:cNvSpPr>
          <p:nvPr/>
        </p:nvSpPr>
        <p:spPr bwMode="auto">
          <a:xfrm>
            <a:off x="7484443" y="3920425"/>
            <a:ext cx="259686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</a:t>
            </a:r>
          </a:p>
        </p:txBody>
      </p:sp>
      <p:sp>
        <p:nvSpPr>
          <p:cNvPr id="34" name="Oval 44"/>
          <p:cNvSpPr>
            <a:spLocks noChangeArrowheads="1"/>
          </p:cNvSpPr>
          <p:nvPr/>
        </p:nvSpPr>
        <p:spPr bwMode="auto">
          <a:xfrm>
            <a:off x="7077120" y="3865651"/>
            <a:ext cx="85680" cy="109547"/>
          </a:xfrm>
          <a:prstGeom prst="ellipse">
            <a:avLst/>
          </a:prstGeom>
          <a:solidFill>
            <a:srgbClr val="FF0000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3600" dirty="0"/>
          </a:p>
        </p:txBody>
      </p:sp>
      <p:cxnSp>
        <p:nvCxnSpPr>
          <p:cNvPr id="35" name="Straight Connector 34"/>
          <p:cNvCxnSpPr/>
          <p:nvPr/>
        </p:nvCxnSpPr>
        <p:spPr>
          <a:xfrm>
            <a:off x="7086600" y="3733800"/>
            <a:ext cx="1524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>
            <a:off x="7239000" y="3711373"/>
            <a:ext cx="0" cy="25102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Rectangle 20"/>
          <p:cNvSpPr>
            <a:spLocks noChangeArrowheads="1"/>
          </p:cNvSpPr>
          <p:nvPr/>
        </p:nvSpPr>
        <p:spPr bwMode="auto">
          <a:xfrm>
            <a:off x="6937658" y="2261056"/>
            <a:ext cx="259686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D</a:t>
            </a:r>
            <a:endParaRPr kumimoji="0" lang="en-US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9" name="Straight Connector 38"/>
          <p:cNvCxnSpPr/>
          <p:nvPr/>
        </p:nvCxnSpPr>
        <p:spPr>
          <a:xfrm>
            <a:off x="7080128" y="2895600"/>
            <a:ext cx="1682872" cy="0"/>
          </a:xfrm>
          <a:prstGeom prst="line">
            <a:avLst/>
          </a:prstGeom>
          <a:ln w="28575"/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/>
        </p:nvCxnSpPr>
        <p:spPr>
          <a:xfrm flipH="1">
            <a:off x="6018766" y="3836886"/>
            <a:ext cx="344452" cy="14134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 flipV="1">
            <a:off x="6019800" y="5228492"/>
            <a:ext cx="2728194" cy="4376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extBox 41"/>
          <p:cNvSpPr txBox="1"/>
          <p:nvPr/>
        </p:nvSpPr>
        <p:spPr>
          <a:xfrm>
            <a:off x="5943601" y="4940933"/>
            <a:ext cx="8392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(SAB)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" name="Rectangle 20"/>
          <p:cNvSpPr>
            <a:spLocks noChangeArrowheads="1"/>
          </p:cNvSpPr>
          <p:nvPr/>
        </p:nvSpPr>
        <p:spPr bwMode="auto">
          <a:xfrm>
            <a:off x="7504651" y="4750713"/>
            <a:ext cx="238848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B</a:t>
            </a:r>
            <a:endParaRPr kumimoji="0" lang="en-US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" name="Rectangle 20"/>
          <p:cNvSpPr>
            <a:spLocks noChangeArrowheads="1"/>
          </p:cNvSpPr>
          <p:nvPr/>
        </p:nvSpPr>
        <p:spPr bwMode="auto">
          <a:xfrm>
            <a:off x="8569381" y="3421966"/>
            <a:ext cx="200376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</a:t>
            </a:r>
          </a:p>
        </p:txBody>
      </p:sp>
      <p:cxnSp>
        <p:nvCxnSpPr>
          <p:cNvPr id="15" name="Straight Connector 14"/>
          <p:cNvCxnSpPr/>
          <p:nvPr/>
        </p:nvCxnSpPr>
        <p:spPr>
          <a:xfrm>
            <a:off x="2050143" y="5255582"/>
            <a:ext cx="3283857" cy="16671"/>
          </a:xfrm>
          <a:prstGeom prst="line">
            <a:avLst/>
          </a:prstGeom>
          <a:ln w="3810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Oval 44"/>
          <p:cNvSpPr>
            <a:spLocks noChangeArrowheads="1"/>
          </p:cNvSpPr>
          <p:nvPr/>
        </p:nvSpPr>
        <p:spPr bwMode="auto">
          <a:xfrm>
            <a:off x="7086600" y="2819400"/>
            <a:ext cx="85680" cy="109547"/>
          </a:xfrm>
          <a:prstGeom prst="ellipse">
            <a:avLst/>
          </a:prstGeom>
          <a:solidFill>
            <a:srgbClr val="FF0000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9157683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952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" dur="500"/>
                                        <p:tgtEl>
                                          <p:spTgt spid="932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3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6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9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5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8" dur="500"/>
                                        <p:tgtEl>
                                          <p:spTgt spid="95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1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4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7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3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6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6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5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8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83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8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9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9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9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29" grpId="0"/>
      <p:bldP spid="32" grpId="0"/>
      <p:bldP spid="33" grpId="0"/>
      <p:bldP spid="34" grpId="0" animBg="1"/>
      <p:bldP spid="37" grpId="0"/>
      <p:bldP spid="42" grpId="0"/>
      <p:bldP spid="47" grpId="0"/>
      <p:bldP spid="48" grpId="0"/>
      <p:bldP spid="5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23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3502" y="1756646"/>
            <a:ext cx="5943600" cy="3886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93215" name="Straight Connector 93214"/>
          <p:cNvCxnSpPr/>
          <p:nvPr/>
        </p:nvCxnSpPr>
        <p:spPr>
          <a:xfrm>
            <a:off x="3714701" y="4309346"/>
            <a:ext cx="1524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235" name="Straight Connector 95234"/>
          <p:cNvCxnSpPr/>
          <p:nvPr/>
        </p:nvCxnSpPr>
        <p:spPr>
          <a:xfrm flipH="1">
            <a:off x="6447972" y="4561114"/>
            <a:ext cx="228600" cy="5805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/>
          <p:cNvCxnSpPr/>
          <p:nvPr/>
        </p:nvCxnSpPr>
        <p:spPr>
          <a:xfrm>
            <a:off x="2542673" y="5089490"/>
            <a:ext cx="25762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Straight Connector 68"/>
          <p:cNvCxnSpPr/>
          <p:nvPr/>
        </p:nvCxnSpPr>
        <p:spPr>
          <a:xfrm flipH="1">
            <a:off x="2542673" y="5135839"/>
            <a:ext cx="228600" cy="11974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/>
          <p:cNvCxnSpPr/>
          <p:nvPr/>
        </p:nvCxnSpPr>
        <p:spPr>
          <a:xfrm>
            <a:off x="5467301" y="5071346"/>
            <a:ext cx="304800" cy="1632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Connector 70"/>
          <p:cNvCxnSpPr/>
          <p:nvPr/>
        </p:nvCxnSpPr>
        <p:spPr>
          <a:xfrm flipH="1">
            <a:off x="5147987" y="5093938"/>
            <a:ext cx="304800" cy="13607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Straight Connector 75"/>
          <p:cNvCxnSpPr/>
          <p:nvPr/>
        </p:nvCxnSpPr>
        <p:spPr>
          <a:xfrm>
            <a:off x="6447972" y="4648200"/>
            <a:ext cx="3048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Straight Connector 76"/>
          <p:cNvCxnSpPr/>
          <p:nvPr/>
        </p:nvCxnSpPr>
        <p:spPr>
          <a:xfrm>
            <a:off x="3867101" y="4309346"/>
            <a:ext cx="0" cy="3048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 flipH="1">
            <a:off x="2266901" y="2145548"/>
            <a:ext cx="1447800" cy="3081068"/>
          </a:xfrm>
          <a:prstGeom prst="line">
            <a:avLst/>
          </a:prstGeom>
          <a:ln w="38100"/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 flipH="1" flipV="1">
            <a:off x="3790901" y="4566974"/>
            <a:ext cx="1661886" cy="672108"/>
          </a:xfrm>
          <a:prstGeom prst="line">
            <a:avLst/>
          </a:prstGeom>
          <a:ln w="38100">
            <a:prstDash val="dash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533400" y="276346"/>
            <a:ext cx="8382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1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:Cho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chóp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S.ABCD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đáy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ABCD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vuông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cạnh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a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tâm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O, SA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vuôn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góc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mặt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đáy</a:t>
            </a:r>
            <a:endParaRPr lang="en-US" sz="3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SA =        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Tính</a:t>
            </a:r>
            <a:endParaRPr lang="en-US" sz="3200" dirty="0" smtClean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5" name="Object 2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34976648"/>
              </p:ext>
            </p:extLst>
          </p:nvPr>
        </p:nvGraphicFramePr>
        <p:xfrm>
          <a:off x="1466851" y="1108536"/>
          <a:ext cx="764722" cy="67570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6264" name="Equation" r:id="rId4" imgW="317160" imgH="228600" progId="Equation.DSMT4">
                  <p:embed/>
                </p:oleObj>
              </mc:Choice>
              <mc:Fallback>
                <p:oleObj name="Equation" r:id="rId4" imgW="317160" imgH="2286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466851" y="1108536"/>
                        <a:ext cx="764722" cy="67570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15" name="Straight Connector 14"/>
          <p:cNvCxnSpPr/>
          <p:nvPr/>
        </p:nvCxnSpPr>
        <p:spPr>
          <a:xfrm flipV="1">
            <a:off x="2266901" y="4552399"/>
            <a:ext cx="4800600" cy="671347"/>
          </a:xfrm>
          <a:prstGeom prst="line">
            <a:avLst/>
          </a:prstGeom>
          <a:ln w="3175"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8" name="TextBox 37"/>
          <p:cNvSpPr txBox="1"/>
          <p:nvPr/>
        </p:nvSpPr>
        <p:spPr>
          <a:xfrm>
            <a:off x="3352800" y="1371600"/>
            <a:ext cx="2667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3/ d(SB,AC)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9563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23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3502" y="1756646"/>
            <a:ext cx="5943600" cy="3886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93215" name="Straight Connector 93214"/>
          <p:cNvCxnSpPr/>
          <p:nvPr/>
        </p:nvCxnSpPr>
        <p:spPr>
          <a:xfrm>
            <a:off x="3714701" y="4309346"/>
            <a:ext cx="1524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235" name="Straight Connector 95234"/>
          <p:cNvCxnSpPr/>
          <p:nvPr/>
        </p:nvCxnSpPr>
        <p:spPr>
          <a:xfrm flipH="1">
            <a:off x="6447972" y="4561114"/>
            <a:ext cx="228600" cy="5805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/>
          <p:cNvCxnSpPr/>
          <p:nvPr/>
        </p:nvCxnSpPr>
        <p:spPr>
          <a:xfrm>
            <a:off x="2542673" y="5089490"/>
            <a:ext cx="25762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Straight Connector 68"/>
          <p:cNvCxnSpPr/>
          <p:nvPr/>
        </p:nvCxnSpPr>
        <p:spPr>
          <a:xfrm flipH="1">
            <a:off x="2542673" y="5135839"/>
            <a:ext cx="228600" cy="11974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/>
          <p:cNvCxnSpPr/>
          <p:nvPr/>
        </p:nvCxnSpPr>
        <p:spPr>
          <a:xfrm>
            <a:off x="5467301" y="5071346"/>
            <a:ext cx="304800" cy="1632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Connector 70"/>
          <p:cNvCxnSpPr/>
          <p:nvPr/>
        </p:nvCxnSpPr>
        <p:spPr>
          <a:xfrm flipH="1">
            <a:off x="5147987" y="5093938"/>
            <a:ext cx="304800" cy="13607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Straight Connector 75"/>
          <p:cNvCxnSpPr/>
          <p:nvPr/>
        </p:nvCxnSpPr>
        <p:spPr>
          <a:xfrm>
            <a:off x="6447972" y="4648200"/>
            <a:ext cx="3048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Straight Connector 76"/>
          <p:cNvCxnSpPr/>
          <p:nvPr/>
        </p:nvCxnSpPr>
        <p:spPr>
          <a:xfrm>
            <a:off x="3867101" y="4309346"/>
            <a:ext cx="0" cy="3048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 flipH="1">
            <a:off x="2266901" y="2145548"/>
            <a:ext cx="1447800" cy="3081068"/>
          </a:xfrm>
          <a:prstGeom prst="line">
            <a:avLst/>
          </a:prstGeom>
          <a:ln w="38100"/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 flipH="1" flipV="1">
            <a:off x="3790901" y="4566974"/>
            <a:ext cx="1661886" cy="672108"/>
          </a:xfrm>
          <a:prstGeom prst="line">
            <a:avLst/>
          </a:prstGeom>
          <a:ln w="38100">
            <a:prstDash val="dash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533400" y="276346"/>
            <a:ext cx="8382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1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:Cho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chóp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S.ABCD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đáy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ABCD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vuông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cạnh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a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tâm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O, SA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vuôn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góc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mặt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đáy</a:t>
            </a:r>
            <a:endParaRPr lang="en-US" sz="3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SA =        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Tính</a:t>
            </a:r>
            <a:endParaRPr lang="en-US" sz="3200" dirty="0" smtClean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5" name="Object 2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9220192"/>
              </p:ext>
            </p:extLst>
          </p:nvPr>
        </p:nvGraphicFramePr>
        <p:xfrm>
          <a:off x="1466851" y="1108536"/>
          <a:ext cx="764722" cy="67570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5247" name="Equation" r:id="rId4" imgW="317160" imgH="228600" progId="Equation.DSMT4">
                  <p:embed/>
                </p:oleObj>
              </mc:Choice>
              <mc:Fallback>
                <p:oleObj name="Equation" r:id="rId4" imgW="317160" imgH="2286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466851" y="1108536"/>
                        <a:ext cx="764722" cy="67570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26" name="Straight Connector 25"/>
          <p:cNvCxnSpPr/>
          <p:nvPr/>
        </p:nvCxnSpPr>
        <p:spPr>
          <a:xfrm flipV="1">
            <a:off x="1715037" y="2261056"/>
            <a:ext cx="1915961" cy="2641972"/>
          </a:xfrm>
          <a:prstGeom prst="line">
            <a:avLst/>
          </a:prstGeom>
          <a:ln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Rectangle 20"/>
          <p:cNvSpPr>
            <a:spLocks noChangeArrowheads="1"/>
          </p:cNvSpPr>
          <p:nvPr/>
        </p:nvSpPr>
        <p:spPr bwMode="auto">
          <a:xfrm>
            <a:off x="1535501" y="5023638"/>
            <a:ext cx="179536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J</a:t>
            </a:r>
            <a:endParaRPr kumimoji="0" lang="en-US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5" name="Straight Connector 34"/>
          <p:cNvCxnSpPr/>
          <p:nvPr/>
        </p:nvCxnSpPr>
        <p:spPr>
          <a:xfrm flipV="1">
            <a:off x="2692398" y="3602825"/>
            <a:ext cx="152400" cy="13097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>
            <a:off x="2811187" y="3505200"/>
            <a:ext cx="44903" cy="4354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Rectangle 20"/>
          <p:cNvSpPr>
            <a:spLocks noChangeArrowheads="1"/>
          </p:cNvSpPr>
          <p:nvPr/>
        </p:nvSpPr>
        <p:spPr bwMode="auto">
          <a:xfrm>
            <a:off x="2290244" y="3249698"/>
            <a:ext cx="278923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K</a:t>
            </a:r>
            <a:endParaRPr kumimoji="0" lang="en-US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0" name="Straight Connector 39"/>
          <p:cNvCxnSpPr/>
          <p:nvPr/>
        </p:nvCxnSpPr>
        <p:spPr>
          <a:xfrm>
            <a:off x="1066800" y="4561114"/>
            <a:ext cx="1200101" cy="6626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>
            <a:off x="1066800" y="4552399"/>
            <a:ext cx="2564198" cy="871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Rectangle 20"/>
          <p:cNvSpPr>
            <a:spLocks noChangeArrowheads="1"/>
          </p:cNvSpPr>
          <p:nvPr/>
        </p:nvSpPr>
        <p:spPr bwMode="auto">
          <a:xfrm>
            <a:off x="685800" y="4246302"/>
            <a:ext cx="171522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E</a:t>
            </a:r>
            <a:endParaRPr kumimoji="0" lang="en-US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 flipV="1">
            <a:off x="2266901" y="4552399"/>
            <a:ext cx="4800600" cy="671347"/>
          </a:xfrm>
          <a:prstGeom prst="line">
            <a:avLst/>
          </a:prstGeom>
          <a:ln w="3175"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8" name="TextBox 37"/>
          <p:cNvSpPr txBox="1"/>
          <p:nvPr/>
        </p:nvSpPr>
        <p:spPr>
          <a:xfrm>
            <a:off x="3352800" y="1371600"/>
            <a:ext cx="2667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3/ d(SB,AC)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0" name="Straight Connector 9"/>
          <p:cNvCxnSpPr/>
          <p:nvPr/>
        </p:nvCxnSpPr>
        <p:spPr>
          <a:xfrm flipV="1">
            <a:off x="1666850" y="4556757"/>
            <a:ext cx="2047851" cy="335674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flipH="1" flipV="1">
            <a:off x="2667000" y="3677201"/>
            <a:ext cx="974025" cy="818599"/>
          </a:xfrm>
          <a:prstGeom prst="line">
            <a:avLst/>
          </a:prstGeom>
          <a:ln w="3810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/>
          <p:cNvCxnSpPr/>
          <p:nvPr/>
        </p:nvCxnSpPr>
        <p:spPr>
          <a:xfrm flipV="1">
            <a:off x="1905000" y="4903028"/>
            <a:ext cx="257628" cy="7480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/>
          <p:cNvCxnSpPr/>
          <p:nvPr/>
        </p:nvCxnSpPr>
        <p:spPr>
          <a:xfrm>
            <a:off x="2162628" y="4812895"/>
            <a:ext cx="0" cy="9013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273541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3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6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9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  <p:bldP spid="37" grpId="0"/>
      <p:bldP spid="4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0EB94D-F05F-4A82-A8E8-234E04937040}" type="datetime1">
              <a:rPr lang="vi-VN" smtClean="0"/>
              <a:t>07/05/2019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609600" y="533400"/>
            <a:ext cx="76962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4/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Chứng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minh BC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vuông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góc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(SAB)</a:t>
            </a:r>
          </a:p>
          <a:p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762000" y="1195626"/>
            <a:ext cx="76962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5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/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đo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góc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giữa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SC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mặt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(ABCD)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5166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838200"/>
            <a:ext cx="8610600" cy="58674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5" name="Straight Connector 4"/>
          <p:cNvCxnSpPr/>
          <p:nvPr/>
        </p:nvCxnSpPr>
        <p:spPr>
          <a:xfrm flipV="1">
            <a:off x="1066800" y="3581400"/>
            <a:ext cx="6934200" cy="228600"/>
          </a:xfrm>
          <a:prstGeom prst="line">
            <a:avLst/>
          </a:prstGeom>
          <a:ln w="95250" cmpd="sng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8" name="Table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15139826"/>
              </p:ext>
            </p:extLst>
          </p:nvPr>
        </p:nvGraphicFramePr>
        <p:xfrm>
          <a:off x="1066800" y="202177"/>
          <a:ext cx="5410200" cy="7016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10200"/>
              </a:tblGrid>
              <a:tr h="701675">
                <a:tc>
                  <a:txBody>
                    <a:bodyPr/>
                    <a:lstStyle/>
                    <a:p>
                      <a:r>
                        <a:rPr lang="en-US" sz="4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PHẦN 2: VÀO BÀI</a:t>
                      </a:r>
                      <a:endParaRPr lang="vi-VN" sz="4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829" marB="45829">
                    <a:solidFill>
                      <a:srgbClr val="00B05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89268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AutoShape 32"/>
          <p:cNvSpPr>
            <a:spLocks noChangeArrowheads="1"/>
          </p:cNvSpPr>
          <p:nvPr/>
        </p:nvSpPr>
        <p:spPr bwMode="auto">
          <a:xfrm>
            <a:off x="47172" y="5530056"/>
            <a:ext cx="9096828" cy="838200"/>
          </a:xfrm>
          <a:prstGeom prst="octagon">
            <a:avLst>
              <a:gd name="adj" fmla="val 33778"/>
            </a:avLst>
          </a:prstGeom>
          <a:noFill/>
          <a:ln w="57150" cmpd="thickThin">
            <a:solidFill>
              <a:srgbClr val="A7092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r>
              <a:rPr lang="en-US" sz="2800" dirty="0">
                <a:solidFill>
                  <a:schemeClr val="hlink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US" sz="2800" dirty="0" smtClean="0">
                <a:solidFill>
                  <a:schemeClr val="hlink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</a:rPr>
              <a:t>Hai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</a:rPr>
              <a:t>đường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</a:rPr>
              <a:t>thẳng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</a:rPr>
              <a:t>không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</a:rPr>
              <a:t>cùng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</a:rPr>
              <a:t>nằm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</a:rPr>
              <a:t>trên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</a:rPr>
              <a:t>một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</a:rPr>
              <a:t>mặt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</a:rPr>
              <a:t>phẳng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</a:rPr>
              <a:t>thì</a:t>
            </a:r>
            <a:endParaRPr lang="en-US" sz="2800" dirty="0" smtClean="0">
              <a:solidFill>
                <a:srgbClr val="FF0000"/>
              </a:solidFill>
              <a:latin typeface="Times New Roman" pitchFamily="18" charset="0"/>
            </a:endParaRPr>
          </a:p>
          <a:p>
            <a:pPr>
              <a:defRPr/>
            </a:pP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</a:rPr>
              <a:t>chéo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</a:rPr>
              <a:t>nhau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</a:rPr>
              <a:t>.</a:t>
            </a:r>
            <a:endParaRPr lang="en-US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0368" name="AutoShape 32"/>
          <p:cNvSpPr>
            <a:spLocks noChangeArrowheads="1"/>
          </p:cNvSpPr>
          <p:nvPr/>
        </p:nvSpPr>
        <p:spPr bwMode="auto">
          <a:xfrm>
            <a:off x="0" y="1865086"/>
            <a:ext cx="8991600" cy="762000"/>
          </a:xfrm>
          <a:prstGeom prst="octagon">
            <a:avLst>
              <a:gd name="adj" fmla="val 33778"/>
            </a:avLst>
          </a:prstGeom>
          <a:noFill/>
          <a:ln w="57150" cmpd="thickThin">
            <a:solidFill>
              <a:srgbClr val="A7092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r>
              <a:rPr lang="en-US" sz="2800" dirty="0">
                <a:solidFill>
                  <a:schemeClr val="hlink"/>
                </a:solidFill>
                <a:latin typeface="Times New Roman" pitchFamily="18" charset="0"/>
                <a:cs typeface="Times New Roman" pitchFamily="18" charset="0"/>
              </a:rPr>
              <a:t>A.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thẳng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điểm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chung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thì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chéo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nhau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0375" name="AutoShape 39">
            <a:hlinkClick r:id="" action="ppaction://noaction">
              <a:snd r:embed="rId2" name="applause.wav"/>
            </a:hlinkClick>
          </p:cNvPr>
          <p:cNvSpPr>
            <a:spLocks noChangeArrowheads="1"/>
          </p:cNvSpPr>
          <p:nvPr/>
        </p:nvSpPr>
        <p:spPr bwMode="auto">
          <a:xfrm>
            <a:off x="76200" y="5530056"/>
            <a:ext cx="9067800" cy="838200"/>
          </a:xfrm>
          <a:prstGeom prst="octagon">
            <a:avLst>
              <a:gd name="adj" fmla="val 33778"/>
            </a:avLst>
          </a:prstGeom>
          <a:solidFill>
            <a:srgbClr val="FFFF00"/>
          </a:solidFill>
          <a:ln w="57150" cmpd="thickThin">
            <a:solidFill>
              <a:srgbClr val="A7092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r>
              <a:rPr lang="en-US" sz="2800" dirty="0">
                <a:solidFill>
                  <a:schemeClr val="hlink"/>
                </a:solidFill>
                <a:latin typeface="Times New Roman"/>
              </a:rPr>
              <a:t>D</a:t>
            </a:r>
            <a:r>
              <a:rPr lang="en-US" sz="2800" dirty="0" smtClean="0">
                <a:solidFill>
                  <a:schemeClr val="hlink"/>
                </a:solidFill>
                <a:latin typeface="Times New Roman"/>
              </a:rPr>
              <a:t>.</a:t>
            </a:r>
            <a:r>
              <a:rPr lang="en-US" sz="280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</a:rPr>
              <a:t>Hai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</a:rPr>
              <a:t>đường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</a:rPr>
              <a:t>thẳng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</a:rPr>
              <a:t>không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</a:rPr>
              <a:t>đồng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</a:rPr>
              <a:t>phẳng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</a:rPr>
              <a:t>và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</a:rPr>
              <a:t>không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</a:rPr>
              <a:t>có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</a:rPr>
              <a:t>điểm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</a:p>
          <a:p>
            <a:pPr>
              <a:defRPr/>
            </a:pP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</a:rPr>
              <a:t>c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</a:rPr>
              <a:t>hung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</a:rPr>
              <a:t>thì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</a:rPr>
              <a:t>chéo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</a:rPr>
              <a:t>nhau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</a:rPr>
              <a:t>. </a:t>
            </a:r>
            <a:endParaRPr lang="en-US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9" name="Picture 8" descr="11AD6AEB7F8C4A4ABF121A2BE59AF8AE[1]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457200" y="4125912"/>
            <a:ext cx="2667000" cy="2808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Rectangle 11"/>
          <p:cNvSpPr/>
          <p:nvPr/>
        </p:nvSpPr>
        <p:spPr>
          <a:xfrm>
            <a:off x="2590800" y="944195"/>
            <a:ext cx="32004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Chọn</a:t>
            </a:r>
            <a:r>
              <a:rPr lang="en-US" sz="2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mệnh</a:t>
            </a:r>
            <a:r>
              <a:rPr lang="en-US" sz="2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đề</a:t>
            </a:r>
            <a:r>
              <a:rPr lang="en-US" sz="2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đúng</a:t>
            </a:r>
            <a:r>
              <a:rPr lang="en-US" sz="2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AutoShape 32"/>
          <p:cNvSpPr>
            <a:spLocks noChangeArrowheads="1"/>
          </p:cNvSpPr>
          <p:nvPr/>
        </p:nvSpPr>
        <p:spPr bwMode="auto">
          <a:xfrm>
            <a:off x="0" y="3048000"/>
            <a:ext cx="8991600" cy="762000"/>
          </a:xfrm>
          <a:prstGeom prst="octagon">
            <a:avLst>
              <a:gd name="adj" fmla="val 33778"/>
            </a:avLst>
          </a:prstGeom>
          <a:noFill/>
          <a:ln w="57150" cmpd="thickThin">
            <a:solidFill>
              <a:srgbClr val="A7092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r>
              <a:rPr lang="en-US" sz="2800" dirty="0" smtClean="0">
                <a:solidFill>
                  <a:schemeClr val="hlink"/>
                </a:solidFill>
                <a:latin typeface="Times New Roman" pitchFamily="18" charset="0"/>
                <a:cs typeface="Times New Roman" pitchFamily="18" charset="0"/>
              </a:rPr>
              <a:t>B.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thẳng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điểm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chung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thì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song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song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AutoShape 32"/>
          <p:cNvSpPr>
            <a:spLocks noChangeArrowheads="1"/>
          </p:cNvSpPr>
          <p:nvPr/>
        </p:nvSpPr>
        <p:spPr bwMode="auto">
          <a:xfrm>
            <a:off x="0" y="4191000"/>
            <a:ext cx="9067800" cy="838200"/>
          </a:xfrm>
          <a:prstGeom prst="octagon">
            <a:avLst>
              <a:gd name="adj" fmla="val 33778"/>
            </a:avLst>
          </a:prstGeom>
          <a:noFill/>
          <a:ln w="57150" cmpd="thickThin">
            <a:solidFill>
              <a:srgbClr val="A7092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r>
              <a:rPr lang="en-US" sz="2800" dirty="0">
                <a:solidFill>
                  <a:schemeClr val="hlink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sz="2800" dirty="0" smtClean="0">
                <a:solidFill>
                  <a:schemeClr val="hlink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</a:rPr>
              <a:t>Hai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</a:rPr>
              <a:t>đường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</a:rPr>
              <a:t>thẳng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</a:rPr>
              <a:t>phân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</a:rPr>
              <a:t>biệt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</a:rPr>
              <a:t>không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</a:rPr>
              <a:t> song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</a:rPr>
              <a:t>song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</a:rPr>
              <a:t>thì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</a:rPr>
              <a:t>chéo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</a:rPr>
              <a:t>nhau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</a:rPr>
              <a:t>.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endParaRPr lang="en-US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25F87FA-AF1B-4DA1-A46E-F9EEF805C63B}" type="datetime1">
              <a:rPr lang="vi-VN" smtClean="0"/>
              <a:t>07/05/2019</a:t>
            </a:fld>
            <a:endParaRPr lang="en-US"/>
          </a:p>
        </p:txBody>
      </p:sp>
      <p:graphicFrame>
        <p:nvGraphicFramePr>
          <p:cNvPr id="13" name="Table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36795015"/>
              </p:ext>
            </p:extLst>
          </p:nvPr>
        </p:nvGraphicFramePr>
        <p:xfrm>
          <a:off x="1066800" y="202177"/>
          <a:ext cx="5410200" cy="7016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10200"/>
              </a:tblGrid>
              <a:tr h="701675">
                <a:tc>
                  <a:txBody>
                    <a:bodyPr/>
                    <a:lstStyle/>
                    <a:p>
                      <a:r>
                        <a:rPr lang="en-US" sz="4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PHẦN 1: KHỞI ĐỘNG</a:t>
                      </a:r>
                      <a:endParaRPr lang="vi-VN" sz="4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829" marB="45829">
                    <a:solidFill>
                      <a:srgbClr val="00B05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703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repeatCount="3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"/>
                                        <p:tgtEl>
                                          <p:spTgt spid="27037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270368" grpId="0" animBg="1"/>
      <p:bldP spid="270375" grpId="0" animBg="1"/>
      <p:bldP spid="12" grpId="0"/>
      <p:bldP spid="10" grpId="0" animBg="1"/>
      <p:bldP spid="1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8" name="Picture 4" descr="Cover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CF39B-3D73-4B84-B9B4-8EABBA4C502C}" type="datetime1">
              <a:rPr lang="vi-VN" smtClean="0"/>
              <a:t>07/05/2019</a:t>
            </a:fld>
            <a:endParaRPr lang="en-US"/>
          </a:p>
        </p:txBody>
      </p:sp>
    </p:spTree>
  </p:cSld>
  <p:clrMapOvr>
    <a:masterClrMapping/>
  </p:clrMapOvr>
  <p:transition spd="slow">
    <p:wipe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5" descr="smartruss_trandat_130734475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9" name="Line 7"/>
          <p:cNvSpPr>
            <a:spLocks noChangeShapeType="1"/>
          </p:cNvSpPr>
          <p:nvPr/>
        </p:nvSpPr>
        <p:spPr bwMode="auto">
          <a:xfrm>
            <a:off x="4419600" y="381000"/>
            <a:ext cx="2819400" cy="27432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8201" name="Line 9"/>
          <p:cNvSpPr>
            <a:spLocks noChangeShapeType="1"/>
          </p:cNvSpPr>
          <p:nvPr/>
        </p:nvSpPr>
        <p:spPr bwMode="auto">
          <a:xfrm flipH="1">
            <a:off x="3458935" y="2304770"/>
            <a:ext cx="46264" cy="257203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3545113" y="2619030"/>
            <a:ext cx="381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CC0099"/>
                </a:solidFill>
              </a:rPr>
              <a:t>1</a:t>
            </a:r>
            <a:endParaRPr lang="en-US" sz="3200" b="1" dirty="0">
              <a:solidFill>
                <a:srgbClr val="CC0099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800600" y="0"/>
            <a:ext cx="381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CC0099"/>
                </a:solidFill>
              </a:rPr>
              <a:t>2</a:t>
            </a:r>
            <a:endParaRPr lang="en-US" sz="3600" b="1" dirty="0">
              <a:solidFill>
                <a:srgbClr val="CC0099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981200" y="2630269"/>
            <a:ext cx="381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CC0099"/>
                </a:solidFill>
              </a:rPr>
              <a:t>3</a:t>
            </a:r>
            <a:endParaRPr lang="en-US" sz="3600" b="1" dirty="0">
              <a:solidFill>
                <a:srgbClr val="CC0099"/>
              </a:solidFill>
            </a:endParaRPr>
          </a:p>
        </p:txBody>
      </p:sp>
      <p:sp>
        <p:nvSpPr>
          <p:cNvPr id="79" name="Line 10"/>
          <p:cNvSpPr>
            <a:spLocks noChangeShapeType="1"/>
          </p:cNvSpPr>
          <p:nvPr/>
        </p:nvSpPr>
        <p:spPr bwMode="auto">
          <a:xfrm flipV="1">
            <a:off x="990600" y="3077026"/>
            <a:ext cx="2188027" cy="457202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81" name="Rectangle 80"/>
          <p:cNvSpPr/>
          <p:nvPr/>
        </p:nvSpPr>
        <p:spPr>
          <a:xfrm>
            <a:off x="0" y="0"/>
            <a:ext cx="381000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</a:rPr>
              <a:t>                 </a:t>
            </a:r>
          </a:p>
          <a:p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</a:rPr>
              <a:t> 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</a:rPr>
              <a:t>Trong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</a:rPr>
              <a:t>hình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</a:rPr>
              <a:t>hãy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</a:rPr>
              <a:t>nhận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</a:rPr>
              <a:t>xét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</a:rPr>
              <a:t>các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</a:rPr>
              <a:t>cặp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</a:rPr>
              <a:t>đường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</a:rPr>
              <a:t>thẳng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</a:rPr>
              <a:t>sau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</a:rPr>
              <a:t>?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CFF33B-B41F-4515-A748-BAE43156D1A4}" type="datetime1">
              <a:rPr lang="vi-VN" smtClean="0"/>
              <a:t>07/05/2019</a:t>
            </a:fld>
            <a:endParaRPr lang="en-US" dirty="0"/>
          </a:p>
        </p:txBody>
      </p:sp>
      <p:sp>
        <p:nvSpPr>
          <p:cNvPr id="12" name="Line 10"/>
          <p:cNvSpPr>
            <a:spLocks noChangeShapeType="1"/>
          </p:cNvSpPr>
          <p:nvPr/>
        </p:nvSpPr>
        <p:spPr bwMode="auto">
          <a:xfrm flipV="1">
            <a:off x="2155373" y="2833913"/>
            <a:ext cx="2188027" cy="457199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8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8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9" grpId="0" animBg="1"/>
      <p:bldP spid="8201" grpId="0" animBg="1"/>
      <p:bldP spid="9" grpId="0"/>
      <p:bldP spid="10" grpId="0"/>
      <p:bldP spid="11" grpId="0"/>
      <p:bldP spid="79" grpId="0" animBg="1"/>
      <p:bldP spid="1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318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457200"/>
            <a:ext cx="4191000" cy="495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421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57200"/>
            <a:ext cx="4572000" cy="495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83468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7"/>
          <p:cNvGrpSpPr>
            <a:grpSpLocks noChangeAspect="1"/>
          </p:cNvGrpSpPr>
          <p:nvPr/>
        </p:nvGrpSpPr>
        <p:grpSpPr bwMode="auto">
          <a:xfrm>
            <a:off x="467772" y="2029082"/>
            <a:ext cx="4422319" cy="3932805"/>
            <a:chOff x="927" y="610"/>
            <a:chExt cx="3988" cy="2753"/>
          </a:xfrm>
        </p:grpSpPr>
        <p:sp>
          <p:nvSpPr>
            <p:cNvPr id="18" name="Line 8"/>
            <p:cNvSpPr>
              <a:spLocks noChangeShapeType="1"/>
            </p:cNvSpPr>
            <p:nvPr/>
          </p:nvSpPr>
          <p:spPr bwMode="auto">
            <a:xfrm>
              <a:off x="1140" y="1338"/>
              <a:ext cx="0" cy="1735"/>
            </a:xfrm>
            <a:prstGeom prst="line">
              <a:avLst/>
            </a:prstGeom>
            <a:noFill/>
            <a:ln w="15">
              <a:solidFill>
                <a:srgbClr val="000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Line 9"/>
            <p:cNvSpPr>
              <a:spLocks noChangeShapeType="1"/>
            </p:cNvSpPr>
            <p:nvPr/>
          </p:nvSpPr>
          <p:spPr bwMode="auto">
            <a:xfrm>
              <a:off x="1140" y="1338"/>
              <a:ext cx="2573" cy="0"/>
            </a:xfrm>
            <a:prstGeom prst="line">
              <a:avLst/>
            </a:prstGeom>
            <a:noFill/>
            <a:ln w="15">
              <a:solidFill>
                <a:srgbClr val="000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Line 10"/>
            <p:cNvSpPr>
              <a:spLocks noChangeShapeType="1"/>
            </p:cNvSpPr>
            <p:nvPr/>
          </p:nvSpPr>
          <p:spPr bwMode="auto">
            <a:xfrm>
              <a:off x="3713" y="1338"/>
              <a:ext cx="0" cy="1735"/>
            </a:xfrm>
            <a:prstGeom prst="line">
              <a:avLst/>
            </a:prstGeom>
            <a:noFill/>
            <a:ln w="15">
              <a:solidFill>
                <a:srgbClr val="000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" name="Line 11"/>
            <p:cNvSpPr>
              <a:spLocks noChangeShapeType="1"/>
            </p:cNvSpPr>
            <p:nvPr/>
          </p:nvSpPr>
          <p:spPr bwMode="auto">
            <a:xfrm>
              <a:off x="1140" y="3073"/>
              <a:ext cx="2573" cy="0"/>
            </a:xfrm>
            <a:prstGeom prst="line">
              <a:avLst/>
            </a:prstGeom>
            <a:noFill/>
            <a:ln w="15">
              <a:solidFill>
                <a:srgbClr val="000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Line 12"/>
            <p:cNvSpPr>
              <a:spLocks noChangeShapeType="1"/>
            </p:cNvSpPr>
            <p:nvPr/>
          </p:nvSpPr>
          <p:spPr bwMode="auto">
            <a:xfrm flipH="1">
              <a:off x="3713" y="2505"/>
              <a:ext cx="862" cy="568"/>
            </a:xfrm>
            <a:prstGeom prst="line">
              <a:avLst/>
            </a:prstGeom>
            <a:noFill/>
            <a:ln w="15">
              <a:solidFill>
                <a:srgbClr val="000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" name="Line 13"/>
            <p:cNvSpPr>
              <a:spLocks noChangeShapeType="1"/>
            </p:cNvSpPr>
            <p:nvPr/>
          </p:nvSpPr>
          <p:spPr bwMode="auto">
            <a:xfrm flipH="1">
              <a:off x="3713" y="889"/>
              <a:ext cx="862" cy="449"/>
            </a:xfrm>
            <a:prstGeom prst="line">
              <a:avLst/>
            </a:prstGeom>
            <a:noFill/>
            <a:ln w="15">
              <a:solidFill>
                <a:srgbClr val="000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" name="Line 14"/>
            <p:cNvSpPr>
              <a:spLocks noChangeShapeType="1"/>
            </p:cNvSpPr>
            <p:nvPr/>
          </p:nvSpPr>
          <p:spPr bwMode="auto">
            <a:xfrm>
              <a:off x="4575" y="889"/>
              <a:ext cx="0" cy="1616"/>
            </a:xfrm>
            <a:prstGeom prst="line">
              <a:avLst/>
            </a:prstGeom>
            <a:noFill/>
            <a:ln w="15">
              <a:solidFill>
                <a:srgbClr val="000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Line 15"/>
            <p:cNvSpPr>
              <a:spLocks noChangeShapeType="1"/>
            </p:cNvSpPr>
            <p:nvPr/>
          </p:nvSpPr>
          <p:spPr bwMode="auto">
            <a:xfrm flipH="1">
              <a:off x="1140" y="874"/>
              <a:ext cx="762" cy="464"/>
            </a:xfrm>
            <a:prstGeom prst="line">
              <a:avLst/>
            </a:prstGeom>
            <a:noFill/>
            <a:ln w="15">
              <a:solidFill>
                <a:srgbClr val="000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Line 16"/>
            <p:cNvSpPr>
              <a:spLocks noChangeShapeType="1"/>
            </p:cNvSpPr>
            <p:nvPr/>
          </p:nvSpPr>
          <p:spPr bwMode="auto">
            <a:xfrm flipV="1">
              <a:off x="1902" y="879"/>
              <a:ext cx="2673" cy="0"/>
            </a:xfrm>
            <a:prstGeom prst="line">
              <a:avLst/>
            </a:prstGeom>
            <a:noFill/>
            <a:ln w="15">
              <a:solidFill>
                <a:srgbClr val="000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Line 17"/>
            <p:cNvSpPr>
              <a:spLocks noChangeShapeType="1"/>
            </p:cNvSpPr>
            <p:nvPr/>
          </p:nvSpPr>
          <p:spPr bwMode="auto">
            <a:xfrm flipH="1">
              <a:off x="1140" y="2505"/>
              <a:ext cx="762" cy="568"/>
            </a:xfrm>
            <a:prstGeom prst="line">
              <a:avLst/>
            </a:prstGeom>
            <a:noFill/>
            <a:ln w="0">
              <a:solidFill>
                <a:srgbClr val="00008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Line 18"/>
            <p:cNvSpPr>
              <a:spLocks noChangeShapeType="1"/>
            </p:cNvSpPr>
            <p:nvPr/>
          </p:nvSpPr>
          <p:spPr bwMode="auto">
            <a:xfrm>
              <a:off x="1902" y="2505"/>
              <a:ext cx="2673" cy="0"/>
            </a:xfrm>
            <a:prstGeom prst="line">
              <a:avLst/>
            </a:prstGeom>
            <a:noFill/>
            <a:ln w="0">
              <a:solidFill>
                <a:srgbClr val="00008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" name="Line 19"/>
            <p:cNvSpPr>
              <a:spLocks noChangeShapeType="1"/>
            </p:cNvSpPr>
            <p:nvPr/>
          </p:nvSpPr>
          <p:spPr bwMode="auto">
            <a:xfrm>
              <a:off x="1902" y="874"/>
              <a:ext cx="0" cy="1631"/>
            </a:xfrm>
            <a:prstGeom prst="line">
              <a:avLst/>
            </a:prstGeom>
            <a:noFill/>
            <a:ln w="0">
              <a:solidFill>
                <a:srgbClr val="00008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grpSp>
          <p:nvGrpSpPr>
            <p:cNvPr id="30" name="Group 22"/>
            <p:cNvGrpSpPr>
              <a:grpSpLocks/>
            </p:cNvGrpSpPr>
            <p:nvPr/>
          </p:nvGrpSpPr>
          <p:grpSpPr bwMode="auto">
            <a:xfrm>
              <a:off x="3787" y="1260"/>
              <a:ext cx="273" cy="2004"/>
              <a:chOff x="3787" y="1260"/>
              <a:chExt cx="273" cy="2004"/>
            </a:xfrm>
          </p:grpSpPr>
          <p:sp>
            <p:nvSpPr>
              <p:cNvPr id="93208" name="Rectangle 20"/>
              <p:cNvSpPr>
                <a:spLocks noChangeArrowheads="1"/>
              </p:cNvSpPr>
              <p:nvPr/>
            </p:nvSpPr>
            <p:spPr bwMode="auto">
              <a:xfrm>
                <a:off x="3787" y="1260"/>
                <a:ext cx="273" cy="31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0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Arial" pitchFamily="34" charset="0"/>
                  </a:rPr>
                  <a:t>D</a:t>
                </a:r>
                <a:endParaRPr kumimoji="0" lang="en-US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93209" name="Rectangle 21"/>
              <p:cNvSpPr>
                <a:spLocks noChangeArrowheads="1"/>
              </p:cNvSpPr>
              <p:nvPr/>
            </p:nvSpPr>
            <p:spPr bwMode="auto">
              <a:xfrm>
                <a:off x="3821" y="3009"/>
                <a:ext cx="115" cy="25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3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Arial" pitchFamily="34" charset="0"/>
                  </a:rPr>
                  <a:t>'</a:t>
                </a:r>
                <a:endParaRPr kumimoji="0" lang="en-US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31" name="Group 25"/>
            <p:cNvGrpSpPr>
              <a:grpSpLocks/>
            </p:cNvGrpSpPr>
            <p:nvPr/>
          </p:nvGrpSpPr>
          <p:grpSpPr bwMode="auto">
            <a:xfrm>
              <a:off x="4634" y="658"/>
              <a:ext cx="281" cy="1868"/>
              <a:chOff x="4634" y="658"/>
              <a:chExt cx="281" cy="1868"/>
            </a:xfrm>
          </p:grpSpPr>
          <p:sp>
            <p:nvSpPr>
              <p:cNvPr id="93206" name="Rectangle 23"/>
              <p:cNvSpPr>
                <a:spLocks noChangeArrowheads="1"/>
              </p:cNvSpPr>
              <p:nvPr/>
            </p:nvSpPr>
            <p:spPr bwMode="auto">
              <a:xfrm>
                <a:off x="4634" y="658"/>
                <a:ext cx="273" cy="31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0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Arial" pitchFamily="34" charset="0"/>
                  </a:rPr>
                  <a:t>C</a:t>
                </a:r>
                <a:endParaRPr kumimoji="0" lang="en-US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93207" name="Rectangle 24"/>
              <p:cNvSpPr>
                <a:spLocks noChangeArrowheads="1"/>
              </p:cNvSpPr>
              <p:nvPr/>
            </p:nvSpPr>
            <p:spPr bwMode="auto">
              <a:xfrm>
                <a:off x="4800" y="2271"/>
                <a:ext cx="115" cy="25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3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Arial" pitchFamily="34" charset="0"/>
                  </a:rPr>
                  <a:t>'</a:t>
                </a:r>
                <a:endParaRPr kumimoji="0" lang="en-US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93184" name="Group 28"/>
            <p:cNvGrpSpPr>
              <a:grpSpLocks/>
            </p:cNvGrpSpPr>
            <p:nvPr/>
          </p:nvGrpSpPr>
          <p:grpSpPr bwMode="auto">
            <a:xfrm>
              <a:off x="1056" y="610"/>
              <a:ext cx="1152" cy="2522"/>
              <a:chOff x="1056" y="610"/>
              <a:chExt cx="1152" cy="2522"/>
            </a:xfrm>
          </p:grpSpPr>
          <p:sp>
            <p:nvSpPr>
              <p:cNvPr id="93204" name="Rectangle 26"/>
              <p:cNvSpPr>
                <a:spLocks noChangeArrowheads="1"/>
              </p:cNvSpPr>
              <p:nvPr/>
            </p:nvSpPr>
            <p:spPr bwMode="auto">
              <a:xfrm>
                <a:off x="1949" y="610"/>
                <a:ext cx="259" cy="31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0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Arial" pitchFamily="34" charset="0"/>
                  </a:rPr>
                  <a:t>B</a:t>
                </a:r>
                <a:endParaRPr kumimoji="0" lang="en-US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93205" name="Rectangle 27"/>
              <p:cNvSpPr>
                <a:spLocks noChangeArrowheads="1"/>
              </p:cNvSpPr>
              <p:nvPr/>
            </p:nvSpPr>
            <p:spPr bwMode="auto">
              <a:xfrm>
                <a:off x="1056" y="2877"/>
                <a:ext cx="115" cy="25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3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Arial" pitchFamily="34" charset="0"/>
                  </a:rPr>
                  <a:t>'</a:t>
                </a:r>
                <a:endParaRPr kumimoji="0" lang="en-US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93185" name="Group 31"/>
            <p:cNvGrpSpPr>
              <a:grpSpLocks/>
            </p:cNvGrpSpPr>
            <p:nvPr/>
          </p:nvGrpSpPr>
          <p:grpSpPr bwMode="auto">
            <a:xfrm>
              <a:off x="927" y="1164"/>
              <a:ext cx="1396" cy="1142"/>
              <a:chOff x="927" y="1164"/>
              <a:chExt cx="1396" cy="1142"/>
            </a:xfrm>
          </p:grpSpPr>
          <p:sp>
            <p:nvSpPr>
              <p:cNvPr id="93202" name="Rectangle 29"/>
              <p:cNvSpPr>
                <a:spLocks noChangeArrowheads="1"/>
              </p:cNvSpPr>
              <p:nvPr/>
            </p:nvSpPr>
            <p:spPr bwMode="auto">
              <a:xfrm>
                <a:off x="927" y="1164"/>
                <a:ext cx="273" cy="31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0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Arial" pitchFamily="34" charset="0"/>
                  </a:rPr>
                  <a:t>A</a:t>
                </a:r>
                <a:endParaRPr kumimoji="0" lang="en-US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93203" name="Rectangle 30"/>
              <p:cNvSpPr>
                <a:spLocks noChangeArrowheads="1"/>
              </p:cNvSpPr>
              <p:nvPr/>
            </p:nvSpPr>
            <p:spPr bwMode="auto">
              <a:xfrm>
                <a:off x="2208" y="2051"/>
                <a:ext cx="115" cy="25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3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Arial" pitchFamily="34" charset="0"/>
                  </a:rPr>
                  <a:t>'</a:t>
                </a:r>
                <a:endParaRPr kumimoji="0" lang="en-US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93189" name="Rectangle 32"/>
            <p:cNvSpPr>
              <a:spLocks noChangeArrowheads="1"/>
            </p:cNvSpPr>
            <p:nvPr/>
          </p:nvSpPr>
          <p:spPr bwMode="auto">
            <a:xfrm>
              <a:off x="927" y="2962"/>
              <a:ext cx="273" cy="3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30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Arial" pitchFamily="34" charset="0"/>
                </a:rPr>
                <a:t>A</a:t>
              </a: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3190" name="Rectangle 33"/>
            <p:cNvSpPr>
              <a:spLocks noChangeArrowheads="1"/>
            </p:cNvSpPr>
            <p:nvPr/>
          </p:nvSpPr>
          <p:spPr bwMode="auto">
            <a:xfrm>
              <a:off x="4629" y="2348"/>
              <a:ext cx="273" cy="3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30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Arial" pitchFamily="34" charset="0"/>
                </a:rPr>
                <a:t>C</a:t>
              </a: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3191" name="Rectangle 34"/>
            <p:cNvSpPr>
              <a:spLocks noChangeArrowheads="1"/>
            </p:cNvSpPr>
            <p:nvPr/>
          </p:nvSpPr>
          <p:spPr bwMode="auto">
            <a:xfrm>
              <a:off x="3696" y="3072"/>
              <a:ext cx="456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30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Arial" pitchFamily="34" charset="0"/>
                </a:rPr>
                <a:t>D</a:t>
              </a: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3192" name="Rectangle 35"/>
            <p:cNvSpPr>
              <a:spLocks noChangeArrowheads="1"/>
            </p:cNvSpPr>
            <p:nvPr/>
          </p:nvSpPr>
          <p:spPr bwMode="auto">
            <a:xfrm>
              <a:off x="2033" y="2070"/>
              <a:ext cx="259" cy="3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30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Arial" pitchFamily="34" charset="0"/>
                </a:rPr>
                <a:t>B</a:t>
              </a: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3193" name="Oval 36"/>
            <p:cNvSpPr>
              <a:spLocks noChangeArrowheads="1"/>
            </p:cNvSpPr>
            <p:nvPr/>
          </p:nvSpPr>
          <p:spPr bwMode="auto">
            <a:xfrm>
              <a:off x="1112" y="1308"/>
              <a:ext cx="57" cy="60"/>
            </a:xfrm>
            <a:prstGeom prst="ellipse">
              <a:avLst/>
            </a:prstGeom>
            <a:solidFill>
              <a:srgbClr val="FF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3194" name="Oval 37"/>
            <p:cNvSpPr>
              <a:spLocks noChangeArrowheads="1"/>
            </p:cNvSpPr>
            <p:nvPr/>
          </p:nvSpPr>
          <p:spPr bwMode="auto">
            <a:xfrm>
              <a:off x="1112" y="3043"/>
              <a:ext cx="57" cy="60"/>
            </a:xfrm>
            <a:prstGeom prst="ellipse">
              <a:avLst/>
            </a:prstGeom>
            <a:solidFill>
              <a:srgbClr val="FF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3195" name="Oval 38"/>
            <p:cNvSpPr>
              <a:spLocks noChangeArrowheads="1"/>
            </p:cNvSpPr>
            <p:nvPr/>
          </p:nvSpPr>
          <p:spPr bwMode="auto">
            <a:xfrm>
              <a:off x="3684" y="1308"/>
              <a:ext cx="58" cy="60"/>
            </a:xfrm>
            <a:prstGeom prst="ellipse">
              <a:avLst/>
            </a:prstGeom>
            <a:solidFill>
              <a:srgbClr val="FF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3196" name="Oval 39"/>
            <p:cNvSpPr>
              <a:spLocks noChangeArrowheads="1"/>
            </p:cNvSpPr>
            <p:nvPr/>
          </p:nvSpPr>
          <p:spPr bwMode="auto">
            <a:xfrm>
              <a:off x="3684" y="3043"/>
              <a:ext cx="58" cy="60"/>
            </a:xfrm>
            <a:prstGeom prst="ellipse">
              <a:avLst/>
            </a:prstGeom>
            <a:solidFill>
              <a:srgbClr val="FF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3197" name="Oval 40"/>
            <p:cNvSpPr>
              <a:spLocks noChangeArrowheads="1"/>
            </p:cNvSpPr>
            <p:nvPr/>
          </p:nvSpPr>
          <p:spPr bwMode="auto">
            <a:xfrm>
              <a:off x="4547" y="2475"/>
              <a:ext cx="57" cy="60"/>
            </a:xfrm>
            <a:prstGeom prst="ellipse">
              <a:avLst/>
            </a:prstGeom>
            <a:solidFill>
              <a:srgbClr val="FF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3198" name="Oval 41"/>
            <p:cNvSpPr>
              <a:spLocks noChangeArrowheads="1"/>
            </p:cNvSpPr>
            <p:nvPr/>
          </p:nvSpPr>
          <p:spPr bwMode="auto">
            <a:xfrm>
              <a:off x="4551" y="849"/>
              <a:ext cx="57" cy="60"/>
            </a:xfrm>
            <a:prstGeom prst="ellipse">
              <a:avLst/>
            </a:prstGeom>
            <a:solidFill>
              <a:srgbClr val="FF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3199" name="Oval 42"/>
            <p:cNvSpPr>
              <a:spLocks noChangeArrowheads="1"/>
            </p:cNvSpPr>
            <p:nvPr/>
          </p:nvSpPr>
          <p:spPr bwMode="auto">
            <a:xfrm>
              <a:off x="1873" y="844"/>
              <a:ext cx="58" cy="60"/>
            </a:xfrm>
            <a:prstGeom prst="ellipse">
              <a:avLst/>
            </a:prstGeom>
            <a:solidFill>
              <a:srgbClr val="FF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3201" name="Oval 44"/>
            <p:cNvSpPr>
              <a:spLocks noChangeArrowheads="1"/>
            </p:cNvSpPr>
            <p:nvPr/>
          </p:nvSpPr>
          <p:spPr bwMode="auto">
            <a:xfrm>
              <a:off x="1873" y="2475"/>
              <a:ext cx="58" cy="60"/>
            </a:xfrm>
            <a:prstGeom prst="ellipse">
              <a:avLst/>
            </a:prstGeom>
            <a:solidFill>
              <a:srgbClr val="FF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cxnSp>
        <p:nvCxnSpPr>
          <p:cNvPr id="3" name="Straight Connector 2"/>
          <p:cNvCxnSpPr>
            <a:endCxn id="93193" idx="2"/>
          </p:cNvCxnSpPr>
          <p:nvPr/>
        </p:nvCxnSpPr>
        <p:spPr>
          <a:xfrm flipH="1">
            <a:off x="672920" y="2370506"/>
            <a:ext cx="928155" cy="698563"/>
          </a:xfrm>
          <a:prstGeom prst="line">
            <a:avLst/>
          </a:prstGeom>
          <a:ln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43" name="Straight Connector 42"/>
          <p:cNvCxnSpPr>
            <a:stCxn id="22" idx="1"/>
            <a:endCxn id="20" idx="0"/>
          </p:cNvCxnSpPr>
          <p:nvPr/>
        </p:nvCxnSpPr>
        <p:spPr>
          <a:xfrm flipV="1">
            <a:off x="3557185" y="3069068"/>
            <a:ext cx="0" cy="2478539"/>
          </a:xfrm>
          <a:prstGeom prst="line">
            <a:avLst/>
          </a:prstGeom>
          <a:ln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609600" y="457200"/>
            <a:ext cx="83820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Cho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hộp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chữ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nhật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A BCD.A’B’C’D’,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A’= a, AD = b, AB = c.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khoảng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giữa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n-US" sz="2800" b="1" smtClean="0">
                <a:latin typeface="Times New Roman" pitchFamily="18" charset="0"/>
                <a:cs typeface="Times New Roman" pitchFamily="18" charset="0"/>
              </a:rPr>
              <a:t>d(AB,DD’)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843764" y="2133053"/>
            <a:ext cx="2936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c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1868969" y="3011269"/>
            <a:ext cx="2936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b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315928" y="4493634"/>
            <a:ext cx="2936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a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79" name="Straight Connector 78"/>
          <p:cNvCxnSpPr/>
          <p:nvPr/>
        </p:nvCxnSpPr>
        <p:spPr>
          <a:xfrm flipH="1">
            <a:off x="4191000" y="2362200"/>
            <a:ext cx="152400" cy="152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Straight Connector 80"/>
          <p:cNvCxnSpPr/>
          <p:nvPr/>
        </p:nvCxnSpPr>
        <p:spPr>
          <a:xfrm>
            <a:off x="4196395" y="2514600"/>
            <a:ext cx="22320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Straight Connector 85"/>
          <p:cNvCxnSpPr/>
          <p:nvPr/>
        </p:nvCxnSpPr>
        <p:spPr>
          <a:xfrm>
            <a:off x="838200" y="2949073"/>
            <a:ext cx="212062" cy="856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Connector 87"/>
          <p:cNvCxnSpPr/>
          <p:nvPr/>
        </p:nvCxnSpPr>
        <p:spPr>
          <a:xfrm flipH="1">
            <a:off x="990600" y="2949073"/>
            <a:ext cx="106031" cy="11999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6" name="Straight Connector 125"/>
          <p:cNvCxnSpPr/>
          <p:nvPr/>
        </p:nvCxnSpPr>
        <p:spPr>
          <a:xfrm>
            <a:off x="838200" y="5442605"/>
            <a:ext cx="317290" cy="856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7" name="Straight Connector 126"/>
          <p:cNvCxnSpPr/>
          <p:nvPr/>
        </p:nvCxnSpPr>
        <p:spPr>
          <a:xfrm flipH="1">
            <a:off x="1095828" y="5442605"/>
            <a:ext cx="106031" cy="11999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Straight Connector 90"/>
          <p:cNvCxnSpPr/>
          <p:nvPr/>
        </p:nvCxnSpPr>
        <p:spPr>
          <a:xfrm>
            <a:off x="1548956" y="4563334"/>
            <a:ext cx="14526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Straight Connector 92"/>
          <p:cNvCxnSpPr/>
          <p:nvPr/>
        </p:nvCxnSpPr>
        <p:spPr>
          <a:xfrm>
            <a:off x="1694223" y="4584048"/>
            <a:ext cx="0" cy="18214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720832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5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8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1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4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7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0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3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6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9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5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3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55" grpId="0"/>
      <p:bldP spid="5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7"/>
          <p:cNvGrpSpPr>
            <a:grpSpLocks noChangeAspect="1"/>
          </p:cNvGrpSpPr>
          <p:nvPr/>
        </p:nvGrpSpPr>
        <p:grpSpPr bwMode="auto">
          <a:xfrm>
            <a:off x="467772" y="2029082"/>
            <a:ext cx="4422319" cy="3932805"/>
            <a:chOff x="927" y="610"/>
            <a:chExt cx="3988" cy="2753"/>
          </a:xfrm>
        </p:grpSpPr>
        <p:sp>
          <p:nvSpPr>
            <p:cNvPr id="18" name="Line 8"/>
            <p:cNvSpPr>
              <a:spLocks noChangeShapeType="1"/>
            </p:cNvSpPr>
            <p:nvPr/>
          </p:nvSpPr>
          <p:spPr bwMode="auto">
            <a:xfrm>
              <a:off x="1140" y="1338"/>
              <a:ext cx="0" cy="1735"/>
            </a:xfrm>
            <a:prstGeom prst="line">
              <a:avLst/>
            </a:prstGeom>
            <a:noFill/>
            <a:ln w="15">
              <a:solidFill>
                <a:srgbClr val="000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Line 9"/>
            <p:cNvSpPr>
              <a:spLocks noChangeShapeType="1"/>
            </p:cNvSpPr>
            <p:nvPr/>
          </p:nvSpPr>
          <p:spPr bwMode="auto">
            <a:xfrm>
              <a:off x="1140" y="1338"/>
              <a:ext cx="2573" cy="0"/>
            </a:xfrm>
            <a:prstGeom prst="line">
              <a:avLst/>
            </a:prstGeom>
            <a:noFill/>
            <a:ln w="15">
              <a:solidFill>
                <a:srgbClr val="000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Line 10"/>
            <p:cNvSpPr>
              <a:spLocks noChangeShapeType="1"/>
            </p:cNvSpPr>
            <p:nvPr/>
          </p:nvSpPr>
          <p:spPr bwMode="auto">
            <a:xfrm>
              <a:off x="3713" y="1338"/>
              <a:ext cx="0" cy="1735"/>
            </a:xfrm>
            <a:prstGeom prst="line">
              <a:avLst/>
            </a:prstGeom>
            <a:noFill/>
            <a:ln w="15">
              <a:solidFill>
                <a:srgbClr val="000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" name="Line 11"/>
            <p:cNvSpPr>
              <a:spLocks noChangeShapeType="1"/>
            </p:cNvSpPr>
            <p:nvPr/>
          </p:nvSpPr>
          <p:spPr bwMode="auto">
            <a:xfrm>
              <a:off x="1140" y="3073"/>
              <a:ext cx="2573" cy="0"/>
            </a:xfrm>
            <a:prstGeom prst="line">
              <a:avLst/>
            </a:prstGeom>
            <a:noFill/>
            <a:ln w="15">
              <a:solidFill>
                <a:srgbClr val="000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Line 12"/>
            <p:cNvSpPr>
              <a:spLocks noChangeShapeType="1"/>
            </p:cNvSpPr>
            <p:nvPr/>
          </p:nvSpPr>
          <p:spPr bwMode="auto">
            <a:xfrm flipH="1">
              <a:off x="3713" y="2505"/>
              <a:ext cx="862" cy="568"/>
            </a:xfrm>
            <a:prstGeom prst="line">
              <a:avLst/>
            </a:prstGeom>
            <a:noFill/>
            <a:ln w="15">
              <a:solidFill>
                <a:srgbClr val="000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" name="Line 13"/>
            <p:cNvSpPr>
              <a:spLocks noChangeShapeType="1"/>
            </p:cNvSpPr>
            <p:nvPr/>
          </p:nvSpPr>
          <p:spPr bwMode="auto">
            <a:xfrm flipH="1">
              <a:off x="3713" y="889"/>
              <a:ext cx="862" cy="449"/>
            </a:xfrm>
            <a:prstGeom prst="line">
              <a:avLst/>
            </a:prstGeom>
            <a:noFill/>
            <a:ln w="15">
              <a:solidFill>
                <a:srgbClr val="000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" name="Line 14"/>
            <p:cNvSpPr>
              <a:spLocks noChangeShapeType="1"/>
            </p:cNvSpPr>
            <p:nvPr/>
          </p:nvSpPr>
          <p:spPr bwMode="auto">
            <a:xfrm>
              <a:off x="4575" y="889"/>
              <a:ext cx="0" cy="1616"/>
            </a:xfrm>
            <a:prstGeom prst="line">
              <a:avLst/>
            </a:prstGeom>
            <a:noFill/>
            <a:ln w="15">
              <a:solidFill>
                <a:srgbClr val="000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Line 15"/>
            <p:cNvSpPr>
              <a:spLocks noChangeShapeType="1"/>
            </p:cNvSpPr>
            <p:nvPr/>
          </p:nvSpPr>
          <p:spPr bwMode="auto">
            <a:xfrm flipH="1">
              <a:off x="1140" y="874"/>
              <a:ext cx="762" cy="464"/>
            </a:xfrm>
            <a:prstGeom prst="line">
              <a:avLst/>
            </a:prstGeom>
            <a:noFill/>
            <a:ln w="15">
              <a:solidFill>
                <a:srgbClr val="000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Line 16"/>
            <p:cNvSpPr>
              <a:spLocks noChangeShapeType="1"/>
            </p:cNvSpPr>
            <p:nvPr/>
          </p:nvSpPr>
          <p:spPr bwMode="auto">
            <a:xfrm flipV="1">
              <a:off x="1902" y="879"/>
              <a:ext cx="2673" cy="0"/>
            </a:xfrm>
            <a:prstGeom prst="line">
              <a:avLst/>
            </a:prstGeom>
            <a:noFill/>
            <a:ln w="15">
              <a:solidFill>
                <a:srgbClr val="000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Line 17"/>
            <p:cNvSpPr>
              <a:spLocks noChangeShapeType="1"/>
            </p:cNvSpPr>
            <p:nvPr/>
          </p:nvSpPr>
          <p:spPr bwMode="auto">
            <a:xfrm flipH="1">
              <a:off x="1140" y="2505"/>
              <a:ext cx="762" cy="568"/>
            </a:xfrm>
            <a:prstGeom prst="line">
              <a:avLst/>
            </a:prstGeom>
            <a:noFill/>
            <a:ln w="0">
              <a:solidFill>
                <a:srgbClr val="00008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Line 18"/>
            <p:cNvSpPr>
              <a:spLocks noChangeShapeType="1"/>
            </p:cNvSpPr>
            <p:nvPr/>
          </p:nvSpPr>
          <p:spPr bwMode="auto">
            <a:xfrm>
              <a:off x="1902" y="2505"/>
              <a:ext cx="2673" cy="0"/>
            </a:xfrm>
            <a:prstGeom prst="line">
              <a:avLst/>
            </a:prstGeom>
            <a:noFill/>
            <a:ln w="0">
              <a:solidFill>
                <a:srgbClr val="00008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" name="Line 19"/>
            <p:cNvSpPr>
              <a:spLocks noChangeShapeType="1"/>
            </p:cNvSpPr>
            <p:nvPr/>
          </p:nvSpPr>
          <p:spPr bwMode="auto">
            <a:xfrm>
              <a:off x="1902" y="874"/>
              <a:ext cx="0" cy="1631"/>
            </a:xfrm>
            <a:prstGeom prst="line">
              <a:avLst/>
            </a:prstGeom>
            <a:noFill/>
            <a:ln w="0">
              <a:solidFill>
                <a:srgbClr val="00008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grpSp>
          <p:nvGrpSpPr>
            <p:cNvPr id="30" name="Group 22"/>
            <p:cNvGrpSpPr>
              <a:grpSpLocks/>
            </p:cNvGrpSpPr>
            <p:nvPr/>
          </p:nvGrpSpPr>
          <p:grpSpPr bwMode="auto">
            <a:xfrm>
              <a:off x="3787" y="1260"/>
              <a:ext cx="273" cy="2004"/>
              <a:chOff x="3787" y="1260"/>
              <a:chExt cx="273" cy="2004"/>
            </a:xfrm>
          </p:grpSpPr>
          <p:sp>
            <p:nvSpPr>
              <p:cNvPr id="93208" name="Rectangle 20"/>
              <p:cNvSpPr>
                <a:spLocks noChangeArrowheads="1"/>
              </p:cNvSpPr>
              <p:nvPr/>
            </p:nvSpPr>
            <p:spPr bwMode="auto">
              <a:xfrm>
                <a:off x="3787" y="1260"/>
                <a:ext cx="273" cy="31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0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Arial" pitchFamily="34" charset="0"/>
                  </a:rPr>
                  <a:t>D</a:t>
                </a:r>
                <a:endParaRPr kumimoji="0" lang="en-US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93209" name="Rectangle 21"/>
              <p:cNvSpPr>
                <a:spLocks noChangeArrowheads="1"/>
              </p:cNvSpPr>
              <p:nvPr/>
            </p:nvSpPr>
            <p:spPr bwMode="auto">
              <a:xfrm>
                <a:off x="3821" y="3009"/>
                <a:ext cx="115" cy="25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3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Arial" pitchFamily="34" charset="0"/>
                  </a:rPr>
                  <a:t>'</a:t>
                </a:r>
                <a:endParaRPr kumimoji="0" lang="en-US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31" name="Group 25"/>
            <p:cNvGrpSpPr>
              <a:grpSpLocks/>
            </p:cNvGrpSpPr>
            <p:nvPr/>
          </p:nvGrpSpPr>
          <p:grpSpPr bwMode="auto">
            <a:xfrm>
              <a:off x="4634" y="658"/>
              <a:ext cx="281" cy="1868"/>
              <a:chOff x="4634" y="658"/>
              <a:chExt cx="281" cy="1868"/>
            </a:xfrm>
          </p:grpSpPr>
          <p:sp>
            <p:nvSpPr>
              <p:cNvPr id="93206" name="Rectangle 23"/>
              <p:cNvSpPr>
                <a:spLocks noChangeArrowheads="1"/>
              </p:cNvSpPr>
              <p:nvPr/>
            </p:nvSpPr>
            <p:spPr bwMode="auto">
              <a:xfrm>
                <a:off x="4634" y="658"/>
                <a:ext cx="273" cy="31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0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Arial" pitchFamily="34" charset="0"/>
                  </a:rPr>
                  <a:t>C</a:t>
                </a:r>
                <a:endParaRPr kumimoji="0" lang="en-US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93207" name="Rectangle 24"/>
              <p:cNvSpPr>
                <a:spLocks noChangeArrowheads="1"/>
              </p:cNvSpPr>
              <p:nvPr/>
            </p:nvSpPr>
            <p:spPr bwMode="auto">
              <a:xfrm>
                <a:off x="4800" y="2271"/>
                <a:ext cx="115" cy="25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3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Arial" pitchFamily="34" charset="0"/>
                  </a:rPr>
                  <a:t>'</a:t>
                </a:r>
                <a:endParaRPr kumimoji="0" lang="en-US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93184" name="Group 28"/>
            <p:cNvGrpSpPr>
              <a:grpSpLocks/>
            </p:cNvGrpSpPr>
            <p:nvPr/>
          </p:nvGrpSpPr>
          <p:grpSpPr bwMode="auto">
            <a:xfrm>
              <a:off x="1056" y="610"/>
              <a:ext cx="1152" cy="2522"/>
              <a:chOff x="1056" y="610"/>
              <a:chExt cx="1152" cy="2522"/>
            </a:xfrm>
          </p:grpSpPr>
          <p:sp>
            <p:nvSpPr>
              <p:cNvPr id="93204" name="Rectangle 26"/>
              <p:cNvSpPr>
                <a:spLocks noChangeArrowheads="1"/>
              </p:cNvSpPr>
              <p:nvPr/>
            </p:nvSpPr>
            <p:spPr bwMode="auto">
              <a:xfrm>
                <a:off x="1949" y="610"/>
                <a:ext cx="259" cy="31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0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Arial" pitchFamily="34" charset="0"/>
                  </a:rPr>
                  <a:t>B</a:t>
                </a:r>
                <a:endParaRPr kumimoji="0" lang="en-US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93205" name="Rectangle 27"/>
              <p:cNvSpPr>
                <a:spLocks noChangeArrowheads="1"/>
              </p:cNvSpPr>
              <p:nvPr/>
            </p:nvSpPr>
            <p:spPr bwMode="auto">
              <a:xfrm>
                <a:off x="1056" y="2877"/>
                <a:ext cx="115" cy="25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3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Arial" pitchFamily="34" charset="0"/>
                  </a:rPr>
                  <a:t>'</a:t>
                </a:r>
                <a:endParaRPr kumimoji="0" lang="en-US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93185" name="Group 31"/>
            <p:cNvGrpSpPr>
              <a:grpSpLocks/>
            </p:cNvGrpSpPr>
            <p:nvPr/>
          </p:nvGrpSpPr>
          <p:grpSpPr bwMode="auto">
            <a:xfrm>
              <a:off x="927" y="1164"/>
              <a:ext cx="1396" cy="1142"/>
              <a:chOff x="927" y="1164"/>
              <a:chExt cx="1396" cy="1142"/>
            </a:xfrm>
          </p:grpSpPr>
          <p:sp>
            <p:nvSpPr>
              <p:cNvPr id="93202" name="Rectangle 29"/>
              <p:cNvSpPr>
                <a:spLocks noChangeArrowheads="1"/>
              </p:cNvSpPr>
              <p:nvPr/>
            </p:nvSpPr>
            <p:spPr bwMode="auto">
              <a:xfrm>
                <a:off x="927" y="1164"/>
                <a:ext cx="273" cy="31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0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Arial" pitchFamily="34" charset="0"/>
                  </a:rPr>
                  <a:t>A</a:t>
                </a:r>
                <a:endParaRPr kumimoji="0" lang="en-US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93203" name="Rectangle 30"/>
              <p:cNvSpPr>
                <a:spLocks noChangeArrowheads="1"/>
              </p:cNvSpPr>
              <p:nvPr/>
            </p:nvSpPr>
            <p:spPr bwMode="auto">
              <a:xfrm>
                <a:off x="2208" y="2051"/>
                <a:ext cx="115" cy="25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3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Arial" pitchFamily="34" charset="0"/>
                  </a:rPr>
                  <a:t>'</a:t>
                </a:r>
                <a:endParaRPr kumimoji="0" lang="en-US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93189" name="Rectangle 32"/>
            <p:cNvSpPr>
              <a:spLocks noChangeArrowheads="1"/>
            </p:cNvSpPr>
            <p:nvPr/>
          </p:nvSpPr>
          <p:spPr bwMode="auto">
            <a:xfrm>
              <a:off x="927" y="2962"/>
              <a:ext cx="273" cy="3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30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Arial" pitchFamily="34" charset="0"/>
                </a:rPr>
                <a:t>A</a:t>
              </a: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3190" name="Rectangle 33"/>
            <p:cNvSpPr>
              <a:spLocks noChangeArrowheads="1"/>
            </p:cNvSpPr>
            <p:nvPr/>
          </p:nvSpPr>
          <p:spPr bwMode="auto">
            <a:xfrm>
              <a:off x="4629" y="2348"/>
              <a:ext cx="273" cy="3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30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Arial" pitchFamily="34" charset="0"/>
                </a:rPr>
                <a:t>C</a:t>
              </a: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3191" name="Rectangle 34"/>
            <p:cNvSpPr>
              <a:spLocks noChangeArrowheads="1"/>
            </p:cNvSpPr>
            <p:nvPr/>
          </p:nvSpPr>
          <p:spPr bwMode="auto">
            <a:xfrm>
              <a:off x="3696" y="3072"/>
              <a:ext cx="456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30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Arial" pitchFamily="34" charset="0"/>
                </a:rPr>
                <a:t>D</a:t>
              </a: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3192" name="Rectangle 35"/>
            <p:cNvSpPr>
              <a:spLocks noChangeArrowheads="1"/>
            </p:cNvSpPr>
            <p:nvPr/>
          </p:nvSpPr>
          <p:spPr bwMode="auto">
            <a:xfrm>
              <a:off x="2033" y="2070"/>
              <a:ext cx="259" cy="3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30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Arial" pitchFamily="34" charset="0"/>
                </a:rPr>
                <a:t>B</a:t>
              </a: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3193" name="Oval 36"/>
            <p:cNvSpPr>
              <a:spLocks noChangeArrowheads="1"/>
            </p:cNvSpPr>
            <p:nvPr/>
          </p:nvSpPr>
          <p:spPr bwMode="auto">
            <a:xfrm>
              <a:off x="1112" y="1308"/>
              <a:ext cx="57" cy="60"/>
            </a:xfrm>
            <a:prstGeom prst="ellipse">
              <a:avLst/>
            </a:prstGeom>
            <a:solidFill>
              <a:srgbClr val="FF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3194" name="Oval 37"/>
            <p:cNvSpPr>
              <a:spLocks noChangeArrowheads="1"/>
            </p:cNvSpPr>
            <p:nvPr/>
          </p:nvSpPr>
          <p:spPr bwMode="auto">
            <a:xfrm>
              <a:off x="1112" y="3043"/>
              <a:ext cx="57" cy="60"/>
            </a:xfrm>
            <a:prstGeom prst="ellipse">
              <a:avLst/>
            </a:prstGeom>
            <a:solidFill>
              <a:srgbClr val="FF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3195" name="Oval 38"/>
            <p:cNvSpPr>
              <a:spLocks noChangeArrowheads="1"/>
            </p:cNvSpPr>
            <p:nvPr/>
          </p:nvSpPr>
          <p:spPr bwMode="auto">
            <a:xfrm>
              <a:off x="3684" y="1308"/>
              <a:ext cx="58" cy="60"/>
            </a:xfrm>
            <a:prstGeom prst="ellipse">
              <a:avLst/>
            </a:prstGeom>
            <a:solidFill>
              <a:srgbClr val="FF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3196" name="Oval 39"/>
            <p:cNvSpPr>
              <a:spLocks noChangeArrowheads="1"/>
            </p:cNvSpPr>
            <p:nvPr/>
          </p:nvSpPr>
          <p:spPr bwMode="auto">
            <a:xfrm>
              <a:off x="3684" y="3043"/>
              <a:ext cx="58" cy="60"/>
            </a:xfrm>
            <a:prstGeom prst="ellipse">
              <a:avLst/>
            </a:prstGeom>
            <a:solidFill>
              <a:srgbClr val="FF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3197" name="Oval 40"/>
            <p:cNvSpPr>
              <a:spLocks noChangeArrowheads="1"/>
            </p:cNvSpPr>
            <p:nvPr/>
          </p:nvSpPr>
          <p:spPr bwMode="auto">
            <a:xfrm>
              <a:off x="4547" y="2475"/>
              <a:ext cx="57" cy="60"/>
            </a:xfrm>
            <a:prstGeom prst="ellipse">
              <a:avLst/>
            </a:prstGeom>
            <a:solidFill>
              <a:srgbClr val="FF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3198" name="Oval 41"/>
            <p:cNvSpPr>
              <a:spLocks noChangeArrowheads="1"/>
            </p:cNvSpPr>
            <p:nvPr/>
          </p:nvSpPr>
          <p:spPr bwMode="auto">
            <a:xfrm>
              <a:off x="4551" y="849"/>
              <a:ext cx="57" cy="60"/>
            </a:xfrm>
            <a:prstGeom prst="ellipse">
              <a:avLst/>
            </a:prstGeom>
            <a:solidFill>
              <a:srgbClr val="FF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3199" name="Oval 42"/>
            <p:cNvSpPr>
              <a:spLocks noChangeArrowheads="1"/>
            </p:cNvSpPr>
            <p:nvPr/>
          </p:nvSpPr>
          <p:spPr bwMode="auto">
            <a:xfrm>
              <a:off x="1873" y="844"/>
              <a:ext cx="58" cy="60"/>
            </a:xfrm>
            <a:prstGeom prst="ellipse">
              <a:avLst/>
            </a:prstGeom>
            <a:solidFill>
              <a:srgbClr val="FF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3201" name="Oval 44"/>
            <p:cNvSpPr>
              <a:spLocks noChangeArrowheads="1"/>
            </p:cNvSpPr>
            <p:nvPr/>
          </p:nvSpPr>
          <p:spPr bwMode="auto">
            <a:xfrm>
              <a:off x="1873" y="2475"/>
              <a:ext cx="58" cy="60"/>
            </a:xfrm>
            <a:prstGeom prst="ellipse">
              <a:avLst/>
            </a:prstGeom>
            <a:solidFill>
              <a:srgbClr val="FF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cxnSp>
        <p:nvCxnSpPr>
          <p:cNvPr id="3" name="Straight Connector 2"/>
          <p:cNvCxnSpPr>
            <a:stCxn id="24" idx="0"/>
            <a:endCxn id="28" idx="1"/>
          </p:cNvCxnSpPr>
          <p:nvPr/>
        </p:nvCxnSpPr>
        <p:spPr>
          <a:xfrm>
            <a:off x="4513063" y="2427648"/>
            <a:ext cx="0" cy="2308542"/>
          </a:xfrm>
          <a:prstGeom prst="line">
            <a:avLst/>
          </a:prstGeom>
          <a:ln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43" name="Straight Connector 42"/>
          <p:cNvCxnSpPr>
            <a:stCxn id="93195" idx="1"/>
            <a:endCxn id="93199" idx="5"/>
          </p:cNvCxnSpPr>
          <p:nvPr/>
        </p:nvCxnSpPr>
        <p:spPr>
          <a:xfrm flipH="1" flipV="1">
            <a:off x="1571696" y="2436524"/>
            <a:ext cx="1962750" cy="602240"/>
          </a:xfrm>
          <a:prstGeom prst="line">
            <a:avLst/>
          </a:prstGeom>
          <a:ln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609600" y="457200"/>
            <a:ext cx="83820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u="sng" dirty="0" smtClean="0">
                <a:latin typeface="Times New Roman" pitchFamily="18" charset="0"/>
                <a:cs typeface="Times New Roman" pitchFamily="18" charset="0"/>
              </a:rPr>
              <a:t>Vd1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: Cho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hộp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chữ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nhật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A BCD.A’B’C’D’,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A’= a, AD = b, AB = c.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khoảng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giữa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d(BD,CC’)?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843764" y="2133053"/>
            <a:ext cx="2936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c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1868969" y="3011269"/>
            <a:ext cx="2936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b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315928" y="4493634"/>
            <a:ext cx="2936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a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93187" name="Straight Connector 93186"/>
          <p:cNvCxnSpPr/>
          <p:nvPr/>
        </p:nvCxnSpPr>
        <p:spPr>
          <a:xfrm>
            <a:off x="6919686" y="2054800"/>
            <a:ext cx="0" cy="1788547"/>
          </a:xfrm>
          <a:prstGeom prst="line">
            <a:avLst/>
          </a:prstGeom>
          <a:ln w="28575"/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93211" name="Straight Connector 93210"/>
          <p:cNvCxnSpPr/>
          <p:nvPr/>
        </p:nvCxnSpPr>
        <p:spPr>
          <a:xfrm>
            <a:off x="6934200" y="3822231"/>
            <a:ext cx="1752600" cy="0"/>
          </a:xfrm>
          <a:prstGeom prst="line">
            <a:avLst/>
          </a:prstGeom>
          <a:ln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 flipH="1">
            <a:off x="8336431" y="3185109"/>
            <a:ext cx="583293" cy="1730573"/>
          </a:xfrm>
          <a:prstGeom prst="line">
            <a:avLst/>
          </a:prstGeom>
          <a:ln w="28575"/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 flipV="1">
            <a:off x="8458200" y="3822231"/>
            <a:ext cx="76200" cy="23661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/>
          <p:cNvCxnSpPr/>
          <p:nvPr/>
        </p:nvCxnSpPr>
        <p:spPr>
          <a:xfrm>
            <a:off x="8458200" y="4058844"/>
            <a:ext cx="1143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4" name="Rectangle 23"/>
          <p:cNvSpPr>
            <a:spLocks noChangeArrowheads="1"/>
          </p:cNvSpPr>
          <p:nvPr/>
        </p:nvSpPr>
        <p:spPr bwMode="auto">
          <a:xfrm>
            <a:off x="6477000" y="3595581"/>
            <a:ext cx="302732" cy="4485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Arial" pitchFamily="34" charset="0"/>
              </a:rPr>
              <a:t>C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5" name="Rectangle 23"/>
          <p:cNvSpPr>
            <a:spLocks noChangeArrowheads="1"/>
          </p:cNvSpPr>
          <p:nvPr/>
        </p:nvSpPr>
        <p:spPr bwMode="auto">
          <a:xfrm>
            <a:off x="6477000" y="1649088"/>
            <a:ext cx="39754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Arial" pitchFamily="34" charset="0"/>
              </a:rPr>
              <a:t>C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Arial" pitchFamily="34" charset="0"/>
              </a:rPr>
              <a:t>’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57" name="Straight Connector 56"/>
          <p:cNvCxnSpPr/>
          <p:nvPr/>
        </p:nvCxnSpPr>
        <p:spPr>
          <a:xfrm flipH="1">
            <a:off x="5334000" y="3406206"/>
            <a:ext cx="609600" cy="204997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Connector 58"/>
          <p:cNvCxnSpPr/>
          <p:nvPr/>
        </p:nvCxnSpPr>
        <p:spPr>
          <a:xfrm>
            <a:off x="5334000" y="5504750"/>
            <a:ext cx="3657600" cy="8571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TextBox 60"/>
          <p:cNvSpPr txBox="1"/>
          <p:nvPr/>
        </p:nvSpPr>
        <p:spPr>
          <a:xfrm>
            <a:off x="5295900" y="5019705"/>
            <a:ext cx="1295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(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ABCD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96" name="Rectangle 20"/>
          <p:cNvSpPr>
            <a:spLocks noChangeArrowheads="1"/>
          </p:cNvSpPr>
          <p:nvPr/>
        </p:nvSpPr>
        <p:spPr bwMode="auto">
          <a:xfrm>
            <a:off x="8033700" y="4629209"/>
            <a:ext cx="302731" cy="4485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Arial" pitchFamily="34" charset="0"/>
              </a:rPr>
              <a:t>D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8" name="Rectangle 20"/>
          <p:cNvSpPr>
            <a:spLocks noChangeArrowheads="1"/>
          </p:cNvSpPr>
          <p:nvPr/>
        </p:nvSpPr>
        <p:spPr bwMode="auto">
          <a:xfrm>
            <a:off x="8567624" y="2748358"/>
            <a:ext cx="25648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3000" b="1" dirty="0">
                <a:solidFill>
                  <a:srgbClr val="000000"/>
                </a:solidFill>
                <a:latin typeface="Times New Roman" pitchFamily="18" charset="0"/>
                <a:cs typeface="Arial" pitchFamily="34" charset="0"/>
              </a:rPr>
              <a:t>B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9" name="Oval 44"/>
          <p:cNvSpPr>
            <a:spLocks noChangeArrowheads="1"/>
          </p:cNvSpPr>
          <p:nvPr/>
        </p:nvSpPr>
        <p:spPr bwMode="auto">
          <a:xfrm>
            <a:off x="6869883" y="3733800"/>
            <a:ext cx="85680" cy="109547"/>
          </a:xfrm>
          <a:prstGeom prst="ellipse">
            <a:avLst/>
          </a:prstGeom>
          <a:solidFill>
            <a:srgbClr val="FF0000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3600" dirty="0"/>
          </a:p>
        </p:txBody>
      </p:sp>
      <p:cxnSp>
        <p:nvCxnSpPr>
          <p:cNvPr id="64" name="Straight Connector 63"/>
          <p:cNvCxnSpPr/>
          <p:nvPr/>
        </p:nvCxnSpPr>
        <p:spPr>
          <a:xfrm>
            <a:off x="6919686" y="3595581"/>
            <a:ext cx="24311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Connector 65"/>
          <p:cNvCxnSpPr/>
          <p:nvPr/>
        </p:nvCxnSpPr>
        <p:spPr>
          <a:xfrm>
            <a:off x="7162800" y="3571204"/>
            <a:ext cx="0" cy="25102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5" name="Rectangle 20"/>
          <p:cNvSpPr>
            <a:spLocks noChangeArrowheads="1"/>
          </p:cNvSpPr>
          <p:nvPr/>
        </p:nvSpPr>
        <p:spPr bwMode="auto">
          <a:xfrm>
            <a:off x="8697671" y="3807365"/>
            <a:ext cx="278923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</a:t>
            </a:r>
          </a:p>
        </p:txBody>
      </p:sp>
      <p:cxnSp>
        <p:nvCxnSpPr>
          <p:cNvPr id="79" name="Straight Connector 78"/>
          <p:cNvCxnSpPr/>
          <p:nvPr/>
        </p:nvCxnSpPr>
        <p:spPr>
          <a:xfrm flipH="1">
            <a:off x="4191000" y="2362200"/>
            <a:ext cx="152400" cy="152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Straight Connector 80"/>
          <p:cNvCxnSpPr/>
          <p:nvPr/>
        </p:nvCxnSpPr>
        <p:spPr>
          <a:xfrm>
            <a:off x="4196395" y="2514600"/>
            <a:ext cx="22320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Straight Connector 85"/>
          <p:cNvCxnSpPr/>
          <p:nvPr/>
        </p:nvCxnSpPr>
        <p:spPr>
          <a:xfrm>
            <a:off x="838200" y="2949073"/>
            <a:ext cx="212062" cy="856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Connector 87"/>
          <p:cNvCxnSpPr/>
          <p:nvPr/>
        </p:nvCxnSpPr>
        <p:spPr>
          <a:xfrm flipH="1">
            <a:off x="990600" y="2949073"/>
            <a:ext cx="106031" cy="11999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6" name="Straight Connector 125"/>
          <p:cNvCxnSpPr/>
          <p:nvPr/>
        </p:nvCxnSpPr>
        <p:spPr>
          <a:xfrm>
            <a:off x="838200" y="5442605"/>
            <a:ext cx="317290" cy="856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7" name="Straight Connector 126"/>
          <p:cNvCxnSpPr/>
          <p:nvPr/>
        </p:nvCxnSpPr>
        <p:spPr>
          <a:xfrm flipH="1">
            <a:off x="1095828" y="5442605"/>
            <a:ext cx="106031" cy="11999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Straight Connector 90"/>
          <p:cNvCxnSpPr/>
          <p:nvPr/>
        </p:nvCxnSpPr>
        <p:spPr>
          <a:xfrm>
            <a:off x="1548956" y="4563334"/>
            <a:ext cx="14526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Straight Connector 92"/>
          <p:cNvCxnSpPr/>
          <p:nvPr/>
        </p:nvCxnSpPr>
        <p:spPr>
          <a:xfrm>
            <a:off x="1694223" y="4584048"/>
            <a:ext cx="0" cy="18214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Straight Connector 94"/>
          <p:cNvCxnSpPr>
            <a:stCxn id="93198" idx="2"/>
          </p:cNvCxnSpPr>
          <p:nvPr/>
        </p:nvCxnSpPr>
        <p:spPr>
          <a:xfrm flipH="1">
            <a:off x="3124200" y="2413363"/>
            <a:ext cx="1362249" cy="53571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Straight Connector 102"/>
          <p:cNvCxnSpPr/>
          <p:nvPr/>
        </p:nvCxnSpPr>
        <p:spPr>
          <a:xfrm>
            <a:off x="3124200" y="2748358"/>
            <a:ext cx="228600" cy="10035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Straight Connector 108"/>
          <p:cNvCxnSpPr/>
          <p:nvPr/>
        </p:nvCxnSpPr>
        <p:spPr>
          <a:xfrm flipH="1">
            <a:off x="2895600" y="2737644"/>
            <a:ext cx="228600" cy="8285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0" name="TextBox 109"/>
          <p:cNvSpPr txBox="1"/>
          <p:nvPr/>
        </p:nvSpPr>
        <p:spPr>
          <a:xfrm>
            <a:off x="2494773" y="2252990"/>
            <a:ext cx="4008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K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63210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5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8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1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4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7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0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3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6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9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5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3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61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64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67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0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3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8" dur="500"/>
                                        <p:tgtEl>
                                          <p:spTgt spid="93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81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84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89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94" dur="500"/>
                                        <p:tgtEl>
                                          <p:spTgt spid="932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97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0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6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11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16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7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19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2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7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55" grpId="0"/>
      <p:bldP spid="56" grpId="0"/>
      <p:bldP spid="84" grpId="0"/>
      <p:bldP spid="85" grpId="0"/>
      <p:bldP spid="61" grpId="0"/>
      <p:bldP spid="96" grpId="0"/>
      <p:bldP spid="98" grpId="0"/>
      <p:bldP spid="99" grpId="0" animBg="1"/>
      <p:bldP spid="105" grpId="0"/>
      <p:bldP spid="11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7"/>
          <p:cNvGrpSpPr>
            <a:grpSpLocks noChangeAspect="1"/>
          </p:cNvGrpSpPr>
          <p:nvPr/>
        </p:nvGrpSpPr>
        <p:grpSpPr bwMode="auto">
          <a:xfrm>
            <a:off x="467772" y="2029082"/>
            <a:ext cx="4422319" cy="3932805"/>
            <a:chOff x="927" y="610"/>
            <a:chExt cx="3988" cy="2753"/>
          </a:xfrm>
        </p:grpSpPr>
        <p:sp>
          <p:nvSpPr>
            <p:cNvPr id="18" name="Line 8"/>
            <p:cNvSpPr>
              <a:spLocks noChangeShapeType="1"/>
            </p:cNvSpPr>
            <p:nvPr/>
          </p:nvSpPr>
          <p:spPr bwMode="auto">
            <a:xfrm>
              <a:off x="1140" y="1338"/>
              <a:ext cx="0" cy="1735"/>
            </a:xfrm>
            <a:prstGeom prst="line">
              <a:avLst/>
            </a:prstGeom>
            <a:noFill/>
            <a:ln w="15">
              <a:solidFill>
                <a:srgbClr val="000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Line 9"/>
            <p:cNvSpPr>
              <a:spLocks noChangeShapeType="1"/>
            </p:cNvSpPr>
            <p:nvPr/>
          </p:nvSpPr>
          <p:spPr bwMode="auto">
            <a:xfrm>
              <a:off x="1140" y="1338"/>
              <a:ext cx="2573" cy="0"/>
            </a:xfrm>
            <a:prstGeom prst="line">
              <a:avLst/>
            </a:prstGeom>
            <a:noFill/>
            <a:ln w="15">
              <a:solidFill>
                <a:srgbClr val="000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Line 10"/>
            <p:cNvSpPr>
              <a:spLocks noChangeShapeType="1"/>
            </p:cNvSpPr>
            <p:nvPr/>
          </p:nvSpPr>
          <p:spPr bwMode="auto">
            <a:xfrm>
              <a:off x="3713" y="1338"/>
              <a:ext cx="0" cy="1735"/>
            </a:xfrm>
            <a:prstGeom prst="line">
              <a:avLst/>
            </a:prstGeom>
            <a:noFill/>
            <a:ln w="15">
              <a:solidFill>
                <a:srgbClr val="000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" name="Line 11"/>
            <p:cNvSpPr>
              <a:spLocks noChangeShapeType="1"/>
            </p:cNvSpPr>
            <p:nvPr/>
          </p:nvSpPr>
          <p:spPr bwMode="auto">
            <a:xfrm>
              <a:off x="1140" y="3073"/>
              <a:ext cx="2573" cy="0"/>
            </a:xfrm>
            <a:prstGeom prst="line">
              <a:avLst/>
            </a:prstGeom>
            <a:noFill/>
            <a:ln w="15">
              <a:solidFill>
                <a:srgbClr val="000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Line 12"/>
            <p:cNvSpPr>
              <a:spLocks noChangeShapeType="1"/>
            </p:cNvSpPr>
            <p:nvPr/>
          </p:nvSpPr>
          <p:spPr bwMode="auto">
            <a:xfrm flipH="1">
              <a:off x="3713" y="2505"/>
              <a:ext cx="862" cy="568"/>
            </a:xfrm>
            <a:prstGeom prst="line">
              <a:avLst/>
            </a:prstGeom>
            <a:noFill/>
            <a:ln w="15">
              <a:solidFill>
                <a:srgbClr val="000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" name="Line 13"/>
            <p:cNvSpPr>
              <a:spLocks noChangeShapeType="1"/>
            </p:cNvSpPr>
            <p:nvPr/>
          </p:nvSpPr>
          <p:spPr bwMode="auto">
            <a:xfrm flipH="1">
              <a:off x="3713" y="889"/>
              <a:ext cx="862" cy="449"/>
            </a:xfrm>
            <a:prstGeom prst="line">
              <a:avLst/>
            </a:prstGeom>
            <a:noFill/>
            <a:ln w="15">
              <a:solidFill>
                <a:srgbClr val="000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" name="Line 14"/>
            <p:cNvSpPr>
              <a:spLocks noChangeShapeType="1"/>
            </p:cNvSpPr>
            <p:nvPr/>
          </p:nvSpPr>
          <p:spPr bwMode="auto">
            <a:xfrm>
              <a:off x="4575" y="889"/>
              <a:ext cx="0" cy="1616"/>
            </a:xfrm>
            <a:prstGeom prst="line">
              <a:avLst/>
            </a:prstGeom>
            <a:noFill/>
            <a:ln w="15">
              <a:solidFill>
                <a:srgbClr val="000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Line 15"/>
            <p:cNvSpPr>
              <a:spLocks noChangeShapeType="1"/>
            </p:cNvSpPr>
            <p:nvPr/>
          </p:nvSpPr>
          <p:spPr bwMode="auto">
            <a:xfrm flipH="1">
              <a:off x="1140" y="874"/>
              <a:ext cx="762" cy="464"/>
            </a:xfrm>
            <a:prstGeom prst="line">
              <a:avLst/>
            </a:prstGeom>
            <a:noFill/>
            <a:ln w="15">
              <a:solidFill>
                <a:srgbClr val="000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Line 16"/>
            <p:cNvSpPr>
              <a:spLocks noChangeShapeType="1"/>
            </p:cNvSpPr>
            <p:nvPr/>
          </p:nvSpPr>
          <p:spPr bwMode="auto">
            <a:xfrm flipV="1">
              <a:off x="1902" y="879"/>
              <a:ext cx="2673" cy="0"/>
            </a:xfrm>
            <a:prstGeom prst="line">
              <a:avLst/>
            </a:prstGeom>
            <a:noFill/>
            <a:ln w="15">
              <a:solidFill>
                <a:srgbClr val="000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Line 17"/>
            <p:cNvSpPr>
              <a:spLocks noChangeShapeType="1"/>
            </p:cNvSpPr>
            <p:nvPr/>
          </p:nvSpPr>
          <p:spPr bwMode="auto">
            <a:xfrm flipH="1">
              <a:off x="1140" y="2505"/>
              <a:ext cx="762" cy="568"/>
            </a:xfrm>
            <a:prstGeom prst="line">
              <a:avLst/>
            </a:prstGeom>
            <a:noFill/>
            <a:ln w="0">
              <a:solidFill>
                <a:srgbClr val="00008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Line 18"/>
            <p:cNvSpPr>
              <a:spLocks noChangeShapeType="1"/>
            </p:cNvSpPr>
            <p:nvPr/>
          </p:nvSpPr>
          <p:spPr bwMode="auto">
            <a:xfrm>
              <a:off x="1902" y="2505"/>
              <a:ext cx="2673" cy="0"/>
            </a:xfrm>
            <a:prstGeom prst="line">
              <a:avLst/>
            </a:prstGeom>
            <a:noFill/>
            <a:ln w="0">
              <a:solidFill>
                <a:srgbClr val="00008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" name="Line 19"/>
            <p:cNvSpPr>
              <a:spLocks noChangeShapeType="1"/>
            </p:cNvSpPr>
            <p:nvPr/>
          </p:nvSpPr>
          <p:spPr bwMode="auto">
            <a:xfrm>
              <a:off x="1902" y="874"/>
              <a:ext cx="0" cy="1631"/>
            </a:xfrm>
            <a:prstGeom prst="line">
              <a:avLst/>
            </a:prstGeom>
            <a:noFill/>
            <a:ln w="0">
              <a:solidFill>
                <a:srgbClr val="00008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grpSp>
          <p:nvGrpSpPr>
            <p:cNvPr id="30" name="Group 22"/>
            <p:cNvGrpSpPr>
              <a:grpSpLocks/>
            </p:cNvGrpSpPr>
            <p:nvPr/>
          </p:nvGrpSpPr>
          <p:grpSpPr bwMode="auto">
            <a:xfrm>
              <a:off x="3787" y="1260"/>
              <a:ext cx="273" cy="2004"/>
              <a:chOff x="3787" y="1260"/>
              <a:chExt cx="273" cy="2004"/>
            </a:xfrm>
          </p:grpSpPr>
          <p:sp>
            <p:nvSpPr>
              <p:cNvPr id="93208" name="Rectangle 20"/>
              <p:cNvSpPr>
                <a:spLocks noChangeArrowheads="1"/>
              </p:cNvSpPr>
              <p:nvPr/>
            </p:nvSpPr>
            <p:spPr bwMode="auto">
              <a:xfrm>
                <a:off x="3787" y="1260"/>
                <a:ext cx="273" cy="31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0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Arial" pitchFamily="34" charset="0"/>
                  </a:rPr>
                  <a:t>D</a:t>
                </a:r>
                <a:endParaRPr kumimoji="0" lang="en-US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93209" name="Rectangle 21"/>
              <p:cNvSpPr>
                <a:spLocks noChangeArrowheads="1"/>
              </p:cNvSpPr>
              <p:nvPr/>
            </p:nvSpPr>
            <p:spPr bwMode="auto">
              <a:xfrm>
                <a:off x="3821" y="3009"/>
                <a:ext cx="115" cy="25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3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Arial" pitchFamily="34" charset="0"/>
                  </a:rPr>
                  <a:t>'</a:t>
                </a:r>
                <a:endParaRPr kumimoji="0" lang="en-US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31" name="Group 25"/>
            <p:cNvGrpSpPr>
              <a:grpSpLocks/>
            </p:cNvGrpSpPr>
            <p:nvPr/>
          </p:nvGrpSpPr>
          <p:grpSpPr bwMode="auto">
            <a:xfrm>
              <a:off x="4634" y="658"/>
              <a:ext cx="281" cy="1868"/>
              <a:chOff x="4634" y="658"/>
              <a:chExt cx="281" cy="1868"/>
            </a:xfrm>
          </p:grpSpPr>
          <p:sp>
            <p:nvSpPr>
              <p:cNvPr id="93206" name="Rectangle 23"/>
              <p:cNvSpPr>
                <a:spLocks noChangeArrowheads="1"/>
              </p:cNvSpPr>
              <p:nvPr/>
            </p:nvSpPr>
            <p:spPr bwMode="auto">
              <a:xfrm>
                <a:off x="4634" y="658"/>
                <a:ext cx="273" cy="31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0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Arial" pitchFamily="34" charset="0"/>
                  </a:rPr>
                  <a:t>C</a:t>
                </a:r>
                <a:endParaRPr kumimoji="0" lang="en-US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93207" name="Rectangle 24"/>
              <p:cNvSpPr>
                <a:spLocks noChangeArrowheads="1"/>
              </p:cNvSpPr>
              <p:nvPr/>
            </p:nvSpPr>
            <p:spPr bwMode="auto">
              <a:xfrm>
                <a:off x="4800" y="2271"/>
                <a:ext cx="115" cy="25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3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Arial" pitchFamily="34" charset="0"/>
                  </a:rPr>
                  <a:t>'</a:t>
                </a:r>
                <a:endParaRPr kumimoji="0" lang="en-US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93184" name="Group 28"/>
            <p:cNvGrpSpPr>
              <a:grpSpLocks/>
            </p:cNvGrpSpPr>
            <p:nvPr/>
          </p:nvGrpSpPr>
          <p:grpSpPr bwMode="auto">
            <a:xfrm>
              <a:off x="1056" y="610"/>
              <a:ext cx="1152" cy="2522"/>
              <a:chOff x="1056" y="610"/>
              <a:chExt cx="1152" cy="2522"/>
            </a:xfrm>
          </p:grpSpPr>
          <p:sp>
            <p:nvSpPr>
              <p:cNvPr id="93204" name="Rectangle 26"/>
              <p:cNvSpPr>
                <a:spLocks noChangeArrowheads="1"/>
              </p:cNvSpPr>
              <p:nvPr/>
            </p:nvSpPr>
            <p:spPr bwMode="auto">
              <a:xfrm>
                <a:off x="1949" y="610"/>
                <a:ext cx="259" cy="31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0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Arial" pitchFamily="34" charset="0"/>
                  </a:rPr>
                  <a:t>B</a:t>
                </a:r>
                <a:endParaRPr kumimoji="0" lang="en-US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93205" name="Rectangle 27"/>
              <p:cNvSpPr>
                <a:spLocks noChangeArrowheads="1"/>
              </p:cNvSpPr>
              <p:nvPr/>
            </p:nvSpPr>
            <p:spPr bwMode="auto">
              <a:xfrm>
                <a:off x="1056" y="2877"/>
                <a:ext cx="115" cy="25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3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Arial" pitchFamily="34" charset="0"/>
                  </a:rPr>
                  <a:t>'</a:t>
                </a:r>
                <a:endParaRPr kumimoji="0" lang="en-US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93185" name="Group 31"/>
            <p:cNvGrpSpPr>
              <a:grpSpLocks/>
            </p:cNvGrpSpPr>
            <p:nvPr/>
          </p:nvGrpSpPr>
          <p:grpSpPr bwMode="auto">
            <a:xfrm>
              <a:off x="927" y="1164"/>
              <a:ext cx="1396" cy="1142"/>
              <a:chOff x="927" y="1164"/>
              <a:chExt cx="1396" cy="1142"/>
            </a:xfrm>
          </p:grpSpPr>
          <p:sp>
            <p:nvSpPr>
              <p:cNvPr id="93202" name="Rectangle 29"/>
              <p:cNvSpPr>
                <a:spLocks noChangeArrowheads="1"/>
              </p:cNvSpPr>
              <p:nvPr/>
            </p:nvSpPr>
            <p:spPr bwMode="auto">
              <a:xfrm>
                <a:off x="927" y="1164"/>
                <a:ext cx="273" cy="31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0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Arial" pitchFamily="34" charset="0"/>
                  </a:rPr>
                  <a:t>A</a:t>
                </a:r>
                <a:endParaRPr kumimoji="0" lang="en-US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93203" name="Rectangle 30"/>
              <p:cNvSpPr>
                <a:spLocks noChangeArrowheads="1"/>
              </p:cNvSpPr>
              <p:nvPr/>
            </p:nvSpPr>
            <p:spPr bwMode="auto">
              <a:xfrm>
                <a:off x="2208" y="2051"/>
                <a:ext cx="115" cy="25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3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Arial" pitchFamily="34" charset="0"/>
                  </a:rPr>
                  <a:t>'</a:t>
                </a:r>
                <a:endParaRPr kumimoji="0" lang="en-US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93189" name="Rectangle 32"/>
            <p:cNvSpPr>
              <a:spLocks noChangeArrowheads="1"/>
            </p:cNvSpPr>
            <p:nvPr/>
          </p:nvSpPr>
          <p:spPr bwMode="auto">
            <a:xfrm>
              <a:off x="927" y="2962"/>
              <a:ext cx="273" cy="3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30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Arial" pitchFamily="34" charset="0"/>
                </a:rPr>
                <a:t>A</a:t>
              </a: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3190" name="Rectangle 33"/>
            <p:cNvSpPr>
              <a:spLocks noChangeArrowheads="1"/>
            </p:cNvSpPr>
            <p:nvPr/>
          </p:nvSpPr>
          <p:spPr bwMode="auto">
            <a:xfrm>
              <a:off x="4629" y="2348"/>
              <a:ext cx="273" cy="3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30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Arial" pitchFamily="34" charset="0"/>
                </a:rPr>
                <a:t>C</a:t>
              </a: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3191" name="Rectangle 34"/>
            <p:cNvSpPr>
              <a:spLocks noChangeArrowheads="1"/>
            </p:cNvSpPr>
            <p:nvPr/>
          </p:nvSpPr>
          <p:spPr bwMode="auto">
            <a:xfrm>
              <a:off x="3696" y="3072"/>
              <a:ext cx="456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30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Arial" pitchFamily="34" charset="0"/>
                </a:rPr>
                <a:t>D</a:t>
              </a: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3192" name="Rectangle 35"/>
            <p:cNvSpPr>
              <a:spLocks noChangeArrowheads="1"/>
            </p:cNvSpPr>
            <p:nvPr/>
          </p:nvSpPr>
          <p:spPr bwMode="auto">
            <a:xfrm>
              <a:off x="2033" y="2070"/>
              <a:ext cx="259" cy="3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30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Arial" pitchFamily="34" charset="0"/>
                </a:rPr>
                <a:t>B</a:t>
              </a: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3193" name="Oval 36"/>
            <p:cNvSpPr>
              <a:spLocks noChangeArrowheads="1"/>
            </p:cNvSpPr>
            <p:nvPr/>
          </p:nvSpPr>
          <p:spPr bwMode="auto">
            <a:xfrm>
              <a:off x="1112" y="1308"/>
              <a:ext cx="57" cy="60"/>
            </a:xfrm>
            <a:prstGeom prst="ellipse">
              <a:avLst/>
            </a:prstGeom>
            <a:solidFill>
              <a:srgbClr val="FF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3194" name="Oval 37"/>
            <p:cNvSpPr>
              <a:spLocks noChangeArrowheads="1"/>
            </p:cNvSpPr>
            <p:nvPr/>
          </p:nvSpPr>
          <p:spPr bwMode="auto">
            <a:xfrm>
              <a:off x="1112" y="3043"/>
              <a:ext cx="57" cy="60"/>
            </a:xfrm>
            <a:prstGeom prst="ellipse">
              <a:avLst/>
            </a:prstGeom>
            <a:solidFill>
              <a:srgbClr val="FF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3195" name="Oval 38"/>
            <p:cNvSpPr>
              <a:spLocks noChangeArrowheads="1"/>
            </p:cNvSpPr>
            <p:nvPr/>
          </p:nvSpPr>
          <p:spPr bwMode="auto">
            <a:xfrm>
              <a:off x="3684" y="1308"/>
              <a:ext cx="58" cy="60"/>
            </a:xfrm>
            <a:prstGeom prst="ellipse">
              <a:avLst/>
            </a:prstGeom>
            <a:solidFill>
              <a:srgbClr val="FF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3196" name="Oval 39"/>
            <p:cNvSpPr>
              <a:spLocks noChangeArrowheads="1"/>
            </p:cNvSpPr>
            <p:nvPr/>
          </p:nvSpPr>
          <p:spPr bwMode="auto">
            <a:xfrm>
              <a:off x="3684" y="3043"/>
              <a:ext cx="58" cy="60"/>
            </a:xfrm>
            <a:prstGeom prst="ellipse">
              <a:avLst/>
            </a:prstGeom>
            <a:solidFill>
              <a:srgbClr val="FF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3197" name="Oval 40"/>
            <p:cNvSpPr>
              <a:spLocks noChangeArrowheads="1"/>
            </p:cNvSpPr>
            <p:nvPr/>
          </p:nvSpPr>
          <p:spPr bwMode="auto">
            <a:xfrm>
              <a:off x="4547" y="2475"/>
              <a:ext cx="57" cy="60"/>
            </a:xfrm>
            <a:prstGeom prst="ellipse">
              <a:avLst/>
            </a:prstGeom>
            <a:solidFill>
              <a:srgbClr val="FF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3198" name="Oval 41"/>
            <p:cNvSpPr>
              <a:spLocks noChangeArrowheads="1"/>
            </p:cNvSpPr>
            <p:nvPr/>
          </p:nvSpPr>
          <p:spPr bwMode="auto">
            <a:xfrm>
              <a:off x="4551" y="849"/>
              <a:ext cx="57" cy="60"/>
            </a:xfrm>
            <a:prstGeom prst="ellipse">
              <a:avLst/>
            </a:prstGeom>
            <a:solidFill>
              <a:srgbClr val="FF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3199" name="Oval 42"/>
            <p:cNvSpPr>
              <a:spLocks noChangeArrowheads="1"/>
            </p:cNvSpPr>
            <p:nvPr/>
          </p:nvSpPr>
          <p:spPr bwMode="auto">
            <a:xfrm>
              <a:off x="1873" y="844"/>
              <a:ext cx="58" cy="60"/>
            </a:xfrm>
            <a:prstGeom prst="ellipse">
              <a:avLst/>
            </a:prstGeom>
            <a:solidFill>
              <a:srgbClr val="FF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3201" name="Oval 44"/>
            <p:cNvSpPr>
              <a:spLocks noChangeArrowheads="1"/>
            </p:cNvSpPr>
            <p:nvPr/>
          </p:nvSpPr>
          <p:spPr bwMode="auto">
            <a:xfrm>
              <a:off x="1873" y="2475"/>
              <a:ext cx="58" cy="60"/>
            </a:xfrm>
            <a:prstGeom prst="ellipse">
              <a:avLst/>
            </a:prstGeom>
            <a:solidFill>
              <a:srgbClr val="FF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cxnSp>
        <p:nvCxnSpPr>
          <p:cNvPr id="3" name="Straight Connector 2"/>
          <p:cNvCxnSpPr/>
          <p:nvPr/>
        </p:nvCxnSpPr>
        <p:spPr>
          <a:xfrm flipV="1">
            <a:off x="703969" y="4751150"/>
            <a:ext cx="3809094" cy="811417"/>
          </a:xfrm>
          <a:prstGeom prst="line">
            <a:avLst/>
          </a:prstGeom>
          <a:ln>
            <a:prstDash val="dash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43" name="Straight Connector 42"/>
          <p:cNvCxnSpPr>
            <a:stCxn id="93195" idx="1"/>
            <a:endCxn id="93199" idx="5"/>
          </p:cNvCxnSpPr>
          <p:nvPr/>
        </p:nvCxnSpPr>
        <p:spPr>
          <a:xfrm flipH="1" flipV="1">
            <a:off x="1571696" y="2436524"/>
            <a:ext cx="1962750" cy="602240"/>
          </a:xfrm>
          <a:prstGeom prst="line">
            <a:avLst/>
          </a:prstGeom>
          <a:ln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609600" y="457200"/>
            <a:ext cx="83820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u="sng" dirty="0" smtClean="0">
                <a:latin typeface="Times New Roman" pitchFamily="18" charset="0"/>
                <a:cs typeface="Times New Roman" pitchFamily="18" charset="0"/>
              </a:rPr>
              <a:t>Vd2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: Cho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hộp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chữ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nhật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A BCD.A’B’C’D’,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A’= a, AD = b, AB = c.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khoảng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giữa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d(BD,A’C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’)?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843764" y="2133053"/>
            <a:ext cx="2936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c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1868969" y="3011269"/>
            <a:ext cx="2936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b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315928" y="4493634"/>
            <a:ext cx="2936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a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79" name="Straight Connector 78"/>
          <p:cNvCxnSpPr/>
          <p:nvPr/>
        </p:nvCxnSpPr>
        <p:spPr>
          <a:xfrm flipH="1">
            <a:off x="4191000" y="2362200"/>
            <a:ext cx="152400" cy="152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Straight Connector 80"/>
          <p:cNvCxnSpPr/>
          <p:nvPr/>
        </p:nvCxnSpPr>
        <p:spPr>
          <a:xfrm>
            <a:off x="4196395" y="2514600"/>
            <a:ext cx="22320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Straight Connector 85"/>
          <p:cNvCxnSpPr/>
          <p:nvPr/>
        </p:nvCxnSpPr>
        <p:spPr>
          <a:xfrm>
            <a:off x="838200" y="2949073"/>
            <a:ext cx="212062" cy="856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Connector 87"/>
          <p:cNvCxnSpPr/>
          <p:nvPr/>
        </p:nvCxnSpPr>
        <p:spPr>
          <a:xfrm flipH="1">
            <a:off x="990600" y="2949073"/>
            <a:ext cx="106031" cy="11999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6" name="Straight Connector 125"/>
          <p:cNvCxnSpPr/>
          <p:nvPr/>
        </p:nvCxnSpPr>
        <p:spPr>
          <a:xfrm>
            <a:off x="838200" y="5442605"/>
            <a:ext cx="317290" cy="856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7" name="Straight Connector 126"/>
          <p:cNvCxnSpPr/>
          <p:nvPr/>
        </p:nvCxnSpPr>
        <p:spPr>
          <a:xfrm flipH="1">
            <a:off x="1095828" y="5442605"/>
            <a:ext cx="106031" cy="11999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Straight Connector 90"/>
          <p:cNvCxnSpPr/>
          <p:nvPr/>
        </p:nvCxnSpPr>
        <p:spPr>
          <a:xfrm>
            <a:off x="1548956" y="4563334"/>
            <a:ext cx="14526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Straight Connector 92"/>
          <p:cNvCxnSpPr/>
          <p:nvPr/>
        </p:nvCxnSpPr>
        <p:spPr>
          <a:xfrm>
            <a:off x="1694223" y="4584048"/>
            <a:ext cx="0" cy="18214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Straight Connector 94"/>
          <p:cNvCxnSpPr>
            <a:stCxn id="93198" idx="4"/>
          </p:cNvCxnSpPr>
          <p:nvPr/>
        </p:nvCxnSpPr>
        <p:spPr>
          <a:xfrm flipH="1">
            <a:off x="4515420" y="2456219"/>
            <a:ext cx="2633" cy="2237113"/>
          </a:xfrm>
          <a:prstGeom prst="line">
            <a:avLst/>
          </a:prstGeom>
          <a:ln w="76200"/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507256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5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8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1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4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7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0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3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6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9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5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3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8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55" grpId="0"/>
      <p:bldP spid="56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2032</TotalTime>
  <Words>449</Words>
  <Application>Microsoft Office PowerPoint</Application>
  <PresentationFormat>On-screen Show (4:3)</PresentationFormat>
  <Paragraphs>123</Paragraphs>
  <Slides>14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6" baseType="lpstr">
      <vt:lpstr>Office Theme</vt:lpstr>
      <vt:lpstr>Equation</vt:lpstr>
      <vt:lpstr>NHIỆT LIỆT CHÀO MỪNG CÁC THẦY CÔ ĐẾN DỰ GIỜ LỚP 11C6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Mrs Ha</dc:creator>
  <cp:lastModifiedBy>ALL</cp:lastModifiedBy>
  <cp:revision>203</cp:revision>
  <dcterms:created xsi:type="dcterms:W3CDTF">2016-12-06T13:52:51Z</dcterms:created>
  <dcterms:modified xsi:type="dcterms:W3CDTF">2019-05-07T03:24:57Z</dcterms:modified>
</cp:coreProperties>
</file>