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7" r:id="rId2"/>
    <p:sldId id="288" r:id="rId3"/>
    <p:sldId id="257" r:id="rId4"/>
    <p:sldId id="284" r:id="rId5"/>
    <p:sldId id="285" r:id="rId6"/>
    <p:sldId id="289" r:id="rId7"/>
    <p:sldId id="282" r:id="rId8"/>
    <p:sldId id="294" r:id="rId9"/>
    <p:sldId id="293" r:id="rId10"/>
    <p:sldId id="295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49DA"/>
    <a:srgbClr val="FFFFFF"/>
    <a:srgbClr val="00CC00"/>
    <a:srgbClr val="25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4" autoAdjust="0"/>
    <p:restoredTop sz="94662" autoAdjust="0"/>
  </p:normalViewPr>
  <p:slideViewPr>
    <p:cSldViewPr>
      <p:cViewPr varScale="1">
        <p:scale>
          <a:sx n="68" d="100"/>
          <a:sy n="68" d="100"/>
        </p:scale>
        <p:origin x="6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96B1E-61DD-4367-B0D5-B941A49211AF}" type="datetimeFigureOut">
              <a:rPr lang="en-US" smtClean="0"/>
              <a:pPr/>
              <a:t>25/11/2020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33704-E33B-41FB-A524-083925E8C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5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E7F33-E587-4DAB-A881-719AA6985B4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2093-924C-4D54-AA1D-EABA8D585410}" type="datetimeFigureOut">
              <a:rPr lang="en-US" smtClean="0"/>
              <a:pPr/>
              <a:t>25/11/2020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3096-AB10-4E4F-A303-93AFCD16A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2093-924C-4D54-AA1D-EABA8D585410}" type="datetimeFigureOut">
              <a:rPr lang="en-US" smtClean="0"/>
              <a:pPr/>
              <a:t>25/11/2020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3096-AB10-4E4F-A303-93AFCD16A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2093-924C-4D54-AA1D-EABA8D585410}" type="datetimeFigureOut">
              <a:rPr lang="en-US" smtClean="0"/>
              <a:pPr/>
              <a:t>25/11/2020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3096-AB10-4E4F-A303-93AFCD16A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2093-924C-4D54-AA1D-EABA8D585410}" type="datetimeFigureOut">
              <a:rPr lang="en-US" smtClean="0"/>
              <a:pPr/>
              <a:t>25/11/2020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3096-AB10-4E4F-A303-93AFCD16A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2093-924C-4D54-AA1D-EABA8D585410}" type="datetimeFigureOut">
              <a:rPr lang="en-US" smtClean="0"/>
              <a:pPr/>
              <a:t>25/11/2020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3096-AB10-4E4F-A303-93AFCD16A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2093-924C-4D54-AA1D-EABA8D585410}" type="datetimeFigureOut">
              <a:rPr lang="en-US" smtClean="0"/>
              <a:pPr/>
              <a:t>25/11/2020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3096-AB10-4E4F-A303-93AFCD16A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2093-924C-4D54-AA1D-EABA8D585410}" type="datetimeFigureOut">
              <a:rPr lang="en-US" smtClean="0"/>
              <a:pPr/>
              <a:t>25/11/2020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3096-AB10-4E4F-A303-93AFCD16A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2093-924C-4D54-AA1D-EABA8D585410}" type="datetimeFigureOut">
              <a:rPr lang="en-US" smtClean="0"/>
              <a:pPr/>
              <a:t>25/11/2020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3096-AB10-4E4F-A303-93AFCD16A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2093-924C-4D54-AA1D-EABA8D585410}" type="datetimeFigureOut">
              <a:rPr lang="en-US" smtClean="0"/>
              <a:pPr/>
              <a:t>25/11/2020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3096-AB10-4E4F-A303-93AFCD16A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2093-924C-4D54-AA1D-EABA8D585410}" type="datetimeFigureOut">
              <a:rPr lang="en-US" smtClean="0"/>
              <a:pPr/>
              <a:t>25/11/2020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3096-AB10-4E4F-A303-93AFCD16A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2093-924C-4D54-AA1D-EABA8D585410}" type="datetimeFigureOut">
              <a:rPr lang="en-US" smtClean="0"/>
              <a:pPr/>
              <a:t>25/11/2020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A3096-AB10-4E4F-A303-93AFCD16A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2093-924C-4D54-AA1D-EABA8D585410}" type="datetimeFigureOut">
              <a:rPr lang="en-US" smtClean="0"/>
              <a:pPr/>
              <a:t>25/11/2020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A3096-AB10-4E4F-A303-93AFCD16A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5.png"/><Relationship Id="rId5" Type="http://schemas.openxmlformats.org/officeDocument/2006/relationships/image" Target="../media/image43.pn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0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65088"/>
            <a:ext cx="8991600" cy="1020762"/>
          </a:xfrm>
        </p:spPr>
        <p:txBody>
          <a:bodyPr/>
          <a:lstStyle/>
          <a:p>
            <a:pPr eaLnBrk="1" hangingPunct="1"/>
            <a:r>
              <a:rPr lang="vi-VN" sz="3200" b="1" dirty="0">
                <a:solidFill>
                  <a:srgbClr val="0070C0"/>
                </a:solidFill>
                <a:cs typeface="Arial" charset="0"/>
              </a:rPr>
              <a:t>Trong thực tế ta thường gặp những hình ảnh sau:</a:t>
            </a:r>
            <a:endParaRPr lang="en-US" sz="320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105400"/>
            <a:ext cx="38862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Một biển báo trên đường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962400" cy="3446890"/>
          </a:xfrm>
        </p:spPr>
      </p:pic>
      <p:sp>
        <p:nvSpPr>
          <p:cNvPr id="5" name="Cloud Callout 4"/>
          <p:cNvSpPr/>
          <p:nvPr/>
        </p:nvSpPr>
        <p:spPr>
          <a:xfrm>
            <a:off x="4343400" y="762000"/>
            <a:ext cx="4267200" cy="1447800"/>
          </a:xfrm>
          <a:prstGeom prst="cloudCallout">
            <a:avLst>
              <a:gd name="adj1" fmla="val -42811"/>
              <a:gd name="adj2" fmla="val 8598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hãy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biết</a:t>
            </a:r>
            <a:r>
              <a:rPr lang="en-US" sz="2400" dirty="0">
                <a:solidFill>
                  <a:schemeClr val="tx1"/>
                </a:solidFill>
              </a:rPr>
              <a:t> ý </a:t>
            </a:r>
            <a:r>
              <a:rPr lang="en-US" sz="2400" dirty="0" err="1">
                <a:solidFill>
                  <a:schemeClr val="tx1"/>
                </a:solidFill>
              </a:rPr>
              <a:t>nghĩa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này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419600" y="2971800"/>
            <a:ext cx="4343400" cy="1747044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Khoảng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cách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hai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xe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tối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thiểu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là</a:t>
            </a:r>
            <a:r>
              <a:rPr lang="en-US" sz="2400" b="1" dirty="0">
                <a:solidFill>
                  <a:srgbClr val="FFFF00"/>
                </a:solidFill>
              </a:rPr>
              <a:t> 8m</a:t>
            </a:r>
            <a:endParaRPr lang="vi-VN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2373-6111-4172-A686-BC48DBB6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chop S.ABC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SA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SA= 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SBC).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819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D5AD-5121-4F69-8242-594B4EA49B8A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609600"/>
            <a:ext cx="3200400" cy="1436138"/>
            <a:chOff x="96" y="384"/>
            <a:chExt cx="1776" cy="698"/>
          </a:xfrm>
        </p:grpSpPr>
        <p:sp>
          <p:nvSpPr>
            <p:cNvPr id="4126" name="WordArt 3"/>
            <p:cNvSpPr>
              <a:spLocks noChangeArrowheads="1" noChangeShapeType="1" noTextEdit="1"/>
            </p:cNvSpPr>
            <p:nvPr/>
          </p:nvSpPr>
          <p:spPr bwMode="auto">
            <a:xfrm>
              <a:off x="144" y="384"/>
              <a:ext cx="1728" cy="3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ArchDown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3600" b="1" kern="1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/>
                  <a:cs typeface="Times New Roman"/>
                </a:rPr>
                <a:t>AI NHANH HƠN</a:t>
              </a:r>
            </a:p>
          </p:txBody>
        </p:sp>
        <p:sp>
          <p:nvSpPr>
            <p:cNvPr id="412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96" y="864"/>
              <a:ext cx="1728" cy="21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ArchDown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3600" b="1" kern="1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/>
                  <a:cs typeface="Times New Roman"/>
                </a:rPr>
                <a:t>AI ĐÚNG  HƠN</a:t>
              </a:r>
            </a:p>
          </p:txBody>
        </p:sp>
      </p:grpSp>
      <p:pic>
        <p:nvPicPr>
          <p:cNvPr id="4109" name="Picture 5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1676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6"/>
          <p:cNvSpPr txBox="1">
            <a:spLocks noChangeArrowheads="1"/>
          </p:cNvSpPr>
          <p:nvPr/>
        </p:nvSpPr>
        <p:spPr bwMode="auto">
          <a:xfrm>
            <a:off x="0" y="3429000"/>
            <a:ext cx="335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Dùng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bút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điền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dấu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'...'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những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ký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đúng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hoàn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thiện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mệnh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đề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4111" name="Line 8"/>
          <p:cNvSpPr>
            <a:spLocks noChangeShapeType="1"/>
          </p:cNvSpPr>
          <p:nvPr/>
        </p:nvSpPr>
        <p:spPr bwMode="auto">
          <a:xfrm>
            <a:off x="3505200" y="381000"/>
            <a:ext cx="0" cy="6248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25" name="Text Box 10"/>
          <p:cNvSpPr txBox="1">
            <a:spLocks noChangeArrowheads="1"/>
          </p:cNvSpPr>
          <p:nvPr/>
        </p:nvSpPr>
        <p:spPr bwMode="auto">
          <a:xfrm>
            <a:off x="3505200" y="854075"/>
            <a:ext cx="541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1) </a:t>
            </a:r>
            <a:r>
              <a:rPr lang="en-US" dirty="0" err="1">
                <a:solidFill>
                  <a:schemeClr val="hlink"/>
                </a:solidFill>
              </a:rPr>
              <a:t>Với</a:t>
            </a:r>
            <a:r>
              <a:rPr lang="en-US" dirty="0">
                <a:solidFill>
                  <a:schemeClr val="hlink"/>
                </a:solidFill>
              </a:rPr>
              <a:t> A  </a:t>
            </a:r>
            <a:r>
              <a:rPr lang="en-US" dirty="0">
                <a:solidFill>
                  <a:schemeClr val="hlink"/>
                </a:solidFill>
                <a:latin typeface="Cambria Math"/>
                <a:ea typeface="Cambria Math"/>
              </a:rPr>
              <a:t>∉</a:t>
            </a:r>
            <a:r>
              <a:rPr lang="en-US" dirty="0">
                <a:solidFill>
                  <a:schemeClr val="hlink"/>
                </a:solidFill>
              </a:rPr>
              <a:t>  a,  d(</a:t>
            </a:r>
            <a:r>
              <a:rPr lang="en-US" dirty="0" err="1">
                <a:solidFill>
                  <a:schemeClr val="hlink"/>
                </a:solidFill>
              </a:rPr>
              <a:t>A,a</a:t>
            </a:r>
            <a:r>
              <a:rPr lang="en-US" dirty="0">
                <a:solidFill>
                  <a:schemeClr val="hlink"/>
                </a:solidFill>
              </a:rPr>
              <a:t>)=AH =&gt; AH.... a </a:t>
            </a:r>
            <a:r>
              <a:rPr lang="en-US" dirty="0" err="1">
                <a:solidFill>
                  <a:schemeClr val="hlink"/>
                </a:solidFill>
              </a:rPr>
              <a:t>và</a:t>
            </a:r>
            <a:r>
              <a:rPr lang="en-US" dirty="0">
                <a:solidFill>
                  <a:schemeClr val="hlink"/>
                </a:solidFill>
              </a:rPr>
              <a:t>  H ....  a</a:t>
            </a:r>
          </a:p>
        </p:txBody>
      </p:sp>
      <p:sp>
        <p:nvSpPr>
          <p:cNvPr id="4113" name="Text Box 12"/>
          <p:cNvSpPr txBox="1">
            <a:spLocks noChangeArrowheads="1"/>
          </p:cNvSpPr>
          <p:nvPr/>
        </p:nvSpPr>
        <p:spPr bwMode="auto">
          <a:xfrm>
            <a:off x="3429000" y="1776413"/>
            <a:ext cx="5562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2) </a:t>
            </a:r>
            <a:r>
              <a:rPr lang="en-US" dirty="0" err="1">
                <a:solidFill>
                  <a:schemeClr val="hlink"/>
                </a:solidFill>
              </a:rPr>
              <a:t>Với</a:t>
            </a:r>
            <a:r>
              <a:rPr lang="en-US" dirty="0">
                <a:solidFill>
                  <a:schemeClr val="hlink"/>
                </a:solidFill>
              </a:rPr>
              <a:t> A   </a:t>
            </a:r>
            <a:r>
              <a:rPr lang="en-US" dirty="0">
                <a:solidFill>
                  <a:schemeClr val="hlink"/>
                </a:solidFill>
                <a:latin typeface="Cambria Math"/>
                <a:ea typeface="Cambria Math"/>
              </a:rPr>
              <a:t>∉</a:t>
            </a:r>
            <a:r>
              <a:rPr lang="en-US" dirty="0">
                <a:solidFill>
                  <a:schemeClr val="hlink"/>
                </a:solidFill>
              </a:rPr>
              <a:t>  (P), d(A,(P))=AH =&gt; AH </a:t>
            </a:r>
            <a:r>
              <a:rPr lang="en-US" sz="4000" baseline="-25000" dirty="0">
                <a:solidFill>
                  <a:schemeClr val="hlink"/>
                </a:solidFill>
                <a:cs typeface="Times New Roman" pitchFamily="18" charset="0"/>
              </a:rPr>
              <a:t>┴</a:t>
            </a:r>
            <a:r>
              <a:rPr lang="en-US" dirty="0">
                <a:solidFill>
                  <a:schemeClr val="hlink"/>
                </a:solidFill>
              </a:rPr>
              <a:t> ... </a:t>
            </a:r>
            <a:r>
              <a:rPr lang="en-US" dirty="0" err="1">
                <a:solidFill>
                  <a:schemeClr val="hlink"/>
                </a:solidFill>
              </a:rPr>
              <a:t>và</a:t>
            </a:r>
            <a:r>
              <a:rPr lang="en-US" dirty="0">
                <a:solidFill>
                  <a:schemeClr val="hlink"/>
                </a:solidFill>
              </a:rPr>
              <a:t>  ......  </a:t>
            </a:r>
            <a:r>
              <a:rPr lang="en-US" dirty="0">
                <a:solidFill>
                  <a:schemeClr val="hlink"/>
                </a:solidFill>
                <a:latin typeface="Cambria Math"/>
                <a:ea typeface="Cambria Math"/>
              </a:rPr>
              <a:t>∈</a:t>
            </a:r>
            <a:r>
              <a:rPr lang="en-US" dirty="0">
                <a:solidFill>
                  <a:schemeClr val="hlink"/>
                </a:solidFill>
              </a:rPr>
              <a:t>    (P)</a:t>
            </a:r>
          </a:p>
        </p:txBody>
      </p:sp>
      <p:sp>
        <p:nvSpPr>
          <p:cNvPr id="4114" name="Text Box 15"/>
          <p:cNvSpPr txBox="1">
            <a:spLocks noChangeArrowheads="1"/>
          </p:cNvSpPr>
          <p:nvPr/>
        </p:nvSpPr>
        <p:spPr bwMode="auto">
          <a:xfrm>
            <a:off x="3489325" y="2860675"/>
            <a:ext cx="565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3) Cho b//(P),  d(b,(P) )=d(A,(P))  </a:t>
            </a:r>
            <a:r>
              <a:rPr lang="en-US" dirty="0" err="1">
                <a:solidFill>
                  <a:schemeClr val="hlink"/>
                </a:solidFill>
              </a:rPr>
              <a:t>với</a:t>
            </a:r>
            <a:r>
              <a:rPr lang="en-US" dirty="0">
                <a:solidFill>
                  <a:schemeClr val="hlink"/>
                </a:solidFill>
              </a:rPr>
              <a:t> A ... b</a:t>
            </a:r>
            <a:r>
              <a:rPr lang="en-US"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4115" name="Text Box 16"/>
          <p:cNvSpPr txBox="1">
            <a:spLocks noChangeArrowheads="1"/>
          </p:cNvSpPr>
          <p:nvPr/>
        </p:nvSpPr>
        <p:spPr bwMode="auto">
          <a:xfrm>
            <a:off x="3489325" y="3429000"/>
            <a:ext cx="5654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4) Cho (P)//(P'),      d((P),(P') )=d(A,(P'))  </a:t>
            </a:r>
            <a:r>
              <a:rPr lang="en-US" dirty="0" err="1">
                <a:solidFill>
                  <a:schemeClr val="hlink"/>
                </a:solidFill>
              </a:rPr>
              <a:t>với</a:t>
            </a:r>
            <a:r>
              <a:rPr lang="en-US" dirty="0">
                <a:solidFill>
                  <a:schemeClr val="hlink"/>
                </a:solidFill>
              </a:rPr>
              <a:t> A   ..... (P)</a:t>
            </a:r>
            <a:r>
              <a:rPr lang="en-US"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4116" name="Text Box 17"/>
          <p:cNvSpPr txBox="1">
            <a:spLocks noChangeArrowheads="1"/>
          </p:cNvSpPr>
          <p:nvPr/>
        </p:nvSpPr>
        <p:spPr bwMode="auto">
          <a:xfrm>
            <a:off x="3505200" y="4359275"/>
            <a:ext cx="541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5) d(</a:t>
            </a:r>
            <a:r>
              <a:rPr lang="en-US" dirty="0" err="1">
                <a:solidFill>
                  <a:schemeClr val="hlink"/>
                </a:solidFill>
              </a:rPr>
              <a:t>A,a</a:t>
            </a:r>
            <a:r>
              <a:rPr lang="en-US" dirty="0">
                <a:solidFill>
                  <a:schemeClr val="hlink"/>
                </a:solidFill>
              </a:rPr>
              <a:t>) =AH, M </a:t>
            </a:r>
            <a:r>
              <a:rPr lang="en-US" dirty="0">
                <a:solidFill>
                  <a:schemeClr val="hlink"/>
                </a:solidFill>
                <a:latin typeface="Cambria Math"/>
                <a:ea typeface="Cambria Math"/>
              </a:rPr>
              <a:t>∈</a:t>
            </a:r>
            <a:r>
              <a:rPr lang="en-US" dirty="0">
                <a:solidFill>
                  <a:schemeClr val="hlink"/>
                </a:solidFill>
              </a:rPr>
              <a:t>   a, ta </a:t>
            </a:r>
            <a:r>
              <a:rPr lang="en-US" dirty="0" err="1">
                <a:solidFill>
                  <a:schemeClr val="hlink"/>
                </a:solidFill>
              </a:rPr>
              <a:t>có</a:t>
            </a:r>
            <a:r>
              <a:rPr lang="en-US" dirty="0">
                <a:solidFill>
                  <a:schemeClr val="hlink"/>
                </a:solidFill>
              </a:rPr>
              <a:t> AH ....AM </a:t>
            </a:r>
            <a:r>
              <a:rPr lang="en-US" dirty="0" err="1">
                <a:solidFill>
                  <a:schemeClr val="hlink"/>
                </a:solidFill>
              </a:rPr>
              <a:t>với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err="1">
                <a:solidFill>
                  <a:schemeClr val="hlink"/>
                </a:solidFill>
              </a:rPr>
              <a:t>mọi</a:t>
            </a:r>
            <a:r>
              <a:rPr lang="en-US" dirty="0">
                <a:solidFill>
                  <a:schemeClr val="hlink"/>
                </a:solidFill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7" name="Text Box 19"/>
              <p:cNvSpPr txBox="1">
                <a:spLocks noChangeArrowheads="1"/>
              </p:cNvSpPr>
              <p:nvPr/>
            </p:nvSpPr>
            <p:spPr bwMode="auto">
              <a:xfrm>
                <a:off x="3581400" y="5218197"/>
                <a:ext cx="54102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chemeClr val="hlink"/>
                    </a:solidFill>
                  </a:rPr>
                  <a:t>6) d(A,(P)) =AH, M</a:t>
                </a:r>
                <a:r>
                  <a:rPr lang="en-US" baseline="-25000" dirty="0">
                    <a:solidFill>
                      <a:schemeClr val="hlink"/>
                    </a:solidFill>
                  </a:rPr>
                  <a:t>1</a:t>
                </a:r>
                <a:r>
                  <a:rPr lang="en-US" dirty="0">
                    <a:solidFill>
                      <a:schemeClr val="hlink"/>
                    </a:solidFill>
                  </a:rPr>
                  <a:t>,M</a:t>
                </a:r>
                <a:r>
                  <a:rPr lang="en-US" baseline="-25000" dirty="0">
                    <a:solidFill>
                      <a:schemeClr val="hlink"/>
                    </a:solidFill>
                  </a:rPr>
                  <a:t>2</a:t>
                </a:r>
                <a:r>
                  <a:rPr lang="en-US" baseline="-25000" dirty="0">
                    <a:solidFill>
                      <a:schemeClr val="hlink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dirty="0">
                    <a:solidFill>
                      <a:schemeClr val="hlink"/>
                    </a:solidFill>
                    <a:latin typeface="Cambria Math"/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hlink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hlink"/>
                    </a:solidFill>
                  </a:rPr>
                  <a:t> (P)              </a:t>
                </a:r>
                <a:r>
                  <a:rPr lang="en-US" dirty="0" err="1">
                    <a:solidFill>
                      <a:schemeClr val="hlink"/>
                    </a:solidFill>
                  </a:rPr>
                  <a:t>Để</a:t>
                </a:r>
                <a:r>
                  <a:rPr lang="en-US" dirty="0">
                    <a:solidFill>
                      <a:schemeClr val="hlink"/>
                    </a:solidFill>
                  </a:rPr>
                  <a:t> AM</a:t>
                </a:r>
                <a:r>
                  <a:rPr lang="en-US" baseline="-25000" dirty="0">
                    <a:solidFill>
                      <a:schemeClr val="hlink"/>
                    </a:solidFill>
                  </a:rPr>
                  <a:t>2 </a:t>
                </a:r>
                <a:r>
                  <a:rPr lang="en-US" dirty="0">
                    <a:solidFill>
                      <a:schemeClr val="hlink"/>
                    </a:solidFill>
                  </a:rPr>
                  <a:t>&gt;AM</a:t>
                </a:r>
                <a:r>
                  <a:rPr lang="en-US" baseline="-25000" dirty="0">
                    <a:solidFill>
                      <a:schemeClr val="hlink"/>
                    </a:solidFill>
                  </a:rPr>
                  <a:t>1 </a:t>
                </a:r>
                <a:r>
                  <a:rPr lang="en-US" dirty="0">
                    <a:solidFill>
                      <a:schemeClr val="hlink"/>
                    </a:solidFill>
                  </a:rPr>
                  <a:t>&lt;=&gt; HM</a:t>
                </a:r>
                <a:r>
                  <a:rPr lang="en-US" baseline="-25000" dirty="0">
                    <a:solidFill>
                      <a:schemeClr val="hlink"/>
                    </a:solidFill>
                  </a:rPr>
                  <a:t>2  </a:t>
                </a:r>
                <a:r>
                  <a:rPr lang="en-US" dirty="0">
                    <a:solidFill>
                      <a:schemeClr val="hlink"/>
                    </a:solidFill>
                  </a:rPr>
                  <a:t>......  HM</a:t>
                </a:r>
                <a:r>
                  <a:rPr lang="en-US" baseline="-25000" dirty="0">
                    <a:solidFill>
                      <a:schemeClr val="hlink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411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5218197"/>
                <a:ext cx="5410200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804" t="-5882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8" name="Text Box 21"/>
          <p:cNvSpPr txBox="1">
            <a:spLocks noChangeArrowheads="1"/>
          </p:cNvSpPr>
          <p:nvPr/>
        </p:nvSpPr>
        <p:spPr bwMode="auto">
          <a:xfrm>
            <a:off x="4572000" y="330200"/>
            <a:ext cx="3600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PHIẾU HOẠT ĐỘNG</a:t>
            </a:r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8558213" y="1814513"/>
            <a:ext cx="540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(P)</a:t>
            </a: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3962400" y="2152650"/>
            <a:ext cx="377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9356" name="Rectangle 28"/>
          <p:cNvSpPr>
            <a:spLocks noChangeArrowheads="1"/>
          </p:cNvSpPr>
          <p:nvPr/>
        </p:nvSpPr>
        <p:spPr bwMode="auto">
          <a:xfrm>
            <a:off x="6934200" y="5562600"/>
            <a:ext cx="384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99357" name="Rectangle 29"/>
          <p:cNvSpPr>
            <a:spLocks noChangeArrowheads="1"/>
          </p:cNvSpPr>
          <p:nvPr/>
        </p:nvSpPr>
        <p:spPr bwMode="auto">
          <a:xfrm>
            <a:off x="7772400" y="435133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≤</a:t>
            </a:r>
          </a:p>
        </p:txBody>
      </p:sp>
      <p:sp>
        <p:nvSpPr>
          <p:cNvPr id="99358" name="Rectangle 30"/>
          <p:cNvSpPr>
            <a:spLocks noChangeArrowheads="1"/>
          </p:cNvSpPr>
          <p:nvPr/>
        </p:nvSpPr>
        <p:spPr bwMode="auto">
          <a:xfrm>
            <a:off x="7772400" y="890588"/>
            <a:ext cx="436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┴</a:t>
            </a:r>
          </a:p>
        </p:txBody>
      </p:sp>
      <p:sp>
        <p:nvSpPr>
          <p:cNvPr id="4124" name="Text Box 31"/>
          <p:cNvSpPr txBox="1">
            <a:spLocks noChangeArrowheads="1"/>
          </p:cNvSpPr>
          <p:nvPr/>
        </p:nvSpPr>
        <p:spPr bwMode="auto">
          <a:xfrm>
            <a:off x="3505200" y="6162675"/>
            <a:ext cx="432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hlink"/>
                </a:solidFill>
              </a:rPr>
              <a:t>7) d(A,(P)) =0 &lt;=&gt; A . ....(P)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5063" y="1161852"/>
                <a:ext cx="377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</m:oMath>
                  </m:oMathPara>
                </a14:m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063" y="1161852"/>
                <a:ext cx="37702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58199" y="2794655"/>
                <a:ext cx="370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</m:oMath>
                  </m:oMathPara>
                </a14:m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199" y="2794655"/>
                <a:ext cx="37000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473768" y="3690610"/>
            <a:ext cx="326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 Math"/>
                <a:ea typeface="Cambria Math"/>
              </a:rPr>
              <a:t>∈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5642" y="6106180"/>
            <a:ext cx="34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 Math"/>
                <a:ea typeface="Cambria Math"/>
              </a:rPr>
              <a:t>∈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7" name="Ly Cay Bong - Various 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7800" y="52657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957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9351" grpId="0"/>
      <p:bldP spid="99352" grpId="0"/>
      <p:bldP spid="99356" grpId="0"/>
      <p:bldP spid="99357" grpId="0"/>
      <p:bldP spid="99358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7239000" y="685800"/>
            <a:ext cx="0" cy="510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038600" y="304800"/>
            <a:ext cx="3048000" cy="1905000"/>
          </a:xfrm>
          <a:prstGeom prst="cloudCallout">
            <a:avLst>
              <a:gd name="adj1" fmla="val 53870"/>
              <a:gd name="adj2" fmla="val 66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2000" dirty="0">
                <a:solidFill>
                  <a:srgbClr val="FFFFFF"/>
                </a:solidFill>
                <a:latin typeface="+mj-lt"/>
              </a:rPr>
              <a:t>đến trần nhà là bao nhiêu?</a:t>
            </a: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276600" y="2133600"/>
            <a:ext cx="0" cy="2133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0" y="152400"/>
            <a:ext cx="2514600" cy="2209800"/>
          </a:xfrm>
          <a:prstGeom prst="cloudCallout">
            <a:avLst>
              <a:gd name="adj1" fmla="val 79556"/>
              <a:gd name="adj2" fmla="val 51894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vi-VN" sz="2000" dirty="0">
                <a:solidFill>
                  <a:srgbClr val="FFFFFF"/>
                </a:solidFill>
                <a:latin typeface="+mj-lt"/>
              </a:rPr>
              <a:t>Khoảng cách từ bóng đèn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vi-VN" sz="2000" dirty="0">
                <a:solidFill>
                  <a:srgbClr val="FFFFFF"/>
                </a:solidFill>
                <a:latin typeface="+mj-lt"/>
              </a:rPr>
              <a:t>đến mặt bàn là bao nhiêu?</a:t>
            </a:r>
          </a:p>
        </p:txBody>
      </p:sp>
    </p:spTree>
    <p:extLst>
      <p:ext uri="{BB962C8B-B14F-4D97-AF65-F5344CB8AC3E}">
        <p14:creationId xmlns:p14="http://schemas.microsoft.com/office/powerpoint/2010/main" val="4885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219200"/>
            <a:ext cx="6248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3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5   </a:t>
            </a:r>
          </a:p>
        </p:txBody>
      </p:sp>
      <p:pic>
        <p:nvPicPr>
          <p:cNvPr id="5175" name="Picture 55" descr="Butterfly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6" descr="hoatr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0325" y="0"/>
            <a:ext cx="1463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7" name="Picture 57" descr="Butterfly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676400" y="990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8" descr="hoatra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0"/>
            <a:ext cx="114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" y="2590800"/>
            <a:ext cx="8229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KHOẢNG CÁCH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2 0.00093 C -0.06441 0.00301 -0.06892 0.00601 -0.07378 0.00717 C -0.08923 0.0111 -0.12031 0.01641 -0.12031 0.01641 C -0.125 0.01849 -0.12951 0.02103 -0.1342 0.02265 C -0.13802 0.02404 -0.14218 0.02358 -0.14583 0.02566 C -0.14982 0.02797 -0.16441 0.04276 -0.16909 0.04738 C -0.1717 0.04992 -0.18333 0.05477 -0.18767 0.05662 C -0.19323 0.07789 -0.18524 0.05177 -0.1993 0.07835 C -0.21319 0.10446 -0.18784 0.06957 -0.20625 0.09684 C -0.21059 0.10331 -0.22031 0.11556 -0.22031 0.11556 C -0.22187 0.11972 -0.22239 0.12434 -0.22482 0.1278 C -0.22656 0.12988 -0.2302 0.12873 -0.23194 0.13104 C -0.2368 0.13728 -0.23593 0.14537 -0.23889 0.15253 C -0.24166 0.159 -0.24618 0.16432 -0.24809 0.17125 C -0.25711 0.20523 -0.27187 0.24128 -0.29705 0.25792 C -0.30191 0.27802 -0.29514 0.25838 -0.30625 0.27017 C -0.31232 0.27641 -0.31614 0.28611 -0.32257 0.29189 C -0.32482 0.29374 -0.32725 0.29605 -0.32951 0.29813 C -0.33628 0.31153 -0.33836 0.30784 -0.34809 0.31662 C -0.35364 0.32748 -0.35764 0.33118 -0.36684 0.33534 C -0.36909 0.33927 -0.37066 0.34435 -0.37378 0.34759 C -0.37639 0.35013 -0.38003 0.34897 -0.38298 0.35082 C -0.40364 0.36238 -0.37326 0.35175 -0.40156 0.36007 C -0.4125 0.35891 -0.42343 0.35914 -0.4342 0.3566 C -0.43698 0.35614 -0.43854 0.35221 -0.44114 0.35082 C -0.44409 0.34897 -0.44739 0.34874 -0.45052 0.34759 C -0.46041 0.33002 -0.46302 0.33511 -0.47604 0.31962 C -0.48333 0.3113 -0.48663 0.30206 -0.49461 0.29489 C -0.49618 0.29189 -0.49739 0.28842 -0.4993 0.28565 C -0.50451 0.27802 -0.51562 0.26393 -0.51562 0.26393 C -0.51892 0.25029 -0.52743 0.23804 -0.53645 0.22995 C -0.54184 0.21932 -0.54705 0.21239 -0.5552 0.20523 C -0.56389 0.18743 -0.58889 0.17426 -0.60399 0.17125 C -0.63264 0.17218 -0.6618 0.16732 -0.6901 0.17426 C -0.69757 0.17611 -0.70625 0.19598 -0.70625 0.19598 C -0.70711 0.19899 -0.70746 0.20245 -0.70868 0.20523 C -0.71145 0.2117 -0.71788 0.22371 -0.71788 0.22371 C -0.72656 0.30113 -0.74479 0.38295 -0.76684 0.45598 C -0.76944 0.47423 -0.77361 0.4911 -0.77847 0.50867 C -0.78125 0.51861 -0.7901 0.53617 -0.7901 0.53617 C -0.7927 0.55397 -0.79236 0.56298 -0.80399 0.57361 C -0.80937 0.58401 -0.81024 0.59741 -0.81562 0.60735 C -0.81718 0.61059 -0.82031 0.61174 -0.82257 0.61359 C -0.83003 0.63046 -0.83889 0.64548 -0.84809 0.66027 C -0.84982 0.66305 -0.85156 0.66628 -0.85277 0.66929 C -0.85382 0.67252 -0.85364 0.67622 -0.8552 0.67876 C -0.85764 0.68246 -0.86128 0.68477 -0.86441 0.68801 C -0.86823 0.70696 -0.87309 0.7058 -0.88298 0.71921 C -0.8875 0.73631 -0.89618 0.74786 -0.90868 0.75295 C -0.91024 0.75734 -0.91076 0.76242 -0.91319 0.76543 C -0.91493 0.76774 -0.91805 0.76705 -0.92031 0.76866 C -0.92274 0.77005 -0.92517 0.77236 -0.92725 0.7749 C -0.93524 0.78369 -0.94045 0.78877 -0.95052 0.79339 C -0.95277 0.79547 -0.95538 0.79709 -0.95746 0.79963 C -0.95937 0.80194 -0.95972 0.80703 -0.96215 0.80865 C -0.96493 0.81073 -0.96823 0.80865 -0.97135 0.80865 " pathEditMode="relative" ptsTypes="fffffffffffffffffffffffffffffffffffffffffffffffffffffffA">
                                      <p:cBhvr>
                                        <p:cTn id="9" dur="25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5098E-6 C 0.03802 0.00208 0.07604 0.00324 0.11406 0.00624 C 0.12239 0.00693 0.12795 0.02288 0.13264 0.03097 C 0.13611 0.03698 0.14184 0.04969 0.14184 0.04969 C 0.14375 0.09429 0.13819 0.10793 0.16285 0.13011 C 0.16111 0.16131 0.15955 0.17703 0.15121 0.2043 C 0.14826 0.22394 0.14375 0.23989 0.14184 0.26023 C 0.14271 0.27248 0.1401 0.29304 0.14896 0.30321 C 0.15312 0.30807 0.16285 0.31592 0.16285 0.31592 C 0.16979 0.32956 0.1743 0.32817 0.18611 0.33441 C 0.19045 0.33996 0.19601 0.34389 0.2 0.34967 C 0.20364 0.35544 0.20937 0.36815 0.20937 0.36815 C 0.21007 0.37231 0.21059 0.37671 0.21163 0.38087 C 0.21285 0.38526 0.21545 0.38895 0.21632 0.39335 C 0.21771 0.40005 0.21736 0.40767 0.21858 0.41484 C 0.22118 0.42963 0.22517 0.44373 0.22795 0.45829 C 0.22864 0.49018 0.22882 0.5223 0.23021 0.5542 C 0.23246 0.60296 0.22917 0.67137 0.25347 0.71528 C 0.25885 0.73561 0.25104 0.71412 0.2651 0.72729 C 0.275 0.73677 0.27239 0.74601 0.28611 0.75225 C 0.28767 0.75641 0.28837 0.7615 0.2908 0.7645 C 0.29253 0.76705 0.29548 0.76658 0.29774 0.76774 C 0.30798 0.77259 0.3151 0.77976 0.32569 0.78299 C 0.33837 0.79455 0.33385 0.79247 0.35816 0.79247 C 0.42413 0.79247 0.48993 0.79062 0.5559 0.78946 C 0.56371 0.78646 0.57187 0.78507 0.57917 0.78022 C 0.58837 0.77398 0.59444 0.76797 0.60469 0.7645 C 0.61267 0.75942 0.61944 0.75295 0.62795 0.74925 C 0.65312 0.72637 0.61423 0.75988 0.64427 0.74001 C 0.67118 0.72198 0.64566 0.73076 0.66979 0.72452 C 0.68229 0.7132 0.69687 0.70465 0.71163 0.69956 C 0.72014 0.69217 0.72812 0.69009 0.73733 0.68431 C 0.74427 0.67969 0.75104 0.67229 0.75816 0.66882 C 0.76562 0.6649 0.77378 0.66258 0.78142 0.65958 C 0.78368 0.6575 0.78576 0.65473 0.78837 0.65311 C 0.79132 0.65172 0.79514 0.65242 0.79774 0.65011 C 0.80087 0.6471 0.80173 0.64109 0.80469 0.63786 C 0.80781 0.63416 0.82396 0.62676 0.82795 0.62515 C 0.83021 0.62122 0.83194 0.61613 0.83489 0.61313 C 0.8368 0.61105 0.83976 0.61174 0.84184 0.60989 C 0.84462 0.60712 0.84635 0.60342 0.84896 0.60065 C 0.8625 0.58563 0.84878 0.60365 0.8651 0.58794 C 0.86788 0.58563 0.86962 0.5817 0.87222 0.57869 C 0.88021 0.56991 0.89253 0.5646 0.90243 0.5602 C 0.91458 0.54957 0.92552 0.54148 0.93958 0.53571 C 0.94184 0.5334 0.94444 0.53178 0.94653 0.52947 C 0.94896 0.52669 0.95087 0.52277 0.95347 0.52022 C 0.95625 0.51745 0.96285 0.51375 0.96285 0.51375 " pathEditMode="relative" ptsTypes="fffffffffffffffffffffffffffffffffffffffffffffffA">
                                      <p:cBhvr>
                                        <p:cTn id="11" dur="20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5057775" y="1204913"/>
            <a:ext cx="739775" cy="27574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 rot="-22497947">
            <a:off x="5554663" y="2981325"/>
            <a:ext cx="177800" cy="13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0025" y="4714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  Trong hình học phẳng, cho điểm O và đường thẳng a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4314825" y="2638425"/>
            <a:ext cx="3228975" cy="809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854575" y="1816100"/>
          <a:ext cx="4032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1816100"/>
                        <a:ext cx="4032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620000" y="2362200"/>
          <a:ext cx="4095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362200"/>
                        <a:ext cx="4095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5305425" y="2147888"/>
            <a:ext cx="257175" cy="977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5262563" y="2076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5257800" y="3200400"/>
          <a:ext cx="3810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7" imgW="177480" imgH="164880" progId="Equation.DSMT4">
                  <p:embed/>
                </p:oleObj>
              </mc:Choice>
              <mc:Fallback>
                <p:oleObj name="Equation" r:id="rId7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00400"/>
                        <a:ext cx="3810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6858000" y="3352800"/>
            <a:ext cx="1905000" cy="457200"/>
          </a:xfrm>
          <a:prstGeom prst="rect">
            <a:avLst/>
          </a:prstGeom>
          <a:gradFill rotWithShape="1">
            <a:gsLst>
              <a:gs pos="0">
                <a:srgbClr val="FA50CD"/>
              </a:gs>
              <a:gs pos="50000">
                <a:schemeClr val="bg1"/>
              </a:gs>
              <a:gs pos="100000">
                <a:srgbClr val="FA50CD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800">
                <a:solidFill>
                  <a:srgbClr val="006600"/>
                </a:solidFill>
              </a:rPr>
              <a:t>Duy nhất</a:t>
            </a: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5638800" y="3200400"/>
            <a:ext cx="1219200" cy="38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 flipH="1">
            <a:off x="3781425" y="2514600"/>
            <a:ext cx="1552575" cy="4572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5534025" y="30956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52400" y="2743200"/>
            <a:ext cx="3506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Khoảng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từ</a:t>
            </a:r>
            <a:r>
              <a:rPr lang="en-US" sz="2400" dirty="0">
                <a:solidFill>
                  <a:srgbClr val="FF0000"/>
                </a:solidFill>
              </a:rPr>
              <a:t> O </a:t>
            </a:r>
            <a:r>
              <a:rPr lang="en-US" sz="2400" dirty="0" err="1">
                <a:solidFill>
                  <a:srgbClr val="FF0000"/>
                </a:solidFill>
              </a:rPr>
              <a:t>đến</a:t>
            </a:r>
            <a:r>
              <a:rPr lang="en-US" sz="2400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2076" name="WordArt 28"/>
          <p:cNvSpPr>
            <a:spLocks noChangeArrowheads="1" noChangeShapeType="1" noTextEdit="1"/>
          </p:cNvSpPr>
          <p:nvPr/>
        </p:nvSpPr>
        <p:spPr bwMode="auto">
          <a:xfrm>
            <a:off x="57150" y="547688"/>
            <a:ext cx="349250" cy="390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</a:p>
        </p:txBody>
      </p:sp>
      <p:sp>
        <p:nvSpPr>
          <p:cNvPr id="2077" name="WordArt 29"/>
          <p:cNvSpPr>
            <a:spLocks noChangeArrowheads="1" noChangeShapeType="1" noTextEdit="1"/>
          </p:cNvSpPr>
          <p:nvPr/>
        </p:nvSpPr>
        <p:spPr bwMode="auto">
          <a:xfrm>
            <a:off x="28575" y="5453063"/>
            <a:ext cx="349250" cy="390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</a:p>
        </p:txBody>
      </p:sp>
      <p:sp>
        <p:nvSpPr>
          <p:cNvPr id="2079" name="WordArt 31"/>
          <p:cNvSpPr>
            <a:spLocks noChangeArrowheads="1" noChangeShapeType="1" noTextEdit="1"/>
          </p:cNvSpPr>
          <p:nvPr/>
        </p:nvSpPr>
        <p:spPr bwMode="auto">
          <a:xfrm>
            <a:off x="533400" y="5410200"/>
            <a:ext cx="349250" cy="390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FF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</a:p>
        </p:txBody>
      </p:sp>
      <p:sp>
        <p:nvSpPr>
          <p:cNvPr id="2083" name="WordArt 35"/>
          <p:cNvSpPr>
            <a:spLocks noChangeArrowheads="1" noChangeShapeType="1" noTextEdit="1"/>
          </p:cNvSpPr>
          <p:nvPr/>
        </p:nvSpPr>
        <p:spPr bwMode="auto">
          <a:xfrm>
            <a:off x="14288" y="5443538"/>
            <a:ext cx="349250" cy="390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FF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82819" y="1048300"/>
            <a:ext cx="3665171" cy="2123525"/>
          </a:xfrm>
          <a:prstGeom prst="cloudCallout">
            <a:avLst>
              <a:gd name="adj1" fmla="val 40605"/>
              <a:gd name="adj2" fmla="val 608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a?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52400" y="894984"/>
            <a:ext cx="4125911" cy="2690446"/>
          </a:xfrm>
          <a:prstGeom prst="cloudCallout">
            <a:avLst>
              <a:gd name="adj1" fmla="val 49643"/>
              <a:gd name="adj2" fmla="val 3371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06400" y="1269990"/>
            <a:ext cx="3733800" cy="1755796"/>
          </a:xfrm>
          <a:prstGeom prst="cloudCallout">
            <a:avLst>
              <a:gd name="adj1" fmla="val 40552"/>
              <a:gd name="adj2" fmla="val 5658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?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7" presetClass="emph" presetSubtype="1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" grpId="0" animBg="1"/>
      <p:bldP spid="2089" grpId="1" animBg="1"/>
      <p:bldP spid="2063" grpId="0" animBg="1"/>
      <p:bldP spid="2052" grpId="0"/>
      <p:bldP spid="2054" grpId="0" animBg="1"/>
      <p:bldP spid="2060" grpId="0" animBg="1"/>
      <p:bldP spid="2060" grpId="1" animBg="1"/>
      <p:bldP spid="2053" grpId="0" animBg="1"/>
      <p:bldP spid="2070" grpId="0" animBg="1"/>
      <p:bldP spid="2071" grpId="0" animBg="1"/>
      <p:bldP spid="2074" grpId="0" animBg="1"/>
      <p:bldP spid="2075" grpId="0"/>
      <p:bldP spid="2076" grpId="0" animBg="1"/>
      <p:bldP spid="2076" grpId="1" animBg="1"/>
      <p:bldP spid="2077" grpId="0" animBg="1"/>
      <p:bldP spid="2077" grpId="1" animBg="1"/>
      <p:bldP spid="2079" grpId="0" animBg="1"/>
      <p:bldP spid="2079" grpId="1" animBg="1"/>
      <p:bldP spid="2083" grpId="0" animBg="1"/>
      <p:bldP spid="2083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Arc 45"/>
          <p:cNvSpPr>
            <a:spLocks/>
          </p:cNvSpPr>
          <p:nvPr/>
        </p:nvSpPr>
        <p:spPr bwMode="auto">
          <a:xfrm>
            <a:off x="4572000" y="3136900"/>
            <a:ext cx="457200" cy="530225"/>
          </a:xfrm>
          <a:custGeom>
            <a:avLst/>
            <a:gdLst>
              <a:gd name="G0" fmla="+- 0 0 0"/>
              <a:gd name="G1" fmla="+- 15398 0 0"/>
              <a:gd name="G2" fmla="+- 21600 0 0"/>
              <a:gd name="T0" fmla="*/ 15148 w 21600"/>
              <a:gd name="T1" fmla="*/ 0 h 21244"/>
              <a:gd name="T2" fmla="*/ 20794 w 21600"/>
              <a:gd name="T3" fmla="*/ 21244 h 21244"/>
              <a:gd name="T4" fmla="*/ 0 w 21600"/>
              <a:gd name="T5" fmla="*/ 15398 h 2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4" fill="none" extrusionOk="0">
                <a:moveTo>
                  <a:pt x="15147" y="0"/>
                </a:moveTo>
                <a:cubicBezTo>
                  <a:pt x="19275" y="4060"/>
                  <a:pt x="21600" y="9608"/>
                  <a:pt x="21600" y="15398"/>
                </a:cubicBezTo>
                <a:cubicBezTo>
                  <a:pt x="21600" y="17374"/>
                  <a:pt x="21328" y="19341"/>
                  <a:pt x="20793" y="21243"/>
                </a:cubicBezTo>
              </a:path>
              <a:path w="21600" h="21244" stroke="0" extrusionOk="0">
                <a:moveTo>
                  <a:pt x="15147" y="0"/>
                </a:moveTo>
                <a:cubicBezTo>
                  <a:pt x="19275" y="4060"/>
                  <a:pt x="21600" y="9608"/>
                  <a:pt x="21600" y="15398"/>
                </a:cubicBezTo>
                <a:cubicBezTo>
                  <a:pt x="21600" y="17374"/>
                  <a:pt x="21328" y="19341"/>
                  <a:pt x="20793" y="21243"/>
                </a:cubicBezTo>
                <a:lnTo>
                  <a:pt x="0" y="1539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6253163" y="2271713"/>
            <a:ext cx="1295400" cy="74771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4552950" y="2057400"/>
            <a:ext cx="4419600" cy="1600200"/>
          </a:xfrm>
          <a:prstGeom prst="parallelogram">
            <a:avLst>
              <a:gd name="adj" fmla="val 69048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I. </a:t>
            </a:r>
            <a:r>
              <a:rPr lang="en-US" sz="2600" b="1" dirty="0" err="1">
                <a:solidFill>
                  <a:srgbClr val="FF0000"/>
                </a:solidFill>
              </a:rPr>
              <a:t>Khoảng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cách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từ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điểm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đến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đường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thẳng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đến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mặt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phẳng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5137" y="971550"/>
            <a:ext cx="78737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1. </a:t>
            </a:r>
            <a:r>
              <a:rPr lang="en-US" sz="2800" b="1" dirty="0" err="1">
                <a:solidFill>
                  <a:srgbClr val="006600"/>
                </a:solidFill>
              </a:rPr>
              <a:t>Khoảng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cách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từ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một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điểm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đến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một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đường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thẳng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6553200" y="1752600"/>
            <a:ext cx="1143000" cy="11557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-22497947">
            <a:off x="6516688" y="3146425"/>
            <a:ext cx="177800" cy="13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5715000" y="2881313"/>
            <a:ext cx="2495550" cy="6254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816600" y="2044700"/>
          <a:ext cx="4032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2044700"/>
                        <a:ext cx="4032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8001000" y="2438400"/>
          <a:ext cx="4095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5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438400"/>
                        <a:ext cx="4095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6267450" y="2298700"/>
            <a:ext cx="2667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6224588" y="2241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6448425" y="3308350"/>
          <a:ext cx="3810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" name="Equation" r:id="rId7" imgW="177480" imgH="164880" progId="Equation.DSMT4">
                  <p:embed/>
                </p:oleObj>
              </mc:Choice>
              <mc:Fallback>
                <p:oleObj name="Equation" r:id="rId7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3308350"/>
                        <a:ext cx="3810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6505575" y="32623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5656263" y="1409700"/>
            <a:ext cx="3506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Khoảng cách từ O đến a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95325" y="1524000"/>
            <a:ext cx="1848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Định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nghĩa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C3300"/>
                </a:solidFill>
              </a:rPr>
              <a:t>:</a:t>
            </a:r>
            <a:r>
              <a:rPr lang="en-US" sz="2400" dirty="0"/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3109" name="Group 37"/>
          <p:cNvGrpSpPr>
            <a:grpSpLocks/>
          </p:cNvGrpSpPr>
          <p:nvPr/>
        </p:nvGrpSpPr>
        <p:grpSpPr bwMode="auto">
          <a:xfrm>
            <a:off x="742951" y="2016125"/>
            <a:ext cx="3148013" cy="1022350"/>
            <a:chOff x="468" y="1270"/>
            <a:chExt cx="1983" cy="644"/>
          </a:xfrm>
        </p:grpSpPr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915" y="1386"/>
              <a:ext cx="1536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i="1" dirty="0">
                  <a:solidFill>
                    <a:srgbClr val="0000FF"/>
                  </a:solidFill>
                </a:rPr>
                <a:t>d(</a:t>
              </a:r>
              <a:r>
                <a:rPr lang="en-US" sz="2800" b="1" i="1" dirty="0" err="1">
                  <a:solidFill>
                    <a:srgbClr val="0000FF"/>
                  </a:solidFill>
                </a:rPr>
                <a:t>O,a</a:t>
              </a:r>
              <a:r>
                <a:rPr lang="en-US" sz="2800" b="1" i="1" dirty="0">
                  <a:solidFill>
                    <a:srgbClr val="0000FF"/>
                  </a:solidFill>
                </a:rPr>
                <a:t>) = OH</a:t>
              </a:r>
            </a:p>
          </p:txBody>
        </p:sp>
        <p:sp>
          <p:nvSpPr>
            <p:cNvPr id="3093" name="Text Box 21"/>
            <p:cNvSpPr txBox="1">
              <a:spLocks noChangeArrowheads="1"/>
            </p:cNvSpPr>
            <p:nvPr/>
          </p:nvSpPr>
          <p:spPr bwMode="auto">
            <a:xfrm>
              <a:off x="468" y="1270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CCFF"/>
                      </a:gs>
                      <a:gs pos="50000">
                        <a:schemeClr val="bg1"/>
                      </a:gs>
                      <a:gs pos="100000">
                        <a:srgbClr val="FFCC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09600" y="3276600"/>
            <a:ext cx="365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(Với H là hình chiếu vuông góc của O lên a)</a:t>
            </a:r>
            <a:r>
              <a:rPr lang="en-US" sz="2400"/>
              <a:t> </a:t>
            </a:r>
          </a:p>
        </p:txBody>
      </p:sp>
      <p:grpSp>
        <p:nvGrpSpPr>
          <p:cNvPr id="3110" name="Group 38"/>
          <p:cNvGrpSpPr>
            <a:grpSpLocks/>
          </p:cNvGrpSpPr>
          <p:nvPr/>
        </p:nvGrpSpPr>
        <p:grpSpPr bwMode="auto">
          <a:xfrm>
            <a:off x="433388" y="4876800"/>
            <a:ext cx="4519612" cy="495300"/>
            <a:chOff x="399" y="3651"/>
            <a:chExt cx="2865" cy="316"/>
          </a:xfrm>
        </p:grpSpPr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399" y="3651"/>
              <a:ext cx="158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M bất kỳ thuộc a,</a:t>
              </a:r>
            </a:p>
          </p:txBody>
        </p:sp>
        <p:graphicFrame>
          <p:nvGraphicFramePr>
            <p:cNvPr id="3098" name="Object 26"/>
            <p:cNvGraphicFramePr>
              <a:graphicFrameLocks noChangeAspect="1"/>
            </p:cNvGraphicFramePr>
            <p:nvPr/>
          </p:nvGraphicFramePr>
          <p:xfrm>
            <a:off x="1920" y="3664"/>
            <a:ext cx="1344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7" name="Equation" r:id="rId9" imgW="901440" imgH="203040" progId="Equation.DSMT4">
                    <p:embed/>
                  </p:oleObj>
                </mc:Choice>
                <mc:Fallback>
                  <p:oleObj name="Equation" r:id="rId9" imgW="9014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664"/>
                          <a:ext cx="1344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642327" y="4267200"/>
            <a:ext cx="1624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Nhận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xét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80963" y="5476875"/>
            <a:ext cx="600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0000FF"/>
                </a:solidFill>
              </a:rPr>
              <a:t>Hay khoảng cách từ O đến a là nhỏ nhất</a:t>
            </a:r>
            <a:r>
              <a:rPr lang="en-US" sz="28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143000" y="4410075"/>
            <a:ext cx="426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/>
              <a:t>Với</a:t>
            </a:r>
            <a:r>
              <a:rPr lang="en-US" sz="2800" dirty="0"/>
              <a:t> M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bất</a:t>
            </a:r>
            <a:r>
              <a:rPr lang="en-US" sz="2800" dirty="0"/>
              <a:t> </a:t>
            </a:r>
            <a:r>
              <a:rPr lang="en-US" sz="2800" dirty="0" err="1"/>
              <a:t>kỳ</a:t>
            </a:r>
            <a:r>
              <a:rPr lang="en-US" sz="2800" dirty="0"/>
              <a:t> </a:t>
            </a:r>
            <a:r>
              <a:rPr lang="en-US" sz="2800" dirty="0" err="1"/>
              <a:t>thuộc</a:t>
            </a:r>
            <a:r>
              <a:rPr lang="en-US" sz="2800" dirty="0"/>
              <a:t> a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</a:p>
        </p:txBody>
      </p:sp>
      <p:sp>
        <p:nvSpPr>
          <p:cNvPr id="3111" name="Oval 39"/>
          <p:cNvSpPr>
            <a:spLocks noChangeArrowheads="1"/>
          </p:cNvSpPr>
          <p:nvPr/>
        </p:nvSpPr>
        <p:spPr bwMode="auto">
          <a:xfrm>
            <a:off x="7519988" y="3000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3112" name="Object 40"/>
          <p:cNvGraphicFramePr>
            <a:graphicFrameLocks noChangeAspect="1"/>
          </p:cNvGraphicFramePr>
          <p:nvPr/>
        </p:nvGraphicFramePr>
        <p:xfrm>
          <a:off x="7543800" y="3124200"/>
          <a:ext cx="457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Equation" r:id="rId11" imgW="203040" imgH="164880" progId="Equation.DSMT4">
                  <p:embed/>
                </p:oleObj>
              </mc:Choice>
              <mc:Fallback>
                <p:oleObj name="Equation" r:id="rId11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124200"/>
                        <a:ext cx="457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1524000" y="4848225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endParaRPr lang="en-US" sz="2800" dirty="0"/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1219200" y="5381625"/>
            <a:ext cx="25262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/>
              <a:t>của</a:t>
            </a:r>
            <a:r>
              <a:rPr lang="en-US" sz="2800" dirty="0"/>
              <a:t> OM </a:t>
            </a:r>
            <a:r>
              <a:rPr lang="en-US" sz="2800" dirty="0" err="1"/>
              <a:t>và</a:t>
            </a:r>
            <a:r>
              <a:rPr lang="en-US" sz="2800" dirty="0"/>
              <a:t> OH ?</a:t>
            </a:r>
          </a:p>
        </p:txBody>
      </p:sp>
      <p:graphicFrame>
        <p:nvGraphicFramePr>
          <p:cNvPr id="3118" name="Object 46"/>
          <p:cNvGraphicFramePr>
            <a:graphicFrameLocks noChangeAspect="1"/>
          </p:cNvGraphicFramePr>
          <p:nvPr/>
        </p:nvGraphicFramePr>
        <p:xfrm>
          <a:off x="4672013" y="3338513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Equation" r:id="rId13" imgW="152280" imgH="139680" progId="Equation.DSMT4">
                  <p:embed/>
                </p:oleObj>
              </mc:Choice>
              <mc:Fallback>
                <p:oleObj name="Equation" r:id="rId13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3338513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49275" y="6172200"/>
            <a:ext cx="33004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00FF"/>
                </a:solidFill>
              </a:rPr>
              <a:t>O thuộc a, d(O,a) = 0</a:t>
            </a:r>
          </a:p>
        </p:txBody>
      </p:sp>
      <p:sp>
        <p:nvSpPr>
          <p:cNvPr id="3121" name="WordArt 49"/>
          <p:cNvSpPr>
            <a:spLocks noChangeArrowheads="1" noChangeShapeType="1" noTextEdit="1"/>
          </p:cNvSpPr>
          <p:nvPr/>
        </p:nvSpPr>
        <p:spPr bwMode="auto">
          <a:xfrm>
            <a:off x="95250" y="4895850"/>
            <a:ext cx="304800" cy="390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</a:p>
        </p:txBody>
      </p:sp>
      <p:sp>
        <p:nvSpPr>
          <p:cNvPr id="3122" name="WordArt 50"/>
          <p:cNvSpPr>
            <a:spLocks noChangeArrowheads="1" noChangeShapeType="1" noTextEdit="1"/>
          </p:cNvSpPr>
          <p:nvPr/>
        </p:nvSpPr>
        <p:spPr bwMode="auto">
          <a:xfrm>
            <a:off x="152400" y="6224588"/>
            <a:ext cx="349250" cy="390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256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7" grpId="0" animBg="1"/>
      <p:bldP spid="3113" grpId="0" animBg="1"/>
      <p:bldP spid="3088" grpId="0" animBg="1"/>
      <p:bldP spid="3077" grpId="0"/>
      <p:bldP spid="3078" grpId="0"/>
      <p:bldP spid="3086" grpId="0" animBg="1"/>
      <p:bldP spid="3079" grpId="0" animBg="1"/>
      <p:bldP spid="3083" grpId="0" animBg="1"/>
      <p:bldP spid="3087" grpId="0" animBg="1"/>
      <p:bldP spid="3091" grpId="0"/>
      <p:bldP spid="3094" grpId="0"/>
      <p:bldP spid="3099" grpId="0"/>
      <p:bldP spid="3102" grpId="0"/>
      <p:bldP spid="3096" grpId="0"/>
      <p:bldP spid="3096" grpId="1"/>
      <p:bldP spid="3111" grpId="0" animBg="1"/>
      <p:bldP spid="3114" grpId="0"/>
      <p:bldP spid="3114" grpId="1"/>
      <p:bldP spid="3116" grpId="0"/>
      <p:bldP spid="3116" grpId="1"/>
      <p:bldP spid="3121" grpId="0" animBg="1"/>
      <p:bldP spid="31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3" name="AutoShape 73"/>
          <p:cNvSpPr>
            <a:spLocks noChangeArrowheads="1"/>
          </p:cNvSpPr>
          <p:nvPr/>
        </p:nvSpPr>
        <p:spPr bwMode="auto">
          <a:xfrm rot="-1084649">
            <a:off x="6557963" y="3249613"/>
            <a:ext cx="298450" cy="187325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94" name="Rectangle 74"/>
          <p:cNvSpPr>
            <a:spLocks noChangeArrowheads="1"/>
          </p:cNvSpPr>
          <p:nvPr/>
        </p:nvSpPr>
        <p:spPr bwMode="auto">
          <a:xfrm>
            <a:off x="6834188" y="3152775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>
            <a:off x="6810375" y="3957638"/>
            <a:ext cx="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14288"/>
            <a:ext cx="7621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2)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Khoảng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cách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từ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một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đến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một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mặt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phẳng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329113" y="2711450"/>
            <a:ext cx="4267200" cy="1295400"/>
          </a:xfrm>
          <a:prstGeom prst="parallelogram">
            <a:avLst>
              <a:gd name="adj" fmla="val 82353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5212" name="Group 92"/>
          <p:cNvGrpSpPr>
            <a:grpSpLocks/>
          </p:cNvGrpSpPr>
          <p:nvPr/>
        </p:nvGrpSpPr>
        <p:grpSpPr bwMode="auto">
          <a:xfrm>
            <a:off x="4329113" y="2711450"/>
            <a:ext cx="4281487" cy="1295400"/>
            <a:chOff x="2727" y="1708"/>
            <a:chExt cx="2697" cy="816"/>
          </a:xfrm>
        </p:grpSpPr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3399" y="170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4302" y="1708"/>
              <a:ext cx="11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2727" y="2524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V="1">
              <a:off x="4743" y="1708"/>
              <a:ext cx="672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V="1">
              <a:off x="2733" y="1708"/>
              <a:ext cx="670" cy="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3783" y="1708"/>
              <a:ext cx="5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144" name="Arc 24"/>
          <p:cNvSpPr>
            <a:spLocks/>
          </p:cNvSpPr>
          <p:nvPr/>
        </p:nvSpPr>
        <p:spPr bwMode="auto">
          <a:xfrm>
            <a:off x="4586288" y="3702050"/>
            <a:ext cx="2286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5145" name="Object 25"/>
          <p:cNvGraphicFramePr>
            <a:graphicFrameLocks noChangeAspect="1"/>
          </p:cNvGraphicFramePr>
          <p:nvPr/>
        </p:nvGraphicFramePr>
        <p:xfrm>
          <a:off x="6396038" y="1773238"/>
          <a:ext cx="3381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1773238"/>
                        <a:ext cx="3381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6" name="Object 26"/>
          <p:cNvGraphicFramePr>
            <a:graphicFrameLocks noChangeAspect="1"/>
          </p:cNvGraphicFramePr>
          <p:nvPr/>
        </p:nvGraphicFramePr>
        <p:xfrm>
          <a:off x="4395788" y="3709988"/>
          <a:ext cx="7620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5" imgW="152280" imgH="139680" progId="Equation.DSMT4">
                  <p:embed/>
                </p:oleObj>
              </mc:Choice>
              <mc:Fallback>
                <p:oleObj name="Equation" r:id="rId5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788" y="3709988"/>
                        <a:ext cx="7620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8" name="AutoShape 28"/>
          <p:cNvSpPr>
            <a:spLocks noChangeArrowheads="1"/>
          </p:cNvSpPr>
          <p:nvPr/>
        </p:nvSpPr>
        <p:spPr bwMode="auto">
          <a:xfrm>
            <a:off x="0" y="1752600"/>
            <a:ext cx="4800600" cy="2438400"/>
          </a:xfrm>
          <a:prstGeom prst="cloudCallout">
            <a:avLst>
              <a:gd name="adj1" fmla="val 10616"/>
              <a:gd name="adj2" fmla="val 77019"/>
            </a:avLst>
          </a:prstGeom>
          <a:gradFill rotWithShape="1">
            <a:gsLst>
              <a:gs pos="0">
                <a:srgbClr val="FF9966"/>
              </a:gs>
              <a:gs pos="50000">
                <a:schemeClr val="bg1"/>
              </a:gs>
              <a:gs pos="100000">
                <a:srgbClr val="FF9966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600">
                <a:solidFill>
                  <a:srgbClr val="0000FF"/>
                </a:solidFill>
              </a:rPr>
              <a:t>Có bao nhiêu đường thẳng qua O và vuông góc với (</a:t>
            </a:r>
            <a:r>
              <a:rPr lang="en-US" sz="2600">
                <a:solidFill>
                  <a:srgbClr val="0000FF"/>
                </a:solidFill>
                <a:sym typeface="Symbol" pitchFamily="18" charset="2"/>
              </a:rPr>
              <a:t>) cho trước ?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0" y="5087938"/>
            <a:ext cx="91440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</a:rPr>
              <a:t>     </a:t>
            </a:r>
            <a:r>
              <a:rPr lang="en-US" sz="2600" dirty="0" err="1">
                <a:solidFill>
                  <a:srgbClr val="0000FF"/>
                </a:solidFill>
              </a:rPr>
              <a:t>Có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duy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nhất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một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đường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thẳng</a:t>
            </a:r>
            <a:r>
              <a:rPr lang="en-US" sz="2600" dirty="0">
                <a:solidFill>
                  <a:srgbClr val="0000FF"/>
                </a:solidFill>
              </a:rPr>
              <a:t> qua </a:t>
            </a:r>
            <a:r>
              <a:rPr lang="en-US" sz="2600" dirty="0" err="1">
                <a:solidFill>
                  <a:srgbClr val="0000FF"/>
                </a:solidFill>
              </a:rPr>
              <a:t>một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điểm</a:t>
            </a:r>
            <a:r>
              <a:rPr lang="en-US" sz="2600" dirty="0">
                <a:solidFill>
                  <a:srgbClr val="0000FF"/>
                </a:solidFill>
              </a:rPr>
              <a:t> O </a:t>
            </a:r>
            <a:r>
              <a:rPr lang="en-US" sz="2600" dirty="0" err="1">
                <a:solidFill>
                  <a:srgbClr val="0000FF"/>
                </a:solidFill>
              </a:rPr>
              <a:t>cho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trước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và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vuông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góc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với</a:t>
            </a:r>
            <a:r>
              <a:rPr lang="en-US" sz="2600" dirty="0">
                <a:solidFill>
                  <a:srgbClr val="0000FF"/>
                </a:solidFill>
              </a:rPr>
              <a:t> (</a:t>
            </a:r>
            <a:r>
              <a:rPr lang="en-US" sz="2600" dirty="0">
                <a:solidFill>
                  <a:srgbClr val="0000FF"/>
                </a:solidFill>
                <a:sym typeface="Symbol" pitchFamily="18" charset="2"/>
              </a:rPr>
              <a:t>) </a:t>
            </a:r>
            <a:r>
              <a:rPr lang="en-US" sz="2600" dirty="0" err="1">
                <a:solidFill>
                  <a:srgbClr val="0000FF"/>
                </a:solidFill>
                <a:sym typeface="Symbol" pitchFamily="18" charset="2"/>
              </a:rPr>
              <a:t>cho</a:t>
            </a:r>
            <a:r>
              <a:rPr lang="en-US" sz="26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600" dirty="0" err="1">
                <a:solidFill>
                  <a:srgbClr val="0000FF"/>
                </a:solidFill>
                <a:sym typeface="Symbol" pitchFamily="18" charset="2"/>
              </a:rPr>
              <a:t>trước</a:t>
            </a:r>
            <a:r>
              <a:rPr lang="en-US" sz="2600" dirty="0">
                <a:solidFill>
                  <a:srgbClr val="0000FF"/>
                </a:solidFill>
                <a:sym typeface="Symbol" pitchFamily="18" charset="2"/>
              </a:rPr>
              <a:t> . (</a:t>
            </a:r>
            <a:r>
              <a:rPr lang="en-US" sz="2600" dirty="0" err="1">
                <a:solidFill>
                  <a:srgbClr val="0000FF"/>
                </a:solidFill>
                <a:sym typeface="Symbol" pitchFamily="18" charset="2"/>
              </a:rPr>
              <a:t>Định</a:t>
            </a:r>
            <a:r>
              <a:rPr lang="en-US" sz="26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600" dirty="0" err="1">
                <a:solidFill>
                  <a:srgbClr val="0000FF"/>
                </a:solidFill>
                <a:sym typeface="Symbol" pitchFamily="18" charset="2"/>
              </a:rPr>
              <a:t>lí</a:t>
            </a:r>
            <a:r>
              <a:rPr lang="en-US" sz="2600" dirty="0">
                <a:solidFill>
                  <a:srgbClr val="0000FF"/>
                </a:solidFill>
                <a:sym typeface="Symbol" pitchFamily="18" charset="2"/>
              </a:rPr>
              <a:t> )</a:t>
            </a:r>
          </a:p>
          <a:p>
            <a:endParaRPr lang="en-US" dirty="0"/>
          </a:p>
        </p:txBody>
      </p:sp>
      <p:sp>
        <p:nvSpPr>
          <p:cNvPr id="5151" name="AutoShape 31"/>
          <p:cNvSpPr>
            <a:spLocks noChangeArrowheads="1"/>
          </p:cNvSpPr>
          <p:nvPr/>
        </p:nvSpPr>
        <p:spPr bwMode="auto">
          <a:xfrm>
            <a:off x="0" y="1981200"/>
            <a:ext cx="4876800" cy="2057400"/>
          </a:xfrm>
          <a:prstGeom prst="cloudCallout">
            <a:avLst>
              <a:gd name="adj1" fmla="val 15657"/>
              <a:gd name="adj2" fmla="val 8734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600">
                <a:solidFill>
                  <a:srgbClr val="0000FF"/>
                </a:solidFill>
              </a:rPr>
              <a:t>Ta có thể xác định hình chiếu của O lên (</a:t>
            </a:r>
            <a:r>
              <a:rPr lang="en-US" sz="2600">
                <a:solidFill>
                  <a:srgbClr val="0000FF"/>
                </a:solidFill>
                <a:sym typeface="Symbol" pitchFamily="18" charset="2"/>
              </a:rPr>
              <a:t>) khác H </a:t>
            </a:r>
            <a:r>
              <a:rPr lang="en-US" sz="2600">
                <a:solidFill>
                  <a:srgbClr val="0000FF"/>
                </a:solidFill>
              </a:rPr>
              <a:t> ? 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228600" y="804863"/>
            <a:ext cx="19478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00FF"/>
                </a:solidFill>
              </a:rPr>
              <a:t>Cho điểm O</a:t>
            </a:r>
            <a:endParaRPr lang="en-US" sz="2600">
              <a:sym typeface="Symbol" pitchFamily="18" charset="2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2090738" y="806450"/>
            <a:ext cx="2708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00FF"/>
                </a:solidFill>
              </a:rPr>
              <a:t>và mặt phẳng (</a:t>
            </a:r>
            <a:r>
              <a:rPr lang="en-US" sz="2600">
                <a:solidFill>
                  <a:srgbClr val="0000FF"/>
                </a:solidFill>
                <a:sym typeface="Symbol" pitchFamily="18" charset="2"/>
              </a:rPr>
              <a:t>)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0" y="5029200"/>
            <a:ext cx="91440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>
                <a:solidFill>
                  <a:srgbClr val="0000FF"/>
                </a:solidFill>
              </a:rPr>
              <a:t> Có duy nhất một hình chiếu của nó trên mặt phẳng .</a:t>
            </a:r>
            <a:r>
              <a:rPr lang="en-US">
                <a:solidFill>
                  <a:srgbClr val="0000FF"/>
                </a:solidFill>
              </a:rPr>
              <a:t> </a:t>
            </a:r>
          </a:p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6891338" y="3500438"/>
            <a:ext cx="762000" cy="1066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5943600" y="4464050"/>
            <a:ext cx="3090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000FF"/>
                </a:solidFill>
              </a:rPr>
              <a:t>Hình chiếu của O lên (</a:t>
            </a:r>
            <a:r>
              <a:rPr lang="en-US" sz="2100">
                <a:solidFill>
                  <a:srgbClr val="0000FF"/>
                </a:solidFill>
                <a:sym typeface="Symbol" pitchFamily="18" charset="2"/>
              </a:rPr>
              <a:t>)</a:t>
            </a:r>
          </a:p>
        </p:txBody>
      </p:sp>
      <p:sp>
        <p:nvSpPr>
          <p:cNvPr id="5167" name="Rectangle 47"/>
          <p:cNvSpPr>
            <a:spLocks noChangeArrowheads="1"/>
          </p:cNvSpPr>
          <p:nvPr/>
        </p:nvSpPr>
        <p:spPr bwMode="auto">
          <a:xfrm rot="-1041344">
            <a:off x="6618288" y="3414713"/>
            <a:ext cx="176212" cy="147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6811963" y="1252538"/>
            <a:ext cx="14287" cy="2130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 flipH="1">
            <a:off x="6813550" y="3382963"/>
            <a:ext cx="6350" cy="5365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72" name="AutoShape 52"/>
          <p:cNvSpPr>
            <a:spLocks noChangeArrowheads="1"/>
          </p:cNvSpPr>
          <p:nvPr/>
        </p:nvSpPr>
        <p:spPr bwMode="auto">
          <a:xfrm>
            <a:off x="0" y="1981200"/>
            <a:ext cx="4191000" cy="1905000"/>
          </a:xfrm>
          <a:prstGeom prst="cloudCallout">
            <a:avLst>
              <a:gd name="adj1" fmla="val 23977"/>
              <a:gd name="adj2" fmla="val 100250"/>
            </a:avLst>
          </a:prstGeom>
          <a:gradFill rotWithShape="1">
            <a:gsLst>
              <a:gs pos="0">
                <a:srgbClr val="FF66CC"/>
              </a:gs>
              <a:gs pos="50000">
                <a:schemeClr val="bg1"/>
              </a:gs>
              <a:gs pos="100000">
                <a:srgbClr val="FF66CC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600" dirty="0" err="1">
                <a:solidFill>
                  <a:srgbClr val="0000FF"/>
                </a:solidFill>
              </a:rPr>
              <a:t>Hãy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xác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định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khoảng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cách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từ</a:t>
            </a:r>
            <a:r>
              <a:rPr lang="en-US" sz="2600" dirty="0">
                <a:solidFill>
                  <a:srgbClr val="0000FF"/>
                </a:solidFill>
              </a:rPr>
              <a:t> O </a:t>
            </a:r>
            <a:r>
              <a:rPr lang="en-US" sz="2600" dirty="0" err="1">
                <a:solidFill>
                  <a:srgbClr val="0000FF"/>
                </a:solidFill>
              </a:rPr>
              <a:t>đến</a:t>
            </a:r>
            <a:r>
              <a:rPr lang="en-US" sz="2600" dirty="0">
                <a:solidFill>
                  <a:srgbClr val="0000FF"/>
                </a:solidFill>
              </a:rPr>
              <a:t> (</a:t>
            </a:r>
            <a:r>
              <a:rPr lang="en-US" sz="2600" dirty="0">
                <a:solidFill>
                  <a:srgbClr val="0000FF"/>
                </a:solidFill>
                <a:sym typeface="Symbol" pitchFamily="18" charset="2"/>
              </a:rPr>
              <a:t>) ?</a:t>
            </a:r>
          </a:p>
        </p:txBody>
      </p:sp>
      <p:sp>
        <p:nvSpPr>
          <p:cNvPr id="5182" name="Line 62"/>
          <p:cNvSpPr>
            <a:spLocks noChangeShapeType="1"/>
          </p:cNvSpPr>
          <p:nvPr/>
        </p:nvSpPr>
        <p:spPr bwMode="auto">
          <a:xfrm flipV="1">
            <a:off x="6858000" y="1143000"/>
            <a:ext cx="628650" cy="1676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5410200" y="685800"/>
            <a:ext cx="373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Khoảng cách từ O đến (</a:t>
            </a:r>
            <a:r>
              <a:rPr lang="en-US" sz="2400">
                <a:solidFill>
                  <a:srgbClr val="0000FF"/>
                </a:solidFill>
                <a:sym typeface="Symbol" pitchFamily="18" charset="2"/>
              </a:rPr>
              <a:t>)</a:t>
            </a: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228600" y="1416050"/>
            <a:ext cx="34179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Định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nghĩa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600" dirty="0">
                <a:solidFill>
                  <a:srgbClr val="0000FF"/>
                </a:solidFill>
              </a:rPr>
              <a:t>: (SGK tr115)</a:t>
            </a:r>
          </a:p>
        </p:txBody>
      </p:sp>
      <p:grpSp>
        <p:nvGrpSpPr>
          <p:cNvPr id="5200" name="Group 80"/>
          <p:cNvGrpSpPr>
            <a:grpSpLocks/>
          </p:cNvGrpSpPr>
          <p:nvPr/>
        </p:nvGrpSpPr>
        <p:grpSpPr bwMode="auto">
          <a:xfrm>
            <a:off x="1347788" y="2333625"/>
            <a:ext cx="2743200" cy="990600"/>
            <a:chOff x="834" y="1344"/>
            <a:chExt cx="1728" cy="624"/>
          </a:xfrm>
        </p:grpSpPr>
        <p:sp>
          <p:nvSpPr>
            <p:cNvPr id="5188" name="Rectangle 68"/>
            <p:cNvSpPr>
              <a:spLocks noChangeArrowheads="1"/>
            </p:cNvSpPr>
            <p:nvPr/>
          </p:nvSpPr>
          <p:spPr bwMode="auto">
            <a:xfrm>
              <a:off x="834" y="1344"/>
              <a:ext cx="1728" cy="624"/>
            </a:xfrm>
            <a:prstGeom prst="rect">
              <a:avLst/>
            </a:prstGeom>
            <a:gradFill rotWithShape="1">
              <a:gsLst>
                <a:gs pos="0">
                  <a:srgbClr val="FF66CC"/>
                </a:gs>
                <a:gs pos="50000">
                  <a:schemeClr val="bg1"/>
                </a:gs>
                <a:gs pos="100000">
                  <a:srgbClr val="FF66CC"/>
                </a:gs>
              </a:gsLst>
              <a:lin ang="540000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86" name="Text Box 66"/>
            <p:cNvSpPr txBox="1">
              <a:spLocks noChangeArrowheads="1"/>
            </p:cNvSpPr>
            <p:nvPr/>
          </p:nvSpPr>
          <p:spPr bwMode="auto">
            <a:xfrm>
              <a:off x="978" y="1518"/>
              <a:ext cx="149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600" b="1">
                  <a:solidFill>
                    <a:srgbClr val="0000FF"/>
                  </a:solidFill>
                </a:rPr>
                <a:t>d(O,(</a:t>
              </a:r>
              <a:r>
                <a:rPr lang="en-US" sz="2600" b="1">
                  <a:solidFill>
                    <a:srgbClr val="0000FF"/>
                  </a:solidFill>
                  <a:sym typeface="Symbol" pitchFamily="18" charset="2"/>
                </a:rPr>
                <a:t>)) = OH</a:t>
              </a:r>
            </a:p>
          </p:txBody>
        </p:sp>
        <p:sp>
          <p:nvSpPr>
            <p:cNvPr id="5187" name="Text Box 67"/>
            <p:cNvSpPr txBox="1">
              <a:spLocks noChangeArrowheads="1"/>
            </p:cNvSpPr>
            <p:nvPr/>
          </p:nvSpPr>
          <p:spPr bwMode="auto">
            <a:xfrm>
              <a:off x="1737" y="1374"/>
              <a:ext cx="34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200">
                  <a:solidFill>
                    <a:srgbClr val="0000FF"/>
                  </a:solidFill>
                </a:rPr>
                <a:t>Đn</a:t>
              </a:r>
            </a:p>
          </p:txBody>
        </p:sp>
      </p:grp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304800" y="1949450"/>
            <a:ext cx="7350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3300"/>
                </a:solidFill>
              </a:rPr>
              <a:t>KH:</a:t>
            </a:r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 flipH="1">
            <a:off x="6772275" y="186848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0" y="3352800"/>
            <a:ext cx="43434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300" dirty="0">
                <a:solidFill>
                  <a:srgbClr val="0000FF"/>
                </a:solidFill>
              </a:rPr>
              <a:t>(</a:t>
            </a:r>
            <a:r>
              <a:rPr lang="en-US" sz="2300" dirty="0" err="1">
                <a:solidFill>
                  <a:srgbClr val="0000FF"/>
                </a:solidFill>
              </a:rPr>
              <a:t>Với</a:t>
            </a:r>
            <a:r>
              <a:rPr lang="en-US" sz="2300" dirty="0">
                <a:solidFill>
                  <a:srgbClr val="0000FF"/>
                </a:solidFill>
              </a:rPr>
              <a:t> H </a:t>
            </a:r>
            <a:r>
              <a:rPr lang="en-US" sz="2300" dirty="0" err="1">
                <a:solidFill>
                  <a:srgbClr val="0000FF"/>
                </a:solidFill>
              </a:rPr>
              <a:t>là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hình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chiếu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vuông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góc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err="1">
                <a:solidFill>
                  <a:srgbClr val="0000FF"/>
                </a:solidFill>
              </a:rPr>
              <a:t>của</a:t>
            </a:r>
            <a:r>
              <a:rPr lang="en-US" sz="2300" dirty="0">
                <a:solidFill>
                  <a:srgbClr val="0000FF"/>
                </a:solidFill>
              </a:rPr>
              <a:t> O </a:t>
            </a:r>
            <a:r>
              <a:rPr lang="en-US" sz="2300" dirty="0" err="1">
                <a:solidFill>
                  <a:srgbClr val="0000FF"/>
                </a:solidFill>
              </a:rPr>
              <a:t>lên</a:t>
            </a:r>
            <a:r>
              <a:rPr lang="en-US" sz="2300" dirty="0">
                <a:solidFill>
                  <a:srgbClr val="0000FF"/>
                </a:solidFill>
              </a:rPr>
              <a:t> (</a:t>
            </a:r>
            <a:r>
              <a:rPr lang="en-US" sz="2300" dirty="0">
                <a:solidFill>
                  <a:srgbClr val="0000FF"/>
                </a:solidFill>
                <a:sym typeface="Symbol" pitchFamily="18" charset="2"/>
              </a:rPr>
              <a:t>))</a:t>
            </a:r>
          </a:p>
        </p:txBody>
      </p:sp>
      <p:graphicFrame>
        <p:nvGraphicFramePr>
          <p:cNvPr id="5147" name="Object 27"/>
          <p:cNvGraphicFramePr>
            <a:graphicFrameLocks noChangeAspect="1"/>
          </p:cNvGraphicFramePr>
          <p:nvPr/>
        </p:nvGraphicFramePr>
        <p:xfrm>
          <a:off x="6477000" y="3429000"/>
          <a:ext cx="3810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7" imgW="177480" imgH="164880" progId="Equation.DSMT4">
                  <p:embed/>
                </p:oleObj>
              </mc:Choice>
              <mc:Fallback>
                <p:oleObj name="Equation" r:id="rId7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429000"/>
                        <a:ext cx="3810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05" name="Group 85"/>
          <p:cNvGrpSpPr>
            <a:grpSpLocks/>
          </p:cNvGrpSpPr>
          <p:nvPr/>
        </p:nvGrpSpPr>
        <p:grpSpPr bwMode="auto">
          <a:xfrm>
            <a:off x="228600" y="5105400"/>
            <a:ext cx="5868988" cy="534988"/>
            <a:chOff x="432" y="3843"/>
            <a:chExt cx="3697" cy="337"/>
          </a:xfrm>
        </p:grpSpPr>
        <p:sp>
          <p:nvSpPr>
            <p:cNvPr id="5199" name="Text Box 79"/>
            <p:cNvSpPr txBox="1">
              <a:spLocks noChangeArrowheads="1"/>
            </p:cNvSpPr>
            <p:nvPr/>
          </p:nvSpPr>
          <p:spPr bwMode="auto">
            <a:xfrm>
              <a:off x="432" y="3843"/>
              <a:ext cx="202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>
                  <a:solidFill>
                    <a:srgbClr val="0000FF"/>
                  </a:solidFill>
                </a:rPr>
                <a:t>i) M bất kỳ thuộc (</a:t>
              </a:r>
              <a:r>
                <a:rPr lang="en-US" sz="2600">
                  <a:solidFill>
                    <a:srgbClr val="0000FF"/>
                  </a:solidFill>
                  <a:sym typeface="Symbol" pitchFamily="18" charset="2"/>
                </a:rPr>
                <a:t>),</a:t>
              </a:r>
            </a:p>
          </p:txBody>
        </p:sp>
        <p:graphicFrame>
          <p:nvGraphicFramePr>
            <p:cNvPr id="5202" name="Object 82"/>
            <p:cNvGraphicFramePr>
              <a:graphicFrameLocks noChangeAspect="1"/>
            </p:cNvGraphicFramePr>
            <p:nvPr/>
          </p:nvGraphicFramePr>
          <p:xfrm>
            <a:off x="2449" y="3849"/>
            <a:ext cx="1680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9" name="Equation" r:id="rId9" imgW="1028520" imgH="203040" progId="Equation.DSMT4">
                    <p:embed/>
                  </p:oleObj>
                </mc:Choice>
                <mc:Fallback>
                  <p:oleObj name="Equation" r:id="rId9" imgW="10285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9" y="3849"/>
                          <a:ext cx="1680" cy="3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04" name="AutoShape 84"/>
          <p:cNvSpPr>
            <a:spLocks noChangeArrowheads="1"/>
          </p:cNvSpPr>
          <p:nvPr/>
        </p:nvSpPr>
        <p:spPr bwMode="auto">
          <a:xfrm>
            <a:off x="381000" y="4343400"/>
            <a:ext cx="1600200" cy="685800"/>
          </a:xfrm>
          <a:prstGeom prst="downArrowCallout">
            <a:avLst>
              <a:gd name="adj1" fmla="val 58333"/>
              <a:gd name="adj2" fmla="val 58333"/>
              <a:gd name="adj3" fmla="val 16667"/>
              <a:gd name="adj4" fmla="val 66667"/>
            </a:avLst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Nhận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xét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206" name="Line 86"/>
          <p:cNvSpPr>
            <a:spLocks noChangeShapeType="1"/>
          </p:cNvSpPr>
          <p:nvPr/>
        </p:nvSpPr>
        <p:spPr bwMode="auto">
          <a:xfrm flipV="1">
            <a:off x="5748338" y="3408363"/>
            <a:ext cx="1062037" cy="3016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 flipH="1">
            <a:off x="6786563" y="334486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207" name="Oval 87"/>
          <p:cNvSpPr>
            <a:spLocks noChangeArrowheads="1"/>
          </p:cNvSpPr>
          <p:nvPr/>
        </p:nvSpPr>
        <p:spPr bwMode="auto">
          <a:xfrm>
            <a:off x="5715000" y="36576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5208" name="Object 88"/>
          <p:cNvGraphicFramePr>
            <a:graphicFrameLocks noChangeAspect="1"/>
          </p:cNvGraphicFramePr>
          <p:nvPr/>
        </p:nvGraphicFramePr>
        <p:xfrm>
          <a:off x="5257800" y="3657600"/>
          <a:ext cx="406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Equation" r:id="rId11" imgW="203040" imgH="164880" progId="Equation.DSMT4">
                  <p:embed/>
                </p:oleObj>
              </mc:Choice>
              <mc:Fallback>
                <p:oleObj name="Equation" r:id="rId11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57600"/>
                        <a:ext cx="406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17" name="Group 97"/>
          <p:cNvGrpSpPr>
            <a:grpSpLocks/>
          </p:cNvGrpSpPr>
          <p:nvPr/>
        </p:nvGrpSpPr>
        <p:grpSpPr bwMode="auto">
          <a:xfrm>
            <a:off x="304800" y="5105400"/>
            <a:ext cx="7315200" cy="762000"/>
            <a:chOff x="288" y="3216"/>
            <a:chExt cx="4608" cy="480"/>
          </a:xfrm>
        </p:grpSpPr>
        <p:sp>
          <p:nvSpPr>
            <p:cNvPr id="5197" name="AutoShape 77"/>
            <p:cNvSpPr>
              <a:spLocks noChangeArrowheads="1"/>
            </p:cNvSpPr>
            <p:nvPr/>
          </p:nvSpPr>
          <p:spPr bwMode="auto">
            <a:xfrm>
              <a:off x="288" y="3216"/>
              <a:ext cx="4608" cy="480"/>
            </a:xfrm>
            <a:prstGeom prst="flowChartAlternateProcess">
              <a:avLst/>
            </a:prstGeom>
            <a:gradFill rotWithShape="1">
              <a:gsLst>
                <a:gs pos="0">
                  <a:srgbClr val="FF9999"/>
                </a:gs>
                <a:gs pos="50000">
                  <a:schemeClr val="bg1"/>
                </a:gs>
                <a:gs pos="100000">
                  <a:srgbClr val="FF9999"/>
                </a:gs>
              </a:gsLst>
              <a:lin ang="540000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95" name="Text Box 75"/>
            <p:cNvSpPr txBox="1">
              <a:spLocks noChangeArrowheads="1"/>
            </p:cNvSpPr>
            <p:nvPr/>
          </p:nvSpPr>
          <p:spPr bwMode="auto">
            <a:xfrm>
              <a:off x="432" y="3264"/>
              <a:ext cx="441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9999"/>
                      </a:gs>
                      <a:gs pos="50000">
                        <a:schemeClr val="bg1"/>
                      </a:gs>
                      <a:gs pos="100000">
                        <a:srgbClr val="FF99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 dirty="0">
                  <a:solidFill>
                    <a:srgbClr val="0000FF"/>
                  </a:solidFill>
                </a:rPr>
                <a:t>   </a:t>
              </a:r>
              <a:r>
                <a:rPr lang="en-US" sz="2600" dirty="0" err="1">
                  <a:solidFill>
                    <a:srgbClr val="0000FF"/>
                  </a:solidFill>
                </a:rPr>
                <a:t>Với</a:t>
              </a:r>
              <a:r>
                <a:rPr lang="en-US" sz="2600" dirty="0">
                  <a:solidFill>
                    <a:srgbClr val="0000FF"/>
                  </a:solidFill>
                </a:rPr>
                <a:t> M </a:t>
              </a:r>
              <a:r>
                <a:rPr lang="en-US" sz="2600" dirty="0" err="1">
                  <a:solidFill>
                    <a:srgbClr val="0000FF"/>
                  </a:solidFill>
                </a:rPr>
                <a:t>bất</a:t>
              </a:r>
              <a:r>
                <a:rPr lang="en-US" sz="2600" dirty="0">
                  <a:solidFill>
                    <a:srgbClr val="0000FF"/>
                  </a:solidFill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</a:rPr>
                <a:t>kỳ</a:t>
              </a:r>
              <a:r>
                <a:rPr lang="en-US" sz="2600" dirty="0">
                  <a:solidFill>
                    <a:srgbClr val="0000FF"/>
                  </a:solidFill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</a:rPr>
                <a:t>thuộc</a:t>
              </a:r>
              <a:r>
                <a:rPr lang="en-US" sz="2600" dirty="0">
                  <a:solidFill>
                    <a:srgbClr val="0000FF"/>
                  </a:solidFill>
                </a:rPr>
                <a:t> (</a:t>
              </a:r>
              <a:r>
                <a:rPr lang="en-US" sz="2600" dirty="0">
                  <a:solidFill>
                    <a:srgbClr val="0000FF"/>
                  </a:solidFill>
                  <a:sym typeface="Symbol" pitchFamily="18" charset="2"/>
                </a:rPr>
                <a:t>), so </a:t>
              </a:r>
              <a:r>
                <a:rPr lang="en-US" sz="2600" dirty="0" err="1">
                  <a:solidFill>
                    <a:srgbClr val="0000FF"/>
                  </a:solidFill>
                  <a:sym typeface="Symbol" pitchFamily="18" charset="2"/>
                </a:rPr>
                <a:t>sánh</a:t>
              </a:r>
              <a:r>
                <a:rPr lang="en-US" sz="2600" dirty="0">
                  <a:solidFill>
                    <a:srgbClr val="0000FF"/>
                  </a:solidFill>
                  <a:sym typeface="Symbol" pitchFamily="18" charset="2"/>
                </a:rPr>
                <a:t> OH </a:t>
              </a:r>
              <a:r>
                <a:rPr lang="en-US" sz="2600" dirty="0" err="1">
                  <a:solidFill>
                    <a:srgbClr val="0000FF"/>
                  </a:solidFill>
                  <a:sym typeface="Symbol" pitchFamily="18" charset="2"/>
                </a:rPr>
                <a:t>và</a:t>
              </a:r>
              <a:r>
                <a:rPr lang="en-US" sz="2600" dirty="0">
                  <a:solidFill>
                    <a:srgbClr val="0000FF"/>
                  </a:solidFill>
                  <a:sym typeface="Symbol" pitchFamily="18" charset="2"/>
                </a:rPr>
                <a:t> OM ?</a:t>
              </a:r>
            </a:p>
          </p:txBody>
        </p:sp>
        <p:sp>
          <p:nvSpPr>
            <p:cNvPr id="5213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351" y="3264"/>
              <a:ext cx="220" cy="2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>
                  <a:solidFill>
                    <a:srgbClr val="FF33CC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*</a:t>
              </a:r>
            </a:p>
          </p:txBody>
        </p:sp>
      </p:grpSp>
      <p:grpSp>
        <p:nvGrpSpPr>
          <p:cNvPr id="5219" name="Group 99"/>
          <p:cNvGrpSpPr>
            <a:grpSpLocks/>
          </p:cNvGrpSpPr>
          <p:nvPr/>
        </p:nvGrpSpPr>
        <p:grpSpPr bwMode="auto">
          <a:xfrm>
            <a:off x="2766464" y="6172200"/>
            <a:ext cx="5615539" cy="685800"/>
            <a:chOff x="936" y="3744"/>
            <a:chExt cx="3984" cy="432"/>
          </a:xfrm>
        </p:grpSpPr>
        <p:sp>
          <p:nvSpPr>
            <p:cNvPr id="5215" name="AutoShape 95"/>
            <p:cNvSpPr>
              <a:spLocks noChangeArrowheads="1"/>
            </p:cNvSpPr>
            <p:nvPr/>
          </p:nvSpPr>
          <p:spPr bwMode="auto">
            <a:xfrm>
              <a:off x="936" y="3744"/>
              <a:ext cx="3984" cy="4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99"/>
                </a:gs>
                <a:gs pos="50000">
                  <a:schemeClr val="bg1"/>
                </a:gs>
                <a:gs pos="100000">
                  <a:srgbClr val="FF9999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600" dirty="0" err="1">
                  <a:solidFill>
                    <a:srgbClr val="0000FF"/>
                  </a:solidFill>
                </a:rPr>
                <a:t>Nếu</a:t>
              </a:r>
              <a:r>
                <a:rPr lang="en-US" sz="2600" dirty="0">
                  <a:solidFill>
                    <a:srgbClr val="0000FF"/>
                  </a:solidFill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</a:rPr>
                <a:t>điểm</a:t>
              </a:r>
              <a:r>
                <a:rPr lang="en-US" sz="2600" dirty="0">
                  <a:solidFill>
                    <a:srgbClr val="0000FF"/>
                  </a:solidFill>
                </a:rPr>
                <a:t> O </a:t>
              </a:r>
              <a:r>
                <a:rPr lang="en-US" sz="2600" dirty="0" err="1">
                  <a:solidFill>
                    <a:srgbClr val="0000FF"/>
                  </a:solidFill>
                </a:rPr>
                <a:t>thuộc</a:t>
              </a:r>
              <a:r>
                <a:rPr lang="en-US" sz="2600" dirty="0">
                  <a:solidFill>
                    <a:srgbClr val="0000FF"/>
                  </a:solidFill>
                </a:rPr>
                <a:t> (</a:t>
              </a:r>
              <a:r>
                <a:rPr lang="en-US" sz="2600" dirty="0">
                  <a:solidFill>
                    <a:srgbClr val="0000FF"/>
                  </a:solidFill>
                  <a:sym typeface="Symbol" pitchFamily="18" charset="2"/>
                </a:rPr>
                <a:t>), d(O,()) =?</a:t>
              </a:r>
            </a:p>
          </p:txBody>
        </p:sp>
        <p:sp>
          <p:nvSpPr>
            <p:cNvPr id="5216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1104" y="3840"/>
              <a:ext cx="220" cy="2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33CC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*</a:t>
              </a:r>
            </a:p>
          </p:txBody>
        </p:sp>
      </p:grpSp>
      <p:sp>
        <p:nvSpPr>
          <p:cNvPr id="5220" name="Text Box 100"/>
          <p:cNvSpPr txBox="1">
            <a:spLocks noChangeArrowheads="1"/>
          </p:cNvSpPr>
          <p:nvPr/>
        </p:nvSpPr>
        <p:spPr bwMode="auto">
          <a:xfrm>
            <a:off x="228600" y="6226175"/>
            <a:ext cx="39134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</a:rPr>
              <a:t>ii) O </a:t>
            </a:r>
            <a:r>
              <a:rPr lang="en-US" sz="2600" dirty="0" err="1">
                <a:solidFill>
                  <a:srgbClr val="0000FF"/>
                </a:solidFill>
              </a:rPr>
              <a:t>thuộc</a:t>
            </a:r>
            <a:r>
              <a:rPr lang="en-US" sz="2600" dirty="0">
                <a:solidFill>
                  <a:srgbClr val="0000FF"/>
                </a:solidFill>
              </a:rPr>
              <a:t> (</a:t>
            </a:r>
            <a:r>
              <a:rPr lang="en-US" sz="2600" dirty="0">
                <a:solidFill>
                  <a:srgbClr val="0000FF"/>
                </a:solidFill>
                <a:sym typeface="Symbol" pitchFamily="18" charset="2"/>
              </a:rPr>
              <a:t>), d(O,()) = O</a:t>
            </a:r>
            <a:r>
              <a:rPr lang="en-US" dirty="0"/>
              <a:t> </a:t>
            </a:r>
          </a:p>
        </p:txBody>
      </p:sp>
      <p:graphicFrame>
        <p:nvGraphicFramePr>
          <p:cNvPr id="5221" name="Object 10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name="Equation" r:id="rId13" imgW="114120" imgH="215640" progId="Equation.3">
                  <p:embed/>
                </p:oleObj>
              </mc:Choice>
              <mc:Fallback>
                <p:oleObj name="Equation" r:id="rId1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" name="Text Box 103"/>
          <p:cNvSpPr txBox="1">
            <a:spLocks noChangeArrowheads="1"/>
          </p:cNvSpPr>
          <p:nvPr/>
        </p:nvSpPr>
        <p:spPr bwMode="auto">
          <a:xfrm>
            <a:off x="304800" y="5715000"/>
            <a:ext cx="6572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00FF"/>
                </a:solidFill>
              </a:rPr>
              <a:t>Hay khoảng cách từ O đến (</a:t>
            </a:r>
            <a:r>
              <a:rPr lang="en-US" sz="2600">
                <a:solidFill>
                  <a:srgbClr val="0000FF"/>
                </a:solidFill>
                <a:sym typeface="Symbol" pitchFamily="18" charset="2"/>
              </a:rPr>
              <a:t>) là nhỏ nhất .</a:t>
            </a:r>
          </a:p>
        </p:txBody>
      </p:sp>
      <p:sp>
        <p:nvSpPr>
          <p:cNvPr id="5225" name="AutoShape 105"/>
          <p:cNvSpPr>
            <a:spLocks noChangeArrowheads="1"/>
          </p:cNvSpPr>
          <p:nvPr/>
        </p:nvSpPr>
        <p:spPr bwMode="auto">
          <a:xfrm>
            <a:off x="-133104" y="1640047"/>
            <a:ext cx="5105400" cy="2819400"/>
          </a:xfrm>
          <a:prstGeom prst="cloudCallout">
            <a:avLst>
              <a:gd name="adj1" fmla="val 15829"/>
              <a:gd name="adj2" fmla="val 65088"/>
            </a:avLst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5227" name="Text Box 107"/>
          <p:cNvSpPr txBox="1">
            <a:spLocks noChangeArrowheads="1"/>
          </p:cNvSpPr>
          <p:nvPr/>
        </p:nvSpPr>
        <p:spPr bwMode="auto">
          <a:xfrm>
            <a:off x="385762" y="2376487"/>
            <a:ext cx="41052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</a:rPr>
              <a:t>Hãy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nêu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xác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định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chiếu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vuông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O </a:t>
            </a:r>
            <a:r>
              <a:rPr lang="en-US" sz="2800" dirty="0" err="1">
                <a:solidFill>
                  <a:srgbClr val="0000FF"/>
                </a:solidFill>
              </a:rPr>
              <a:t>lên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mặt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phẳng</a:t>
            </a:r>
            <a:r>
              <a:rPr lang="en-US" sz="2800" dirty="0">
                <a:solidFill>
                  <a:srgbClr val="0000FF"/>
                </a:solidFill>
              </a:rPr>
              <a:t> (</a:t>
            </a:r>
            <a:r>
              <a:rPr lang="en-US" sz="2800" dirty="0">
                <a:solidFill>
                  <a:srgbClr val="0000FF"/>
                </a:solidFill>
                <a:sym typeface="Symbol" pitchFamily="18" charset="2"/>
              </a:rPr>
              <a:t>)</a:t>
            </a:r>
          </a:p>
        </p:txBody>
      </p:sp>
      <p:sp>
        <p:nvSpPr>
          <p:cNvPr id="5228" name="Line 108"/>
          <p:cNvSpPr>
            <a:spLocks noChangeShapeType="1"/>
          </p:cNvSpPr>
          <p:nvPr/>
        </p:nvSpPr>
        <p:spPr bwMode="auto">
          <a:xfrm>
            <a:off x="200025" y="4329113"/>
            <a:ext cx="0" cy="24574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229" name="Line 109"/>
          <p:cNvSpPr>
            <a:spLocks noChangeShapeType="1"/>
          </p:cNvSpPr>
          <p:nvPr/>
        </p:nvSpPr>
        <p:spPr bwMode="auto">
          <a:xfrm>
            <a:off x="153988" y="4329113"/>
            <a:ext cx="0" cy="24574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231" name="Rectangle 111"/>
          <p:cNvSpPr>
            <a:spLocks noChangeArrowheads="1"/>
          </p:cNvSpPr>
          <p:nvPr/>
        </p:nvSpPr>
        <p:spPr bwMode="auto">
          <a:xfrm>
            <a:off x="6296025" y="2595563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78" name="Line 58"/>
          <p:cNvSpPr>
            <a:spLocks noChangeShapeType="1"/>
          </p:cNvSpPr>
          <p:nvPr/>
        </p:nvSpPr>
        <p:spPr bwMode="auto">
          <a:xfrm>
            <a:off x="6810375" y="1938338"/>
            <a:ext cx="20638" cy="1447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209" name="Line 89"/>
          <p:cNvSpPr>
            <a:spLocks noChangeShapeType="1"/>
          </p:cNvSpPr>
          <p:nvPr/>
        </p:nvSpPr>
        <p:spPr bwMode="auto">
          <a:xfrm flipH="1">
            <a:off x="5775325" y="1890713"/>
            <a:ext cx="1020763" cy="17668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232" name="Line 112"/>
          <p:cNvSpPr>
            <a:spLocks noChangeShapeType="1"/>
          </p:cNvSpPr>
          <p:nvPr/>
        </p:nvSpPr>
        <p:spPr bwMode="auto">
          <a:xfrm>
            <a:off x="6357938" y="2714625"/>
            <a:ext cx="4524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47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9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7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0" dur="2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0" dur="5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3" dur="5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8" dur="5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2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6" dur="5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4" dur="5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8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2" dur="5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5" dur="5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0" dur="500"/>
                                        <p:tgtEl>
                                          <p:spTgt spid="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5" dur="5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9" dur="5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3" dur="500"/>
                                        <p:tgtEl>
                                          <p:spTgt spid="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3" grpId="0" animBg="1"/>
      <p:bldP spid="5169" grpId="0" animBg="1"/>
      <p:bldP spid="5169" grpId="1" animBg="1"/>
      <p:bldP spid="5144" grpId="0" animBg="1"/>
      <p:bldP spid="5148" grpId="0" animBg="1"/>
      <p:bldP spid="5155" grpId="0"/>
      <p:bldP spid="5158" grpId="0"/>
      <p:bldP spid="5161" grpId="0" animBg="1"/>
      <p:bldP spid="5164" grpId="0" animBg="1"/>
      <p:bldP spid="5164" grpId="1" animBg="1"/>
      <p:bldP spid="5168" grpId="0" animBg="1"/>
      <p:bldP spid="5168" grpId="1" animBg="1"/>
      <p:bldP spid="5172" grpId="0" animBg="1"/>
      <p:bldP spid="5172" grpId="1" animBg="1"/>
      <p:bldP spid="5182" grpId="0" animBg="1"/>
      <p:bldP spid="5184" grpId="0"/>
      <p:bldP spid="5185" grpId="0"/>
      <p:bldP spid="5190" grpId="0"/>
      <p:bldP spid="5143" grpId="0" animBg="1"/>
      <p:bldP spid="5192" grpId="0"/>
      <p:bldP spid="5204" grpId="0" animBg="1"/>
      <p:bldP spid="5206" grpId="0" animBg="1"/>
      <p:bldP spid="5170" grpId="0" animBg="1"/>
      <p:bldP spid="5207" grpId="0" animBg="1"/>
      <p:bldP spid="5223" grpId="0"/>
      <p:bldP spid="5227" grpId="0"/>
      <p:bldP spid="5228" grpId="0" animBg="1"/>
      <p:bldP spid="5229" grpId="0" animBg="1"/>
      <p:bldP spid="5231" grpId="0" animBg="1"/>
      <p:bldP spid="5178" grpId="0" animBg="1"/>
      <p:bldP spid="5209" grpId="0" animBg="1"/>
      <p:bldP spid="52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343400"/>
            <a:ext cx="48006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76581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2400" y="0"/>
            <a:ext cx="8991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43400"/>
            <a:ext cx="4519246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3300"/>
                </a:solidFill>
              </a:rPr>
              <a:t>II. KHOẢNG CÁCH GIỮA ĐƯỜNG THẲNG VÀ MẶT PHẲNG SONG SONG, GIỮA HAI MẶT PHẲNG SONG SONG: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65479" y="1066799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1.Khoảng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cách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giữa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mặt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phẳng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song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song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2209800" y="3657600"/>
            <a:ext cx="5791200" cy="1676400"/>
          </a:xfrm>
          <a:prstGeom prst="parallelogram">
            <a:avLst>
              <a:gd name="adj" fmla="val 89773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3733800" y="2514600"/>
            <a:ext cx="426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4038600" y="2514600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6096000" y="2514600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771900" y="2224881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805985" y="2224881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B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7089443" y="2211529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429000" y="4114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A’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486400" y="40386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B’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628900" y="4882634"/>
            <a:ext cx="266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ym typeface="Symbol" pitchFamily="18" charset="2"/>
              </a:rPr>
              <a:t></a:t>
            </a:r>
          </a:p>
        </p:txBody>
      </p:sp>
      <p:sp>
        <p:nvSpPr>
          <p:cNvPr id="29713" name="Arc 17"/>
          <p:cNvSpPr>
            <a:spLocks/>
          </p:cNvSpPr>
          <p:nvPr/>
        </p:nvSpPr>
        <p:spPr bwMode="auto">
          <a:xfrm>
            <a:off x="2743200" y="4800600"/>
            <a:ext cx="3048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Callout 1"/>
              <p:cNvSpPr/>
              <p:nvPr/>
            </p:nvSpPr>
            <p:spPr>
              <a:xfrm>
                <a:off x="165478" y="1590019"/>
                <a:ext cx="3492121" cy="2814500"/>
              </a:xfrm>
              <a:prstGeom prst="cloudCallout">
                <a:avLst>
                  <a:gd name="adj1" fmla="val 38306"/>
                  <a:gd name="adj2" fmla="val 56769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Đường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thẳng</a:t>
                </a:r>
                <a:r>
                  <a:rPr lang="en-US" sz="2800" dirty="0">
                    <a:solidFill>
                      <a:schemeClr val="tx1"/>
                    </a:solidFill>
                  </a:rPr>
                  <a:t>  a song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song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phẳng</a:t>
                </a:r>
                <a:r>
                  <a:rPr lang="en-US" sz="28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nào</a:t>
                </a:r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loud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8" y="1590019"/>
                <a:ext cx="3492121" cy="2814500"/>
              </a:xfrm>
              <a:prstGeom prst="cloudCallout">
                <a:avLst>
                  <a:gd name="adj1" fmla="val 38306"/>
                  <a:gd name="adj2" fmla="val 56769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5798" y="1560449"/>
            <a:ext cx="365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Định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nghĩa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(SGK tr115)</a:t>
            </a:r>
            <a:endParaRPr lang="vi-VN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5478" y="2065583"/>
                <a:ext cx="3606421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FF66FF">
                      <a:tint val="66000"/>
                      <a:satMod val="160000"/>
                    </a:srgbClr>
                  </a:gs>
                  <a:gs pos="50000">
                    <a:srgbClr val="FF66FF">
                      <a:tint val="44500"/>
                      <a:satMod val="160000"/>
                    </a:srgbClr>
                  </a:gs>
                  <a:gs pos="100000">
                    <a:srgbClr val="FF66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d(a,(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))= d(A,(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))= AA’</a:t>
                </a:r>
                <a:endParaRPr lang="vi-VN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8" y="2065583"/>
                <a:ext cx="3606421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3199" t="-9091" r="-1010" b="-3068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24" y="2577051"/>
                <a:ext cx="3962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(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</a:rPr>
                  <a:t> A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bất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kì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thuộc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a,A</a:t>
                </a:r>
                <a:r>
                  <a:rPr lang="en-US" sz="2400" dirty="0">
                    <a:solidFill>
                      <a:srgbClr val="0070C0"/>
                    </a:solidFill>
                  </a:rPr>
                  <a:t>’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hình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chiếu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vuông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góc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</a:rPr>
                  <a:t> A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lên</a:t>
                </a:r>
                <a:r>
                  <a:rPr lang="en-US" sz="2400" dirty="0">
                    <a:solidFill>
                      <a:srgbClr val="0070C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))</a:t>
                </a:r>
                <a:endParaRPr lang="vi-VN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" y="2577051"/>
                <a:ext cx="396240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2308" t="-5882" r="-1231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Callout 5"/>
          <p:cNvSpPr/>
          <p:nvPr/>
        </p:nvSpPr>
        <p:spPr>
          <a:xfrm>
            <a:off x="6172200" y="1623001"/>
            <a:ext cx="2984878" cy="1426848"/>
          </a:xfrm>
          <a:prstGeom prst="cloudCallout">
            <a:avLst>
              <a:gd name="adj1" fmla="val -30892"/>
              <a:gd name="adj2" fmla="val 7302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giác</a:t>
            </a:r>
            <a:r>
              <a:rPr lang="en-US" sz="2400" dirty="0">
                <a:solidFill>
                  <a:schemeClr val="tx1"/>
                </a:solidFill>
              </a:rPr>
              <a:t> ABB’A’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181600" y="4701335"/>
            <a:ext cx="3877101" cy="1058862"/>
          </a:xfrm>
          <a:prstGeom prst="wedgeEllipseCallout">
            <a:avLst>
              <a:gd name="adj1" fmla="val -37396"/>
              <a:gd name="adj2" fmla="val -8392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So </a:t>
            </a:r>
            <a:r>
              <a:rPr lang="en-US" sz="2400" dirty="0" err="1">
                <a:solidFill>
                  <a:schemeClr val="tx1"/>
                </a:solidFill>
              </a:rPr>
              <a:t>sánh</a:t>
            </a:r>
            <a:r>
              <a:rPr lang="en-US" sz="2400" dirty="0">
                <a:solidFill>
                  <a:schemeClr val="tx1"/>
                </a:solidFill>
              </a:rPr>
              <a:t> AA’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BB’?</a:t>
            </a:r>
            <a:endParaRPr lang="vi-VN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87348" y="6221563"/>
                <a:ext cx="4939923" cy="533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6FF">
                      <a:tint val="66000"/>
                      <a:satMod val="160000"/>
                    </a:srgbClr>
                  </a:gs>
                  <a:gs pos="50000">
                    <a:srgbClr val="FF66FF">
                      <a:tint val="44500"/>
                      <a:satMod val="160000"/>
                    </a:srgbClr>
                  </a:gs>
                  <a:gs pos="100000">
                    <a:srgbClr val="FF66F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d(a,(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))= d(A,(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))= AA’=BB’</a:t>
                </a:r>
                <a:endParaRPr lang="vi-VN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48" y="6221563"/>
                <a:ext cx="4939923" cy="533400"/>
              </a:xfrm>
              <a:prstGeom prst="roundRect">
                <a:avLst/>
              </a:prstGeom>
              <a:blipFill rotWithShape="1">
                <a:blip r:embed="rId5"/>
                <a:stretch>
                  <a:fillRect t="-6593" b="-2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endCxn id="29710" idx="3"/>
          </p:cNvCxnSpPr>
          <p:nvPr/>
        </p:nvCxnSpPr>
        <p:spPr>
          <a:xfrm flipV="1">
            <a:off x="4038600" y="4328319"/>
            <a:ext cx="2133600" cy="15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5479" y="5410200"/>
                <a:ext cx="5168521" cy="685800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70C0"/>
                    </a:solidFill>
                  </a:rPr>
                  <a:t>Với B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bất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kì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thuộc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a,B</a:t>
                </a:r>
                <a:r>
                  <a:rPr lang="en-US" sz="2400" dirty="0">
                    <a:solidFill>
                      <a:srgbClr val="0070C0"/>
                    </a:solidFill>
                  </a:rPr>
                  <a:t>’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hình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chiếu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vuông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góc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</a:rPr>
                  <a:t> B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lên</a:t>
                </a:r>
                <a:r>
                  <a:rPr lang="en-US" sz="2400" dirty="0">
                    <a:solidFill>
                      <a:srgbClr val="0070C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vi-VN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9" y="5410200"/>
                <a:ext cx="5168521" cy="685800"/>
              </a:xfrm>
              <a:prstGeom prst="rect">
                <a:avLst/>
              </a:prstGeom>
              <a:blipFill rotWithShape="1">
                <a:blip r:embed="rId6"/>
                <a:stretch>
                  <a:fillRect t="-15517" b="-27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6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5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4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45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4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4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3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 animBg="1"/>
      <p:bldP spid="29703" grpId="0" animBg="1"/>
      <p:bldP spid="29704" grpId="0" animBg="1"/>
      <p:bldP spid="29705" grpId="0" animBg="1"/>
      <p:bldP spid="29706" grpId="0"/>
      <p:bldP spid="29707" grpId="0"/>
      <p:bldP spid="29708" grpId="0"/>
      <p:bldP spid="29709" grpId="0"/>
      <p:bldP spid="29710" grpId="0"/>
      <p:bldP spid="29712" grpId="0"/>
      <p:bldP spid="29713" grpId="0" animBg="1"/>
      <p:bldP spid="2" grpId="0" animBg="1"/>
      <p:bldP spid="2" grpId="1" animBg="1"/>
      <p:bldP spid="3" grpId="0"/>
      <p:bldP spid="4" grpId="0" animBg="1"/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0" y="152400"/>
            <a:ext cx="922020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2.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Khoảng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cách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giữa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hai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mặt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phẳng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song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song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33900" y="4040138"/>
            <a:ext cx="4572000" cy="2224585"/>
            <a:chOff x="1828800" y="3048000"/>
            <a:chExt cx="6400800" cy="2667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0" y="3048000"/>
              <a:ext cx="3657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28800" y="5181600"/>
              <a:ext cx="36576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486400" y="3048000"/>
              <a:ext cx="2743200" cy="2133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828800" y="3048000"/>
              <a:ext cx="2743200" cy="2133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/>
            <p:cNvSpPr/>
            <p:nvPr/>
          </p:nvSpPr>
          <p:spPr>
            <a:xfrm>
              <a:off x="2362200" y="4648200"/>
              <a:ext cx="304800" cy="10668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938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2019299" y="4648200"/>
                  <a:ext cx="533400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938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19299" y="4648200"/>
                  <a:ext cx="533400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70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09405" y="2252915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79753" y="4859360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     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M’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33900" y="1586769"/>
            <a:ext cx="4572000" cy="2108200"/>
            <a:chOff x="1828800" y="3048000"/>
            <a:chExt cx="6400800" cy="26670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048000"/>
              <a:ext cx="3657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830388" y="5213350"/>
              <a:ext cx="36576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486400" y="3048000"/>
              <a:ext cx="2743200" cy="21653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828800" y="3048000"/>
              <a:ext cx="2743200" cy="2133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/>
            <p:cNvSpPr/>
            <p:nvPr/>
          </p:nvSpPr>
          <p:spPr>
            <a:xfrm>
              <a:off x="2362200" y="4648200"/>
              <a:ext cx="304800" cy="10668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932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2019299" y="4690130"/>
                  <a:ext cx="533400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932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19299" y="4690130"/>
                  <a:ext cx="53340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477000" y="2691594"/>
            <a:ext cx="6350" cy="2600325"/>
            <a:chOff x="4336588" y="2514600"/>
            <a:chExt cx="6812" cy="2600316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4336588" y="2514600"/>
              <a:ext cx="6812" cy="1142996"/>
            </a:xfrm>
            <a:prstGeom prst="line">
              <a:avLst/>
            </a:prstGeom>
            <a:ln w="3810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339994" y="3657596"/>
              <a:ext cx="3406" cy="1457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04800" y="1031354"/>
            <a:ext cx="5482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  <a:latin typeface="Arial" charset="0"/>
              </a:rPr>
              <a:t>Định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charset="0"/>
              </a:rPr>
              <a:t>nghĩa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b="0" dirty="0">
                <a:solidFill>
                  <a:srgbClr val="0070C0"/>
                </a:solidFill>
                <a:latin typeface="Arial" charset="0"/>
              </a:rPr>
              <a:t>:( SGK tr116)</a:t>
            </a:r>
          </a:p>
        </p:txBody>
      </p:sp>
      <p:grpSp>
        <p:nvGrpSpPr>
          <p:cNvPr id="25" name="Group 31"/>
          <p:cNvGrpSpPr>
            <a:grpSpLocks/>
          </p:cNvGrpSpPr>
          <p:nvPr/>
        </p:nvGrpSpPr>
        <p:grpSpPr bwMode="auto">
          <a:xfrm flipH="1">
            <a:off x="6520218" y="4987119"/>
            <a:ext cx="381000" cy="304800"/>
            <a:chOff x="4191000" y="4114800"/>
            <a:chExt cx="152400" cy="22860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4191000" y="4114800"/>
              <a:ext cx="1524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191000" y="4114800"/>
              <a:ext cx="0" cy="22860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304800" y="1616395"/>
                <a:ext cx="4827814" cy="517206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6FF">
                      <a:tint val="66000"/>
                      <a:satMod val="160000"/>
                    </a:srgbClr>
                  </a:gs>
                  <a:gs pos="50000">
                    <a:srgbClr val="FF66FF">
                      <a:tint val="44500"/>
                      <a:satMod val="160000"/>
                    </a:srgbClr>
                  </a:gs>
                  <a:gs pos="100000">
                    <a:srgbClr val="FF66FF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</a:rPr>
                  <a:t>d((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),(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))=d(M,(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))=d(M’,(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))</a:t>
                </a:r>
                <a:endParaRPr lang="vi-VN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16395"/>
                <a:ext cx="4827814" cy="517206"/>
              </a:xfrm>
              <a:prstGeom prst="roundRect">
                <a:avLst/>
              </a:prstGeom>
              <a:blipFill rotWithShape="1">
                <a:blip r:embed="rId4"/>
                <a:stretch>
                  <a:fillRect t="-7865" b="-303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9600" y="2322262"/>
                <a:ext cx="35052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(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Với</a:t>
                </a:r>
                <a:r>
                  <a:rPr lang="en-US" sz="2800" dirty="0">
                    <a:solidFill>
                      <a:srgbClr val="0070C0"/>
                    </a:solidFill>
                  </a:rPr>
                  <a:t> 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),M’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hình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chiếu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vuông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góc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</a:rPr>
                  <a:t> M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lên</a:t>
                </a:r>
                <a:r>
                  <a:rPr lang="en-US" sz="2800" dirty="0">
                    <a:solidFill>
                      <a:srgbClr val="0070C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) M’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))</a:t>
                </a:r>
                <a:endParaRPr lang="vi-VN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22262"/>
                <a:ext cx="3505200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3478" t="-3965" r="-2087" b="-11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Arrow 28"/>
          <p:cNvSpPr/>
          <p:nvPr/>
        </p:nvSpPr>
        <p:spPr>
          <a:xfrm>
            <a:off x="896814" y="3694970"/>
            <a:ext cx="3446585" cy="202742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Chứng</a:t>
            </a:r>
            <a:r>
              <a:rPr lang="en-US" sz="2400" dirty="0">
                <a:solidFill>
                  <a:srgbClr val="002060"/>
                </a:solidFill>
              </a:rPr>
              <a:t> minh MM’ </a:t>
            </a:r>
            <a:r>
              <a:rPr lang="en-US" sz="2400" dirty="0" err="1">
                <a:solidFill>
                  <a:srgbClr val="002060"/>
                </a:solidFill>
              </a:rPr>
              <a:t>là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nhỏ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nhất</a:t>
            </a:r>
            <a:r>
              <a:rPr lang="en-US" sz="2400" dirty="0">
                <a:solidFill>
                  <a:srgbClr val="002060"/>
                </a:solidFill>
              </a:rPr>
              <a:t>?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4" grpId="0"/>
      <p:bldP spid="3" grpId="0" animBg="1"/>
      <p:bldP spid="20" grpId="0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967</Words>
  <Application>Microsoft Office PowerPoint</Application>
  <PresentationFormat>On-screen Show (4:3)</PresentationFormat>
  <Paragraphs>107</Paragraphs>
  <Slides>11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Office Theme</vt:lpstr>
      <vt:lpstr>Equation</vt:lpstr>
      <vt:lpstr>Trong thực tế ta thường gặp những hình ảnh sau:</vt:lpstr>
      <vt:lpstr>PowerPoint Presentation</vt:lpstr>
      <vt:lpstr>Bài 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dụ: Cho hình chop S.ABC đều cạnh a. SA vuông góc với mặt phẳng đáy. SA= a. Hãy xác định khoảng cách từ điểm A đến mặt phẳng ( SBC). Tính khảng cách đó.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Bach Tuyet</dc:creator>
  <cp:lastModifiedBy>Admin</cp:lastModifiedBy>
  <cp:revision>205</cp:revision>
  <dcterms:created xsi:type="dcterms:W3CDTF">2014-03-18T00:07:08Z</dcterms:created>
  <dcterms:modified xsi:type="dcterms:W3CDTF">2020-11-25T06:01:57Z</dcterms:modified>
</cp:coreProperties>
</file>