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media/audio8.wav" ContentType="audio/x-wav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97" r:id="rId2"/>
    <p:sldId id="256" r:id="rId3"/>
    <p:sldId id="283" r:id="rId4"/>
    <p:sldId id="280" r:id="rId5"/>
    <p:sldId id="281" r:id="rId6"/>
    <p:sldId id="298" r:id="rId7"/>
    <p:sldId id="270" r:id="rId8"/>
    <p:sldId id="282" r:id="rId9"/>
    <p:sldId id="284" r:id="rId10"/>
    <p:sldId id="285" r:id="rId11"/>
    <p:sldId id="300" r:id="rId12"/>
    <p:sldId id="286" r:id="rId13"/>
    <p:sldId id="324" r:id="rId14"/>
    <p:sldId id="299" r:id="rId15"/>
    <p:sldId id="287" r:id="rId16"/>
    <p:sldId id="317" r:id="rId17"/>
    <p:sldId id="315" r:id="rId18"/>
    <p:sldId id="322" r:id="rId19"/>
    <p:sldId id="305" r:id="rId20"/>
    <p:sldId id="306" r:id="rId21"/>
    <p:sldId id="318" r:id="rId22"/>
    <p:sldId id="319" r:id="rId23"/>
    <p:sldId id="320" r:id="rId24"/>
    <p:sldId id="310" r:id="rId25"/>
  </p:sldIdLst>
  <p:sldSz cx="9144000" cy="6858000" type="screen4x3"/>
  <p:notesSz cx="6858000" cy="9144000"/>
  <p:embeddedFontLst>
    <p:embeddedFont>
      <p:font typeface="Cambria Math" pitchFamily="18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.VnHelvetInsH"/>
      <p:regular r:id="rId32"/>
    </p:embeddedFont>
    <p:embeddedFont>
      <p:font typeface="Tahoma" pitchFamily="34" charset="0"/>
      <p:regular r:id="rId33"/>
      <p:bold r:id="rId34"/>
    </p:embeddedFont>
    <p:embeddedFont>
      <p:font typeface=".VnTime"/>
      <p:regular r:id="rId35"/>
      <p:bold r:id="rId36"/>
      <p:italic r:id="rId37"/>
      <p:boldItalic r:id="rId38"/>
    </p:embeddedFont>
    <p:embeddedFont>
      <p:font typeface=".VnTimeH"/>
      <p:regular r:id="rId39"/>
      <p:bold r:id="rId40"/>
      <p:italic r:id="rId41"/>
      <p:boldItalic r:id="rId42"/>
    </p:embeddedFont>
    <p:embeddedFont>
      <p:font typeface="Verdana" pitchFamily="34" charset="0"/>
      <p:regular r:id="rId43"/>
      <p:bold r:id="rId44"/>
      <p:italic r:id="rId45"/>
      <p:boldItalic r:id="rId46"/>
    </p:embeddedFont>
    <p:embeddedFont>
      <p:font typeface="Algerian" pitchFamily="82" charset="0"/>
      <p:regular r:id="rId47"/>
    </p:embeddedFont>
    <p:embeddedFont>
      <p:font typeface="Impact" pitchFamily="34" charset="0"/>
      <p:regular r:id="rId48"/>
    </p:embeddedFont>
  </p:embeddedFontLst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4" autoAdjust="0"/>
    <p:restoredTop sz="94660"/>
  </p:normalViewPr>
  <p:slideViewPr>
    <p:cSldViewPr>
      <p:cViewPr>
        <p:scale>
          <a:sx n="81" d="100"/>
          <a:sy n="81" d="100"/>
        </p:scale>
        <p:origin x="-78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29.wmf"/><Relationship Id="rId3" Type="http://schemas.openxmlformats.org/officeDocument/2006/relationships/image" Target="../media/image20.wmf"/><Relationship Id="rId7" Type="http://schemas.openxmlformats.org/officeDocument/2006/relationships/image" Target="../media/image24.emf"/><Relationship Id="rId12" Type="http://schemas.openxmlformats.org/officeDocument/2006/relationships/image" Target="../media/image28.emf"/><Relationship Id="rId2" Type="http://schemas.openxmlformats.org/officeDocument/2006/relationships/image" Target="../media/image19.emf"/><Relationship Id="rId1" Type="http://schemas.openxmlformats.org/officeDocument/2006/relationships/image" Target="../media/image18.wmf"/><Relationship Id="rId6" Type="http://schemas.openxmlformats.org/officeDocument/2006/relationships/image" Target="../media/image23.emf"/><Relationship Id="rId11" Type="http://schemas.openxmlformats.org/officeDocument/2006/relationships/image" Target="../media/image27.wmf"/><Relationship Id="rId5" Type="http://schemas.openxmlformats.org/officeDocument/2006/relationships/image" Target="../media/image22.wmf"/><Relationship Id="rId15" Type="http://schemas.openxmlformats.org/officeDocument/2006/relationships/image" Target="../media/image31.wmf"/><Relationship Id="rId10" Type="http://schemas.openxmlformats.org/officeDocument/2006/relationships/image" Target="../media/image26.emf"/><Relationship Id="rId4" Type="http://schemas.openxmlformats.org/officeDocument/2006/relationships/image" Target="../media/image21.wmf"/><Relationship Id="rId9" Type="http://schemas.openxmlformats.org/officeDocument/2006/relationships/image" Target="../media/image25.wmf"/><Relationship Id="rId1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38.wmf"/><Relationship Id="rId18" Type="http://schemas.openxmlformats.org/officeDocument/2006/relationships/image" Target="../media/image42.wmf"/><Relationship Id="rId3" Type="http://schemas.openxmlformats.org/officeDocument/2006/relationships/image" Target="../media/image33.wmf"/><Relationship Id="rId21" Type="http://schemas.openxmlformats.org/officeDocument/2006/relationships/image" Target="../media/image45.e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17" Type="http://schemas.openxmlformats.org/officeDocument/2006/relationships/image" Target="../media/image41.wmf"/><Relationship Id="rId25" Type="http://schemas.openxmlformats.org/officeDocument/2006/relationships/image" Target="../media/image49.emf"/><Relationship Id="rId2" Type="http://schemas.openxmlformats.org/officeDocument/2006/relationships/image" Target="../media/image21.wmf"/><Relationship Id="rId16" Type="http://schemas.openxmlformats.org/officeDocument/2006/relationships/image" Target="../media/image31.wmf"/><Relationship Id="rId20" Type="http://schemas.openxmlformats.org/officeDocument/2006/relationships/image" Target="../media/image44.emf"/><Relationship Id="rId1" Type="http://schemas.openxmlformats.org/officeDocument/2006/relationships/image" Target="../media/image20.wmf"/><Relationship Id="rId6" Type="http://schemas.openxmlformats.org/officeDocument/2006/relationships/image" Target="../media/image14.wmf"/><Relationship Id="rId11" Type="http://schemas.openxmlformats.org/officeDocument/2006/relationships/image" Target="../media/image29.wmf"/><Relationship Id="rId24" Type="http://schemas.openxmlformats.org/officeDocument/2006/relationships/image" Target="../media/image48.wmf"/><Relationship Id="rId5" Type="http://schemas.openxmlformats.org/officeDocument/2006/relationships/image" Target="../media/image35.emf"/><Relationship Id="rId15" Type="http://schemas.openxmlformats.org/officeDocument/2006/relationships/image" Target="../media/image40.wmf"/><Relationship Id="rId23" Type="http://schemas.openxmlformats.org/officeDocument/2006/relationships/image" Target="../media/image47.wmf"/><Relationship Id="rId10" Type="http://schemas.openxmlformats.org/officeDocument/2006/relationships/image" Target="../media/image37.emf"/><Relationship Id="rId19" Type="http://schemas.openxmlformats.org/officeDocument/2006/relationships/image" Target="../media/image43.wmf"/><Relationship Id="rId4" Type="http://schemas.openxmlformats.org/officeDocument/2006/relationships/image" Target="../media/image34.emf"/><Relationship Id="rId9" Type="http://schemas.openxmlformats.org/officeDocument/2006/relationships/image" Target="../media/image27.wmf"/><Relationship Id="rId14" Type="http://schemas.openxmlformats.org/officeDocument/2006/relationships/image" Target="../media/image39.wmf"/><Relationship Id="rId22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2.wmf"/><Relationship Id="rId7" Type="http://schemas.openxmlformats.org/officeDocument/2006/relationships/image" Target="../media/image55.w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6" Type="http://schemas.openxmlformats.org/officeDocument/2006/relationships/image" Target="../media/image14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60.wmf"/><Relationship Id="rId7" Type="http://schemas.openxmlformats.org/officeDocument/2006/relationships/image" Target="../media/image63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14.wmf"/><Relationship Id="rId9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6E8688-B0C6-4117-AEB1-4A3BC5139768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356C58-5738-44EB-8E7F-584046F42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74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EF6682-5F9D-4A5B-95DA-9D74A1463C9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75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B4F732-816E-41FA-B3B9-B8E9BA717881}" type="slidenum">
              <a:rPr lang="en-US" alt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8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8E1BED-2090-46F8-BA79-8B714EEA818E}" type="slidenum">
              <a:rPr lang="en-US" alt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1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BF79-9B91-489A-ADBF-B3FE4D45EA42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29418-904B-4567-85D0-9D14237C3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4AE7E-481F-41A0-AF7B-473C507D6F67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13C8F-787F-4143-9F5F-C2CE439B8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7A4C2-20EB-438E-83F9-2F0FDD449443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138E4-D44D-4128-99D9-BF414F19D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1E200-CE22-47A8-BE99-19867F84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Thu Phuong\Mau powerpoint\100-hinh-nen-powerpoint-dep\hinh-nen-powerpoint-dep-2015\thuthuatphanmem.vn-mẫu PPT đẹp 18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8A12A-854D-4B85-9396-B87C07A268DE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3312-980C-454A-AFA5-D458EFDC0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8B24C-66B0-451D-B026-5646D10710B9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844C-FF5D-4403-8C6B-F15F8CCBD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0850D-5A91-41E0-8334-018E173D9FA0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EDA1-04AA-4A32-8367-B5DCD5B09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EE0BE-7E9A-44D3-99AF-F92747A32877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291E-80F6-4634-8DD7-1EE9E3D55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AB85-582E-4E5A-A6C1-0D036A20A5B0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2A003-D390-453A-BE19-163183A15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F9C02-1300-4827-BBD5-BA2B9B695FCE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6A442-4872-45A7-B93B-87D7FC997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823C3-1FC3-4824-86A8-E35F7AF1ECF9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20920-6F2D-4D24-AF57-AD4B512C7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1A407-7197-4566-B487-4B425D98BA33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6E77-575D-481C-A3A4-FCD406496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08AAF5-1ADD-400A-B572-144280759FA6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A48F5D-7527-4B5A-AD85-0708DA9A6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0.bin"/><Relationship Id="rId18" Type="http://schemas.openxmlformats.org/officeDocument/2006/relationships/oleObject" Target="../embeddings/oleObject43.bin"/><Relationship Id="rId26" Type="http://schemas.openxmlformats.org/officeDocument/2006/relationships/oleObject" Target="../embeddings/oleObject47.bin"/><Relationship Id="rId39" Type="http://schemas.openxmlformats.org/officeDocument/2006/relationships/oleObject" Target="../embeddings/oleObject54.bin"/><Relationship Id="rId3" Type="http://schemas.openxmlformats.org/officeDocument/2006/relationships/oleObject" Target="../embeddings/oleObject35.bin"/><Relationship Id="rId21" Type="http://schemas.openxmlformats.org/officeDocument/2006/relationships/image" Target="../media/image27.wmf"/><Relationship Id="rId34" Type="http://schemas.openxmlformats.org/officeDocument/2006/relationships/oleObject" Target="../embeddings/oleObject51.bin"/><Relationship Id="rId42" Type="http://schemas.openxmlformats.org/officeDocument/2006/relationships/image" Target="../media/image43.wmf"/><Relationship Id="rId47" Type="http://schemas.openxmlformats.org/officeDocument/2006/relationships/oleObject" Target="../embeddings/oleObject58.bin"/><Relationship Id="rId50" Type="http://schemas.openxmlformats.org/officeDocument/2006/relationships/image" Target="../media/image47.wmf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35.emf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33" Type="http://schemas.openxmlformats.org/officeDocument/2006/relationships/image" Target="../media/image40.wmf"/><Relationship Id="rId38" Type="http://schemas.openxmlformats.org/officeDocument/2006/relationships/image" Target="../media/image41.wmf"/><Relationship Id="rId46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.bin"/><Relationship Id="rId20" Type="http://schemas.openxmlformats.org/officeDocument/2006/relationships/oleObject" Target="../embeddings/oleObject44.bin"/><Relationship Id="rId29" Type="http://schemas.openxmlformats.org/officeDocument/2006/relationships/image" Target="../media/image38.wmf"/><Relationship Id="rId41" Type="http://schemas.openxmlformats.org/officeDocument/2006/relationships/oleObject" Target="../embeddings/oleObject55.bin"/><Relationship Id="rId54" Type="http://schemas.openxmlformats.org/officeDocument/2006/relationships/image" Target="../media/image49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39.bin"/><Relationship Id="rId24" Type="http://schemas.openxmlformats.org/officeDocument/2006/relationships/oleObject" Target="../embeddings/oleObject46.bin"/><Relationship Id="rId32" Type="http://schemas.openxmlformats.org/officeDocument/2006/relationships/oleObject" Target="../embeddings/oleObject50.bin"/><Relationship Id="rId37" Type="http://schemas.openxmlformats.org/officeDocument/2006/relationships/oleObject" Target="../embeddings/oleObject53.bin"/><Relationship Id="rId40" Type="http://schemas.openxmlformats.org/officeDocument/2006/relationships/image" Target="../media/image42.wmf"/><Relationship Id="rId45" Type="http://schemas.openxmlformats.org/officeDocument/2006/relationships/oleObject" Target="../embeddings/oleObject57.bin"/><Relationship Id="rId53" Type="http://schemas.openxmlformats.org/officeDocument/2006/relationships/oleObject" Target="../embeddings/oleObject61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23" Type="http://schemas.openxmlformats.org/officeDocument/2006/relationships/image" Target="../media/image37.emf"/><Relationship Id="rId28" Type="http://schemas.openxmlformats.org/officeDocument/2006/relationships/oleObject" Target="../embeddings/oleObject48.bin"/><Relationship Id="rId36" Type="http://schemas.openxmlformats.org/officeDocument/2006/relationships/oleObject" Target="../embeddings/oleObject52.bin"/><Relationship Id="rId49" Type="http://schemas.openxmlformats.org/officeDocument/2006/relationships/oleObject" Target="../embeddings/oleObject59.bin"/><Relationship Id="rId10" Type="http://schemas.openxmlformats.org/officeDocument/2006/relationships/image" Target="../media/image34.emf"/><Relationship Id="rId19" Type="http://schemas.openxmlformats.org/officeDocument/2006/relationships/image" Target="../media/image36.emf"/><Relationship Id="rId31" Type="http://schemas.openxmlformats.org/officeDocument/2006/relationships/image" Target="../media/image39.wmf"/><Relationship Id="rId44" Type="http://schemas.openxmlformats.org/officeDocument/2006/relationships/image" Target="../media/image44.emf"/><Relationship Id="rId52" Type="http://schemas.openxmlformats.org/officeDocument/2006/relationships/image" Target="../media/image48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14.wmf"/><Relationship Id="rId22" Type="http://schemas.openxmlformats.org/officeDocument/2006/relationships/oleObject" Target="../embeddings/oleObject45.bin"/><Relationship Id="rId27" Type="http://schemas.openxmlformats.org/officeDocument/2006/relationships/image" Target="../media/image30.wmf"/><Relationship Id="rId30" Type="http://schemas.openxmlformats.org/officeDocument/2006/relationships/oleObject" Target="../embeddings/oleObject49.bin"/><Relationship Id="rId35" Type="http://schemas.openxmlformats.org/officeDocument/2006/relationships/image" Target="../media/image31.wmf"/><Relationship Id="rId43" Type="http://schemas.openxmlformats.org/officeDocument/2006/relationships/oleObject" Target="../embeddings/oleObject56.bin"/><Relationship Id="rId48" Type="http://schemas.openxmlformats.org/officeDocument/2006/relationships/image" Target="../media/image46.wmf"/><Relationship Id="rId8" Type="http://schemas.openxmlformats.org/officeDocument/2006/relationships/image" Target="../media/image33.wmf"/><Relationship Id="rId51" Type="http://schemas.openxmlformats.org/officeDocument/2006/relationships/oleObject" Target="../embeddings/oleObject6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54.wmf"/><Relationship Id="rId18" Type="http://schemas.openxmlformats.org/officeDocument/2006/relationships/oleObject" Target="../embeddings/oleObject69.bin"/><Relationship Id="rId3" Type="http://schemas.openxmlformats.org/officeDocument/2006/relationships/oleObject" Target="../embeddings/oleObject62.bin"/><Relationship Id="rId7" Type="http://schemas.openxmlformats.org/officeDocument/2006/relationships/image" Target="../media/image57.png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68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emf"/><Relationship Id="rId11" Type="http://schemas.openxmlformats.org/officeDocument/2006/relationships/image" Target="../media/image53.wmf"/><Relationship Id="rId5" Type="http://schemas.openxmlformats.org/officeDocument/2006/relationships/oleObject" Target="../embeddings/oleObject63.bin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65.bin"/><Relationship Id="rId19" Type="http://schemas.openxmlformats.org/officeDocument/2006/relationships/image" Target="../media/image56.wmf"/><Relationship Id="rId4" Type="http://schemas.openxmlformats.org/officeDocument/2006/relationships/image" Target="../media/image50.emf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6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64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77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3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78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6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audio" Target="../media/audio3.wav"/><Relationship Id="rId7" Type="http://schemas.openxmlformats.org/officeDocument/2006/relationships/image" Target="../media/image67.png"/><Relationship Id="rId12" Type="http://schemas.openxmlformats.org/officeDocument/2006/relationships/image" Target="../media/image6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6.wav"/><Relationship Id="rId11" Type="http://schemas.openxmlformats.org/officeDocument/2006/relationships/image" Target="../media/image65.gif"/><Relationship Id="rId5" Type="http://schemas.openxmlformats.org/officeDocument/2006/relationships/audio" Target="../media/audio5.wav"/><Relationship Id="rId10" Type="http://schemas.openxmlformats.org/officeDocument/2006/relationships/image" Target="../media/image66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65.gif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5.wav"/><Relationship Id="rId12" Type="http://schemas.openxmlformats.org/officeDocument/2006/relationships/image" Target="../media/image6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audio" Target="../media/audio7.wav"/><Relationship Id="rId5" Type="http://schemas.openxmlformats.org/officeDocument/2006/relationships/audio" Target="../media/audio3.wav"/><Relationship Id="rId15" Type="http://schemas.openxmlformats.org/officeDocument/2006/relationships/image" Target="../media/image70.png"/><Relationship Id="rId10" Type="http://schemas.openxmlformats.org/officeDocument/2006/relationships/image" Target="../media/image68.jpeg"/><Relationship Id="rId4" Type="http://schemas.openxmlformats.org/officeDocument/2006/relationships/audio" Target="../media/audio2.wav"/><Relationship Id="rId9" Type="http://schemas.openxmlformats.org/officeDocument/2006/relationships/image" Target="../media/image67.png"/><Relationship Id="rId14" Type="http://schemas.openxmlformats.org/officeDocument/2006/relationships/image" Target="../media/image69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65.gif"/><Relationship Id="rId3" Type="http://schemas.openxmlformats.org/officeDocument/2006/relationships/notesSlide" Target="../notesSlides/notesSlide2.xml"/><Relationship Id="rId7" Type="http://schemas.openxmlformats.org/officeDocument/2006/relationships/audio" Target="../media/audio8.wav"/><Relationship Id="rId12" Type="http://schemas.openxmlformats.org/officeDocument/2006/relationships/image" Target="../media/image6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6.wav"/><Relationship Id="rId11" Type="http://schemas.openxmlformats.org/officeDocument/2006/relationships/audio" Target="../media/audio7.wav"/><Relationship Id="rId5" Type="http://schemas.openxmlformats.org/officeDocument/2006/relationships/audio" Target="../media/audio3.wav"/><Relationship Id="rId15" Type="http://schemas.openxmlformats.org/officeDocument/2006/relationships/image" Target="../media/image71.png"/><Relationship Id="rId10" Type="http://schemas.openxmlformats.org/officeDocument/2006/relationships/image" Target="../media/image68.jpeg"/><Relationship Id="rId4" Type="http://schemas.openxmlformats.org/officeDocument/2006/relationships/audio" Target="../media/audio2.wav"/><Relationship Id="rId9" Type="http://schemas.openxmlformats.org/officeDocument/2006/relationships/image" Target="../media/image67.png"/><Relationship Id="rId14" Type="http://schemas.openxmlformats.org/officeDocument/2006/relationships/image" Target="../media/image6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65.gif"/><Relationship Id="rId3" Type="http://schemas.openxmlformats.org/officeDocument/2006/relationships/notesSlide" Target="../notesSlides/notesSlide3.xml"/><Relationship Id="rId7" Type="http://schemas.openxmlformats.org/officeDocument/2006/relationships/audio" Target="../media/audio8.wav"/><Relationship Id="rId12" Type="http://schemas.openxmlformats.org/officeDocument/2006/relationships/image" Target="../media/image6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6.wav"/><Relationship Id="rId11" Type="http://schemas.openxmlformats.org/officeDocument/2006/relationships/audio" Target="../media/audio7.wav"/><Relationship Id="rId5" Type="http://schemas.openxmlformats.org/officeDocument/2006/relationships/audio" Target="../media/audio3.wav"/><Relationship Id="rId15" Type="http://schemas.openxmlformats.org/officeDocument/2006/relationships/image" Target="../media/image71.png"/><Relationship Id="rId10" Type="http://schemas.openxmlformats.org/officeDocument/2006/relationships/image" Target="../media/image68.jpeg"/><Relationship Id="rId4" Type="http://schemas.openxmlformats.org/officeDocument/2006/relationships/audio" Target="../media/audio2.wav"/><Relationship Id="rId9" Type="http://schemas.openxmlformats.org/officeDocument/2006/relationships/image" Target="../media/image67.png"/><Relationship Id="rId14" Type="http://schemas.openxmlformats.org/officeDocument/2006/relationships/image" Target="../media/image69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2.png"/><Relationship Id="rId3" Type="http://schemas.openxmlformats.org/officeDocument/2006/relationships/audio" Target="../media/audio3.wav"/><Relationship Id="rId7" Type="http://schemas.openxmlformats.org/officeDocument/2006/relationships/image" Target="../media/image67.png"/><Relationship Id="rId12" Type="http://schemas.openxmlformats.org/officeDocument/2006/relationships/image" Target="../media/image6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.wav"/><Relationship Id="rId11" Type="http://schemas.openxmlformats.org/officeDocument/2006/relationships/image" Target="../media/image65.gif"/><Relationship Id="rId5" Type="http://schemas.openxmlformats.org/officeDocument/2006/relationships/audio" Target="../media/audio8.wav"/><Relationship Id="rId10" Type="http://schemas.openxmlformats.org/officeDocument/2006/relationships/image" Target="../media/image66.gif"/><Relationship Id="rId4" Type="http://schemas.openxmlformats.org/officeDocument/2006/relationships/audio" Target="../media/audio6.wav"/><Relationship Id="rId9" Type="http://schemas.openxmlformats.org/officeDocument/2006/relationships/audio" Target="../media/audio7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4.bin"/><Relationship Id="rId20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Relationship Id="rId22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14.wmf"/><Relationship Id="rId26" Type="http://schemas.openxmlformats.org/officeDocument/2006/relationships/oleObject" Target="../embeddings/oleObject30.bin"/><Relationship Id="rId3" Type="http://schemas.openxmlformats.org/officeDocument/2006/relationships/oleObject" Target="../embeddings/oleObject18.bin"/><Relationship Id="rId21" Type="http://schemas.openxmlformats.org/officeDocument/2006/relationships/image" Target="../media/image25.wmf"/><Relationship Id="rId34" Type="http://schemas.openxmlformats.org/officeDocument/2006/relationships/oleObject" Target="../embeddings/oleObject34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25.bin"/><Relationship Id="rId25" Type="http://schemas.openxmlformats.org/officeDocument/2006/relationships/image" Target="../media/image27.wmf"/><Relationship Id="rId33" Type="http://schemas.openxmlformats.org/officeDocument/2006/relationships/image" Target="../media/image31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4.emf"/><Relationship Id="rId20" Type="http://schemas.openxmlformats.org/officeDocument/2006/relationships/oleObject" Target="../embeddings/oleObject27.bin"/><Relationship Id="rId29" Type="http://schemas.openxmlformats.org/officeDocument/2006/relationships/image" Target="../media/image2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22.bin"/><Relationship Id="rId24" Type="http://schemas.openxmlformats.org/officeDocument/2006/relationships/oleObject" Target="../embeddings/oleObject29.bin"/><Relationship Id="rId32" Type="http://schemas.openxmlformats.org/officeDocument/2006/relationships/oleObject" Target="../embeddings/oleObject33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23" Type="http://schemas.openxmlformats.org/officeDocument/2006/relationships/image" Target="../media/image26.emf"/><Relationship Id="rId28" Type="http://schemas.openxmlformats.org/officeDocument/2006/relationships/oleObject" Target="../embeddings/oleObject31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26.bin"/><Relationship Id="rId31" Type="http://schemas.openxmlformats.org/officeDocument/2006/relationships/image" Target="../media/image30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3.emf"/><Relationship Id="rId22" Type="http://schemas.openxmlformats.org/officeDocument/2006/relationships/oleObject" Target="../embeddings/oleObject28.bin"/><Relationship Id="rId27" Type="http://schemas.openxmlformats.org/officeDocument/2006/relationships/image" Target="../media/image28.emf"/><Relationship Id="rId30" Type="http://schemas.openxmlformats.org/officeDocument/2006/relationships/oleObject" Target="../embeddings/oleObject32.bin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1C9B9-B94F-4AF2-A4F1-99CE2FAA449A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68610" name="Picture 2" descr="fleur rose p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441701"/>
            <a:ext cx="6934200" cy="3886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82277" name="WordArt 5"/>
          <p:cNvSpPr>
            <a:spLocks noChangeArrowheads="1" noChangeShapeType="1" noTextEdit="1"/>
          </p:cNvSpPr>
          <p:nvPr/>
        </p:nvSpPr>
        <p:spPr bwMode="auto">
          <a:xfrm>
            <a:off x="304800" y="22225"/>
            <a:ext cx="8734425" cy="173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3333FF">
                      <a:alpha val="61176"/>
                    </a:srgb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qúy thầy cô về dự giờ thao giảng</a:t>
            </a:r>
          </a:p>
        </p:txBody>
      </p:sp>
      <p:pic>
        <p:nvPicPr>
          <p:cNvPr id="68612" name="Picture 6" descr="arg-book-flipping-pages-207x165-ur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10" y="1499898"/>
            <a:ext cx="2592388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ext Box 8"/>
          <p:cNvSpPr txBox="1">
            <a:spLocks noChangeArrowheads="1"/>
          </p:cNvSpPr>
          <p:nvPr/>
        </p:nvSpPr>
        <p:spPr bwMode="auto">
          <a:xfrm rot="-1897722">
            <a:off x="304800" y="2544763"/>
            <a:ext cx="88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68614" name="Text Box 9"/>
          <p:cNvSpPr txBox="1">
            <a:spLocks noChangeArrowheads="1"/>
          </p:cNvSpPr>
          <p:nvPr/>
        </p:nvSpPr>
        <p:spPr bwMode="auto">
          <a:xfrm>
            <a:off x="5927725" y="5187950"/>
            <a:ext cx="18446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600">
              <a:latin typeface="Verdana" pitchFamily="34" charset="0"/>
            </a:endParaRPr>
          </a:p>
        </p:txBody>
      </p:sp>
    </p:spTree>
  </p:cSld>
  <p:clrMapOvr>
    <a:masterClrMapping/>
  </p:clrMapOvr>
  <p:transition advTm="1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animBg="1"/>
      <p:bldP spid="18227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7" name="Line 6"/>
          <p:cNvSpPr>
            <a:spLocks noChangeShapeType="1"/>
          </p:cNvSpPr>
          <p:nvPr/>
        </p:nvSpPr>
        <p:spPr bwMode="auto">
          <a:xfrm>
            <a:off x="4572000" y="476250"/>
            <a:ext cx="0" cy="638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8" name="Text Box 7"/>
          <p:cNvSpPr txBox="1">
            <a:spLocks noChangeArrowheads="1"/>
          </p:cNvSpPr>
          <p:nvPr/>
        </p:nvSpPr>
        <p:spPr bwMode="auto">
          <a:xfrm>
            <a:off x="71438" y="307975"/>
            <a:ext cx="4500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I.GÓC GIỮA HAI MẶT PHẲNG</a:t>
            </a:r>
          </a:p>
        </p:txBody>
      </p:sp>
      <p:sp>
        <p:nvSpPr>
          <p:cNvPr id="14369" name="Text Box 8"/>
          <p:cNvSpPr txBox="1">
            <a:spLocks noChangeArrowheads="1"/>
          </p:cNvSpPr>
          <p:nvPr/>
        </p:nvSpPr>
        <p:spPr bwMode="auto">
          <a:xfrm>
            <a:off x="0" y="820738"/>
            <a:ext cx="2628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alibri" pitchFamily="34" charset="0"/>
              </a:rPr>
              <a:t> 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nghĩa:</a:t>
            </a:r>
          </a:p>
        </p:txBody>
      </p:sp>
      <p:sp>
        <p:nvSpPr>
          <p:cNvPr id="14370" name="Text Box 9"/>
          <p:cNvSpPr txBox="1">
            <a:spLocks noChangeArrowheads="1"/>
          </p:cNvSpPr>
          <p:nvPr/>
        </p:nvSpPr>
        <p:spPr bwMode="auto">
          <a:xfrm>
            <a:off x="-157163" y="1484313"/>
            <a:ext cx="4500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2.Cách xác định góc giữa 2 mặt phẳng cắt nhau:</a:t>
            </a:r>
          </a:p>
        </p:txBody>
      </p:sp>
      <p:grpSp>
        <p:nvGrpSpPr>
          <p:cNvPr id="14371" name="Group 37"/>
          <p:cNvGrpSpPr>
            <a:grpSpLocks/>
          </p:cNvGrpSpPr>
          <p:nvPr/>
        </p:nvGrpSpPr>
        <p:grpSpPr bwMode="auto">
          <a:xfrm>
            <a:off x="179388" y="2205038"/>
            <a:ext cx="3960812" cy="514350"/>
            <a:chOff x="158" y="1525"/>
            <a:chExt cx="2631" cy="363"/>
          </a:xfrm>
        </p:grpSpPr>
        <p:sp>
          <p:nvSpPr>
            <p:cNvPr id="14438" name="Text Box 38"/>
            <p:cNvSpPr txBox="1">
              <a:spLocks noChangeArrowheads="1"/>
            </p:cNvSpPr>
            <p:nvPr/>
          </p:nvSpPr>
          <p:spPr bwMode="auto">
            <a:xfrm>
              <a:off x="158" y="1556"/>
              <a:ext cx="2631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+Giả sử:</a:t>
              </a:r>
              <a:r>
                <a:rPr lang="en-US" b="1">
                  <a:latin typeface="Times New Roman" pitchFamily="18" charset="0"/>
                </a:rPr>
                <a:t> </a:t>
              </a:r>
            </a:p>
          </p:txBody>
        </p:sp>
        <p:graphicFrame>
          <p:nvGraphicFramePr>
            <p:cNvPr id="14366" name="Object 39"/>
            <p:cNvGraphicFramePr>
              <a:graphicFrameLocks noChangeAspect="1"/>
            </p:cNvGraphicFramePr>
            <p:nvPr/>
          </p:nvGraphicFramePr>
          <p:xfrm>
            <a:off x="1020" y="1525"/>
            <a:ext cx="1361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96" name="Equation" r:id="rId3" imgW="850531" imgH="203112" progId="Equation.3">
                    <p:embed/>
                  </p:oleObj>
                </mc:Choice>
                <mc:Fallback>
                  <p:oleObj name="Equation" r:id="rId3" imgW="850531" imgH="203112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" y="1525"/>
                          <a:ext cx="1361" cy="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72" name="Group 40"/>
          <p:cNvGrpSpPr>
            <a:grpSpLocks/>
          </p:cNvGrpSpPr>
          <p:nvPr/>
        </p:nvGrpSpPr>
        <p:grpSpPr bwMode="auto">
          <a:xfrm>
            <a:off x="179388" y="2565400"/>
            <a:ext cx="4176712" cy="923925"/>
            <a:chOff x="113" y="1616"/>
            <a:chExt cx="2631" cy="582"/>
          </a:xfrm>
        </p:grpSpPr>
        <p:grpSp>
          <p:nvGrpSpPr>
            <p:cNvPr id="14435" name="Group 41"/>
            <p:cNvGrpSpPr>
              <a:grpSpLocks/>
            </p:cNvGrpSpPr>
            <p:nvPr/>
          </p:nvGrpSpPr>
          <p:grpSpPr bwMode="auto">
            <a:xfrm>
              <a:off x="113" y="1749"/>
              <a:ext cx="1958" cy="298"/>
              <a:chOff x="113" y="1749"/>
              <a:chExt cx="1958" cy="298"/>
            </a:xfrm>
          </p:grpSpPr>
          <p:graphicFrame>
            <p:nvGraphicFramePr>
              <p:cNvPr id="14365" name="Object 42"/>
              <p:cNvGraphicFramePr>
                <a:graphicFrameLocks noChangeAspect="1"/>
              </p:cNvGraphicFramePr>
              <p:nvPr/>
            </p:nvGraphicFramePr>
            <p:xfrm>
              <a:off x="521" y="1752"/>
              <a:ext cx="499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997" name="Equation" r:id="rId5" imgW="329914" imgH="177646" progId="Equation.3">
                      <p:embed/>
                    </p:oleObj>
                  </mc:Choice>
                  <mc:Fallback>
                    <p:oleObj name="Equation" r:id="rId5" imgW="329914" imgH="177646" progId="Equation.3">
                      <p:embed/>
                      <p:pic>
                        <p:nvPicPr>
                          <p:cNvPr id="0" name="Object 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" y="1752"/>
                            <a:ext cx="499" cy="27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36" name="Text Box 43"/>
              <p:cNvSpPr txBox="1">
                <a:spLocks noChangeArrowheads="1"/>
              </p:cNvSpPr>
              <p:nvPr/>
            </p:nvSpPr>
            <p:spPr bwMode="auto">
              <a:xfrm>
                <a:off x="113" y="1749"/>
                <a:ext cx="195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Calibri" pitchFamily="34" charset="0"/>
                  </a:rPr>
                  <a:t>+</a:t>
                </a:r>
                <a:r>
                  <a:rPr lang="en-US" sz="2000" b="1">
                    <a:latin typeface="Times New Roman" pitchFamily="18" charset="0"/>
                  </a:rPr>
                  <a:t>Từ</a:t>
                </a:r>
                <a:r>
                  <a:rPr lang="en-US" sz="2400" b="1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14437" name="Text Box 44"/>
              <p:cNvSpPr txBox="1">
                <a:spLocks noChangeArrowheads="1"/>
              </p:cNvSpPr>
              <p:nvPr/>
            </p:nvSpPr>
            <p:spPr bwMode="auto">
              <a:xfrm>
                <a:off x="975" y="1797"/>
                <a:ext cx="95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</a:rPr>
                  <a:t>kẻ:</a:t>
                </a:r>
              </a:p>
            </p:txBody>
          </p:sp>
        </p:grpSp>
        <p:graphicFrame>
          <p:nvGraphicFramePr>
            <p:cNvPr id="14364" name="Object 45"/>
            <p:cNvGraphicFramePr>
              <a:graphicFrameLocks noChangeAspect="1"/>
            </p:cNvGraphicFramePr>
            <p:nvPr/>
          </p:nvGraphicFramePr>
          <p:xfrm>
            <a:off x="1247" y="1616"/>
            <a:ext cx="1497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98" name="Equation" r:id="rId7" imgW="927100" imgH="457200" progId="Equation.3">
                    <p:embed/>
                  </p:oleObj>
                </mc:Choice>
                <mc:Fallback>
                  <p:oleObj name="Equation" r:id="rId7" imgW="927100" imgH="457200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" y="1616"/>
                          <a:ext cx="1497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73" name="Group 46"/>
          <p:cNvGrpSpPr>
            <a:grpSpLocks/>
          </p:cNvGrpSpPr>
          <p:nvPr/>
        </p:nvGrpSpPr>
        <p:grpSpPr bwMode="auto">
          <a:xfrm>
            <a:off x="179388" y="3284538"/>
            <a:ext cx="4752975" cy="955675"/>
            <a:chOff x="113" y="2069"/>
            <a:chExt cx="2994" cy="602"/>
          </a:xfrm>
        </p:grpSpPr>
        <p:sp>
          <p:nvSpPr>
            <p:cNvPr id="14433" name="Text Box 47"/>
            <p:cNvSpPr txBox="1">
              <a:spLocks noChangeArrowheads="1"/>
            </p:cNvSpPr>
            <p:nvPr/>
          </p:nvSpPr>
          <p:spPr bwMode="auto">
            <a:xfrm>
              <a:off x="113" y="2069"/>
              <a:ext cx="29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+</a:t>
              </a:r>
              <a:r>
                <a:rPr lang="en-US" sz="2000" b="1">
                  <a:latin typeface="Times New Roman" pitchFamily="18" charset="0"/>
                </a:rPr>
                <a:t>Góc giữa </a:t>
              </a: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  <a:r>
                <a:rPr lang="en-US" sz="2000" b="1">
                  <a:latin typeface="Times New Roman" pitchFamily="18" charset="0"/>
                </a:rPr>
                <a:t> và </a:t>
              </a: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  <a:r>
                <a:rPr lang="en-US" sz="2000" b="1">
                  <a:latin typeface="Times New Roman" pitchFamily="18" charset="0"/>
                </a:rPr>
                <a:t> là góc giữa </a:t>
              </a:r>
            </a:p>
          </p:txBody>
        </p:sp>
        <p:graphicFrame>
          <p:nvGraphicFramePr>
            <p:cNvPr id="14362" name="Object 48"/>
            <p:cNvGraphicFramePr>
              <a:graphicFrameLocks noChangeAspect="1"/>
            </p:cNvGraphicFramePr>
            <p:nvPr/>
          </p:nvGraphicFramePr>
          <p:xfrm>
            <a:off x="385" y="2341"/>
            <a:ext cx="408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99" name="Equation" r:id="rId9" imgW="208440" imgH="153720" progId="Equation.3">
                    <p:embed/>
                  </p:oleObj>
                </mc:Choice>
                <mc:Fallback>
                  <p:oleObj name="Equation" r:id="rId9" imgW="208440" imgH="153720" progId="Equation.3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" y="2341"/>
                          <a:ext cx="408" cy="3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3" name="Object 49"/>
            <p:cNvGraphicFramePr>
              <a:graphicFrameLocks noChangeAspect="1"/>
            </p:cNvGraphicFramePr>
            <p:nvPr/>
          </p:nvGraphicFramePr>
          <p:xfrm>
            <a:off x="1111" y="2387"/>
            <a:ext cx="454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00" name="Equation" r:id="rId11" imgW="208440" imgH="153720" progId="Equation.3">
                    <p:embed/>
                  </p:oleObj>
                </mc:Choice>
                <mc:Fallback>
                  <p:oleObj name="Equation" r:id="rId11" imgW="208440" imgH="153720" progId="Equation.3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1" y="2387"/>
                          <a:ext cx="454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34" name="Text Box 50"/>
            <p:cNvSpPr txBox="1">
              <a:spLocks noChangeArrowheads="1"/>
            </p:cNvSpPr>
            <p:nvPr/>
          </p:nvSpPr>
          <p:spPr bwMode="auto">
            <a:xfrm>
              <a:off x="793" y="2341"/>
              <a:ext cx="7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 pitchFamily="34" charset="0"/>
                </a:rPr>
                <a:t>và</a:t>
              </a:r>
            </a:p>
          </p:txBody>
        </p:sp>
      </p:grpSp>
      <p:sp>
        <p:nvSpPr>
          <p:cNvPr id="14374" name="Text Box 51"/>
          <p:cNvSpPr txBox="1">
            <a:spLocks noChangeArrowheads="1"/>
          </p:cNvSpPr>
          <p:nvPr/>
        </p:nvSpPr>
        <p:spPr bwMode="auto">
          <a:xfrm>
            <a:off x="-252413" y="4149725"/>
            <a:ext cx="496887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alibri" pitchFamily="34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.Diện tích hình chiếu của một đa giác</a:t>
            </a:r>
          </a:p>
        </p:txBody>
      </p:sp>
      <p:graphicFrame>
        <p:nvGraphicFramePr>
          <p:cNvPr id="14338" name="Object 5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1" name="Equation" r:id="rId13" imgW="114151" imgH="215619" progId="Equation.3">
                  <p:embed/>
                </p:oleObj>
              </mc:Choice>
              <mc:Fallback>
                <p:oleObj name="Equation" r:id="rId13" imgW="114151" imgH="215619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5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2" name="Equation" r:id="rId15" imgW="114151" imgH="215619" progId="Equation.3">
                  <p:embed/>
                </p:oleObj>
              </mc:Choice>
              <mc:Fallback>
                <p:oleObj name="Equation" r:id="rId15" imgW="114151" imgH="215619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75" name="Group 54"/>
          <p:cNvGrpSpPr>
            <a:grpSpLocks/>
          </p:cNvGrpSpPr>
          <p:nvPr/>
        </p:nvGrpSpPr>
        <p:grpSpPr bwMode="auto">
          <a:xfrm>
            <a:off x="71326" y="5241925"/>
            <a:ext cx="4226970" cy="841375"/>
            <a:chOff x="46" y="3438"/>
            <a:chExt cx="2193" cy="530"/>
          </a:xfrm>
        </p:grpSpPr>
        <p:sp>
          <p:nvSpPr>
            <p:cNvPr id="14431" name="Text Box 55"/>
            <p:cNvSpPr txBox="1">
              <a:spLocks noChangeArrowheads="1"/>
            </p:cNvSpPr>
            <p:nvPr/>
          </p:nvSpPr>
          <p:spPr bwMode="auto">
            <a:xfrm>
              <a:off x="46" y="3438"/>
              <a:ext cx="215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 smtClean="0">
                  <a:latin typeface="Times New Roman" pitchFamily="18" charset="0"/>
                </a:rPr>
                <a:t>là</a:t>
              </a:r>
              <a:r>
                <a:rPr lang="en-US" sz="2000" b="1" dirty="0" smtClean="0">
                  <a:latin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</a:rPr>
                <a:t>hình</a:t>
              </a:r>
              <a:r>
                <a:rPr lang="en-US" sz="2000" b="1" dirty="0" smtClean="0">
                  <a:latin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</a:rPr>
                <a:t>chiếu</a:t>
              </a:r>
              <a:r>
                <a:rPr lang="en-US" sz="2000" b="1" dirty="0">
                  <a:latin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</a:rPr>
                <a:t>vuông</a:t>
              </a:r>
              <a:r>
                <a:rPr lang="en-US" sz="2000" b="1" dirty="0" smtClean="0">
                  <a:latin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</a:rPr>
                <a:t>góc</a:t>
              </a:r>
              <a:r>
                <a:rPr lang="en-US" sz="2000" b="1" dirty="0" smtClean="0">
                  <a:latin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</a:rPr>
                <a:t>của</a:t>
              </a:r>
              <a:r>
                <a:rPr lang="en-US" sz="2000" b="1" dirty="0">
                  <a:latin typeface="Times New Roman" pitchFamily="18" charset="0"/>
                </a:rPr>
                <a:t> </a:t>
              </a:r>
              <a:r>
                <a:rPr lang="en-US" sz="2000" b="1" dirty="0" smtClean="0">
                  <a:latin typeface="Times New Roman" pitchFamily="18" charset="0"/>
                </a:rPr>
                <a:t>H </a:t>
              </a:r>
              <a:r>
                <a:rPr lang="en-US" sz="2000" b="1" dirty="0" err="1" smtClean="0">
                  <a:latin typeface="Times New Roman" pitchFamily="18" charset="0"/>
                </a:rPr>
                <a:t>trên</a:t>
              </a:r>
              <a:r>
                <a:rPr lang="en-US" b="1" dirty="0" smtClean="0">
                  <a:latin typeface="Times New Roman" pitchFamily="18" charset="0"/>
                </a:rPr>
                <a:t> </a:t>
              </a:r>
              <a:endParaRPr lang="en-US" b="1" dirty="0">
                <a:latin typeface="Times New Roman" pitchFamily="18" charset="0"/>
              </a:endParaRPr>
            </a:p>
          </p:txBody>
        </p:sp>
        <p:graphicFrame>
          <p:nvGraphicFramePr>
            <p:cNvPr id="14361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107304"/>
                </p:ext>
              </p:extLst>
            </p:nvPr>
          </p:nvGraphicFramePr>
          <p:xfrm>
            <a:off x="2038" y="3465"/>
            <a:ext cx="201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03" name="Equation" r:id="rId16" imgW="253780" imgH="203024" progId="Equation.3">
                    <p:embed/>
                  </p:oleObj>
                </mc:Choice>
                <mc:Fallback>
                  <p:oleObj name="Equation" r:id="rId16" imgW="253780" imgH="203024" progId="Equation.3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8" y="3465"/>
                          <a:ext cx="201" cy="24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32" name="Text Box 57"/>
            <p:cNvSpPr txBox="1">
              <a:spLocks noChangeArrowheads="1"/>
            </p:cNvSpPr>
            <p:nvPr/>
          </p:nvSpPr>
          <p:spPr bwMode="auto">
            <a:xfrm>
              <a:off x="51" y="3718"/>
              <a:ext cx="7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>
                  <a:latin typeface="Times New Roman" pitchFamily="18" charset="0"/>
                </a:rPr>
                <a:t>có</a:t>
              </a:r>
              <a:r>
                <a:rPr lang="en-US" sz="2000" b="1" dirty="0">
                  <a:latin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</a:rPr>
                <a:t>dt</a:t>
              </a:r>
              <a:r>
                <a:rPr lang="en-US" sz="2000" b="1" dirty="0">
                  <a:latin typeface="Times New Roman" pitchFamily="18" charset="0"/>
                </a:rPr>
                <a:t> S</a:t>
              </a:r>
              <a:r>
                <a:rPr lang="en-US" sz="2000" b="1" dirty="0" smtClean="0">
                  <a:latin typeface="Times New Roman" pitchFamily="18" charset="0"/>
                </a:rPr>
                <a:t>’.</a:t>
              </a:r>
              <a:endParaRPr lang="en-US" sz="2000" b="1" dirty="0">
                <a:latin typeface="Times New Roman" pitchFamily="18" charset="0"/>
              </a:endParaRPr>
            </a:p>
          </p:txBody>
        </p:sp>
      </p:grpSp>
      <p:grpSp>
        <p:nvGrpSpPr>
          <p:cNvPr id="14376" name="Group 58"/>
          <p:cNvGrpSpPr>
            <a:grpSpLocks/>
          </p:cNvGrpSpPr>
          <p:nvPr/>
        </p:nvGrpSpPr>
        <p:grpSpPr bwMode="auto">
          <a:xfrm>
            <a:off x="942472" y="5618957"/>
            <a:ext cx="3455988" cy="633412"/>
            <a:chOff x="113" y="3702"/>
            <a:chExt cx="2177" cy="399"/>
          </a:xfrm>
        </p:grpSpPr>
        <p:sp>
          <p:nvSpPr>
            <p:cNvPr id="14430" name="Text Box 59"/>
            <p:cNvSpPr txBox="1">
              <a:spLocks noChangeArrowheads="1"/>
            </p:cNvSpPr>
            <p:nvPr/>
          </p:nvSpPr>
          <p:spPr bwMode="auto">
            <a:xfrm>
              <a:off x="113" y="3748"/>
              <a:ext cx="9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Ta có CT:</a:t>
              </a:r>
            </a:p>
          </p:txBody>
        </p:sp>
        <p:graphicFrame>
          <p:nvGraphicFramePr>
            <p:cNvPr id="14360" name="Object 60"/>
            <p:cNvGraphicFramePr>
              <a:graphicFrameLocks noChangeAspect="1"/>
            </p:cNvGraphicFramePr>
            <p:nvPr/>
          </p:nvGraphicFramePr>
          <p:xfrm>
            <a:off x="930" y="3702"/>
            <a:ext cx="1360" cy="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04" name="Equation" r:id="rId18" imgW="616320" imgH="153720" progId="Equation.3">
                    <p:embed/>
                  </p:oleObj>
                </mc:Choice>
                <mc:Fallback>
                  <p:oleObj name="Equation" r:id="rId18" imgW="616320" imgH="153720" progId="Equation.3">
                    <p:embed/>
                    <p:pic>
                      <p:nvPicPr>
                        <p:cNvPr id="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" y="3702"/>
                          <a:ext cx="1360" cy="3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77" name="Group 61"/>
          <p:cNvGrpSpPr>
            <a:grpSpLocks/>
          </p:cNvGrpSpPr>
          <p:nvPr/>
        </p:nvGrpSpPr>
        <p:grpSpPr bwMode="auto">
          <a:xfrm>
            <a:off x="132261" y="4782193"/>
            <a:ext cx="4496507" cy="422276"/>
            <a:chOff x="82" y="3095"/>
            <a:chExt cx="2501" cy="266"/>
          </a:xfrm>
        </p:grpSpPr>
        <p:sp>
          <p:nvSpPr>
            <p:cNvPr id="3" name="Text Box 62"/>
            <p:cNvSpPr txBox="1">
              <a:spLocks noChangeArrowheads="1"/>
            </p:cNvSpPr>
            <p:nvPr/>
          </p:nvSpPr>
          <p:spPr bwMode="auto">
            <a:xfrm>
              <a:off x="995" y="3099"/>
              <a:ext cx="15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>
                  <a:latin typeface="Times New Roman" pitchFamily="18" charset="0"/>
                </a:rPr>
                <a:t>có</a:t>
              </a:r>
              <a:r>
                <a:rPr lang="en-US" sz="2000" b="1" dirty="0">
                  <a:latin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</a:rPr>
                <a:t>diện</a:t>
              </a:r>
              <a:r>
                <a:rPr lang="en-US" sz="2000" b="1" dirty="0">
                  <a:latin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</a:rPr>
                <a:t>tích</a:t>
              </a:r>
              <a:r>
                <a:rPr lang="en-US" sz="2000" b="1" dirty="0">
                  <a:latin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</a:rPr>
                <a:t>S,đa</a:t>
              </a:r>
              <a:r>
                <a:rPr lang="en-US" sz="2000" b="1" dirty="0" smtClean="0">
                  <a:latin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</a:rPr>
                <a:t>giác</a:t>
              </a:r>
              <a:r>
                <a:rPr lang="en-US" sz="2000" b="1" dirty="0" smtClean="0">
                  <a:latin typeface="Times New Roman" pitchFamily="18" charset="0"/>
                </a:rPr>
                <a:t> H’</a:t>
              </a:r>
              <a:endParaRPr lang="en-US" sz="2000" b="1" dirty="0">
                <a:latin typeface="Times New Roman" pitchFamily="18" charset="0"/>
              </a:endParaRPr>
            </a:p>
          </p:txBody>
        </p:sp>
        <p:graphicFrame>
          <p:nvGraphicFramePr>
            <p:cNvPr id="14359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8832299"/>
                </p:ext>
              </p:extLst>
            </p:nvPr>
          </p:nvGraphicFramePr>
          <p:xfrm>
            <a:off x="576" y="3104"/>
            <a:ext cx="454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05" name="Equation" r:id="rId20" imgW="571252" imgH="203112" progId="Equation.3">
                    <p:embed/>
                  </p:oleObj>
                </mc:Choice>
                <mc:Fallback>
                  <p:oleObj name="Equation" r:id="rId20" imgW="571252" imgH="203112" progId="Equation.3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3104"/>
                          <a:ext cx="454" cy="25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29" name="Text Box 64"/>
            <p:cNvSpPr txBox="1">
              <a:spLocks noChangeArrowheads="1"/>
            </p:cNvSpPr>
            <p:nvPr/>
          </p:nvSpPr>
          <p:spPr bwMode="auto">
            <a:xfrm>
              <a:off x="82" y="3095"/>
              <a:ext cx="5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>
                  <a:latin typeface="Times New Roman" pitchFamily="18" charset="0"/>
                </a:rPr>
                <a:t>Đa</a:t>
              </a:r>
              <a:r>
                <a:rPr lang="en-US" sz="2000" b="1" dirty="0">
                  <a:latin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</a:rPr>
                <a:t>giác</a:t>
              </a:r>
              <a:endParaRPr lang="en-US" sz="2000" b="1" dirty="0">
                <a:latin typeface="Times New Roman" pitchFamily="18" charset="0"/>
              </a:endParaRPr>
            </a:p>
          </p:txBody>
        </p:sp>
      </p:grpSp>
      <p:grpSp>
        <p:nvGrpSpPr>
          <p:cNvPr id="14378" name="Group 65"/>
          <p:cNvGrpSpPr>
            <a:grpSpLocks/>
          </p:cNvGrpSpPr>
          <p:nvPr/>
        </p:nvGrpSpPr>
        <p:grpSpPr bwMode="auto">
          <a:xfrm>
            <a:off x="175755" y="6185638"/>
            <a:ext cx="4356100" cy="439738"/>
            <a:chOff x="0" y="3929"/>
            <a:chExt cx="2744" cy="277"/>
          </a:xfrm>
        </p:grpSpPr>
        <p:grpSp>
          <p:nvGrpSpPr>
            <p:cNvPr id="4" name="Group 66"/>
            <p:cNvGrpSpPr>
              <a:grpSpLocks/>
            </p:cNvGrpSpPr>
            <p:nvPr/>
          </p:nvGrpSpPr>
          <p:grpSpPr bwMode="auto">
            <a:xfrm>
              <a:off x="0" y="3929"/>
              <a:ext cx="2486" cy="277"/>
              <a:chOff x="158" y="4043"/>
              <a:chExt cx="2486" cy="277"/>
            </a:xfrm>
          </p:grpSpPr>
          <p:sp>
            <p:nvSpPr>
              <p:cNvPr id="14425" name="Text Box 67"/>
              <p:cNvSpPr txBox="1">
                <a:spLocks noChangeArrowheads="1"/>
              </p:cNvSpPr>
              <p:nvPr/>
            </p:nvSpPr>
            <p:spPr bwMode="auto">
              <a:xfrm>
                <a:off x="158" y="4043"/>
                <a:ext cx="40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latin typeface="Calibri" pitchFamily="34" charset="0"/>
                  </a:rPr>
                  <a:t>(</a:t>
                </a:r>
                <a:r>
                  <a:rPr lang="en-US" sz="2000" b="1">
                    <a:latin typeface="Times New Roman" pitchFamily="18" charset="0"/>
                  </a:rPr>
                  <a:t>với </a:t>
                </a:r>
              </a:p>
            </p:txBody>
          </p:sp>
          <p:graphicFrame>
            <p:nvGraphicFramePr>
              <p:cNvPr id="14356" name="Object 68"/>
              <p:cNvGraphicFramePr>
                <a:graphicFrameLocks noChangeAspect="1"/>
              </p:cNvGraphicFramePr>
              <p:nvPr/>
            </p:nvGraphicFramePr>
            <p:xfrm>
              <a:off x="521" y="4074"/>
              <a:ext cx="241" cy="2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06" name="Equation" r:id="rId22" imgW="99720" imgH="117720" progId="Equation.3">
                      <p:embed/>
                    </p:oleObj>
                  </mc:Choice>
                  <mc:Fallback>
                    <p:oleObj name="Equation" r:id="rId22" imgW="99720" imgH="117720" progId="Equation.3">
                      <p:embed/>
                      <p:pic>
                        <p:nvPicPr>
                          <p:cNvPr id="0" name="Object 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" y="4074"/>
                            <a:ext cx="241" cy="21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26" name="Text Box 69"/>
              <p:cNvSpPr txBox="1">
                <a:spLocks noChangeArrowheads="1"/>
              </p:cNvSpPr>
              <p:nvPr/>
            </p:nvSpPr>
            <p:spPr bwMode="auto">
              <a:xfrm>
                <a:off x="739" y="4052"/>
                <a:ext cx="113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</a:rPr>
                  <a:t>là góc giữa</a:t>
                </a:r>
                <a:r>
                  <a:rPr lang="en-US" b="1">
                    <a:latin typeface="Times New Roman" pitchFamily="18" charset="0"/>
                  </a:rPr>
                  <a:t> </a:t>
                </a:r>
              </a:p>
            </p:txBody>
          </p:sp>
          <p:graphicFrame>
            <p:nvGraphicFramePr>
              <p:cNvPr id="14357" name="Object 70"/>
              <p:cNvGraphicFramePr>
                <a:graphicFrameLocks noChangeAspect="1"/>
              </p:cNvGraphicFramePr>
              <p:nvPr/>
            </p:nvGraphicFramePr>
            <p:xfrm>
              <a:off x="1638" y="4065"/>
              <a:ext cx="453" cy="2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07" name="Equation" r:id="rId24" imgW="253780" imgH="203024" progId="Equation.3">
                      <p:embed/>
                    </p:oleObj>
                  </mc:Choice>
                  <mc:Fallback>
                    <p:oleObj name="Equation" r:id="rId24" imgW="253780" imgH="203024" progId="Equation.3">
                      <p:embed/>
                      <p:pic>
                        <p:nvPicPr>
                          <p:cNvPr id="0" name="Object 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8" y="4065"/>
                            <a:ext cx="453" cy="25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358" name="Object 7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98545880"/>
                  </p:ext>
                </p:extLst>
              </p:nvPr>
            </p:nvGraphicFramePr>
            <p:xfrm>
              <a:off x="2235" y="4085"/>
              <a:ext cx="409" cy="2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08" name="Equation" r:id="rId26" imgW="253780" imgH="203024" progId="Equation.3">
                      <p:embed/>
                    </p:oleObj>
                  </mc:Choice>
                  <mc:Fallback>
                    <p:oleObj name="Equation" r:id="rId26" imgW="253780" imgH="203024" progId="Equation.3">
                      <p:embed/>
                      <p:pic>
                        <p:nvPicPr>
                          <p:cNvPr id="0" name="Object 7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35" y="4085"/>
                            <a:ext cx="409" cy="215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427" name="Text Box 72"/>
              <p:cNvSpPr txBox="1">
                <a:spLocks noChangeArrowheads="1"/>
              </p:cNvSpPr>
              <p:nvPr/>
            </p:nvSpPr>
            <p:spPr bwMode="auto">
              <a:xfrm>
                <a:off x="2028" y="4052"/>
                <a:ext cx="40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</a:rPr>
                  <a:t>và</a:t>
                </a:r>
              </a:p>
            </p:txBody>
          </p:sp>
        </p:grpSp>
        <p:sp>
          <p:nvSpPr>
            <p:cNvPr id="5" name="Text Box 73"/>
            <p:cNvSpPr txBox="1">
              <a:spLocks noChangeArrowheads="1"/>
            </p:cNvSpPr>
            <p:nvPr/>
          </p:nvSpPr>
          <p:spPr bwMode="auto">
            <a:xfrm>
              <a:off x="2434" y="3929"/>
              <a:ext cx="3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alibri" pitchFamily="34" charset="0"/>
                </a:rPr>
                <a:t>)</a:t>
              </a:r>
            </a:p>
          </p:txBody>
        </p:sp>
      </p:grpSp>
      <p:sp>
        <p:nvSpPr>
          <p:cNvPr id="14410" name="Text Box 74"/>
          <p:cNvSpPr txBox="1">
            <a:spLocks noChangeArrowheads="1"/>
          </p:cNvSpPr>
          <p:nvPr/>
        </p:nvSpPr>
        <p:spPr bwMode="auto">
          <a:xfrm>
            <a:off x="4572000" y="1268413"/>
            <a:ext cx="489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a.Tính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góc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giữa</a:t>
            </a:r>
            <a:r>
              <a:rPr lang="en-US" sz="2000" b="1" dirty="0">
                <a:latin typeface="Times New Roman" pitchFamily="18" charset="0"/>
              </a:rPr>
              <a:t> 2 </a:t>
            </a:r>
            <a:r>
              <a:rPr lang="en-US" sz="2000" b="1" dirty="0" err="1">
                <a:latin typeface="Times New Roman" pitchFamily="18" charset="0"/>
              </a:rPr>
              <a:t>mp</a:t>
            </a:r>
            <a:r>
              <a:rPr lang="en-US" sz="2000" b="1" dirty="0">
                <a:latin typeface="Times New Roman" pitchFamily="18" charset="0"/>
              </a:rPr>
              <a:t> (ABC)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(SBC</a:t>
            </a:r>
            <a:r>
              <a:rPr lang="en-US" b="1" dirty="0">
                <a:latin typeface="Times New Roman" pitchFamily="18" charset="0"/>
              </a:rPr>
              <a:t>)</a:t>
            </a:r>
          </a:p>
        </p:txBody>
      </p: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4643437" y="1624807"/>
            <a:ext cx="1901825" cy="433387"/>
            <a:chOff x="2857" y="1096"/>
            <a:chExt cx="1198" cy="273"/>
          </a:xfrm>
        </p:grpSpPr>
        <p:sp>
          <p:nvSpPr>
            <p:cNvPr id="6" name="Text Box 76"/>
            <p:cNvSpPr txBox="1">
              <a:spLocks noChangeArrowheads="1"/>
            </p:cNvSpPr>
            <p:nvPr/>
          </p:nvSpPr>
          <p:spPr bwMode="auto">
            <a:xfrm>
              <a:off x="2857" y="1117"/>
              <a:ext cx="3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>
                  <a:latin typeface="Calibri" pitchFamily="34" charset="0"/>
                </a:rPr>
                <a:t>b</a:t>
              </a:r>
              <a:r>
                <a:rPr lang="en-US" b="1" dirty="0">
                  <a:latin typeface="Calibri" pitchFamily="34" charset="0"/>
                </a:rPr>
                <a:t>.</a:t>
              </a:r>
            </a:p>
          </p:txBody>
        </p:sp>
        <p:graphicFrame>
          <p:nvGraphicFramePr>
            <p:cNvPr id="14355" name="Object 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4005938"/>
                </p:ext>
              </p:extLst>
            </p:nvPr>
          </p:nvGraphicFramePr>
          <p:xfrm>
            <a:off x="3102" y="1096"/>
            <a:ext cx="953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09" name="Equation" r:id="rId28" imgW="583947" imgH="228501" progId="Equation.3">
                    <p:embed/>
                  </p:oleObj>
                </mc:Choice>
                <mc:Fallback>
                  <p:oleObj name="Equation" r:id="rId28" imgW="583947" imgH="228501" progId="Equation.3">
                    <p:embed/>
                    <p:pic>
                      <p:nvPicPr>
                        <p:cNvPr id="0" name="Object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2" y="1096"/>
                          <a:ext cx="953" cy="2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39"/>
          <p:cNvGrpSpPr>
            <a:grpSpLocks/>
          </p:cNvGrpSpPr>
          <p:nvPr/>
        </p:nvGrpSpPr>
        <p:grpSpPr bwMode="auto">
          <a:xfrm>
            <a:off x="4572000" y="476250"/>
            <a:ext cx="4176713" cy="896938"/>
            <a:chOff x="2925" y="255"/>
            <a:chExt cx="2631" cy="565"/>
          </a:xfrm>
        </p:grpSpPr>
        <p:sp>
          <p:nvSpPr>
            <p:cNvPr id="14420" name="Text Box 79"/>
            <p:cNvSpPr txBox="1">
              <a:spLocks noChangeArrowheads="1"/>
            </p:cNvSpPr>
            <p:nvPr/>
          </p:nvSpPr>
          <p:spPr bwMode="auto">
            <a:xfrm>
              <a:off x="2925" y="255"/>
              <a:ext cx="19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</a:rPr>
                <a:t>VD1</a:t>
              </a:r>
              <a:r>
                <a:rPr lang="en-US" b="1" dirty="0">
                  <a:latin typeface="Times New Roman" pitchFamily="18" charset="0"/>
                </a:rPr>
                <a:t>:Cho </a:t>
              </a:r>
              <a:r>
                <a:rPr lang="en-US" b="1" dirty="0" err="1">
                  <a:latin typeface="Times New Roman" pitchFamily="18" charset="0"/>
                </a:rPr>
                <a:t>hình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chóp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</a:rPr>
                <a:t>S.ABC,có</a:t>
              </a:r>
              <a:r>
                <a:rPr lang="en-US" b="1" dirty="0" smtClean="0">
                  <a:latin typeface="Calibri" pitchFamily="34" charset="0"/>
                </a:rPr>
                <a:t>  </a:t>
              </a:r>
              <a:endParaRPr lang="en-US" b="1" dirty="0">
                <a:latin typeface="Calibri" pitchFamily="34" charset="0"/>
              </a:endParaRPr>
            </a:p>
          </p:txBody>
        </p:sp>
        <p:graphicFrame>
          <p:nvGraphicFramePr>
            <p:cNvPr id="14353" name="Object 80"/>
            <p:cNvGraphicFramePr>
              <a:graphicFrameLocks noChangeAspect="1"/>
            </p:cNvGraphicFramePr>
            <p:nvPr/>
          </p:nvGraphicFramePr>
          <p:xfrm>
            <a:off x="3878" y="391"/>
            <a:ext cx="1678" cy="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10" name="Equation" r:id="rId30" imgW="1282700" imgH="393700" progId="">
                    <p:embed/>
                  </p:oleObj>
                </mc:Choice>
                <mc:Fallback>
                  <p:oleObj name="Equation" r:id="rId30" imgW="1282700" imgH="393700" progId="">
                    <p:embed/>
                    <p:pic>
                      <p:nvPicPr>
                        <p:cNvPr id="0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91"/>
                          <a:ext cx="1678" cy="4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4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1530948"/>
                </p:ext>
              </p:extLst>
            </p:nvPr>
          </p:nvGraphicFramePr>
          <p:xfrm>
            <a:off x="4852" y="264"/>
            <a:ext cx="544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11" name="Equation" r:id="rId32" imgW="431425" imgH="177646" progId="Equation.3">
                    <p:embed/>
                  </p:oleObj>
                </mc:Choice>
                <mc:Fallback>
                  <p:oleObj name="Equation" r:id="rId32" imgW="431425" imgH="177646" progId="Equation.3">
                    <p:embed/>
                    <p:pic>
                      <p:nvPicPr>
                        <p:cNvPr id="0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2" y="264"/>
                          <a:ext cx="544" cy="2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21" name="Text Box 82"/>
            <p:cNvSpPr txBox="1">
              <a:spLocks noChangeArrowheads="1"/>
            </p:cNvSpPr>
            <p:nvPr/>
          </p:nvSpPr>
          <p:spPr bwMode="auto">
            <a:xfrm>
              <a:off x="3061" y="482"/>
              <a:ext cx="9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err="1">
                  <a:latin typeface="Times New Roman" pitchFamily="18" charset="0"/>
                </a:rPr>
                <a:t>đều</a:t>
              </a:r>
              <a:r>
                <a:rPr lang="en-US" b="1" dirty="0">
                  <a:latin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</a:rPr>
                <a:t>cạnh</a:t>
              </a:r>
              <a:r>
                <a:rPr lang="en-US" b="1" dirty="0">
                  <a:latin typeface="Times New Roman" pitchFamily="18" charset="0"/>
                </a:rPr>
                <a:t> a,</a:t>
              </a:r>
            </a:p>
          </p:txBody>
        </p:sp>
      </p:grpSp>
      <p:sp>
        <p:nvSpPr>
          <p:cNvPr id="14419" name="Text Box 83"/>
          <p:cNvSpPr txBox="1">
            <a:spLocks noChangeArrowheads="1"/>
          </p:cNvSpPr>
          <p:nvPr/>
        </p:nvSpPr>
        <p:spPr bwMode="auto">
          <a:xfrm>
            <a:off x="4572000" y="227647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LG:</a:t>
            </a:r>
          </a:p>
        </p:txBody>
      </p:sp>
      <p:graphicFrame>
        <p:nvGraphicFramePr>
          <p:cNvPr id="14340" name="Object 85"/>
          <p:cNvGraphicFramePr>
            <a:graphicFrameLocks noChangeAspect="1"/>
          </p:cNvGraphicFramePr>
          <p:nvPr/>
        </p:nvGraphicFramePr>
        <p:xfrm>
          <a:off x="5548313" y="6302375"/>
          <a:ext cx="257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2" name="Equation" r:id="rId34" imgW="139579" imgH="164957" progId="">
                  <p:embed/>
                </p:oleObj>
              </mc:Choice>
              <mc:Fallback>
                <p:oleObj name="Equation" r:id="rId34" imgW="139579" imgH="164957" progId="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313" y="6302375"/>
                        <a:ext cx="2571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22" name="AutoShape 86"/>
          <p:cNvSpPr>
            <a:spLocks noChangeArrowheads="1"/>
          </p:cNvSpPr>
          <p:nvPr/>
        </p:nvSpPr>
        <p:spPr bwMode="auto">
          <a:xfrm>
            <a:off x="8569325" y="3840163"/>
            <a:ext cx="152400" cy="152400"/>
          </a:xfrm>
          <a:prstGeom prst="diamond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423" name="Text Box 87"/>
          <p:cNvSpPr txBox="1">
            <a:spLocks noChangeArrowheads="1"/>
          </p:cNvSpPr>
          <p:nvPr/>
        </p:nvSpPr>
        <p:spPr bwMode="auto">
          <a:xfrm>
            <a:off x="8534400" y="393382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I</a:t>
            </a:r>
          </a:p>
        </p:txBody>
      </p:sp>
      <p:sp>
        <p:nvSpPr>
          <p:cNvPr id="14424" name="Text Box 88"/>
          <p:cNvSpPr txBox="1">
            <a:spLocks noChangeArrowheads="1"/>
          </p:cNvSpPr>
          <p:nvPr/>
        </p:nvSpPr>
        <p:spPr bwMode="auto">
          <a:xfrm>
            <a:off x="7985125" y="35877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(</a:t>
            </a:r>
          </a:p>
        </p:txBody>
      </p:sp>
      <p:graphicFrame>
        <p:nvGraphicFramePr>
          <p:cNvPr id="14341" name="Object 89"/>
          <p:cNvGraphicFramePr>
            <a:graphicFrameLocks noChangeAspect="1"/>
          </p:cNvGraphicFramePr>
          <p:nvPr/>
        </p:nvGraphicFramePr>
        <p:xfrm>
          <a:off x="9620250" y="5643563"/>
          <a:ext cx="257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3" name="Equation" r:id="rId36" imgW="139579" imgH="164957" progId="">
                  <p:embed/>
                </p:oleObj>
              </mc:Choice>
              <mc:Fallback>
                <p:oleObj name="Equation" r:id="rId36" imgW="139579" imgH="164957" progId="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0" y="5643563"/>
                        <a:ext cx="2571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28" name="Text Box 92"/>
          <p:cNvSpPr txBox="1">
            <a:spLocks noChangeArrowheads="1"/>
          </p:cNvSpPr>
          <p:nvPr/>
        </p:nvSpPr>
        <p:spPr bwMode="auto">
          <a:xfrm>
            <a:off x="4500563" y="4365625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. </a:t>
            </a:r>
            <a:r>
              <a:rPr lang="en-US">
                <a:latin typeface="Calibri" pitchFamily="34" charset="0"/>
              </a:rPr>
              <a:t>Gọi I là trung điểm của BC</a:t>
            </a:r>
          </a:p>
        </p:txBody>
      </p:sp>
      <p:grpSp>
        <p:nvGrpSpPr>
          <p:cNvPr id="15" name="Group 101"/>
          <p:cNvGrpSpPr>
            <a:grpSpLocks/>
          </p:cNvGrpSpPr>
          <p:nvPr/>
        </p:nvGrpSpPr>
        <p:grpSpPr bwMode="auto">
          <a:xfrm>
            <a:off x="4533900" y="4960939"/>
            <a:ext cx="3987800" cy="536575"/>
            <a:chOff x="2810" y="3443"/>
            <a:chExt cx="2512" cy="338"/>
          </a:xfrm>
        </p:grpSpPr>
        <p:sp>
          <p:nvSpPr>
            <p:cNvPr id="14418" name="Text Box 102"/>
            <p:cNvSpPr txBox="1">
              <a:spLocks noChangeArrowheads="1"/>
            </p:cNvSpPr>
            <p:nvPr/>
          </p:nvSpPr>
          <p:spPr bwMode="auto">
            <a:xfrm>
              <a:off x="2810" y="3520"/>
              <a:ext cx="222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=&gt;</a:t>
              </a:r>
              <a:r>
                <a:rPr lang="en-US" dirty="0" err="1">
                  <a:latin typeface="Calibri" pitchFamily="34" charset="0"/>
                </a:rPr>
                <a:t>góc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</a:rPr>
                <a:t>giữa</a:t>
              </a:r>
              <a:r>
                <a:rPr lang="en-US" dirty="0">
                  <a:latin typeface="Calibri" pitchFamily="34" charset="0"/>
                </a:rPr>
                <a:t> (ABC) </a:t>
              </a:r>
              <a:r>
                <a:rPr lang="en-US" dirty="0" err="1">
                  <a:latin typeface="Calibri" pitchFamily="34" charset="0"/>
                </a:rPr>
                <a:t>và</a:t>
              </a:r>
              <a:r>
                <a:rPr lang="en-US" dirty="0">
                  <a:latin typeface="Calibri" pitchFamily="34" charset="0"/>
                </a:rPr>
                <a:t> (SBC) </a:t>
              </a:r>
              <a:r>
                <a:rPr lang="en-US" dirty="0" err="1">
                  <a:latin typeface="Calibri" pitchFamily="34" charset="0"/>
                </a:rPr>
                <a:t>là</a:t>
              </a:r>
              <a:endParaRPr lang="en-US" dirty="0">
                <a:latin typeface="Calibri" pitchFamily="34" charset="0"/>
              </a:endParaRPr>
            </a:p>
          </p:txBody>
        </p:sp>
        <p:graphicFrame>
          <p:nvGraphicFramePr>
            <p:cNvPr id="14350" name="Object 1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4127183"/>
                </p:ext>
              </p:extLst>
            </p:nvPr>
          </p:nvGraphicFramePr>
          <p:xfrm>
            <a:off x="4609" y="3443"/>
            <a:ext cx="713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14" name="Equation" r:id="rId37" imgW="508000" imgH="241300" progId="Equation.DSMT4">
                    <p:embed/>
                  </p:oleObj>
                </mc:Choice>
                <mc:Fallback>
                  <p:oleObj name="Equation" r:id="rId37" imgW="508000" imgH="241300" progId="Equation.DSMT4">
                    <p:embed/>
                    <p:pic>
                      <p:nvPicPr>
                        <p:cNvPr id="0" name="Object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9" y="3443"/>
                          <a:ext cx="713" cy="33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440" name="Text Box 104"/>
          <p:cNvSpPr txBox="1">
            <a:spLocks noChangeArrowheads="1"/>
          </p:cNvSpPr>
          <p:nvPr/>
        </p:nvSpPr>
        <p:spPr bwMode="auto">
          <a:xfrm>
            <a:off x="4572000" y="5734050"/>
            <a:ext cx="367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Calibri" pitchFamily="34" charset="0"/>
              </a:rPr>
              <a:t>Trong</a:t>
            </a:r>
            <a:r>
              <a:rPr lang="en-US" dirty="0">
                <a:latin typeface="Calibri" pitchFamily="34" charset="0"/>
              </a:rPr>
              <a:t> tam </a:t>
            </a:r>
            <a:r>
              <a:rPr lang="en-US" dirty="0" err="1">
                <a:latin typeface="Calibri" pitchFamily="34" charset="0"/>
              </a:rPr>
              <a:t>giác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vuông</a:t>
            </a:r>
            <a:r>
              <a:rPr lang="en-US" dirty="0">
                <a:latin typeface="Calibri" pitchFamily="34" charset="0"/>
              </a:rPr>
              <a:t> SAI </a:t>
            </a:r>
            <a:r>
              <a:rPr lang="en-US" dirty="0" err="1">
                <a:latin typeface="Calibri" pitchFamily="34" charset="0"/>
              </a:rPr>
              <a:t>có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aphicFrame>
        <p:nvGraphicFramePr>
          <p:cNvPr id="14441" name="Object 105"/>
          <p:cNvGraphicFramePr>
            <a:graphicFrameLocks noChangeAspect="1"/>
          </p:cNvGraphicFramePr>
          <p:nvPr/>
        </p:nvGraphicFramePr>
        <p:xfrm>
          <a:off x="4572000" y="5994400"/>
          <a:ext cx="30241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5" name="Equation" r:id="rId39" imgW="1701800" imgH="457200" progId="Equation.3">
                  <p:embed/>
                </p:oleObj>
              </mc:Choice>
              <mc:Fallback>
                <p:oleObj name="Equation" r:id="rId39" imgW="1701800" imgH="457200" progId="Equation.3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994400"/>
                        <a:ext cx="3024188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2" name="Object 106"/>
          <p:cNvGraphicFramePr>
            <a:graphicFrameLocks noChangeAspect="1"/>
          </p:cNvGraphicFramePr>
          <p:nvPr/>
        </p:nvGraphicFramePr>
        <p:xfrm>
          <a:off x="7596188" y="6110288"/>
          <a:ext cx="13684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6" name="Equation" r:id="rId41" imgW="672808" imgH="228501" progId="Equation.3">
                  <p:embed/>
                </p:oleObj>
              </mc:Choice>
              <mc:Fallback>
                <p:oleObj name="Equation" r:id="rId41" imgW="672808" imgH="228501" progId="Equation.3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6110288"/>
                        <a:ext cx="13684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90" name="Text Box 107"/>
          <p:cNvSpPr txBox="1">
            <a:spLocks noChangeArrowheads="1"/>
          </p:cNvSpPr>
          <p:nvPr/>
        </p:nvSpPr>
        <p:spPr bwMode="auto">
          <a:xfrm>
            <a:off x="4572000" y="4076700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grpSp>
        <p:nvGrpSpPr>
          <p:cNvPr id="16" name="Group 137"/>
          <p:cNvGrpSpPr>
            <a:grpSpLocks/>
          </p:cNvGrpSpPr>
          <p:nvPr/>
        </p:nvGrpSpPr>
        <p:grpSpPr bwMode="auto">
          <a:xfrm>
            <a:off x="6757988" y="4005263"/>
            <a:ext cx="1846262" cy="120650"/>
            <a:chOff x="4257" y="2523"/>
            <a:chExt cx="1163" cy="76"/>
          </a:xfrm>
        </p:grpSpPr>
        <p:sp>
          <p:nvSpPr>
            <p:cNvPr id="14416" name="Freeform 91"/>
            <p:cNvSpPr>
              <a:spLocks/>
            </p:cNvSpPr>
            <p:nvPr/>
          </p:nvSpPr>
          <p:spPr bwMode="auto">
            <a:xfrm>
              <a:off x="5293" y="2537"/>
              <a:ext cx="75" cy="62"/>
            </a:xfrm>
            <a:custGeom>
              <a:avLst/>
              <a:gdLst>
                <a:gd name="T0" fmla="*/ 75 w 75"/>
                <a:gd name="T1" fmla="*/ 62 h 62"/>
                <a:gd name="T2" fmla="*/ 0 w 75"/>
                <a:gd name="T3" fmla="*/ 62 h 62"/>
                <a:gd name="T4" fmla="*/ 63 w 75"/>
                <a:gd name="T5" fmla="*/ 0 h 62"/>
                <a:gd name="T6" fmla="*/ 0 60000 65536"/>
                <a:gd name="T7" fmla="*/ 0 60000 65536"/>
                <a:gd name="T8" fmla="*/ 0 60000 65536"/>
                <a:gd name="T9" fmla="*/ 0 w 75"/>
                <a:gd name="T10" fmla="*/ 0 h 62"/>
                <a:gd name="T11" fmla="*/ 75 w 75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62">
                  <a:moveTo>
                    <a:pt x="75" y="62"/>
                  </a:moveTo>
                  <a:lnTo>
                    <a:pt x="0" y="62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Line 117"/>
            <p:cNvSpPr>
              <a:spLocks noChangeShapeType="1"/>
            </p:cNvSpPr>
            <p:nvPr/>
          </p:nvSpPr>
          <p:spPr bwMode="auto">
            <a:xfrm flipV="1">
              <a:off x="4257" y="2523"/>
              <a:ext cx="1163" cy="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54" name="Line 118"/>
          <p:cNvSpPr>
            <a:spLocks noChangeShapeType="1"/>
          </p:cNvSpPr>
          <p:nvPr/>
        </p:nvSpPr>
        <p:spPr bwMode="auto">
          <a:xfrm>
            <a:off x="6675438" y="2130425"/>
            <a:ext cx="1944687" cy="18716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3" name="Text Box 122"/>
          <p:cNvSpPr txBox="1">
            <a:spLocks noChangeArrowheads="1"/>
          </p:cNvSpPr>
          <p:nvPr/>
        </p:nvSpPr>
        <p:spPr bwMode="auto">
          <a:xfrm>
            <a:off x="9348788" y="32162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C</a:t>
            </a:r>
          </a:p>
        </p:txBody>
      </p:sp>
      <p:grpSp>
        <p:nvGrpSpPr>
          <p:cNvPr id="14394" name="Group 128"/>
          <p:cNvGrpSpPr>
            <a:grpSpLocks noChangeAspect="1"/>
          </p:cNvGrpSpPr>
          <p:nvPr/>
        </p:nvGrpSpPr>
        <p:grpSpPr bwMode="auto">
          <a:xfrm>
            <a:off x="8027988" y="3621088"/>
            <a:ext cx="257175" cy="400050"/>
            <a:chOff x="5055" y="2302"/>
            <a:chExt cx="162" cy="252"/>
          </a:xfrm>
        </p:grpSpPr>
        <p:sp>
          <p:nvSpPr>
            <p:cNvPr id="14414" name="AutoShape 127"/>
            <p:cNvSpPr>
              <a:spLocks noChangeAspect="1" noChangeArrowheads="1" noTextEdit="1"/>
            </p:cNvSpPr>
            <p:nvPr/>
          </p:nvSpPr>
          <p:spPr bwMode="auto">
            <a:xfrm>
              <a:off x="5055" y="2362"/>
              <a:ext cx="1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Rectangle 129"/>
            <p:cNvSpPr>
              <a:spLocks noChangeArrowheads="1"/>
            </p:cNvSpPr>
            <p:nvPr/>
          </p:nvSpPr>
          <p:spPr bwMode="auto">
            <a:xfrm>
              <a:off x="5068" y="2302"/>
              <a:ext cx="10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i="1">
                  <a:solidFill>
                    <a:srgbClr val="FFFFFF"/>
                  </a:solidFill>
                  <a:latin typeface="Symbol" pitchFamily="18" charset="2"/>
                </a:rPr>
                <a:t>j</a:t>
              </a:r>
              <a:endParaRPr lang="en-US">
                <a:latin typeface="Calibri" pitchFamily="34" charset="0"/>
              </a:endParaRPr>
            </a:p>
          </p:txBody>
        </p:sp>
      </p:grpSp>
      <p:sp>
        <p:nvSpPr>
          <p:cNvPr id="14469" name="Oval 133"/>
          <p:cNvSpPr>
            <a:spLocks noChangeArrowheads="1"/>
          </p:cNvSpPr>
          <p:nvPr/>
        </p:nvSpPr>
        <p:spPr bwMode="auto">
          <a:xfrm>
            <a:off x="8599488" y="3963988"/>
            <a:ext cx="73025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aphicFrame>
        <p:nvGraphicFramePr>
          <p:cNvPr id="14474" name="Object 138"/>
          <p:cNvGraphicFramePr>
            <a:graphicFrameLocks noChangeAspect="1"/>
          </p:cNvGraphicFramePr>
          <p:nvPr/>
        </p:nvGraphicFramePr>
        <p:xfrm>
          <a:off x="8143875" y="3746500"/>
          <a:ext cx="3349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7" name="Equation" r:id="rId43" imgW="99720" imgH="117720" progId="Equation.3">
                  <p:embed/>
                </p:oleObj>
              </mc:Choice>
              <mc:Fallback>
                <p:oleObj name="Equation" r:id="rId43" imgW="99720" imgH="117720" progId="Equation.3">
                  <p:embed/>
                  <p:pic>
                    <p:nvPicPr>
                      <p:cNvPr id="0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75" y="3746500"/>
                        <a:ext cx="334963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76" name="Text Box 140"/>
          <p:cNvSpPr txBox="1">
            <a:spLocks noChangeArrowheads="1"/>
          </p:cNvSpPr>
          <p:nvPr/>
        </p:nvSpPr>
        <p:spPr bwMode="auto">
          <a:xfrm>
            <a:off x="4632325" y="268287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alibri" pitchFamily="34" charset="0"/>
              </a:rPr>
              <a:t>a.</a:t>
            </a:r>
          </a:p>
        </p:txBody>
      </p:sp>
      <p:graphicFrame>
        <p:nvGraphicFramePr>
          <p:cNvPr id="14477" name="Object 141"/>
          <p:cNvGraphicFramePr>
            <a:graphicFrameLocks noChangeAspect="1"/>
          </p:cNvGraphicFramePr>
          <p:nvPr/>
        </p:nvGraphicFramePr>
        <p:xfrm>
          <a:off x="5003800" y="2636838"/>
          <a:ext cx="7921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8" name="Equation" r:id="rId45" imgW="435240" imgH="181080" progId="Equation.3">
                  <p:embed/>
                </p:oleObj>
              </mc:Choice>
              <mc:Fallback>
                <p:oleObj name="Equation" r:id="rId45" imgW="435240" imgH="181080" progId="Equation.3">
                  <p:embed/>
                  <p:pic>
                    <p:nvPicPr>
                      <p:cNvPr id="0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636838"/>
                        <a:ext cx="792163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79" name="Text Box 143"/>
          <p:cNvSpPr txBox="1">
            <a:spLocks noChangeArrowheads="1"/>
          </p:cNvSpPr>
          <p:nvPr/>
        </p:nvSpPr>
        <p:spPr bwMode="auto">
          <a:xfrm>
            <a:off x="4572000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alibri" pitchFamily="34" charset="0"/>
              </a:rPr>
              <a:t>b</a:t>
            </a:r>
            <a:r>
              <a:rPr lang="en-US">
                <a:latin typeface="Calibri" pitchFamily="34" charset="0"/>
              </a:rPr>
              <a:t>. </a:t>
            </a:r>
          </a:p>
        </p:txBody>
      </p:sp>
      <p:graphicFrame>
        <p:nvGraphicFramePr>
          <p:cNvPr id="14480" name="Object 14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92589423"/>
              </p:ext>
            </p:extLst>
          </p:nvPr>
        </p:nvGraphicFramePr>
        <p:xfrm>
          <a:off x="4787900" y="4246563"/>
          <a:ext cx="24495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9" name="Equation" r:id="rId47" imgW="1054100" imgH="228600" progId="Equation.3">
                  <p:embed/>
                </p:oleObj>
              </mc:Choice>
              <mc:Fallback>
                <p:oleObj name="Equation" r:id="rId47" imgW="1054100" imgH="228600" progId="Equation.3">
                  <p:embed/>
                  <p:pic>
                    <p:nvPicPr>
                      <p:cNvPr id="0" name="Object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246563"/>
                        <a:ext cx="2449513" cy="539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81" name="Object 14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508625" y="4652963"/>
          <a:ext cx="22320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0" name="Equation" r:id="rId49" imgW="1054100" imgH="419100" progId="Equation.3">
                  <p:embed/>
                </p:oleObj>
              </mc:Choice>
              <mc:Fallback>
                <p:oleObj name="Equation" r:id="rId49" imgW="1054100" imgH="419100" progId="Equation.3">
                  <p:embed/>
                  <p:pic>
                    <p:nvPicPr>
                      <p:cNvPr id="0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652963"/>
                        <a:ext cx="223202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82" name="Object 14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54691363"/>
              </p:ext>
            </p:extLst>
          </p:nvPr>
        </p:nvGraphicFramePr>
        <p:xfrm>
          <a:off x="5039519" y="5286134"/>
          <a:ext cx="3095625" cy="61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1" name="Equation" r:id="rId51" imgW="1600200" imgH="431800" progId="Equation.DSMT4">
                  <p:embed/>
                </p:oleObj>
              </mc:Choice>
              <mc:Fallback>
                <p:oleObj name="Equation" r:id="rId51" imgW="1600200" imgH="431800" progId="Equation.DSMT4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9519" y="5286134"/>
                        <a:ext cx="3095625" cy="618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83" name="Text Box 147"/>
          <p:cNvSpPr txBox="1">
            <a:spLocks noChangeArrowheads="1"/>
          </p:cNvSpPr>
          <p:nvPr/>
        </p:nvSpPr>
        <p:spPr bwMode="auto">
          <a:xfrm>
            <a:off x="4612146" y="538692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Calibri" pitchFamily="34" charset="0"/>
              </a:rPr>
              <a:t>mà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14484" name="Object 14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580063" y="5949950"/>
          <a:ext cx="194468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2" name="Equation" r:id="rId53" imgW="797760" imgH="361800" progId="Equation.3">
                  <p:embed/>
                </p:oleObj>
              </mc:Choice>
              <mc:Fallback>
                <p:oleObj name="Equation" r:id="rId53" imgW="797760" imgH="361800" progId="Equation.3">
                  <p:embed/>
                  <p:pic>
                    <p:nvPicPr>
                      <p:cNvPr id="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5949950"/>
                        <a:ext cx="1944687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52"/>
          <p:cNvGrpSpPr>
            <a:grpSpLocks/>
          </p:cNvGrpSpPr>
          <p:nvPr/>
        </p:nvGrpSpPr>
        <p:grpSpPr bwMode="auto">
          <a:xfrm>
            <a:off x="6299617" y="1760538"/>
            <a:ext cx="3033712" cy="3048000"/>
            <a:chOff x="3969" y="1117"/>
            <a:chExt cx="1911" cy="1920"/>
          </a:xfrm>
        </p:grpSpPr>
        <p:grpSp>
          <p:nvGrpSpPr>
            <p:cNvPr id="14401" name="Group 132"/>
            <p:cNvGrpSpPr>
              <a:grpSpLocks/>
            </p:cNvGrpSpPr>
            <p:nvPr/>
          </p:nvGrpSpPr>
          <p:grpSpPr bwMode="auto">
            <a:xfrm>
              <a:off x="3969" y="1117"/>
              <a:ext cx="1911" cy="1920"/>
              <a:chOff x="3969" y="1162"/>
              <a:chExt cx="1911" cy="1920"/>
            </a:xfrm>
          </p:grpSpPr>
          <p:sp>
            <p:nvSpPr>
              <p:cNvPr id="14405" name="Freeform 112"/>
              <p:cNvSpPr>
                <a:spLocks/>
              </p:cNvSpPr>
              <p:nvPr/>
            </p:nvSpPr>
            <p:spPr bwMode="auto">
              <a:xfrm>
                <a:off x="4214" y="2521"/>
                <a:ext cx="75" cy="50"/>
              </a:xfrm>
              <a:custGeom>
                <a:avLst/>
                <a:gdLst>
                  <a:gd name="T0" fmla="*/ 0 w 75"/>
                  <a:gd name="T1" fmla="*/ 25 h 50"/>
                  <a:gd name="T2" fmla="*/ 62 w 75"/>
                  <a:gd name="T3" fmla="*/ 0 h 50"/>
                  <a:gd name="T4" fmla="*/ 75 w 75"/>
                  <a:gd name="T5" fmla="*/ 50 h 50"/>
                  <a:gd name="T6" fmla="*/ 0 60000 65536"/>
                  <a:gd name="T7" fmla="*/ 0 60000 65536"/>
                  <a:gd name="T8" fmla="*/ 0 60000 65536"/>
                  <a:gd name="T9" fmla="*/ 0 w 75"/>
                  <a:gd name="T10" fmla="*/ 0 h 50"/>
                  <a:gd name="T11" fmla="*/ 75 w 75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" h="50">
                    <a:moveTo>
                      <a:pt x="0" y="25"/>
                    </a:moveTo>
                    <a:lnTo>
                      <a:pt x="62" y="0"/>
                    </a:lnTo>
                    <a:lnTo>
                      <a:pt x="75" y="5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406" name="Group 131"/>
              <p:cNvGrpSpPr>
                <a:grpSpLocks/>
              </p:cNvGrpSpPr>
              <p:nvPr/>
            </p:nvGrpSpPr>
            <p:grpSpPr bwMode="auto">
              <a:xfrm>
                <a:off x="3969" y="1162"/>
                <a:ext cx="1911" cy="1920"/>
                <a:chOff x="3969" y="1162"/>
                <a:chExt cx="1911" cy="1920"/>
              </a:xfrm>
            </p:grpSpPr>
            <p:sp>
              <p:nvSpPr>
                <p:cNvPr id="14407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4196" y="2170"/>
                  <a:ext cx="1632" cy="4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4408" name="Group 130"/>
                <p:cNvGrpSpPr>
                  <a:grpSpLocks/>
                </p:cNvGrpSpPr>
                <p:nvPr/>
              </p:nvGrpSpPr>
              <p:grpSpPr bwMode="auto">
                <a:xfrm>
                  <a:off x="3969" y="1162"/>
                  <a:ext cx="1864" cy="1753"/>
                  <a:chOff x="3969" y="1162"/>
                  <a:chExt cx="1864" cy="1753"/>
                </a:xfrm>
              </p:grpSpPr>
              <p:sp>
                <p:nvSpPr>
                  <p:cNvPr id="14412" name="Freeform 116"/>
                  <p:cNvSpPr>
                    <a:spLocks/>
                  </p:cNvSpPr>
                  <p:nvPr/>
                </p:nvSpPr>
                <p:spPr bwMode="auto">
                  <a:xfrm>
                    <a:off x="4167" y="1375"/>
                    <a:ext cx="1666" cy="1540"/>
                  </a:xfrm>
                  <a:custGeom>
                    <a:avLst/>
                    <a:gdLst>
                      <a:gd name="T0" fmla="*/ 877 w 1666"/>
                      <a:gd name="T1" fmla="*/ 1528 h 1540"/>
                      <a:gd name="T2" fmla="*/ 0 w 1666"/>
                      <a:gd name="T3" fmla="*/ 0 h 1540"/>
                      <a:gd name="T4" fmla="*/ 38 w 1666"/>
                      <a:gd name="T5" fmla="*/ 1227 h 1540"/>
                      <a:gd name="T6" fmla="*/ 889 w 1666"/>
                      <a:gd name="T7" fmla="*/ 1540 h 1540"/>
                      <a:gd name="T8" fmla="*/ 1666 w 1666"/>
                      <a:gd name="T9" fmla="*/ 801 h 1540"/>
                      <a:gd name="T10" fmla="*/ 13 w 1666"/>
                      <a:gd name="T11" fmla="*/ 12 h 1540"/>
                      <a:gd name="T12" fmla="*/ 25 w 1666"/>
                      <a:gd name="T13" fmla="*/ 0 h 15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666"/>
                      <a:gd name="T22" fmla="*/ 0 h 1540"/>
                      <a:gd name="T23" fmla="*/ 1666 w 1666"/>
                      <a:gd name="T24" fmla="*/ 1540 h 154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666" h="1540">
                        <a:moveTo>
                          <a:pt x="877" y="1528"/>
                        </a:moveTo>
                        <a:lnTo>
                          <a:pt x="0" y="0"/>
                        </a:lnTo>
                        <a:lnTo>
                          <a:pt x="38" y="1227"/>
                        </a:lnTo>
                        <a:lnTo>
                          <a:pt x="889" y="1540"/>
                        </a:lnTo>
                        <a:lnTo>
                          <a:pt x="1666" y="801"/>
                        </a:lnTo>
                        <a:lnTo>
                          <a:pt x="13" y="12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13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69" y="1162"/>
                    <a:ext cx="240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US" sz="2400">
                        <a:latin typeface=".VnTime" pitchFamily="34" charset="0"/>
                      </a:rPr>
                      <a:t>S</a:t>
                    </a:r>
                  </a:p>
                </p:txBody>
              </p:sp>
            </p:grpSp>
            <p:sp>
              <p:nvSpPr>
                <p:cNvPr id="14409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3969" y="2458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400">
                      <a:latin typeface=".VnTime" pitchFamily="34" charset="0"/>
                    </a:rPr>
                    <a:t>A</a:t>
                  </a:r>
                </a:p>
              </p:txBody>
            </p:sp>
            <p:sp>
              <p:nvSpPr>
                <p:cNvPr id="8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5073" y="2794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2400">
                      <a:latin typeface=".VnTime" pitchFamily="34" charset="0"/>
                    </a:rPr>
                    <a:t>B</a:t>
                  </a:r>
                </a:p>
              </p:txBody>
            </p:sp>
            <p:sp>
              <p:nvSpPr>
                <p:cNvPr id="14411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5608" y="1976"/>
                  <a:ext cx="27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>
                      <a:latin typeface="Calibri" pitchFamily="34" charset="0"/>
                    </a:rPr>
                    <a:t>C</a:t>
                  </a:r>
                </a:p>
              </p:txBody>
            </p:sp>
          </p:grpSp>
        </p:grpSp>
        <p:grpSp>
          <p:nvGrpSpPr>
            <p:cNvPr id="14402" name="Group 151"/>
            <p:cNvGrpSpPr>
              <a:grpSpLocks/>
            </p:cNvGrpSpPr>
            <p:nvPr/>
          </p:nvGrpSpPr>
          <p:grpSpPr bwMode="auto">
            <a:xfrm>
              <a:off x="4214" y="2394"/>
              <a:ext cx="163" cy="191"/>
              <a:chOff x="3152" y="2160"/>
              <a:chExt cx="163" cy="191"/>
            </a:xfrm>
          </p:grpSpPr>
          <p:sp>
            <p:nvSpPr>
              <p:cNvPr id="14403" name="Line 149"/>
              <p:cNvSpPr>
                <a:spLocks noChangeShapeType="1"/>
              </p:cNvSpPr>
              <p:nvPr/>
            </p:nvSpPr>
            <p:spPr bwMode="auto">
              <a:xfrm rot="-2700000">
                <a:off x="3152" y="2160"/>
                <a:ext cx="91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4" name="Line 150"/>
              <p:cNvSpPr>
                <a:spLocks noChangeShapeType="1"/>
              </p:cNvSpPr>
              <p:nvPr/>
            </p:nvSpPr>
            <p:spPr bwMode="auto">
              <a:xfrm rot="18900000" flipH="1">
                <a:off x="3224" y="2260"/>
                <a:ext cx="9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4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4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4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4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0" grpId="0"/>
      <p:bldP spid="14419" grpId="0"/>
      <p:bldP spid="14422" grpId="0" animBg="1"/>
      <p:bldP spid="14423" grpId="0"/>
      <p:bldP spid="14424" grpId="0"/>
      <p:bldP spid="14428" grpId="0"/>
      <p:bldP spid="14428" grpId="1"/>
      <p:bldP spid="14440" grpId="0"/>
      <p:bldP spid="14440" grpId="1"/>
      <p:bldP spid="14454" grpId="0" animBg="1"/>
      <p:bldP spid="14469" grpId="0" animBg="1"/>
      <p:bldP spid="14476" grpId="0"/>
      <p:bldP spid="14479" grpId="0"/>
      <p:bldP spid="144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305800" cy="449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300" name="Picture 35" descr="AG00013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6" descr="arg-book-flipping-pages-207x165-ur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267200"/>
            <a:ext cx="2592388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 Box 8"/>
          <p:cNvSpPr txBox="1">
            <a:spLocks noChangeArrowheads="1"/>
          </p:cNvSpPr>
          <p:nvPr/>
        </p:nvSpPr>
        <p:spPr bwMode="auto">
          <a:xfrm rot="-1897722">
            <a:off x="6259513" y="5065713"/>
            <a:ext cx="88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  9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 rot="19854692" flipH="1">
            <a:off x="7145338" y="4675188"/>
            <a:ext cx="81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10</a:t>
            </a:r>
          </a:p>
        </p:txBody>
      </p:sp>
      <p:pic>
        <p:nvPicPr>
          <p:cNvPr id="55304" name="Picture 22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26853">
            <a:off x="7987507" y="11906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21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202953">
            <a:off x="27782" y="5725319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loud Callout 9"/>
          <p:cNvSpPr/>
          <p:nvPr/>
        </p:nvSpPr>
        <p:spPr>
          <a:xfrm>
            <a:off x="919269" y="278750"/>
            <a:ext cx="7919931" cy="4176967"/>
          </a:xfrm>
          <a:prstGeom prst="cloudCallout">
            <a:avLst>
              <a:gd name="adj1" fmla="val -32737"/>
              <a:gd name="adj2" fmla="val 72564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 flipH="1">
            <a:off x="5054795" y="2550717"/>
            <a:ext cx="1649218" cy="93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5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altLang="en-US" sz="5400" b="1" baseline="30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5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Text Box 19"/>
          <p:cNvSpPr txBox="1">
            <a:spLocks noChangeArrowheads="1"/>
          </p:cNvSpPr>
          <p:nvPr/>
        </p:nvSpPr>
        <p:spPr bwMode="auto">
          <a:xfrm>
            <a:off x="204788" y="250825"/>
            <a:ext cx="4500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I.GÓC GIỮA HAI MẶT PHẲNG</a:t>
            </a:r>
          </a:p>
        </p:txBody>
      </p:sp>
      <p:sp>
        <p:nvSpPr>
          <p:cNvPr id="15371" name="Text Box 20"/>
          <p:cNvSpPr txBox="1">
            <a:spLocks noChangeArrowheads="1"/>
          </p:cNvSpPr>
          <p:nvPr/>
        </p:nvSpPr>
        <p:spPr bwMode="auto">
          <a:xfrm>
            <a:off x="134938" y="701675"/>
            <a:ext cx="44640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sz="20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HAI MẶT PHẲNG VUÔNG GÓC</a:t>
            </a:r>
          </a:p>
          <a:p>
            <a:pPr>
              <a:spcBef>
                <a:spcPct val="50000"/>
              </a:spcBef>
            </a:pPr>
            <a:endParaRPr lang="en-US" sz="2400" b="1" u="sng">
              <a:latin typeface="Calibri" pitchFamily="34" charset="0"/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163513" y="1268413"/>
            <a:ext cx="2376487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665163" y="1843090"/>
            <a:ext cx="4087812" cy="512763"/>
            <a:chOff x="612" y="1344"/>
            <a:chExt cx="2575" cy="323"/>
          </a:xfrm>
        </p:grpSpPr>
        <p:sp>
          <p:nvSpPr>
            <p:cNvPr id="15409" name="Text Box 22"/>
            <p:cNvSpPr txBox="1">
              <a:spLocks noChangeArrowheads="1"/>
            </p:cNvSpPr>
            <p:nvPr/>
          </p:nvSpPr>
          <p:spPr bwMode="auto">
            <a:xfrm>
              <a:off x="612" y="1344"/>
              <a:ext cx="234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5000"/>
                </a:lnSpc>
                <a:spcBef>
                  <a:spcPct val="55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Kí hiệu :</a:t>
              </a:r>
              <a:endParaRPr lang="el-GR" sz="2400" b="1">
                <a:latin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15368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857297"/>
                </p:ext>
              </p:extLst>
            </p:nvPr>
          </p:nvGraphicFramePr>
          <p:xfrm>
            <a:off x="1383" y="1392"/>
            <a:ext cx="635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94" name="Equation" r:id="rId3" imgW="571320" imgH="153720" progId="Equation.3">
                    <p:embed/>
                  </p:oleObj>
                </mc:Choice>
                <mc:Fallback>
                  <p:oleObj name="Equation" r:id="rId3" imgW="571320" imgH="15372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" y="1392"/>
                          <a:ext cx="635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9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1604971"/>
                </p:ext>
              </p:extLst>
            </p:nvPr>
          </p:nvGraphicFramePr>
          <p:xfrm>
            <a:off x="2436" y="1391"/>
            <a:ext cx="751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95" name="Equation" r:id="rId5" imgW="571320" imgH="153720" progId="Equation.3">
                    <p:embed/>
                  </p:oleObj>
                </mc:Choice>
                <mc:Fallback>
                  <p:oleObj name="Equation" r:id="rId5" imgW="571320" imgH="153720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6" y="1391"/>
                          <a:ext cx="751" cy="2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10" name="Text Box 40"/>
            <p:cNvSpPr txBox="1">
              <a:spLocks noChangeArrowheads="1"/>
            </p:cNvSpPr>
            <p:nvPr/>
          </p:nvSpPr>
          <p:spPr bwMode="auto">
            <a:xfrm>
              <a:off x="2018" y="1400"/>
              <a:ext cx="719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>
                  <a:latin typeface="Calibri" pitchFamily="34" charset="0"/>
                </a:rPr>
                <a:t>hoặc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15374" name="Group 59"/>
          <p:cNvGrpSpPr>
            <a:grpSpLocks/>
          </p:cNvGrpSpPr>
          <p:nvPr/>
        </p:nvGrpSpPr>
        <p:grpSpPr bwMode="auto">
          <a:xfrm>
            <a:off x="2419350" y="5062538"/>
            <a:ext cx="15875" cy="14287"/>
            <a:chOff x="3379" y="436"/>
            <a:chExt cx="2086" cy="1786"/>
          </a:xfrm>
        </p:grpSpPr>
        <p:grpSp>
          <p:nvGrpSpPr>
            <p:cNvPr id="15405" name="Group 57"/>
            <p:cNvGrpSpPr>
              <a:grpSpLocks/>
            </p:cNvGrpSpPr>
            <p:nvPr/>
          </p:nvGrpSpPr>
          <p:grpSpPr bwMode="auto">
            <a:xfrm>
              <a:off x="3379" y="436"/>
              <a:ext cx="2086" cy="1786"/>
              <a:chOff x="3379" y="436"/>
              <a:chExt cx="2086" cy="1786"/>
            </a:xfrm>
          </p:grpSpPr>
          <p:pic>
            <p:nvPicPr>
              <p:cNvPr id="15406" name="Picture 29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379" y="436"/>
                <a:ext cx="2086" cy="1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5367" name="Object 51"/>
              <p:cNvGraphicFramePr>
                <a:graphicFrameLocks noChangeAspect="1"/>
              </p:cNvGraphicFramePr>
              <p:nvPr/>
            </p:nvGraphicFramePr>
            <p:xfrm>
              <a:off x="4152" y="599"/>
              <a:ext cx="149" cy="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796" name="Equation" r:id="rId8" imgW="152268" imgH="203024" progId="Equation.3">
                      <p:embed/>
                    </p:oleObj>
                  </mc:Choice>
                  <mc:Fallback>
                    <p:oleObj name="Equation" r:id="rId8" imgW="152268" imgH="203024" progId="Equation.3">
                      <p:embed/>
                      <p:pic>
                        <p:nvPicPr>
                          <p:cNvPr id="0" name="Object 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2" y="599"/>
                            <a:ext cx="149" cy="19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407" name="Arc 49"/>
              <p:cNvSpPr>
                <a:spLocks/>
              </p:cNvSpPr>
              <p:nvPr/>
            </p:nvSpPr>
            <p:spPr bwMode="auto">
              <a:xfrm rot="2618280">
                <a:off x="4052" y="518"/>
                <a:ext cx="273" cy="366"/>
              </a:xfrm>
              <a:custGeom>
                <a:avLst/>
                <a:gdLst>
                  <a:gd name="T0" fmla="*/ 0 w 21599"/>
                  <a:gd name="T1" fmla="*/ 0 h 17399"/>
                  <a:gd name="T2" fmla="*/ 0 w 21599"/>
                  <a:gd name="T3" fmla="*/ 0 h 17399"/>
                  <a:gd name="T4" fmla="*/ 0 w 21599"/>
                  <a:gd name="T5" fmla="*/ 0 h 17399"/>
                  <a:gd name="T6" fmla="*/ 0 60000 65536"/>
                  <a:gd name="T7" fmla="*/ 0 60000 65536"/>
                  <a:gd name="T8" fmla="*/ 0 60000 65536"/>
                  <a:gd name="T9" fmla="*/ 0 w 21599"/>
                  <a:gd name="T10" fmla="*/ 0 h 17399"/>
                  <a:gd name="T11" fmla="*/ 21599 w 21599"/>
                  <a:gd name="T12" fmla="*/ 17399 h 173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9" h="17399" fill="none" extrusionOk="0">
                    <a:moveTo>
                      <a:pt x="12799" y="0"/>
                    </a:moveTo>
                    <a:cubicBezTo>
                      <a:pt x="18276" y="4028"/>
                      <a:pt x="21536" y="10400"/>
                      <a:pt x="21599" y="17198"/>
                    </a:cubicBezTo>
                  </a:path>
                  <a:path w="21599" h="17399" stroke="0" extrusionOk="0">
                    <a:moveTo>
                      <a:pt x="12799" y="0"/>
                    </a:moveTo>
                    <a:cubicBezTo>
                      <a:pt x="18276" y="4028"/>
                      <a:pt x="21536" y="10400"/>
                      <a:pt x="21599" y="17198"/>
                    </a:cubicBezTo>
                    <a:lnTo>
                      <a:pt x="0" y="17399"/>
                    </a:lnTo>
                    <a:lnTo>
                      <a:pt x="12799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8" name="Arc 50"/>
              <p:cNvSpPr>
                <a:spLocks/>
              </p:cNvSpPr>
              <p:nvPr/>
            </p:nvSpPr>
            <p:spPr bwMode="auto">
              <a:xfrm rot="935469">
                <a:off x="3683" y="1658"/>
                <a:ext cx="267" cy="273"/>
              </a:xfrm>
              <a:custGeom>
                <a:avLst/>
                <a:gdLst>
                  <a:gd name="T0" fmla="*/ 0 w 21028"/>
                  <a:gd name="T1" fmla="*/ 0 h 12998"/>
                  <a:gd name="T2" fmla="*/ 0 w 21028"/>
                  <a:gd name="T3" fmla="*/ 0 h 12998"/>
                  <a:gd name="T4" fmla="*/ 0 w 21028"/>
                  <a:gd name="T5" fmla="*/ 0 h 12998"/>
                  <a:gd name="T6" fmla="*/ 0 60000 65536"/>
                  <a:gd name="T7" fmla="*/ 0 60000 65536"/>
                  <a:gd name="T8" fmla="*/ 0 60000 65536"/>
                  <a:gd name="T9" fmla="*/ 0 w 21028"/>
                  <a:gd name="T10" fmla="*/ 0 h 12998"/>
                  <a:gd name="T11" fmla="*/ 21028 w 21028"/>
                  <a:gd name="T12" fmla="*/ 12998 h 129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028" h="12998" fill="none" extrusionOk="0">
                    <a:moveTo>
                      <a:pt x="17251" y="0"/>
                    </a:moveTo>
                    <a:cubicBezTo>
                      <a:pt x="19056" y="2395"/>
                      <a:pt x="20342" y="5140"/>
                      <a:pt x="21027" y="8060"/>
                    </a:cubicBezTo>
                  </a:path>
                  <a:path w="21028" h="12998" stroke="0" extrusionOk="0">
                    <a:moveTo>
                      <a:pt x="17251" y="0"/>
                    </a:moveTo>
                    <a:cubicBezTo>
                      <a:pt x="19056" y="2395"/>
                      <a:pt x="20342" y="5140"/>
                      <a:pt x="21027" y="8060"/>
                    </a:cubicBezTo>
                    <a:lnTo>
                      <a:pt x="0" y="12998"/>
                    </a:lnTo>
                    <a:lnTo>
                      <a:pt x="1725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5366" name="Object 54"/>
            <p:cNvGraphicFramePr>
              <a:graphicFrameLocks noChangeAspect="1"/>
            </p:cNvGraphicFramePr>
            <p:nvPr/>
          </p:nvGraphicFramePr>
          <p:xfrm>
            <a:off x="3650" y="1706"/>
            <a:ext cx="226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97" name="Equation" r:id="rId10" imgW="152334" imgH="139639" progId="Equation.3">
                    <p:embed/>
                  </p:oleObj>
                </mc:Choice>
                <mc:Fallback>
                  <p:oleObj name="Equation" r:id="rId10" imgW="152334" imgH="139639" progId="Equation.3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0" y="1706"/>
                          <a:ext cx="226" cy="1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250825" y="2565400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định lí</a:t>
            </a:r>
          </a:p>
        </p:txBody>
      </p:sp>
      <p:sp>
        <p:nvSpPr>
          <p:cNvPr id="15425" name="Text Box 65"/>
          <p:cNvSpPr txBox="1">
            <a:spLocks noChangeArrowheads="1"/>
          </p:cNvSpPr>
          <p:nvPr/>
        </p:nvSpPr>
        <p:spPr bwMode="auto">
          <a:xfrm>
            <a:off x="609600" y="29972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lí 1:</a:t>
            </a:r>
            <a:endParaRPr lang="en-US" sz="2400" b="1">
              <a:latin typeface="Calibri" pitchFamily="34" charset="0"/>
              <a:sym typeface="Wingdings" pitchFamily="2" charset="2"/>
            </a:endParaRPr>
          </a:p>
        </p:txBody>
      </p:sp>
      <p:grpSp>
        <p:nvGrpSpPr>
          <p:cNvPr id="5" name="Group 116"/>
          <p:cNvGrpSpPr>
            <a:grpSpLocks/>
          </p:cNvGrpSpPr>
          <p:nvPr/>
        </p:nvGrpSpPr>
        <p:grpSpPr bwMode="auto">
          <a:xfrm>
            <a:off x="900113" y="3429000"/>
            <a:ext cx="5111750" cy="504825"/>
            <a:chOff x="385" y="2341"/>
            <a:chExt cx="3220" cy="318"/>
          </a:xfrm>
        </p:grpSpPr>
        <p:sp>
          <p:nvSpPr>
            <p:cNvPr id="15404" name="Text Box 66"/>
            <p:cNvSpPr txBox="1">
              <a:spLocks noChangeArrowheads="1"/>
            </p:cNvSpPr>
            <p:nvPr/>
          </p:nvSpPr>
          <p:spPr bwMode="auto">
            <a:xfrm>
              <a:off x="385" y="2341"/>
              <a:ext cx="9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Tóm tắt</a:t>
              </a:r>
              <a:r>
                <a:rPr lang="en-US" sz="2000">
                  <a:latin typeface="Calibri" pitchFamily="34" charset="0"/>
                </a:rPr>
                <a:t>:</a:t>
              </a:r>
            </a:p>
          </p:txBody>
        </p:sp>
        <p:graphicFrame>
          <p:nvGraphicFramePr>
            <p:cNvPr id="15365" name="Object 36"/>
            <p:cNvGraphicFramePr>
              <a:graphicFrameLocks noChangeAspect="1"/>
            </p:cNvGraphicFramePr>
            <p:nvPr/>
          </p:nvGraphicFramePr>
          <p:xfrm>
            <a:off x="1020" y="2341"/>
            <a:ext cx="2585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98" name="Equation" r:id="rId12" imgW="1955800" imgH="203200" progId="">
                    <p:embed/>
                  </p:oleObj>
                </mc:Choice>
                <mc:Fallback>
                  <p:oleObj name="Equation" r:id="rId12" imgW="1955800" imgH="203200" progId="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" y="2341"/>
                          <a:ext cx="2585" cy="3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362" name="Object 8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086475" y="3938588"/>
          <a:ext cx="115887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9" name="Equation" r:id="rId14" imgW="114151" imgH="215619" progId="Equation.3">
                  <p:embed/>
                </p:oleObj>
              </mc:Choice>
              <mc:Fallback>
                <p:oleObj name="Equation" r:id="rId14" imgW="114151" imgH="215619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3938588"/>
                        <a:ext cx="1158875" cy="218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15"/>
          <p:cNvGrpSpPr>
            <a:grpSpLocks/>
          </p:cNvGrpSpPr>
          <p:nvPr/>
        </p:nvGrpSpPr>
        <p:grpSpPr bwMode="auto">
          <a:xfrm>
            <a:off x="5508625" y="3213100"/>
            <a:ext cx="4344988" cy="2160588"/>
            <a:chOff x="3379" y="1777"/>
            <a:chExt cx="2737" cy="1361"/>
          </a:xfrm>
        </p:grpSpPr>
        <p:grpSp>
          <p:nvGrpSpPr>
            <p:cNvPr id="15389" name="Group 97"/>
            <p:cNvGrpSpPr>
              <a:grpSpLocks/>
            </p:cNvGrpSpPr>
            <p:nvPr/>
          </p:nvGrpSpPr>
          <p:grpSpPr bwMode="auto">
            <a:xfrm>
              <a:off x="3379" y="2524"/>
              <a:ext cx="2737" cy="598"/>
              <a:chOff x="2928" y="2703"/>
              <a:chExt cx="2784" cy="561"/>
            </a:xfrm>
          </p:grpSpPr>
          <p:sp>
            <p:nvSpPr>
              <p:cNvPr id="15458" name="AutoShape 98"/>
              <p:cNvSpPr>
                <a:spLocks noChangeArrowheads="1"/>
              </p:cNvSpPr>
              <p:nvPr/>
            </p:nvSpPr>
            <p:spPr bwMode="auto">
              <a:xfrm>
                <a:off x="2928" y="2703"/>
                <a:ext cx="2784" cy="561"/>
              </a:xfrm>
              <a:prstGeom prst="parallelogram">
                <a:avLst>
                  <a:gd name="adj" fmla="val 124018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980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9804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403" name="Arc 99"/>
              <p:cNvSpPr>
                <a:spLocks/>
              </p:cNvSpPr>
              <p:nvPr/>
            </p:nvSpPr>
            <p:spPr bwMode="auto">
              <a:xfrm>
                <a:off x="3168" y="3072"/>
                <a:ext cx="96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90" name="Group 100"/>
            <p:cNvGrpSpPr>
              <a:grpSpLocks/>
            </p:cNvGrpSpPr>
            <p:nvPr/>
          </p:nvGrpSpPr>
          <p:grpSpPr bwMode="auto">
            <a:xfrm>
              <a:off x="3821" y="1777"/>
              <a:ext cx="1358" cy="1009"/>
              <a:chOff x="2160" y="912"/>
              <a:chExt cx="1381" cy="864"/>
            </a:xfrm>
          </p:grpSpPr>
          <p:sp>
            <p:nvSpPr>
              <p:cNvPr id="15399" name="AutoShape 101"/>
              <p:cNvSpPr>
                <a:spLocks noChangeArrowheads="1"/>
              </p:cNvSpPr>
              <p:nvPr/>
            </p:nvSpPr>
            <p:spPr bwMode="auto">
              <a:xfrm rot="-2008795">
                <a:off x="2160" y="1235"/>
                <a:ext cx="1381" cy="541"/>
              </a:xfrm>
              <a:prstGeom prst="parallelogram">
                <a:avLst>
                  <a:gd name="adj" fmla="val 63793"/>
                </a:avLst>
              </a:prstGeom>
              <a:solidFill>
                <a:srgbClr val="F2ACED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5400" name="Text Box 102"/>
              <p:cNvSpPr txBox="1">
                <a:spLocks noChangeArrowheads="1"/>
              </p:cNvSpPr>
              <p:nvPr/>
            </p:nvSpPr>
            <p:spPr bwMode="auto">
              <a:xfrm>
                <a:off x="3120" y="912"/>
                <a:ext cx="240" cy="19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α</a:t>
                </a:r>
              </a:p>
            </p:txBody>
          </p:sp>
          <p:sp>
            <p:nvSpPr>
              <p:cNvPr id="15401" name="Arc 103"/>
              <p:cNvSpPr>
                <a:spLocks/>
              </p:cNvSpPr>
              <p:nvPr/>
            </p:nvSpPr>
            <p:spPr bwMode="auto">
              <a:xfrm rot="-10414276">
                <a:off x="3122" y="1008"/>
                <a:ext cx="148" cy="96"/>
              </a:xfrm>
              <a:custGeom>
                <a:avLst/>
                <a:gdLst>
                  <a:gd name="T0" fmla="*/ 0 w 22188"/>
                  <a:gd name="T1" fmla="*/ 0 h 21600"/>
                  <a:gd name="T2" fmla="*/ 0 w 22188"/>
                  <a:gd name="T3" fmla="*/ 0 h 21600"/>
                  <a:gd name="T4" fmla="*/ 0 w 2218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188"/>
                  <a:gd name="T10" fmla="*/ 0 h 21600"/>
                  <a:gd name="T11" fmla="*/ 22188 w 2218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88" h="21600" fill="none" extrusionOk="0">
                    <a:moveTo>
                      <a:pt x="0" y="8"/>
                    </a:moveTo>
                    <a:cubicBezTo>
                      <a:pt x="195" y="2"/>
                      <a:pt x="391" y="-1"/>
                      <a:pt x="588" y="0"/>
                    </a:cubicBezTo>
                    <a:cubicBezTo>
                      <a:pt x="12517" y="0"/>
                      <a:pt x="22188" y="9670"/>
                      <a:pt x="22188" y="21600"/>
                    </a:cubicBezTo>
                  </a:path>
                  <a:path w="22188" h="21600" stroke="0" extrusionOk="0">
                    <a:moveTo>
                      <a:pt x="0" y="8"/>
                    </a:moveTo>
                    <a:cubicBezTo>
                      <a:pt x="195" y="2"/>
                      <a:pt x="391" y="-1"/>
                      <a:pt x="588" y="0"/>
                    </a:cubicBezTo>
                    <a:cubicBezTo>
                      <a:pt x="12517" y="0"/>
                      <a:pt x="22188" y="9670"/>
                      <a:pt x="22188" y="21600"/>
                    </a:cubicBezTo>
                    <a:lnTo>
                      <a:pt x="588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91" name="Group 105"/>
            <p:cNvGrpSpPr>
              <a:grpSpLocks/>
            </p:cNvGrpSpPr>
            <p:nvPr/>
          </p:nvGrpSpPr>
          <p:grpSpPr bwMode="auto">
            <a:xfrm rot="-236734">
              <a:off x="4524" y="2114"/>
              <a:ext cx="48" cy="692"/>
              <a:chOff x="2640" y="1392"/>
              <a:chExt cx="48" cy="576"/>
            </a:xfrm>
          </p:grpSpPr>
          <p:sp>
            <p:nvSpPr>
              <p:cNvPr id="15396" name="Line 106"/>
              <p:cNvSpPr>
                <a:spLocks noChangeShapeType="1"/>
              </p:cNvSpPr>
              <p:nvPr/>
            </p:nvSpPr>
            <p:spPr bwMode="auto">
              <a:xfrm>
                <a:off x="2640" y="1392"/>
                <a:ext cx="0" cy="57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Line 107"/>
              <p:cNvSpPr>
                <a:spLocks noChangeShapeType="1"/>
              </p:cNvSpPr>
              <p:nvPr/>
            </p:nvSpPr>
            <p:spPr bwMode="auto">
              <a:xfrm flipV="1">
                <a:off x="2640" y="1824"/>
                <a:ext cx="48" cy="2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Line 108"/>
              <p:cNvSpPr>
                <a:spLocks noChangeShapeType="1"/>
              </p:cNvSpPr>
              <p:nvPr/>
            </p:nvSpPr>
            <p:spPr bwMode="auto">
              <a:xfrm>
                <a:off x="2688" y="182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92" name="Rectangle 109"/>
            <p:cNvSpPr>
              <a:spLocks noChangeArrowheads="1"/>
            </p:cNvSpPr>
            <p:nvPr/>
          </p:nvSpPr>
          <p:spPr bwMode="auto">
            <a:xfrm>
              <a:off x="4513" y="2069"/>
              <a:ext cx="266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Calibri" pitchFamily="34" charset="0"/>
                </a:rPr>
                <a:t>a</a:t>
              </a:r>
            </a:p>
          </p:txBody>
        </p:sp>
        <p:grpSp>
          <p:nvGrpSpPr>
            <p:cNvPr id="15393" name="Group 112"/>
            <p:cNvGrpSpPr>
              <a:grpSpLocks noChangeAspect="1"/>
            </p:cNvGrpSpPr>
            <p:nvPr/>
          </p:nvGrpSpPr>
          <p:grpSpPr bwMode="auto">
            <a:xfrm>
              <a:off x="3500" y="2919"/>
              <a:ext cx="142" cy="219"/>
              <a:chOff x="3500" y="2933"/>
              <a:chExt cx="133" cy="205"/>
            </a:xfrm>
          </p:grpSpPr>
          <p:sp>
            <p:nvSpPr>
              <p:cNvPr id="15394" name="AutoShape 111"/>
              <p:cNvSpPr>
                <a:spLocks noChangeAspect="1" noChangeArrowheads="1" noTextEdit="1"/>
              </p:cNvSpPr>
              <p:nvPr/>
            </p:nvSpPr>
            <p:spPr bwMode="auto">
              <a:xfrm>
                <a:off x="3500" y="2946"/>
                <a:ext cx="13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Rectangle 113"/>
              <p:cNvSpPr>
                <a:spLocks noChangeArrowheads="1"/>
              </p:cNvSpPr>
              <p:nvPr/>
            </p:nvSpPr>
            <p:spPr bwMode="auto">
              <a:xfrm>
                <a:off x="3522" y="2933"/>
                <a:ext cx="74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i="1">
                    <a:solidFill>
                      <a:srgbClr val="000000"/>
                    </a:solidFill>
                    <a:latin typeface="Symbol" pitchFamily="18" charset="2"/>
                  </a:rPr>
                  <a:t>b</a:t>
                </a:r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15477" name="AutoShape 117"/>
          <p:cNvSpPr>
            <a:spLocks noChangeArrowheads="1"/>
          </p:cNvSpPr>
          <p:nvPr/>
        </p:nvSpPr>
        <p:spPr bwMode="auto">
          <a:xfrm>
            <a:off x="152400" y="4627247"/>
            <a:ext cx="5113338" cy="2230753"/>
          </a:xfrm>
          <a:prstGeom prst="cloudCallout">
            <a:avLst>
              <a:gd name="adj1" fmla="val 7685"/>
              <a:gd name="adj2" fmla="val -843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định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nghĩa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định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lí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1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hãy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rút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pháp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chứng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minh 2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mp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góc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5380" name="Text Box 118"/>
          <p:cNvSpPr txBox="1">
            <a:spLocks noChangeArrowheads="1"/>
          </p:cNvSpPr>
          <p:nvPr/>
        </p:nvSpPr>
        <p:spPr bwMode="auto">
          <a:xfrm>
            <a:off x="611188" y="4365625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5479" name="Text Box 119"/>
          <p:cNvSpPr txBox="1">
            <a:spLocks noChangeArrowheads="1"/>
          </p:cNvSpPr>
          <p:nvPr/>
        </p:nvSpPr>
        <p:spPr bwMode="auto">
          <a:xfrm>
            <a:off x="684213" y="3860800"/>
            <a:ext cx="49688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●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Phương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pháp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cm 2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mp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   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C1</a:t>
            </a:r>
            <a:r>
              <a:rPr lang="en-US" b="1" dirty="0">
                <a:latin typeface="Times New Roman" pitchFamily="18" charset="0"/>
              </a:rPr>
              <a:t>: </a:t>
            </a:r>
            <a:r>
              <a:rPr lang="en-US" sz="2000" b="1" dirty="0">
                <a:latin typeface="Times New Roman" pitchFamily="18" charset="0"/>
              </a:rPr>
              <a:t>Cm </a:t>
            </a:r>
            <a:r>
              <a:rPr lang="en-US" sz="2000" b="1" dirty="0" err="1">
                <a:latin typeface="Times New Roman" pitchFamily="18" charset="0"/>
              </a:rPr>
              <a:t>góc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giữa</a:t>
            </a:r>
            <a:r>
              <a:rPr lang="en-US" sz="2000" b="1" dirty="0">
                <a:latin typeface="Times New Roman" pitchFamily="18" charset="0"/>
              </a:rPr>
              <a:t> 2 </a:t>
            </a:r>
            <a:r>
              <a:rPr lang="en-US" sz="2000" b="1" dirty="0" err="1">
                <a:latin typeface="Times New Roman" pitchFamily="18" charset="0"/>
              </a:rPr>
              <a:t>mp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bằng</a:t>
            </a:r>
            <a:r>
              <a:rPr lang="en-US" sz="2000" b="1" dirty="0">
                <a:latin typeface="Times New Roman" pitchFamily="18" charset="0"/>
              </a:rPr>
              <a:t> 90</a:t>
            </a:r>
            <a:r>
              <a:rPr lang="en-US" sz="2000" b="1" baseline="30000" dirty="0">
                <a:latin typeface="Times New Roman" pitchFamily="18" charset="0"/>
              </a:rPr>
              <a:t>o</a:t>
            </a:r>
          </a:p>
          <a:p>
            <a:pPr>
              <a:spcBef>
                <a:spcPct val="50000"/>
              </a:spcBef>
            </a:pPr>
            <a:r>
              <a:rPr lang="en-US" b="1" baseline="30000" dirty="0">
                <a:latin typeface="Times New Roman" pitchFamily="18" charset="0"/>
              </a:rPr>
              <a:t>      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C2</a:t>
            </a:r>
            <a:r>
              <a:rPr lang="en-US" b="1" dirty="0">
                <a:latin typeface="Times New Roman" pitchFamily="18" charset="0"/>
              </a:rPr>
              <a:t>: </a:t>
            </a:r>
            <a:r>
              <a:rPr lang="en-US" sz="2000" b="1" dirty="0">
                <a:latin typeface="Times New Roman" pitchFamily="18" charset="0"/>
              </a:rPr>
              <a:t>Cm </a:t>
            </a:r>
            <a:r>
              <a:rPr lang="en-US" sz="2000" b="1" dirty="0" err="1">
                <a:latin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phẳng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chứa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ường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vuông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góc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phẳng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kia</a:t>
            </a:r>
            <a:endParaRPr lang="en-US" sz="20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  </a:t>
            </a:r>
          </a:p>
        </p:txBody>
      </p:sp>
      <p:sp>
        <p:nvSpPr>
          <p:cNvPr id="15480" name="Text Box 120"/>
          <p:cNvSpPr txBox="1">
            <a:spLocks noChangeArrowheads="1"/>
          </p:cNvSpPr>
          <p:nvPr/>
        </p:nvSpPr>
        <p:spPr bwMode="auto">
          <a:xfrm>
            <a:off x="2381807" y="1279183"/>
            <a:ext cx="1008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481" name="Text Box 121"/>
          <p:cNvSpPr txBox="1">
            <a:spLocks noChangeArrowheads="1"/>
          </p:cNvSpPr>
          <p:nvPr/>
        </p:nvSpPr>
        <p:spPr bwMode="auto">
          <a:xfrm>
            <a:off x="2211704" y="2959425"/>
            <a:ext cx="1079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1" name="Group 129"/>
          <p:cNvGrpSpPr>
            <a:grpSpLocks/>
          </p:cNvGrpSpPr>
          <p:nvPr/>
        </p:nvGrpSpPr>
        <p:grpSpPr bwMode="auto">
          <a:xfrm>
            <a:off x="5976938" y="620713"/>
            <a:ext cx="3167062" cy="2711450"/>
            <a:chOff x="3765" y="391"/>
            <a:chExt cx="1995" cy="1708"/>
          </a:xfrm>
        </p:grpSpPr>
        <p:grpSp>
          <p:nvGrpSpPr>
            <p:cNvPr id="15385" name="Group 127"/>
            <p:cNvGrpSpPr>
              <a:grpSpLocks/>
            </p:cNvGrpSpPr>
            <p:nvPr/>
          </p:nvGrpSpPr>
          <p:grpSpPr bwMode="auto">
            <a:xfrm>
              <a:off x="3765" y="391"/>
              <a:ext cx="1995" cy="1708"/>
              <a:chOff x="3765" y="255"/>
              <a:chExt cx="1995" cy="1708"/>
            </a:xfrm>
          </p:grpSpPr>
          <p:pic>
            <p:nvPicPr>
              <p:cNvPr id="15387" name="Picture 9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765" y="255"/>
                <a:ext cx="1995" cy="1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88" name="Freeform 124"/>
              <p:cNvSpPr>
                <a:spLocks/>
              </p:cNvSpPr>
              <p:nvPr/>
            </p:nvSpPr>
            <p:spPr bwMode="auto">
              <a:xfrm>
                <a:off x="4513" y="436"/>
                <a:ext cx="136" cy="227"/>
              </a:xfrm>
              <a:custGeom>
                <a:avLst/>
                <a:gdLst>
                  <a:gd name="T0" fmla="*/ 1 w 240"/>
                  <a:gd name="T1" fmla="*/ 0 h 344"/>
                  <a:gd name="T2" fmla="*/ 1 w 240"/>
                  <a:gd name="T3" fmla="*/ 1 h 344"/>
                  <a:gd name="T4" fmla="*/ 0 w 240"/>
                  <a:gd name="T5" fmla="*/ 1 h 344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344"/>
                  <a:gd name="T11" fmla="*/ 240 w 240"/>
                  <a:gd name="T12" fmla="*/ 344 h 3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344">
                    <a:moveTo>
                      <a:pt x="240" y="0"/>
                    </a:moveTo>
                    <a:cubicBezTo>
                      <a:pt x="236" y="116"/>
                      <a:pt x="232" y="232"/>
                      <a:pt x="192" y="288"/>
                    </a:cubicBezTo>
                    <a:cubicBezTo>
                      <a:pt x="152" y="344"/>
                      <a:pt x="76" y="340"/>
                      <a:pt x="0" y="33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5363" name="Object 125"/>
              <p:cNvGraphicFramePr>
                <a:graphicFrameLocks noChangeAspect="1"/>
              </p:cNvGraphicFramePr>
              <p:nvPr/>
            </p:nvGraphicFramePr>
            <p:xfrm>
              <a:off x="4059" y="1480"/>
              <a:ext cx="204" cy="1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800" name="Equation" r:id="rId16" imgW="152268" imgH="203024" progId="Equation.3">
                      <p:embed/>
                    </p:oleObj>
                  </mc:Choice>
                  <mc:Fallback>
                    <p:oleObj name="Equation" r:id="rId16" imgW="152268" imgH="203024" progId="Equation.3">
                      <p:embed/>
                      <p:pic>
                        <p:nvPicPr>
                          <p:cNvPr id="0" name="Object 1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59" y="1480"/>
                            <a:ext cx="204" cy="18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64" name="Object 126"/>
              <p:cNvGraphicFramePr>
                <a:graphicFrameLocks noChangeAspect="1"/>
              </p:cNvGraphicFramePr>
              <p:nvPr/>
            </p:nvGraphicFramePr>
            <p:xfrm>
              <a:off x="4513" y="445"/>
              <a:ext cx="136" cy="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801" name="Equation" r:id="rId18" imgW="152334" imgH="139639" progId="Equation.3">
                      <p:embed/>
                    </p:oleObj>
                  </mc:Choice>
                  <mc:Fallback>
                    <p:oleObj name="Equation" r:id="rId18" imgW="152334" imgH="139639" progId="Equation.3">
                      <p:embed/>
                      <p:pic>
                        <p:nvPicPr>
                          <p:cNvPr id="0" name="Object 1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13" y="445"/>
                            <a:ext cx="136" cy="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386" name="Freeform 128"/>
            <p:cNvSpPr>
              <a:spLocks/>
            </p:cNvSpPr>
            <p:nvPr/>
          </p:nvSpPr>
          <p:spPr bwMode="auto">
            <a:xfrm>
              <a:off x="4195" y="1616"/>
              <a:ext cx="46" cy="136"/>
            </a:xfrm>
            <a:custGeom>
              <a:avLst/>
              <a:gdLst>
                <a:gd name="T0" fmla="*/ 0 w 240"/>
                <a:gd name="T1" fmla="*/ 0 h 344"/>
                <a:gd name="T2" fmla="*/ 0 w 240"/>
                <a:gd name="T3" fmla="*/ 0 h 344"/>
                <a:gd name="T4" fmla="*/ 0 w 240"/>
                <a:gd name="T5" fmla="*/ 0 h 344"/>
                <a:gd name="T6" fmla="*/ 0 60000 65536"/>
                <a:gd name="T7" fmla="*/ 0 60000 65536"/>
                <a:gd name="T8" fmla="*/ 0 60000 65536"/>
                <a:gd name="T9" fmla="*/ 0 w 240"/>
                <a:gd name="T10" fmla="*/ 0 h 344"/>
                <a:gd name="T11" fmla="*/ 240 w 240"/>
                <a:gd name="T12" fmla="*/ 344 h 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344">
                  <a:moveTo>
                    <a:pt x="240" y="0"/>
                  </a:moveTo>
                  <a:cubicBezTo>
                    <a:pt x="236" y="116"/>
                    <a:pt x="232" y="232"/>
                    <a:pt x="192" y="288"/>
                  </a:cubicBezTo>
                  <a:cubicBezTo>
                    <a:pt x="152" y="344"/>
                    <a:pt x="76" y="340"/>
                    <a:pt x="0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5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3" grpId="0" animBg="1"/>
      <p:bldP spid="15421" grpId="0"/>
      <p:bldP spid="15425" grpId="0"/>
      <p:bldP spid="15477" grpId="0" animBg="1"/>
      <p:bldP spid="15477" grpId="1" animBg="1"/>
      <p:bldP spid="15479" grpId="0"/>
      <p:bldP spid="15480" grpId="0"/>
      <p:bldP spid="154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305800" cy="449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300" name="Picture 35" descr="AG00013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6" descr="arg-book-flipping-pages-207x165-ur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267200"/>
            <a:ext cx="2592388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 Box 8"/>
          <p:cNvSpPr txBox="1">
            <a:spLocks noChangeArrowheads="1"/>
          </p:cNvSpPr>
          <p:nvPr/>
        </p:nvSpPr>
        <p:spPr bwMode="auto">
          <a:xfrm rot="-1897722">
            <a:off x="6259513" y="5065713"/>
            <a:ext cx="88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  9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 rot="19854692" flipH="1">
            <a:off x="7145338" y="4675188"/>
            <a:ext cx="81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10</a:t>
            </a:r>
          </a:p>
        </p:txBody>
      </p:sp>
      <p:pic>
        <p:nvPicPr>
          <p:cNvPr id="55304" name="Picture 22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26853">
            <a:off x="7987507" y="11906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21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202953">
            <a:off x="27782" y="5725319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loud Callout 9"/>
          <p:cNvSpPr/>
          <p:nvPr/>
        </p:nvSpPr>
        <p:spPr>
          <a:xfrm>
            <a:off x="885150" y="883317"/>
            <a:ext cx="7919931" cy="4176967"/>
          </a:xfrm>
          <a:prstGeom prst="cloudCallout">
            <a:avLst>
              <a:gd name="adj1" fmla="val -32737"/>
              <a:gd name="adj2" fmla="val 72564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vi-VN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chứng minh đường thẳng vuông góc với mặt phẳng ?</a:t>
            </a:r>
            <a:endParaRPr lang="vi-VN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545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8305800" cy="449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62" name="Picture 35" descr="AG00013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6" descr="arg-book-flipping-pages-207x165-ur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6812" y="4750230"/>
            <a:ext cx="2592388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8"/>
          <p:cNvSpPr txBox="1">
            <a:spLocks noChangeArrowheads="1"/>
          </p:cNvSpPr>
          <p:nvPr/>
        </p:nvSpPr>
        <p:spPr bwMode="auto">
          <a:xfrm rot="-1897722">
            <a:off x="6740812" y="5628473"/>
            <a:ext cx="88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6565" name="Text Box 7"/>
          <p:cNvSpPr txBox="1">
            <a:spLocks noChangeArrowheads="1"/>
          </p:cNvSpPr>
          <p:nvPr/>
        </p:nvSpPr>
        <p:spPr bwMode="auto">
          <a:xfrm rot="10475547" flipH="1" flipV="1">
            <a:off x="7743503" y="5431526"/>
            <a:ext cx="6460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10</a:t>
            </a:r>
          </a:p>
        </p:txBody>
      </p:sp>
      <p:pic>
        <p:nvPicPr>
          <p:cNvPr id="66566" name="Picture 21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202953">
            <a:off x="27782" y="5725319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22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26853">
            <a:off x="7987507" y="11906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Text Box 6"/>
          <p:cNvSpPr txBox="1">
            <a:spLocks noChangeArrowheads="1"/>
          </p:cNvSpPr>
          <p:nvPr/>
        </p:nvSpPr>
        <p:spPr bwMode="auto">
          <a:xfrm>
            <a:off x="0" y="476250"/>
            <a:ext cx="4500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I.GÓC GIỮA HAI MẶT PHẲNG</a:t>
            </a:r>
          </a:p>
        </p:txBody>
      </p:sp>
      <p:sp>
        <p:nvSpPr>
          <p:cNvPr id="16397" name="Text Box 7"/>
          <p:cNvSpPr txBox="1">
            <a:spLocks noChangeArrowheads="1"/>
          </p:cNvSpPr>
          <p:nvPr/>
        </p:nvSpPr>
        <p:spPr bwMode="auto">
          <a:xfrm>
            <a:off x="0" y="836613"/>
            <a:ext cx="4464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HAI MẶT PHẲNG VUÔNG GÓC</a:t>
            </a:r>
          </a:p>
          <a:p>
            <a:pPr>
              <a:spcBef>
                <a:spcPct val="50000"/>
              </a:spcBef>
            </a:pPr>
            <a:endParaRPr lang="en-US" sz="2400" b="1" u="sng">
              <a:latin typeface="Calibri" pitchFamily="34" charset="0"/>
            </a:endParaRPr>
          </a:p>
        </p:txBody>
      </p:sp>
      <p:sp>
        <p:nvSpPr>
          <p:cNvPr id="16398" name="Text Box 8"/>
          <p:cNvSpPr txBox="1">
            <a:spLocks noChangeArrowheads="1"/>
          </p:cNvSpPr>
          <p:nvPr/>
        </p:nvSpPr>
        <p:spPr bwMode="auto">
          <a:xfrm>
            <a:off x="0" y="1125538"/>
            <a:ext cx="2376488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9" name="Text Box 9"/>
          <p:cNvSpPr txBox="1">
            <a:spLocks noChangeArrowheads="1"/>
          </p:cNvSpPr>
          <p:nvPr/>
        </p:nvSpPr>
        <p:spPr bwMode="auto">
          <a:xfrm>
            <a:off x="250825" y="1628775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alibri" pitchFamily="34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định lí</a:t>
            </a:r>
          </a:p>
        </p:txBody>
      </p:sp>
      <p:sp>
        <p:nvSpPr>
          <p:cNvPr id="16400" name="Text Box 10"/>
          <p:cNvSpPr txBox="1">
            <a:spLocks noChangeArrowheads="1"/>
          </p:cNvSpPr>
          <p:nvPr/>
        </p:nvSpPr>
        <p:spPr bwMode="auto">
          <a:xfrm>
            <a:off x="228600" y="1989138"/>
            <a:ext cx="1824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alibri" pitchFamily="34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a.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lí1: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6401" name="Text Box 11"/>
          <p:cNvSpPr txBox="1">
            <a:spLocks noChangeArrowheads="1"/>
          </p:cNvSpPr>
          <p:nvPr/>
        </p:nvSpPr>
        <p:spPr bwMode="auto">
          <a:xfrm>
            <a:off x="260543" y="2368550"/>
            <a:ext cx="4968875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●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Phương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pháp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chứng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minh 2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mp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   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C1</a:t>
            </a:r>
            <a:r>
              <a:rPr lang="en-US" b="1" dirty="0">
                <a:latin typeface="Times New Roman" pitchFamily="18" charset="0"/>
              </a:rPr>
              <a:t>: </a:t>
            </a:r>
            <a:r>
              <a:rPr lang="en-US" sz="2000" b="1" dirty="0">
                <a:latin typeface="Times New Roman" pitchFamily="18" charset="0"/>
              </a:rPr>
              <a:t>Cm </a:t>
            </a:r>
            <a:r>
              <a:rPr lang="en-US" sz="2000" b="1" dirty="0" err="1">
                <a:latin typeface="Times New Roman" pitchFamily="18" charset="0"/>
              </a:rPr>
              <a:t>góc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giữa</a:t>
            </a:r>
            <a:r>
              <a:rPr lang="en-US" sz="2000" b="1" dirty="0">
                <a:latin typeface="Times New Roman" pitchFamily="18" charset="0"/>
              </a:rPr>
              <a:t> 2 </a:t>
            </a:r>
            <a:r>
              <a:rPr lang="en-US" sz="2000" b="1" dirty="0" err="1">
                <a:latin typeface="Times New Roman" pitchFamily="18" charset="0"/>
              </a:rPr>
              <a:t>mp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bằng</a:t>
            </a:r>
            <a:r>
              <a:rPr lang="en-US" sz="2000" b="1" dirty="0">
                <a:latin typeface="Times New Roman" pitchFamily="18" charset="0"/>
              </a:rPr>
              <a:t> 90</a:t>
            </a:r>
            <a:r>
              <a:rPr lang="en-US" sz="2000" b="1" baseline="30000" dirty="0">
                <a:latin typeface="Times New Roman" pitchFamily="18" charset="0"/>
              </a:rPr>
              <a:t>o</a:t>
            </a:r>
          </a:p>
          <a:p>
            <a:pPr>
              <a:spcBef>
                <a:spcPct val="50000"/>
              </a:spcBef>
            </a:pPr>
            <a:r>
              <a:rPr lang="en-US" b="1" baseline="30000" dirty="0">
                <a:latin typeface="Times New Roman" pitchFamily="18" charset="0"/>
              </a:rPr>
              <a:t>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C2</a:t>
            </a:r>
            <a:r>
              <a:rPr lang="en-US" b="1" dirty="0">
                <a:latin typeface="Times New Roman" pitchFamily="18" charset="0"/>
              </a:rPr>
              <a:t>: </a:t>
            </a:r>
            <a:r>
              <a:rPr lang="en-US" sz="2000" b="1" dirty="0">
                <a:latin typeface="Times New Roman" pitchFamily="18" charset="0"/>
              </a:rPr>
              <a:t>Cm </a:t>
            </a:r>
            <a:r>
              <a:rPr lang="en-US" sz="2000" b="1" dirty="0" err="1">
                <a:latin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phẳng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chứa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1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vuông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góc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phẳng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kia</a:t>
            </a:r>
            <a:endParaRPr lang="en-US" sz="20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  </a:t>
            </a:r>
          </a:p>
        </p:txBody>
      </p:sp>
      <p:sp>
        <p:nvSpPr>
          <p:cNvPr id="16402" name="Line 12"/>
          <p:cNvSpPr>
            <a:spLocks noChangeShapeType="1"/>
          </p:cNvSpPr>
          <p:nvPr/>
        </p:nvSpPr>
        <p:spPr bwMode="auto">
          <a:xfrm>
            <a:off x="4643438" y="476250"/>
            <a:ext cx="73025" cy="638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32395" y="4701441"/>
            <a:ext cx="470608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VD2: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SABCD,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hìnhvuông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(ABCD)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4625975" y="658813"/>
            <a:ext cx="4670425" cy="755650"/>
            <a:chOff x="2925" y="981"/>
            <a:chExt cx="2942" cy="476"/>
          </a:xfrm>
        </p:grpSpPr>
        <p:sp>
          <p:nvSpPr>
            <p:cNvPr id="16449" name="Text Box 17"/>
            <p:cNvSpPr txBox="1">
              <a:spLocks noChangeArrowheads="1"/>
            </p:cNvSpPr>
            <p:nvPr/>
          </p:nvSpPr>
          <p:spPr bwMode="auto">
            <a:xfrm>
              <a:off x="2925" y="981"/>
              <a:ext cx="29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Calibri" pitchFamily="34" charset="0"/>
                </a:rPr>
                <a:t>  </a:t>
              </a:r>
              <a:r>
                <a:rPr lang="en-US" sz="2000" b="1" dirty="0">
                  <a:solidFill>
                    <a:srgbClr val="FF0000"/>
                  </a:solidFill>
                  <a:latin typeface="Calibri" pitchFamily="34" charset="0"/>
                </a:rPr>
                <a:t>a</a:t>
              </a:r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. </a:t>
              </a:r>
              <a:r>
                <a:rPr lang="en-US" sz="2000" b="1" dirty="0" err="1">
                  <a:latin typeface="Times New Roman" pitchFamily="18" charset="0"/>
                </a:rPr>
                <a:t>Nêu</a:t>
              </a:r>
              <a:r>
                <a:rPr lang="en-US" sz="2000" b="1" dirty="0">
                  <a:latin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</a:rPr>
                <a:t>tên</a:t>
              </a:r>
              <a:r>
                <a:rPr lang="en-US" sz="2000" b="1" dirty="0">
                  <a:latin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</a:rPr>
                <a:t>các</a:t>
              </a:r>
              <a:r>
                <a:rPr lang="en-US" sz="2000" b="1" dirty="0">
                  <a:latin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</a:rPr>
                <a:t>mặt</a:t>
              </a:r>
              <a:r>
                <a:rPr lang="en-US" sz="2000" b="1" dirty="0">
                  <a:latin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</a:rPr>
                <a:t>phẳng</a:t>
              </a:r>
              <a:r>
                <a:rPr lang="en-US" sz="2000" b="1" dirty="0">
                  <a:latin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</a:rPr>
                <a:t>lần</a:t>
              </a:r>
              <a:r>
                <a:rPr lang="en-US" sz="2000" b="1" dirty="0">
                  <a:latin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</a:rPr>
                <a:t>lượt</a:t>
              </a:r>
              <a:r>
                <a:rPr lang="en-US" sz="2000" b="1" dirty="0">
                  <a:latin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</a:rPr>
                <a:t>chứa</a:t>
              </a:r>
              <a:endParaRPr lang="en-US" sz="2000" b="1" dirty="0">
                <a:latin typeface="Times New Roman" pitchFamily="18" charset="0"/>
              </a:endParaRPr>
            </a:p>
          </p:txBody>
        </p:sp>
        <p:sp>
          <p:nvSpPr>
            <p:cNvPr id="16450" name="Text Box 18"/>
            <p:cNvSpPr txBox="1">
              <a:spLocks noChangeArrowheads="1"/>
            </p:cNvSpPr>
            <p:nvPr/>
          </p:nvSpPr>
          <p:spPr bwMode="auto">
            <a:xfrm>
              <a:off x="2971" y="1207"/>
              <a:ext cx="28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SB,SC,SD và vuông góc với mp(ABCD</a:t>
              </a:r>
              <a:r>
                <a:rPr lang="en-US" sz="2000">
                  <a:latin typeface="Calibri" pitchFamily="34" charset="0"/>
                </a:rPr>
                <a:t>)</a:t>
              </a:r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4746625" y="1468438"/>
            <a:ext cx="2844800" cy="396875"/>
            <a:chOff x="2948" y="1526"/>
            <a:chExt cx="1792" cy="250"/>
          </a:xfrm>
        </p:grpSpPr>
        <p:graphicFrame>
          <p:nvGraphicFramePr>
            <p:cNvPr id="16393" name="Object 24"/>
            <p:cNvGraphicFramePr>
              <a:graphicFrameLocks noChangeAspect="1"/>
            </p:cNvGraphicFramePr>
            <p:nvPr/>
          </p:nvGraphicFramePr>
          <p:xfrm>
            <a:off x="3606" y="1570"/>
            <a:ext cx="1134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73" name="Equation" r:id="rId3" imgW="990170" imgH="203112" progId="Equation.3">
                    <p:embed/>
                  </p:oleObj>
                </mc:Choice>
                <mc:Fallback>
                  <p:oleObj name="Equation" r:id="rId3" imgW="990170" imgH="203112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6" y="1570"/>
                          <a:ext cx="1134" cy="1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48" name="Text Box 23"/>
            <p:cNvSpPr txBox="1">
              <a:spLocks noChangeArrowheads="1"/>
            </p:cNvSpPr>
            <p:nvPr/>
          </p:nvSpPr>
          <p:spPr bwMode="auto">
            <a:xfrm>
              <a:off x="2948" y="1526"/>
              <a:ext cx="8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Calibri" pitchFamily="34" charset="0"/>
                </a:rPr>
                <a:t>b</a:t>
              </a:r>
              <a:r>
                <a:rPr lang="en-US" b="1" dirty="0">
                  <a:solidFill>
                    <a:srgbClr val="FF0000"/>
                  </a:solidFill>
                  <a:latin typeface="Calibri" pitchFamily="34" charset="0"/>
                </a:rPr>
                <a:t>. </a:t>
              </a:r>
              <a:r>
                <a:rPr lang="en-US" sz="2000" b="1" dirty="0">
                  <a:latin typeface="Times New Roman" pitchFamily="18" charset="0"/>
                </a:rPr>
                <a:t>CMR</a:t>
              </a:r>
              <a:r>
                <a:rPr lang="en-US" b="1" dirty="0">
                  <a:latin typeface="Times New Roman" pitchFamily="18" charset="0"/>
                </a:rPr>
                <a:t>:</a:t>
              </a:r>
            </a:p>
          </p:txBody>
        </p:sp>
      </p:grp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4787900" y="1933575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Lời giải:</a:t>
            </a:r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4810125" y="23780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alibri" pitchFamily="34" charset="0"/>
              </a:rPr>
              <a:t>a.</a:t>
            </a:r>
          </a:p>
        </p:txBody>
      </p: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4859336" y="2560638"/>
            <a:ext cx="2458668" cy="792163"/>
            <a:chOff x="3198" y="1934"/>
            <a:chExt cx="1541" cy="499"/>
          </a:xfrm>
        </p:grpSpPr>
        <p:sp>
          <p:nvSpPr>
            <p:cNvPr id="16447" name="Text Box 56"/>
            <p:cNvSpPr txBox="1">
              <a:spLocks noChangeArrowheads="1"/>
            </p:cNvSpPr>
            <p:nvPr/>
          </p:nvSpPr>
          <p:spPr bwMode="auto">
            <a:xfrm>
              <a:off x="3198" y="2024"/>
              <a:ext cx="4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Do</a:t>
              </a:r>
            </a:p>
          </p:txBody>
        </p:sp>
        <p:graphicFrame>
          <p:nvGraphicFramePr>
            <p:cNvPr id="16392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8692457"/>
                </p:ext>
              </p:extLst>
            </p:nvPr>
          </p:nvGraphicFramePr>
          <p:xfrm>
            <a:off x="3469" y="1934"/>
            <a:ext cx="1270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74" name="Equation" r:id="rId5" imgW="965200" imgH="457200" progId="Equation.3">
                    <p:embed/>
                  </p:oleObj>
                </mc:Choice>
                <mc:Fallback>
                  <p:oleObj name="Equation" r:id="rId5" imgW="965200" imgH="457200" progId="Equation.3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9" y="1934"/>
                          <a:ext cx="1270" cy="4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733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826620"/>
              </p:ext>
            </p:extLst>
          </p:nvPr>
        </p:nvGraphicFramePr>
        <p:xfrm>
          <a:off x="4858485" y="3542021"/>
          <a:ext cx="2228116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5" name="Equation" r:id="rId7" imgW="1295400" imgH="203200" progId="Equation.3">
                  <p:embed/>
                </p:oleObj>
              </mc:Choice>
              <mc:Fallback>
                <p:oleObj name="Equation" r:id="rId7" imgW="1295400" imgH="2032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8485" y="3542021"/>
                        <a:ext cx="2228116" cy="3857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34" name="Text Box 62"/>
          <p:cNvSpPr txBox="1">
            <a:spLocks noChangeArrowheads="1"/>
          </p:cNvSpPr>
          <p:nvPr/>
        </p:nvSpPr>
        <p:spPr bwMode="auto">
          <a:xfrm>
            <a:off x="4572000" y="4365625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Tương tự</a:t>
            </a:r>
            <a:r>
              <a:rPr lang="en-US" b="1">
                <a:latin typeface="Calibri" pitchFamily="34" charset="0"/>
              </a:rPr>
              <a:t>:</a:t>
            </a:r>
          </a:p>
        </p:txBody>
      </p:sp>
      <p:graphicFrame>
        <p:nvGraphicFramePr>
          <p:cNvPr id="16387" name="Object 6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6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38" name="Object 66"/>
          <p:cNvGraphicFramePr>
            <a:graphicFrameLocks noChangeAspect="1"/>
          </p:cNvGraphicFramePr>
          <p:nvPr/>
        </p:nvGraphicFramePr>
        <p:xfrm>
          <a:off x="5854700" y="4475163"/>
          <a:ext cx="3276600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7" name="Equation" r:id="rId11" imgW="2311400" imgH="203200" progId="Equation.3">
                  <p:embed/>
                </p:oleObj>
              </mc:Choice>
              <mc:Fallback>
                <p:oleObj name="Equation" r:id="rId11" imgW="2311400" imgH="20320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4475163"/>
                        <a:ext cx="3276600" cy="274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39" name="Text Box 67"/>
          <p:cNvSpPr txBox="1">
            <a:spLocks noChangeArrowheads="1"/>
          </p:cNvSpPr>
          <p:nvPr/>
        </p:nvSpPr>
        <p:spPr bwMode="auto">
          <a:xfrm>
            <a:off x="4787900" y="48688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alibri" pitchFamily="34" charset="0"/>
              </a:rPr>
              <a:t>b</a:t>
            </a:r>
            <a:r>
              <a:rPr lang="en-US">
                <a:latin typeface="Calibri" pitchFamily="34" charset="0"/>
              </a:rPr>
              <a:t>.</a:t>
            </a:r>
          </a:p>
        </p:txBody>
      </p: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5076825" y="4797425"/>
            <a:ext cx="3024188" cy="649288"/>
            <a:chOff x="3198" y="3022"/>
            <a:chExt cx="1905" cy="409"/>
          </a:xfrm>
        </p:grpSpPr>
        <p:sp>
          <p:nvSpPr>
            <p:cNvPr id="16446" name="Text Box 68"/>
            <p:cNvSpPr txBox="1">
              <a:spLocks noChangeArrowheads="1"/>
            </p:cNvSpPr>
            <p:nvPr/>
          </p:nvSpPr>
          <p:spPr bwMode="auto">
            <a:xfrm>
              <a:off x="3198" y="3067"/>
              <a:ext cx="3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Có</a:t>
              </a:r>
              <a:r>
                <a:rPr lang="en-US" b="1">
                  <a:latin typeface="Times New Roman" pitchFamily="18" charset="0"/>
                </a:rPr>
                <a:t>:</a:t>
              </a:r>
            </a:p>
          </p:txBody>
        </p:sp>
        <p:graphicFrame>
          <p:nvGraphicFramePr>
            <p:cNvPr id="16391" name="Object 69"/>
            <p:cNvGraphicFramePr>
              <a:graphicFrameLocks noChangeAspect="1"/>
            </p:cNvGraphicFramePr>
            <p:nvPr/>
          </p:nvGraphicFramePr>
          <p:xfrm>
            <a:off x="3515" y="3022"/>
            <a:ext cx="1588" cy="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78" name="Equation" r:id="rId13" imgW="1714500" imgH="457200" progId="Equation.3">
                    <p:embed/>
                  </p:oleObj>
                </mc:Choice>
                <mc:Fallback>
                  <p:oleObj name="Equation" r:id="rId13" imgW="1714500" imgH="457200" progId="Equation.3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5" y="3022"/>
                          <a:ext cx="1588" cy="4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743" name="Object 71"/>
          <p:cNvGraphicFramePr>
            <a:graphicFrameLocks noChangeAspect="1"/>
          </p:cNvGraphicFramePr>
          <p:nvPr/>
        </p:nvGraphicFramePr>
        <p:xfrm>
          <a:off x="6516688" y="5532438"/>
          <a:ext cx="18002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9" name="Equation" r:id="rId15" imgW="1180588" imgH="203112" progId="Equation.3">
                  <p:embed/>
                </p:oleObj>
              </mc:Choice>
              <mc:Fallback>
                <p:oleObj name="Equation" r:id="rId15" imgW="1180588" imgH="203112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5532438"/>
                        <a:ext cx="1800225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4716463" y="5445125"/>
            <a:ext cx="1803400" cy="404813"/>
            <a:chOff x="2971" y="3430"/>
            <a:chExt cx="1136" cy="255"/>
          </a:xfrm>
        </p:grpSpPr>
        <p:graphicFrame>
          <p:nvGraphicFramePr>
            <p:cNvPr id="16390" name="Object 70"/>
            <p:cNvGraphicFramePr>
              <a:graphicFrameLocks noChangeAspect="1"/>
            </p:cNvGraphicFramePr>
            <p:nvPr/>
          </p:nvGraphicFramePr>
          <p:xfrm>
            <a:off x="3243" y="3475"/>
            <a:ext cx="864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80" name="Equation" r:id="rId17" imgW="825500" imgH="203200" progId="Equation.3">
                    <p:embed/>
                  </p:oleObj>
                </mc:Choice>
                <mc:Fallback>
                  <p:oleObj name="Equation" r:id="rId17" imgW="825500" imgH="203200" progId="Equation.3">
                    <p:embed/>
                    <p:pic>
                      <p:nvPicPr>
                        <p:cNvPr id="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3" y="3475"/>
                          <a:ext cx="864" cy="2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45" name="Text Box 72"/>
            <p:cNvSpPr txBox="1">
              <a:spLocks noChangeArrowheads="1"/>
            </p:cNvSpPr>
            <p:nvPr/>
          </p:nvSpPr>
          <p:spPr bwMode="auto">
            <a:xfrm>
              <a:off x="2971" y="3430"/>
              <a:ext cx="3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mà</a:t>
              </a:r>
            </a:p>
          </p:txBody>
        </p:sp>
      </p:grpSp>
      <p:grpSp>
        <p:nvGrpSpPr>
          <p:cNvPr id="16413" name="Group 134"/>
          <p:cNvGrpSpPr>
            <a:grpSpLocks/>
          </p:cNvGrpSpPr>
          <p:nvPr/>
        </p:nvGrpSpPr>
        <p:grpSpPr bwMode="auto">
          <a:xfrm>
            <a:off x="6926111" y="1906889"/>
            <a:ext cx="2245958" cy="1814513"/>
            <a:chOff x="431" y="2432"/>
            <a:chExt cx="2400" cy="1820"/>
          </a:xfrm>
        </p:grpSpPr>
        <p:grpSp>
          <p:nvGrpSpPr>
            <p:cNvPr id="16414" name="Group 131"/>
            <p:cNvGrpSpPr>
              <a:grpSpLocks/>
            </p:cNvGrpSpPr>
            <p:nvPr/>
          </p:nvGrpSpPr>
          <p:grpSpPr bwMode="auto">
            <a:xfrm>
              <a:off x="431" y="2432"/>
              <a:ext cx="2400" cy="1820"/>
              <a:chOff x="431" y="2432"/>
              <a:chExt cx="2400" cy="1820"/>
            </a:xfrm>
          </p:grpSpPr>
          <p:grpSp>
            <p:nvGrpSpPr>
              <p:cNvPr id="16417" name="Group 116"/>
              <p:cNvGrpSpPr>
                <a:grpSpLocks/>
              </p:cNvGrpSpPr>
              <p:nvPr/>
            </p:nvGrpSpPr>
            <p:grpSpPr bwMode="auto">
              <a:xfrm>
                <a:off x="431" y="2432"/>
                <a:ext cx="2400" cy="1820"/>
                <a:chOff x="304" y="2478"/>
                <a:chExt cx="2400" cy="1820"/>
              </a:xfrm>
            </p:grpSpPr>
            <p:sp>
              <p:nvSpPr>
                <p:cNvPr id="1642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431" y="3238"/>
                  <a:ext cx="273" cy="3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 dirty="0">
                      <a:latin typeface="Calibri" pitchFamily="34" charset="0"/>
                    </a:rPr>
                    <a:t>B</a:t>
                  </a:r>
                </a:p>
              </p:txBody>
            </p:sp>
            <p:grpSp>
              <p:nvGrpSpPr>
                <p:cNvPr id="16421" name="Group 115"/>
                <p:cNvGrpSpPr>
                  <a:grpSpLocks/>
                </p:cNvGrpSpPr>
                <p:nvPr/>
              </p:nvGrpSpPr>
              <p:grpSpPr bwMode="auto">
                <a:xfrm>
                  <a:off x="304" y="2478"/>
                  <a:ext cx="2303" cy="1820"/>
                  <a:chOff x="304" y="2478"/>
                  <a:chExt cx="2303" cy="1820"/>
                </a:xfrm>
              </p:grpSpPr>
              <p:sp>
                <p:nvSpPr>
                  <p:cNvPr id="16422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8" y="3475"/>
                    <a:ext cx="181" cy="3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>
                        <a:latin typeface="Calibri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6423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8" y="2478"/>
                    <a:ext cx="181" cy="3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>
                        <a:latin typeface="Calibri" pitchFamily="34" charset="0"/>
                      </a:rPr>
                      <a:t>S</a:t>
                    </a:r>
                  </a:p>
                </p:txBody>
              </p:sp>
              <p:sp>
                <p:nvSpPr>
                  <p:cNvPr id="16424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4" y="3975"/>
                    <a:ext cx="181" cy="3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>
                        <a:latin typeface="Calibri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16425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4" y="3929"/>
                    <a:ext cx="271" cy="3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>
                        <a:latin typeface="Calibri" pitchFamily="34" charset="0"/>
                      </a:rPr>
                      <a:t>D</a:t>
                    </a:r>
                  </a:p>
                </p:txBody>
              </p:sp>
              <p:grpSp>
                <p:nvGrpSpPr>
                  <p:cNvPr id="16426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612" y="2568"/>
                    <a:ext cx="1995" cy="1496"/>
                    <a:chOff x="1247" y="1616"/>
                    <a:chExt cx="1995" cy="1496"/>
                  </a:xfrm>
                </p:grpSpPr>
                <p:grpSp>
                  <p:nvGrpSpPr>
                    <p:cNvPr id="16427" name="Group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34" y="2821"/>
                      <a:ext cx="86" cy="70"/>
                      <a:chOff x="1654" y="3819"/>
                      <a:chExt cx="86" cy="70"/>
                    </a:xfrm>
                  </p:grpSpPr>
                  <p:sp>
                    <p:nvSpPr>
                      <p:cNvPr id="16443" name="Line 9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98" y="3819"/>
                        <a:ext cx="37" cy="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44" name="Line 99"/>
                      <p:cNvSpPr>
                        <a:spLocks noChangeShapeType="1"/>
                      </p:cNvSpPr>
                      <p:nvPr/>
                    </p:nvSpPr>
                    <p:spPr bwMode="auto">
                      <a:xfrm rot="20832932" flipH="1">
                        <a:off x="1654" y="3885"/>
                        <a:ext cx="86" cy="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428" name="Group 1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7" y="1616"/>
                      <a:ext cx="1995" cy="1496"/>
                      <a:chOff x="1247" y="1616"/>
                      <a:chExt cx="1995" cy="1496"/>
                    </a:xfrm>
                  </p:grpSpPr>
                  <p:sp>
                    <p:nvSpPr>
                      <p:cNvPr id="16429" name="Line 10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247" y="2614"/>
                        <a:ext cx="499" cy="49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FF"/>
                        </a:solidFill>
                        <a:prstDash val="dash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6430" name="Group 10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47" y="1616"/>
                        <a:ext cx="1995" cy="1496"/>
                        <a:chOff x="1247" y="1616"/>
                        <a:chExt cx="1995" cy="1496"/>
                      </a:xfrm>
                    </p:grpSpPr>
                    <p:sp>
                      <p:nvSpPr>
                        <p:cNvPr id="16434" name="Line 1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47" y="2614"/>
                          <a:ext cx="1950" cy="49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FF"/>
                          </a:solidFill>
                          <a:prstDash val="dash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435" name="Line 1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46" y="1616"/>
                          <a:ext cx="0" cy="99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FF"/>
                          </a:solidFill>
                          <a:prstDash val="dash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436" name="Line 1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46" y="2614"/>
                          <a:ext cx="1451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FF"/>
                          </a:solidFill>
                          <a:prstDash val="dash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437" name="Line 1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7" y="3112"/>
                          <a:ext cx="1451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438" name="Line 1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98" y="2622"/>
                          <a:ext cx="526" cy="49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439" name="Line 1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247" y="1616"/>
                          <a:ext cx="499" cy="1496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440" name="Lin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46" y="1616"/>
                          <a:ext cx="1496" cy="998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441" name="Line 1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46" y="1616"/>
                          <a:ext cx="953" cy="1451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442" name="Line 1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28" y="2623"/>
                          <a:ext cx="952" cy="453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FF"/>
                          </a:solidFill>
                          <a:prstDash val="dash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6431" name="Group 1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9" y="2457"/>
                        <a:ext cx="114" cy="94"/>
                        <a:chOff x="1739" y="2457"/>
                        <a:chExt cx="114" cy="94"/>
                      </a:xfrm>
                    </p:grpSpPr>
                    <p:sp>
                      <p:nvSpPr>
                        <p:cNvPr id="16432" name="Line 1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20298894" flipH="1">
                          <a:off x="1818" y="2459"/>
                          <a:ext cx="35" cy="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433" name="Line 1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39" y="2457"/>
                          <a:ext cx="91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16418" name="Line 129"/>
              <p:cNvSpPr>
                <a:spLocks noChangeShapeType="1"/>
              </p:cNvSpPr>
              <p:nvPr/>
            </p:nvSpPr>
            <p:spPr bwMode="auto">
              <a:xfrm rot="-1987892">
                <a:off x="1253" y="3362"/>
                <a:ext cx="83" cy="95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Line 130"/>
              <p:cNvSpPr>
                <a:spLocks noChangeShapeType="1"/>
              </p:cNvSpPr>
              <p:nvPr/>
            </p:nvSpPr>
            <p:spPr bwMode="auto">
              <a:xfrm rot="20383385" flipH="1">
                <a:off x="1323" y="3435"/>
                <a:ext cx="46" cy="136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15" name="Line 132"/>
            <p:cNvSpPr>
              <a:spLocks noChangeShapeType="1"/>
            </p:cNvSpPr>
            <p:nvPr/>
          </p:nvSpPr>
          <p:spPr bwMode="auto">
            <a:xfrm flipV="1">
              <a:off x="1138" y="3412"/>
              <a:ext cx="90" cy="46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133"/>
            <p:cNvSpPr>
              <a:spLocks noChangeShapeType="1"/>
            </p:cNvSpPr>
            <p:nvPr/>
          </p:nvSpPr>
          <p:spPr bwMode="auto">
            <a:xfrm>
              <a:off x="1138" y="3458"/>
              <a:ext cx="0" cy="9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6395" name="Object 36"/>
          <p:cNvGraphicFramePr>
            <a:graphicFrameLocks noChangeAspect="1"/>
          </p:cNvGraphicFramePr>
          <p:nvPr/>
        </p:nvGraphicFramePr>
        <p:xfrm>
          <a:off x="1600200" y="1981200"/>
          <a:ext cx="297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81" name="Equation" r:id="rId19" imgW="1955800" imgH="203200" progId="">
                  <p:embed/>
                </p:oleObj>
              </mc:Choice>
              <mc:Fallback>
                <p:oleObj name="Equation" r:id="rId19" imgW="1955800" imgH="203200" progId="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81200"/>
                        <a:ext cx="2971800" cy="431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/>
      <p:bldP spid="28699" grpId="0"/>
      <p:bldP spid="28727" grpId="0"/>
      <p:bldP spid="28734" grpId="0"/>
      <p:bldP spid="287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-152400"/>
            <a:ext cx="13716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9" descr="Picture1"/>
          <p:cNvPicPr>
            <a:picLocks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1012825"/>
            <a:ext cx="9144001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WordArt 30"/>
          <p:cNvSpPr>
            <a:spLocks noChangeArrowheads="1" noChangeShapeType="1" noTextEdit="1"/>
          </p:cNvSpPr>
          <p:nvPr/>
        </p:nvSpPr>
        <p:spPr bwMode="auto">
          <a:xfrm>
            <a:off x="831850" y="0"/>
            <a:ext cx="6535738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RUNG CHUÔNG VÀNG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46338" y="1371600"/>
            <a:ext cx="42672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 CHƠI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2286000"/>
            <a:ext cx="7086600" cy="3886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diamond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AutoShape 51"/>
          <p:cNvSpPr>
            <a:spLocks noChangeArrowheads="1"/>
          </p:cNvSpPr>
          <p:nvPr/>
        </p:nvSpPr>
        <p:spPr bwMode="auto">
          <a:xfrm>
            <a:off x="1295400" y="1035050"/>
            <a:ext cx="7467600" cy="1143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mệnh đề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góc giữa hai mặt phẳng</a:t>
            </a:r>
          </a:p>
        </p:txBody>
      </p:sp>
      <p:grpSp>
        <p:nvGrpSpPr>
          <p:cNvPr id="70658" name="Group 51"/>
          <p:cNvGrpSpPr>
            <a:grpSpLocks/>
          </p:cNvGrpSpPr>
          <p:nvPr/>
        </p:nvGrpSpPr>
        <p:grpSpPr bwMode="auto">
          <a:xfrm>
            <a:off x="-3175" y="-4763"/>
            <a:ext cx="320675" cy="6858001"/>
            <a:chOff x="202295" y="-322943"/>
            <a:chExt cx="319314" cy="7180943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7070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115" name="AutoShape 51"/>
          <p:cNvSpPr>
            <a:spLocks noChangeArrowheads="1"/>
          </p:cNvSpPr>
          <p:nvPr/>
        </p:nvSpPr>
        <p:spPr bwMode="auto">
          <a:xfrm>
            <a:off x="1676400" y="2514600"/>
            <a:ext cx="5486400" cy="7953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 eaLnBrk="0" hangingPunct="0">
              <a:buFont typeface="Arial" charset="0"/>
              <a:buNone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giữa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2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thẳng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lần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lượt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just" eaLnBrk="0" hangingPunct="0">
              <a:buFont typeface="Arial" charset="0"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6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913" y="29384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117" name="Picture 116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088" y="249078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118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95288" y="27892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000">
              <a:latin typeface=".VnTime" pitchFamily="34" charset="0"/>
            </a:endParaRPr>
          </a:p>
        </p:txBody>
      </p:sp>
      <p:sp>
        <p:nvSpPr>
          <p:cNvPr id="119" name="WordArt 226"/>
          <p:cNvSpPr>
            <a:spLocks noChangeArrowheads="1" noChangeShapeType="1" noTextEdit="1"/>
          </p:cNvSpPr>
          <p:nvPr/>
        </p:nvSpPr>
        <p:spPr bwMode="auto">
          <a:xfrm>
            <a:off x="601663" y="26765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120" name="AutoShape 51"/>
          <p:cNvSpPr>
            <a:spLocks noChangeArrowheads="1"/>
          </p:cNvSpPr>
          <p:nvPr/>
        </p:nvSpPr>
        <p:spPr bwMode="auto">
          <a:xfrm>
            <a:off x="1500188" y="3598863"/>
            <a:ext cx="5662612" cy="84931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it-IT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Là góc giữa 2 đường thẳng lần lượt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song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song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2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mặt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phẳng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đó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it-IT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0963" y="39290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12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8" y="35988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12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76238" y="3617913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000">
              <a:latin typeface=".VnTime" pitchFamily="34" charset="0"/>
            </a:endParaRPr>
          </a:p>
        </p:txBody>
      </p:sp>
      <p:sp>
        <p:nvSpPr>
          <p:cNvPr id="124" name="WordArt 226"/>
          <p:cNvSpPr>
            <a:spLocks noChangeArrowheads="1" noChangeShapeType="1" noTextEdit="1"/>
          </p:cNvSpPr>
          <p:nvPr/>
        </p:nvSpPr>
        <p:spPr bwMode="auto">
          <a:xfrm>
            <a:off x="582613" y="3784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25" name="AutoShape 51"/>
          <p:cNvSpPr>
            <a:spLocks noChangeArrowheads="1"/>
          </p:cNvSpPr>
          <p:nvPr/>
        </p:nvSpPr>
        <p:spPr bwMode="auto">
          <a:xfrm>
            <a:off x="1628775" y="4764088"/>
            <a:ext cx="5534025" cy="87471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giữa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2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thẳng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lần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lượt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6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0963" y="49196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127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8" y="46974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128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76238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000">
              <a:latin typeface=".VnTime" pitchFamily="34" charset="0"/>
            </a:endParaRPr>
          </a:p>
        </p:txBody>
      </p:sp>
      <p:sp>
        <p:nvSpPr>
          <p:cNvPr id="129" name="WordArt 226"/>
          <p:cNvSpPr>
            <a:spLocks noChangeArrowheads="1" noChangeShapeType="1" noTextEdit="1"/>
          </p:cNvSpPr>
          <p:nvPr/>
        </p:nvSpPr>
        <p:spPr bwMode="auto">
          <a:xfrm>
            <a:off x="582613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30" name="AutoShape 51"/>
          <p:cNvSpPr>
            <a:spLocks noChangeArrowheads="1"/>
          </p:cNvSpPr>
          <p:nvPr/>
        </p:nvSpPr>
        <p:spPr bwMode="auto">
          <a:xfrm>
            <a:off x="1628775" y="5895975"/>
            <a:ext cx="5610225" cy="8143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giữa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2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thẳng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lần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lượt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eaLnBrk="0" hangingPunct="0">
              <a:buFont typeface="Arial" charset="0"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0963" y="59102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13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8" y="5827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13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76238" y="57610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000">
              <a:latin typeface=".VnTime" pitchFamily="34" charset="0"/>
            </a:endParaRPr>
          </a:p>
        </p:txBody>
      </p:sp>
      <p:sp>
        <p:nvSpPr>
          <p:cNvPr id="134" name="WordArt 226"/>
          <p:cNvSpPr>
            <a:spLocks noChangeArrowheads="1" noChangeShapeType="1" noTextEdit="1"/>
          </p:cNvSpPr>
          <p:nvPr/>
        </p:nvSpPr>
        <p:spPr bwMode="auto">
          <a:xfrm>
            <a:off x="582613" y="6013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135" name="AutoShape 27"/>
          <p:cNvSpPr>
            <a:spLocks noChangeArrowheads="1"/>
          </p:cNvSpPr>
          <p:nvPr/>
        </p:nvSpPr>
        <p:spPr bwMode="auto">
          <a:xfrm>
            <a:off x="0" y="9937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800"/>
          </a:p>
        </p:txBody>
      </p:sp>
      <p:sp>
        <p:nvSpPr>
          <p:cNvPr id="136" name="WordArt 28"/>
          <p:cNvSpPr>
            <a:spLocks noChangeArrowheads="1" noChangeShapeType="1" noTextEdit="1"/>
          </p:cNvSpPr>
          <p:nvPr/>
        </p:nvSpPr>
        <p:spPr bwMode="auto">
          <a:xfrm>
            <a:off x="366713" y="1389063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pic>
        <p:nvPicPr>
          <p:cNvPr id="70681" name="Picture 29" descr="Picture1"/>
          <p:cNvPicPr>
            <a:picLocks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4763" y="849313"/>
            <a:ext cx="9144001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2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77163" y="-76200"/>
            <a:ext cx="16525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WordArt 32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41" name="WordArt 33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42" name="WordArt 34"/>
          <p:cNvSpPr>
            <a:spLocks noChangeArrowheads="1" noChangeShapeType="1" noTextEdit="1"/>
          </p:cNvSpPr>
          <p:nvPr/>
        </p:nvSpPr>
        <p:spPr bwMode="auto">
          <a:xfrm>
            <a:off x="78628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43" name="WordArt 35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44" name="WordArt 36"/>
          <p:cNvSpPr>
            <a:spLocks noChangeArrowheads="1" noChangeShapeType="1" noTextEdit="1"/>
          </p:cNvSpPr>
          <p:nvPr/>
        </p:nvSpPr>
        <p:spPr bwMode="auto">
          <a:xfrm>
            <a:off x="79057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5" name="WordArt 37"/>
          <p:cNvSpPr>
            <a:spLocks noChangeArrowheads="1" noChangeShapeType="1" noTextEdit="1"/>
          </p:cNvSpPr>
          <p:nvPr/>
        </p:nvSpPr>
        <p:spPr bwMode="auto">
          <a:xfrm>
            <a:off x="78724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46" name="WordArt 38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47" name="WordArt 39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48" name="WordArt 40"/>
          <p:cNvSpPr>
            <a:spLocks noChangeArrowheads="1" noChangeShapeType="1" noTextEdit="1"/>
          </p:cNvSpPr>
          <p:nvPr/>
        </p:nvSpPr>
        <p:spPr bwMode="auto">
          <a:xfrm>
            <a:off x="78628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49" name="WordArt 41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50" name="WordArt 42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151" name="WordArt 43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152" name="WordArt 44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153" name="WordArt 45"/>
          <p:cNvSpPr>
            <a:spLocks noChangeArrowheads="1" noChangeShapeType="1" noTextEdit="1"/>
          </p:cNvSpPr>
          <p:nvPr/>
        </p:nvSpPr>
        <p:spPr bwMode="auto">
          <a:xfrm>
            <a:off x="78486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154" name="WordArt 46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155" name="WordArt 47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7391400" y="2514600"/>
            <a:ext cx="1752600" cy="1752600"/>
            <a:chOff x="4320" y="2928"/>
            <a:chExt cx="1104" cy="1104"/>
          </a:xfrm>
        </p:grpSpPr>
        <p:sp>
          <p:nvSpPr>
            <p:cNvPr id="70702" name="AutoShape 4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6000">
                <a:solidFill>
                  <a:srgbClr val="FF0066"/>
                </a:solidFill>
                <a:latin typeface=".VnHelvetInsH"/>
              </a:endParaRPr>
            </a:p>
          </p:txBody>
        </p:sp>
        <p:sp>
          <p:nvSpPr>
            <p:cNvPr id="70703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70700" name="Picture 54" descr="Tàng-Tàng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29538" y="6040438"/>
            <a:ext cx="14097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01" name="WordArt 30"/>
          <p:cNvSpPr>
            <a:spLocks noChangeArrowheads="1" noChangeShapeType="1" noTextEdit="1"/>
          </p:cNvSpPr>
          <p:nvPr/>
        </p:nvSpPr>
        <p:spPr bwMode="auto">
          <a:xfrm>
            <a:off x="831850" y="84138"/>
            <a:ext cx="6535738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8" grpId="0" animBg="1"/>
      <p:bldP spid="119" grpId="0" animBg="1"/>
      <p:bldP spid="120" grpId="0" animBg="1"/>
      <p:bldP spid="123" grpId="0" animBg="1"/>
      <p:bldP spid="124" grpId="0" animBg="1"/>
      <p:bldP spid="128" grpId="0" animBg="1"/>
      <p:bldP spid="129" grpId="0" animBg="1"/>
      <p:bldP spid="130" grpId="0" animBg="1"/>
      <p:bldP spid="130" grpId="1" animBg="1"/>
      <p:bldP spid="133" grpId="0" animBg="1"/>
      <p:bldP spid="134" grpId="0" animBg="1"/>
      <p:bldP spid="135" grpId="0" animBg="1"/>
      <p:bldP spid="135" grpId="1" animBg="1"/>
      <p:bldP spid="136" grpId="0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7" name="Group 51"/>
          <p:cNvGrpSpPr>
            <a:grpSpLocks/>
          </p:cNvGrpSpPr>
          <p:nvPr/>
        </p:nvGrpSpPr>
        <p:grpSpPr bwMode="auto">
          <a:xfrm>
            <a:off x="-12700" y="-85725"/>
            <a:ext cx="320675" cy="71628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4238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593056" y="5950449"/>
            <a:ext cx="1970088" cy="8604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sv-SE" sz="2800" b="1">
                <a:solidFill>
                  <a:prstClr val="white"/>
                </a:solidFill>
                <a:latin typeface="Times New Roman" pitchFamily="18" charset="0"/>
              </a:rPr>
              <a:t>90</a:t>
            </a:r>
            <a:r>
              <a:rPr lang="sv-SE" sz="2800" b="1" baseline="30000">
                <a:solidFill>
                  <a:prstClr val="white"/>
                </a:solidFill>
                <a:latin typeface="Times New Roman" pitchFamily="18" charset="0"/>
              </a:rPr>
              <a:t>0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61436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59213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5994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615950" y="61071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uLnTx/>
              <a:uFillTx/>
              <a:latin typeface=".VnTimeH"/>
              <a:ea typeface="+mn-ea"/>
              <a:cs typeface="+mn-cs"/>
            </a:endParaRP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5710238" y="5926138"/>
            <a:ext cx="1833562" cy="85566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ts val="336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 45</a:t>
            </a:r>
            <a:r>
              <a:rPr kumimoji="0" lang="sv-SE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0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9088" y="618331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0088" y="59610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19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586288" y="603408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4792663" y="6146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d</a:t>
            </a:r>
          </a:p>
        </p:txBody>
      </p:sp>
      <p:grpSp>
        <p:nvGrpSpPr>
          <p:cNvPr id="142348" name="Group 1"/>
          <p:cNvGrpSpPr>
            <a:grpSpLocks/>
          </p:cNvGrpSpPr>
          <p:nvPr/>
        </p:nvGrpSpPr>
        <p:grpSpPr bwMode="auto">
          <a:xfrm>
            <a:off x="0" y="838200"/>
            <a:ext cx="1543050" cy="1358900"/>
            <a:chOff x="76200" y="1231900"/>
            <a:chExt cx="1543050" cy="1358900"/>
          </a:xfrm>
        </p:grpSpPr>
        <p:sp>
          <p:nvSpPr>
            <p:cNvPr id="142383" name="AutoShape 27"/>
            <p:cNvSpPr>
              <a:spLocks noChangeArrowheads="1"/>
            </p:cNvSpPr>
            <p:nvPr/>
          </p:nvSpPr>
          <p:spPr bwMode="auto">
            <a:xfrm>
              <a:off x="76200" y="1231900"/>
              <a:ext cx="1543050" cy="1358900"/>
            </a:xfrm>
            <a:prstGeom prst="sun">
              <a:avLst>
                <a:gd name="adj" fmla="val 1988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E9EE1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2384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42913" y="1627188"/>
              <a:ext cx="776287" cy="5826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smtClean="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uLnTx/>
                  <a:uFillTx/>
                  <a:latin typeface="Times New Roman"/>
                  <a:ea typeface="+mn-ea"/>
                  <a:cs typeface="Times New Roman"/>
                </a:rPr>
                <a:t>Câu2</a:t>
              </a:r>
              <a:endParaRPr kumimoji="0" lang="en-US" sz="3600" b="0" i="0" u="none" strike="noStrike" kern="10" cap="none" spc="0" normalizeH="0" baseline="0" noProof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pic>
        <p:nvPicPr>
          <p:cNvPr id="142349" name="Picture 29" descr="Picture1"/>
          <p:cNvPicPr>
            <a:picLocks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017588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50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07263" y="-85725"/>
            <a:ext cx="16541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51" name="Picture 54" descr="Tàng-Tàng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51738" y="6026150"/>
            <a:ext cx="14097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52" name="WordArt 30"/>
          <p:cNvSpPr>
            <a:spLocks noChangeArrowheads="1" noChangeShapeType="1" noTextEdit="1"/>
          </p:cNvSpPr>
          <p:nvPr/>
        </p:nvSpPr>
        <p:spPr bwMode="auto">
          <a:xfrm>
            <a:off x="831850" y="84138"/>
            <a:ext cx="6535738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grpSp>
        <p:nvGrpSpPr>
          <p:cNvPr id="21" name="Group 49"/>
          <p:cNvGrpSpPr>
            <a:grpSpLocks/>
          </p:cNvGrpSpPr>
          <p:nvPr/>
        </p:nvGrpSpPr>
        <p:grpSpPr bwMode="auto">
          <a:xfrm>
            <a:off x="7391400" y="3200400"/>
            <a:ext cx="1752600" cy="1524000"/>
            <a:chOff x="4320" y="2928"/>
            <a:chExt cx="1104" cy="1104"/>
          </a:xfrm>
        </p:grpSpPr>
        <p:sp>
          <p:nvSpPr>
            <p:cNvPr id="14238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/>
                <a:ea typeface="+mn-ea"/>
                <a:cs typeface="+mn-cs"/>
              </a:endParaRPr>
            </a:p>
          </p:txBody>
        </p:sp>
        <p:sp>
          <p:nvSpPr>
            <p:cNvPr id="14238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Hết giờ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AutoShape 51"/>
              <p:cNvSpPr>
                <a:spLocks noChangeArrowheads="1"/>
              </p:cNvSpPr>
              <p:nvPr/>
            </p:nvSpPr>
            <p:spPr bwMode="auto">
              <a:xfrm>
                <a:off x="1143000" y="1143000"/>
                <a:ext cx="8001000" cy="1684281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   Cho hình chóp SABC biết SA vuông góc </a:t>
                </a:r>
                <a:r>
                  <a:rPr kumimoji="0" lang="en-US" alt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mp</a:t>
                </a:r>
                <a:r>
                  <a:rPr kumimoji="0" lang="en-US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 </a:t>
                </a:r>
                <a:r>
                  <a:rPr kumimoji="0" lang="en-US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(ABC) </a:t>
                </a:r>
                <a:r>
                  <a:rPr kumimoji="0" lang="en-US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tam giác ABC </a:t>
                </a:r>
                <a:endParaRPr kumimoji="0" lang="en-US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  <a:p>
                <a:pPr marL="0" marR="0" lvl="0" indent="0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có</a:t>
                </a:r>
                <a:r>
                  <a:rPr kumimoji="0" lang="en-US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 </a:t>
                </a:r>
                <a:r>
                  <a:rPr kumimoji="0" lang="en-US" altLang="en-US" sz="20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diện</a:t>
                </a:r>
                <a:r>
                  <a:rPr kumimoji="0" lang="en-US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 tích</a:t>
                </a:r>
                <a:r>
                  <a:rPr kumimoji="0" lang="en-US" altLang="en-US" sz="20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𝑺</m:t>
                    </m:r>
                    <m:r>
                      <a:rPr kumimoji="0" lang="en-US" altLang="en-US" sz="2000" b="1" i="1" u="none" strike="noStrike" kern="1200" cap="none" spc="0" normalizeH="0" baseline="-1200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</m:oMath>
                </a14:m>
                <a:r>
                  <a:rPr kumimoji="0" lang="en-US" altLang="en-US" sz="2000" b="1" i="1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ABC </a:t>
                </a:r>
                <a:r>
                  <a:rPr kumimoji="0" lang="en-US" altLang="en-US" sz="20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 = a</a:t>
                </a:r>
                <a:r>
                  <a:rPr kumimoji="0" lang="en-US" altLang="en-US" sz="2000" b="1" i="1" u="none" strike="noStrike" kern="1200" cap="none" spc="0" normalizeH="0" baseline="30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2</a:t>
                </a:r>
                <a:r>
                  <a:rPr kumimoji="0" lang="en-US" altLang="en-US" sz="20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√</m:t>
                    </m:r>
                    <m:r>
                      <a:rPr kumimoji="0" lang="en-US" alt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𝟑</m:t>
                    </m:r>
                  </m:oMath>
                </a14:m>
                <a:r>
                  <a:rPr kumimoji="0" lang="en-US" altLang="en-US" sz="2000" b="1" i="1" u="none" strike="noStrike" kern="1200" cap="none" spc="0" normalizeH="0" baseline="30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 </a:t>
                </a:r>
                <a:r>
                  <a:rPr kumimoji="0" lang="en-US" altLang="en-US" sz="2000" b="1" i="1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  </a:t>
                </a:r>
                <a:r>
                  <a:rPr kumimoji="0" lang="en-US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.Tam giác SBC có diện tích   </a:t>
                </a:r>
                <a14:m>
                  <m:oMath xmlns:m="http://schemas.openxmlformats.org/officeDocument/2006/math">
                    <m:r>
                      <a:rPr kumimoji="0" lang="en-US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𝑺</m:t>
                    </m:r>
                    <m:r>
                      <a:rPr kumimoji="0" lang="en-US" altLang="en-US" sz="2000" b="1" i="1" u="none" strike="noStrike" kern="1200" cap="none" spc="0" normalizeH="0" baseline="-1200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</m:oMath>
                </a14:m>
                <a:r>
                  <a:rPr kumimoji="0" lang="en-US" altLang="en-US" sz="2000" b="1" i="1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S</a:t>
                </a:r>
                <a:r>
                  <a:rPr kumimoji="0" lang="en-US" altLang="en-US" sz="2000" b="1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BC </a:t>
                </a:r>
                <a:r>
                  <a:rPr kumimoji="0" lang="en-US" altLang="en-US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 = </a:t>
                </a:r>
                <a:r>
                  <a:rPr kumimoji="0" lang="en-US" altLang="en-US" sz="20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2a</a:t>
                </a:r>
                <a:r>
                  <a:rPr kumimoji="0" lang="en-US" altLang="en-US" sz="2000" b="1" i="1" u="none" strike="noStrike" kern="1200" cap="none" spc="0" normalizeH="0" baseline="30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2</a:t>
                </a:r>
                <a:r>
                  <a:rPr kumimoji="0" lang="en-US" altLang="en-US" sz="20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√</m:t>
                    </m:r>
                    <m:r>
                      <a:rPr kumimoji="0" lang="en-US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𝟑</m:t>
                    </m:r>
                  </m:oMath>
                </a14:m>
                <a:r>
                  <a:rPr kumimoji="0" lang="en-US" altLang="en-US" sz="2000" b="1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 </a:t>
                </a:r>
                <a:r>
                  <a:rPr kumimoji="0" lang="en-US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.</a:t>
                </a:r>
              </a:p>
              <a:p>
                <a:pPr marL="0" marR="0" lvl="0" indent="0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     </a:t>
                </a:r>
                <a:r>
                  <a:rPr kumimoji="0" lang="en-US" altLang="en-US" sz="20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Khi</a:t>
                </a:r>
                <a:r>
                  <a:rPr kumimoji="0" lang="en-US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 </a:t>
                </a:r>
                <a:r>
                  <a:rPr kumimoji="0" lang="en-US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đó góc giữa </a:t>
                </a:r>
                <a:r>
                  <a:rPr kumimoji="0" lang="en-US" alt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mp</a:t>
                </a:r>
                <a:r>
                  <a:rPr kumimoji="0" lang="en-US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(ABC) và </a:t>
                </a:r>
                <a:r>
                  <a:rPr kumimoji="0" lang="en-US" alt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mp</a:t>
                </a:r>
                <a:r>
                  <a:rPr kumimoji="0" lang="en-US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(SBC) bằng bao nhiêu?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7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1143000"/>
                <a:ext cx="8001000" cy="1684281"/>
              </a:xfrm>
              <a:prstGeom prst="roundRect">
                <a:avLst>
                  <a:gd name="adj" fmla="val 16667"/>
                </a:avLst>
              </a:prstGeom>
              <a:blipFill rotWithShape="0">
                <a:blip r:embed="rId15"/>
                <a:stretch>
                  <a:fillRect t="-2518" r="-533"/>
                </a:stretch>
              </a:blip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593056" y="4872038"/>
            <a:ext cx="1970088" cy="8604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/>
        </p:spPr>
        <p:txBody>
          <a:bodyPr wrap="none" anchor="ctr"/>
          <a:lstStyle/>
          <a:p>
            <a:pPr marL="0" marR="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30</a:t>
            </a:r>
            <a:r>
              <a:rPr kumimoji="0" lang="sv-SE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  <a:p>
            <a:pPr marL="0" marR="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51530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49307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50038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635000" y="51165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5710238" y="4935538"/>
            <a:ext cx="1833562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/>
        </p:spPr>
        <p:txBody>
          <a:bodyPr wrap="none" anchor="ctr"/>
          <a:lstStyle/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</a:t>
            </a:r>
          </a:p>
          <a:p>
            <a:pPr algn="ctr"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altLang="en-US" sz="2800" b="1" baseline="30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9088" y="519271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0088" y="49704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586288" y="504348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4792663" y="5156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uLnTx/>
              <a:uFillTx/>
              <a:latin typeface=".VnTimeH"/>
              <a:ea typeface="+mn-ea"/>
              <a:cs typeface="+mn-cs"/>
            </a:endParaRPr>
          </a:p>
        </p:txBody>
      </p:sp>
      <p:sp>
        <p:nvSpPr>
          <p:cNvPr id="10273" name="WordArt 33"/>
          <p:cNvSpPr>
            <a:spLocks noChangeArrowheads="1" noChangeShapeType="1" noTextEdit="1"/>
          </p:cNvSpPr>
          <p:nvPr/>
        </p:nvSpPr>
        <p:spPr bwMode="auto">
          <a:xfrm>
            <a:off x="7858125" y="5124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0</a:t>
            </a:r>
          </a:p>
        </p:txBody>
      </p:sp>
      <p:sp>
        <p:nvSpPr>
          <p:cNvPr id="10274" name="WordArt 34"/>
          <p:cNvSpPr>
            <a:spLocks noChangeArrowheads="1" noChangeShapeType="1" noTextEdit="1"/>
          </p:cNvSpPr>
          <p:nvPr/>
        </p:nvSpPr>
        <p:spPr bwMode="auto">
          <a:xfrm>
            <a:off x="7858125" y="5124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</a:t>
            </a:r>
          </a:p>
        </p:txBody>
      </p:sp>
      <p:sp>
        <p:nvSpPr>
          <p:cNvPr id="10275" name="WordArt 35"/>
          <p:cNvSpPr>
            <a:spLocks noChangeArrowheads="1" noChangeShapeType="1" noTextEdit="1"/>
          </p:cNvSpPr>
          <p:nvPr/>
        </p:nvSpPr>
        <p:spPr bwMode="auto">
          <a:xfrm>
            <a:off x="7862888" y="50958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</a:t>
            </a:r>
          </a:p>
        </p:txBody>
      </p:sp>
      <p:sp>
        <p:nvSpPr>
          <p:cNvPr id="10276" name="WordArt 36"/>
          <p:cNvSpPr>
            <a:spLocks noChangeArrowheads="1" noChangeShapeType="1" noTextEdit="1"/>
          </p:cNvSpPr>
          <p:nvPr/>
        </p:nvSpPr>
        <p:spPr bwMode="auto">
          <a:xfrm>
            <a:off x="7858125" y="5124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3</a:t>
            </a:r>
          </a:p>
        </p:txBody>
      </p:sp>
      <p:sp>
        <p:nvSpPr>
          <p:cNvPr id="10277" name="WordArt 37"/>
          <p:cNvSpPr>
            <a:spLocks noChangeArrowheads="1" noChangeShapeType="1" noTextEdit="1"/>
          </p:cNvSpPr>
          <p:nvPr/>
        </p:nvSpPr>
        <p:spPr bwMode="auto">
          <a:xfrm>
            <a:off x="7905750" y="5124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</a:t>
            </a:r>
          </a:p>
        </p:txBody>
      </p:sp>
      <p:sp>
        <p:nvSpPr>
          <p:cNvPr id="10278" name="WordArt 38"/>
          <p:cNvSpPr>
            <a:spLocks noChangeArrowheads="1" noChangeShapeType="1" noTextEdit="1"/>
          </p:cNvSpPr>
          <p:nvPr/>
        </p:nvSpPr>
        <p:spPr bwMode="auto">
          <a:xfrm>
            <a:off x="7872413" y="5124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</a:t>
            </a:r>
          </a:p>
        </p:txBody>
      </p:sp>
      <p:sp>
        <p:nvSpPr>
          <p:cNvPr id="10279" name="WordArt 39"/>
          <p:cNvSpPr>
            <a:spLocks noChangeArrowheads="1" noChangeShapeType="1" noTextEdit="1"/>
          </p:cNvSpPr>
          <p:nvPr/>
        </p:nvSpPr>
        <p:spPr bwMode="auto">
          <a:xfrm>
            <a:off x="7858125" y="5124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6</a:t>
            </a:r>
          </a:p>
        </p:txBody>
      </p:sp>
      <p:sp>
        <p:nvSpPr>
          <p:cNvPr id="10280" name="WordArt 40"/>
          <p:cNvSpPr>
            <a:spLocks noChangeArrowheads="1" noChangeShapeType="1" noTextEdit="1"/>
          </p:cNvSpPr>
          <p:nvPr/>
        </p:nvSpPr>
        <p:spPr bwMode="auto">
          <a:xfrm>
            <a:off x="7858125" y="5124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7</a:t>
            </a:r>
          </a:p>
        </p:txBody>
      </p:sp>
      <p:sp>
        <p:nvSpPr>
          <p:cNvPr id="10281" name="WordArt 41"/>
          <p:cNvSpPr>
            <a:spLocks noChangeArrowheads="1" noChangeShapeType="1" noTextEdit="1"/>
          </p:cNvSpPr>
          <p:nvPr/>
        </p:nvSpPr>
        <p:spPr bwMode="auto">
          <a:xfrm>
            <a:off x="7862888" y="51101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8</a:t>
            </a:r>
          </a:p>
        </p:txBody>
      </p:sp>
      <p:sp>
        <p:nvSpPr>
          <p:cNvPr id="10282" name="WordArt 42"/>
          <p:cNvSpPr>
            <a:spLocks noChangeArrowheads="1" noChangeShapeType="1" noTextEdit="1"/>
          </p:cNvSpPr>
          <p:nvPr/>
        </p:nvSpPr>
        <p:spPr bwMode="auto">
          <a:xfrm>
            <a:off x="7858125" y="5124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9</a:t>
            </a:r>
          </a:p>
        </p:txBody>
      </p:sp>
      <p:sp>
        <p:nvSpPr>
          <p:cNvPr id="10283" name="WordArt 43"/>
          <p:cNvSpPr>
            <a:spLocks noChangeArrowheads="1" noChangeShapeType="1" noTextEdit="1"/>
          </p:cNvSpPr>
          <p:nvPr/>
        </p:nvSpPr>
        <p:spPr bwMode="auto">
          <a:xfrm>
            <a:off x="7858125" y="5124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10</a:t>
            </a:r>
          </a:p>
        </p:txBody>
      </p:sp>
      <p:sp>
        <p:nvSpPr>
          <p:cNvPr id="10284" name="WordArt 44"/>
          <p:cNvSpPr>
            <a:spLocks noChangeArrowheads="1" noChangeShapeType="1" noTextEdit="1"/>
          </p:cNvSpPr>
          <p:nvPr/>
        </p:nvSpPr>
        <p:spPr bwMode="auto">
          <a:xfrm>
            <a:off x="7858125" y="5124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11</a:t>
            </a:r>
          </a:p>
        </p:txBody>
      </p:sp>
      <p:sp>
        <p:nvSpPr>
          <p:cNvPr id="10285" name="WordArt 45"/>
          <p:cNvSpPr>
            <a:spLocks noChangeArrowheads="1" noChangeShapeType="1" noTextEdit="1"/>
          </p:cNvSpPr>
          <p:nvPr/>
        </p:nvSpPr>
        <p:spPr bwMode="auto">
          <a:xfrm>
            <a:off x="7858125" y="5124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12</a:t>
            </a:r>
          </a:p>
        </p:txBody>
      </p:sp>
      <p:sp>
        <p:nvSpPr>
          <p:cNvPr id="10286" name="WordArt 46"/>
          <p:cNvSpPr>
            <a:spLocks noChangeArrowheads="1" noChangeShapeType="1" noTextEdit="1"/>
          </p:cNvSpPr>
          <p:nvPr/>
        </p:nvSpPr>
        <p:spPr bwMode="auto">
          <a:xfrm>
            <a:off x="7848600" y="5105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13</a:t>
            </a:r>
          </a:p>
        </p:txBody>
      </p:sp>
      <p:sp>
        <p:nvSpPr>
          <p:cNvPr id="10287" name="WordArt 47"/>
          <p:cNvSpPr>
            <a:spLocks noChangeArrowheads="1" noChangeShapeType="1" noTextEdit="1"/>
          </p:cNvSpPr>
          <p:nvPr/>
        </p:nvSpPr>
        <p:spPr bwMode="auto">
          <a:xfrm>
            <a:off x="7858125" y="5124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14</a:t>
            </a:r>
          </a:p>
        </p:txBody>
      </p:sp>
      <p:sp>
        <p:nvSpPr>
          <p:cNvPr id="10288" name="WordArt 48"/>
          <p:cNvSpPr>
            <a:spLocks noChangeArrowheads="1" noChangeShapeType="1" noTextEdit="1"/>
          </p:cNvSpPr>
          <p:nvPr/>
        </p:nvSpPr>
        <p:spPr bwMode="auto">
          <a:xfrm>
            <a:off x="7858125" y="51244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15</a:t>
            </a:r>
          </a:p>
        </p:txBody>
      </p:sp>
      <p:grpSp>
        <p:nvGrpSpPr>
          <p:cNvPr id="53" name="Group 31"/>
          <p:cNvGrpSpPr>
            <a:grpSpLocks/>
          </p:cNvGrpSpPr>
          <p:nvPr/>
        </p:nvGrpSpPr>
        <p:grpSpPr bwMode="auto">
          <a:xfrm>
            <a:off x="2743200" y="2743200"/>
            <a:ext cx="2622550" cy="2057400"/>
            <a:chOff x="4089" y="1357"/>
            <a:chExt cx="1652" cy="1988"/>
          </a:xfrm>
        </p:grpSpPr>
        <p:sp>
          <p:nvSpPr>
            <p:cNvPr id="54" name="Line 32"/>
            <p:cNvSpPr>
              <a:spLocks noChangeShapeType="1"/>
            </p:cNvSpPr>
            <p:nvPr/>
          </p:nvSpPr>
          <p:spPr bwMode="auto">
            <a:xfrm>
              <a:off x="4274" y="2646"/>
              <a:ext cx="1296" cy="0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33"/>
            <p:cNvSpPr>
              <a:spLocks noChangeShapeType="1"/>
            </p:cNvSpPr>
            <p:nvPr/>
          </p:nvSpPr>
          <p:spPr bwMode="auto">
            <a:xfrm flipH="1">
              <a:off x="5234" y="2646"/>
              <a:ext cx="352" cy="528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34"/>
            <p:cNvSpPr>
              <a:spLocks noChangeShapeType="1"/>
            </p:cNvSpPr>
            <p:nvPr/>
          </p:nvSpPr>
          <p:spPr bwMode="auto">
            <a:xfrm>
              <a:off x="4274" y="2646"/>
              <a:ext cx="960" cy="528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35"/>
            <p:cNvSpPr>
              <a:spLocks noChangeShapeType="1"/>
            </p:cNvSpPr>
            <p:nvPr/>
          </p:nvSpPr>
          <p:spPr bwMode="auto">
            <a:xfrm>
              <a:off x="4281" y="1495"/>
              <a:ext cx="0" cy="1152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36"/>
            <p:cNvSpPr>
              <a:spLocks noChangeShapeType="1"/>
            </p:cNvSpPr>
            <p:nvPr/>
          </p:nvSpPr>
          <p:spPr bwMode="auto">
            <a:xfrm>
              <a:off x="4286" y="1495"/>
              <a:ext cx="1296" cy="1152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7"/>
            <p:cNvSpPr>
              <a:spLocks noChangeShapeType="1"/>
            </p:cNvSpPr>
            <p:nvPr/>
          </p:nvSpPr>
          <p:spPr bwMode="auto">
            <a:xfrm>
              <a:off x="4278" y="1495"/>
              <a:ext cx="954" cy="167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 Box 38"/>
            <p:cNvSpPr txBox="1">
              <a:spLocks noChangeArrowheads="1"/>
            </p:cNvSpPr>
            <p:nvPr/>
          </p:nvSpPr>
          <p:spPr bwMode="auto">
            <a:xfrm>
              <a:off x="4122" y="2523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61" name="Text Box 39"/>
            <p:cNvSpPr txBox="1">
              <a:spLocks noChangeArrowheads="1"/>
            </p:cNvSpPr>
            <p:nvPr/>
          </p:nvSpPr>
          <p:spPr bwMode="auto">
            <a:xfrm>
              <a:off x="5108" y="3114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62" name="Text Box 40"/>
            <p:cNvSpPr txBox="1">
              <a:spLocks noChangeArrowheads="1"/>
            </p:cNvSpPr>
            <p:nvPr/>
          </p:nvSpPr>
          <p:spPr bwMode="auto">
            <a:xfrm>
              <a:off x="5549" y="253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63" name="Text Box 41"/>
            <p:cNvSpPr txBox="1">
              <a:spLocks noChangeArrowheads="1"/>
            </p:cNvSpPr>
            <p:nvPr/>
          </p:nvSpPr>
          <p:spPr bwMode="auto">
            <a:xfrm>
              <a:off x="4089" y="135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  <a:latin typeface="Calibri" pitchFamily="34" charset="0"/>
                </a:rPr>
                <a:t>S</a:t>
              </a:r>
            </a:p>
          </p:txBody>
        </p:sp>
      </p:grpSp>
      <p:sp>
        <p:nvSpPr>
          <p:cNvPr id="64" name="Line 25"/>
          <p:cNvSpPr>
            <a:spLocks noChangeShapeType="1"/>
          </p:cNvSpPr>
          <p:nvPr/>
        </p:nvSpPr>
        <p:spPr bwMode="auto">
          <a:xfrm>
            <a:off x="3048000" y="2895600"/>
            <a:ext cx="1752600" cy="1447800"/>
          </a:xfrm>
          <a:prstGeom prst="line">
            <a:avLst/>
          </a:prstGeom>
          <a:noFill/>
          <a:ln w="19050">
            <a:solidFill>
              <a:srgbClr val="A129D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21"/>
          <p:cNvSpPr>
            <a:spLocks noChangeShapeType="1"/>
          </p:cNvSpPr>
          <p:nvPr/>
        </p:nvSpPr>
        <p:spPr bwMode="auto">
          <a:xfrm>
            <a:off x="3200400" y="4114800"/>
            <a:ext cx="1676400" cy="228600"/>
          </a:xfrm>
          <a:prstGeom prst="line">
            <a:avLst/>
          </a:prstGeom>
          <a:noFill/>
          <a:ln w="19050">
            <a:solidFill>
              <a:srgbClr val="A129D7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Arc 29"/>
          <p:cNvSpPr>
            <a:spLocks/>
          </p:cNvSpPr>
          <p:nvPr/>
        </p:nvSpPr>
        <p:spPr bwMode="auto">
          <a:xfrm flipH="1">
            <a:off x="4495800" y="4114800"/>
            <a:ext cx="76200" cy="228600"/>
          </a:xfrm>
          <a:custGeom>
            <a:avLst/>
            <a:gdLst>
              <a:gd name="T0" fmla="*/ 0 w 21101"/>
              <a:gd name="T1" fmla="*/ 0 h 21600"/>
              <a:gd name="T2" fmla="*/ 2147483647 w 21101"/>
              <a:gd name="T3" fmla="*/ 2147483647 h 21600"/>
              <a:gd name="T4" fmla="*/ 0 w 21101"/>
              <a:gd name="T5" fmla="*/ 2147483647 h 21600"/>
              <a:gd name="T6" fmla="*/ 0 60000 65536"/>
              <a:gd name="T7" fmla="*/ 0 60000 65536"/>
              <a:gd name="T8" fmla="*/ 0 60000 65536"/>
              <a:gd name="T9" fmla="*/ 0 w 21101"/>
              <a:gd name="T10" fmla="*/ 0 h 21600"/>
              <a:gd name="T11" fmla="*/ 21101 w 2110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01" h="21600" fill="none" extrusionOk="0">
                <a:moveTo>
                  <a:pt x="-1" y="0"/>
                </a:moveTo>
                <a:cubicBezTo>
                  <a:pt x="10150" y="0"/>
                  <a:pt x="18931" y="7067"/>
                  <a:pt x="21101" y="16983"/>
                </a:cubicBezTo>
              </a:path>
              <a:path w="21101" h="21600" stroke="0" extrusionOk="0">
                <a:moveTo>
                  <a:pt x="-1" y="0"/>
                </a:moveTo>
                <a:cubicBezTo>
                  <a:pt x="10150" y="0"/>
                  <a:pt x="18931" y="7067"/>
                  <a:pt x="21101" y="16983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55F0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4800600" y="4191000"/>
            <a:ext cx="315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  <a:latin typeface="Calibri" pitchFamily="34" charset="0"/>
              </a:rPr>
              <a:t>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725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animBg="1"/>
      <p:bldP spid="20" grpId="0" animBg="1"/>
      <p:bldP spid="37" grpId="0" animBg="1"/>
      <p:bldP spid="1043" grpId="0" animBg="1"/>
      <p:bldP spid="1044" grpId="0" animBg="1"/>
      <p:bldP spid="9" grpId="0" animBg="1"/>
      <p:bldP spid="9" grpId="1" animBg="1"/>
      <p:bldP spid="13" grpId="0" animBg="1"/>
      <p:bldP spid="15" grpId="0" animBg="1"/>
      <p:bldP spid="10273" grpId="0" animBg="1"/>
      <p:bldP spid="10273" grpId="1" animBg="1"/>
      <p:bldP spid="10274" grpId="0" animBg="1"/>
      <p:bldP spid="10274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79" grpId="0" animBg="1"/>
      <p:bldP spid="10279" grpId="1" animBg="1"/>
      <p:bldP spid="10280" grpId="0" animBg="1"/>
      <p:bldP spid="10280" grpId="1" animBg="1"/>
      <p:bldP spid="10281" grpId="0" animBg="1"/>
      <p:bldP spid="10281" grpId="1" animBg="1"/>
      <p:bldP spid="10282" grpId="0" animBg="1"/>
      <p:bldP spid="10282" grpId="1" animBg="1"/>
      <p:bldP spid="10283" grpId="0" animBg="1"/>
      <p:bldP spid="10283" grpId="1" animBg="1"/>
      <p:bldP spid="10284" grpId="0" animBg="1"/>
      <p:bldP spid="10284" grpId="1" animBg="1"/>
      <p:bldP spid="10285" grpId="0" animBg="1"/>
      <p:bldP spid="10285" grpId="1" animBg="1"/>
      <p:bldP spid="10286" grpId="0" animBg="1"/>
      <p:bldP spid="10286" grpId="1" animBg="1"/>
      <p:bldP spid="10287" grpId="0" animBg="1"/>
      <p:bldP spid="10287" grpId="1" animBg="1"/>
      <p:bldP spid="10288" grpId="0" animBg="1"/>
      <p:bldP spid="1028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7" name="Group 51"/>
          <p:cNvGrpSpPr>
            <a:grpSpLocks/>
          </p:cNvGrpSpPr>
          <p:nvPr/>
        </p:nvGrpSpPr>
        <p:grpSpPr bwMode="auto">
          <a:xfrm>
            <a:off x="-12700" y="-85725"/>
            <a:ext cx="320675" cy="71628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2702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543050" y="5921375"/>
            <a:ext cx="1924336" cy="8604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SBD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61436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59213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5994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615950" y="61071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5791200" y="6002338"/>
            <a:ext cx="1760538" cy="85566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 eaLnBrk="0" hangingPunct="0">
              <a:lnSpc>
                <a:spcPts val="3363"/>
              </a:lnSpc>
              <a:spcBef>
                <a:spcPct val="20000"/>
              </a:spcBef>
              <a:buFont typeface="Arial" charset="0"/>
              <a:buNone/>
            </a:pPr>
            <a:r>
              <a:rPr lang="sv-SE" sz="2800" b="1" dirty="0" smtClean="0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  Góc </a:t>
            </a:r>
            <a:r>
              <a:rPr lang="sv-SE" sz="2800" b="1" dirty="0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SBA 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9088" y="618331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0088" y="59610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19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586288" y="603408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4792663" y="6146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grpSp>
        <p:nvGrpSpPr>
          <p:cNvPr id="126988" name="Group 1"/>
          <p:cNvGrpSpPr>
            <a:grpSpLocks/>
          </p:cNvGrpSpPr>
          <p:nvPr/>
        </p:nvGrpSpPr>
        <p:grpSpPr bwMode="auto">
          <a:xfrm>
            <a:off x="0" y="990600"/>
            <a:ext cx="1543050" cy="1358900"/>
            <a:chOff x="76200" y="1231900"/>
            <a:chExt cx="1543050" cy="1358900"/>
          </a:xfrm>
        </p:grpSpPr>
        <p:sp>
          <p:nvSpPr>
            <p:cNvPr id="127024" name="AutoShape 27"/>
            <p:cNvSpPr>
              <a:spLocks noChangeArrowheads="1"/>
            </p:cNvSpPr>
            <p:nvPr/>
          </p:nvSpPr>
          <p:spPr bwMode="auto">
            <a:xfrm>
              <a:off x="76200" y="1231900"/>
              <a:ext cx="1543050" cy="1358900"/>
            </a:xfrm>
            <a:prstGeom prst="sun">
              <a:avLst>
                <a:gd name="adj" fmla="val 1988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E9EE1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800"/>
            </a:p>
          </p:txBody>
        </p:sp>
        <p:sp>
          <p:nvSpPr>
            <p:cNvPr id="127025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42913" y="1627188"/>
              <a:ext cx="776287" cy="5826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Câu 3</a:t>
              </a:r>
            </a:p>
          </p:txBody>
        </p:sp>
      </p:grpSp>
      <p:pic>
        <p:nvPicPr>
          <p:cNvPr id="126989" name="Picture 29" descr="Picture1"/>
          <p:cNvPicPr>
            <a:picLocks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017588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90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07263" y="-85725"/>
            <a:ext cx="16541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91" name="Picture 54" descr="Tàng-Tàng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51738" y="6026150"/>
            <a:ext cx="14097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92" name="WordArt 30"/>
          <p:cNvSpPr>
            <a:spLocks noChangeArrowheads="1" noChangeShapeType="1" noTextEdit="1"/>
          </p:cNvSpPr>
          <p:nvPr/>
        </p:nvSpPr>
        <p:spPr bwMode="auto">
          <a:xfrm>
            <a:off x="831850" y="84138"/>
            <a:ext cx="6535738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295400" y="1066800"/>
            <a:ext cx="5105400" cy="2286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vi-VN" sz="2400" b="1" dirty="0">
                <a:latin typeface="Times New Roman" pitchFamily="18" charset="0"/>
              </a:rPr>
              <a:t>Cho hình chóp S.ABCD có đáy</a:t>
            </a:r>
            <a:r>
              <a:rPr lang="en-US" sz="2400" b="1" dirty="0">
                <a:latin typeface="Times New Roman" pitchFamily="18" charset="0"/>
              </a:rPr>
              <a:t> ABCD</a:t>
            </a:r>
          </a:p>
          <a:p>
            <a:pPr algn="ctr">
              <a:defRPr/>
            </a:pPr>
            <a:r>
              <a:rPr lang="en-US" sz="2400" b="1" dirty="0">
                <a:latin typeface="Times New Roman" pitchFamily="18" charset="0"/>
              </a:rPr>
              <a:t>là hình vuông ,cạnh SA vuông với </a:t>
            </a:r>
          </a:p>
          <a:p>
            <a:pPr algn="ctr">
              <a:defRPr/>
            </a:pPr>
            <a:r>
              <a:rPr lang="en-US" sz="2400" b="1" dirty="0" err="1">
                <a:latin typeface="Times New Roman" pitchFamily="18" charset="0"/>
              </a:rPr>
              <a:t>mp</a:t>
            </a:r>
            <a:r>
              <a:rPr lang="en-US" sz="2400" b="1" dirty="0">
                <a:latin typeface="Times New Roman" pitchFamily="18" charset="0"/>
              </a:rPr>
              <a:t>(ABCD).Khi đó góc giữa </a:t>
            </a:r>
            <a:r>
              <a:rPr lang="en-US" sz="2400" b="1" dirty="0" err="1">
                <a:latin typeface="Times New Roman" pitchFamily="18" charset="0"/>
              </a:rPr>
              <a:t>mp</a:t>
            </a:r>
            <a:r>
              <a:rPr lang="en-US" sz="2400" b="1" dirty="0">
                <a:latin typeface="Times New Roman" pitchFamily="18" charset="0"/>
              </a:rPr>
              <a:t>(SBD)</a:t>
            </a:r>
          </a:p>
          <a:p>
            <a:pPr algn="ctr">
              <a:defRPr/>
            </a:pPr>
            <a:r>
              <a:rPr lang="en-US" sz="2400" b="1" dirty="0">
                <a:latin typeface="Times New Roman" pitchFamily="18" charset="0"/>
              </a:rPr>
              <a:t>với </a:t>
            </a:r>
            <a:r>
              <a:rPr lang="en-US" sz="2400" b="1" dirty="0" err="1">
                <a:latin typeface="Times New Roman" pitchFamily="18" charset="0"/>
              </a:rPr>
              <a:t>mp</a:t>
            </a:r>
            <a:r>
              <a:rPr lang="en-US" sz="2400" b="1" dirty="0">
                <a:latin typeface="Times New Roman" pitchFamily="18" charset="0"/>
              </a:rPr>
              <a:t>(ABCD)là</a:t>
            </a:r>
            <a:r>
              <a:rPr lang="en-US" sz="2400" dirty="0"/>
              <a:t>:</a:t>
            </a:r>
          </a:p>
          <a:p>
            <a:pPr algn="ctr">
              <a:defRPr/>
            </a:pPr>
            <a:r>
              <a:rPr lang="vi-VN" sz="2400" dirty="0"/>
              <a:t> </a:t>
            </a:r>
            <a:endParaRPr lang="fr-FR" alt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627187" y="4895850"/>
            <a:ext cx="1840199" cy="86364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2" indent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28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lvl="2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800" b="1" dirty="0" smtClean="0">
                <a:solidFill>
                  <a:schemeClr val="bg1"/>
                </a:solidFill>
                <a:latin typeface="Times New Roman" pitchFamily="18" charset="0"/>
              </a:rPr>
              <a:t>  Góc SDA</a:t>
            </a:r>
          </a:p>
          <a:p>
            <a:pPr marL="0" lvl="2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alt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fr-FR" alt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51530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702" y="4957809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50038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635000" y="51165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5710238" y="4953000"/>
            <a:ext cx="1841500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2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sz="2800" dirty="0" smtClean="0"/>
              <a:t>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800" b="1" dirty="0" smtClean="0">
                <a:solidFill>
                  <a:schemeClr val="bg1"/>
                </a:solidFill>
                <a:latin typeface="Times New Roman" pitchFamily="18" charset="0"/>
              </a:rPr>
              <a:t>  Góc SOA    </a:t>
            </a:r>
            <a:endParaRPr lang="sv-SE" sz="2800" b="1" dirty="0">
              <a:solidFill>
                <a:schemeClr val="bg1"/>
              </a:solidFill>
              <a:latin typeface="Times New Roman" pitchFamily="18" charset="0"/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9088" y="519271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0088" y="49704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586288" y="504348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4792663" y="5156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pic>
        <p:nvPicPr>
          <p:cNvPr id="127021" name="Picture 14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484038" y="2723173"/>
            <a:ext cx="198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55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40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39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38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37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36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35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34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33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32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31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30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29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28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27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26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25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24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23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22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21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20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19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18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17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16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15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14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13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12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11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10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09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08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07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06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05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04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03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02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01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</a:t>
            </a:r>
            <a:endParaRPr lang="vi-VN" sz="6600" b="1" dirty="0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34350" y="2723173"/>
            <a:ext cx="731838" cy="220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TG</a:t>
            </a:r>
            <a:endParaRPr lang="vi-VN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-3.33333E-6 L -3.61111E-6 -0.07222 " pathEditMode="relative" rAng="0" ptsTypes="AA">
                                      <p:cBhvr>
                                        <p:cTn id="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90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animBg="1"/>
      <p:bldP spid="20" grpId="0" animBg="1"/>
      <p:bldP spid="37" grpId="0" animBg="1"/>
      <p:bldP spid="1043" grpId="0" animBg="1"/>
      <p:bldP spid="1044" grpId="0" animBg="1"/>
      <p:bldP spid="9" grpId="0" animBg="1"/>
      <p:bldP spid="9" grpId="1" animBg="1"/>
      <p:bldP spid="13" grpId="0" animBg="1"/>
      <p:bldP spid="15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305800" cy="4343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b="1" dirty="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  <p:pic>
        <p:nvPicPr>
          <p:cNvPr id="17410" name="Picture 35" descr="AG00013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arg-book-flipping-pages-207x165-ur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114800"/>
            <a:ext cx="2592388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8"/>
          <p:cNvSpPr txBox="1">
            <a:spLocks noChangeArrowheads="1"/>
          </p:cNvSpPr>
          <p:nvPr/>
        </p:nvSpPr>
        <p:spPr bwMode="auto">
          <a:xfrm rot="-1897722">
            <a:off x="6259513" y="5065713"/>
            <a:ext cx="889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  9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 rot="19854692" flipH="1">
            <a:off x="7145338" y="4675188"/>
            <a:ext cx="81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10</a:t>
            </a:r>
          </a:p>
        </p:txBody>
      </p:sp>
      <p:pic>
        <p:nvPicPr>
          <p:cNvPr id="17414" name="Picture 21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202953">
            <a:off x="27782" y="5725319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2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26853">
            <a:off x="7987507" y="11906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loud Callout 9"/>
          <p:cNvSpPr/>
          <p:nvPr/>
        </p:nvSpPr>
        <p:spPr>
          <a:xfrm>
            <a:off x="499281" y="1125524"/>
            <a:ext cx="7468182" cy="4176967"/>
          </a:xfrm>
          <a:prstGeom prst="cloudCallout">
            <a:avLst>
              <a:gd name="adj1" fmla="val -32737"/>
              <a:gd name="adj2" fmla="val 72564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cách xác định góc </a:t>
            </a:r>
            <a:r>
              <a:rPr lang="vi-VN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a và b trong </a:t>
            </a:r>
          </a:p>
          <a:p>
            <a:pPr eaLnBrk="1" hangingPunct="1"/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gian?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5" name="Group 51"/>
          <p:cNvGrpSpPr>
            <a:grpSpLocks/>
          </p:cNvGrpSpPr>
          <p:nvPr/>
        </p:nvGrpSpPr>
        <p:grpSpPr bwMode="auto">
          <a:xfrm>
            <a:off x="-12700" y="-85725"/>
            <a:ext cx="320675" cy="71628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2907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597477" y="5921375"/>
            <a:ext cx="2516188" cy="8604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  (SBD) vuông (SAC)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25" y="61436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59213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5994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615950" y="61071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5791200" y="5943600"/>
            <a:ext cx="2362200" cy="8588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 eaLnBrk="0" hangingPunct="0">
              <a:lnSpc>
                <a:spcPts val="3363"/>
              </a:lnSpc>
              <a:spcBef>
                <a:spcPct val="20000"/>
              </a:spcBef>
              <a:buFont typeface="Arial" charset="0"/>
              <a:buNone/>
            </a:pPr>
            <a:r>
              <a:rPr lang="sv-SE" sz="2800" b="1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  </a:t>
            </a:r>
            <a:r>
              <a:rPr lang="sv-SE" b="1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(SCD) vuông (SAD)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9088" y="618331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0088" y="59610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19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586288" y="603408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4792663" y="6146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grpSp>
        <p:nvGrpSpPr>
          <p:cNvPr id="129036" name="Group 1"/>
          <p:cNvGrpSpPr>
            <a:grpSpLocks/>
          </p:cNvGrpSpPr>
          <p:nvPr/>
        </p:nvGrpSpPr>
        <p:grpSpPr bwMode="auto">
          <a:xfrm>
            <a:off x="0" y="990600"/>
            <a:ext cx="1543050" cy="1358900"/>
            <a:chOff x="76200" y="1231900"/>
            <a:chExt cx="1543050" cy="1358900"/>
          </a:xfrm>
        </p:grpSpPr>
        <p:sp>
          <p:nvSpPr>
            <p:cNvPr id="129072" name="AutoShape 27"/>
            <p:cNvSpPr>
              <a:spLocks noChangeArrowheads="1"/>
            </p:cNvSpPr>
            <p:nvPr/>
          </p:nvSpPr>
          <p:spPr bwMode="auto">
            <a:xfrm>
              <a:off x="76200" y="1231900"/>
              <a:ext cx="1543050" cy="1358900"/>
            </a:xfrm>
            <a:prstGeom prst="sun">
              <a:avLst>
                <a:gd name="adj" fmla="val 19880"/>
              </a:avLst>
            </a:prstGeom>
            <a:gradFill rotWithShape="1">
              <a:gsLst>
                <a:gs pos="0">
                  <a:srgbClr val="FF0066"/>
                </a:gs>
                <a:gs pos="100000">
                  <a:srgbClr val="E9EE1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800"/>
            </a:p>
          </p:txBody>
        </p:sp>
        <p:sp>
          <p:nvSpPr>
            <p:cNvPr id="129073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42913" y="1627188"/>
              <a:ext cx="776287" cy="5826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Câu 4</a:t>
              </a:r>
            </a:p>
          </p:txBody>
        </p:sp>
      </p:grpSp>
      <p:pic>
        <p:nvPicPr>
          <p:cNvPr id="129037" name="Picture 29" descr="Picture1"/>
          <p:cNvPicPr>
            <a:picLocks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017588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07263" y="-85725"/>
            <a:ext cx="16541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9" name="Picture 54" descr="Tàng-Tàng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39150" y="5943600"/>
            <a:ext cx="14097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40" name="WordArt 30"/>
          <p:cNvSpPr>
            <a:spLocks noChangeArrowheads="1" noChangeShapeType="1" noTextEdit="1"/>
          </p:cNvSpPr>
          <p:nvPr/>
        </p:nvSpPr>
        <p:spPr bwMode="auto">
          <a:xfrm>
            <a:off x="831850" y="84138"/>
            <a:ext cx="6535738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28600" y="2286000"/>
            <a:ext cx="5257800" cy="2438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vi-VN" sz="2400" b="1">
                <a:latin typeface="Times New Roman" pitchFamily="18" charset="0"/>
              </a:rPr>
              <a:t>Cho hình chóp </a:t>
            </a:r>
            <a:r>
              <a:rPr lang="vi-VN" sz="2400" b="1" i="1">
                <a:latin typeface="Times New Roman" pitchFamily="18" charset="0"/>
              </a:rPr>
              <a:t>S.ABCD</a:t>
            </a:r>
            <a:r>
              <a:rPr lang="vi-VN" sz="2400" b="1">
                <a:latin typeface="Times New Roman" pitchFamily="18" charset="0"/>
              </a:rPr>
              <a:t> có đáy</a:t>
            </a:r>
            <a:r>
              <a:rPr lang="en-US" sz="2400" b="1">
                <a:latin typeface="Times New Roman" pitchFamily="18" charset="0"/>
              </a:rPr>
              <a:t> ABCD</a:t>
            </a:r>
          </a:p>
          <a:p>
            <a:pPr algn="ctr">
              <a:defRPr/>
            </a:pPr>
            <a:r>
              <a:rPr lang="en-US" sz="2400" b="1">
                <a:latin typeface="Times New Roman" pitchFamily="18" charset="0"/>
              </a:rPr>
              <a:t>là hình vuông có cạnh SA vuông với </a:t>
            </a:r>
          </a:p>
          <a:p>
            <a:pPr algn="ctr">
              <a:defRPr/>
            </a:pPr>
            <a:r>
              <a:rPr lang="en-US" sz="2400" b="1">
                <a:latin typeface="Times New Roman" pitchFamily="18" charset="0"/>
              </a:rPr>
              <a:t>mp(ABCD).Khi đó hãy chọn phương</a:t>
            </a:r>
          </a:p>
          <a:p>
            <a:pPr algn="ctr">
              <a:defRPr/>
            </a:pPr>
            <a:r>
              <a:rPr lang="en-US" sz="2400" b="1">
                <a:latin typeface="Times New Roman" pitchFamily="18" charset="0"/>
              </a:rPr>
              <a:t>án</a:t>
            </a:r>
            <a:r>
              <a:rPr lang="en-US" sz="2400" b="1">
                <a:solidFill>
                  <a:srgbClr val="FF9933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SAI </a:t>
            </a:r>
            <a:r>
              <a:rPr lang="en-US" sz="2800" b="1">
                <a:latin typeface="Times New Roman" pitchFamily="18" charset="0"/>
              </a:rPr>
              <a:t>:</a:t>
            </a:r>
          </a:p>
          <a:p>
            <a:pPr algn="ctr">
              <a:defRPr/>
            </a:pPr>
            <a:endParaRPr lang="fr-FR" altLang="en-US" sz="2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600200" y="4876800"/>
            <a:ext cx="2510742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2" indent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altLang="en-US" b="1" dirty="0" smtClean="0">
                <a:solidFill>
                  <a:schemeClr val="bg1"/>
                </a:solidFill>
                <a:latin typeface="Times New Roman" pitchFamily="18" charset="0"/>
              </a:rPr>
              <a:t>(   (SAC) vuông (ABCD)</a:t>
            </a:r>
            <a:endParaRPr lang="fr-FR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5" y="51530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49307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50038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635000" y="51165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5710238" y="4830762"/>
            <a:ext cx="2443162" cy="8842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2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sz="2800" dirty="0" smtClean="0"/>
              <a:t>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000" b="1" dirty="0" smtClean="0">
                <a:solidFill>
                  <a:schemeClr val="bg1"/>
                </a:solidFill>
                <a:latin typeface="Times New Roman" pitchFamily="18" charset="0"/>
              </a:rPr>
              <a:t>  (</a:t>
            </a:r>
            <a:r>
              <a:rPr lang="sv-SE" b="1" dirty="0" smtClean="0">
                <a:solidFill>
                  <a:schemeClr val="bg1"/>
                </a:solidFill>
                <a:latin typeface="Times New Roman" pitchFamily="18" charset="0"/>
              </a:rPr>
              <a:t>SBD) vuông(ABCD</a:t>
            </a:r>
            <a:r>
              <a:rPr lang="sv-SE" sz="2000" b="1" dirty="0" smtClean="0">
                <a:solidFill>
                  <a:schemeClr val="bg1"/>
                </a:solidFill>
                <a:latin typeface="Times New Roman" pitchFamily="18" charset="0"/>
              </a:rPr>
              <a:t>)   </a:t>
            </a:r>
            <a:endParaRPr lang="sv-SE" sz="2000" b="1" dirty="0">
              <a:solidFill>
                <a:schemeClr val="bg1"/>
              </a:solidFill>
              <a:latin typeface="Times New Roman" pitchFamily="18" charset="0"/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9088" y="519271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0088" y="49704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586288" y="504348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4792663" y="5156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pic>
        <p:nvPicPr>
          <p:cNvPr id="129069" name="Picture 14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638800" y="1981200"/>
            <a:ext cx="198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55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40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39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38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37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36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35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34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33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32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31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30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29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28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27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26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25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24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23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22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21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20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19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18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17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16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15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14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13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12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11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10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09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08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07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06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05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04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03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02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01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824788" y="1677194"/>
            <a:ext cx="1136650" cy="106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</a:t>
            </a:r>
            <a:endParaRPr lang="vi-VN" sz="6600" b="1" dirty="0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8134350" y="2723173"/>
            <a:ext cx="731838" cy="220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TG</a:t>
            </a:r>
            <a:endParaRPr lang="vi-VN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8889E-6 1.11022E-16 L 3.88889E-6 -0.07222 " pathEditMode="relative" rAng="0" ptsTypes="AA">
                                      <p:cBhvr>
                                        <p:cTn id="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90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animBg="1"/>
      <p:bldP spid="20" grpId="0" animBg="1"/>
      <p:bldP spid="37" grpId="0" animBg="1"/>
      <p:bldP spid="1043" grpId="0" animBg="1"/>
      <p:bldP spid="1044" grpId="0" animBg="1"/>
      <p:bldP spid="9" grpId="0" animBg="1"/>
      <p:bldP spid="9" grpId="1" animBg="1"/>
      <p:bldP spid="13" grpId="0" animBg="1"/>
      <p:bldP spid="15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AutoShape 51"/>
          <p:cNvSpPr>
            <a:spLocks noChangeArrowheads="1"/>
          </p:cNvSpPr>
          <p:nvPr/>
        </p:nvSpPr>
        <p:spPr bwMode="auto">
          <a:xfrm>
            <a:off x="1930072" y="1024660"/>
            <a:ext cx="4948257" cy="1143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? </a:t>
            </a:r>
          </a:p>
        </p:txBody>
      </p:sp>
      <p:grpSp>
        <p:nvGrpSpPr>
          <p:cNvPr id="131074" name="Group 51"/>
          <p:cNvGrpSpPr>
            <a:grpSpLocks/>
          </p:cNvGrpSpPr>
          <p:nvPr/>
        </p:nvGrpSpPr>
        <p:grpSpPr bwMode="auto">
          <a:xfrm>
            <a:off x="-3175" y="-4763"/>
            <a:ext cx="320675" cy="6858001"/>
            <a:chOff x="202295" y="-322943"/>
            <a:chExt cx="319314" cy="7180943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3112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en-US" sz="2000">
                <a:latin typeface=".VnTime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115" name="AutoShape 51"/>
          <p:cNvSpPr>
            <a:spLocks noChangeArrowheads="1"/>
          </p:cNvSpPr>
          <p:nvPr/>
        </p:nvSpPr>
        <p:spPr bwMode="auto">
          <a:xfrm>
            <a:off x="1676399" y="2514600"/>
            <a:ext cx="5410201" cy="7953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 eaLnBrk="0" hangingPunct="0">
              <a:buFont typeface="Arial" charset="0"/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(P)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 (R), (Q)  (R)  (P) // (Q).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6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913" y="29384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117" name="Picture 116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088" y="249078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118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95288" y="27892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000">
              <a:latin typeface=".VnTime" pitchFamily="34" charset="0"/>
            </a:endParaRPr>
          </a:p>
        </p:txBody>
      </p:sp>
      <p:sp>
        <p:nvSpPr>
          <p:cNvPr id="119" name="WordArt 226"/>
          <p:cNvSpPr>
            <a:spLocks noChangeArrowheads="1" noChangeShapeType="1" noTextEdit="1"/>
          </p:cNvSpPr>
          <p:nvPr/>
        </p:nvSpPr>
        <p:spPr bwMode="auto">
          <a:xfrm>
            <a:off x="601663" y="26765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120" name="AutoShape 51"/>
          <p:cNvSpPr>
            <a:spLocks noChangeArrowheads="1"/>
          </p:cNvSpPr>
          <p:nvPr/>
        </p:nvSpPr>
        <p:spPr bwMode="auto">
          <a:xfrm>
            <a:off x="1651830" y="3612357"/>
            <a:ext cx="5434770" cy="84931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P)  (Q), a  (P), b  (Q)  a  b. 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0963" y="39290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12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48" y="35988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12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76238" y="3617913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000">
              <a:latin typeface=".VnTime" pitchFamily="34" charset="0"/>
            </a:endParaRPr>
          </a:p>
        </p:txBody>
      </p:sp>
      <p:sp>
        <p:nvSpPr>
          <p:cNvPr id="124" name="WordArt 226"/>
          <p:cNvSpPr>
            <a:spLocks noChangeArrowheads="1" noChangeShapeType="1" noTextEdit="1"/>
          </p:cNvSpPr>
          <p:nvPr/>
        </p:nvSpPr>
        <p:spPr bwMode="auto">
          <a:xfrm>
            <a:off x="582613" y="3784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25" name="AutoShape 51"/>
          <p:cNvSpPr>
            <a:spLocks noChangeArrowheads="1"/>
          </p:cNvSpPr>
          <p:nvPr/>
        </p:nvSpPr>
        <p:spPr bwMode="auto">
          <a:xfrm>
            <a:off x="1628775" y="4764088"/>
            <a:ext cx="5457825" cy="87471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(P)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 (R), (Q)  (R)  (P)  (Q).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6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0963" y="49196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127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8" y="46974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128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76238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000">
              <a:latin typeface=".VnTime" pitchFamily="34" charset="0"/>
            </a:endParaRPr>
          </a:p>
        </p:txBody>
      </p:sp>
      <p:sp>
        <p:nvSpPr>
          <p:cNvPr id="129" name="WordArt 226"/>
          <p:cNvSpPr>
            <a:spLocks noChangeArrowheads="1" noChangeShapeType="1" noTextEdit="1"/>
          </p:cNvSpPr>
          <p:nvPr/>
        </p:nvSpPr>
        <p:spPr bwMode="auto">
          <a:xfrm>
            <a:off x="582613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30" name="AutoShape 51"/>
          <p:cNvSpPr>
            <a:spLocks noChangeArrowheads="1"/>
          </p:cNvSpPr>
          <p:nvPr/>
        </p:nvSpPr>
        <p:spPr bwMode="auto">
          <a:xfrm>
            <a:off x="1628775" y="5895975"/>
            <a:ext cx="5457825" cy="8143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457200" indent="-457200" algn="just" eaLnBrk="0" hangingPunct="0">
              <a:spcBef>
                <a:spcPct val="50000"/>
              </a:spcBef>
              <a:buFont typeface="Arial" charset="0"/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(P) // (Q), (R)  (P)  (R)  (Q).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pic>
        <p:nvPicPr>
          <p:cNvPr id="13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0963" y="59102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pic>
        <p:nvPicPr>
          <p:cNvPr id="13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8" y="5827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/>
        </p:spPr>
      </p:pic>
      <p:sp>
        <p:nvSpPr>
          <p:cNvPr id="13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76238" y="57610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 sz="2000">
              <a:latin typeface=".VnTime" pitchFamily="34" charset="0"/>
            </a:endParaRPr>
          </a:p>
        </p:txBody>
      </p:sp>
      <p:sp>
        <p:nvSpPr>
          <p:cNvPr id="134" name="WordArt 226"/>
          <p:cNvSpPr>
            <a:spLocks noChangeArrowheads="1" noChangeShapeType="1" noTextEdit="1"/>
          </p:cNvSpPr>
          <p:nvPr/>
        </p:nvSpPr>
        <p:spPr bwMode="auto">
          <a:xfrm>
            <a:off x="582613" y="6013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135" name="AutoShape 27"/>
          <p:cNvSpPr>
            <a:spLocks noChangeArrowheads="1"/>
          </p:cNvSpPr>
          <p:nvPr/>
        </p:nvSpPr>
        <p:spPr bwMode="auto">
          <a:xfrm>
            <a:off x="0" y="9937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800"/>
          </a:p>
        </p:txBody>
      </p:sp>
      <p:sp>
        <p:nvSpPr>
          <p:cNvPr id="136" name="WordArt 28"/>
          <p:cNvSpPr>
            <a:spLocks noChangeArrowheads="1" noChangeShapeType="1" noTextEdit="1"/>
          </p:cNvSpPr>
          <p:nvPr/>
        </p:nvSpPr>
        <p:spPr bwMode="auto">
          <a:xfrm>
            <a:off x="366713" y="1389063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5</a:t>
            </a:r>
          </a:p>
        </p:txBody>
      </p:sp>
      <p:pic>
        <p:nvPicPr>
          <p:cNvPr id="131097" name="Picture 29" descr="Picture1"/>
          <p:cNvPicPr>
            <a:picLocks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4763" y="849313"/>
            <a:ext cx="9144001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98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77163" y="-76200"/>
            <a:ext cx="16525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16" name="Picture 54" descr="Tàng-Tàng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29538" y="6040438"/>
            <a:ext cx="14097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117" name="WordArt 30"/>
          <p:cNvSpPr>
            <a:spLocks noChangeArrowheads="1" noChangeShapeType="1" noTextEdit="1"/>
          </p:cNvSpPr>
          <p:nvPr/>
        </p:nvSpPr>
        <p:spPr bwMode="auto">
          <a:xfrm>
            <a:off x="831850" y="84138"/>
            <a:ext cx="6535738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01:00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00:59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00:58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00:57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00:56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00:55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00:54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00:53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00:52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00:51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00:50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00:49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00:48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00:47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00:46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00:45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00:44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00:43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00:42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00:41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00:40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00:39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00:38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00:37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00:36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00:35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00:34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00:33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00:32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00:31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00:30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00:29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00:28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00:27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00:26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00:25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00:24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00:23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00:22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00:21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00:20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00:19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00:18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00:17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00:16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00:15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00:14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00:13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00:12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00:11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00:10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00:09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00:08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00:07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00:06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00:05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00:04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00:03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00:02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00:01</a:t>
            </a:r>
            <a:endParaRPr lang="vi-VN" sz="6600" b="1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6781800" y="2301443"/>
            <a:ext cx="2438400" cy="1215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 smtClean="0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00:00</a:t>
            </a:r>
            <a:endParaRPr lang="vi-VN" sz="6600" b="1" dirty="0">
              <a:ln w="22225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2850" y="3444802"/>
            <a:ext cx="755970" cy="4999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1.48148E-6 L -2.5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7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8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9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1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2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3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4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6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7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48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9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1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2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3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4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5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6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7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8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9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0" grpId="0" animBg="1"/>
      <p:bldP spid="118" grpId="0" animBg="1"/>
      <p:bldP spid="119" grpId="0" animBg="1"/>
      <p:bldP spid="120" grpId="0" animBg="1"/>
      <p:bldP spid="123" grpId="0" animBg="1"/>
      <p:bldP spid="124" grpId="0" animBg="1"/>
      <p:bldP spid="128" grpId="0" animBg="1"/>
      <p:bldP spid="129" grpId="0" animBg="1"/>
      <p:bldP spid="130" grpId="0" animBg="1"/>
      <p:bldP spid="130" grpId="1" animBg="1"/>
      <p:bldP spid="133" grpId="0" animBg="1"/>
      <p:bldP spid="134" grpId="0" animBg="1"/>
      <p:bldP spid="135" grpId="0" animBg="1"/>
      <p:bldP spid="135" grpId="1" animBg="1"/>
      <p:bldP spid="136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1" grpId="0"/>
      <p:bldP spid="113" grpId="0"/>
      <p:bldP spid="137" grpId="0"/>
      <p:bldP spid="1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Text Box 4"/>
          <p:cNvSpPr txBox="1">
            <a:spLocks noChangeArrowheads="1"/>
          </p:cNvSpPr>
          <p:nvPr/>
        </p:nvSpPr>
        <p:spPr bwMode="auto">
          <a:xfrm>
            <a:off x="2195513" y="0"/>
            <a:ext cx="37433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</a:p>
        </p:txBody>
      </p:sp>
      <p:sp>
        <p:nvSpPr>
          <p:cNvPr id="43056" name="Text Box 48"/>
          <p:cNvSpPr txBox="1">
            <a:spLocks noChangeArrowheads="1"/>
          </p:cNvSpPr>
          <p:nvPr/>
        </p:nvSpPr>
        <p:spPr bwMode="auto">
          <a:xfrm>
            <a:off x="250825" y="404813"/>
            <a:ext cx="73691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tâm: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Cách xác định góc giữa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* Cách chứng minh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vuông góc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*    Làm bài tập:3,5,6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HH11–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113,114</a:t>
            </a:r>
          </a:p>
        </p:txBody>
      </p:sp>
      <p:pic>
        <p:nvPicPr>
          <p:cNvPr id="10855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225925"/>
            <a:ext cx="23622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Cloud Callout 37"/>
          <p:cNvSpPr/>
          <p:nvPr/>
        </p:nvSpPr>
        <p:spPr>
          <a:xfrm>
            <a:off x="3581400" y="3082469"/>
            <a:ext cx="5257800" cy="3200400"/>
          </a:xfrm>
          <a:prstGeom prst="cloudCallout">
            <a:avLst>
              <a:gd name="adj1" fmla="val -32737"/>
              <a:gd name="adj2" fmla="val 72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sao người thợ có thể biết diện tích tôn cần lợp mà không phải leo lên nóc nhà?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56" grpId="0"/>
      <p:bldP spid="38" grpId="0" animBg="1"/>
      <p:bldP spid="3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" descr="4607647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284538"/>
            <a:ext cx="32623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2" name="Picture 4" descr="avatar_other_00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657600"/>
            <a:ext cx="1714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5" descr="PUL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981200"/>
            <a:ext cx="21336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Picture 6" descr="PUL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533400"/>
            <a:ext cx="21336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5" name="Picture 7" descr="PUL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286000"/>
            <a:ext cx="21336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6" name="Picture 8" descr="PUL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725" y="4502150"/>
            <a:ext cx="21336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7" name="Picture 9" descr="PUL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229225"/>
            <a:ext cx="21336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8" name="Picture 10" descr="PUL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0"/>
            <a:ext cx="21336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9" name="Picture 11" descr="PULSTAR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5027613"/>
            <a:ext cx="21336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51559" y="1220614"/>
            <a:ext cx="8077200" cy="2862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cap="all" dirty="0" err="1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Cảm</a:t>
            </a:r>
            <a:r>
              <a:rPr lang="en-US" sz="6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ơn</a:t>
            </a:r>
            <a:r>
              <a:rPr lang="en-US" sz="6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thầy</a:t>
            </a:r>
            <a:r>
              <a:rPr lang="en-US" sz="6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cô</a:t>
            </a:r>
            <a:r>
              <a:rPr lang="en-US" sz="6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cap="all" dirty="0" err="1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và</a:t>
            </a:r>
            <a:r>
              <a:rPr lang="en-US" sz="6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các</a:t>
            </a:r>
            <a:r>
              <a:rPr lang="en-US" sz="6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 </a:t>
            </a:r>
            <a:r>
              <a:rPr lang="en-US" sz="6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EM </a:t>
            </a:r>
            <a:r>
              <a:rPr lang="en-US" sz="6000" b="1" cap="all" dirty="0" err="1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đã</a:t>
            </a:r>
            <a:r>
              <a:rPr lang="en-US" sz="6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lắng</a:t>
            </a:r>
            <a:r>
              <a:rPr lang="en-US" sz="6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nghe</a:t>
            </a:r>
            <a:r>
              <a:rPr lang="en-US" sz="6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 !</a:t>
            </a:r>
            <a:endParaRPr lang="en-US" sz="6000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0" y="152400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chóp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S.ABCD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(ABCD)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 = a ;ABCD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a.Góc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(SBC)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(SCD)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6194" name="Text Box 7"/>
          <p:cNvSpPr txBox="1">
            <a:spLocks noChangeArrowheads="1"/>
          </p:cNvSpPr>
          <p:nvPr/>
        </p:nvSpPr>
        <p:spPr bwMode="auto">
          <a:xfrm>
            <a:off x="381000" y="4267200"/>
            <a:ext cx="198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A/ 135</a:t>
            </a:r>
            <a:r>
              <a:rPr lang="en-US" b="1" baseline="30000">
                <a:solidFill>
                  <a:srgbClr val="FF0000"/>
                </a:solidFill>
                <a:latin typeface="Calibri" pitchFamily="34" charset="0"/>
              </a:rPr>
              <a:t>0</a:t>
            </a:r>
            <a:endParaRPr lang="en-US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6195" name="Text Box 8"/>
          <p:cNvSpPr txBox="1">
            <a:spLocks noChangeArrowheads="1"/>
          </p:cNvSpPr>
          <p:nvPr/>
        </p:nvSpPr>
        <p:spPr bwMode="auto">
          <a:xfrm>
            <a:off x="2667000" y="42672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B/ 120</a:t>
            </a:r>
            <a:r>
              <a:rPr lang="en-US" b="1" baseline="30000">
                <a:solidFill>
                  <a:srgbClr val="FF0000"/>
                </a:solidFill>
                <a:latin typeface="Calibri" pitchFamily="34" charset="0"/>
              </a:rPr>
              <a:t>0</a:t>
            </a:r>
            <a:endParaRPr lang="en-US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6196" name="Text Box 9"/>
          <p:cNvSpPr txBox="1">
            <a:spLocks noChangeArrowheads="1"/>
          </p:cNvSpPr>
          <p:nvPr/>
        </p:nvSpPr>
        <p:spPr bwMode="auto">
          <a:xfrm>
            <a:off x="4876800" y="4267200"/>
            <a:ext cx="167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C/ 95</a:t>
            </a:r>
            <a:r>
              <a:rPr lang="en-US" b="1" baseline="30000">
                <a:solidFill>
                  <a:srgbClr val="FF0000"/>
                </a:solidFill>
                <a:latin typeface="Calibri" pitchFamily="34" charset="0"/>
              </a:rPr>
              <a:t>0</a:t>
            </a:r>
            <a:endParaRPr lang="en-US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6197" name="Text Box 10"/>
          <p:cNvSpPr txBox="1">
            <a:spLocks noChangeArrowheads="1"/>
          </p:cNvSpPr>
          <p:nvPr/>
        </p:nvSpPr>
        <p:spPr bwMode="auto">
          <a:xfrm>
            <a:off x="7010400" y="4267200"/>
            <a:ext cx="167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D/60</a:t>
            </a:r>
            <a:r>
              <a:rPr lang="en-US" b="1" baseline="30000">
                <a:solidFill>
                  <a:srgbClr val="FF0000"/>
                </a:solidFill>
                <a:latin typeface="Calibri" pitchFamily="34" charset="0"/>
              </a:rPr>
              <a:t>0</a:t>
            </a:r>
            <a:endParaRPr lang="en-US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B9DFC-7E07-4F74-93DB-0B18DA20D29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9496" name="Rectangle 5"/>
          <p:cNvSpPr>
            <a:spLocks noChangeArrowheads="1"/>
          </p:cNvSpPr>
          <p:nvPr/>
        </p:nvSpPr>
        <p:spPr bwMode="auto">
          <a:xfrm>
            <a:off x="174625" y="2868613"/>
            <a:ext cx="1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19497" name="Rectangle 6"/>
          <p:cNvSpPr>
            <a:spLocks noChangeArrowheads="1"/>
          </p:cNvSpPr>
          <p:nvPr/>
        </p:nvSpPr>
        <p:spPr bwMode="auto">
          <a:xfrm>
            <a:off x="174625" y="3230563"/>
            <a:ext cx="1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2727325" y="2322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60782" name="Text Box 14"/>
          <p:cNvSpPr txBox="1">
            <a:spLocks noChangeArrowheads="1"/>
          </p:cNvSpPr>
          <p:nvPr/>
        </p:nvSpPr>
        <p:spPr bwMode="auto">
          <a:xfrm>
            <a:off x="174625" y="3951722"/>
            <a:ext cx="6553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Từ một điểm O bất kỳ nào đó ta vẽ 2 đường thẳng a’ và b’ lần lượt song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song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với a và b ta có góc giữa 2 đường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thẳng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 b là góc giữa 2 đường thẳng a’ và b’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Chú ý:</a:t>
            </a:r>
          </a:p>
        </p:txBody>
      </p:sp>
      <p:sp>
        <p:nvSpPr>
          <p:cNvPr id="160811" name="Text Box 43"/>
          <p:cNvSpPr txBox="1">
            <a:spLocks noChangeArrowheads="1"/>
          </p:cNvSpPr>
          <p:nvPr/>
        </p:nvSpPr>
        <p:spPr bwMode="auto">
          <a:xfrm>
            <a:off x="6934200" y="5486400"/>
            <a:ext cx="420688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</a:t>
            </a:r>
          </a:p>
        </p:txBody>
      </p:sp>
      <p:sp>
        <p:nvSpPr>
          <p:cNvPr id="160818" name="Text Box 50"/>
          <p:cNvSpPr txBox="1">
            <a:spLocks noChangeArrowheads="1"/>
          </p:cNvSpPr>
          <p:nvPr/>
        </p:nvSpPr>
        <p:spPr bwMode="auto">
          <a:xfrm>
            <a:off x="90055" y="3385705"/>
            <a:ext cx="8991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* 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Nếu a và b là hai đường thẳng chéo nhau</a:t>
            </a:r>
          </a:p>
        </p:txBody>
      </p:sp>
      <p:sp>
        <p:nvSpPr>
          <p:cNvPr id="160819" name="Text Box 51"/>
          <p:cNvSpPr txBox="1">
            <a:spLocks noChangeArrowheads="1"/>
          </p:cNvSpPr>
          <p:nvPr/>
        </p:nvSpPr>
        <p:spPr bwMode="auto">
          <a:xfrm>
            <a:off x="76200" y="30162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* 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Nếu a và b là hai đường thẳng cắt nhau:</a:t>
            </a:r>
          </a:p>
        </p:txBody>
      </p:sp>
      <p:sp>
        <p:nvSpPr>
          <p:cNvPr id="160820" name="Text Box 52"/>
          <p:cNvSpPr txBox="1">
            <a:spLocks noChangeArrowheads="1"/>
          </p:cNvSpPr>
          <p:nvPr/>
        </p:nvSpPr>
        <p:spPr bwMode="auto">
          <a:xfrm>
            <a:off x="51955" y="545811"/>
            <a:ext cx="601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Góc nhỏ nhất trong bốn góc tạo thành gọi là góc giữa hai đường thẳng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6400800" y="369888"/>
            <a:ext cx="2438400" cy="1230312"/>
            <a:chOff x="4032" y="233"/>
            <a:chExt cx="1536" cy="775"/>
          </a:xfrm>
        </p:grpSpPr>
        <p:sp>
          <p:nvSpPr>
            <p:cNvPr id="19527" name="Line 53"/>
            <p:cNvSpPr>
              <a:spLocks noChangeShapeType="1"/>
            </p:cNvSpPr>
            <p:nvPr/>
          </p:nvSpPr>
          <p:spPr bwMode="auto">
            <a:xfrm>
              <a:off x="4032" y="432"/>
              <a:ext cx="144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54"/>
            <p:cNvSpPr>
              <a:spLocks noChangeShapeType="1"/>
            </p:cNvSpPr>
            <p:nvPr/>
          </p:nvSpPr>
          <p:spPr bwMode="auto">
            <a:xfrm flipV="1">
              <a:off x="4128" y="384"/>
              <a:ext cx="144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23" name="Text Box 55"/>
            <p:cNvSpPr txBox="1">
              <a:spLocks noChangeArrowheads="1"/>
            </p:cNvSpPr>
            <p:nvPr/>
          </p:nvSpPr>
          <p:spPr bwMode="auto">
            <a:xfrm>
              <a:off x="5184" y="233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</a:t>
              </a:r>
            </a:p>
          </p:txBody>
        </p:sp>
        <p:sp>
          <p:nvSpPr>
            <p:cNvPr id="160824" name="Text Box 56"/>
            <p:cNvSpPr txBox="1">
              <a:spLocks noChangeArrowheads="1"/>
            </p:cNvSpPr>
            <p:nvPr/>
          </p:nvSpPr>
          <p:spPr bwMode="auto">
            <a:xfrm>
              <a:off x="5198" y="61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b</a:t>
              </a:r>
            </a:p>
          </p:txBody>
        </p:sp>
        <p:sp>
          <p:nvSpPr>
            <p:cNvPr id="160825" name="Text Box 57"/>
            <p:cNvSpPr txBox="1">
              <a:spLocks noChangeArrowheads="1"/>
            </p:cNvSpPr>
            <p:nvPr/>
          </p:nvSpPr>
          <p:spPr bwMode="auto">
            <a:xfrm>
              <a:off x="4752" y="672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O</a:t>
              </a:r>
            </a:p>
          </p:txBody>
        </p:sp>
      </p:grpSp>
      <p:sp>
        <p:nvSpPr>
          <p:cNvPr id="160827" name="Text Box 59"/>
          <p:cNvSpPr txBox="1">
            <a:spLocks noChangeArrowheads="1"/>
          </p:cNvSpPr>
          <p:nvPr/>
        </p:nvSpPr>
        <p:spPr bwMode="auto">
          <a:xfrm>
            <a:off x="38100" y="1572274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* 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Nếu a trùng b hoặc a song </a:t>
            </a:r>
            <a:r>
              <a:rPr lang="en-US" sz="32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song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với b</a:t>
            </a:r>
          </a:p>
        </p:txBody>
      </p:sp>
      <p:sp>
        <p:nvSpPr>
          <p:cNvPr id="160828" name="Text Box 60"/>
          <p:cNvSpPr txBox="1">
            <a:spLocks noChangeArrowheads="1"/>
          </p:cNvSpPr>
          <p:nvPr/>
        </p:nvSpPr>
        <p:spPr bwMode="auto">
          <a:xfrm>
            <a:off x="0" y="21336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Góc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giữa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b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bằng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0829" name="Line 61"/>
          <p:cNvSpPr>
            <a:spLocks noChangeShapeType="1"/>
          </p:cNvSpPr>
          <p:nvPr/>
        </p:nvSpPr>
        <p:spPr bwMode="auto">
          <a:xfrm flipV="1">
            <a:off x="6477000" y="24384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830" name="Line 62"/>
          <p:cNvSpPr>
            <a:spLocks noChangeShapeType="1"/>
          </p:cNvSpPr>
          <p:nvPr/>
        </p:nvSpPr>
        <p:spPr bwMode="auto">
          <a:xfrm flipV="1">
            <a:off x="6629400" y="29718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831" name="Text Box 63"/>
          <p:cNvSpPr txBox="1">
            <a:spLocks noChangeArrowheads="1"/>
          </p:cNvSpPr>
          <p:nvPr/>
        </p:nvSpPr>
        <p:spPr bwMode="auto">
          <a:xfrm>
            <a:off x="7848600" y="2057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</a:t>
            </a:r>
          </a:p>
        </p:txBody>
      </p:sp>
      <p:sp>
        <p:nvSpPr>
          <p:cNvPr id="160832" name="Text Box 64"/>
          <p:cNvSpPr txBox="1">
            <a:spLocks noChangeArrowheads="1"/>
          </p:cNvSpPr>
          <p:nvPr/>
        </p:nvSpPr>
        <p:spPr bwMode="auto">
          <a:xfrm>
            <a:off x="8229600" y="25685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</a:t>
            </a:r>
          </a:p>
        </p:txBody>
      </p: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6553200" y="4419600"/>
            <a:ext cx="1600200" cy="798513"/>
            <a:chOff x="4128" y="2784"/>
            <a:chExt cx="1008" cy="503"/>
          </a:xfrm>
        </p:grpSpPr>
        <p:sp>
          <p:nvSpPr>
            <p:cNvPr id="19525" name="Line 18"/>
            <p:cNvSpPr>
              <a:spLocks noChangeShapeType="1"/>
            </p:cNvSpPr>
            <p:nvPr/>
          </p:nvSpPr>
          <p:spPr bwMode="auto">
            <a:xfrm flipV="1">
              <a:off x="4128" y="2855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33" name="Text Box 65"/>
            <p:cNvSpPr txBox="1">
              <a:spLocks noChangeArrowheads="1"/>
            </p:cNvSpPr>
            <p:nvPr/>
          </p:nvSpPr>
          <p:spPr bwMode="auto">
            <a:xfrm>
              <a:off x="4560" y="278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7391400" y="4832350"/>
            <a:ext cx="1600200" cy="457200"/>
            <a:chOff x="4656" y="3044"/>
            <a:chExt cx="1008" cy="288"/>
          </a:xfrm>
        </p:grpSpPr>
        <p:sp>
          <p:nvSpPr>
            <p:cNvPr id="19523" name="Line 19"/>
            <p:cNvSpPr>
              <a:spLocks noChangeShapeType="1"/>
            </p:cNvSpPr>
            <p:nvPr/>
          </p:nvSpPr>
          <p:spPr bwMode="auto">
            <a:xfrm>
              <a:off x="4656" y="3287"/>
              <a:ext cx="10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34" name="Text Box 66"/>
            <p:cNvSpPr txBox="1">
              <a:spLocks noChangeArrowheads="1"/>
            </p:cNvSpPr>
            <p:nvPr/>
          </p:nvSpPr>
          <p:spPr bwMode="auto">
            <a:xfrm>
              <a:off x="5328" y="304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b</a:t>
              </a:r>
            </a:p>
          </p:txBody>
        </p:sp>
      </p:grp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6553200" y="5257800"/>
            <a:ext cx="1676400" cy="874713"/>
            <a:chOff x="4128" y="3312"/>
            <a:chExt cx="1056" cy="551"/>
          </a:xfrm>
        </p:grpSpPr>
        <p:sp>
          <p:nvSpPr>
            <p:cNvPr id="19521" name="Line 46"/>
            <p:cNvSpPr>
              <a:spLocks noChangeShapeType="1"/>
            </p:cNvSpPr>
            <p:nvPr/>
          </p:nvSpPr>
          <p:spPr bwMode="auto">
            <a:xfrm flipV="1">
              <a:off x="4128" y="3431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35" name="Text Box 67"/>
            <p:cNvSpPr txBox="1">
              <a:spLocks noChangeArrowheads="1"/>
            </p:cNvSpPr>
            <p:nvPr/>
          </p:nvSpPr>
          <p:spPr bwMode="auto">
            <a:xfrm>
              <a:off x="4704" y="3312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a’</a:t>
              </a:r>
            </a:p>
          </p:txBody>
        </p:sp>
      </p:grp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6477000" y="5508625"/>
            <a:ext cx="1828800" cy="457200"/>
            <a:chOff x="4080" y="3470"/>
            <a:chExt cx="1152" cy="288"/>
          </a:xfrm>
        </p:grpSpPr>
        <p:sp>
          <p:nvSpPr>
            <p:cNvPr id="19519" name="Line 47"/>
            <p:cNvSpPr>
              <a:spLocks noChangeShapeType="1"/>
            </p:cNvSpPr>
            <p:nvPr/>
          </p:nvSpPr>
          <p:spPr bwMode="auto">
            <a:xfrm>
              <a:off x="4080" y="3719"/>
              <a:ext cx="10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36" name="Text Box 68"/>
            <p:cNvSpPr txBox="1">
              <a:spLocks noChangeArrowheads="1"/>
            </p:cNvSpPr>
            <p:nvPr/>
          </p:nvSpPr>
          <p:spPr bwMode="auto">
            <a:xfrm>
              <a:off x="4944" y="347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b’</a:t>
              </a:r>
            </a:p>
          </p:txBody>
        </p:sp>
      </p:grpSp>
      <p:pic>
        <p:nvPicPr>
          <p:cNvPr id="19515" name="Picture 22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26853">
            <a:off x="7987507" y="11906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16" name="Picture 21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202953">
            <a:off x="27782" y="5725319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89"/>
          <p:cNvGrpSpPr>
            <a:grpSpLocks/>
          </p:cNvGrpSpPr>
          <p:nvPr/>
        </p:nvGrpSpPr>
        <p:grpSpPr bwMode="auto">
          <a:xfrm>
            <a:off x="1164224" y="5406268"/>
            <a:ext cx="2287588" cy="559557"/>
            <a:chOff x="158" y="2145"/>
            <a:chExt cx="1441" cy="360"/>
          </a:xfrm>
        </p:grpSpPr>
        <p:graphicFrame>
          <p:nvGraphicFramePr>
            <p:cNvPr id="19494" name="Object 179"/>
            <p:cNvGraphicFramePr>
              <a:graphicFrameLocks noChangeAspect="1"/>
            </p:cNvGraphicFramePr>
            <p:nvPr/>
          </p:nvGraphicFramePr>
          <p:xfrm>
            <a:off x="359" y="2145"/>
            <a:ext cx="1240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48" name="Equation" r:id="rId4" imgW="716040" imgH="181080" progId="">
                    <p:embed/>
                  </p:oleObj>
                </mc:Choice>
                <mc:Fallback>
                  <p:oleObj name="Equation" r:id="rId4" imgW="716040" imgH="181080" progId="">
                    <p:embed/>
                    <p:pic>
                      <p:nvPicPr>
                        <p:cNvPr id="0" name="Object 1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" y="2145"/>
                          <a:ext cx="1240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518" name="Text Box 188"/>
            <p:cNvSpPr txBox="1">
              <a:spLocks noChangeArrowheads="1"/>
            </p:cNvSpPr>
            <p:nvPr/>
          </p:nvSpPr>
          <p:spPr bwMode="auto">
            <a:xfrm>
              <a:off x="158" y="2160"/>
              <a:ext cx="22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608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608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608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608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08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6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2" grpId="0"/>
      <p:bldP spid="160811" grpId="0"/>
      <p:bldP spid="160818" grpId="0"/>
      <p:bldP spid="160819" grpId="0"/>
      <p:bldP spid="160820" grpId="0"/>
      <p:bldP spid="160827" grpId="0"/>
      <p:bldP spid="160828" grpId="0"/>
      <p:bldP spid="160829" grpId="0" animBg="1"/>
      <p:bldP spid="160830" grpId="0" animBg="1"/>
      <p:bldP spid="160831" grpId="0"/>
      <p:bldP spid="1608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23813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PPCT 38:§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10130" y="3132931"/>
            <a:ext cx="5576670" cy="1570038"/>
          </a:xfrm>
          <a:prstGeom prst="rect">
            <a:avLst/>
          </a:prstGeom>
          <a:solidFill>
            <a:srgbClr val="FFCCF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Hai mặt phẳng vuông góc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nghĩa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định lý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8" name="Oval 7"/>
          <p:cNvSpPr/>
          <p:nvPr/>
        </p:nvSpPr>
        <p:spPr>
          <a:xfrm>
            <a:off x="23813" y="2501900"/>
            <a:ext cx="1981200" cy="1981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484" name="Straight Arrow Connector 10"/>
          <p:cNvCxnSpPr>
            <a:cxnSpLocks noChangeShapeType="1"/>
          </p:cNvCxnSpPr>
          <p:nvPr/>
        </p:nvCxnSpPr>
        <p:spPr bwMode="auto">
          <a:xfrm>
            <a:off x="1890930" y="3072601"/>
            <a:ext cx="1219200" cy="304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052618" y="1235075"/>
            <a:ext cx="5634182" cy="1597025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 hai mặt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nghĩa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 định góc giữa hai mặt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 hình chiếu của một đa giác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486" name="Straight Arrow Connector 10"/>
          <p:cNvCxnSpPr>
            <a:cxnSpLocks noChangeShapeType="1"/>
          </p:cNvCxnSpPr>
          <p:nvPr/>
        </p:nvCxnSpPr>
        <p:spPr bwMode="auto">
          <a:xfrm flipV="1">
            <a:off x="1908681" y="1888331"/>
            <a:ext cx="1131887" cy="122713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2048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5003800"/>
            <a:ext cx="21336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1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202953">
            <a:off x="27782" y="5725319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2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26853">
            <a:off x="7987507" y="11906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609600"/>
            <a:ext cx="8064500" cy="813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3203575" y="765175"/>
            <a:ext cx="0" cy="532765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03575" y="5732463"/>
            <a:ext cx="1368425" cy="36036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03575" y="765175"/>
            <a:ext cx="1439863" cy="28733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572000" y="1066800"/>
            <a:ext cx="71438" cy="46799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7162800" y="51054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3429000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5562600" y="5867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54282" name="Picture 21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02953">
            <a:off x="54769" y="5714206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3" name="Picture 2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26853">
            <a:off x="7987507" y="11906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1219200" y="6704013"/>
            <a:ext cx="77724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2400" y="152400"/>
            <a:ext cx="7772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-2552699" y="2857500"/>
            <a:ext cx="5410200" cy="3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6286501" y="4000500"/>
            <a:ext cx="5410200" cy="3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3" name="TextBox 30"/>
          <p:cNvSpPr txBox="1">
            <a:spLocks noChangeArrowheads="1"/>
          </p:cNvSpPr>
          <p:nvPr/>
        </p:nvSpPr>
        <p:spPr bwMode="auto">
          <a:xfrm>
            <a:off x="137160" y="296652"/>
            <a:ext cx="23622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latin typeface="+mj-lt"/>
              </a:rPr>
              <a:t>Bài 4</a:t>
            </a:r>
            <a:r>
              <a:rPr lang="vi-VN" dirty="0">
                <a:latin typeface="+mj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latin typeface="+mj-lt"/>
              </a:rPr>
              <a:t>PPCT: 3</a:t>
            </a:r>
            <a:r>
              <a:rPr lang="en-US" sz="2000" b="1" dirty="0">
                <a:latin typeface="+mj-lt"/>
              </a:rPr>
              <a:t>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29200" y="2895600"/>
            <a:ext cx="3886200" cy="37338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188033" y="304800"/>
            <a:ext cx="780198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Hai mặt phẳng vuông góc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14400" y="2895600"/>
            <a:ext cx="3886200" cy="37338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4292" name="Group 92"/>
          <p:cNvGrpSpPr>
            <a:grpSpLocks/>
          </p:cNvGrpSpPr>
          <p:nvPr/>
        </p:nvGrpSpPr>
        <p:grpSpPr bwMode="auto">
          <a:xfrm>
            <a:off x="1066800" y="3048000"/>
            <a:ext cx="3581400" cy="3505200"/>
            <a:chOff x="384" y="2208"/>
            <a:chExt cx="2160" cy="2053"/>
          </a:xfrm>
        </p:grpSpPr>
        <p:grpSp>
          <p:nvGrpSpPr>
            <p:cNvPr id="54298" name="Group 93"/>
            <p:cNvGrpSpPr>
              <a:grpSpLocks/>
            </p:cNvGrpSpPr>
            <p:nvPr/>
          </p:nvGrpSpPr>
          <p:grpSpPr bwMode="auto">
            <a:xfrm>
              <a:off x="384" y="2208"/>
              <a:ext cx="2160" cy="2053"/>
              <a:chOff x="384" y="2208"/>
              <a:chExt cx="2160" cy="2053"/>
            </a:xfrm>
          </p:grpSpPr>
          <p:pic>
            <p:nvPicPr>
              <p:cNvPr id="54301" name="Picture 94" descr="Duong thang song song voi mat phang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2208"/>
                <a:ext cx="2160" cy="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302" name="Arc 95"/>
              <p:cNvSpPr>
                <a:spLocks/>
              </p:cNvSpPr>
              <p:nvPr/>
            </p:nvSpPr>
            <p:spPr bwMode="auto">
              <a:xfrm>
                <a:off x="960" y="3552"/>
                <a:ext cx="288" cy="2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3" name="WordArt 96"/>
              <p:cNvSpPr>
                <a:spLocks noChangeArrowheads="1" noChangeShapeType="1" noTextEdit="1"/>
              </p:cNvSpPr>
              <p:nvPr/>
            </p:nvSpPr>
            <p:spPr bwMode="auto">
              <a:xfrm>
                <a:off x="984" y="3608"/>
                <a:ext cx="144" cy="21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FF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P</a:t>
                </a:r>
              </a:p>
            </p:txBody>
          </p:sp>
        </p:grpSp>
        <p:sp>
          <p:nvSpPr>
            <p:cNvPr id="54299" name="Arc 97"/>
            <p:cNvSpPr>
              <a:spLocks/>
            </p:cNvSpPr>
            <p:nvPr/>
          </p:nvSpPr>
          <p:spPr bwMode="auto">
            <a:xfrm>
              <a:off x="1456" y="3608"/>
              <a:ext cx="265" cy="336"/>
            </a:xfrm>
            <a:custGeom>
              <a:avLst/>
              <a:gdLst>
                <a:gd name="T0" fmla="*/ 0 w 21095"/>
                <a:gd name="T1" fmla="*/ 0 h 21600"/>
                <a:gd name="T2" fmla="*/ 0 w 21095"/>
                <a:gd name="T3" fmla="*/ 0 h 21600"/>
                <a:gd name="T4" fmla="*/ 0 w 2109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095"/>
                <a:gd name="T10" fmla="*/ 0 h 21600"/>
                <a:gd name="T11" fmla="*/ 21095 w 2109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95" h="21600" fill="none" extrusionOk="0">
                  <a:moveTo>
                    <a:pt x="-1" y="0"/>
                  </a:moveTo>
                  <a:cubicBezTo>
                    <a:pt x="10140" y="0"/>
                    <a:pt x="18915" y="7054"/>
                    <a:pt x="21095" y="16957"/>
                  </a:cubicBezTo>
                </a:path>
                <a:path w="21095" h="21600" stroke="0" extrusionOk="0">
                  <a:moveTo>
                    <a:pt x="-1" y="0"/>
                  </a:moveTo>
                  <a:cubicBezTo>
                    <a:pt x="10140" y="0"/>
                    <a:pt x="18915" y="7054"/>
                    <a:pt x="21095" y="16957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0" name="WordArt 98"/>
            <p:cNvSpPr>
              <a:spLocks noChangeArrowheads="1" noChangeShapeType="1" noTextEdit="1"/>
            </p:cNvSpPr>
            <p:nvPr/>
          </p:nvSpPr>
          <p:spPr bwMode="auto">
            <a:xfrm>
              <a:off x="1456" y="3736"/>
              <a:ext cx="192" cy="19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Q</a:t>
              </a:r>
            </a:p>
          </p:txBody>
        </p:sp>
      </p:grpSp>
      <p:pic>
        <p:nvPicPr>
          <p:cNvPr id="26" name="Picture 59" descr="Be ca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990600"/>
            <a:ext cx="266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55"/>
          <p:cNvGrpSpPr>
            <a:grpSpLocks/>
          </p:cNvGrpSpPr>
          <p:nvPr/>
        </p:nvGrpSpPr>
        <p:grpSpPr bwMode="auto">
          <a:xfrm>
            <a:off x="5562600" y="914400"/>
            <a:ext cx="2514600" cy="1895475"/>
            <a:chOff x="432" y="1680"/>
            <a:chExt cx="1698" cy="1434"/>
          </a:xfrm>
        </p:grpSpPr>
        <p:pic>
          <p:nvPicPr>
            <p:cNvPr id="54295" name="Picture 56" descr="Bai 8 (trang 100)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2" y="1680"/>
              <a:ext cx="1698" cy="1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57"/>
            <p:cNvSpPr txBox="1">
              <a:spLocks noChangeArrowheads="1"/>
            </p:cNvSpPr>
            <p:nvPr/>
          </p:nvSpPr>
          <p:spPr bwMode="auto">
            <a:xfrm>
              <a:off x="1872" y="2256"/>
              <a:ext cx="192" cy="275"/>
            </a:xfrm>
            <a:prstGeom prst="rect">
              <a:avLst/>
            </a:prstGeom>
            <a:solidFill>
              <a:srgbClr val="FBD17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5" name="Text Box 58"/>
            <p:cNvSpPr txBox="1">
              <a:spLocks noChangeArrowheads="1"/>
            </p:cNvSpPr>
            <p:nvPr/>
          </p:nvSpPr>
          <p:spPr bwMode="auto">
            <a:xfrm>
              <a:off x="1344" y="1728"/>
              <a:ext cx="384" cy="277"/>
            </a:xfrm>
            <a:prstGeom prst="rect">
              <a:avLst/>
            </a:prstGeom>
            <a:solidFill>
              <a:srgbClr val="F9C25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54274" name="ShockwaveFlash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71800"/>
            <a:ext cx="3733800" cy="35052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80" grpId="0" animBg="1"/>
      <p:bldP spid="3081" grpId="0" animBg="1"/>
      <p:bldP spid="3084" grpId="0" animBg="1"/>
      <p:bldP spid="3087" grpId="0" animBg="1"/>
      <p:bldP spid="30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438400" y="1536700"/>
            <a:ext cx="2679700" cy="2971800"/>
            <a:chOff x="1960" y="576"/>
            <a:chExt cx="1688" cy="1872"/>
          </a:xfrm>
        </p:grpSpPr>
        <p:sp>
          <p:nvSpPr>
            <p:cNvPr id="63505" name="Rectangle 5"/>
            <p:cNvSpPr>
              <a:spLocks noChangeArrowheads="1"/>
            </p:cNvSpPr>
            <p:nvPr/>
          </p:nvSpPr>
          <p:spPr bwMode="auto">
            <a:xfrm>
              <a:off x="1968" y="576"/>
              <a:ext cx="1680" cy="1872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506" name="Line 6"/>
            <p:cNvSpPr>
              <a:spLocks noChangeShapeType="1"/>
            </p:cNvSpPr>
            <p:nvPr/>
          </p:nvSpPr>
          <p:spPr bwMode="auto">
            <a:xfrm flipH="1">
              <a:off x="1968" y="576"/>
              <a:ext cx="0" cy="18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Line 7"/>
            <p:cNvSpPr>
              <a:spLocks noChangeShapeType="1"/>
            </p:cNvSpPr>
            <p:nvPr/>
          </p:nvSpPr>
          <p:spPr bwMode="auto">
            <a:xfrm>
              <a:off x="1968" y="576"/>
              <a:ext cx="16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Line 8"/>
            <p:cNvSpPr>
              <a:spLocks noChangeShapeType="1"/>
            </p:cNvSpPr>
            <p:nvPr/>
          </p:nvSpPr>
          <p:spPr bwMode="auto">
            <a:xfrm>
              <a:off x="1960" y="2448"/>
              <a:ext cx="16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Line 9"/>
            <p:cNvSpPr>
              <a:spLocks noChangeShapeType="1"/>
            </p:cNvSpPr>
            <p:nvPr/>
          </p:nvSpPr>
          <p:spPr bwMode="auto">
            <a:xfrm flipH="1">
              <a:off x="3648" y="576"/>
              <a:ext cx="0" cy="18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2501900" y="1524000"/>
            <a:ext cx="2133600" cy="3708400"/>
            <a:chOff x="3504" y="960"/>
            <a:chExt cx="1344" cy="2336"/>
          </a:xfrm>
        </p:grpSpPr>
        <p:sp>
          <p:nvSpPr>
            <p:cNvPr id="63500" name="Line 25"/>
            <p:cNvSpPr>
              <a:spLocks noChangeShapeType="1"/>
            </p:cNvSpPr>
            <p:nvPr/>
          </p:nvSpPr>
          <p:spPr bwMode="auto">
            <a:xfrm>
              <a:off x="3504" y="960"/>
              <a:ext cx="0" cy="1872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Line 26"/>
            <p:cNvSpPr>
              <a:spLocks noChangeShapeType="1"/>
            </p:cNvSpPr>
            <p:nvPr/>
          </p:nvSpPr>
          <p:spPr bwMode="auto">
            <a:xfrm>
              <a:off x="3504" y="960"/>
              <a:ext cx="1344" cy="432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Line 27"/>
            <p:cNvSpPr>
              <a:spLocks noChangeShapeType="1"/>
            </p:cNvSpPr>
            <p:nvPr/>
          </p:nvSpPr>
          <p:spPr bwMode="auto">
            <a:xfrm>
              <a:off x="4848" y="1376"/>
              <a:ext cx="0" cy="192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Line 28"/>
            <p:cNvSpPr>
              <a:spLocks noChangeShapeType="1"/>
            </p:cNvSpPr>
            <p:nvPr/>
          </p:nvSpPr>
          <p:spPr bwMode="auto">
            <a:xfrm>
              <a:off x="3504" y="2832"/>
              <a:ext cx="1344" cy="432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Line 29"/>
            <p:cNvSpPr>
              <a:spLocks noChangeShapeType="1"/>
            </p:cNvSpPr>
            <p:nvPr/>
          </p:nvSpPr>
          <p:spPr bwMode="auto">
            <a:xfrm>
              <a:off x="3504" y="1920"/>
              <a:ext cx="1344" cy="432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0" name="Arc 34"/>
          <p:cNvSpPr>
            <a:spLocks/>
          </p:cNvSpPr>
          <p:nvPr/>
        </p:nvSpPr>
        <p:spPr bwMode="auto">
          <a:xfrm>
            <a:off x="3733800" y="1536700"/>
            <a:ext cx="228600" cy="406400"/>
          </a:xfrm>
          <a:custGeom>
            <a:avLst/>
            <a:gdLst>
              <a:gd name="T0" fmla="*/ 2147483647 w 21600"/>
              <a:gd name="T1" fmla="*/ 0 h 34710"/>
              <a:gd name="T2" fmla="*/ 2147483647 w 21600"/>
              <a:gd name="T3" fmla="*/ 2147483647 h 34710"/>
              <a:gd name="T4" fmla="*/ 0 w 21600"/>
              <a:gd name="T5" fmla="*/ 2147483647 h 34710"/>
              <a:gd name="T6" fmla="*/ 0 60000 65536"/>
              <a:gd name="T7" fmla="*/ 0 60000 65536"/>
              <a:gd name="T8" fmla="*/ 0 60000 65536"/>
              <a:gd name="T9" fmla="*/ 0 w 21600"/>
              <a:gd name="T10" fmla="*/ 0 h 34710"/>
              <a:gd name="T11" fmla="*/ 21600 w 21600"/>
              <a:gd name="T12" fmla="*/ 34710 h 347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4710" fill="none" extrusionOk="0">
                <a:moveTo>
                  <a:pt x="8019" y="0"/>
                </a:moveTo>
                <a:cubicBezTo>
                  <a:pt x="16221" y="3279"/>
                  <a:pt x="21600" y="11222"/>
                  <a:pt x="21600" y="20056"/>
                </a:cubicBezTo>
                <a:cubicBezTo>
                  <a:pt x="21600" y="25487"/>
                  <a:pt x="19553" y="30719"/>
                  <a:pt x="15868" y="34709"/>
                </a:cubicBezTo>
              </a:path>
              <a:path w="21600" h="34710" stroke="0" extrusionOk="0">
                <a:moveTo>
                  <a:pt x="8019" y="0"/>
                </a:moveTo>
                <a:cubicBezTo>
                  <a:pt x="16221" y="3279"/>
                  <a:pt x="21600" y="11222"/>
                  <a:pt x="21600" y="20056"/>
                </a:cubicBezTo>
                <a:cubicBezTo>
                  <a:pt x="21600" y="25487"/>
                  <a:pt x="19553" y="30719"/>
                  <a:pt x="15868" y="34709"/>
                </a:cubicBezTo>
                <a:lnTo>
                  <a:pt x="0" y="20056"/>
                </a:lnTo>
                <a:close/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2514600" y="1524000"/>
            <a:ext cx="1841500" cy="4038600"/>
            <a:chOff x="3496" y="960"/>
            <a:chExt cx="1160" cy="2544"/>
          </a:xfrm>
        </p:grpSpPr>
        <p:sp>
          <p:nvSpPr>
            <p:cNvPr id="63496" name="Line 30"/>
            <p:cNvSpPr>
              <a:spLocks noChangeShapeType="1"/>
            </p:cNvSpPr>
            <p:nvPr/>
          </p:nvSpPr>
          <p:spPr bwMode="auto">
            <a:xfrm>
              <a:off x="3504" y="960"/>
              <a:ext cx="1152" cy="67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Line 31"/>
            <p:cNvSpPr>
              <a:spLocks noChangeShapeType="1"/>
            </p:cNvSpPr>
            <p:nvPr/>
          </p:nvSpPr>
          <p:spPr bwMode="auto">
            <a:xfrm>
              <a:off x="4640" y="1624"/>
              <a:ext cx="0" cy="187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Line 32"/>
            <p:cNvSpPr>
              <a:spLocks noChangeShapeType="1"/>
            </p:cNvSpPr>
            <p:nvPr/>
          </p:nvSpPr>
          <p:spPr bwMode="auto">
            <a:xfrm>
              <a:off x="3504" y="2832"/>
              <a:ext cx="1152" cy="67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Line 38"/>
            <p:cNvSpPr>
              <a:spLocks noChangeShapeType="1"/>
            </p:cNvSpPr>
            <p:nvPr/>
          </p:nvSpPr>
          <p:spPr bwMode="auto">
            <a:xfrm>
              <a:off x="3496" y="1920"/>
              <a:ext cx="1152" cy="67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5" name="Arc 39"/>
          <p:cNvSpPr>
            <a:spLocks/>
          </p:cNvSpPr>
          <p:nvPr/>
        </p:nvSpPr>
        <p:spPr bwMode="auto">
          <a:xfrm>
            <a:off x="3479800" y="1562100"/>
            <a:ext cx="228600" cy="485775"/>
          </a:xfrm>
          <a:custGeom>
            <a:avLst/>
            <a:gdLst>
              <a:gd name="T0" fmla="*/ 2147483647 w 21600"/>
              <a:gd name="T1" fmla="*/ 0 h 41499"/>
              <a:gd name="T2" fmla="*/ 2147483647 w 21600"/>
              <a:gd name="T3" fmla="*/ 2147483647 h 41499"/>
              <a:gd name="T4" fmla="*/ 0 w 21600"/>
              <a:gd name="T5" fmla="*/ 2147483647 h 41499"/>
              <a:gd name="T6" fmla="*/ 0 60000 65536"/>
              <a:gd name="T7" fmla="*/ 0 60000 65536"/>
              <a:gd name="T8" fmla="*/ 0 60000 65536"/>
              <a:gd name="T9" fmla="*/ 0 w 21600"/>
              <a:gd name="T10" fmla="*/ 0 h 41499"/>
              <a:gd name="T11" fmla="*/ 21600 w 21600"/>
              <a:gd name="T12" fmla="*/ 41499 h 41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1499" fill="none" extrusionOk="0">
                <a:moveTo>
                  <a:pt x="8019" y="0"/>
                </a:moveTo>
                <a:cubicBezTo>
                  <a:pt x="16221" y="3279"/>
                  <a:pt x="21600" y="11222"/>
                  <a:pt x="21600" y="20056"/>
                </a:cubicBezTo>
                <a:cubicBezTo>
                  <a:pt x="21600" y="30981"/>
                  <a:pt x="13442" y="40186"/>
                  <a:pt x="2596" y="41499"/>
                </a:cubicBezTo>
              </a:path>
              <a:path w="21600" h="41499" stroke="0" extrusionOk="0">
                <a:moveTo>
                  <a:pt x="8019" y="0"/>
                </a:moveTo>
                <a:cubicBezTo>
                  <a:pt x="16221" y="3279"/>
                  <a:pt x="21600" y="11222"/>
                  <a:pt x="21600" y="20056"/>
                </a:cubicBezTo>
                <a:cubicBezTo>
                  <a:pt x="21600" y="30981"/>
                  <a:pt x="13442" y="40186"/>
                  <a:pt x="2596" y="41499"/>
                </a:cubicBezTo>
                <a:lnTo>
                  <a:pt x="0" y="20056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3494" name="Picture 21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02953">
            <a:off x="27782" y="5725319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2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26853">
            <a:off x="7987507" y="11906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299" y="4508500"/>
            <a:ext cx="23622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0" grpId="0" animBg="1"/>
      <p:bldP spid="41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3962400" y="4953000"/>
            <a:ext cx="4419600" cy="1066800"/>
          </a:xfrm>
          <a:prstGeom prst="parallelogram">
            <a:avLst>
              <a:gd name="adj" fmla="val 103571"/>
            </a:avLst>
          </a:prstGeom>
          <a:solidFill>
            <a:srgbClr val="00FF00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flipH="1">
            <a:off x="6554788" y="4070350"/>
            <a:ext cx="69850" cy="2787650"/>
            <a:chOff x="2784" y="1440"/>
            <a:chExt cx="0" cy="1968"/>
          </a:xfrm>
        </p:grpSpPr>
        <p:sp>
          <p:nvSpPr>
            <p:cNvPr id="12386" name="Line 5"/>
            <p:cNvSpPr>
              <a:spLocks noChangeShapeType="1"/>
            </p:cNvSpPr>
            <p:nvPr/>
          </p:nvSpPr>
          <p:spPr bwMode="auto">
            <a:xfrm rot="-5400000">
              <a:off x="2208" y="2016"/>
              <a:ext cx="1152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Line 6"/>
            <p:cNvSpPr>
              <a:spLocks noChangeShapeType="1"/>
            </p:cNvSpPr>
            <p:nvPr/>
          </p:nvSpPr>
          <p:spPr bwMode="auto">
            <a:xfrm rot="-5400000">
              <a:off x="2592" y="2784"/>
              <a:ext cx="384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Line 7"/>
            <p:cNvSpPr>
              <a:spLocks noChangeShapeType="1"/>
            </p:cNvSpPr>
            <p:nvPr/>
          </p:nvSpPr>
          <p:spPr bwMode="auto">
            <a:xfrm rot="-5400000">
              <a:off x="2544" y="3168"/>
              <a:ext cx="480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68" name="AutoShape 8"/>
          <p:cNvSpPr>
            <a:spLocks noChangeArrowheads="1"/>
          </p:cNvSpPr>
          <p:nvPr/>
        </p:nvSpPr>
        <p:spPr bwMode="auto">
          <a:xfrm rot="-1855017">
            <a:off x="2768600" y="2609850"/>
            <a:ext cx="4016375" cy="1006475"/>
          </a:xfrm>
          <a:prstGeom prst="parallelogram">
            <a:avLst>
              <a:gd name="adj" fmla="val 99763"/>
            </a:avLst>
          </a:prstGeom>
          <a:solidFill>
            <a:srgbClr val="000099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 rot="19744983" flipH="1">
            <a:off x="5148263" y="1268413"/>
            <a:ext cx="69850" cy="2843212"/>
            <a:chOff x="2784" y="1440"/>
            <a:chExt cx="0" cy="1968"/>
          </a:xfrm>
        </p:grpSpPr>
        <p:sp>
          <p:nvSpPr>
            <p:cNvPr id="12383" name="Line 10"/>
            <p:cNvSpPr>
              <a:spLocks noChangeShapeType="1"/>
            </p:cNvSpPr>
            <p:nvPr/>
          </p:nvSpPr>
          <p:spPr bwMode="auto">
            <a:xfrm rot="-5400000">
              <a:off x="2208" y="2016"/>
              <a:ext cx="1152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Line 11"/>
            <p:cNvSpPr>
              <a:spLocks noChangeShapeType="1"/>
            </p:cNvSpPr>
            <p:nvPr/>
          </p:nvSpPr>
          <p:spPr bwMode="auto">
            <a:xfrm rot="-5400000">
              <a:off x="2592" y="2784"/>
              <a:ext cx="384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Line 12"/>
            <p:cNvSpPr>
              <a:spLocks noChangeShapeType="1"/>
            </p:cNvSpPr>
            <p:nvPr/>
          </p:nvSpPr>
          <p:spPr bwMode="auto">
            <a:xfrm rot="-5400000">
              <a:off x="2544" y="3168"/>
              <a:ext cx="480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73" name="Arc 13"/>
          <p:cNvSpPr>
            <a:spLocks/>
          </p:cNvSpPr>
          <p:nvPr/>
        </p:nvSpPr>
        <p:spPr bwMode="auto">
          <a:xfrm>
            <a:off x="4411663" y="5573713"/>
            <a:ext cx="223837" cy="431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4211638" y="56816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</a:rPr>
              <a:t>P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 rot="-1379217">
            <a:off x="3419475" y="3933825"/>
            <a:ext cx="381000" cy="381000"/>
            <a:chOff x="864" y="2880"/>
            <a:chExt cx="240" cy="240"/>
          </a:xfrm>
        </p:grpSpPr>
        <p:sp>
          <p:nvSpPr>
            <p:cNvPr id="12381" name="Arc 16"/>
            <p:cNvSpPr>
              <a:spLocks/>
            </p:cNvSpPr>
            <p:nvPr/>
          </p:nvSpPr>
          <p:spPr bwMode="auto">
            <a:xfrm>
              <a:off x="960" y="2880"/>
              <a:ext cx="144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2" name="Text Box 17"/>
            <p:cNvSpPr txBox="1">
              <a:spLocks noChangeArrowheads="1"/>
            </p:cNvSpPr>
            <p:nvPr/>
          </p:nvSpPr>
          <p:spPr bwMode="auto">
            <a:xfrm>
              <a:off x="864" y="292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AED5F0"/>
                  </a:solidFill>
                  <a:latin typeface="Calibri" pitchFamily="34" charset="0"/>
                </a:rPr>
                <a:t>Q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 rot="19744983" flipH="1">
            <a:off x="4572000" y="1484313"/>
            <a:ext cx="69850" cy="2936875"/>
            <a:chOff x="2784" y="1440"/>
            <a:chExt cx="0" cy="1968"/>
          </a:xfrm>
        </p:grpSpPr>
        <p:sp>
          <p:nvSpPr>
            <p:cNvPr id="12378" name="Line 19"/>
            <p:cNvSpPr>
              <a:spLocks noChangeShapeType="1"/>
            </p:cNvSpPr>
            <p:nvPr/>
          </p:nvSpPr>
          <p:spPr bwMode="auto">
            <a:xfrm rot="-5400000">
              <a:off x="2208" y="2016"/>
              <a:ext cx="1152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Line 20"/>
            <p:cNvSpPr>
              <a:spLocks noChangeShapeType="1"/>
            </p:cNvSpPr>
            <p:nvPr/>
          </p:nvSpPr>
          <p:spPr bwMode="auto">
            <a:xfrm rot="-5400000">
              <a:off x="2592" y="2784"/>
              <a:ext cx="384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Line 21"/>
            <p:cNvSpPr>
              <a:spLocks noChangeShapeType="1"/>
            </p:cNvSpPr>
            <p:nvPr/>
          </p:nvSpPr>
          <p:spPr bwMode="auto">
            <a:xfrm rot="-5400000">
              <a:off x="2544" y="3168"/>
              <a:ext cx="480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 flipH="1">
            <a:off x="6011863" y="4019550"/>
            <a:ext cx="79375" cy="2838450"/>
            <a:chOff x="2784" y="1440"/>
            <a:chExt cx="0" cy="1968"/>
          </a:xfrm>
        </p:grpSpPr>
        <p:sp>
          <p:nvSpPr>
            <p:cNvPr id="12375" name="Line 23"/>
            <p:cNvSpPr>
              <a:spLocks noChangeShapeType="1"/>
            </p:cNvSpPr>
            <p:nvPr/>
          </p:nvSpPr>
          <p:spPr bwMode="auto">
            <a:xfrm rot="-5400000">
              <a:off x="2208" y="2016"/>
              <a:ext cx="1152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Line 24"/>
            <p:cNvSpPr>
              <a:spLocks noChangeShapeType="1"/>
            </p:cNvSpPr>
            <p:nvPr/>
          </p:nvSpPr>
          <p:spPr bwMode="auto">
            <a:xfrm rot="-5400000">
              <a:off x="2592" y="2784"/>
              <a:ext cx="384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Line 25"/>
            <p:cNvSpPr>
              <a:spLocks noChangeShapeType="1"/>
            </p:cNvSpPr>
            <p:nvPr/>
          </p:nvSpPr>
          <p:spPr bwMode="auto">
            <a:xfrm rot="-5400000">
              <a:off x="2544" y="3168"/>
              <a:ext cx="480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6596063" y="3998913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a</a:t>
            </a: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4427538" y="1341438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b</a:t>
            </a:r>
          </a:p>
        </p:txBody>
      </p:sp>
      <p:sp>
        <p:nvSpPr>
          <p:cNvPr id="66588" name="Text Box 28"/>
          <p:cNvSpPr txBox="1">
            <a:spLocks noChangeArrowheads="1"/>
          </p:cNvSpPr>
          <p:nvPr/>
        </p:nvSpPr>
        <p:spPr bwMode="auto">
          <a:xfrm>
            <a:off x="5508625" y="40767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a</a:t>
            </a:r>
            <a:r>
              <a:rPr lang="en-US" sz="1600" baseline="-25000">
                <a:latin typeface="Calibri" pitchFamily="34" charset="0"/>
              </a:rPr>
              <a:t>1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6589" name="Text Box 29"/>
          <p:cNvSpPr txBox="1">
            <a:spLocks noChangeArrowheads="1"/>
          </p:cNvSpPr>
          <p:nvPr/>
        </p:nvSpPr>
        <p:spPr bwMode="auto">
          <a:xfrm>
            <a:off x="3492500" y="1844675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b</a:t>
            </a:r>
            <a:r>
              <a:rPr lang="en-US" sz="1600" baseline="-25000">
                <a:latin typeface="Calibri" pitchFamily="34" charset="0"/>
              </a:rPr>
              <a:t>1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 rot="-7255017">
            <a:off x="6169025" y="2714625"/>
            <a:ext cx="31242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 rot="-5400000">
            <a:off x="6502400" y="2787650"/>
            <a:ext cx="32766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2" name="Text Box 32"/>
          <p:cNvSpPr txBox="1">
            <a:spLocks noChangeArrowheads="1"/>
          </p:cNvSpPr>
          <p:nvPr/>
        </p:nvSpPr>
        <p:spPr bwMode="auto">
          <a:xfrm>
            <a:off x="8216900" y="35115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</a:rPr>
              <a:t>O</a:t>
            </a:r>
          </a:p>
        </p:txBody>
      </p:sp>
      <p:sp>
        <p:nvSpPr>
          <p:cNvPr id="66593" name="Text Box 33"/>
          <p:cNvSpPr txBox="1">
            <a:spLocks noChangeArrowheads="1"/>
          </p:cNvSpPr>
          <p:nvPr/>
        </p:nvSpPr>
        <p:spPr bwMode="auto">
          <a:xfrm>
            <a:off x="8216900" y="9969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a’</a:t>
            </a:r>
          </a:p>
        </p:txBody>
      </p:sp>
      <p:sp>
        <p:nvSpPr>
          <p:cNvPr id="66594" name="Text Box 34"/>
          <p:cNvSpPr txBox="1">
            <a:spLocks noChangeArrowheads="1"/>
          </p:cNvSpPr>
          <p:nvPr/>
        </p:nvSpPr>
        <p:spPr bwMode="auto">
          <a:xfrm>
            <a:off x="6540500" y="122555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b’</a:t>
            </a:r>
          </a:p>
        </p:txBody>
      </p:sp>
      <p:sp>
        <p:nvSpPr>
          <p:cNvPr id="66595" name="Oval 35"/>
          <p:cNvSpPr>
            <a:spLocks noChangeArrowheads="1"/>
          </p:cNvSpPr>
          <p:nvPr/>
        </p:nvSpPr>
        <p:spPr bwMode="auto">
          <a:xfrm>
            <a:off x="8102600" y="3435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3187" name="Text Box 115"/>
          <p:cNvSpPr txBox="1">
            <a:spLocks noChangeArrowheads="1"/>
          </p:cNvSpPr>
          <p:nvPr/>
        </p:nvSpPr>
        <p:spPr bwMode="auto">
          <a:xfrm>
            <a:off x="47625" y="79375"/>
            <a:ext cx="4500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I.GÓC GIỮA HAI MẶT PHẲNG</a:t>
            </a:r>
          </a:p>
        </p:txBody>
      </p:sp>
      <p:sp>
        <p:nvSpPr>
          <p:cNvPr id="3188" name="Text Box 116"/>
          <p:cNvSpPr txBox="1">
            <a:spLocks noChangeArrowheads="1"/>
          </p:cNvSpPr>
          <p:nvPr/>
        </p:nvSpPr>
        <p:spPr bwMode="auto">
          <a:xfrm>
            <a:off x="134938" y="558800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nghĩa:</a:t>
            </a:r>
          </a:p>
        </p:txBody>
      </p:sp>
      <p:sp>
        <p:nvSpPr>
          <p:cNvPr id="3193" name="AutoShape 121"/>
          <p:cNvSpPr>
            <a:spLocks noChangeArrowheads="1"/>
          </p:cNvSpPr>
          <p:nvPr/>
        </p:nvSpPr>
        <p:spPr bwMode="auto">
          <a:xfrm>
            <a:off x="-626594" y="1372074"/>
            <a:ext cx="3851275" cy="2016125"/>
          </a:xfrm>
          <a:prstGeom prst="cloudCallout">
            <a:avLst>
              <a:gd name="adj1" fmla="val 45093"/>
              <a:gd name="adj2" fmla="val 1003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vi-VN"/>
          </a:p>
        </p:txBody>
      </p:sp>
      <p:sp>
        <p:nvSpPr>
          <p:cNvPr id="3194" name="Text Box 122"/>
          <p:cNvSpPr txBox="1">
            <a:spLocks noChangeArrowheads="1"/>
          </p:cNvSpPr>
          <p:nvPr/>
        </p:nvSpPr>
        <p:spPr bwMode="auto">
          <a:xfrm>
            <a:off x="0" y="1773238"/>
            <a:ext cx="32400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góc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và góc (a1,b1)</a:t>
            </a:r>
          </a:p>
        </p:txBody>
      </p:sp>
      <p:sp>
        <p:nvSpPr>
          <p:cNvPr id="3196" name="AutoShape 124"/>
          <p:cNvSpPr>
            <a:spLocks noChangeArrowheads="1"/>
          </p:cNvSpPr>
          <p:nvPr/>
        </p:nvSpPr>
        <p:spPr bwMode="auto">
          <a:xfrm>
            <a:off x="-304800" y="1752600"/>
            <a:ext cx="2987675" cy="1223963"/>
          </a:xfrm>
          <a:prstGeom prst="wedgeEllipseCallout">
            <a:avLst>
              <a:gd name="adj1" fmla="val 69287"/>
              <a:gd name="adj2" fmla="val 937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)=(a1,b1)</a:t>
            </a:r>
          </a:p>
        </p:txBody>
      </p:sp>
      <p:sp>
        <p:nvSpPr>
          <p:cNvPr id="3217" name="Text Box 145"/>
          <p:cNvSpPr txBox="1">
            <a:spLocks noChangeArrowheads="1"/>
          </p:cNvSpPr>
          <p:nvPr/>
        </p:nvSpPr>
        <p:spPr bwMode="auto">
          <a:xfrm>
            <a:off x="468313" y="914400"/>
            <a:ext cx="5327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   </a:t>
            </a:r>
            <a:r>
              <a:rPr lang="en-US" sz="2400" b="1" i="1" dirty="0" err="1">
                <a:latin typeface="Times New Roman" pitchFamily="18" charset="0"/>
              </a:rPr>
              <a:t>Góc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giữa</a:t>
            </a:r>
            <a:r>
              <a:rPr lang="en-US" sz="2400" b="1" i="1" dirty="0">
                <a:latin typeface="Times New Roman" pitchFamily="18" charset="0"/>
              </a:rPr>
              <a:t> 2 </a:t>
            </a:r>
            <a:r>
              <a:rPr lang="en-US" sz="2400" b="1" i="1" dirty="0" err="1">
                <a:latin typeface="Times New Roman" pitchFamily="18" charset="0"/>
              </a:rPr>
              <a:t>mp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là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góc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giữa</a:t>
            </a:r>
            <a:r>
              <a:rPr lang="en-US" sz="2400" b="1" i="1" dirty="0">
                <a:latin typeface="Times New Roman" pitchFamily="18" charset="0"/>
              </a:rPr>
              <a:t> 2 </a:t>
            </a:r>
            <a:r>
              <a:rPr lang="en-US" sz="2400" b="1" i="1" dirty="0" err="1">
                <a:latin typeface="Times New Roman" pitchFamily="18" charset="0"/>
              </a:rPr>
              <a:t>đường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thẳng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lần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lượt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vuông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góc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với</a:t>
            </a:r>
            <a:r>
              <a:rPr lang="en-US" sz="2400" b="1" i="1" dirty="0">
                <a:latin typeface="Times New Roman" pitchFamily="18" charset="0"/>
              </a:rPr>
              <a:t> 2 </a:t>
            </a:r>
            <a:r>
              <a:rPr lang="en-US" sz="2400" b="1" i="1" dirty="0" err="1">
                <a:latin typeface="Times New Roman" pitchFamily="18" charset="0"/>
              </a:rPr>
              <a:t>mp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đó</a:t>
            </a:r>
            <a:r>
              <a:rPr lang="en-US" sz="2400" b="1" i="1" dirty="0"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12290" name="Object 148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419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4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5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5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17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415088" y="4554538"/>
          <a:ext cx="5048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6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Object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088" y="4554538"/>
                        <a:ext cx="504825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59"/>
          <p:cNvGraphicFramePr>
            <a:graphicFrameLocks noChangeAspect="1"/>
          </p:cNvGraphicFramePr>
          <p:nvPr/>
        </p:nvGraphicFramePr>
        <p:xfrm>
          <a:off x="2163763" y="49418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7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Object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4941888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16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8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0" name="Object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16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9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0" name="Object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16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0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0" name="Object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16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1" name="Equation" r:id="rId11" imgW="114151" imgH="215619" progId="Equation.3">
                  <p:embed/>
                </p:oleObj>
              </mc:Choice>
              <mc:Fallback>
                <p:oleObj name="Equation" r:id="rId11" imgW="114151" imgH="215619" progId="Equation.3">
                  <p:embed/>
                  <p:pic>
                    <p:nvPicPr>
                      <p:cNvPr id="0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6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2" name="Equation" r:id="rId12" imgW="114151" imgH="215619" progId="Equation.3">
                  <p:embed/>
                </p:oleObj>
              </mc:Choice>
              <mc:Fallback>
                <p:oleObj name="Equation" r:id="rId12" imgW="114151" imgH="215619" progId="Equation.3">
                  <p:embed/>
                  <p:pic>
                    <p:nvPicPr>
                      <p:cNvPr id="0" name="Object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6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3" name="Equation" r:id="rId13" imgW="114151" imgH="215619" progId="Equation.3">
                  <p:embed/>
                </p:oleObj>
              </mc:Choice>
              <mc:Fallback>
                <p:oleObj name="Equation" r:id="rId13" imgW="114151" imgH="215619" progId="Equation.3">
                  <p:embed/>
                  <p:pic>
                    <p:nvPicPr>
                      <p:cNvPr id="0" name="Object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6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4" name="Equation" r:id="rId14" imgW="114151" imgH="215619" progId="Equation.3">
                  <p:embed/>
                </p:oleObj>
              </mc:Choice>
              <mc:Fallback>
                <p:oleObj name="Equation" r:id="rId14" imgW="114151" imgH="215619" progId="Equation.3">
                  <p:embed/>
                  <p:pic>
                    <p:nvPicPr>
                      <p:cNvPr id="0" name="Object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31" name="Rectangle 168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12332" name="Rectangle 169"/>
          <p:cNvSpPr>
            <a:spLocks noChangeArrowheads="1"/>
          </p:cNvSpPr>
          <p:nvPr/>
        </p:nvSpPr>
        <p:spPr bwMode="auto">
          <a:xfrm>
            <a:off x="0" y="3357563"/>
            <a:ext cx="271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100">
                <a:latin typeface="Calibri" pitchFamily="34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  <p:graphicFrame>
        <p:nvGraphicFramePr>
          <p:cNvPr id="12301" name="Object 17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5" name="Equation" r:id="rId15" imgW="114151" imgH="215619" progId="Equation.3">
                  <p:embed/>
                </p:oleObj>
              </mc:Choice>
              <mc:Fallback>
                <p:oleObj name="Equation" r:id="rId15" imgW="114151" imgH="215619" progId="Equation.3">
                  <p:embed/>
                  <p:pic>
                    <p:nvPicPr>
                      <p:cNvPr id="0" name="Object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7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6" name="Equation" r:id="rId16" imgW="114151" imgH="215619" progId="Equation.3">
                  <p:embed/>
                </p:oleObj>
              </mc:Choice>
              <mc:Fallback>
                <p:oleObj name="Equation" r:id="rId16" imgW="114151" imgH="215619" progId="Equation.3">
                  <p:embed/>
                  <p:pic>
                    <p:nvPicPr>
                      <p:cNvPr id="0" name="Object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87"/>
          <p:cNvGrpSpPr>
            <a:grpSpLocks/>
          </p:cNvGrpSpPr>
          <p:nvPr/>
        </p:nvGrpSpPr>
        <p:grpSpPr bwMode="auto">
          <a:xfrm>
            <a:off x="1371600" y="2057400"/>
            <a:ext cx="4859338" cy="3616325"/>
            <a:chOff x="-20" y="2476"/>
            <a:chExt cx="3061" cy="2278"/>
          </a:xfrm>
        </p:grpSpPr>
        <p:sp>
          <p:nvSpPr>
            <p:cNvPr id="12374" name="Text Box 176"/>
            <p:cNvSpPr txBox="1">
              <a:spLocks noChangeArrowheads="1"/>
            </p:cNvSpPr>
            <p:nvPr/>
          </p:nvSpPr>
          <p:spPr bwMode="auto">
            <a:xfrm>
              <a:off x="-20" y="2476"/>
              <a:ext cx="3061" cy="2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en-US" sz="2400" b="1" dirty="0">
                  <a:latin typeface="Times New Roman" pitchFamily="18" charset="0"/>
                </a:rPr>
                <a:t>Gọi      là góc giữa (P) và (Q) thì: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 pitchFamily="34" charset="0"/>
                </a:rPr>
                <a:t>   </a:t>
              </a:r>
            </a:p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    </a:t>
              </a:r>
            </a:p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    </a:t>
              </a:r>
            </a:p>
            <a:p>
              <a:pPr>
                <a:spcBef>
                  <a:spcPct val="50000"/>
                </a:spcBef>
              </a:pPr>
              <a:endParaRPr lang="en-US" sz="2400" dirty="0">
                <a:latin typeface="Calibri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     </a:t>
              </a:r>
            </a:p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 </a:t>
              </a:r>
            </a:p>
          </p:txBody>
        </p:sp>
        <p:graphicFrame>
          <p:nvGraphicFramePr>
            <p:cNvPr id="12305" name="Object 177"/>
            <p:cNvGraphicFramePr>
              <a:graphicFrameLocks noChangeAspect="1"/>
            </p:cNvGraphicFramePr>
            <p:nvPr/>
          </p:nvGraphicFramePr>
          <p:xfrm>
            <a:off x="364" y="2524"/>
            <a:ext cx="277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7" name="Equation" r:id="rId17" imgW="139579" imgH="164957" progId="Equation.3">
                    <p:embed/>
                  </p:oleObj>
                </mc:Choice>
                <mc:Fallback>
                  <p:oleObj name="Equation" r:id="rId17" imgW="139579" imgH="164957" progId="Equation.3">
                    <p:embed/>
                    <p:pic>
                      <p:nvPicPr>
                        <p:cNvPr id="0" name="Object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" y="2524"/>
                          <a:ext cx="277" cy="2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57" name="Text Box 185"/>
          <p:cNvSpPr txBox="1">
            <a:spLocks noChangeArrowheads="1"/>
          </p:cNvSpPr>
          <p:nvPr/>
        </p:nvSpPr>
        <p:spPr bwMode="auto">
          <a:xfrm>
            <a:off x="0" y="2492375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</a:p>
        </p:txBody>
      </p:sp>
      <p:grpSp>
        <p:nvGrpSpPr>
          <p:cNvPr id="8" name="Group 189"/>
          <p:cNvGrpSpPr>
            <a:grpSpLocks/>
          </p:cNvGrpSpPr>
          <p:nvPr/>
        </p:nvGrpSpPr>
        <p:grpSpPr bwMode="auto">
          <a:xfrm>
            <a:off x="900113" y="2667000"/>
            <a:ext cx="2287587" cy="914400"/>
            <a:chOff x="158" y="2145"/>
            <a:chExt cx="1441" cy="360"/>
          </a:xfrm>
        </p:grpSpPr>
        <p:graphicFrame>
          <p:nvGraphicFramePr>
            <p:cNvPr id="12304" name="Object 179"/>
            <p:cNvGraphicFramePr>
              <a:graphicFrameLocks noChangeAspect="1"/>
            </p:cNvGraphicFramePr>
            <p:nvPr/>
          </p:nvGraphicFramePr>
          <p:xfrm>
            <a:off x="359" y="2145"/>
            <a:ext cx="1240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8" name="Equation" r:id="rId19" imgW="716040" imgH="181080" progId="">
                    <p:embed/>
                  </p:oleObj>
                </mc:Choice>
                <mc:Fallback>
                  <p:oleObj name="Equation" r:id="rId19" imgW="716040" imgH="181080" progId="">
                    <p:embed/>
                    <p:pic>
                      <p:nvPicPr>
                        <p:cNvPr id="0" name="Object 1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" y="2145"/>
                          <a:ext cx="1240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73" name="Text Box 188"/>
            <p:cNvSpPr txBox="1">
              <a:spLocks noChangeArrowheads="1"/>
            </p:cNvSpPr>
            <p:nvPr/>
          </p:nvSpPr>
          <p:spPr bwMode="auto">
            <a:xfrm>
              <a:off x="158" y="2160"/>
              <a:ext cx="2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●</a:t>
              </a:r>
            </a:p>
          </p:txBody>
        </p:sp>
      </p:grpSp>
      <p:grpSp>
        <p:nvGrpSpPr>
          <p:cNvPr id="9" name="Group 191"/>
          <p:cNvGrpSpPr>
            <a:grpSpLocks/>
          </p:cNvGrpSpPr>
          <p:nvPr/>
        </p:nvGrpSpPr>
        <p:grpSpPr bwMode="auto">
          <a:xfrm>
            <a:off x="900113" y="3644900"/>
            <a:ext cx="3024187" cy="981075"/>
            <a:chOff x="158" y="2432"/>
            <a:chExt cx="1905" cy="618"/>
          </a:xfrm>
        </p:grpSpPr>
        <p:graphicFrame>
          <p:nvGraphicFramePr>
            <p:cNvPr id="12303" name="Object 183"/>
            <p:cNvGraphicFramePr>
              <a:graphicFrameLocks noChangeAspect="1"/>
            </p:cNvGraphicFramePr>
            <p:nvPr/>
          </p:nvGraphicFramePr>
          <p:xfrm>
            <a:off x="385" y="2432"/>
            <a:ext cx="1678" cy="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9" name="Equation" r:id="rId21" imgW="1224000" imgH="398160" progId="Equation.3">
                    <p:embed/>
                  </p:oleObj>
                </mc:Choice>
                <mc:Fallback>
                  <p:oleObj name="Equation" r:id="rId21" imgW="1224000" imgH="398160" progId="Equation.3">
                    <p:embed/>
                    <p:pic>
                      <p:nvPicPr>
                        <p:cNvPr id="0" name="Object 1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" y="2432"/>
                          <a:ext cx="1678" cy="6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72" name="Text Box 190"/>
            <p:cNvSpPr txBox="1">
              <a:spLocks noChangeArrowheads="1"/>
            </p:cNvSpPr>
            <p:nvPr/>
          </p:nvSpPr>
          <p:spPr bwMode="auto">
            <a:xfrm>
              <a:off x="158" y="2614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●</a:t>
              </a:r>
            </a:p>
          </p:txBody>
        </p:sp>
      </p:grpSp>
      <p:sp>
        <p:nvSpPr>
          <p:cNvPr id="3264" name="AutoShape 192"/>
          <p:cNvSpPr>
            <a:spLocks noChangeArrowheads="1"/>
          </p:cNvSpPr>
          <p:nvPr/>
        </p:nvSpPr>
        <p:spPr bwMode="auto">
          <a:xfrm>
            <a:off x="3327400" y="3567113"/>
            <a:ext cx="2576513" cy="633412"/>
          </a:xfrm>
          <a:prstGeom prst="parallelogram">
            <a:avLst>
              <a:gd name="adj" fmla="val 101692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265" name="AutoShape 193"/>
          <p:cNvSpPr>
            <a:spLocks noChangeArrowheads="1"/>
          </p:cNvSpPr>
          <p:nvPr/>
        </p:nvSpPr>
        <p:spPr bwMode="auto">
          <a:xfrm>
            <a:off x="3327400" y="4405313"/>
            <a:ext cx="2576513" cy="633412"/>
          </a:xfrm>
          <a:prstGeom prst="parallelogram">
            <a:avLst>
              <a:gd name="adj" fmla="val 10169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" name="Group 194"/>
          <p:cNvGrpSpPr>
            <a:grpSpLocks/>
          </p:cNvGrpSpPr>
          <p:nvPr/>
        </p:nvGrpSpPr>
        <p:grpSpPr bwMode="auto">
          <a:xfrm>
            <a:off x="4379913" y="2957513"/>
            <a:ext cx="0" cy="2622550"/>
            <a:chOff x="2496" y="1152"/>
            <a:chExt cx="0" cy="2784"/>
          </a:xfrm>
        </p:grpSpPr>
        <p:sp>
          <p:nvSpPr>
            <p:cNvPr id="12367" name="Line 195"/>
            <p:cNvSpPr>
              <a:spLocks noChangeShapeType="1"/>
            </p:cNvSpPr>
            <p:nvPr/>
          </p:nvSpPr>
          <p:spPr bwMode="auto">
            <a:xfrm>
              <a:off x="2496" y="1152"/>
              <a:ext cx="0" cy="9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Line 196"/>
            <p:cNvSpPr>
              <a:spLocks noChangeShapeType="1"/>
            </p:cNvSpPr>
            <p:nvPr/>
          </p:nvSpPr>
          <p:spPr bwMode="auto">
            <a:xfrm>
              <a:off x="2496" y="2142"/>
              <a:ext cx="0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Line 197"/>
            <p:cNvSpPr>
              <a:spLocks noChangeShapeType="1"/>
            </p:cNvSpPr>
            <p:nvPr/>
          </p:nvSpPr>
          <p:spPr bwMode="auto">
            <a:xfrm>
              <a:off x="2496" y="2496"/>
              <a:ext cx="0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Line 198"/>
            <p:cNvSpPr>
              <a:spLocks noChangeShapeType="1"/>
            </p:cNvSpPr>
            <p:nvPr/>
          </p:nvSpPr>
          <p:spPr bwMode="auto">
            <a:xfrm>
              <a:off x="2496" y="3024"/>
              <a:ext cx="0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Line 199"/>
            <p:cNvSpPr>
              <a:spLocks noChangeShapeType="1"/>
            </p:cNvSpPr>
            <p:nvPr/>
          </p:nvSpPr>
          <p:spPr bwMode="auto">
            <a:xfrm>
              <a:off x="2496" y="3360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00"/>
          <p:cNvGrpSpPr>
            <a:grpSpLocks/>
          </p:cNvGrpSpPr>
          <p:nvPr/>
        </p:nvGrpSpPr>
        <p:grpSpPr bwMode="auto">
          <a:xfrm>
            <a:off x="4913313" y="2881313"/>
            <a:ext cx="0" cy="2576512"/>
            <a:chOff x="2976" y="1152"/>
            <a:chExt cx="0" cy="2736"/>
          </a:xfrm>
        </p:grpSpPr>
        <p:sp>
          <p:nvSpPr>
            <p:cNvPr id="12362" name="Line 201"/>
            <p:cNvSpPr>
              <a:spLocks noChangeShapeType="1"/>
            </p:cNvSpPr>
            <p:nvPr/>
          </p:nvSpPr>
          <p:spPr bwMode="auto">
            <a:xfrm flipV="1">
              <a:off x="2976" y="2496"/>
              <a:ext cx="0" cy="576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Line 202"/>
            <p:cNvSpPr>
              <a:spLocks noChangeShapeType="1"/>
            </p:cNvSpPr>
            <p:nvPr/>
          </p:nvSpPr>
          <p:spPr bwMode="auto">
            <a:xfrm flipV="1">
              <a:off x="2976" y="2112"/>
              <a:ext cx="0" cy="384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Line 203"/>
            <p:cNvSpPr>
              <a:spLocks noChangeShapeType="1"/>
            </p:cNvSpPr>
            <p:nvPr/>
          </p:nvSpPr>
          <p:spPr bwMode="auto">
            <a:xfrm flipV="1">
              <a:off x="2976" y="1152"/>
              <a:ext cx="0" cy="96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Line 204"/>
            <p:cNvSpPr>
              <a:spLocks noChangeShapeType="1"/>
            </p:cNvSpPr>
            <p:nvPr/>
          </p:nvSpPr>
          <p:spPr bwMode="auto">
            <a:xfrm>
              <a:off x="2976" y="3072"/>
              <a:ext cx="0" cy="28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Line 205"/>
            <p:cNvSpPr>
              <a:spLocks noChangeShapeType="1"/>
            </p:cNvSpPr>
            <p:nvPr/>
          </p:nvSpPr>
          <p:spPr bwMode="auto">
            <a:xfrm>
              <a:off x="2976" y="3360"/>
              <a:ext cx="0" cy="52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206"/>
          <p:cNvGrpSpPr>
            <a:grpSpLocks/>
          </p:cNvGrpSpPr>
          <p:nvPr/>
        </p:nvGrpSpPr>
        <p:grpSpPr bwMode="auto">
          <a:xfrm>
            <a:off x="5759450" y="404813"/>
            <a:ext cx="3384550" cy="4608512"/>
            <a:chOff x="-328" y="935"/>
            <a:chExt cx="3120" cy="3521"/>
          </a:xfrm>
        </p:grpSpPr>
        <p:grpSp>
          <p:nvGrpSpPr>
            <p:cNvPr id="12343" name="Group 207"/>
            <p:cNvGrpSpPr>
              <a:grpSpLocks/>
            </p:cNvGrpSpPr>
            <p:nvPr/>
          </p:nvGrpSpPr>
          <p:grpSpPr bwMode="auto">
            <a:xfrm>
              <a:off x="-328" y="935"/>
              <a:ext cx="2530" cy="1954"/>
              <a:chOff x="-328" y="935"/>
              <a:chExt cx="2530" cy="1954"/>
            </a:xfrm>
          </p:grpSpPr>
          <p:sp>
            <p:nvSpPr>
              <p:cNvPr id="12353" name="AutoShape 8"/>
              <p:cNvSpPr>
                <a:spLocks noChangeArrowheads="1"/>
              </p:cNvSpPr>
              <p:nvPr/>
            </p:nvSpPr>
            <p:spPr bwMode="auto">
              <a:xfrm rot="-1855017">
                <a:off x="-328" y="1780"/>
                <a:ext cx="2530" cy="634"/>
              </a:xfrm>
              <a:prstGeom prst="parallelogram">
                <a:avLst>
                  <a:gd name="adj" fmla="val 99763"/>
                </a:avLst>
              </a:prstGeom>
              <a:solidFill>
                <a:srgbClr val="000099"/>
              </a:solidFill>
              <a:ln w="2857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12354" name="Group 9"/>
              <p:cNvGrpSpPr>
                <a:grpSpLocks/>
              </p:cNvGrpSpPr>
              <p:nvPr/>
            </p:nvGrpSpPr>
            <p:grpSpPr bwMode="auto">
              <a:xfrm rot="19744983" flipH="1">
                <a:off x="1171" y="935"/>
                <a:ext cx="44" cy="1791"/>
                <a:chOff x="2784" y="1440"/>
                <a:chExt cx="0" cy="1968"/>
              </a:xfrm>
            </p:grpSpPr>
            <p:sp>
              <p:nvSpPr>
                <p:cNvPr id="12359" name="Line 10"/>
                <p:cNvSpPr>
                  <a:spLocks noChangeShapeType="1"/>
                </p:cNvSpPr>
                <p:nvPr/>
              </p:nvSpPr>
              <p:spPr bwMode="auto">
                <a:xfrm rot="-5400000">
                  <a:off x="2208" y="2016"/>
                  <a:ext cx="1152" cy="0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0" name="Line 11"/>
                <p:cNvSpPr>
                  <a:spLocks noChangeShapeType="1"/>
                </p:cNvSpPr>
                <p:nvPr/>
              </p:nvSpPr>
              <p:spPr bwMode="auto">
                <a:xfrm rot="-5400000">
                  <a:off x="2592" y="2784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1" name="Line 12"/>
                <p:cNvSpPr>
                  <a:spLocks noChangeShapeType="1"/>
                </p:cNvSpPr>
                <p:nvPr/>
              </p:nvSpPr>
              <p:spPr bwMode="auto">
                <a:xfrm rot="-5400000">
                  <a:off x="2544" y="3168"/>
                  <a:ext cx="480" cy="0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55" name="Group 15"/>
              <p:cNvGrpSpPr>
                <a:grpSpLocks/>
              </p:cNvGrpSpPr>
              <p:nvPr/>
            </p:nvGrpSpPr>
            <p:grpSpPr bwMode="auto">
              <a:xfrm rot="-1379217">
                <a:off x="82" y="2617"/>
                <a:ext cx="245" cy="272"/>
                <a:chOff x="856" y="2883"/>
                <a:chExt cx="245" cy="272"/>
              </a:xfrm>
            </p:grpSpPr>
            <p:sp>
              <p:nvSpPr>
                <p:cNvPr id="12357" name="Arc 16"/>
                <p:cNvSpPr>
                  <a:spLocks/>
                </p:cNvSpPr>
                <p:nvPr/>
              </p:nvSpPr>
              <p:spPr bwMode="auto">
                <a:xfrm>
                  <a:off x="957" y="2883"/>
                  <a:ext cx="144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5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856" y="2922"/>
                  <a:ext cx="191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>
                      <a:solidFill>
                        <a:srgbClr val="AED5F0"/>
                      </a:solidFill>
                      <a:latin typeface="Calibri" pitchFamily="34" charset="0"/>
                    </a:rPr>
                    <a:t>Q</a:t>
                  </a:r>
                </a:p>
              </p:txBody>
            </p:sp>
          </p:grpSp>
          <p:sp>
            <p:nvSpPr>
              <p:cNvPr id="12356" name="Text Box 27"/>
              <p:cNvSpPr txBox="1">
                <a:spLocks noChangeArrowheads="1"/>
              </p:cNvSpPr>
              <p:nvPr/>
            </p:nvSpPr>
            <p:spPr bwMode="auto">
              <a:xfrm>
                <a:off x="717" y="981"/>
                <a:ext cx="19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Calibri" pitchFamily="34" charset="0"/>
                  </a:rPr>
                  <a:t>b</a:t>
                </a:r>
              </a:p>
            </p:txBody>
          </p:sp>
        </p:grpSp>
        <p:grpSp>
          <p:nvGrpSpPr>
            <p:cNvPr id="12344" name="Group 217"/>
            <p:cNvGrpSpPr>
              <a:grpSpLocks/>
            </p:cNvGrpSpPr>
            <p:nvPr/>
          </p:nvGrpSpPr>
          <p:grpSpPr bwMode="auto">
            <a:xfrm>
              <a:off x="8" y="2655"/>
              <a:ext cx="2784" cy="1801"/>
              <a:chOff x="8" y="2655"/>
              <a:chExt cx="2784" cy="1801"/>
            </a:xfrm>
          </p:grpSpPr>
          <p:sp>
            <p:nvSpPr>
              <p:cNvPr id="12345" name="AutoShape 3"/>
              <p:cNvSpPr>
                <a:spLocks noChangeArrowheads="1"/>
              </p:cNvSpPr>
              <p:nvPr/>
            </p:nvSpPr>
            <p:spPr bwMode="auto">
              <a:xfrm>
                <a:off x="8" y="3256"/>
                <a:ext cx="2784" cy="672"/>
              </a:xfrm>
              <a:prstGeom prst="parallelogram">
                <a:avLst>
                  <a:gd name="adj" fmla="val 103571"/>
                </a:avLst>
              </a:prstGeom>
              <a:solidFill>
                <a:srgbClr val="00FF00"/>
              </a:solidFill>
              <a:ln w="28575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/>
              </a:p>
            </p:txBody>
          </p:sp>
          <p:grpSp>
            <p:nvGrpSpPr>
              <p:cNvPr id="12346" name="Group 4"/>
              <p:cNvGrpSpPr>
                <a:grpSpLocks/>
              </p:cNvGrpSpPr>
              <p:nvPr/>
            </p:nvGrpSpPr>
            <p:grpSpPr bwMode="auto">
              <a:xfrm flipH="1">
                <a:off x="1641" y="2700"/>
                <a:ext cx="44" cy="1756"/>
                <a:chOff x="2784" y="1440"/>
                <a:chExt cx="0" cy="1968"/>
              </a:xfrm>
            </p:grpSpPr>
            <p:sp>
              <p:nvSpPr>
                <p:cNvPr id="12350" name="Line 5"/>
                <p:cNvSpPr>
                  <a:spLocks noChangeShapeType="1"/>
                </p:cNvSpPr>
                <p:nvPr/>
              </p:nvSpPr>
              <p:spPr bwMode="auto">
                <a:xfrm rot="-5400000">
                  <a:off x="2208" y="2016"/>
                  <a:ext cx="1152" cy="0"/>
                </a:xfrm>
                <a:prstGeom prst="line">
                  <a:avLst/>
                </a:prstGeom>
                <a:noFill/>
                <a:ln w="38100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1" name="Line 6"/>
                <p:cNvSpPr>
                  <a:spLocks noChangeShapeType="1"/>
                </p:cNvSpPr>
                <p:nvPr/>
              </p:nvSpPr>
              <p:spPr bwMode="auto">
                <a:xfrm rot="-5400000">
                  <a:off x="2592" y="2784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rgbClr val="FF0066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2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2544" y="3168"/>
                  <a:ext cx="480" cy="0"/>
                </a:xfrm>
                <a:prstGeom prst="line">
                  <a:avLst/>
                </a:prstGeom>
                <a:noFill/>
                <a:ln w="38100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47" name="Arc 13"/>
              <p:cNvSpPr>
                <a:spLocks/>
              </p:cNvSpPr>
              <p:nvPr/>
            </p:nvSpPr>
            <p:spPr bwMode="auto">
              <a:xfrm>
                <a:off x="291" y="3647"/>
                <a:ext cx="141" cy="2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8" name="Text Box 14"/>
              <p:cNvSpPr txBox="1">
                <a:spLocks noChangeArrowheads="1"/>
              </p:cNvSpPr>
              <p:nvPr/>
            </p:nvSpPr>
            <p:spPr bwMode="auto">
              <a:xfrm>
                <a:off x="165" y="3714"/>
                <a:ext cx="19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Calibri" pitchFamily="34" charset="0"/>
                  </a:rPr>
                  <a:t>P</a:t>
                </a:r>
              </a:p>
            </p:txBody>
          </p:sp>
          <p:sp>
            <p:nvSpPr>
              <p:cNvPr id="12349" name="Text Box 26"/>
              <p:cNvSpPr txBox="1">
                <a:spLocks noChangeArrowheads="1"/>
              </p:cNvSpPr>
              <p:nvPr/>
            </p:nvSpPr>
            <p:spPr bwMode="auto">
              <a:xfrm>
                <a:off x="1666" y="2655"/>
                <a:ext cx="194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Calibri" pitchFamily="34" charset="0"/>
                  </a:rPr>
                  <a:t>a</a:t>
                </a:r>
              </a:p>
            </p:txBody>
          </p:sp>
        </p:grpSp>
      </p:grpSp>
      <p:sp>
        <p:nvSpPr>
          <p:cNvPr id="3299" name="AutoShape 227"/>
          <p:cNvSpPr>
            <a:spLocks noChangeArrowheads="1"/>
          </p:cNvSpPr>
          <p:nvPr/>
        </p:nvSpPr>
        <p:spPr bwMode="auto">
          <a:xfrm>
            <a:off x="-685800" y="4092575"/>
            <a:ext cx="3889375" cy="2133600"/>
          </a:xfrm>
          <a:prstGeom prst="cloudCallout">
            <a:avLst>
              <a:gd name="adj1" fmla="val 57880"/>
              <a:gd name="adj2" fmla="val -328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giữa 2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trùng nhau bằng bao nhiêu?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3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3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6" dur="500"/>
                                        <p:tgtEl>
                                          <p:spTgt spid="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1" dur="500"/>
                                        <p:tgtEl>
                                          <p:spTgt spid="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0" dur="500"/>
                                        <p:tgtEl>
                                          <p:spTgt spid="3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3" dur="500"/>
                                        <p:tgtEl>
                                          <p:spTgt spid="3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2" dur="500"/>
                                        <p:tgtEl>
                                          <p:spTgt spid="3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  <p:bldP spid="66563" grpId="1" animBg="1"/>
      <p:bldP spid="66568" grpId="0" animBg="1"/>
      <p:bldP spid="66568" grpId="1" animBg="1"/>
      <p:bldP spid="66573" grpId="0" animBg="1"/>
      <p:bldP spid="66573" grpId="1" animBg="1"/>
      <p:bldP spid="66574" grpId="0"/>
      <p:bldP spid="66574" grpId="1"/>
      <p:bldP spid="66586" grpId="0"/>
      <p:bldP spid="66586" grpId="1"/>
      <p:bldP spid="66587" grpId="0"/>
      <p:bldP spid="66587" grpId="1"/>
      <p:bldP spid="66588" grpId="0"/>
      <p:bldP spid="66588" grpId="1"/>
      <p:bldP spid="66589" grpId="0"/>
      <p:bldP spid="66589" grpId="1"/>
      <p:bldP spid="66590" grpId="0" animBg="1"/>
      <p:bldP spid="66590" grpId="1" animBg="1"/>
      <p:bldP spid="66591" grpId="0" animBg="1"/>
      <p:bldP spid="66591" grpId="1" animBg="1"/>
      <p:bldP spid="66592" grpId="0"/>
      <p:bldP spid="66592" grpId="1"/>
      <p:bldP spid="66593" grpId="0"/>
      <p:bldP spid="66593" grpId="1"/>
      <p:bldP spid="66594" grpId="0"/>
      <p:bldP spid="66594" grpId="1"/>
      <p:bldP spid="66595" grpId="0" animBg="1"/>
      <p:bldP spid="66595" grpId="1" animBg="1"/>
      <p:bldP spid="3193" grpId="0" animBg="1"/>
      <p:bldP spid="3193" grpId="1" animBg="1"/>
      <p:bldP spid="3194" grpId="0"/>
      <p:bldP spid="3194" grpId="1"/>
      <p:bldP spid="3196" grpId="0" animBg="1"/>
      <p:bldP spid="3196" grpId="1" animBg="1"/>
      <p:bldP spid="3217" grpId="0"/>
      <p:bldP spid="3257" grpId="0"/>
      <p:bldP spid="3264" grpId="0" animBg="1"/>
      <p:bldP spid="3264" grpId="1" animBg="1"/>
      <p:bldP spid="3265" grpId="0" animBg="1"/>
      <p:bldP spid="3265" grpId="1" animBg="1"/>
      <p:bldP spid="3299" grpId="0" animBg="1"/>
      <p:bldP spid="329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1" name="Line 9"/>
          <p:cNvSpPr>
            <a:spLocks noChangeShapeType="1"/>
          </p:cNvSpPr>
          <p:nvPr/>
        </p:nvSpPr>
        <p:spPr bwMode="auto">
          <a:xfrm>
            <a:off x="4876800" y="609600"/>
            <a:ext cx="0" cy="638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Text Box 10"/>
          <p:cNvSpPr txBox="1">
            <a:spLocks noChangeArrowheads="1"/>
          </p:cNvSpPr>
          <p:nvPr/>
        </p:nvSpPr>
        <p:spPr bwMode="auto">
          <a:xfrm>
            <a:off x="14288" y="222250"/>
            <a:ext cx="4500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I.GÓC GIỮA HAI MẶT PHẲNG</a:t>
            </a:r>
          </a:p>
        </p:txBody>
      </p:sp>
      <p:sp>
        <p:nvSpPr>
          <p:cNvPr id="13333" name="Text Box 11"/>
          <p:cNvSpPr txBox="1">
            <a:spLocks noChangeArrowheads="1"/>
          </p:cNvSpPr>
          <p:nvPr/>
        </p:nvSpPr>
        <p:spPr bwMode="auto">
          <a:xfrm>
            <a:off x="0" y="668338"/>
            <a:ext cx="2628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alibri" pitchFamily="34" charset="0"/>
              </a:rPr>
              <a:t> 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nghĩa:</a:t>
            </a:r>
          </a:p>
        </p:txBody>
      </p:sp>
      <p:sp>
        <p:nvSpPr>
          <p:cNvPr id="13334" name="Text Box 12"/>
          <p:cNvSpPr txBox="1">
            <a:spLocks noChangeArrowheads="1"/>
          </p:cNvSpPr>
          <p:nvPr/>
        </p:nvSpPr>
        <p:spPr bwMode="auto">
          <a:xfrm>
            <a:off x="-157163" y="1182688"/>
            <a:ext cx="4500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2.Cách xác định góc giữa 2 mặt phẳng cắt nhau:</a:t>
            </a:r>
          </a:p>
        </p:txBody>
      </p:sp>
      <p:sp>
        <p:nvSpPr>
          <p:cNvPr id="8303" name="AutoShape 111"/>
          <p:cNvSpPr>
            <a:spLocks noChangeArrowheads="1"/>
          </p:cNvSpPr>
          <p:nvPr/>
        </p:nvSpPr>
        <p:spPr bwMode="auto">
          <a:xfrm rot="-7372991">
            <a:off x="6661151" y="2420937"/>
            <a:ext cx="1655762" cy="1223963"/>
          </a:xfrm>
          <a:prstGeom prst="parallelogram">
            <a:avLst>
              <a:gd name="adj" fmla="val 0"/>
            </a:avLst>
          </a:prstGeom>
          <a:solidFill>
            <a:srgbClr val="62EC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04" name="AutoShape 112"/>
          <p:cNvSpPr>
            <a:spLocks noChangeArrowheads="1"/>
          </p:cNvSpPr>
          <p:nvPr/>
        </p:nvSpPr>
        <p:spPr bwMode="auto">
          <a:xfrm>
            <a:off x="5029200" y="1976438"/>
            <a:ext cx="4249738" cy="690562"/>
          </a:xfrm>
          <a:prstGeom prst="parallelogram">
            <a:avLst>
              <a:gd name="adj" fmla="val 1547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05" name="AutoShape 113"/>
          <p:cNvSpPr>
            <a:spLocks noChangeArrowheads="1"/>
          </p:cNvSpPr>
          <p:nvPr/>
        </p:nvSpPr>
        <p:spPr bwMode="auto">
          <a:xfrm rot="-7372991">
            <a:off x="5726113" y="1039813"/>
            <a:ext cx="1655762" cy="1223962"/>
          </a:xfrm>
          <a:prstGeom prst="parallelogram">
            <a:avLst>
              <a:gd name="adj" fmla="val 0"/>
            </a:avLst>
          </a:prstGeom>
          <a:solidFill>
            <a:srgbClr val="62EC1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306" name="Line 114"/>
          <p:cNvSpPr>
            <a:spLocks noChangeShapeType="1"/>
          </p:cNvSpPr>
          <p:nvPr/>
        </p:nvSpPr>
        <p:spPr bwMode="auto">
          <a:xfrm flipH="1">
            <a:off x="6472238" y="1974850"/>
            <a:ext cx="1052512" cy="7064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307" name="Object 115"/>
          <p:cNvGraphicFramePr>
            <a:graphicFrameLocks noChangeAspect="1"/>
          </p:cNvGraphicFramePr>
          <p:nvPr/>
        </p:nvGraphicFramePr>
        <p:xfrm>
          <a:off x="5029200" y="2286000"/>
          <a:ext cx="5762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9" name="Equation" r:id="rId3" imgW="203024" imgH="203024" progId="">
                  <p:embed/>
                </p:oleObj>
              </mc:Choice>
              <mc:Fallback>
                <p:oleObj name="Equation" r:id="rId3" imgW="203024" imgH="203024" progId="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86000"/>
                        <a:ext cx="576263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5749925" y="2336800"/>
            <a:ext cx="2736850" cy="0"/>
            <a:chOff x="3152" y="2750"/>
            <a:chExt cx="1724" cy="0"/>
          </a:xfrm>
        </p:grpSpPr>
        <p:sp>
          <p:nvSpPr>
            <p:cNvPr id="13383" name="Line 117"/>
            <p:cNvSpPr>
              <a:spLocks noChangeShapeType="1"/>
            </p:cNvSpPr>
            <p:nvPr/>
          </p:nvSpPr>
          <p:spPr bwMode="auto">
            <a:xfrm>
              <a:off x="4014" y="2750"/>
              <a:ext cx="86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4" name="Line 118"/>
            <p:cNvSpPr>
              <a:spLocks noChangeShapeType="1"/>
            </p:cNvSpPr>
            <p:nvPr/>
          </p:nvSpPr>
          <p:spPr bwMode="auto">
            <a:xfrm>
              <a:off x="3560" y="2750"/>
              <a:ext cx="40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Line 119"/>
            <p:cNvSpPr>
              <a:spLocks noChangeShapeType="1"/>
            </p:cNvSpPr>
            <p:nvPr/>
          </p:nvSpPr>
          <p:spPr bwMode="auto">
            <a:xfrm>
              <a:off x="3152" y="2750"/>
              <a:ext cx="40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0"/>
          <p:cNvGrpSpPr>
            <a:grpSpLocks/>
          </p:cNvGrpSpPr>
          <p:nvPr/>
        </p:nvGrpSpPr>
        <p:grpSpPr bwMode="auto">
          <a:xfrm>
            <a:off x="6397625" y="1255713"/>
            <a:ext cx="1296988" cy="2232025"/>
            <a:chOff x="3560" y="2069"/>
            <a:chExt cx="817" cy="1406"/>
          </a:xfrm>
        </p:grpSpPr>
        <p:sp>
          <p:nvSpPr>
            <p:cNvPr id="13380" name="Line 121"/>
            <p:cNvSpPr>
              <a:spLocks noChangeShapeType="1"/>
            </p:cNvSpPr>
            <p:nvPr/>
          </p:nvSpPr>
          <p:spPr bwMode="auto">
            <a:xfrm flipH="1" flipV="1">
              <a:off x="3560" y="2069"/>
              <a:ext cx="409" cy="6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1" name="Line 122"/>
            <p:cNvSpPr>
              <a:spLocks noChangeShapeType="1"/>
            </p:cNvSpPr>
            <p:nvPr/>
          </p:nvSpPr>
          <p:spPr bwMode="auto">
            <a:xfrm flipH="1" flipV="1">
              <a:off x="3969" y="2750"/>
              <a:ext cx="91" cy="1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2" name="Line 123"/>
            <p:cNvSpPr>
              <a:spLocks noChangeShapeType="1"/>
            </p:cNvSpPr>
            <p:nvPr/>
          </p:nvSpPr>
          <p:spPr bwMode="auto">
            <a:xfrm flipH="1" flipV="1">
              <a:off x="4105" y="2976"/>
              <a:ext cx="272" cy="49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17" name="Text Box 125"/>
          <p:cNvSpPr txBox="1">
            <a:spLocks noChangeArrowheads="1"/>
          </p:cNvSpPr>
          <p:nvPr/>
        </p:nvSpPr>
        <p:spPr bwMode="auto">
          <a:xfrm>
            <a:off x="8270875" y="1905000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24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18" name="Text Box 126"/>
          <p:cNvSpPr txBox="1">
            <a:spLocks noChangeArrowheads="1"/>
          </p:cNvSpPr>
          <p:nvPr/>
        </p:nvSpPr>
        <p:spPr bwMode="auto">
          <a:xfrm>
            <a:off x="6470650" y="96837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Calibri" pitchFamily="34" charset="0"/>
              </a:rPr>
              <a:t>b</a:t>
            </a:r>
            <a:endParaRPr lang="vi-VN" sz="2400">
              <a:solidFill>
                <a:srgbClr val="FF3300"/>
              </a:solidFill>
            </a:endParaRPr>
          </a:p>
        </p:txBody>
      </p:sp>
      <p:sp>
        <p:nvSpPr>
          <p:cNvPr id="8319" name="Text Box 127"/>
          <p:cNvSpPr txBox="1">
            <a:spLocks noChangeArrowheads="1"/>
          </p:cNvSpPr>
          <p:nvPr/>
        </p:nvSpPr>
        <p:spPr bwMode="auto">
          <a:xfrm>
            <a:off x="7451725" y="1628775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c</a:t>
            </a:r>
            <a:endParaRPr lang="vi-VN" sz="2400"/>
          </a:p>
        </p:txBody>
      </p:sp>
      <p:sp>
        <p:nvSpPr>
          <p:cNvPr id="8320" name="Arc 128"/>
          <p:cNvSpPr>
            <a:spLocks/>
          </p:cNvSpPr>
          <p:nvPr/>
        </p:nvSpPr>
        <p:spPr bwMode="auto">
          <a:xfrm rot="2222842">
            <a:off x="5726113" y="1112838"/>
            <a:ext cx="287337" cy="5032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321" name="Object 129"/>
          <p:cNvGraphicFramePr>
            <a:graphicFrameLocks noChangeAspect="1"/>
          </p:cNvGraphicFramePr>
          <p:nvPr/>
        </p:nvGraphicFramePr>
        <p:xfrm>
          <a:off x="5653088" y="1112838"/>
          <a:ext cx="2984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0" name="Equation" r:id="rId5" imgW="108720" imgH="153720" progId="Equation.3">
                  <p:embed/>
                </p:oleObj>
              </mc:Choice>
              <mc:Fallback>
                <p:oleObj name="Equation" r:id="rId5" imgW="108720" imgH="153720" progId="Equation.3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88" y="1112838"/>
                        <a:ext cx="298450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38"/>
          <p:cNvGrpSpPr>
            <a:grpSpLocks/>
          </p:cNvGrpSpPr>
          <p:nvPr/>
        </p:nvGrpSpPr>
        <p:grpSpPr bwMode="auto">
          <a:xfrm>
            <a:off x="6919913" y="2030413"/>
            <a:ext cx="244475" cy="174625"/>
            <a:chOff x="4359" y="1279"/>
            <a:chExt cx="154" cy="110"/>
          </a:xfrm>
        </p:grpSpPr>
        <p:sp>
          <p:nvSpPr>
            <p:cNvPr id="13378" name="Line 130"/>
            <p:cNvSpPr>
              <a:spLocks noChangeShapeType="1"/>
            </p:cNvSpPr>
            <p:nvPr/>
          </p:nvSpPr>
          <p:spPr bwMode="auto">
            <a:xfrm flipV="1">
              <a:off x="4359" y="1279"/>
              <a:ext cx="109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9" name="Line 131"/>
            <p:cNvSpPr>
              <a:spLocks noChangeShapeType="1"/>
            </p:cNvSpPr>
            <p:nvPr/>
          </p:nvSpPr>
          <p:spPr bwMode="auto">
            <a:xfrm>
              <a:off x="4468" y="1298"/>
              <a:ext cx="4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37"/>
          <p:cNvGrpSpPr>
            <a:grpSpLocks/>
          </p:cNvGrpSpPr>
          <p:nvPr/>
        </p:nvGrpSpPr>
        <p:grpSpPr bwMode="auto">
          <a:xfrm>
            <a:off x="7294563" y="2176463"/>
            <a:ext cx="173037" cy="157162"/>
            <a:chOff x="4595" y="1371"/>
            <a:chExt cx="109" cy="99"/>
          </a:xfrm>
        </p:grpSpPr>
        <p:sp>
          <p:nvSpPr>
            <p:cNvPr id="13376" name="Line 135"/>
            <p:cNvSpPr>
              <a:spLocks noChangeShapeType="1"/>
            </p:cNvSpPr>
            <p:nvPr/>
          </p:nvSpPr>
          <p:spPr bwMode="auto">
            <a:xfrm flipV="1">
              <a:off x="4604" y="1389"/>
              <a:ext cx="10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Line 136"/>
            <p:cNvSpPr>
              <a:spLocks noChangeShapeType="1"/>
            </p:cNvSpPr>
            <p:nvPr/>
          </p:nvSpPr>
          <p:spPr bwMode="auto">
            <a:xfrm>
              <a:off x="4595" y="1371"/>
              <a:ext cx="99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41"/>
          <p:cNvGrpSpPr>
            <a:grpSpLocks/>
          </p:cNvGrpSpPr>
          <p:nvPr/>
        </p:nvGrpSpPr>
        <p:grpSpPr bwMode="auto">
          <a:xfrm>
            <a:off x="6891338" y="1730375"/>
            <a:ext cx="403225" cy="769938"/>
            <a:chOff x="4350" y="1117"/>
            <a:chExt cx="254" cy="485"/>
          </a:xfrm>
        </p:grpSpPr>
        <p:sp>
          <p:nvSpPr>
            <p:cNvPr id="13374" name="Text Box 124"/>
            <p:cNvSpPr txBox="1">
              <a:spLocks noChangeArrowheads="1"/>
            </p:cNvSpPr>
            <p:nvPr/>
          </p:nvSpPr>
          <p:spPr bwMode="auto">
            <a:xfrm>
              <a:off x="4422" y="1117"/>
              <a:ext cx="1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vi-VN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75" name="Text Box 139"/>
            <p:cNvSpPr txBox="1">
              <a:spLocks noChangeArrowheads="1"/>
            </p:cNvSpPr>
            <p:nvPr/>
          </p:nvSpPr>
          <p:spPr bwMode="auto">
            <a:xfrm>
              <a:off x="4350" y="1371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•</a:t>
              </a:r>
            </a:p>
          </p:txBody>
        </p:sp>
      </p:grpSp>
      <p:grpSp>
        <p:nvGrpSpPr>
          <p:cNvPr id="7" name="Group 154"/>
          <p:cNvGrpSpPr>
            <a:grpSpLocks/>
          </p:cNvGrpSpPr>
          <p:nvPr/>
        </p:nvGrpSpPr>
        <p:grpSpPr bwMode="auto">
          <a:xfrm>
            <a:off x="179388" y="2205038"/>
            <a:ext cx="3960812" cy="514350"/>
            <a:chOff x="158" y="1525"/>
            <a:chExt cx="2631" cy="363"/>
          </a:xfrm>
        </p:grpSpPr>
        <p:sp>
          <p:nvSpPr>
            <p:cNvPr id="13373" name="Text Box 142"/>
            <p:cNvSpPr txBox="1">
              <a:spLocks noChangeArrowheads="1"/>
            </p:cNvSpPr>
            <p:nvPr/>
          </p:nvSpPr>
          <p:spPr bwMode="auto">
            <a:xfrm>
              <a:off x="158" y="1556"/>
              <a:ext cx="2631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Calibri" pitchFamily="34" charset="0"/>
                </a:rPr>
                <a:t>+</a:t>
              </a:r>
              <a:r>
                <a:rPr lang="en-US" sz="2000" b="1">
                  <a:latin typeface="Times New Roman" pitchFamily="18" charset="0"/>
                </a:rPr>
                <a:t>Giả sử:</a:t>
              </a:r>
              <a:r>
                <a:rPr lang="en-US" b="1">
                  <a:latin typeface="Times New Roman" pitchFamily="18" charset="0"/>
                </a:rPr>
                <a:t> </a:t>
              </a:r>
            </a:p>
          </p:txBody>
        </p:sp>
        <p:graphicFrame>
          <p:nvGraphicFramePr>
            <p:cNvPr id="13330" name="Object 143"/>
            <p:cNvGraphicFramePr>
              <a:graphicFrameLocks noChangeAspect="1"/>
            </p:cNvGraphicFramePr>
            <p:nvPr/>
          </p:nvGraphicFramePr>
          <p:xfrm>
            <a:off x="1020" y="1525"/>
            <a:ext cx="1361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51" name="Equation" r:id="rId7" imgW="850531" imgH="203112" progId="Equation.3">
                    <p:embed/>
                  </p:oleObj>
                </mc:Choice>
                <mc:Fallback>
                  <p:oleObj name="Equation" r:id="rId7" imgW="850531" imgH="203112" progId="Equation.3">
                    <p:embed/>
                    <p:pic>
                      <p:nvPicPr>
                        <p:cNvPr id="0" name="Object 1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" y="1525"/>
                          <a:ext cx="1361" cy="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190"/>
          <p:cNvGrpSpPr>
            <a:grpSpLocks/>
          </p:cNvGrpSpPr>
          <p:nvPr/>
        </p:nvGrpSpPr>
        <p:grpSpPr bwMode="auto">
          <a:xfrm>
            <a:off x="179388" y="2565400"/>
            <a:ext cx="3963987" cy="923925"/>
            <a:chOff x="113" y="1616"/>
            <a:chExt cx="2497" cy="582"/>
          </a:xfrm>
        </p:grpSpPr>
        <p:grpSp>
          <p:nvGrpSpPr>
            <p:cNvPr id="13370" name="Group 175"/>
            <p:cNvGrpSpPr>
              <a:grpSpLocks/>
            </p:cNvGrpSpPr>
            <p:nvPr/>
          </p:nvGrpSpPr>
          <p:grpSpPr bwMode="auto">
            <a:xfrm>
              <a:off x="113" y="1749"/>
              <a:ext cx="1958" cy="298"/>
              <a:chOff x="113" y="1749"/>
              <a:chExt cx="1958" cy="298"/>
            </a:xfrm>
          </p:grpSpPr>
          <p:graphicFrame>
            <p:nvGraphicFramePr>
              <p:cNvPr id="13329" name="Object 146"/>
              <p:cNvGraphicFramePr>
                <a:graphicFrameLocks noChangeAspect="1"/>
              </p:cNvGraphicFramePr>
              <p:nvPr/>
            </p:nvGraphicFramePr>
            <p:xfrm>
              <a:off x="521" y="1752"/>
              <a:ext cx="499" cy="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252" name="Equation" r:id="rId9" imgW="329914" imgH="177646" progId="Equation.3">
                      <p:embed/>
                    </p:oleObj>
                  </mc:Choice>
                  <mc:Fallback>
                    <p:oleObj name="Equation" r:id="rId9" imgW="329914" imgH="177646" progId="Equation.3">
                      <p:embed/>
                      <p:pic>
                        <p:nvPicPr>
                          <p:cNvPr id="0" name="Object 1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" y="1752"/>
                            <a:ext cx="499" cy="27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371" name="Text Box 145"/>
              <p:cNvSpPr txBox="1">
                <a:spLocks noChangeArrowheads="1"/>
              </p:cNvSpPr>
              <p:nvPr/>
            </p:nvSpPr>
            <p:spPr bwMode="auto">
              <a:xfrm>
                <a:off x="113" y="1749"/>
                <a:ext cx="195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Calibri" pitchFamily="34" charset="0"/>
                  </a:rPr>
                  <a:t>+</a:t>
                </a:r>
                <a:r>
                  <a:rPr lang="en-US" sz="2000" b="1">
                    <a:latin typeface="Times New Roman" pitchFamily="18" charset="0"/>
                  </a:rPr>
                  <a:t>Từ</a:t>
                </a:r>
                <a:r>
                  <a:rPr lang="en-US" sz="2400" b="1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13372" name="Text Box 149"/>
              <p:cNvSpPr txBox="1">
                <a:spLocks noChangeArrowheads="1"/>
              </p:cNvSpPr>
              <p:nvPr/>
            </p:nvSpPr>
            <p:spPr bwMode="auto">
              <a:xfrm>
                <a:off x="975" y="1797"/>
                <a:ext cx="95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</a:rPr>
                  <a:t>kẻ:</a:t>
                </a:r>
              </a:p>
            </p:txBody>
          </p:sp>
        </p:grpSp>
        <p:graphicFrame>
          <p:nvGraphicFramePr>
            <p:cNvPr id="13328" name="Object 151"/>
            <p:cNvGraphicFramePr>
              <a:graphicFrameLocks noChangeAspect="1"/>
            </p:cNvGraphicFramePr>
            <p:nvPr/>
          </p:nvGraphicFramePr>
          <p:xfrm>
            <a:off x="1381" y="1616"/>
            <a:ext cx="1229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53" name="Equation" r:id="rId11" imgW="965200" imgH="457200" progId="Equation.3">
                    <p:embed/>
                  </p:oleObj>
                </mc:Choice>
                <mc:Fallback>
                  <p:oleObj name="Equation" r:id="rId11" imgW="965200" imgH="457200" progId="Equation.3">
                    <p:embed/>
                    <p:pic>
                      <p:nvPicPr>
                        <p:cNvPr id="0" name="Object 1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1" y="1616"/>
                          <a:ext cx="1229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176"/>
          <p:cNvGrpSpPr>
            <a:grpSpLocks/>
          </p:cNvGrpSpPr>
          <p:nvPr/>
        </p:nvGrpSpPr>
        <p:grpSpPr bwMode="auto">
          <a:xfrm>
            <a:off x="179388" y="3284538"/>
            <a:ext cx="4752975" cy="955675"/>
            <a:chOff x="113" y="2069"/>
            <a:chExt cx="2994" cy="602"/>
          </a:xfrm>
        </p:grpSpPr>
        <p:sp>
          <p:nvSpPr>
            <p:cNvPr id="13368" name="Text Box 156"/>
            <p:cNvSpPr txBox="1">
              <a:spLocks noChangeArrowheads="1"/>
            </p:cNvSpPr>
            <p:nvPr/>
          </p:nvSpPr>
          <p:spPr bwMode="auto">
            <a:xfrm>
              <a:off x="113" y="2069"/>
              <a:ext cx="29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 pitchFamily="34" charset="0"/>
                </a:rPr>
                <a:t>+</a:t>
              </a:r>
              <a:r>
                <a:rPr lang="en-US" sz="2000" b="1">
                  <a:latin typeface="Times New Roman" pitchFamily="18" charset="0"/>
                </a:rPr>
                <a:t>Góc giữa </a:t>
              </a: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  <a:r>
                <a:rPr lang="en-US" sz="2000" b="1">
                  <a:latin typeface="Times New Roman" pitchFamily="18" charset="0"/>
                </a:rPr>
                <a:t> và </a:t>
              </a: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  <a:r>
                <a:rPr lang="en-US" sz="2000" b="1">
                  <a:latin typeface="Times New Roman" pitchFamily="18" charset="0"/>
                </a:rPr>
                <a:t> là góc giữa </a:t>
              </a:r>
            </a:p>
          </p:txBody>
        </p:sp>
        <p:graphicFrame>
          <p:nvGraphicFramePr>
            <p:cNvPr id="13326" name="Object 158"/>
            <p:cNvGraphicFramePr>
              <a:graphicFrameLocks noChangeAspect="1"/>
            </p:cNvGraphicFramePr>
            <p:nvPr/>
          </p:nvGraphicFramePr>
          <p:xfrm>
            <a:off x="385" y="2341"/>
            <a:ext cx="408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54" name="Equation" r:id="rId13" imgW="208440" imgH="153720" progId="Equation.3">
                    <p:embed/>
                  </p:oleObj>
                </mc:Choice>
                <mc:Fallback>
                  <p:oleObj name="Equation" r:id="rId13" imgW="208440" imgH="153720" progId="Equation.3">
                    <p:embed/>
                    <p:pic>
                      <p:nvPicPr>
                        <p:cNvPr id="0" name="Object 1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" y="2341"/>
                          <a:ext cx="408" cy="3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7" name="Object 161"/>
            <p:cNvGraphicFramePr>
              <a:graphicFrameLocks noChangeAspect="1"/>
            </p:cNvGraphicFramePr>
            <p:nvPr/>
          </p:nvGraphicFramePr>
          <p:xfrm>
            <a:off x="1111" y="2387"/>
            <a:ext cx="454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55" name="Equation" r:id="rId15" imgW="208440" imgH="153720" progId="Equation.3">
                    <p:embed/>
                  </p:oleObj>
                </mc:Choice>
                <mc:Fallback>
                  <p:oleObj name="Equation" r:id="rId15" imgW="208440" imgH="153720" progId="Equation.3">
                    <p:embed/>
                    <p:pic>
                      <p:nvPicPr>
                        <p:cNvPr id="0" name="Object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1" y="2387"/>
                          <a:ext cx="454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69" name="Text Box 162"/>
            <p:cNvSpPr txBox="1">
              <a:spLocks noChangeArrowheads="1"/>
            </p:cNvSpPr>
            <p:nvPr/>
          </p:nvSpPr>
          <p:spPr bwMode="auto">
            <a:xfrm>
              <a:off x="793" y="2341"/>
              <a:ext cx="7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 pitchFamily="34" charset="0"/>
                </a:rPr>
                <a:t>và</a:t>
              </a:r>
            </a:p>
          </p:txBody>
        </p:sp>
      </p:grpSp>
      <p:sp>
        <p:nvSpPr>
          <p:cNvPr id="8355" name="Text Box 163"/>
          <p:cNvSpPr txBox="1">
            <a:spLocks noChangeArrowheads="1"/>
          </p:cNvSpPr>
          <p:nvPr/>
        </p:nvSpPr>
        <p:spPr bwMode="auto">
          <a:xfrm>
            <a:off x="-252413" y="4149725"/>
            <a:ext cx="496887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Calibri" pitchFamily="34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.Diện tích hình chiếu của một đa giác</a:t>
            </a:r>
          </a:p>
        </p:txBody>
      </p:sp>
      <p:graphicFrame>
        <p:nvGraphicFramePr>
          <p:cNvPr id="13316" name="Object 16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6" name="Equation" r:id="rId17" imgW="114151" imgH="215619" progId="Equation.3">
                  <p:embed/>
                </p:oleObj>
              </mc:Choice>
              <mc:Fallback>
                <p:oleObj name="Equation" r:id="rId17" imgW="114151" imgH="215619" progId="Equation.3">
                  <p:embed/>
                  <p:pic>
                    <p:nvPicPr>
                      <p:cNvPr id="0" name="Object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7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7" name="Equation" r:id="rId19" imgW="114151" imgH="215619" progId="Equation.3">
                  <p:embed/>
                </p:oleObj>
              </mc:Choice>
              <mc:Fallback>
                <p:oleObj name="Equation" r:id="rId19" imgW="114151" imgH="215619" progId="Equation.3">
                  <p:embed/>
                  <p:pic>
                    <p:nvPicPr>
                      <p:cNvPr id="0" name="Object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85"/>
          <p:cNvGrpSpPr>
            <a:grpSpLocks/>
          </p:cNvGrpSpPr>
          <p:nvPr/>
        </p:nvGrpSpPr>
        <p:grpSpPr bwMode="auto">
          <a:xfrm>
            <a:off x="13195" y="5147552"/>
            <a:ext cx="4765180" cy="968377"/>
            <a:chOff x="67" y="3430"/>
            <a:chExt cx="2145" cy="610"/>
          </a:xfrm>
        </p:grpSpPr>
        <p:sp>
          <p:nvSpPr>
            <p:cNvPr id="13366" name="Text Box 169"/>
            <p:cNvSpPr txBox="1">
              <a:spLocks noChangeArrowheads="1"/>
            </p:cNvSpPr>
            <p:nvPr/>
          </p:nvSpPr>
          <p:spPr bwMode="auto">
            <a:xfrm>
              <a:off x="113" y="3430"/>
              <a:ext cx="19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 smtClean="0">
                  <a:latin typeface="Times New Roman" pitchFamily="18" charset="0"/>
                </a:rPr>
                <a:t>là</a:t>
              </a:r>
              <a:r>
                <a:rPr lang="en-US" sz="2000" b="1" dirty="0" smtClean="0">
                  <a:latin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</a:rPr>
                <a:t>hình</a:t>
              </a:r>
              <a:r>
                <a:rPr lang="en-US" sz="2000" b="1" dirty="0" smtClean="0">
                  <a:latin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</a:rPr>
                <a:t>chiếu</a:t>
              </a:r>
              <a:r>
                <a:rPr lang="en-US" sz="2000" b="1" dirty="0">
                  <a:latin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</a:rPr>
                <a:t>vuông</a:t>
              </a:r>
              <a:r>
                <a:rPr lang="en-US" sz="2000" b="1" dirty="0" smtClean="0">
                  <a:latin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</a:rPr>
                <a:t>góc</a:t>
              </a:r>
              <a:r>
                <a:rPr lang="en-US" sz="2000" b="1" dirty="0" smtClean="0">
                  <a:latin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</a:rPr>
                <a:t>của</a:t>
              </a:r>
              <a:r>
                <a:rPr lang="en-US" sz="2000" b="1" dirty="0" smtClean="0">
                  <a:latin typeface="Times New Roman" pitchFamily="18" charset="0"/>
                </a:rPr>
                <a:t> </a:t>
              </a:r>
              <a:r>
                <a:rPr lang="en-US" sz="2000" b="1" dirty="0">
                  <a:latin typeface="Times New Roman" pitchFamily="18" charset="0"/>
                </a:rPr>
                <a:t>H </a:t>
              </a:r>
              <a:r>
                <a:rPr lang="en-US" sz="2000" b="1" dirty="0" err="1">
                  <a:latin typeface="Times New Roman" pitchFamily="18" charset="0"/>
                </a:rPr>
                <a:t>trên</a:t>
              </a:r>
              <a:r>
                <a:rPr lang="en-US" b="1" dirty="0">
                  <a:latin typeface="Times New Roman" pitchFamily="18" charset="0"/>
                </a:rPr>
                <a:t> </a:t>
              </a:r>
            </a:p>
          </p:txBody>
        </p:sp>
        <p:graphicFrame>
          <p:nvGraphicFramePr>
            <p:cNvPr id="13325" name="Object 1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3784242"/>
                </p:ext>
              </p:extLst>
            </p:nvPr>
          </p:nvGraphicFramePr>
          <p:xfrm>
            <a:off x="1876" y="3430"/>
            <a:ext cx="336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58" name="Equation" r:id="rId20" imgW="253780" imgH="203024" progId="Equation.3">
                    <p:embed/>
                  </p:oleObj>
                </mc:Choice>
                <mc:Fallback>
                  <p:oleObj name="Equation" r:id="rId20" imgW="253780" imgH="203024" progId="Equation.3">
                    <p:embed/>
                    <p:pic>
                      <p:nvPicPr>
                        <p:cNvPr id="0" name="Object 1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6" y="3430"/>
                          <a:ext cx="336" cy="24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67" name="Text Box 172"/>
            <p:cNvSpPr txBox="1">
              <a:spLocks noChangeArrowheads="1"/>
            </p:cNvSpPr>
            <p:nvPr/>
          </p:nvSpPr>
          <p:spPr bwMode="auto">
            <a:xfrm>
              <a:off x="67" y="3790"/>
              <a:ext cx="8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>
                  <a:latin typeface="Times New Roman" pitchFamily="18" charset="0"/>
                </a:rPr>
                <a:t>có</a:t>
              </a:r>
              <a:r>
                <a:rPr lang="en-US" sz="2000" b="1" dirty="0">
                  <a:latin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</a:rPr>
                <a:t>dt</a:t>
              </a:r>
              <a:r>
                <a:rPr lang="en-US" sz="2000" b="1" dirty="0">
                  <a:latin typeface="Times New Roman" pitchFamily="18" charset="0"/>
                </a:rPr>
                <a:t> S</a:t>
              </a:r>
              <a:r>
                <a:rPr lang="en-US" sz="2000" b="1" dirty="0" smtClean="0">
                  <a:latin typeface="Times New Roman" pitchFamily="18" charset="0"/>
                </a:rPr>
                <a:t>’.</a:t>
              </a:r>
              <a:endParaRPr lang="en-US" sz="2000" b="1" dirty="0">
                <a:latin typeface="Times New Roman" pitchFamily="18" charset="0"/>
              </a:endParaRPr>
            </a:p>
          </p:txBody>
        </p:sp>
      </p:grpSp>
      <p:grpSp>
        <p:nvGrpSpPr>
          <p:cNvPr id="12" name="Group 186"/>
          <p:cNvGrpSpPr>
            <a:grpSpLocks/>
          </p:cNvGrpSpPr>
          <p:nvPr/>
        </p:nvGrpSpPr>
        <p:grpSpPr bwMode="auto">
          <a:xfrm>
            <a:off x="939800" y="5621338"/>
            <a:ext cx="3527426" cy="633413"/>
            <a:chOff x="369" y="3739"/>
            <a:chExt cx="2222" cy="399"/>
          </a:xfrm>
        </p:grpSpPr>
        <p:sp>
          <p:nvSpPr>
            <p:cNvPr id="13365" name="Text Box 173"/>
            <p:cNvSpPr txBox="1">
              <a:spLocks noChangeArrowheads="1"/>
            </p:cNvSpPr>
            <p:nvPr/>
          </p:nvSpPr>
          <p:spPr bwMode="auto">
            <a:xfrm>
              <a:off x="369" y="3790"/>
              <a:ext cx="9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Ta </a:t>
              </a:r>
              <a:r>
                <a:rPr lang="en-US" sz="2000" b="1" dirty="0" err="1">
                  <a:latin typeface="Times New Roman" pitchFamily="18" charset="0"/>
                </a:rPr>
                <a:t>có</a:t>
              </a:r>
              <a:r>
                <a:rPr lang="en-US" sz="2000" b="1" dirty="0">
                  <a:latin typeface="Times New Roman" pitchFamily="18" charset="0"/>
                </a:rPr>
                <a:t> CT:</a:t>
              </a:r>
            </a:p>
          </p:txBody>
        </p:sp>
        <p:graphicFrame>
          <p:nvGraphicFramePr>
            <p:cNvPr id="13324" name="Object 1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3768920"/>
                </p:ext>
              </p:extLst>
            </p:nvPr>
          </p:nvGraphicFramePr>
          <p:xfrm>
            <a:off x="1231" y="3739"/>
            <a:ext cx="1360" cy="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59" name="Equation" r:id="rId22" imgW="616320" imgH="153720" progId="Equation.3">
                    <p:embed/>
                  </p:oleObj>
                </mc:Choice>
                <mc:Fallback>
                  <p:oleObj name="Equation" r:id="rId22" imgW="616320" imgH="153720" progId="Equation.3">
                    <p:embed/>
                    <p:pic>
                      <p:nvPicPr>
                        <p:cNvPr id="0" name="Object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1" y="3739"/>
                          <a:ext cx="1360" cy="3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84"/>
          <p:cNvGrpSpPr>
            <a:grpSpLocks/>
          </p:cNvGrpSpPr>
          <p:nvPr/>
        </p:nvGrpSpPr>
        <p:grpSpPr bwMode="auto">
          <a:xfrm>
            <a:off x="-30412" y="4676271"/>
            <a:ext cx="4783387" cy="439738"/>
            <a:chOff x="13" y="3063"/>
            <a:chExt cx="2375" cy="277"/>
          </a:xfrm>
        </p:grpSpPr>
        <p:sp>
          <p:nvSpPr>
            <p:cNvPr id="13363" name="Text Box 167"/>
            <p:cNvSpPr txBox="1">
              <a:spLocks noChangeArrowheads="1"/>
            </p:cNvSpPr>
            <p:nvPr/>
          </p:nvSpPr>
          <p:spPr bwMode="auto">
            <a:xfrm>
              <a:off x="823" y="3063"/>
              <a:ext cx="156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>
                  <a:latin typeface="Times New Roman" pitchFamily="18" charset="0"/>
                </a:rPr>
                <a:t>có</a:t>
              </a:r>
              <a:r>
                <a:rPr lang="en-US" sz="2000" b="1" dirty="0">
                  <a:latin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</a:rPr>
                <a:t>diện</a:t>
              </a:r>
              <a:r>
                <a:rPr lang="en-US" sz="2000" b="1" dirty="0">
                  <a:latin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</a:rPr>
                <a:t>tích</a:t>
              </a:r>
              <a:r>
                <a:rPr lang="en-US" sz="2000" b="1" dirty="0">
                  <a:latin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</a:rPr>
                <a:t>S,đa</a:t>
              </a:r>
              <a:r>
                <a:rPr lang="en-US" sz="2000" b="1" dirty="0" smtClean="0">
                  <a:latin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</a:rPr>
                <a:t>giác</a:t>
              </a:r>
              <a:r>
                <a:rPr lang="en-US" sz="2000" b="1" dirty="0" smtClean="0">
                  <a:latin typeface="Times New Roman" pitchFamily="18" charset="0"/>
                </a:rPr>
                <a:t> H’  </a:t>
              </a:r>
              <a:endParaRPr lang="en-US" sz="2000" b="1" dirty="0">
                <a:latin typeface="Times New Roman" pitchFamily="18" charset="0"/>
              </a:endParaRPr>
            </a:p>
          </p:txBody>
        </p:sp>
        <p:graphicFrame>
          <p:nvGraphicFramePr>
            <p:cNvPr id="13323" name="Object 1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8275933"/>
                </p:ext>
              </p:extLst>
            </p:nvPr>
          </p:nvGraphicFramePr>
          <p:xfrm>
            <a:off x="456" y="3083"/>
            <a:ext cx="382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60" name="Equation" r:id="rId24" imgW="571252" imgH="203112" progId="Equation.3">
                    <p:embed/>
                  </p:oleObj>
                </mc:Choice>
                <mc:Fallback>
                  <p:oleObj name="Equation" r:id="rId24" imgW="571252" imgH="203112" progId="Equation.3">
                    <p:embed/>
                    <p:pic>
                      <p:nvPicPr>
                        <p:cNvPr id="0" name="Object 1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" y="3083"/>
                          <a:ext cx="382" cy="25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64" name="Text Box 177"/>
            <p:cNvSpPr txBox="1">
              <a:spLocks noChangeArrowheads="1"/>
            </p:cNvSpPr>
            <p:nvPr/>
          </p:nvSpPr>
          <p:spPr bwMode="auto">
            <a:xfrm>
              <a:off x="13" y="3087"/>
              <a:ext cx="6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Đa giác</a:t>
              </a:r>
            </a:p>
          </p:txBody>
        </p:sp>
      </p:grpSp>
      <p:grpSp>
        <p:nvGrpSpPr>
          <p:cNvPr id="14" name="Group 189"/>
          <p:cNvGrpSpPr>
            <a:grpSpLocks/>
          </p:cNvGrpSpPr>
          <p:nvPr/>
        </p:nvGrpSpPr>
        <p:grpSpPr bwMode="auto">
          <a:xfrm>
            <a:off x="323850" y="6165850"/>
            <a:ext cx="4356100" cy="454025"/>
            <a:chOff x="0" y="3929"/>
            <a:chExt cx="2744" cy="286"/>
          </a:xfrm>
        </p:grpSpPr>
        <p:grpSp>
          <p:nvGrpSpPr>
            <p:cNvPr id="13358" name="Group 187"/>
            <p:cNvGrpSpPr>
              <a:grpSpLocks/>
            </p:cNvGrpSpPr>
            <p:nvPr/>
          </p:nvGrpSpPr>
          <p:grpSpPr bwMode="auto">
            <a:xfrm>
              <a:off x="0" y="3929"/>
              <a:ext cx="2614" cy="286"/>
              <a:chOff x="158" y="4043"/>
              <a:chExt cx="2614" cy="286"/>
            </a:xfrm>
          </p:grpSpPr>
          <p:sp>
            <p:nvSpPr>
              <p:cNvPr id="13360" name="Text Box 178"/>
              <p:cNvSpPr txBox="1">
                <a:spLocks noChangeArrowheads="1"/>
              </p:cNvSpPr>
              <p:nvPr/>
            </p:nvSpPr>
            <p:spPr bwMode="auto">
              <a:xfrm>
                <a:off x="158" y="4043"/>
                <a:ext cx="40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latin typeface="Calibri" pitchFamily="34" charset="0"/>
                  </a:rPr>
                  <a:t>(</a:t>
                </a:r>
                <a:r>
                  <a:rPr lang="en-US" sz="2000" b="1">
                    <a:latin typeface="Times New Roman" pitchFamily="18" charset="0"/>
                  </a:rPr>
                  <a:t>với </a:t>
                </a:r>
              </a:p>
            </p:txBody>
          </p:sp>
          <p:graphicFrame>
            <p:nvGraphicFramePr>
              <p:cNvPr id="13320" name="Object 179"/>
              <p:cNvGraphicFramePr>
                <a:graphicFrameLocks noChangeAspect="1"/>
              </p:cNvGraphicFramePr>
              <p:nvPr/>
            </p:nvGraphicFramePr>
            <p:xfrm>
              <a:off x="521" y="4074"/>
              <a:ext cx="241" cy="2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261" name="Equation" r:id="rId26" imgW="99720" imgH="117720" progId="Equation.3">
                      <p:embed/>
                    </p:oleObj>
                  </mc:Choice>
                  <mc:Fallback>
                    <p:oleObj name="Equation" r:id="rId26" imgW="99720" imgH="117720" progId="Equation.3">
                      <p:embed/>
                      <p:pic>
                        <p:nvPicPr>
                          <p:cNvPr id="0" name="Object 1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1" y="4074"/>
                            <a:ext cx="241" cy="21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361" name="Text Box 180"/>
              <p:cNvSpPr txBox="1">
                <a:spLocks noChangeArrowheads="1"/>
              </p:cNvSpPr>
              <p:nvPr/>
            </p:nvSpPr>
            <p:spPr bwMode="auto">
              <a:xfrm>
                <a:off x="739" y="4052"/>
                <a:ext cx="113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</a:rPr>
                  <a:t>là góc giữa</a:t>
                </a:r>
                <a:r>
                  <a:rPr lang="en-US" b="1">
                    <a:latin typeface="Times New Roman" pitchFamily="18" charset="0"/>
                  </a:rPr>
                  <a:t> </a:t>
                </a:r>
              </a:p>
            </p:txBody>
          </p:sp>
          <p:graphicFrame>
            <p:nvGraphicFramePr>
              <p:cNvPr id="13321" name="Object 181"/>
              <p:cNvGraphicFramePr>
                <a:graphicFrameLocks noChangeAspect="1"/>
              </p:cNvGraphicFramePr>
              <p:nvPr/>
            </p:nvGraphicFramePr>
            <p:xfrm>
              <a:off x="1638" y="4065"/>
              <a:ext cx="453" cy="2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262" name="Equation" r:id="rId28" imgW="253780" imgH="203024" progId="Equation.3">
                      <p:embed/>
                    </p:oleObj>
                  </mc:Choice>
                  <mc:Fallback>
                    <p:oleObj name="Equation" r:id="rId28" imgW="253780" imgH="203024" progId="Equation.3">
                      <p:embed/>
                      <p:pic>
                        <p:nvPicPr>
                          <p:cNvPr id="0" name="Object 18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38" y="4065"/>
                            <a:ext cx="453" cy="25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22" name="Object 182"/>
              <p:cNvGraphicFramePr>
                <a:graphicFrameLocks noChangeAspect="1"/>
              </p:cNvGraphicFramePr>
              <p:nvPr/>
            </p:nvGraphicFramePr>
            <p:xfrm>
              <a:off x="2363" y="4043"/>
              <a:ext cx="409" cy="2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263" name="Equation" r:id="rId30" imgW="253780" imgH="203024" progId="Equation.3">
                      <p:embed/>
                    </p:oleObj>
                  </mc:Choice>
                  <mc:Fallback>
                    <p:oleObj name="Equation" r:id="rId30" imgW="253780" imgH="203024" progId="Equation.3">
                      <p:embed/>
                      <p:pic>
                        <p:nvPicPr>
                          <p:cNvPr id="0" name="Object 18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3" y="4043"/>
                            <a:ext cx="409" cy="28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362" name="Text Box 183"/>
              <p:cNvSpPr txBox="1">
                <a:spLocks noChangeArrowheads="1"/>
              </p:cNvSpPr>
              <p:nvPr/>
            </p:nvSpPr>
            <p:spPr bwMode="auto">
              <a:xfrm>
                <a:off x="2028" y="4052"/>
                <a:ext cx="40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latin typeface="Times New Roman" pitchFamily="18" charset="0"/>
                  </a:rPr>
                  <a:t>và</a:t>
                </a:r>
              </a:p>
            </p:txBody>
          </p:sp>
        </p:grpSp>
        <p:sp>
          <p:nvSpPr>
            <p:cNvPr id="13359" name="Text Box 188"/>
            <p:cNvSpPr txBox="1">
              <a:spLocks noChangeArrowheads="1"/>
            </p:cNvSpPr>
            <p:nvPr/>
          </p:nvSpPr>
          <p:spPr bwMode="auto">
            <a:xfrm>
              <a:off x="2517" y="3929"/>
              <a:ext cx="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Calibri" pitchFamily="34" charset="0"/>
                </a:rPr>
                <a:t>)</a:t>
              </a:r>
            </a:p>
          </p:txBody>
        </p:sp>
      </p:grpSp>
      <p:graphicFrame>
        <p:nvGraphicFramePr>
          <p:cNvPr id="13318" name="Object 220"/>
          <p:cNvGraphicFramePr>
            <a:graphicFrameLocks noChangeAspect="1"/>
          </p:cNvGraphicFramePr>
          <p:nvPr/>
        </p:nvGraphicFramePr>
        <p:xfrm>
          <a:off x="5548313" y="6302375"/>
          <a:ext cx="257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4" name="Equation" r:id="rId32" imgW="139579" imgH="164957" progId="">
                  <p:embed/>
                </p:oleObj>
              </mc:Choice>
              <mc:Fallback>
                <p:oleObj name="Equation" r:id="rId32" imgW="139579" imgH="164957" progId="">
                  <p:embed/>
                  <p:pic>
                    <p:nvPicPr>
                      <p:cNvPr id="0" name="Object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313" y="6302375"/>
                        <a:ext cx="2571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241"/>
          <p:cNvGraphicFramePr>
            <a:graphicFrameLocks noChangeAspect="1"/>
          </p:cNvGraphicFramePr>
          <p:nvPr/>
        </p:nvGraphicFramePr>
        <p:xfrm>
          <a:off x="9620250" y="5643563"/>
          <a:ext cx="257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5" name="Equation" r:id="rId34" imgW="139579" imgH="164957" progId="">
                  <p:embed/>
                </p:oleObj>
              </mc:Choice>
              <mc:Fallback>
                <p:oleObj name="Equation" r:id="rId34" imgW="139579" imgH="164957" progId="">
                  <p:embed/>
                  <p:pic>
                    <p:nvPicPr>
                      <p:cNvPr id="0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0" y="5643563"/>
                        <a:ext cx="2571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6" name="Text Box 273"/>
          <p:cNvSpPr txBox="1">
            <a:spLocks noChangeArrowheads="1"/>
          </p:cNvSpPr>
          <p:nvPr/>
        </p:nvSpPr>
        <p:spPr bwMode="auto">
          <a:xfrm>
            <a:off x="4572000" y="4076700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8472" name="Picture 280" descr="Hinh chieu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5029200" y="3686175"/>
            <a:ext cx="36290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8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3" grpId="0" animBg="1"/>
      <p:bldP spid="8304" grpId="0" animBg="1"/>
      <p:bldP spid="8305" grpId="0" animBg="1"/>
      <p:bldP spid="8306" grpId="0" animBg="1"/>
      <p:bldP spid="8317" grpId="0"/>
      <p:bldP spid="8319" grpId="0"/>
      <p:bldP spid="8320" grpId="0" animBg="1"/>
      <p:bldP spid="83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7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83&quot;/&gt;&lt;/object&gt;&lt;object type=&quot;3&quot; unique_id=&quot;10007&quot;&gt;&lt;property id=&quot;20148&quot; value=&quot;5&quot;/&gt;&lt;property id=&quot;20300&quot; value=&quot;Slide 4&quot;/&gt;&lt;property id=&quot;20307&quot; value=&quot;280&quot;/&gt;&lt;/object&gt;&lt;object type=&quot;3&quot; unique_id=&quot;10008&quot;&gt;&lt;property id=&quot;20148&quot; value=&quot;5&quot;/&gt;&lt;property id=&quot;20300&quot; value=&quot;Slide 5&quot;/&gt;&lt;property id=&quot;20307&quot; value=&quot;281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270&quot;/&gt;&lt;/object&gt;&lt;object type=&quot;3&quot; unique_id=&quot;10011&quot;&gt;&lt;property id=&quot;20148&quot; value=&quot;5&quot;/&gt;&lt;property id=&quot;20300&quot; value=&quot;Slide 8&quot;/&gt;&lt;property id=&quot;20307&quot; value=&quot;282&quot;/&gt;&lt;/object&gt;&lt;object type=&quot;3&quot; unique_id=&quot;10012&quot;&gt;&lt;property id=&quot;20148&quot; value=&quot;5&quot;/&gt;&lt;property id=&quot;20300&quot; value=&quot;Slide 9&quot;/&gt;&lt;property id=&quot;20307&quot; value=&quot;284&quot;/&gt;&lt;/object&gt;&lt;object type=&quot;3&quot; unique_id=&quot;10013&quot;&gt;&lt;property id=&quot;20148&quot; value=&quot;5&quot;/&gt;&lt;property id=&quot;20300&quot; value=&quot;Slide 10&quot;/&gt;&lt;property id=&quot;20307&quot; value=&quot;285&quot;/&gt;&lt;/object&gt;&lt;object type=&quot;3&quot; unique_id=&quot;10014&quot;&gt;&lt;property id=&quot;20148&quot; value=&quot;5&quot;/&gt;&lt;property id=&quot;20300&quot; value=&quot;Slide 11&quot;/&gt;&lt;property id=&quot;20307&quot; value=&quot;300&quot;/&gt;&lt;/object&gt;&lt;object type=&quot;3&quot; unique_id=&quot;10015&quot;&gt;&lt;property id=&quot;20148&quot; value=&quot;5&quot;/&gt;&lt;property id=&quot;20300&quot; value=&quot;Slide 12&quot;/&gt;&lt;property id=&quot;20307&quot; value=&quot;286&quot;/&gt;&lt;/object&gt;&lt;object type=&quot;3&quot; unique_id=&quot;10016&quot;&gt;&lt;property id=&quot;20148&quot; value=&quot;5&quot;/&gt;&lt;property id=&quot;20300&quot; value=&quot;Slide 13&quot;/&gt;&lt;property id=&quot;20307&quot; value=&quot;299&quot;/&gt;&lt;/object&gt;&lt;object type=&quot;3&quot; unique_id=&quot;10017&quot;&gt;&lt;property id=&quot;20148&quot; value=&quot;5&quot;/&gt;&lt;property id=&quot;20300&quot; value=&quot;Slide 14&quot;/&gt;&lt;property id=&quot;20307&quot; value=&quot;287&quot;/&gt;&lt;/object&gt;&lt;object type=&quot;3&quot; unique_id=&quot;10018&quot;&gt;&lt;property id=&quot;20148&quot; value=&quot;5&quot;/&gt;&lt;property id=&quot;20300&quot; value=&quot;Slide 15&quot;/&gt;&lt;property id=&quot;20307&quot; value=&quot;317&quot;/&gt;&lt;/object&gt;&lt;object type=&quot;3&quot; unique_id=&quot;10019&quot;&gt;&lt;property id=&quot;20148&quot; value=&quot;5&quot;/&gt;&lt;property id=&quot;20300&quot; value=&quot;Slide 16&quot;/&gt;&lt;property id=&quot;20307&quot; value=&quot;315&quot;/&gt;&lt;/object&gt;&lt;object type=&quot;3&quot; unique_id=&quot;10020&quot;&gt;&lt;property id=&quot;20148&quot; value=&quot;5&quot;/&gt;&lt;property id=&quot;20300&quot; value=&quot;Slide 18&quot;/&gt;&lt;property id=&quot;20307&quot; value=&quot;305&quot;/&gt;&lt;/object&gt;&lt;object type=&quot;3&quot; unique_id=&quot;10021&quot;&gt;&lt;property id=&quot;20148&quot; value=&quot;5&quot;/&gt;&lt;property id=&quot;20300&quot; value=&quot;Slide 19&quot;/&gt;&lt;property id=&quot;20307&quot; value=&quot;306&quot;/&gt;&lt;/object&gt;&lt;object type=&quot;3&quot; unique_id=&quot;10023&quot;&gt;&lt;property id=&quot;20148&quot; value=&quot;5&quot;/&gt;&lt;property id=&quot;20300&quot; value=&quot;Slide 20&quot;/&gt;&lt;property id=&quot;20307&quot; value=&quot;318&quot;/&gt;&lt;/object&gt;&lt;object type=&quot;3&quot; unique_id=&quot;10024&quot;&gt;&lt;property id=&quot;20148&quot; value=&quot;5&quot;/&gt;&lt;property id=&quot;20300&quot; value=&quot;Slide 21&quot;/&gt;&lt;property id=&quot;20307&quot; value=&quot;319&quot;/&gt;&lt;/object&gt;&lt;object type=&quot;3&quot; unique_id=&quot;10025&quot;&gt;&lt;property id=&quot;20148&quot; value=&quot;5&quot;/&gt;&lt;property id=&quot;20300&quot; value=&quot;Slide 22&quot;/&gt;&lt;property id=&quot;20307&quot; value=&quot;320&quot;/&gt;&lt;/object&gt;&lt;object type=&quot;3&quot; unique_id=&quot;10026&quot;&gt;&lt;property id=&quot;20148&quot; value=&quot;5&quot;/&gt;&lt;property id=&quot;20300&quot; value=&quot;Slide 23&quot;/&gt;&lt;property id=&quot;20307&quot; value=&quot;275&quot;/&gt;&lt;/object&gt;&lt;object type=&quot;3&quot; unique_id=&quot;10030&quot;&gt;&lt;property id=&quot;20148&quot; value=&quot;5&quot;/&gt;&lt;property id=&quot;20300&quot; value=&quot;Slide 24&quot;/&gt;&lt;property id=&quot;20307&quot; value=&quot;310&quot;/&gt;&lt;/object&gt;&lt;object type=&quot;3&quot; unique_id=&quot;10033&quot;&gt;&lt;property id=&quot;20148&quot; value=&quot;5&quot;/&gt;&lt;property id=&quot;20300&quot; value=&quot;Slide 25&quot;/&gt;&lt;property id=&quot;20307&quot; value=&quot;314&quot;/&gt;&lt;/object&gt;&lt;object type=&quot;3&quot; unique_id=&quot;10101&quot;&gt;&lt;property id=&quot;20148&quot; value=&quot;5&quot;/&gt;&lt;property id=&quot;20300&quot; value=&quot;Slide 17&quot;/&gt;&lt;property id=&quot;20307&quot; value=&quot;321&quot;/&gt;&lt;/object&gt;&lt;object type=&quot;3&quot; unique_id=&quot;10183&quot;&gt;&lt;property id=&quot;20148&quot; value=&quot;5&quot;/&gt;&lt;property id=&quot;20300&quot; value=&quot;Slide 26&quot;/&gt;&lt;property id=&quot;20307&quot; value=&quot;322&quot;/&gt;&lt;/object&gt;&lt;object type=&quot;3&quot; unique_id=&quot;10184&quot;&gt;&lt;property id=&quot;20148&quot; value=&quot;5&quot;/&gt;&lt;property id=&quot;20300&quot; value=&quot;Slide 27&quot;/&gt;&lt;property id=&quot;20307&quot; value=&quot;323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1591</Words>
  <Application>Microsoft Office PowerPoint</Application>
  <PresentationFormat>On-screen Show (4:3)</PresentationFormat>
  <Paragraphs>477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Cambria Math</vt:lpstr>
      <vt:lpstr>Calibri</vt:lpstr>
      <vt:lpstr>.VnHelvetInsH</vt:lpstr>
      <vt:lpstr>Tahoma</vt:lpstr>
      <vt:lpstr>Times New Roman</vt:lpstr>
      <vt:lpstr>.VnTime</vt:lpstr>
      <vt:lpstr>.VnTimeH</vt:lpstr>
      <vt:lpstr>Verdana</vt:lpstr>
      <vt:lpstr>Symbol</vt:lpstr>
      <vt:lpstr>Wingdings</vt:lpstr>
      <vt:lpstr>Algerian</vt:lpstr>
      <vt:lpstr>Impact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165</cp:revision>
  <dcterms:created xsi:type="dcterms:W3CDTF">2018-03-10T07:58:17Z</dcterms:created>
  <dcterms:modified xsi:type="dcterms:W3CDTF">2020-04-19T04:54:12Z</dcterms:modified>
</cp:coreProperties>
</file>