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wav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media/audio8.wav" ContentType="audio/x-wav"/>
  <Override PartName="/ppt/tags/tag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6"/>
  </p:notesMasterIdLst>
  <p:sldIdLst>
    <p:sldId id="297" r:id="rId2"/>
    <p:sldId id="256" r:id="rId3"/>
    <p:sldId id="283" r:id="rId4"/>
    <p:sldId id="280" r:id="rId5"/>
    <p:sldId id="281" r:id="rId6"/>
    <p:sldId id="298" r:id="rId7"/>
    <p:sldId id="270" r:id="rId8"/>
    <p:sldId id="282" r:id="rId9"/>
    <p:sldId id="284" r:id="rId10"/>
    <p:sldId id="285" r:id="rId11"/>
    <p:sldId id="300" r:id="rId12"/>
    <p:sldId id="286" r:id="rId13"/>
    <p:sldId id="324" r:id="rId14"/>
    <p:sldId id="299" r:id="rId15"/>
    <p:sldId id="287" r:id="rId16"/>
    <p:sldId id="317" r:id="rId17"/>
    <p:sldId id="315" r:id="rId18"/>
    <p:sldId id="322" r:id="rId19"/>
    <p:sldId id="305" r:id="rId20"/>
    <p:sldId id="306" r:id="rId21"/>
    <p:sldId id="318" r:id="rId22"/>
    <p:sldId id="319" r:id="rId23"/>
    <p:sldId id="320" r:id="rId24"/>
    <p:sldId id="310" r:id="rId25"/>
  </p:sldIdLst>
  <p:sldSz cx="9144000" cy="6858000" type="screen4x3"/>
  <p:notesSz cx="6858000" cy="9144000"/>
  <p:embeddedFontLst>
    <p:embeddedFont>
      <p:font typeface="Cambria Math" pitchFamily="18" charset="0"/>
      <p:regular r:id="rId27"/>
    </p:embeddedFont>
    <p:embeddedFont>
      <p:font typeface="Calibri" pitchFamily="34" charset="0"/>
      <p:regular r:id="rId28"/>
      <p:bold r:id="rId29"/>
      <p:italic r:id="rId30"/>
      <p:boldItalic r:id="rId31"/>
    </p:embeddedFont>
    <p:embeddedFont>
      <p:font typeface=".VnHelvetInsH"/>
      <p:regular r:id="rId32"/>
    </p:embeddedFont>
    <p:embeddedFont>
      <p:font typeface="Tahoma" pitchFamily="34" charset="0"/>
      <p:regular r:id="rId33"/>
      <p:bold r:id="rId34"/>
    </p:embeddedFont>
    <p:embeddedFont>
      <p:font typeface=".VnTime"/>
      <p:regular r:id="rId35"/>
      <p:bold r:id="rId36"/>
      <p:italic r:id="rId37"/>
      <p:boldItalic r:id="rId38"/>
    </p:embeddedFont>
    <p:embeddedFont>
      <p:font typeface=".VnTimeH"/>
      <p:regular r:id="rId39"/>
      <p:bold r:id="rId40"/>
      <p:italic r:id="rId41"/>
      <p:boldItalic r:id="rId42"/>
    </p:embeddedFont>
    <p:embeddedFont>
      <p:font typeface="Verdana" pitchFamily="34" charset="0"/>
      <p:regular r:id="rId43"/>
      <p:bold r:id="rId44"/>
      <p:italic r:id="rId45"/>
      <p:boldItalic r:id="rId46"/>
    </p:embeddedFont>
    <p:embeddedFont>
      <p:font typeface="Algerian" pitchFamily="82" charset="0"/>
      <p:regular r:id="rId47"/>
    </p:embeddedFont>
    <p:embeddedFont>
      <p:font typeface="Impact" pitchFamily="34" charset="0"/>
      <p:regular r:id="rId48"/>
    </p:embeddedFont>
  </p:embeddedFontLst>
  <p:custDataLst>
    <p:tags r:id="rId4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24" autoAdjust="0"/>
    <p:restoredTop sz="94660"/>
  </p:normalViewPr>
  <p:slideViewPr>
    <p:cSldViewPr>
      <p:cViewPr>
        <p:scale>
          <a:sx n="81" d="100"/>
          <a:sy n="81" d="100"/>
        </p:scale>
        <p:origin x="-786" y="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font" Target="fonts/font21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font" Target="fonts/font19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49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font" Target="fonts/font18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Relationship Id="rId48" Type="http://schemas.openxmlformats.org/officeDocument/2006/relationships/font" Target="fonts/font22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4" Type="http://schemas.openxmlformats.org/officeDocument/2006/relationships/image" Target="../media/image17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13" Type="http://schemas.openxmlformats.org/officeDocument/2006/relationships/image" Target="../media/image29.wmf"/><Relationship Id="rId3" Type="http://schemas.openxmlformats.org/officeDocument/2006/relationships/image" Target="../media/image20.wmf"/><Relationship Id="rId7" Type="http://schemas.openxmlformats.org/officeDocument/2006/relationships/image" Target="../media/image24.emf"/><Relationship Id="rId12" Type="http://schemas.openxmlformats.org/officeDocument/2006/relationships/image" Target="../media/image28.emf"/><Relationship Id="rId2" Type="http://schemas.openxmlformats.org/officeDocument/2006/relationships/image" Target="../media/image19.emf"/><Relationship Id="rId1" Type="http://schemas.openxmlformats.org/officeDocument/2006/relationships/image" Target="../media/image18.wmf"/><Relationship Id="rId6" Type="http://schemas.openxmlformats.org/officeDocument/2006/relationships/image" Target="../media/image23.emf"/><Relationship Id="rId11" Type="http://schemas.openxmlformats.org/officeDocument/2006/relationships/image" Target="../media/image27.wmf"/><Relationship Id="rId5" Type="http://schemas.openxmlformats.org/officeDocument/2006/relationships/image" Target="../media/image22.wmf"/><Relationship Id="rId15" Type="http://schemas.openxmlformats.org/officeDocument/2006/relationships/image" Target="../media/image31.wmf"/><Relationship Id="rId10" Type="http://schemas.openxmlformats.org/officeDocument/2006/relationships/image" Target="../media/image26.emf"/><Relationship Id="rId4" Type="http://schemas.openxmlformats.org/officeDocument/2006/relationships/image" Target="../media/image21.wmf"/><Relationship Id="rId9" Type="http://schemas.openxmlformats.org/officeDocument/2006/relationships/image" Target="../media/image25.wmf"/><Relationship Id="rId14" Type="http://schemas.openxmlformats.org/officeDocument/2006/relationships/image" Target="../media/image30.wmf"/></Relationships>
</file>

<file path=ppt/drawings/_rels/vmlDrawing4.vml.rels><?xml version="1.0" encoding="UTF-8" standalone="yes"?>
<Relationships xmlns="http://schemas.openxmlformats.org/package/2006/relationships"><Relationship Id="rId8" Type="http://schemas.openxmlformats.org/officeDocument/2006/relationships/image" Target="../media/image36.emf"/><Relationship Id="rId13" Type="http://schemas.openxmlformats.org/officeDocument/2006/relationships/image" Target="../media/image38.wmf"/><Relationship Id="rId18" Type="http://schemas.openxmlformats.org/officeDocument/2006/relationships/image" Target="../media/image42.wmf"/><Relationship Id="rId3" Type="http://schemas.openxmlformats.org/officeDocument/2006/relationships/image" Target="../media/image33.wmf"/><Relationship Id="rId21" Type="http://schemas.openxmlformats.org/officeDocument/2006/relationships/image" Target="../media/image45.e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17" Type="http://schemas.openxmlformats.org/officeDocument/2006/relationships/image" Target="../media/image41.wmf"/><Relationship Id="rId25" Type="http://schemas.openxmlformats.org/officeDocument/2006/relationships/image" Target="../media/image49.emf"/><Relationship Id="rId2" Type="http://schemas.openxmlformats.org/officeDocument/2006/relationships/image" Target="../media/image21.wmf"/><Relationship Id="rId16" Type="http://schemas.openxmlformats.org/officeDocument/2006/relationships/image" Target="../media/image31.wmf"/><Relationship Id="rId20" Type="http://schemas.openxmlformats.org/officeDocument/2006/relationships/image" Target="../media/image44.emf"/><Relationship Id="rId1" Type="http://schemas.openxmlformats.org/officeDocument/2006/relationships/image" Target="../media/image20.wmf"/><Relationship Id="rId6" Type="http://schemas.openxmlformats.org/officeDocument/2006/relationships/image" Target="../media/image14.wmf"/><Relationship Id="rId11" Type="http://schemas.openxmlformats.org/officeDocument/2006/relationships/image" Target="../media/image29.wmf"/><Relationship Id="rId24" Type="http://schemas.openxmlformats.org/officeDocument/2006/relationships/image" Target="../media/image48.wmf"/><Relationship Id="rId5" Type="http://schemas.openxmlformats.org/officeDocument/2006/relationships/image" Target="../media/image35.emf"/><Relationship Id="rId15" Type="http://schemas.openxmlformats.org/officeDocument/2006/relationships/image" Target="../media/image40.wmf"/><Relationship Id="rId23" Type="http://schemas.openxmlformats.org/officeDocument/2006/relationships/image" Target="../media/image47.wmf"/><Relationship Id="rId10" Type="http://schemas.openxmlformats.org/officeDocument/2006/relationships/image" Target="../media/image37.emf"/><Relationship Id="rId19" Type="http://schemas.openxmlformats.org/officeDocument/2006/relationships/image" Target="../media/image43.wmf"/><Relationship Id="rId4" Type="http://schemas.openxmlformats.org/officeDocument/2006/relationships/image" Target="../media/image34.emf"/><Relationship Id="rId9" Type="http://schemas.openxmlformats.org/officeDocument/2006/relationships/image" Target="../media/image27.wmf"/><Relationship Id="rId14" Type="http://schemas.openxmlformats.org/officeDocument/2006/relationships/image" Target="../media/image39.wmf"/><Relationship Id="rId22" Type="http://schemas.openxmlformats.org/officeDocument/2006/relationships/image" Target="../media/image46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image" Target="../media/image52.wmf"/><Relationship Id="rId7" Type="http://schemas.openxmlformats.org/officeDocument/2006/relationships/image" Target="../media/image55.wmf"/><Relationship Id="rId2" Type="http://schemas.openxmlformats.org/officeDocument/2006/relationships/image" Target="../media/image51.emf"/><Relationship Id="rId1" Type="http://schemas.openxmlformats.org/officeDocument/2006/relationships/image" Target="../media/image50.emf"/><Relationship Id="rId6" Type="http://schemas.openxmlformats.org/officeDocument/2006/relationships/image" Target="../media/image14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/Relationships>
</file>

<file path=ppt/drawings/_rels/vmlDrawing6.vml.rels><?xml version="1.0" encoding="UTF-8" standalone="yes"?>
<Relationships xmlns="http://schemas.openxmlformats.org/package/2006/relationships"><Relationship Id="rId8" Type="http://schemas.openxmlformats.org/officeDocument/2006/relationships/image" Target="../media/image64.wmf"/><Relationship Id="rId3" Type="http://schemas.openxmlformats.org/officeDocument/2006/relationships/image" Target="../media/image60.wmf"/><Relationship Id="rId7" Type="http://schemas.openxmlformats.org/officeDocument/2006/relationships/image" Target="../media/image63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Relationship Id="rId6" Type="http://schemas.openxmlformats.org/officeDocument/2006/relationships/image" Target="../media/image62.wmf"/><Relationship Id="rId5" Type="http://schemas.openxmlformats.org/officeDocument/2006/relationships/image" Target="../media/image61.wmf"/><Relationship Id="rId4" Type="http://schemas.openxmlformats.org/officeDocument/2006/relationships/image" Target="../media/image14.wmf"/><Relationship Id="rId9" Type="http://schemas.openxmlformats.org/officeDocument/2006/relationships/image" Target="../media/image5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E6E8688-B0C6-4117-AEB1-4A3BC5139768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E356C58-5738-44EB-8E7F-584046F42FA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37462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43363" name="Slide Number Placeholder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1EF6682-5F9D-4A5B-95DA-9D74A1463C96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27552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1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smtClean="0"/>
          </a:p>
        </p:txBody>
      </p:sp>
      <p:sp>
        <p:nvSpPr>
          <p:cNvPr id="12800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AB4F732-816E-41FA-B3B9-B8E9BA717881}" type="slidenum">
              <a:rPr lang="en-US" alt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284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49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 smtClean="0"/>
          </a:p>
        </p:txBody>
      </p:sp>
      <p:sp>
        <p:nvSpPr>
          <p:cNvPr id="13005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98E1BED-2090-46F8-BA79-8B714EEA818E}" type="slidenum">
              <a:rPr lang="en-US" altLang="en-US" smtClean="0">
                <a:latin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20</a:t>
            </a:fld>
            <a:endParaRPr lang="en-US" alt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4198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7BF79-9B91-489A-ADBF-B3FE4D45EA42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829418-904B-4567-85D0-9D14237C3C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48A12A-854D-4B85-9396-B87C07A268DE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6D3312-980C-454A-AFA5-D458EFDC06D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68B24C-66B0-451D-B026-5646D10710B9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B844C-FF5D-4403-8C6B-F15F8CCBD70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50850D-5A91-41E0-8334-018E173D9FA0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BBEDA1-04AA-4A32-8367-B5DCD5B095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0EE0BE-7E9A-44D3-99AF-F92747A32877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54291E-80F6-4634-8DD7-1EE9E3D5579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70AB85-582E-4E5A-A6C1-0D036A20A5B0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C2A003-D390-453A-BE19-163183A157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EF9C02-1300-4827-BBD5-BA2B9B695FCE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E6A442-4872-45A7-B93B-87D7FC9978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B823C3-1FC3-4824-86A8-E35F7AF1ECF9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920920-6F2D-4D24-AF57-AD4B512C74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F1A407-7197-4566-B487-4B425D98BA33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2B6E77-575D-481C-A3A4-FCD40649671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4AE7E-481F-41A0-AF7B-473C507D6F67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C13C8F-787F-4143-9F5F-C2CE439B8D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27A4C2-20EB-438E-83F9-2F0FDD449443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138E4-D44D-4128-99D9-BF414F19D0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21E200-CE22-47A8-BE99-19867F848D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:\Thu Phuong\Mau powerpoint\100-hinh-nen-powerpoint-dep\hinh-nen-powerpoint-dep-2015\thuthuatphanmem.vn-mẫu PPT đẹp 18.jpg"/>
          <p:cNvPicPr>
            <a:picLocks noChangeAspect="1" noChangeArrowheads="1"/>
          </p:cNvPicPr>
          <p:nvPr userDrawn="1"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D308AAF5-1ADD-400A-B572-144280759FA6}" type="datetimeFigureOut">
              <a:rPr lang="en-US"/>
              <a:pPr>
                <a:defRPr/>
              </a:pPr>
              <a:t>4/19/2020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3A48F5D-7527-4B5A-AD85-0708DA9A67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0" r:id="rId2"/>
    <p:sldLayoutId id="2147483659" r:id="rId3"/>
    <p:sldLayoutId id="2147483658" r:id="rId4"/>
    <p:sldLayoutId id="2147483657" r:id="rId5"/>
    <p:sldLayoutId id="2147483656" r:id="rId6"/>
    <p:sldLayoutId id="2147483655" r:id="rId7"/>
    <p:sldLayoutId id="2147483654" r:id="rId8"/>
    <p:sldLayoutId id="2147483653" r:id="rId9"/>
    <p:sldLayoutId id="2147483652" r:id="rId10"/>
    <p:sldLayoutId id="2147483651" r:id="rId11"/>
    <p:sldLayoutId id="2147483662" r:id="rId12"/>
    <p:sldLayoutId id="2147483663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w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oleObject" Target="../embeddings/oleObject11.bin"/><Relationship Id="rId18" Type="http://schemas.openxmlformats.org/officeDocument/2006/relationships/image" Target="../media/image15.wmf"/><Relationship Id="rId3" Type="http://schemas.openxmlformats.org/officeDocument/2006/relationships/oleObject" Target="../embeddings/oleObject2.bin"/><Relationship Id="rId21" Type="http://schemas.openxmlformats.org/officeDocument/2006/relationships/oleObject" Target="../embeddings/oleObject17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10.bin"/><Relationship Id="rId17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4.bin"/><Relationship Id="rId20" Type="http://schemas.openxmlformats.org/officeDocument/2006/relationships/image" Target="../media/image16.emf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oleObject" Target="../embeddings/oleObject9.bin"/><Relationship Id="rId5" Type="http://schemas.openxmlformats.org/officeDocument/2006/relationships/oleObject" Target="../embeddings/oleObject3.bin"/><Relationship Id="rId15" Type="http://schemas.openxmlformats.org/officeDocument/2006/relationships/oleObject" Target="../embeddings/oleObject13.bin"/><Relationship Id="rId10" Type="http://schemas.openxmlformats.org/officeDocument/2006/relationships/oleObject" Target="../embeddings/oleObject8.bin"/><Relationship Id="rId19" Type="http://schemas.openxmlformats.org/officeDocument/2006/relationships/oleObject" Target="../embeddings/oleObject16.bin"/><Relationship Id="rId4" Type="http://schemas.openxmlformats.org/officeDocument/2006/relationships/image" Target="../media/image14.wmf"/><Relationship Id="rId9" Type="http://schemas.openxmlformats.org/officeDocument/2006/relationships/oleObject" Target="../embeddings/oleObject7.bin"/><Relationship Id="rId14" Type="http://schemas.openxmlformats.org/officeDocument/2006/relationships/oleObject" Target="../embeddings/oleObject12.bin"/><Relationship Id="rId22" Type="http://schemas.openxmlformats.org/officeDocument/2006/relationships/image" Target="../media/image17.emf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13" Type="http://schemas.openxmlformats.org/officeDocument/2006/relationships/oleObject" Target="../embeddings/oleObject23.bin"/><Relationship Id="rId18" Type="http://schemas.openxmlformats.org/officeDocument/2006/relationships/image" Target="../media/image14.wmf"/><Relationship Id="rId26" Type="http://schemas.openxmlformats.org/officeDocument/2006/relationships/oleObject" Target="../embeddings/oleObject30.bin"/><Relationship Id="rId3" Type="http://schemas.openxmlformats.org/officeDocument/2006/relationships/oleObject" Target="../embeddings/oleObject18.bin"/><Relationship Id="rId21" Type="http://schemas.openxmlformats.org/officeDocument/2006/relationships/image" Target="../media/image25.wmf"/><Relationship Id="rId34" Type="http://schemas.openxmlformats.org/officeDocument/2006/relationships/oleObject" Target="../embeddings/oleObject34.bin"/><Relationship Id="rId7" Type="http://schemas.openxmlformats.org/officeDocument/2006/relationships/oleObject" Target="../embeddings/oleObject20.bin"/><Relationship Id="rId12" Type="http://schemas.openxmlformats.org/officeDocument/2006/relationships/image" Target="../media/image22.wmf"/><Relationship Id="rId17" Type="http://schemas.openxmlformats.org/officeDocument/2006/relationships/oleObject" Target="../embeddings/oleObject25.bin"/><Relationship Id="rId25" Type="http://schemas.openxmlformats.org/officeDocument/2006/relationships/image" Target="../media/image27.wmf"/><Relationship Id="rId33" Type="http://schemas.openxmlformats.org/officeDocument/2006/relationships/image" Target="../media/image31.wmf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24.emf"/><Relationship Id="rId20" Type="http://schemas.openxmlformats.org/officeDocument/2006/relationships/oleObject" Target="../embeddings/oleObject27.bin"/><Relationship Id="rId29" Type="http://schemas.openxmlformats.org/officeDocument/2006/relationships/image" Target="../media/image29.w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19.emf"/><Relationship Id="rId11" Type="http://schemas.openxmlformats.org/officeDocument/2006/relationships/oleObject" Target="../embeddings/oleObject22.bin"/><Relationship Id="rId24" Type="http://schemas.openxmlformats.org/officeDocument/2006/relationships/oleObject" Target="../embeddings/oleObject29.bin"/><Relationship Id="rId32" Type="http://schemas.openxmlformats.org/officeDocument/2006/relationships/oleObject" Target="../embeddings/oleObject33.bin"/><Relationship Id="rId5" Type="http://schemas.openxmlformats.org/officeDocument/2006/relationships/oleObject" Target="../embeddings/oleObject19.bin"/><Relationship Id="rId15" Type="http://schemas.openxmlformats.org/officeDocument/2006/relationships/oleObject" Target="../embeddings/oleObject24.bin"/><Relationship Id="rId23" Type="http://schemas.openxmlformats.org/officeDocument/2006/relationships/image" Target="../media/image26.emf"/><Relationship Id="rId28" Type="http://schemas.openxmlformats.org/officeDocument/2006/relationships/oleObject" Target="../embeddings/oleObject31.bin"/><Relationship Id="rId10" Type="http://schemas.openxmlformats.org/officeDocument/2006/relationships/image" Target="../media/image21.wmf"/><Relationship Id="rId19" Type="http://schemas.openxmlformats.org/officeDocument/2006/relationships/oleObject" Target="../embeddings/oleObject26.bin"/><Relationship Id="rId31" Type="http://schemas.openxmlformats.org/officeDocument/2006/relationships/image" Target="../media/image30.wmf"/><Relationship Id="rId4" Type="http://schemas.openxmlformats.org/officeDocument/2006/relationships/image" Target="../media/image18.wmf"/><Relationship Id="rId9" Type="http://schemas.openxmlformats.org/officeDocument/2006/relationships/oleObject" Target="../embeddings/oleObject21.bin"/><Relationship Id="rId14" Type="http://schemas.openxmlformats.org/officeDocument/2006/relationships/image" Target="../media/image23.emf"/><Relationship Id="rId22" Type="http://schemas.openxmlformats.org/officeDocument/2006/relationships/oleObject" Target="../embeddings/oleObject28.bin"/><Relationship Id="rId27" Type="http://schemas.openxmlformats.org/officeDocument/2006/relationships/image" Target="../media/image28.emf"/><Relationship Id="rId30" Type="http://schemas.openxmlformats.org/officeDocument/2006/relationships/oleObject" Target="../embeddings/oleObject32.bin"/><Relationship Id="rId35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oleObject" Target="../embeddings/oleObject40.bin"/><Relationship Id="rId18" Type="http://schemas.openxmlformats.org/officeDocument/2006/relationships/oleObject" Target="../embeddings/oleObject43.bin"/><Relationship Id="rId26" Type="http://schemas.openxmlformats.org/officeDocument/2006/relationships/oleObject" Target="../embeddings/oleObject47.bin"/><Relationship Id="rId39" Type="http://schemas.openxmlformats.org/officeDocument/2006/relationships/oleObject" Target="../embeddings/oleObject54.bin"/><Relationship Id="rId3" Type="http://schemas.openxmlformats.org/officeDocument/2006/relationships/oleObject" Target="../embeddings/oleObject35.bin"/><Relationship Id="rId21" Type="http://schemas.openxmlformats.org/officeDocument/2006/relationships/image" Target="../media/image27.wmf"/><Relationship Id="rId34" Type="http://schemas.openxmlformats.org/officeDocument/2006/relationships/oleObject" Target="../embeddings/oleObject51.bin"/><Relationship Id="rId42" Type="http://schemas.openxmlformats.org/officeDocument/2006/relationships/image" Target="../media/image43.wmf"/><Relationship Id="rId47" Type="http://schemas.openxmlformats.org/officeDocument/2006/relationships/oleObject" Target="../embeddings/oleObject58.bin"/><Relationship Id="rId50" Type="http://schemas.openxmlformats.org/officeDocument/2006/relationships/image" Target="../media/image47.wmf"/><Relationship Id="rId7" Type="http://schemas.openxmlformats.org/officeDocument/2006/relationships/oleObject" Target="../embeddings/oleObject37.bin"/><Relationship Id="rId12" Type="http://schemas.openxmlformats.org/officeDocument/2006/relationships/image" Target="../media/image35.emf"/><Relationship Id="rId17" Type="http://schemas.openxmlformats.org/officeDocument/2006/relationships/image" Target="../media/image25.wmf"/><Relationship Id="rId25" Type="http://schemas.openxmlformats.org/officeDocument/2006/relationships/image" Target="../media/image29.wmf"/><Relationship Id="rId33" Type="http://schemas.openxmlformats.org/officeDocument/2006/relationships/image" Target="../media/image40.wmf"/><Relationship Id="rId38" Type="http://schemas.openxmlformats.org/officeDocument/2006/relationships/image" Target="../media/image41.wmf"/><Relationship Id="rId46" Type="http://schemas.openxmlformats.org/officeDocument/2006/relationships/image" Target="../media/image45.emf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42.bin"/><Relationship Id="rId20" Type="http://schemas.openxmlformats.org/officeDocument/2006/relationships/oleObject" Target="../embeddings/oleObject44.bin"/><Relationship Id="rId29" Type="http://schemas.openxmlformats.org/officeDocument/2006/relationships/image" Target="../media/image38.wmf"/><Relationship Id="rId41" Type="http://schemas.openxmlformats.org/officeDocument/2006/relationships/oleObject" Target="../embeddings/oleObject55.bin"/><Relationship Id="rId54" Type="http://schemas.openxmlformats.org/officeDocument/2006/relationships/image" Target="../media/image49.emf"/><Relationship Id="rId1" Type="http://schemas.openxmlformats.org/officeDocument/2006/relationships/vmlDrawing" Target="../drawings/vmlDrawing4.vml"/><Relationship Id="rId6" Type="http://schemas.openxmlformats.org/officeDocument/2006/relationships/image" Target="../media/image21.wmf"/><Relationship Id="rId11" Type="http://schemas.openxmlformats.org/officeDocument/2006/relationships/oleObject" Target="../embeddings/oleObject39.bin"/><Relationship Id="rId24" Type="http://schemas.openxmlformats.org/officeDocument/2006/relationships/oleObject" Target="../embeddings/oleObject46.bin"/><Relationship Id="rId32" Type="http://schemas.openxmlformats.org/officeDocument/2006/relationships/oleObject" Target="../embeddings/oleObject50.bin"/><Relationship Id="rId37" Type="http://schemas.openxmlformats.org/officeDocument/2006/relationships/oleObject" Target="../embeddings/oleObject53.bin"/><Relationship Id="rId40" Type="http://schemas.openxmlformats.org/officeDocument/2006/relationships/image" Target="../media/image42.wmf"/><Relationship Id="rId45" Type="http://schemas.openxmlformats.org/officeDocument/2006/relationships/oleObject" Target="../embeddings/oleObject57.bin"/><Relationship Id="rId53" Type="http://schemas.openxmlformats.org/officeDocument/2006/relationships/oleObject" Target="../embeddings/oleObject61.bin"/><Relationship Id="rId5" Type="http://schemas.openxmlformats.org/officeDocument/2006/relationships/oleObject" Target="../embeddings/oleObject36.bin"/><Relationship Id="rId15" Type="http://schemas.openxmlformats.org/officeDocument/2006/relationships/oleObject" Target="../embeddings/oleObject41.bin"/><Relationship Id="rId23" Type="http://schemas.openxmlformats.org/officeDocument/2006/relationships/image" Target="../media/image37.emf"/><Relationship Id="rId28" Type="http://schemas.openxmlformats.org/officeDocument/2006/relationships/oleObject" Target="../embeddings/oleObject48.bin"/><Relationship Id="rId36" Type="http://schemas.openxmlformats.org/officeDocument/2006/relationships/oleObject" Target="../embeddings/oleObject52.bin"/><Relationship Id="rId49" Type="http://schemas.openxmlformats.org/officeDocument/2006/relationships/oleObject" Target="../embeddings/oleObject59.bin"/><Relationship Id="rId10" Type="http://schemas.openxmlformats.org/officeDocument/2006/relationships/image" Target="../media/image34.emf"/><Relationship Id="rId19" Type="http://schemas.openxmlformats.org/officeDocument/2006/relationships/image" Target="../media/image36.emf"/><Relationship Id="rId31" Type="http://schemas.openxmlformats.org/officeDocument/2006/relationships/image" Target="../media/image39.wmf"/><Relationship Id="rId44" Type="http://schemas.openxmlformats.org/officeDocument/2006/relationships/image" Target="../media/image44.emf"/><Relationship Id="rId52" Type="http://schemas.openxmlformats.org/officeDocument/2006/relationships/image" Target="../media/image48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38.bin"/><Relationship Id="rId14" Type="http://schemas.openxmlformats.org/officeDocument/2006/relationships/image" Target="../media/image14.wmf"/><Relationship Id="rId22" Type="http://schemas.openxmlformats.org/officeDocument/2006/relationships/oleObject" Target="../embeddings/oleObject45.bin"/><Relationship Id="rId27" Type="http://schemas.openxmlformats.org/officeDocument/2006/relationships/image" Target="../media/image30.wmf"/><Relationship Id="rId30" Type="http://schemas.openxmlformats.org/officeDocument/2006/relationships/oleObject" Target="../embeddings/oleObject49.bin"/><Relationship Id="rId35" Type="http://schemas.openxmlformats.org/officeDocument/2006/relationships/image" Target="../media/image31.wmf"/><Relationship Id="rId43" Type="http://schemas.openxmlformats.org/officeDocument/2006/relationships/oleObject" Target="../embeddings/oleObject56.bin"/><Relationship Id="rId48" Type="http://schemas.openxmlformats.org/officeDocument/2006/relationships/image" Target="../media/image46.wmf"/><Relationship Id="rId8" Type="http://schemas.openxmlformats.org/officeDocument/2006/relationships/image" Target="../media/image33.wmf"/><Relationship Id="rId51" Type="http://schemas.openxmlformats.org/officeDocument/2006/relationships/oleObject" Target="../embeddings/oleObject60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4.bin"/><Relationship Id="rId13" Type="http://schemas.openxmlformats.org/officeDocument/2006/relationships/image" Target="../media/image54.wmf"/><Relationship Id="rId18" Type="http://schemas.openxmlformats.org/officeDocument/2006/relationships/oleObject" Target="../embeddings/oleObject69.bin"/><Relationship Id="rId3" Type="http://schemas.openxmlformats.org/officeDocument/2006/relationships/oleObject" Target="../embeddings/oleObject62.bin"/><Relationship Id="rId7" Type="http://schemas.openxmlformats.org/officeDocument/2006/relationships/image" Target="../media/image57.png"/><Relationship Id="rId12" Type="http://schemas.openxmlformats.org/officeDocument/2006/relationships/oleObject" Target="../embeddings/oleObject66.bin"/><Relationship Id="rId17" Type="http://schemas.openxmlformats.org/officeDocument/2006/relationships/image" Target="../media/image55.w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68.bin"/><Relationship Id="rId1" Type="http://schemas.openxmlformats.org/officeDocument/2006/relationships/vmlDrawing" Target="../drawings/vmlDrawing5.vml"/><Relationship Id="rId6" Type="http://schemas.openxmlformats.org/officeDocument/2006/relationships/image" Target="../media/image51.emf"/><Relationship Id="rId11" Type="http://schemas.openxmlformats.org/officeDocument/2006/relationships/image" Target="../media/image53.wmf"/><Relationship Id="rId5" Type="http://schemas.openxmlformats.org/officeDocument/2006/relationships/oleObject" Target="../embeddings/oleObject63.bin"/><Relationship Id="rId15" Type="http://schemas.openxmlformats.org/officeDocument/2006/relationships/image" Target="../media/image14.wmf"/><Relationship Id="rId10" Type="http://schemas.openxmlformats.org/officeDocument/2006/relationships/oleObject" Target="../embeddings/oleObject65.bin"/><Relationship Id="rId19" Type="http://schemas.openxmlformats.org/officeDocument/2006/relationships/image" Target="../media/image56.wmf"/><Relationship Id="rId4" Type="http://schemas.openxmlformats.org/officeDocument/2006/relationships/image" Target="../media/image50.emf"/><Relationship Id="rId9" Type="http://schemas.openxmlformats.org/officeDocument/2006/relationships/image" Target="../media/image52.wmf"/><Relationship Id="rId14" Type="http://schemas.openxmlformats.org/officeDocument/2006/relationships/oleObject" Target="../embeddings/oleObject67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wmf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wmf"/><Relationship Id="rId13" Type="http://schemas.openxmlformats.org/officeDocument/2006/relationships/oleObject" Target="../embeddings/oleObject75.bin"/><Relationship Id="rId18" Type="http://schemas.openxmlformats.org/officeDocument/2006/relationships/image" Target="../media/image64.wmf"/><Relationship Id="rId3" Type="http://schemas.openxmlformats.org/officeDocument/2006/relationships/oleObject" Target="../embeddings/oleObject70.bin"/><Relationship Id="rId7" Type="http://schemas.openxmlformats.org/officeDocument/2006/relationships/oleObject" Target="../embeddings/oleObject72.bin"/><Relationship Id="rId12" Type="http://schemas.openxmlformats.org/officeDocument/2006/relationships/image" Target="../media/image61.wmf"/><Relationship Id="rId17" Type="http://schemas.openxmlformats.org/officeDocument/2006/relationships/oleObject" Target="../embeddings/oleObject77.bin"/><Relationship Id="rId2" Type="http://schemas.openxmlformats.org/officeDocument/2006/relationships/slideLayout" Target="../slideLayouts/slideLayout12.xml"/><Relationship Id="rId16" Type="http://schemas.openxmlformats.org/officeDocument/2006/relationships/image" Target="../media/image63.wmf"/><Relationship Id="rId20" Type="http://schemas.openxmlformats.org/officeDocument/2006/relationships/image" Target="../media/image54.wmf"/><Relationship Id="rId1" Type="http://schemas.openxmlformats.org/officeDocument/2006/relationships/vmlDrawing" Target="../drawings/vmlDrawing6.vml"/><Relationship Id="rId6" Type="http://schemas.openxmlformats.org/officeDocument/2006/relationships/image" Target="../media/image59.wmf"/><Relationship Id="rId11" Type="http://schemas.openxmlformats.org/officeDocument/2006/relationships/oleObject" Target="../embeddings/oleObject74.bin"/><Relationship Id="rId5" Type="http://schemas.openxmlformats.org/officeDocument/2006/relationships/oleObject" Target="../embeddings/oleObject71.bin"/><Relationship Id="rId15" Type="http://schemas.openxmlformats.org/officeDocument/2006/relationships/oleObject" Target="../embeddings/oleObject76.bin"/><Relationship Id="rId10" Type="http://schemas.openxmlformats.org/officeDocument/2006/relationships/image" Target="../media/image14.wmf"/><Relationship Id="rId19" Type="http://schemas.openxmlformats.org/officeDocument/2006/relationships/oleObject" Target="../embeddings/oleObject78.bin"/><Relationship Id="rId4" Type="http://schemas.openxmlformats.org/officeDocument/2006/relationships/image" Target="../media/image58.wmf"/><Relationship Id="rId9" Type="http://schemas.openxmlformats.org/officeDocument/2006/relationships/oleObject" Target="../embeddings/oleObject73.bin"/><Relationship Id="rId14" Type="http://schemas.openxmlformats.org/officeDocument/2006/relationships/image" Target="../media/image62.w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66.gif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3" Type="http://schemas.openxmlformats.org/officeDocument/2006/relationships/audio" Target="../media/audio3.wav"/><Relationship Id="rId7" Type="http://schemas.openxmlformats.org/officeDocument/2006/relationships/image" Target="../media/image67.png"/><Relationship Id="rId12" Type="http://schemas.openxmlformats.org/officeDocument/2006/relationships/image" Target="../media/image69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6.wav"/><Relationship Id="rId11" Type="http://schemas.openxmlformats.org/officeDocument/2006/relationships/image" Target="../media/image65.gif"/><Relationship Id="rId5" Type="http://schemas.openxmlformats.org/officeDocument/2006/relationships/audio" Target="../media/audio5.wav"/><Relationship Id="rId10" Type="http://schemas.openxmlformats.org/officeDocument/2006/relationships/image" Target="../media/image66.gif"/><Relationship Id="rId4" Type="http://schemas.openxmlformats.org/officeDocument/2006/relationships/audio" Target="../media/audio4.wav"/><Relationship Id="rId9" Type="http://schemas.openxmlformats.org/officeDocument/2006/relationships/audio" Target="../media/audio7.wav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6.wav"/><Relationship Id="rId13" Type="http://schemas.openxmlformats.org/officeDocument/2006/relationships/image" Target="../media/image65.gif"/><Relationship Id="rId3" Type="http://schemas.openxmlformats.org/officeDocument/2006/relationships/notesSlide" Target="../notesSlides/notesSlide1.xml"/><Relationship Id="rId7" Type="http://schemas.openxmlformats.org/officeDocument/2006/relationships/audio" Target="../media/audio5.wav"/><Relationship Id="rId12" Type="http://schemas.openxmlformats.org/officeDocument/2006/relationships/image" Target="../media/image6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6" Type="http://schemas.openxmlformats.org/officeDocument/2006/relationships/audio" Target="../media/audio4.wav"/><Relationship Id="rId11" Type="http://schemas.openxmlformats.org/officeDocument/2006/relationships/audio" Target="../media/audio7.wav"/><Relationship Id="rId5" Type="http://schemas.openxmlformats.org/officeDocument/2006/relationships/audio" Target="../media/audio3.wav"/><Relationship Id="rId15" Type="http://schemas.openxmlformats.org/officeDocument/2006/relationships/image" Target="../media/image70.png"/><Relationship Id="rId10" Type="http://schemas.openxmlformats.org/officeDocument/2006/relationships/image" Target="../media/image68.jpeg"/><Relationship Id="rId4" Type="http://schemas.openxmlformats.org/officeDocument/2006/relationships/audio" Target="../media/audio2.wav"/><Relationship Id="rId9" Type="http://schemas.openxmlformats.org/officeDocument/2006/relationships/image" Target="../media/image67.png"/><Relationship Id="rId14" Type="http://schemas.openxmlformats.org/officeDocument/2006/relationships/image" Target="../media/image69.gi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65.gif"/><Relationship Id="rId3" Type="http://schemas.openxmlformats.org/officeDocument/2006/relationships/notesSlide" Target="../notesSlides/notesSlide2.xml"/><Relationship Id="rId7" Type="http://schemas.openxmlformats.org/officeDocument/2006/relationships/audio" Target="../media/audio8.wav"/><Relationship Id="rId12" Type="http://schemas.openxmlformats.org/officeDocument/2006/relationships/image" Target="../media/image6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6" Type="http://schemas.openxmlformats.org/officeDocument/2006/relationships/audio" Target="../media/audio6.wav"/><Relationship Id="rId11" Type="http://schemas.openxmlformats.org/officeDocument/2006/relationships/audio" Target="../media/audio7.wav"/><Relationship Id="rId5" Type="http://schemas.openxmlformats.org/officeDocument/2006/relationships/audio" Target="../media/audio3.wav"/><Relationship Id="rId15" Type="http://schemas.openxmlformats.org/officeDocument/2006/relationships/image" Target="../media/image71.png"/><Relationship Id="rId10" Type="http://schemas.openxmlformats.org/officeDocument/2006/relationships/image" Target="../media/image68.jpeg"/><Relationship Id="rId4" Type="http://schemas.openxmlformats.org/officeDocument/2006/relationships/audio" Target="../media/audio2.wav"/><Relationship Id="rId9" Type="http://schemas.openxmlformats.org/officeDocument/2006/relationships/image" Target="../media/image67.png"/><Relationship Id="rId14" Type="http://schemas.openxmlformats.org/officeDocument/2006/relationships/image" Target="../media/image69.gi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5.wav"/><Relationship Id="rId13" Type="http://schemas.openxmlformats.org/officeDocument/2006/relationships/image" Target="../media/image65.gif"/><Relationship Id="rId3" Type="http://schemas.openxmlformats.org/officeDocument/2006/relationships/notesSlide" Target="../notesSlides/notesSlide3.xml"/><Relationship Id="rId7" Type="http://schemas.openxmlformats.org/officeDocument/2006/relationships/audio" Target="../media/audio8.wav"/><Relationship Id="rId12" Type="http://schemas.openxmlformats.org/officeDocument/2006/relationships/image" Target="../media/image66.gif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audio" Target="../media/audio6.wav"/><Relationship Id="rId11" Type="http://schemas.openxmlformats.org/officeDocument/2006/relationships/audio" Target="../media/audio7.wav"/><Relationship Id="rId5" Type="http://schemas.openxmlformats.org/officeDocument/2006/relationships/audio" Target="../media/audio3.wav"/><Relationship Id="rId15" Type="http://schemas.openxmlformats.org/officeDocument/2006/relationships/image" Target="../media/image71.png"/><Relationship Id="rId10" Type="http://schemas.openxmlformats.org/officeDocument/2006/relationships/image" Target="../media/image68.jpeg"/><Relationship Id="rId4" Type="http://schemas.openxmlformats.org/officeDocument/2006/relationships/audio" Target="../media/audio2.wav"/><Relationship Id="rId9" Type="http://schemas.openxmlformats.org/officeDocument/2006/relationships/image" Target="../media/image67.png"/><Relationship Id="rId14" Type="http://schemas.openxmlformats.org/officeDocument/2006/relationships/image" Target="../media/image69.gif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jpeg"/><Relationship Id="rId13" Type="http://schemas.openxmlformats.org/officeDocument/2006/relationships/image" Target="../media/image72.png"/><Relationship Id="rId3" Type="http://schemas.openxmlformats.org/officeDocument/2006/relationships/audio" Target="../media/audio3.wav"/><Relationship Id="rId7" Type="http://schemas.openxmlformats.org/officeDocument/2006/relationships/image" Target="../media/image67.png"/><Relationship Id="rId12" Type="http://schemas.openxmlformats.org/officeDocument/2006/relationships/image" Target="../media/image69.gif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6.xml"/><Relationship Id="rId6" Type="http://schemas.openxmlformats.org/officeDocument/2006/relationships/audio" Target="../media/audio5.wav"/><Relationship Id="rId11" Type="http://schemas.openxmlformats.org/officeDocument/2006/relationships/image" Target="../media/image65.gif"/><Relationship Id="rId5" Type="http://schemas.openxmlformats.org/officeDocument/2006/relationships/audio" Target="../media/audio8.wav"/><Relationship Id="rId10" Type="http://schemas.openxmlformats.org/officeDocument/2006/relationships/image" Target="../media/image66.gif"/><Relationship Id="rId4" Type="http://schemas.openxmlformats.org/officeDocument/2006/relationships/audio" Target="../media/audio6.wav"/><Relationship Id="rId9" Type="http://schemas.openxmlformats.org/officeDocument/2006/relationships/audio" Target="../media/audio7.wav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gif"/><Relationship Id="rId2" Type="http://schemas.openxmlformats.org/officeDocument/2006/relationships/image" Target="../media/image73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gi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831C9B9-B94F-4AF2-A4F1-99CE2FAA449A}" type="slidenum">
              <a:rPr lang="en-US"/>
              <a:pPr>
                <a:defRPr/>
              </a:pPr>
              <a:t>1</a:t>
            </a:fld>
            <a:endParaRPr lang="en-US"/>
          </a:p>
        </p:txBody>
      </p:sp>
      <p:pic>
        <p:nvPicPr>
          <p:cNvPr id="68610" name="Picture 2" descr="fleur rose pa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71600" y="3441701"/>
            <a:ext cx="6934200" cy="3886200"/>
          </a:xfrm>
          <a:prstGeom prst="rect">
            <a:avLst/>
          </a:prstGeom>
          <a:noFill/>
          <a:ln w="9525">
            <a:solidFill>
              <a:srgbClr val="FF3300"/>
            </a:solidFill>
            <a:miter lim="800000"/>
            <a:headEnd/>
            <a:tailEnd/>
          </a:ln>
        </p:spPr>
      </p:pic>
      <p:sp>
        <p:nvSpPr>
          <p:cNvPr id="182277" name="WordArt 5"/>
          <p:cNvSpPr>
            <a:spLocks noChangeArrowheads="1" noChangeShapeType="1" noTextEdit="1"/>
          </p:cNvSpPr>
          <p:nvPr/>
        </p:nvSpPr>
        <p:spPr bwMode="auto">
          <a:xfrm>
            <a:off x="304800" y="22225"/>
            <a:ext cx="8734425" cy="1730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2400" kern="10" dirty="0">
                <a:ln w="9525">
                  <a:solidFill>
                    <a:srgbClr val="3333FF">
                      <a:alpha val="61176"/>
                    </a:srgbClr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9999FF"/>
                    </a:gs>
                    <a:gs pos="100000">
                      <a:srgbClr val="009999"/>
                    </a:gs>
                  </a:gsLst>
                  <a:lin ang="5400000" scaled="1"/>
                </a:gradFill>
                <a:effectLst>
                  <a:outerShdw dist="53882" dir="2700000" algn="ctr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Chào mừng qúy thầy cô về dự giờ thao giảng</a:t>
            </a:r>
          </a:p>
        </p:txBody>
      </p:sp>
      <p:pic>
        <p:nvPicPr>
          <p:cNvPr id="68612" name="Picture 6" descr="arg-book-flipping-pages-207x165-ur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8110" y="1499898"/>
            <a:ext cx="2592388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3" name="Text Box 8"/>
          <p:cNvSpPr txBox="1">
            <a:spLocks noChangeArrowheads="1"/>
          </p:cNvSpPr>
          <p:nvPr/>
        </p:nvSpPr>
        <p:spPr bwMode="auto">
          <a:xfrm rot="-1897722">
            <a:off x="304800" y="2544763"/>
            <a:ext cx="8890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  </a:t>
            </a:r>
          </a:p>
        </p:txBody>
      </p:sp>
      <p:sp>
        <p:nvSpPr>
          <p:cNvPr id="68614" name="Text Box 9"/>
          <p:cNvSpPr txBox="1">
            <a:spLocks noChangeArrowheads="1"/>
          </p:cNvSpPr>
          <p:nvPr/>
        </p:nvSpPr>
        <p:spPr bwMode="auto">
          <a:xfrm>
            <a:off x="5927725" y="5187950"/>
            <a:ext cx="1844675" cy="48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endParaRPr lang="en-US" sz="2600">
              <a:latin typeface="Verdana" pitchFamily="34" charset="0"/>
            </a:endParaRPr>
          </a:p>
        </p:txBody>
      </p:sp>
    </p:spTree>
  </p:cSld>
  <p:clrMapOvr>
    <a:masterClrMapping/>
  </p:clrMapOvr>
  <p:transition advTm="14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22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9" presetClass="entr" presetSubtype="0" accel="10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22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7" grpId="0" animBg="1"/>
      <p:bldP spid="182277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295400"/>
            <a:ext cx="8305800" cy="43434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endParaRPr lang="en-US" b="1" dirty="0" smtClean="0">
              <a:solidFill>
                <a:srgbClr val="898989"/>
              </a:solidFill>
              <a:latin typeface="Times New Roman" pitchFamily="18" charset="0"/>
            </a:endParaRPr>
          </a:p>
        </p:txBody>
      </p:sp>
      <p:pic>
        <p:nvPicPr>
          <p:cNvPr id="17410" name="Picture 35" descr="AG00013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6" descr="arg-book-flipping-pages-207x165-ur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114800"/>
            <a:ext cx="2592388" cy="2116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2" name="Text Box 8"/>
          <p:cNvSpPr txBox="1">
            <a:spLocks noChangeArrowheads="1"/>
          </p:cNvSpPr>
          <p:nvPr/>
        </p:nvSpPr>
        <p:spPr bwMode="auto">
          <a:xfrm rot="-1897722">
            <a:off x="6259513" y="5065713"/>
            <a:ext cx="889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  9</a:t>
            </a:r>
          </a:p>
        </p:txBody>
      </p:sp>
      <p:sp>
        <p:nvSpPr>
          <p:cNvPr id="17413" name="Text Box 7"/>
          <p:cNvSpPr txBox="1">
            <a:spLocks noChangeArrowheads="1"/>
          </p:cNvSpPr>
          <p:nvPr/>
        </p:nvSpPr>
        <p:spPr bwMode="auto">
          <a:xfrm rot="19854692" flipH="1">
            <a:off x="7145338" y="4675188"/>
            <a:ext cx="812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10</a:t>
            </a:r>
          </a:p>
        </p:txBody>
      </p:sp>
      <p:pic>
        <p:nvPicPr>
          <p:cNvPr id="17414" name="Picture 21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22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loud Callout 9"/>
          <p:cNvSpPr/>
          <p:nvPr/>
        </p:nvSpPr>
        <p:spPr>
          <a:xfrm>
            <a:off x="499281" y="1125524"/>
            <a:ext cx="7468182" cy="4176967"/>
          </a:xfrm>
          <a:prstGeom prst="cloudCallout">
            <a:avLst>
              <a:gd name="adj1" fmla="val -32737"/>
              <a:gd name="adj2" fmla="val 72564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Nêu cách xác định góc </a:t>
            </a:r>
            <a:r>
              <a:rPr lang="vi-VN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vi-VN" sz="44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 </a:t>
            </a:r>
            <a:r>
              <a:rPr 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 thẳng a và b trong </a:t>
            </a:r>
          </a:p>
          <a:p>
            <a:pPr eaLnBrk="1" hangingPunct="1"/>
            <a:r>
              <a:rPr lang="vi-VN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không gian?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B9DFC-7E07-4F74-93DB-0B18DA20D292}" type="slidenum">
              <a:rPr lang="en-US"/>
              <a:pPr>
                <a:defRPr/>
              </a:pPr>
              <a:t>3</a:t>
            </a:fld>
            <a:endParaRPr lang="en-US"/>
          </a:p>
        </p:txBody>
      </p:sp>
      <p:sp>
        <p:nvSpPr>
          <p:cNvPr id="19496" name="Rectangle 5"/>
          <p:cNvSpPr>
            <a:spLocks noChangeArrowheads="1"/>
          </p:cNvSpPr>
          <p:nvPr/>
        </p:nvSpPr>
        <p:spPr bwMode="auto">
          <a:xfrm>
            <a:off x="174625" y="2868613"/>
            <a:ext cx="158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2400">
              <a:latin typeface="Calibri" pitchFamily="34" charset="0"/>
            </a:endParaRPr>
          </a:p>
        </p:txBody>
      </p:sp>
      <p:sp>
        <p:nvSpPr>
          <p:cNvPr id="19497" name="Rectangle 6"/>
          <p:cNvSpPr>
            <a:spLocks noChangeArrowheads="1"/>
          </p:cNvSpPr>
          <p:nvPr/>
        </p:nvSpPr>
        <p:spPr bwMode="auto">
          <a:xfrm>
            <a:off x="174625" y="3230563"/>
            <a:ext cx="1588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endParaRPr lang="en-US" sz="2400">
              <a:latin typeface="Calibri" pitchFamily="34" charset="0"/>
            </a:endParaRPr>
          </a:p>
        </p:txBody>
      </p:sp>
      <p:sp>
        <p:nvSpPr>
          <p:cNvPr id="160775" name="Text Box 7"/>
          <p:cNvSpPr txBox="1">
            <a:spLocks noChangeArrowheads="1"/>
          </p:cNvSpPr>
          <p:nvPr/>
        </p:nvSpPr>
        <p:spPr bwMode="auto">
          <a:xfrm>
            <a:off x="2727325" y="2322513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160782" name="Text Box 14"/>
          <p:cNvSpPr txBox="1">
            <a:spLocks noChangeArrowheads="1"/>
          </p:cNvSpPr>
          <p:nvPr/>
        </p:nvSpPr>
        <p:spPr bwMode="auto">
          <a:xfrm>
            <a:off x="174625" y="3951722"/>
            <a:ext cx="65532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Từ một điểm O bất kỳ nào đó ta vẽ 2 đường thẳng a’ và b’ lần lượt song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song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với a và b ta có góc giữa 2 đường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thẳng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a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và b là góc giữa 2 đường thẳng a’ và b’</a:t>
            </a:r>
          </a:p>
          <a:p>
            <a:pPr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Chú ý:</a:t>
            </a:r>
          </a:p>
        </p:txBody>
      </p:sp>
      <p:sp>
        <p:nvSpPr>
          <p:cNvPr id="160811" name="Text Box 43"/>
          <p:cNvSpPr txBox="1">
            <a:spLocks noChangeArrowheads="1"/>
          </p:cNvSpPr>
          <p:nvPr/>
        </p:nvSpPr>
        <p:spPr bwMode="auto">
          <a:xfrm>
            <a:off x="6934200" y="5486400"/>
            <a:ext cx="420688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O</a:t>
            </a:r>
          </a:p>
        </p:txBody>
      </p:sp>
      <p:sp>
        <p:nvSpPr>
          <p:cNvPr id="160818" name="Text Box 50"/>
          <p:cNvSpPr txBox="1">
            <a:spLocks noChangeArrowheads="1"/>
          </p:cNvSpPr>
          <p:nvPr/>
        </p:nvSpPr>
        <p:spPr bwMode="auto">
          <a:xfrm>
            <a:off x="90055" y="3385705"/>
            <a:ext cx="8991600" cy="579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* </a:t>
            </a: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Nếu a và b là hai đường thẳng chéo nhau</a:t>
            </a:r>
          </a:p>
        </p:txBody>
      </p:sp>
      <p:sp>
        <p:nvSpPr>
          <p:cNvPr id="160819" name="Text Box 51"/>
          <p:cNvSpPr txBox="1">
            <a:spLocks noChangeArrowheads="1"/>
          </p:cNvSpPr>
          <p:nvPr/>
        </p:nvSpPr>
        <p:spPr bwMode="auto">
          <a:xfrm>
            <a:off x="76200" y="30162"/>
            <a:ext cx="83820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* </a:t>
            </a: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Nếu a và b là hai đường thẳng cắt nhau:</a:t>
            </a:r>
          </a:p>
        </p:txBody>
      </p:sp>
      <p:sp>
        <p:nvSpPr>
          <p:cNvPr id="160820" name="Text Box 52"/>
          <p:cNvSpPr txBox="1">
            <a:spLocks noChangeArrowheads="1"/>
          </p:cNvSpPr>
          <p:nvPr/>
        </p:nvSpPr>
        <p:spPr bwMode="auto">
          <a:xfrm>
            <a:off x="51955" y="545811"/>
            <a:ext cx="6019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 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Góc nhỏ nhất trong bốn góc tạo thành gọi là góc giữa hai đường thẳng</a:t>
            </a:r>
          </a:p>
        </p:txBody>
      </p:sp>
      <p:grpSp>
        <p:nvGrpSpPr>
          <p:cNvPr id="2" name="Group 58"/>
          <p:cNvGrpSpPr>
            <a:grpSpLocks/>
          </p:cNvGrpSpPr>
          <p:nvPr/>
        </p:nvGrpSpPr>
        <p:grpSpPr bwMode="auto">
          <a:xfrm>
            <a:off x="6400800" y="369888"/>
            <a:ext cx="2438400" cy="1230312"/>
            <a:chOff x="4032" y="233"/>
            <a:chExt cx="1536" cy="775"/>
          </a:xfrm>
        </p:grpSpPr>
        <p:sp>
          <p:nvSpPr>
            <p:cNvPr id="19527" name="Line 53"/>
            <p:cNvSpPr>
              <a:spLocks noChangeShapeType="1"/>
            </p:cNvSpPr>
            <p:nvPr/>
          </p:nvSpPr>
          <p:spPr bwMode="auto">
            <a:xfrm>
              <a:off x="4032" y="432"/>
              <a:ext cx="1440" cy="48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9528" name="Line 54"/>
            <p:cNvSpPr>
              <a:spLocks noChangeShapeType="1"/>
            </p:cNvSpPr>
            <p:nvPr/>
          </p:nvSpPr>
          <p:spPr bwMode="auto">
            <a:xfrm flipV="1">
              <a:off x="4128" y="384"/>
              <a:ext cx="1440" cy="62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23" name="Text Box 55"/>
            <p:cNvSpPr txBox="1">
              <a:spLocks noChangeArrowheads="1"/>
            </p:cNvSpPr>
            <p:nvPr/>
          </p:nvSpPr>
          <p:spPr bwMode="auto">
            <a:xfrm>
              <a:off x="5184" y="233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a</a:t>
              </a:r>
            </a:p>
          </p:txBody>
        </p:sp>
        <p:sp>
          <p:nvSpPr>
            <p:cNvPr id="160824" name="Text Box 56"/>
            <p:cNvSpPr txBox="1">
              <a:spLocks noChangeArrowheads="1"/>
            </p:cNvSpPr>
            <p:nvPr/>
          </p:nvSpPr>
          <p:spPr bwMode="auto">
            <a:xfrm>
              <a:off x="5198" y="610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b</a:t>
              </a:r>
            </a:p>
          </p:txBody>
        </p:sp>
        <p:sp>
          <p:nvSpPr>
            <p:cNvPr id="160825" name="Text Box 57"/>
            <p:cNvSpPr txBox="1">
              <a:spLocks noChangeArrowheads="1"/>
            </p:cNvSpPr>
            <p:nvPr/>
          </p:nvSpPr>
          <p:spPr bwMode="auto">
            <a:xfrm>
              <a:off x="4752" y="672"/>
              <a:ext cx="24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000" b="1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O</a:t>
              </a:r>
            </a:p>
          </p:txBody>
        </p:sp>
      </p:grpSp>
      <p:sp>
        <p:nvSpPr>
          <p:cNvPr id="160827" name="Text Box 59"/>
          <p:cNvSpPr txBox="1">
            <a:spLocks noChangeArrowheads="1"/>
          </p:cNvSpPr>
          <p:nvPr/>
        </p:nvSpPr>
        <p:spPr bwMode="auto">
          <a:xfrm>
            <a:off x="38100" y="1572274"/>
            <a:ext cx="8153400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* </a:t>
            </a: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Nếu a trùng b hoặc a song </a:t>
            </a:r>
            <a:r>
              <a:rPr lang="en-US" sz="3200" b="1" dirty="0" err="1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song</a:t>
            </a:r>
            <a:r>
              <a:rPr lang="en-US" sz="3200" b="1" dirty="0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với b</a:t>
            </a:r>
          </a:p>
        </p:txBody>
      </p:sp>
      <p:sp>
        <p:nvSpPr>
          <p:cNvPr id="160828" name="Text Box 60"/>
          <p:cNvSpPr txBox="1">
            <a:spLocks noChangeArrowheads="1"/>
          </p:cNvSpPr>
          <p:nvPr/>
        </p:nvSpPr>
        <p:spPr bwMode="auto">
          <a:xfrm>
            <a:off x="0" y="2133600"/>
            <a:ext cx="4724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Calibri" pitchFamily="34" charset="0"/>
              </a:rPr>
              <a:t>   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Góc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giữa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a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và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b </a:t>
            </a:r>
            <a:r>
              <a:rPr lang="en-US" sz="2400" b="1" dirty="0" err="1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bằng</a:t>
            </a: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0</a:t>
            </a:r>
            <a:r>
              <a:rPr lang="en-US" sz="2400" b="1" baseline="30000" dirty="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</a:rPr>
              <a:t>o</a:t>
            </a:r>
            <a:endParaRPr lang="en-US" sz="2400" b="1" dirty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  <p:sp>
        <p:nvSpPr>
          <p:cNvPr id="160829" name="Line 61"/>
          <p:cNvSpPr>
            <a:spLocks noChangeShapeType="1"/>
          </p:cNvSpPr>
          <p:nvPr/>
        </p:nvSpPr>
        <p:spPr bwMode="auto">
          <a:xfrm flipV="1">
            <a:off x="6477000" y="2438400"/>
            <a:ext cx="213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0830" name="Line 62"/>
          <p:cNvSpPr>
            <a:spLocks noChangeShapeType="1"/>
          </p:cNvSpPr>
          <p:nvPr/>
        </p:nvSpPr>
        <p:spPr bwMode="auto">
          <a:xfrm flipV="1">
            <a:off x="6629400" y="2971800"/>
            <a:ext cx="21336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60831" name="Text Box 63"/>
          <p:cNvSpPr txBox="1">
            <a:spLocks noChangeArrowheads="1"/>
          </p:cNvSpPr>
          <p:nvPr/>
        </p:nvSpPr>
        <p:spPr bwMode="auto">
          <a:xfrm>
            <a:off x="7848600" y="2057400"/>
            <a:ext cx="381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a</a:t>
            </a:r>
          </a:p>
        </p:txBody>
      </p:sp>
      <p:sp>
        <p:nvSpPr>
          <p:cNvPr id="160832" name="Text Box 64"/>
          <p:cNvSpPr txBox="1">
            <a:spLocks noChangeArrowheads="1"/>
          </p:cNvSpPr>
          <p:nvPr/>
        </p:nvSpPr>
        <p:spPr bwMode="auto">
          <a:xfrm>
            <a:off x="8229600" y="256857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n-US" sz="2400"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</a:rPr>
              <a:t>b</a:t>
            </a:r>
          </a:p>
        </p:txBody>
      </p:sp>
      <p:grpSp>
        <p:nvGrpSpPr>
          <p:cNvPr id="3" name="Group 71"/>
          <p:cNvGrpSpPr>
            <a:grpSpLocks/>
          </p:cNvGrpSpPr>
          <p:nvPr/>
        </p:nvGrpSpPr>
        <p:grpSpPr bwMode="auto">
          <a:xfrm>
            <a:off x="6553200" y="4419600"/>
            <a:ext cx="1600200" cy="798513"/>
            <a:chOff x="4128" y="2784"/>
            <a:chExt cx="1008" cy="503"/>
          </a:xfrm>
        </p:grpSpPr>
        <p:sp>
          <p:nvSpPr>
            <p:cNvPr id="19525" name="Line 18"/>
            <p:cNvSpPr>
              <a:spLocks noChangeShapeType="1"/>
            </p:cNvSpPr>
            <p:nvPr/>
          </p:nvSpPr>
          <p:spPr bwMode="auto">
            <a:xfrm flipV="1">
              <a:off x="4128" y="2855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33" name="Text Box 65"/>
            <p:cNvSpPr txBox="1">
              <a:spLocks noChangeArrowheads="1"/>
            </p:cNvSpPr>
            <p:nvPr/>
          </p:nvSpPr>
          <p:spPr bwMode="auto">
            <a:xfrm>
              <a:off x="4560" y="2784"/>
              <a:ext cx="336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a</a:t>
              </a:r>
            </a:p>
          </p:txBody>
        </p:sp>
      </p:grpSp>
      <p:grpSp>
        <p:nvGrpSpPr>
          <p:cNvPr id="4" name="Group 72"/>
          <p:cNvGrpSpPr>
            <a:grpSpLocks/>
          </p:cNvGrpSpPr>
          <p:nvPr/>
        </p:nvGrpSpPr>
        <p:grpSpPr bwMode="auto">
          <a:xfrm>
            <a:off x="7391400" y="4832350"/>
            <a:ext cx="1600200" cy="457200"/>
            <a:chOff x="4656" y="3044"/>
            <a:chExt cx="1008" cy="288"/>
          </a:xfrm>
        </p:grpSpPr>
        <p:sp>
          <p:nvSpPr>
            <p:cNvPr id="19523" name="Line 19"/>
            <p:cNvSpPr>
              <a:spLocks noChangeShapeType="1"/>
            </p:cNvSpPr>
            <p:nvPr/>
          </p:nvSpPr>
          <p:spPr bwMode="auto">
            <a:xfrm>
              <a:off x="4656" y="3287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34" name="Text Box 66"/>
            <p:cNvSpPr txBox="1">
              <a:spLocks noChangeArrowheads="1"/>
            </p:cNvSpPr>
            <p:nvPr/>
          </p:nvSpPr>
          <p:spPr bwMode="auto">
            <a:xfrm>
              <a:off x="5328" y="3044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b</a:t>
              </a:r>
            </a:p>
          </p:txBody>
        </p:sp>
      </p:grpSp>
      <p:grpSp>
        <p:nvGrpSpPr>
          <p:cNvPr id="5" name="Group 70"/>
          <p:cNvGrpSpPr>
            <a:grpSpLocks/>
          </p:cNvGrpSpPr>
          <p:nvPr/>
        </p:nvGrpSpPr>
        <p:grpSpPr bwMode="auto">
          <a:xfrm>
            <a:off x="6553200" y="5257800"/>
            <a:ext cx="1676400" cy="874713"/>
            <a:chOff x="4128" y="3312"/>
            <a:chExt cx="1056" cy="551"/>
          </a:xfrm>
        </p:grpSpPr>
        <p:sp>
          <p:nvSpPr>
            <p:cNvPr id="19521" name="Line 46"/>
            <p:cNvSpPr>
              <a:spLocks noChangeShapeType="1"/>
            </p:cNvSpPr>
            <p:nvPr/>
          </p:nvSpPr>
          <p:spPr bwMode="auto">
            <a:xfrm flipV="1">
              <a:off x="4128" y="3431"/>
              <a:ext cx="1008" cy="432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35" name="Text Box 67"/>
            <p:cNvSpPr txBox="1">
              <a:spLocks noChangeArrowheads="1"/>
            </p:cNvSpPr>
            <p:nvPr/>
          </p:nvSpPr>
          <p:spPr bwMode="auto">
            <a:xfrm>
              <a:off x="4704" y="3312"/>
              <a:ext cx="48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a’</a:t>
              </a:r>
            </a:p>
          </p:txBody>
        </p:sp>
      </p:grpSp>
      <p:grpSp>
        <p:nvGrpSpPr>
          <p:cNvPr id="6" name="Group 69"/>
          <p:cNvGrpSpPr>
            <a:grpSpLocks/>
          </p:cNvGrpSpPr>
          <p:nvPr/>
        </p:nvGrpSpPr>
        <p:grpSpPr bwMode="auto">
          <a:xfrm>
            <a:off x="6477000" y="5508625"/>
            <a:ext cx="1828800" cy="457200"/>
            <a:chOff x="4080" y="3470"/>
            <a:chExt cx="1152" cy="288"/>
          </a:xfrm>
        </p:grpSpPr>
        <p:sp>
          <p:nvSpPr>
            <p:cNvPr id="19519" name="Line 47"/>
            <p:cNvSpPr>
              <a:spLocks noChangeShapeType="1"/>
            </p:cNvSpPr>
            <p:nvPr/>
          </p:nvSpPr>
          <p:spPr bwMode="auto">
            <a:xfrm>
              <a:off x="4080" y="3719"/>
              <a:ext cx="100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0836" name="Text Box 68"/>
            <p:cNvSpPr txBox="1">
              <a:spLocks noChangeArrowheads="1"/>
            </p:cNvSpPr>
            <p:nvPr/>
          </p:nvSpPr>
          <p:spPr bwMode="auto">
            <a:xfrm>
              <a:off x="4944" y="3470"/>
              <a:ext cx="288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en-US" sz="2400">
                  <a:effectLst>
                    <a:outerShdw blurRad="38100" dist="38100" dir="2700000" algn="tl">
                      <a:srgbClr val="C0C0C0"/>
                    </a:outerShdw>
                  </a:effectLst>
                  <a:latin typeface="+mn-lt"/>
                </a:rPr>
                <a:t>b’</a:t>
              </a:r>
            </a:p>
          </p:txBody>
        </p:sp>
      </p:grpSp>
      <p:pic>
        <p:nvPicPr>
          <p:cNvPr id="19515" name="Picture 22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516" name="Picture 21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189"/>
          <p:cNvGrpSpPr>
            <a:grpSpLocks/>
          </p:cNvGrpSpPr>
          <p:nvPr/>
        </p:nvGrpSpPr>
        <p:grpSpPr bwMode="auto">
          <a:xfrm>
            <a:off x="1164224" y="5406268"/>
            <a:ext cx="2287588" cy="559557"/>
            <a:chOff x="158" y="2145"/>
            <a:chExt cx="1441" cy="360"/>
          </a:xfrm>
        </p:grpSpPr>
        <p:graphicFrame>
          <p:nvGraphicFramePr>
            <p:cNvPr id="19494" name="Object 179"/>
            <p:cNvGraphicFramePr>
              <a:graphicFrameLocks noChangeAspect="1"/>
            </p:cNvGraphicFramePr>
            <p:nvPr/>
          </p:nvGraphicFramePr>
          <p:xfrm>
            <a:off x="359" y="2145"/>
            <a:ext cx="124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9548" name="Equation" r:id="rId4" imgW="716040" imgH="181080" progId="">
                    <p:embed/>
                  </p:oleObj>
                </mc:Choice>
                <mc:Fallback>
                  <p:oleObj name="Equation" r:id="rId4" imgW="716040" imgH="181080" progId="">
                    <p:embed/>
                    <p:pic>
                      <p:nvPicPr>
                        <p:cNvPr id="0" name="Object 1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" y="2145"/>
                          <a:ext cx="1240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9518" name="Text Box 188"/>
            <p:cNvSpPr txBox="1">
              <a:spLocks noChangeArrowheads="1"/>
            </p:cNvSpPr>
            <p:nvPr/>
          </p:nvSpPr>
          <p:spPr bwMode="auto">
            <a:xfrm>
              <a:off x="158" y="2160"/>
              <a:ext cx="226" cy="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 dirty="0">
                <a:latin typeface="Calibri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60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5" dur="500"/>
                                        <p:tgtEl>
                                          <p:spTgt spid="160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0" dur="1" fill="hold"/>
                                        <p:tgtEl>
                                          <p:spTgt spid="160827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1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3" dur="1" fill="hold"/>
                                        <p:tgtEl>
                                          <p:spTgt spid="16082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4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6" dur="1" fill="hold"/>
                                        <p:tgtEl>
                                          <p:spTgt spid="160830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7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9" dur="1" fill="hold"/>
                                        <p:tgtEl>
                                          <p:spTgt spid="160832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30" presetID="2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32" dur="1" fill="hold"/>
                                        <p:tgtEl>
                                          <p:spTgt spid="160831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60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608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08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608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60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4" dur="500"/>
                                        <p:tgtEl>
                                          <p:spTgt spid="160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6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82" grpId="0"/>
      <p:bldP spid="160811" grpId="0"/>
      <p:bldP spid="160818" grpId="0"/>
      <p:bldP spid="160819" grpId="0"/>
      <p:bldP spid="160820" grpId="0"/>
      <p:bldP spid="160827" grpId="0"/>
      <p:bldP spid="160828" grpId="0"/>
      <p:bldP spid="160829" grpId="0" animBg="1"/>
      <p:bldP spid="160830" grpId="0" animBg="1"/>
      <p:bldP spid="160831" grpId="0"/>
      <p:bldP spid="16083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4"/>
          <p:cNvSpPr>
            <a:spLocks noChangeArrowheads="1"/>
          </p:cNvSpPr>
          <p:nvPr/>
        </p:nvSpPr>
        <p:spPr bwMode="auto">
          <a:xfrm>
            <a:off x="23813" y="2286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800" b="1" u="sng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PPCT 38:§</a:t>
            </a:r>
            <a:r>
              <a:rPr lang="en-US" sz="3600" b="1" u="sng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endParaRPr lang="en-US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110130" y="3132931"/>
            <a:ext cx="5576670" cy="1570038"/>
          </a:xfrm>
          <a:prstGeom prst="rect">
            <a:avLst/>
          </a:prstGeom>
          <a:solidFill>
            <a:srgbClr val="FFCCFF"/>
          </a:solidFill>
          <a:ln>
            <a:solidFill>
              <a:schemeClr val="accent4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II. Hai mặt phẳng vuông góc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nghĩa</a:t>
            </a: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 định lý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0" lvl="1" indent="-45720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a.Định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lý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</a:t>
            </a:r>
          </a:p>
        </p:txBody>
      </p:sp>
      <p:sp>
        <p:nvSpPr>
          <p:cNvPr id="8" name="Oval 7"/>
          <p:cNvSpPr/>
          <p:nvPr/>
        </p:nvSpPr>
        <p:spPr>
          <a:xfrm>
            <a:off x="23813" y="2501900"/>
            <a:ext cx="1981200" cy="198120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Nội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dung </a:t>
            </a: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chính</a:t>
            </a:r>
            <a:endParaRPr lang="en-US" sz="2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tiết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học</a:t>
            </a:r>
            <a:r>
              <a:rPr 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484" name="Straight Arrow Connector 10"/>
          <p:cNvCxnSpPr>
            <a:cxnSpLocks noChangeShapeType="1"/>
          </p:cNvCxnSpPr>
          <p:nvPr/>
        </p:nvCxnSpPr>
        <p:spPr bwMode="auto">
          <a:xfrm>
            <a:off x="1890930" y="3072601"/>
            <a:ext cx="1219200" cy="304800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sp>
        <p:nvSpPr>
          <p:cNvPr id="5125" name="Rectangle 5"/>
          <p:cNvSpPr>
            <a:spLocks noChangeArrowheads="1"/>
          </p:cNvSpPr>
          <p:nvPr/>
        </p:nvSpPr>
        <p:spPr bwMode="auto">
          <a:xfrm>
            <a:off x="3052618" y="1235075"/>
            <a:ext cx="5634182" cy="1597025"/>
          </a:xfrm>
          <a:prstGeom prst="rect">
            <a:avLst/>
          </a:prstGeom>
          <a:solidFill>
            <a:srgbClr val="FFCCFF"/>
          </a:solidFill>
          <a:ln w="9525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I.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Góc </a:t>
            </a: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giữa hai mặt 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1. 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nghĩa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2. 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Cách </a:t>
            </a: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xác định góc giữa hai mặt 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endParaRPr lang="en-US" sz="24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3. </a:t>
            </a:r>
            <a:r>
              <a:rPr lang="vi-VN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Diện </a:t>
            </a:r>
            <a:r>
              <a:rPr lang="vi-VN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tích hình chiếu của một đa giác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0486" name="Straight Arrow Connector 10"/>
          <p:cNvCxnSpPr>
            <a:cxnSpLocks noChangeShapeType="1"/>
          </p:cNvCxnSpPr>
          <p:nvPr/>
        </p:nvCxnSpPr>
        <p:spPr bwMode="auto">
          <a:xfrm flipV="1">
            <a:off x="1908681" y="1888331"/>
            <a:ext cx="1131887" cy="12271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arrow" w="med" len="med"/>
          </a:ln>
        </p:spPr>
      </p:cxnSp>
      <p:pic>
        <p:nvPicPr>
          <p:cNvPr id="20487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34200" y="5003800"/>
            <a:ext cx="2133600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8" name="Picture 21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9" name="Picture 22" descr="POINSET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5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-609600"/>
            <a:ext cx="8064500" cy="813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Connector 5"/>
          <p:cNvCxnSpPr/>
          <p:nvPr/>
        </p:nvCxnSpPr>
        <p:spPr>
          <a:xfrm>
            <a:off x="3203575" y="765175"/>
            <a:ext cx="0" cy="532765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3203575" y="5732463"/>
            <a:ext cx="1368425" cy="360362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3203575" y="765175"/>
            <a:ext cx="1439863" cy="28733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572000" y="1066800"/>
            <a:ext cx="71438" cy="467995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AutoShape 6"/>
          <p:cNvSpPr>
            <a:spLocks noChangeArrowheads="1"/>
          </p:cNvSpPr>
          <p:nvPr/>
        </p:nvSpPr>
        <p:spPr bwMode="auto">
          <a:xfrm>
            <a:off x="7162800" y="5105400"/>
            <a:ext cx="428625" cy="409575"/>
          </a:xfrm>
          <a:prstGeom prst="irregularSeal1">
            <a:avLst/>
          </a:prstGeom>
          <a:gradFill rotWithShape="1">
            <a:gsLst>
              <a:gs pos="0">
                <a:srgbClr val="E6F8A6">
                  <a:alpha val="62000"/>
                </a:srgbClr>
              </a:gs>
              <a:gs pos="100000">
                <a:srgbClr val="FF0066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80" name="AutoShape 8"/>
          <p:cNvSpPr>
            <a:spLocks noChangeArrowheads="1"/>
          </p:cNvSpPr>
          <p:nvPr/>
        </p:nvSpPr>
        <p:spPr bwMode="auto">
          <a:xfrm>
            <a:off x="3429000" y="6019800"/>
            <a:ext cx="366713" cy="400050"/>
          </a:xfrm>
          <a:prstGeom prst="irregularSeal2">
            <a:avLst/>
          </a:prstGeom>
          <a:gradFill rotWithShape="1">
            <a:gsLst>
              <a:gs pos="0">
                <a:srgbClr val="FCA2B1">
                  <a:alpha val="87999"/>
                </a:srgbClr>
              </a:gs>
              <a:gs pos="100000">
                <a:srgbClr val="FF0000">
                  <a:alpha val="57999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81" name="AutoShape 9"/>
          <p:cNvSpPr>
            <a:spLocks noChangeArrowheads="1"/>
          </p:cNvSpPr>
          <p:nvPr/>
        </p:nvSpPr>
        <p:spPr bwMode="auto">
          <a:xfrm>
            <a:off x="8305800" y="4038600"/>
            <a:ext cx="493713" cy="53975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84" name="AutoShape 12"/>
          <p:cNvSpPr>
            <a:spLocks noChangeArrowheads="1"/>
          </p:cNvSpPr>
          <p:nvPr/>
        </p:nvSpPr>
        <p:spPr bwMode="auto">
          <a:xfrm>
            <a:off x="5562600" y="5867400"/>
            <a:ext cx="457200" cy="685800"/>
          </a:xfrm>
          <a:prstGeom prst="irregularSeal1">
            <a:avLst/>
          </a:prstGeom>
          <a:gradFill rotWithShape="1">
            <a:gsLst>
              <a:gs pos="0">
                <a:srgbClr val="FF0000"/>
              </a:gs>
              <a:gs pos="100000">
                <a:srgbClr val="1907FD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87" name="AutoShape 15"/>
          <p:cNvSpPr>
            <a:spLocks noChangeArrowheads="1"/>
          </p:cNvSpPr>
          <p:nvPr/>
        </p:nvSpPr>
        <p:spPr bwMode="auto">
          <a:xfrm>
            <a:off x="1447800" y="5943600"/>
            <a:ext cx="493713" cy="53975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06E81C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91" name="AutoShape 19"/>
          <p:cNvSpPr>
            <a:spLocks noChangeArrowheads="1"/>
          </p:cNvSpPr>
          <p:nvPr/>
        </p:nvSpPr>
        <p:spPr bwMode="auto">
          <a:xfrm>
            <a:off x="6400800" y="6019800"/>
            <a:ext cx="493713" cy="539750"/>
          </a:xfrm>
          <a:prstGeom prst="star4">
            <a:avLst>
              <a:gd name="adj" fmla="val 12500"/>
            </a:avLst>
          </a:prstGeom>
          <a:gradFill rotWithShape="1">
            <a:gsLst>
              <a:gs pos="0">
                <a:srgbClr val="000082"/>
              </a:gs>
              <a:gs pos="100000">
                <a:srgbClr val="FF82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3092" name="AutoShape 20"/>
          <p:cNvSpPr>
            <a:spLocks noChangeArrowheads="1"/>
          </p:cNvSpPr>
          <p:nvPr/>
        </p:nvSpPr>
        <p:spPr bwMode="auto">
          <a:xfrm>
            <a:off x="8382000" y="5181600"/>
            <a:ext cx="403225" cy="392113"/>
          </a:xfrm>
          <a:prstGeom prst="star5">
            <a:avLst/>
          </a:prstGeom>
          <a:gradFill rotWithShape="1">
            <a:gsLst>
              <a:gs pos="0">
                <a:srgbClr val="FF0000"/>
              </a:gs>
              <a:gs pos="100000">
                <a:srgbClr val="FFFF00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pic>
        <p:nvPicPr>
          <p:cNvPr id="54282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202953">
            <a:off x="54769" y="5714206"/>
            <a:ext cx="11049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3" name="Picture 22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7" name="Straight Connector 26"/>
          <p:cNvCxnSpPr/>
          <p:nvPr/>
        </p:nvCxnSpPr>
        <p:spPr>
          <a:xfrm>
            <a:off x="1219200" y="6704013"/>
            <a:ext cx="7772400" cy="1587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52400" y="152400"/>
            <a:ext cx="7772400" cy="158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 rot="5400000">
            <a:off x="-2552699" y="2857500"/>
            <a:ext cx="5410200" cy="31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/>
          <p:cNvCxnSpPr/>
          <p:nvPr/>
        </p:nvCxnSpPr>
        <p:spPr>
          <a:xfrm rot="5400000" flipH="1" flipV="1">
            <a:off x="6286501" y="4000500"/>
            <a:ext cx="5410200" cy="3175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3" name="TextBox 30"/>
          <p:cNvSpPr txBox="1">
            <a:spLocks noChangeArrowheads="1"/>
          </p:cNvSpPr>
          <p:nvPr/>
        </p:nvSpPr>
        <p:spPr bwMode="auto">
          <a:xfrm>
            <a:off x="137160" y="296652"/>
            <a:ext cx="2362200" cy="677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b="1" dirty="0">
                <a:latin typeface="+mj-lt"/>
              </a:rPr>
              <a:t>Bài 4</a:t>
            </a:r>
            <a:r>
              <a:rPr lang="vi-VN" dirty="0">
                <a:latin typeface="+mj-lt"/>
              </a:rPr>
              <a:t>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2000" b="1" dirty="0">
                <a:latin typeface="+mj-lt"/>
              </a:rPr>
              <a:t>PPCT: 3</a:t>
            </a:r>
            <a:r>
              <a:rPr lang="en-US" sz="2000" b="1" dirty="0">
                <a:latin typeface="+mj-lt"/>
              </a:rPr>
              <a:t>8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029200" y="2895600"/>
            <a:ext cx="3886200" cy="37338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44" name="Rectangle 43"/>
          <p:cNvSpPr/>
          <p:nvPr/>
        </p:nvSpPr>
        <p:spPr>
          <a:xfrm>
            <a:off x="1188033" y="304800"/>
            <a:ext cx="7801980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36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</a:rPr>
              <a:t>Hai mặt phẳng vuông góc</a:t>
            </a:r>
            <a:endParaRPr lang="en-U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  <a:latin typeface="+mj-lt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914400" y="2895600"/>
            <a:ext cx="3886200" cy="3733800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4292" name="Group 92"/>
          <p:cNvGrpSpPr>
            <a:grpSpLocks/>
          </p:cNvGrpSpPr>
          <p:nvPr/>
        </p:nvGrpSpPr>
        <p:grpSpPr bwMode="auto">
          <a:xfrm>
            <a:off x="1066800" y="3048000"/>
            <a:ext cx="3581400" cy="3505200"/>
            <a:chOff x="384" y="2208"/>
            <a:chExt cx="2160" cy="2053"/>
          </a:xfrm>
        </p:grpSpPr>
        <p:grpSp>
          <p:nvGrpSpPr>
            <p:cNvPr id="54298" name="Group 93"/>
            <p:cNvGrpSpPr>
              <a:grpSpLocks/>
            </p:cNvGrpSpPr>
            <p:nvPr/>
          </p:nvGrpSpPr>
          <p:grpSpPr bwMode="auto">
            <a:xfrm>
              <a:off x="384" y="2208"/>
              <a:ext cx="2160" cy="2053"/>
              <a:chOff x="384" y="2208"/>
              <a:chExt cx="2160" cy="2053"/>
            </a:xfrm>
          </p:grpSpPr>
          <p:pic>
            <p:nvPicPr>
              <p:cNvPr id="54301" name="Picture 94" descr="Duong thang song song voi mat phang[1]"/>
              <p:cNvPicPr>
                <a:picLocks noChangeAspect="1" noChangeArrowheads="1"/>
              </p:cNvPicPr>
              <p:nvPr/>
            </p:nvPicPr>
            <p:blipFill>
              <a:blip r:embed="rId3"/>
              <a:srcRect/>
              <a:stretch>
                <a:fillRect/>
              </a:stretch>
            </p:blipFill>
            <p:spPr bwMode="auto">
              <a:xfrm>
                <a:off x="384" y="2208"/>
                <a:ext cx="2160" cy="20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4302" name="Arc 95"/>
              <p:cNvSpPr>
                <a:spLocks/>
              </p:cNvSpPr>
              <p:nvPr/>
            </p:nvSpPr>
            <p:spPr bwMode="auto">
              <a:xfrm>
                <a:off x="960" y="3552"/>
                <a:ext cx="288" cy="256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54303" name="WordArt 96"/>
              <p:cNvSpPr>
                <a:spLocks noChangeArrowheads="1" noChangeShapeType="1" noTextEdit="1"/>
              </p:cNvSpPr>
              <p:nvPr/>
            </p:nvSpPr>
            <p:spPr bwMode="auto">
              <a:xfrm>
                <a:off x="984" y="3608"/>
                <a:ext cx="144" cy="215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en-US" sz="3600" b="1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0000FF"/>
                    </a:solidFill>
                    <a:effectLst>
                      <a:outerShdw dist="45791" dir="2021404" algn="ctr" rotWithShape="0">
                        <a:srgbClr val="B2B2B2">
                          <a:alpha val="79999"/>
                        </a:srgbClr>
                      </a:outerShdw>
                    </a:effectLst>
                    <a:latin typeface="Times New Roman"/>
                    <a:cs typeface="Times New Roman"/>
                  </a:rPr>
                  <a:t>P</a:t>
                </a:r>
              </a:p>
            </p:txBody>
          </p:sp>
        </p:grpSp>
        <p:sp>
          <p:nvSpPr>
            <p:cNvPr id="54299" name="Arc 97"/>
            <p:cNvSpPr>
              <a:spLocks/>
            </p:cNvSpPr>
            <p:nvPr/>
          </p:nvSpPr>
          <p:spPr bwMode="auto">
            <a:xfrm>
              <a:off x="1456" y="3608"/>
              <a:ext cx="265" cy="336"/>
            </a:xfrm>
            <a:custGeom>
              <a:avLst/>
              <a:gdLst>
                <a:gd name="T0" fmla="*/ 0 w 21095"/>
                <a:gd name="T1" fmla="*/ 0 h 21600"/>
                <a:gd name="T2" fmla="*/ 0 w 21095"/>
                <a:gd name="T3" fmla="*/ 0 h 21600"/>
                <a:gd name="T4" fmla="*/ 0 w 21095"/>
                <a:gd name="T5" fmla="*/ 0 h 21600"/>
                <a:gd name="T6" fmla="*/ 0 60000 65536"/>
                <a:gd name="T7" fmla="*/ 0 60000 65536"/>
                <a:gd name="T8" fmla="*/ 0 60000 65536"/>
                <a:gd name="T9" fmla="*/ 0 w 21095"/>
                <a:gd name="T10" fmla="*/ 0 h 21600"/>
                <a:gd name="T11" fmla="*/ 21095 w 21095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095" h="21600" fill="none" extrusionOk="0">
                  <a:moveTo>
                    <a:pt x="-1" y="0"/>
                  </a:moveTo>
                  <a:cubicBezTo>
                    <a:pt x="10140" y="0"/>
                    <a:pt x="18915" y="7054"/>
                    <a:pt x="21095" y="16957"/>
                  </a:cubicBezTo>
                </a:path>
                <a:path w="21095" h="21600" stroke="0" extrusionOk="0">
                  <a:moveTo>
                    <a:pt x="-1" y="0"/>
                  </a:moveTo>
                  <a:cubicBezTo>
                    <a:pt x="10140" y="0"/>
                    <a:pt x="18915" y="7054"/>
                    <a:pt x="21095" y="16957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4300" name="WordArt 98"/>
            <p:cNvSpPr>
              <a:spLocks noChangeArrowheads="1" noChangeShapeType="1" noTextEdit="1"/>
            </p:cNvSpPr>
            <p:nvPr/>
          </p:nvSpPr>
          <p:spPr bwMode="auto">
            <a:xfrm>
              <a:off x="1456" y="3736"/>
              <a:ext cx="192" cy="197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200" b="1" kern="10">
                  <a:ln w="9525">
                    <a:noFill/>
                    <a:round/>
                    <a:headEnd/>
                    <a:tailEnd/>
                  </a:ln>
                  <a:solidFill>
                    <a:srgbClr val="0000FF"/>
                  </a:solidFill>
                  <a:effectLst>
                    <a:outerShdw dist="45791" dir="2021404" algn="ctr" rotWithShape="0">
                      <a:srgbClr val="B2B2B2">
                        <a:alpha val="79999"/>
                      </a:srgbClr>
                    </a:outerShdw>
                  </a:effectLst>
                  <a:latin typeface="Times New Roman"/>
                  <a:cs typeface="Times New Roman"/>
                </a:rPr>
                <a:t>Q</a:t>
              </a:r>
            </a:p>
          </p:txBody>
        </p:sp>
      </p:grpSp>
      <p:pic>
        <p:nvPicPr>
          <p:cNvPr id="26" name="Picture 59" descr="Be ca[1]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990600"/>
            <a:ext cx="26670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8" name="Group 55"/>
          <p:cNvGrpSpPr>
            <a:grpSpLocks/>
          </p:cNvGrpSpPr>
          <p:nvPr/>
        </p:nvGrpSpPr>
        <p:grpSpPr bwMode="auto">
          <a:xfrm>
            <a:off x="5562600" y="914400"/>
            <a:ext cx="2514600" cy="1895475"/>
            <a:chOff x="432" y="1680"/>
            <a:chExt cx="1698" cy="1434"/>
          </a:xfrm>
        </p:grpSpPr>
        <p:pic>
          <p:nvPicPr>
            <p:cNvPr id="54295" name="Picture 56" descr="Bai 8 (trang 100)[1]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32" y="1680"/>
              <a:ext cx="1698" cy="14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" name="Text Box 57"/>
            <p:cNvSpPr txBox="1">
              <a:spLocks noChangeArrowheads="1"/>
            </p:cNvSpPr>
            <p:nvPr/>
          </p:nvSpPr>
          <p:spPr bwMode="auto">
            <a:xfrm>
              <a:off x="1872" y="2256"/>
              <a:ext cx="192" cy="275"/>
            </a:xfrm>
            <a:prstGeom prst="rect">
              <a:avLst/>
            </a:prstGeom>
            <a:solidFill>
              <a:srgbClr val="FBD17D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35" name="Text Box 58"/>
            <p:cNvSpPr txBox="1">
              <a:spLocks noChangeArrowheads="1"/>
            </p:cNvSpPr>
            <p:nvPr/>
          </p:nvSpPr>
          <p:spPr bwMode="auto">
            <a:xfrm>
              <a:off x="1344" y="1728"/>
              <a:ext cx="384" cy="277"/>
            </a:xfrm>
            <a:prstGeom prst="rect">
              <a:avLst/>
            </a:prstGeom>
            <a:solidFill>
              <a:srgbClr val="F9C25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fontAlgn="auto">
                <a:spcBef>
                  <a:spcPct val="50000"/>
                </a:spcBef>
                <a:spcAft>
                  <a:spcPts val="0"/>
                </a:spcAft>
                <a:defRPr/>
              </a:pPr>
              <a:endParaRPr lang="en-US"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endParaRPr>
            </a:p>
          </p:txBody>
        </p:sp>
      </p:grpSp>
      <p:pic>
        <p:nvPicPr>
          <p:cNvPr id="54274" name="ShockwaveFlash1"/>
          <p:cNvPicPr preferRelativeResize="0">
            <a:picLocks noChangeArrowheads="1" noChangeShapeType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2971800"/>
            <a:ext cx="3733800" cy="3505200"/>
          </a:xfrm>
          <a:prstGeom prst="rect">
            <a:avLst/>
          </a:prstGeom>
          <a:noFill/>
          <a:ln>
            <a:noFill/>
          </a:ln>
          <a:extLst>
            <a:ext uri="{91240B29-F687-4F45-9708-019B960494DF}">
              <a14:hiddenLine xmlns:a14="http://schemas.microsoft.com/office/drawing/2010/main" w="9525">
                <a:noFill/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repeatCount="indefinite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0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0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56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8" grpId="0" animBg="1"/>
      <p:bldP spid="3080" grpId="0" animBg="1"/>
      <p:bldP spid="3081" grpId="0" animBg="1"/>
      <p:bldP spid="3084" grpId="0" animBg="1"/>
      <p:bldP spid="3087" grpId="0" animBg="1"/>
      <p:bldP spid="309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4"/>
          <p:cNvGrpSpPr>
            <a:grpSpLocks/>
          </p:cNvGrpSpPr>
          <p:nvPr/>
        </p:nvGrpSpPr>
        <p:grpSpPr bwMode="auto">
          <a:xfrm>
            <a:off x="2438400" y="1536700"/>
            <a:ext cx="2679700" cy="2971800"/>
            <a:chOff x="1960" y="576"/>
            <a:chExt cx="1688" cy="1872"/>
          </a:xfrm>
        </p:grpSpPr>
        <p:sp>
          <p:nvSpPr>
            <p:cNvPr id="63505" name="Rectangle 5"/>
            <p:cNvSpPr>
              <a:spLocks noChangeArrowheads="1"/>
            </p:cNvSpPr>
            <p:nvPr/>
          </p:nvSpPr>
          <p:spPr bwMode="auto">
            <a:xfrm>
              <a:off x="1968" y="576"/>
              <a:ext cx="1680" cy="1872"/>
            </a:xfrm>
            <a:prstGeom prst="rect">
              <a:avLst/>
            </a:prstGeom>
            <a:solidFill>
              <a:srgbClr val="8000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3506" name="Line 6"/>
            <p:cNvSpPr>
              <a:spLocks noChangeShapeType="1"/>
            </p:cNvSpPr>
            <p:nvPr/>
          </p:nvSpPr>
          <p:spPr bwMode="auto">
            <a:xfrm flipH="1">
              <a:off x="1968" y="576"/>
              <a:ext cx="0" cy="187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7" name="Line 7"/>
            <p:cNvSpPr>
              <a:spLocks noChangeShapeType="1"/>
            </p:cNvSpPr>
            <p:nvPr/>
          </p:nvSpPr>
          <p:spPr bwMode="auto">
            <a:xfrm>
              <a:off x="1968" y="576"/>
              <a:ext cx="168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8" name="Line 8"/>
            <p:cNvSpPr>
              <a:spLocks noChangeShapeType="1"/>
            </p:cNvSpPr>
            <p:nvPr/>
          </p:nvSpPr>
          <p:spPr bwMode="auto">
            <a:xfrm>
              <a:off x="1960" y="2448"/>
              <a:ext cx="1680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9" name="Line 9"/>
            <p:cNvSpPr>
              <a:spLocks noChangeShapeType="1"/>
            </p:cNvSpPr>
            <p:nvPr/>
          </p:nvSpPr>
          <p:spPr bwMode="auto">
            <a:xfrm flipH="1">
              <a:off x="3648" y="576"/>
              <a:ext cx="0" cy="1872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57"/>
          <p:cNvGrpSpPr>
            <a:grpSpLocks/>
          </p:cNvGrpSpPr>
          <p:nvPr/>
        </p:nvGrpSpPr>
        <p:grpSpPr bwMode="auto">
          <a:xfrm>
            <a:off x="2501900" y="1524000"/>
            <a:ext cx="2133600" cy="3708400"/>
            <a:chOff x="3504" y="960"/>
            <a:chExt cx="1344" cy="2336"/>
          </a:xfrm>
        </p:grpSpPr>
        <p:sp>
          <p:nvSpPr>
            <p:cNvPr id="63500" name="Line 25"/>
            <p:cNvSpPr>
              <a:spLocks noChangeShapeType="1"/>
            </p:cNvSpPr>
            <p:nvPr/>
          </p:nvSpPr>
          <p:spPr bwMode="auto">
            <a:xfrm>
              <a:off x="3504" y="960"/>
              <a:ext cx="0" cy="1872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1" name="Line 26"/>
            <p:cNvSpPr>
              <a:spLocks noChangeShapeType="1"/>
            </p:cNvSpPr>
            <p:nvPr/>
          </p:nvSpPr>
          <p:spPr bwMode="auto">
            <a:xfrm>
              <a:off x="3504" y="960"/>
              <a:ext cx="1344" cy="432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2" name="Line 27"/>
            <p:cNvSpPr>
              <a:spLocks noChangeShapeType="1"/>
            </p:cNvSpPr>
            <p:nvPr/>
          </p:nvSpPr>
          <p:spPr bwMode="auto">
            <a:xfrm>
              <a:off x="4848" y="1376"/>
              <a:ext cx="0" cy="1920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3" name="Line 28"/>
            <p:cNvSpPr>
              <a:spLocks noChangeShapeType="1"/>
            </p:cNvSpPr>
            <p:nvPr/>
          </p:nvSpPr>
          <p:spPr bwMode="auto">
            <a:xfrm>
              <a:off x="3504" y="2832"/>
              <a:ext cx="1344" cy="432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504" name="Line 29"/>
            <p:cNvSpPr>
              <a:spLocks noChangeShapeType="1"/>
            </p:cNvSpPr>
            <p:nvPr/>
          </p:nvSpPr>
          <p:spPr bwMode="auto">
            <a:xfrm>
              <a:off x="3504" y="1920"/>
              <a:ext cx="1344" cy="432"/>
            </a:xfrm>
            <a:prstGeom prst="line">
              <a:avLst/>
            </a:prstGeom>
            <a:noFill/>
            <a:ln w="5715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30" name="Arc 34"/>
          <p:cNvSpPr>
            <a:spLocks/>
          </p:cNvSpPr>
          <p:nvPr/>
        </p:nvSpPr>
        <p:spPr bwMode="auto">
          <a:xfrm>
            <a:off x="3733800" y="1536700"/>
            <a:ext cx="228600" cy="406400"/>
          </a:xfrm>
          <a:custGeom>
            <a:avLst/>
            <a:gdLst>
              <a:gd name="T0" fmla="*/ 2147483647 w 21600"/>
              <a:gd name="T1" fmla="*/ 0 h 34710"/>
              <a:gd name="T2" fmla="*/ 2147483647 w 21600"/>
              <a:gd name="T3" fmla="*/ 2147483647 h 34710"/>
              <a:gd name="T4" fmla="*/ 0 w 21600"/>
              <a:gd name="T5" fmla="*/ 2147483647 h 34710"/>
              <a:gd name="T6" fmla="*/ 0 60000 65536"/>
              <a:gd name="T7" fmla="*/ 0 60000 65536"/>
              <a:gd name="T8" fmla="*/ 0 60000 65536"/>
              <a:gd name="T9" fmla="*/ 0 w 21600"/>
              <a:gd name="T10" fmla="*/ 0 h 34710"/>
              <a:gd name="T11" fmla="*/ 21600 w 21600"/>
              <a:gd name="T12" fmla="*/ 34710 h 3471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4710" fill="none" extrusionOk="0">
                <a:moveTo>
                  <a:pt x="8019" y="0"/>
                </a:moveTo>
                <a:cubicBezTo>
                  <a:pt x="16221" y="3279"/>
                  <a:pt x="21600" y="11222"/>
                  <a:pt x="21600" y="20056"/>
                </a:cubicBezTo>
                <a:cubicBezTo>
                  <a:pt x="21600" y="25487"/>
                  <a:pt x="19553" y="30719"/>
                  <a:pt x="15868" y="34709"/>
                </a:cubicBezTo>
              </a:path>
              <a:path w="21600" h="34710" stroke="0" extrusionOk="0">
                <a:moveTo>
                  <a:pt x="8019" y="0"/>
                </a:moveTo>
                <a:cubicBezTo>
                  <a:pt x="16221" y="3279"/>
                  <a:pt x="21600" y="11222"/>
                  <a:pt x="21600" y="20056"/>
                </a:cubicBezTo>
                <a:cubicBezTo>
                  <a:pt x="21600" y="25487"/>
                  <a:pt x="19553" y="30719"/>
                  <a:pt x="15868" y="34709"/>
                </a:cubicBezTo>
                <a:lnTo>
                  <a:pt x="0" y="20056"/>
                </a:lnTo>
                <a:close/>
              </a:path>
            </a:pathLst>
          </a:cu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" name="Group 67"/>
          <p:cNvGrpSpPr>
            <a:grpSpLocks/>
          </p:cNvGrpSpPr>
          <p:nvPr/>
        </p:nvGrpSpPr>
        <p:grpSpPr bwMode="auto">
          <a:xfrm>
            <a:off x="2514600" y="1524000"/>
            <a:ext cx="1841500" cy="4038600"/>
            <a:chOff x="3496" y="960"/>
            <a:chExt cx="1160" cy="2544"/>
          </a:xfrm>
        </p:grpSpPr>
        <p:sp>
          <p:nvSpPr>
            <p:cNvPr id="63496" name="Line 30"/>
            <p:cNvSpPr>
              <a:spLocks noChangeShapeType="1"/>
            </p:cNvSpPr>
            <p:nvPr/>
          </p:nvSpPr>
          <p:spPr bwMode="auto">
            <a:xfrm>
              <a:off x="3504" y="960"/>
              <a:ext cx="1152" cy="6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497" name="Line 31"/>
            <p:cNvSpPr>
              <a:spLocks noChangeShapeType="1"/>
            </p:cNvSpPr>
            <p:nvPr/>
          </p:nvSpPr>
          <p:spPr bwMode="auto">
            <a:xfrm>
              <a:off x="4640" y="1624"/>
              <a:ext cx="0" cy="18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498" name="Line 32"/>
            <p:cNvSpPr>
              <a:spLocks noChangeShapeType="1"/>
            </p:cNvSpPr>
            <p:nvPr/>
          </p:nvSpPr>
          <p:spPr bwMode="auto">
            <a:xfrm>
              <a:off x="3504" y="2832"/>
              <a:ext cx="1152" cy="6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3499" name="Line 38"/>
            <p:cNvSpPr>
              <a:spLocks noChangeShapeType="1"/>
            </p:cNvSpPr>
            <p:nvPr/>
          </p:nvSpPr>
          <p:spPr bwMode="auto">
            <a:xfrm>
              <a:off x="3496" y="1920"/>
              <a:ext cx="1152" cy="672"/>
            </a:xfrm>
            <a:prstGeom prst="line">
              <a:avLst/>
            </a:prstGeom>
            <a:noFill/>
            <a:ln w="571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35" name="Arc 39"/>
          <p:cNvSpPr>
            <a:spLocks/>
          </p:cNvSpPr>
          <p:nvPr/>
        </p:nvSpPr>
        <p:spPr bwMode="auto">
          <a:xfrm>
            <a:off x="3479800" y="1562100"/>
            <a:ext cx="228600" cy="485775"/>
          </a:xfrm>
          <a:custGeom>
            <a:avLst/>
            <a:gdLst>
              <a:gd name="T0" fmla="*/ 2147483647 w 21600"/>
              <a:gd name="T1" fmla="*/ 0 h 41499"/>
              <a:gd name="T2" fmla="*/ 2147483647 w 21600"/>
              <a:gd name="T3" fmla="*/ 2147483647 h 41499"/>
              <a:gd name="T4" fmla="*/ 0 w 21600"/>
              <a:gd name="T5" fmla="*/ 2147483647 h 41499"/>
              <a:gd name="T6" fmla="*/ 0 60000 65536"/>
              <a:gd name="T7" fmla="*/ 0 60000 65536"/>
              <a:gd name="T8" fmla="*/ 0 60000 65536"/>
              <a:gd name="T9" fmla="*/ 0 w 21600"/>
              <a:gd name="T10" fmla="*/ 0 h 41499"/>
              <a:gd name="T11" fmla="*/ 21600 w 21600"/>
              <a:gd name="T12" fmla="*/ 41499 h 41499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41499" fill="none" extrusionOk="0">
                <a:moveTo>
                  <a:pt x="8019" y="0"/>
                </a:moveTo>
                <a:cubicBezTo>
                  <a:pt x="16221" y="3279"/>
                  <a:pt x="21600" y="11222"/>
                  <a:pt x="21600" y="20056"/>
                </a:cubicBezTo>
                <a:cubicBezTo>
                  <a:pt x="21600" y="30981"/>
                  <a:pt x="13442" y="40186"/>
                  <a:pt x="2596" y="41499"/>
                </a:cubicBezTo>
              </a:path>
              <a:path w="21600" h="41499" stroke="0" extrusionOk="0">
                <a:moveTo>
                  <a:pt x="8019" y="0"/>
                </a:moveTo>
                <a:cubicBezTo>
                  <a:pt x="16221" y="3279"/>
                  <a:pt x="21600" y="11222"/>
                  <a:pt x="21600" y="20056"/>
                </a:cubicBezTo>
                <a:cubicBezTo>
                  <a:pt x="21600" y="30981"/>
                  <a:pt x="13442" y="40186"/>
                  <a:pt x="2596" y="41499"/>
                </a:cubicBezTo>
                <a:lnTo>
                  <a:pt x="0" y="20056"/>
                </a:lnTo>
                <a:close/>
              </a:path>
            </a:pathLst>
          </a:custGeom>
          <a:noFill/>
          <a:ln w="38100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63494" name="Picture 21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5" name="Picture 22" descr="POINSET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64299" y="4508500"/>
            <a:ext cx="23622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hecke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1000"/>
                                        <p:tgtEl>
                                          <p:spTgt spid="4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3" dur="1000"/>
                                        <p:tgtEl>
                                          <p:spTgt spid="4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30" grpId="0" animBg="1"/>
      <p:bldP spid="41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3" name="AutoShape 3"/>
          <p:cNvSpPr>
            <a:spLocks noChangeArrowheads="1"/>
          </p:cNvSpPr>
          <p:nvPr/>
        </p:nvSpPr>
        <p:spPr bwMode="auto">
          <a:xfrm>
            <a:off x="3962400" y="4953000"/>
            <a:ext cx="4419600" cy="1066800"/>
          </a:xfrm>
          <a:prstGeom prst="parallelogram">
            <a:avLst>
              <a:gd name="adj" fmla="val 103571"/>
            </a:avLst>
          </a:prstGeom>
          <a:solidFill>
            <a:srgbClr val="00FF00"/>
          </a:solidFill>
          <a:ln w="2857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vi-VN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 flipH="1">
            <a:off x="6554788" y="4070350"/>
            <a:ext cx="69850" cy="2787650"/>
            <a:chOff x="2784" y="1440"/>
            <a:chExt cx="0" cy="1968"/>
          </a:xfrm>
        </p:grpSpPr>
        <p:sp>
          <p:nvSpPr>
            <p:cNvPr id="12386" name="Line 5"/>
            <p:cNvSpPr>
              <a:spLocks noChangeShapeType="1"/>
            </p:cNvSpPr>
            <p:nvPr/>
          </p:nvSpPr>
          <p:spPr bwMode="auto">
            <a:xfrm rot="-5400000">
              <a:off x="2208" y="2016"/>
              <a:ext cx="1152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7" name="Line 6"/>
            <p:cNvSpPr>
              <a:spLocks noChangeShapeType="1"/>
            </p:cNvSpPr>
            <p:nvPr/>
          </p:nvSpPr>
          <p:spPr bwMode="auto">
            <a:xfrm rot="-5400000">
              <a:off x="2592" y="2784"/>
              <a:ext cx="384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8" name="Line 7"/>
            <p:cNvSpPr>
              <a:spLocks noChangeShapeType="1"/>
            </p:cNvSpPr>
            <p:nvPr/>
          </p:nvSpPr>
          <p:spPr bwMode="auto">
            <a:xfrm rot="-5400000">
              <a:off x="2544" y="3168"/>
              <a:ext cx="48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68" name="AutoShape 8"/>
          <p:cNvSpPr>
            <a:spLocks noChangeArrowheads="1"/>
          </p:cNvSpPr>
          <p:nvPr/>
        </p:nvSpPr>
        <p:spPr bwMode="auto">
          <a:xfrm rot="-1855017">
            <a:off x="2768600" y="2609850"/>
            <a:ext cx="4016375" cy="1006475"/>
          </a:xfrm>
          <a:prstGeom prst="parallelogram">
            <a:avLst>
              <a:gd name="adj" fmla="val 99763"/>
            </a:avLst>
          </a:prstGeom>
          <a:solidFill>
            <a:srgbClr val="000099"/>
          </a:solidFill>
          <a:ln w="28575">
            <a:solidFill>
              <a:srgbClr val="00FFFF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vi-VN"/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 rot="19744983" flipH="1">
            <a:off x="5148263" y="1268413"/>
            <a:ext cx="69850" cy="2843212"/>
            <a:chOff x="2784" y="1440"/>
            <a:chExt cx="0" cy="1968"/>
          </a:xfrm>
        </p:grpSpPr>
        <p:sp>
          <p:nvSpPr>
            <p:cNvPr id="12383" name="Line 10"/>
            <p:cNvSpPr>
              <a:spLocks noChangeShapeType="1"/>
            </p:cNvSpPr>
            <p:nvPr/>
          </p:nvSpPr>
          <p:spPr bwMode="auto">
            <a:xfrm rot="-5400000">
              <a:off x="2208" y="2016"/>
              <a:ext cx="11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4" name="Line 11"/>
            <p:cNvSpPr>
              <a:spLocks noChangeShapeType="1"/>
            </p:cNvSpPr>
            <p:nvPr/>
          </p:nvSpPr>
          <p:spPr bwMode="auto">
            <a:xfrm rot="-5400000">
              <a:off x="2592" y="2784"/>
              <a:ext cx="384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5" name="Line 12"/>
            <p:cNvSpPr>
              <a:spLocks noChangeShapeType="1"/>
            </p:cNvSpPr>
            <p:nvPr/>
          </p:nvSpPr>
          <p:spPr bwMode="auto">
            <a:xfrm rot="-5400000">
              <a:off x="2544" y="3168"/>
              <a:ext cx="480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73" name="Arc 13"/>
          <p:cNvSpPr>
            <a:spLocks/>
          </p:cNvSpPr>
          <p:nvPr/>
        </p:nvSpPr>
        <p:spPr bwMode="auto">
          <a:xfrm>
            <a:off x="4411663" y="5573713"/>
            <a:ext cx="223837" cy="431800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19050">
            <a:solidFill>
              <a:srgbClr val="0000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574" name="Text Box 14"/>
          <p:cNvSpPr txBox="1">
            <a:spLocks noChangeArrowheads="1"/>
          </p:cNvSpPr>
          <p:nvPr/>
        </p:nvSpPr>
        <p:spPr bwMode="auto">
          <a:xfrm>
            <a:off x="4211638" y="5681663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alibri" pitchFamily="34" charset="0"/>
              </a:rPr>
              <a:t>P</a:t>
            </a:r>
          </a:p>
        </p:txBody>
      </p:sp>
      <p:grpSp>
        <p:nvGrpSpPr>
          <p:cNvPr id="4" name="Group 15"/>
          <p:cNvGrpSpPr>
            <a:grpSpLocks/>
          </p:cNvGrpSpPr>
          <p:nvPr/>
        </p:nvGrpSpPr>
        <p:grpSpPr bwMode="auto">
          <a:xfrm rot="-1379217">
            <a:off x="3419475" y="3933825"/>
            <a:ext cx="381000" cy="381000"/>
            <a:chOff x="864" y="2880"/>
            <a:chExt cx="240" cy="240"/>
          </a:xfrm>
        </p:grpSpPr>
        <p:sp>
          <p:nvSpPr>
            <p:cNvPr id="12381" name="Arc 16"/>
            <p:cNvSpPr>
              <a:spLocks/>
            </p:cNvSpPr>
            <p:nvPr/>
          </p:nvSpPr>
          <p:spPr bwMode="auto">
            <a:xfrm>
              <a:off x="960" y="2880"/>
              <a:ext cx="144" cy="240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lnTo>
                    <a:pt x="-1" y="0"/>
                  </a:lnTo>
                  <a:close/>
                </a:path>
              </a:pathLst>
            </a:custGeom>
            <a:noFill/>
            <a:ln w="19050">
              <a:solidFill>
                <a:srgbClr val="00FF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382" name="Text Box 17"/>
            <p:cNvSpPr txBox="1">
              <a:spLocks noChangeArrowheads="1"/>
            </p:cNvSpPr>
            <p:nvPr/>
          </p:nvSpPr>
          <p:spPr bwMode="auto">
            <a:xfrm>
              <a:off x="864" y="2928"/>
              <a:ext cx="19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400">
                  <a:solidFill>
                    <a:srgbClr val="AED5F0"/>
                  </a:solidFill>
                  <a:latin typeface="Calibri" pitchFamily="34" charset="0"/>
                </a:rPr>
                <a:t>Q</a:t>
              </a: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 rot="19744983" flipH="1">
            <a:off x="4572000" y="1484313"/>
            <a:ext cx="69850" cy="2936875"/>
            <a:chOff x="2784" y="1440"/>
            <a:chExt cx="0" cy="1968"/>
          </a:xfrm>
        </p:grpSpPr>
        <p:sp>
          <p:nvSpPr>
            <p:cNvPr id="12378" name="Line 19"/>
            <p:cNvSpPr>
              <a:spLocks noChangeShapeType="1"/>
            </p:cNvSpPr>
            <p:nvPr/>
          </p:nvSpPr>
          <p:spPr bwMode="auto">
            <a:xfrm rot="-5400000">
              <a:off x="2208" y="2016"/>
              <a:ext cx="1152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9" name="Line 20"/>
            <p:cNvSpPr>
              <a:spLocks noChangeShapeType="1"/>
            </p:cNvSpPr>
            <p:nvPr/>
          </p:nvSpPr>
          <p:spPr bwMode="auto">
            <a:xfrm rot="-5400000">
              <a:off x="2592" y="2784"/>
              <a:ext cx="384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80" name="Line 21"/>
            <p:cNvSpPr>
              <a:spLocks noChangeShapeType="1"/>
            </p:cNvSpPr>
            <p:nvPr/>
          </p:nvSpPr>
          <p:spPr bwMode="auto">
            <a:xfrm rot="-5400000">
              <a:off x="2544" y="3168"/>
              <a:ext cx="480" cy="0"/>
            </a:xfrm>
            <a:prstGeom prst="line">
              <a:avLst/>
            </a:prstGeom>
            <a:noFill/>
            <a:ln w="38100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 flipH="1">
            <a:off x="6011863" y="4019550"/>
            <a:ext cx="79375" cy="2838450"/>
            <a:chOff x="2784" y="1440"/>
            <a:chExt cx="0" cy="1968"/>
          </a:xfrm>
        </p:grpSpPr>
        <p:sp>
          <p:nvSpPr>
            <p:cNvPr id="12375" name="Line 23"/>
            <p:cNvSpPr>
              <a:spLocks noChangeShapeType="1"/>
            </p:cNvSpPr>
            <p:nvPr/>
          </p:nvSpPr>
          <p:spPr bwMode="auto">
            <a:xfrm rot="-5400000">
              <a:off x="2208" y="2016"/>
              <a:ext cx="1152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6" name="Line 24"/>
            <p:cNvSpPr>
              <a:spLocks noChangeShapeType="1"/>
            </p:cNvSpPr>
            <p:nvPr/>
          </p:nvSpPr>
          <p:spPr bwMode="auto">
            <a:xfrm rot="-5400000">
              <a:off x="2592" y="2784"/>
              <a:ext cx="384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7" name="Line 25"/>
            <p:cNvSpPr>
              <a:spLocks noChangeShapeType="1"/>
            </p:cNvSpPr>
            <p:nvPr/>
          </p:nvSpPr>
          <p:spPr bwMode="auto">
            <a:xfrm rot="-5400000">
              <a:off x="2544" y="3168"/>
              <a:ext cx="480" cy="0"/>
            </a:xfrm>
            <a:prstGeom prst="line">
              <a:avLst/>
            </a:prstGeom>
            <a:noFill/>
            <a:ln w="38100">
              <a:solidFill>
                <a:srgbClr val="FF0066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6586" name="Text Box 26"/>
          <p:cNvSpPr txBox="1">
            <a:spLocks noChangeArrowheads="1"/>
          </p:cNvSpPr>
          <p:nvPr/>
        </p:nvSpPr>
        <p:spPr bwMode="auto">
          <a:xfrm>
            <a:off x="6596063" y="3998913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a</a:t>
            </a:r>
          </a:p>
        </p:txBody>
      </p:sp>
      <p:sp>
        <p:nvSpPr>
          <p:cNvPr id="66587" name="Text Box 27"/>
          <p:cNvSpPr txBox="1">
            <a:spLocks noChangeArrowheads="1"/>
          </p:cNvSpPr>
          <p:nvPr/>
        </p:nvSpPr>
        <p:spPr bwMode="auto">
          <a:xfrm>
            <a:off x="4427538" y="1341438"/>
            <a:ext cx="3048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b</a:t>
            </a:r>
          </a:p>
        </p:txBody>
      </p:sp>
      <p:sp>
        <p:nvSpPr>
          <p:cNvPr id="66588" name="Text Box 28"/>
          <p:cNvSpPr txBox="1">
            <a:spLocks noChangeArrowheads="1"/>
          </p:cNvSpPr>
          <p:nvPr/>
        </p:nvSpPr>
        <p:spPr bwMode="auto">
          <a:xfrm>
            <a:off x="5508625" y="407670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a</a:t>
            </a:r>
            <a:r>
              <a:rPr lang="en-US" sz="1600" baseline="-25000">
                <a:latin typeface="Calibri" pitchFamily="34" charset="0"/>
              </a:rPr>
              <a:t>1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66589" name="Text Box 29"/>
          <p:cNvSpPr txBox="1">
            <a:spLocks noChangeArrowheads="1"/>
          </p:cNvSpPr>
          <p:nvPr/>
        </p:nvSpPr>
        <p:spPr bwMode="auto">
          <a:xfrm>
            <a:off x="3492500" y="1844675"/>
            <a:ext cx="3810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b</a:t>
            </a:r>
            <a:r>
              <a:rPr lang="en-US" sz="1600" baseline="-25000">
                <a:latin typeface="Calibri" pitchFamily="34" charset="0"/>
              </a:rPr>
              <a:t>1</a:t>
            </a:r>
            <a:endParaRPr lang="en-US" sz="1600">
              <a:latin typeface="Calibri" pitchFamily="34" charset="0"/>
            </a:endParaRPr>
          </a:p>
        </p:txBody>
      </p:sp>
      <p:sp>
        <p:nvSpPr>
          <p:cNvPr id="66590" name="Line 30"/>
          <p:cNvSpPr>
            <a:spLocks noChangeShapeType="1"/>
          </p:cNvSpPr>
          <p:nvPr/>
        </p:nvSpPr>
        <p:spPr bwMode="auto">
          <a:xfrm rot="-7255017">
            <a:off x="6169025" y="2714625"/>
            <a:ext cx="3124200" cy="0"/>
          </a:xfrm>
          <a:prstGeom prst="line">
            <a:avLst/>
          </a:prstGeom>
          <a:noFill/>
          <a:ln w="38100">
            <a:solidFill>
              <a:srgbClr val="3366FF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1" name="Line 31"/>
          <p:cNvSpPr>
            <a:spLocks noChangeShapeType="1"/>
          </p:cNvSpPr>
          <p:nvPr/>
        </p:nvSpPr>
        <p:spPr bwMode="auto">
          <a:xfrm rot="-5400000">
            <a:off x="6502400" y="2787650"/>
            <a:ext cx="3276600" cy="0"/>
          </a:xfrm>
          <a:prstGeom prst="line">
            <a:avLst/>
          </a:prstGeom>
          <a:noFill/>
          <a:ln w="38100">
            <a:solidFill>
              <a:srgbClr val="FF0066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592" name="Text Box 32"/>
          <p:cNvSpPr txBox="1">
            <a:spLocks noChangeArrowheads="1"/>
          </p:cNvSpPr>
          <p:nvPr/>
        </p:nvSpPr>
        <p:spPr bwMode="auto">
          <a:xfrm>
            <a:off x="8216900" y="351155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400">
                <a:latin typeface="Calibri" pitchFamily="34" charset="0"/>
              </a:rPr>
              <a:t>O</a:t>
            </a:r>
          </a:p>
        </p:txBody>
      </p:sp>
      <p:sp>
        <p:nvSpPr>
          <p:cNvPr id="66593" name="Text Box 33"/>
          <p:cNvSpPr txBox="1">
            <a:spLocks noChangeArrowheads="1"/>
          </p:cNvSpPr>
          <p:nvPr/>
        </p:nvSpPr>
        <p:spPr bwMode="auto">
          <a:xfrm>
            <a:off x="8216900" y="996950"/>
            <a:ext cx="457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a’</a:t>
            </a:r>
          </a:p>
        </p:txBody>
      </p:sp>
      <p:sp>
        <p:nvSpPr>
          <p:cNvPr id="66594" name="Text Box 34"/>
          <p:cNvSpPr txBox="1">
            <a:spLocks noChangeArrowheads="1"/>
          </p:cNvSpPr>
          <p:nvPr/>
        </p:nvSpPr>
        <p:spPr bwMode="auto">
          <a:xfrm>
            <a:off x="6540500" y="1225550"/>
            <a:ext cx="5334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1600">
                <a:latin typeface="Calibri" pitchFamily="34" charset="0"/>
              </a:rPr>
              <a:t>b’</a:t>
            </a:r>
          </a:p>
        </p:txBody>
      </p:sp>
      <p:sp>
        <p:nvSpPr>
          <p:cNvPr id="66595" name="Oval 35"/>
          <p:cNvSpPr>
            <a:spLocks noChangeArrowheads="1"/>
          </p:cNvSpPr>
          <p:nvPr/>
        </p:nvSpPr>
        <p:spPr bwMode="auto">
          <a:xfrm>
            <a:off x="8102600" y="34353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vi-VN"/>
          </a:p>
        </p:txBody>
      </p:sp>
      <p:sp>
        <p:nvSpPr>
          <p:cNvPr id="3187" name="Text Box 115"/>
          <p:cNvSpPr txBox="1">
            <a:spLocks noChangeArrowheads="1"/>
          </p:cNvSpPr>
          <p:nvPr/>
        </p:nvSpPr>
        <p:spPr bwMode="auto">
          <a:xfrm>
            <a:off x="47625" y="79375"/>
            <a:ext cx="45005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I.GÓC GIỮA HAI MẶT PHẲNG</a:t>
            </a:r>
          </a:p>
        </p:txBody>
      </p:sp>
      <p:sp>
        <p:nvSpPr>
          <p:cNvPr id="3188" name="Text Box 116"/>
          <p:cNvSpPr txBox="1">
            <a:spLocks noChangeArrowheads="1"/>
          </p:cNvSpPr>
          <p:nvPr/>
        </p:nvSpPr>
        <p:spPr bwMode="auto">
          <a:xfrm>
            <a:off x="134938" y="558800"/>
            <a:ext cx="2628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nghĩa:</a:t>
            </a:r>
          </a:p>
        </p:txBody>
      </p:sp>
      <p:sp>
        <p:nvSpPr>
          <p:cNvPr id="3193" name="AutoShape 121"/>
          <p:cNvSpPr>
            <a:spLocks noChangeArrowheads="1"/>
          </p:cNvSpPr>
          <p:nvPr/>
        </p:nvSpPr>
        <p:spPr bwMode="auto">
          <a:xfrm>
            <a:off x="-626594" y="1372074"/>
            <a:ext cx="3851275" cy="2016125"/>
          </a:xfrm>
          <a:prstGeom prst="cloudCallout">
            <a:avLst>
              <a:gd name="adj1" fmla="val 45093"/>
              <a:gd name="adj2" fmla="val 1003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vi-VN"/>
          </a:p>
        </p:txBody>
      </p:sp>
      <p:sp>
        <p:nvSpPr>
          <p:cNvPr id="3194" name="Text Box 122"/>
          <p:cNvSpPr txBox="1">
            <a:spLocks noChangeArrowheads="1"/>
          </p:cNvSpPr>
          <p:nvPr/>
        </p:nvSpPr>
        <p:spPr bwMode="auto">
          <a:xfrm>
            <a:off x="0" y="1773238"/>
            <a:ext cx="3240088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 có nhận xét gì về góc 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và góc (a1,b1)</a:t>
            </a:r>
          </a:p>
        </p:txBody>
      </p:sp>
      <p:sp>
        <p:nvSpPr>
          <p:cNvPr id="3196" name="AutoShape 124"/>
          <p:cNvSpPr>
            <a:spLocks noChangeArrowheads="1"/>
          </p:cNvSpPr>
          <p:nvPr/>
        </p:nvSpPr>
        <p:spPr bwMode="auto">
          <a:xfrm>
            <a:off x="-304800" y="1752600"/>
            <a:ext cx="2987675" cy="1223963"/>
          </a:xfrm>
          <a:prstGeom prst="wedgeEllipseCallout">
            <a:avLst>
              <a:gd name="adj1" fmla="val 69287"/>
              <a:gd name="adj2" fmla="val 93708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a,b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)=(a1,b1)</a:t>
            </a:r>
          </a:p>
        </p:txBody>
      </p:sp>
      <p:sp>
        <p:nvSpPr>
          <p:cNvPr id="3217" name="Text Box 145"/>
          <p:cNvSpPr txBox="1">
            <a:spLocks noChangeArrowheads="1"/>
          </p:cNvSpPr>
          <p:nvPr/>
        </p:nvSpPr>
        <p:spPr bwMode="auto">
          <a:xfrm>
            <a:off x="468313" y="914400"/>
            <a:ext cx="532765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latin typeface="Calibri" pitchFamily="34" charset="0"/>
              </a:rPr>
              <a:t>   </a:t>
            </a:r>
            <a:r>
              <a:rPr lang="en-US" sz="2400" b="1" i="1" dirty="0" err="1">
                <a:latin typeface="Times New Roman" pitchFamily="18" charset="0"/>
              </a:rPr>
              <a:t>Góc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giữa</a:t>
            </a:r>
            <a:r>
              <a:rPr lang="en-US" sz="2400" b="1" i="1" dirty="0">
                <a:latin typeface="Times New Roman" pitchFamily="18" charset="0"/>
              </a:rPr>
              <a:t> 2 </a:t>
            </a:r>
            <a:r>
              <a:rPr lang="en-US" sz="2400" b="1" i="1" dirty="0" err="1">
                <a:latin typeface="Times New Roman" pitchFamily="18" charset="0"/>
              </a:rPr>
              <a:t>mp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là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góc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giữa</a:t>
            </a:r>
            <a:r>
              <a:rPr lang="en-US" sz="2400" b="1" i="1" dirty="0">
                <a:latin typeface="Times New Roman" pitchFamily="18" charset="0"/>
              </a:rPr>
              <a:t> 2 </a:t>
            </a:r>
            <a:r>
              <a:rPr lang="en-US" sz="2400" b="1" i="1" dirty="0" err="1">
                <a:latin typeface="Times New Roman" pitchFamily="18" charset="0"/>
              </a:rPr>
              <a:t>đường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thẳng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lần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lượt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vuông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góc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với</a:t>
            </a:r>
            <a:r>
              <a:rPr lang="en-US" sz="2400" b="1" i="1" dirty="0">
                <a:latin typeface="Times New Roman" pitchFamily="18" charset="0"/>
              </a:rPr>
              <a:t> 2 </a:t>
            </a:r>
            <a:r>
              <a:rPr lang="en-US" sz="2400" b="1" i="1" dirty="0" err="1">
                <a:latin typeface="Times New Roman" pitchFamily="18" charset="0"/>
              </a:rPr>
              <a:t>mp</a:t>
            </a:r>
            <a:r>
              <a:rPr lang="en-US" sz="2400" b="1" i="1" dirty="0">
                <a:latin typeface="Times New Roman" pitchFamily="18" charset="0"/>
              </a:rPr>
              <a:t> </a:t>
            </a:r>
            <a:r>
              <a:rPr lang="en-US" sz="2400" b="1" i="1" dirty="0" err="1">
                <a:latin typeface="Times New Roman" pitchFamily="18" charset="0"/>
              </a:rPr>
              <a:t>đó</a:t>
            </a:r>
            <a:r>
              <a:rPr lang="en-US" sz="2400" b="1" i="1" dirty="0">
                <a:latin typeface="Times New Roman" pitchFamily="18" charset="0"/>
              </a:rPr>
              <a:t>.</a:t>
            </a:r>
          </a:p>
        </p:txBody>
      </p:sp>
      <p:graphicFrame>
        <p:nvGraphicFramePr>
          <p:cNvPr id="12290" name="Object 148"/>
          <p:cNvGraphicFramePr>
            <a:graphicFrameLocks noGrp="1" noChangeAspect="1"/>
          </p:cNvGraphicFramePr>
          <p:nvPr>
            <p:ph sz="quarter" idx="1"/>
          </p:nvPr>
        </p:nvGraphicFramePr>
        <p:xfrm>
          <a:off x="2419350" y="25844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4" name="Equation" r:id="rId3" imgW="114151" imgH="215619" progId="Equation.3">
                  <p:embed/>
                </p:oleObj>
              </mc:Choice>
              <mc:Fallback>
                <p:oleObj name="Equation" r:id="rId3" imgW="114151" imgH="215619" progId="Equation.3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9350" y="25844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1" name="Object 150"/>
          <p:cNvGraphicFramePr>
            <a:graphicFrameLocks noGrp="1" noChangeAspect="1"/>
          </p:cNvGraphicFramePr>
          <p:nvPr>
            <p:ph sz="quarter" idx="2"/>
          </p:nvPr>
        </p:nvGraphicFramePr>
        <p:xfrm>
          <a:off x="6610350" y="25844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5" name="Equation" r:id="rId5" imgW="114151" imgH="215619" progId="Equation.3">
                  <p:embed/>
                </p:oleObj>
              </mc:Choice>
              <mc:Fallback>
                <p:oleObj name="Equation" r:id="rId5" imgW="114151" imgH="215619" progId="Equation.3">
                  <p:embed/>
                  <p:pic>
                    <p:nvPicPr>
                      <p:cNvPr id="0" name="Object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10350" y="25844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2" name="Object 170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415088" y="4554538"/>
          <a:ext cx="504825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6" name="Equation" r:id="rId6" imgW="114151" imgH="215619" progId="Equation.3">
                  <p:embed/>
                </p:oleObj>
              </mc:Choice>
              <mc:Fallback>
                <p:oleObj name="Equation" r:id="rId6" imgW="114151" imgH="215619" progId="Equation.3">
                  <p:embed/>
                  <p:pic>
                    <p:nvPicPr>
                      <p:cNvPr id="0" name="Object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5088" y="4554538"/>
                        <a:ext cx="504825" cy="9540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3" name="Object 159"/>
          <p:cNvGraphicFramePr>
            <a:graphicFrameLocks noChangeAspect="1"/>
          </p:cNvGraphicFramePr>
          <p:nvPr/>
        </p:nvGraphicFramePr>
        <p:xfrm>
          <a:off x="2163763" y="4941888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7" name="Equation" r:id="rId7" imgW="114151" imgH="215619" progId="Equation.3">
                  <p:embed/>
                </p:oleObj>
              </mc:Choice>
              <mc:Fallback>
                <p:oleObj name="Equation" r:id="rId7" imgW="114151" imgH="215619" progId="Equation.3">
                  <p:embed/>
                  <p:pic>
                    <p:nvPicPr>
                      <p:cNvPr id="0" name="Object 15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3763" y="4941888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4" name="Object 16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8" name="Equation" r:id="rId8" imgW="114151" imgH="215619" progId="Equation.3">
                  <p:embed/>
                </p:oleObj>
              </mc:Choice>
              <mc:Fallback>
                <p:oleObj name="Equation" r:id="rId8" imgW="114151" imgH="215619" progId="Equation.3">
                  <p:embed/>
                  <p:pic>
                    <p:nvPicPr>
                      <p:cNvPr id="0" name="Object 16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5" name="Object 161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59" name="Equation" r:id="rId9" imgW="114151" imgH="215619" progId="Equation.3">
                  <p:embed/>
                </p:oleObj>
              </mc:Choice>
              <mc:Fallback>
                <p:oleObj name="Equation" r:id="rId9" imgW="114151" imgH="215619" progId="Equation.3">
                  <p:embed/>
                  <p:pic>
                    <p:nvPicPr>
                      <p:cNvPr id="0" name="Object 1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6" name="Object 16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0" name="Equation" r:id="rId10" imgW="114151" imgH="215619" progId="Equation.3">
                  <p:embed/>
                </p:oleObj>
              </mc:Choice>
              <mc:Fallback>
                <p:oleObj name="Equation" r:id="rId10" imgW="114151" imgH="215619" progId="Equation.3">
                  <p:embed/>
                  <p:pic>
                    <p:nvPicPr>
                      <p:cNvPr id="0" name="Object 16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7" name="Object 16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1" name="Equation" r:id="rId11" imgW="114151" imgH="215619" progId="Equation.3">
                  <p:embed/>
                </p:oleObj>
              </mc:Choice>
              <mc:Fallback>
                <p:oleObj name="Equation" r:id="rId11" imgW="114151" imgH="215619" progId="Equation.3">
                  <p:embed/>
                  <p:pic>
                    <p:nvPicPr>
                      <p:cNvPr id="0" name="Object 1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8" name="Object 16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2" name="Equation" r:id="rId12" imgW="114151" imgH="215619" progId="Equation.3">
                  <p:embed/>
                </p:oleObj>
              </mc:Choice>
              <mc:Fallback>
                <p:oleObj name="Equation" r:id="rId12" imgW="114151" imgH="215619" progId="Equation.3">
                  <p:embed/>
                  <p:pic>
                    <p:nvPicPr>
                      <p:cNvPr id="0" name="Object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299" name="Object 16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3" name="Equation" r:id="rId13" imgW="114151" imgH="215619" progId="Equation.3">
                  <p:embed/>
                </p:oleObj>
              </mc:Choice>
              <mc:Fallback>
                <p:oleObj name="Equation" r:id="rId13" imgW="114151" imgH="215619" progId="Equation.3">
                  <p:embed/>
                  <p:pic>
                    <p:nvPicPr>
                      <p:cNvPr id="0" name="Object 1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0" name="Object 166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4" name="Equation" r:id="rId14" imgW="114151" imgH="215619" progId="Equation.3">
                  <p:embed/>
                </p:oleObj>
              </mc:Choice>
              <mc:Fallback>
                <p:oleObj name="Equation" r:id="rId14" imgW="114151" imgH="215619" progId="Equation.3">
                  <p:embed/>
                  <p:pic>
                    <p:nvPicPr>
                      <p:cNvPr id="0" name="Object 1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331" name="Rectangle 168"/>
          <p:cNvSpPr>
            <a:spLocks noChangeArrowheads="1"/>
          </p:cNvSpPr>
          <p:nvPr/>
        </p:nvSpPr>
        <p:spPr bwMode="auto">
          <a:xfrm>
            <a:off x="0" y="319563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vi-VN"/>
          </a:p>
        </p:txBody>
      </p:sp>
      <p:sp>
        <p:nvSpPr>
          <p:cNvPr id="12332" name="Rectangle 169"/>
          <p:cNvSpPr>
            <a:spLocks noChangeArrowheads="1"/>
          </p:cNvSpPr>
          <p:nvPr/>
        </p:nvSpPr>
        <p:spPr bwMode="auto">
          <a:xfrm>
            <a:off x="0" y="3357563"/>
            <a:ext cx="27146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1400">
                <a:latin typeface="Calibri" pitchFamily="34" charset="0"/>
                <a:cs typeface="Times New Roman" pitchFamily="18" charset="0"/>
              </a:rPr>
              <a:t> </a:t>
            </a:r>
            <a:r>
              <a:rPr lang="en-US" sz="1100">
                <a:latin typeface="Calibri" pitchFamily="34" charset="0"/>
              </a:rPr>
              <a:t> </a:t>
            </a:r>
            <a:endParaRPr lang="en-US">
              <a:latin typeface="Calibri" pitchFamily="34" charset="0"/>
            </a:endParaRPr>
          </a:p>
        </p:txBody>
      </p:sp>
      <p:graphicFrame>
        <p:nvGraphicFramePr>
          <p:cNvPr id="12301" name="Object 17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5" name="Equation" r:id="rId15" imgW="114151" imgH="215619" progId="Equation.3">
                  <p:embed/>
                </p:oleObj>
              </mc:Choice>
              <mc:Fallback>
                <p:oleObj name="Equation" r:id="rId15" imgW="114151" imgH="215619" progId="Equation.3">
                  <p:embed/>
                  <p:pic>
                    <p:nvPicPr>
                      <p:cNvPr id="0" name="Object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302" name="Object 175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66" name="Equation" r:id="rId16" imgW="114151" imgH="215619" progId="Equation.3">
                  <p:embed/>
                </p:oleObj>
              </mc:Choice>
              <mc:Fallback>
                <p:oleObj name="Equation" r:id="rId16" imgW="114151" imgH="215619" progId="Equation.3">
                  <p:embed/>
                  <p:pic>
                    <p:nvPicPr>
                      <p:cNvPr id="0" name="Object 17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87"/>
          <p:cNvGrpSpPr>
            <a:grpSpLocks/>
          </p:cNvGrpSpPr>
          <p:nvPr/>
        </p:nvGrpSpPr>
        <p:grpSpPr bwMode="auto">
          <a:xfrm>
            <a:off x="1371600" y="2057400"/>
            <a:ext cx="4859338" cy="3616325"/>
            <a:chOff x="-20" y="2476"/>
            <a:chExt cx="3061" cy="2278"/>
          </a:xfrm>
        </p:grpSpPr>
        <p:sp>
          <p:nvSpPr>
            <p:cNvPr id="12374" name="Text Box 176"/>
            <p:cNvSpPr txBox="1">
              <a:spLocks noChangeArrowheads="1"/>
            </p:cNvSpPr>
            <p:nvPr/>
          </p:nvSpPr>
          <p:spPr bwMode="auto">
            <a:xfrm>
              <a:off x="-20" y="2476"/>
              <a:ext cx="3061" cy="2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solidFill>
                    <a:srgbClr val="FF0000"/>
                  </a:solidFill>
                  <a:latin typeface="Calibri" pitchFamily="34" charset="0"/>
                </a:rPr>
                <a:t> </a:t>
              </a:r>
              <a:r>
                <a:rPr lang="en-US" sz="2400" b="1" dirty="0">
                  <a:latin typeface="Times New Roman" pitchFamily="18" charset="0"/>
                </a:rPr>
                <a:t>Gọi      là góc giữa (P) và (Q) thì:</a:t>
              </a:r>
            </a:p>
            <a:p>
              <a:pPr>
                <a:spcBef>
                  <a:spcPct val="50000"/>
                </a:spcBef>
              </a:pPr>
              <a:r>
                <a:rPr lang="en-US" sz="2400" dirty="0">
                  <a:latin typeface="Calibri" pitchFamily="34" charset="0"/>
                </a:rPr>
                <a:t>   </a:t>
              </a:r>
            </a:p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    </a:t>
              </a:r>
            </a:p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    </a:t>
              </a:r>
            </a:p>
            <a:p>
              <a:pPr>
                <a:spcBef>
                  <a:spcPct val="50000"/>
                </a:spcBef>
              </a:pPr>
              <a:endParaRPr lang="en-US" sz="2400" dirty="0">
                <a:latin typeface="Calibri" pitchFamily="34" charset="0"/>
              </a:endParaRPr>
            </a:p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     </a:t>
              </a:r>
            </a:p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 </a:t>
              </a:r>
            </a:p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 </a:t>
              </a:r>
            </a:p>
          </p:txBody>
        </p:sp>
        <p:graphicFrame>
          <p:nvGraphicFramePr>
            <p:cNvPr id="12305" name="Object 177"/>
            <p:cNvGraphicFramePr>
              <a:graphicFrameLocks noChangeAspect="1"/>
            </p:cNvGraphicFramePr>
            <p:nvPr/>
          </p:nvGraphicFramePr>
          <p:xfrm>
            <a:off x="364" y="2524"/>
            <a:ext cx="277" cy="27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67" name="Equation" r:id="rId17" imgW="139579" imgH="164957" progId="Equation.3">
                    <p:embed/>
                  </p:oleObj>
                </mc:Choice>
                <mc:Fallback>
                  <p:oleObj name="Equation" r:id="rId17" imgW="139579" imgH="164957" progId="Equation.3">
                    <p:embed/>
                    <p:pic>
                      <p:nvPicPr>
                        <p:cNvPr id="0" name="Object 1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4" y="2524"/>
                          <a:ext cx="277" cy="27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3257" name="Text Box 185"/>
          <p:cNvSpPr txBox="1">
            <a:spLocks noChangeArrowheads="1"/>
          </p:cNvSpPr>
          <p:nvPr/>
        </p:nvSpPr>
        <p:spPr bwMode="auto">
          <a:xfrm>
            <a:off x="0" y="2492375"/>
            <a:ext cx="1512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Nhận xét:</a:t>
            </a:r>
          </a:p>
        </p:txBody>
      </p:sp>
      <p:grpSp>
        <p:nvGrpSpPr>
          <p:cNvPr id="8" name="Group 189"/>
          <p:cNvGrpSpPr>
            <a:grpSpLocks/>
          </p:cNvGrpSpPr>
          <p:nvPr/>
        </p:nvGrpSpPr>
        <p:grpSpPr bwMode="auto">
          <a:xfrm>
            <a:off x="900113" y="2667000"/>
            <a:ext cx="2287587" cy="914400"/>
            <a:chOff x="158" y="2145"/>
            <a:chExt cx="1441" cy="360"/>
          </a:xfrm>
        </p:grpSpPr>
        <p:graphicFrame>
          <p:nvGraphicFramePr>
            <p:cNvPr id="12304" name="Object 179"/>
            <p:cNvGraphicFramePr>
              <a:graphicFrameLocks noChangeAspect="1"/>
            </p:cNvGraphicFramePr>
            <p:nvPr/>
          </p:nvGraphicFramePr>
          <p:xfrm>
            <a:off x="359" y="2145"/>
            <a:ext cx="1240" cy="36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68" name="Equation" r:id="rId19" imgW="716040" imgH="181080" progId="">
                    <p:embed/>
                  </p:oleObj>
                </mc:Choice>
                <mc:Fallback>
                  <p:oleObj name="Equation" r:id="rId19" imgW="716040" imgH="181080" progId="">
                    <p:embed/>
                    <p:pic>
                      <p:nvPicPr>
                        <p:cNvPr id="0" name="Object 17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9" y="2145"/>
                          <a:ext cx="1240" cy="36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0000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FF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73" name="Text Box 188"/>
            <p:cNvSpPr txBox="1">
              <a:spLocks noChangeArrowheads="1"/>
            </p:cNvSpPr>
            <p:nvPr/>
          </p:nvSpPr>
          <p:spPr bwMode="auto">
            <a:xfrm>
              <a:off x="158" y="2160"/>
              <a:ext cx="22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 pitchFamily="34" charset="0"/>
                </a:rPr>
                <a:t>●</a:t>
              </a:r>
            </a:p>
          </p:txBody>
        </p:sp>
      </p:grpSp>
      <p:grpSp>
        <p:nvGrpSpPr>
          <p:cNvPr id="9" name="Group 191"/>
          <p:cNvGrpSpPr>
            <a:grpSpLocks/>
          </p:cNvGrpSpPr>
          <p:nvPr/>
        </p:nvGrpSpPr>
        <p:grpSpPr bwMode="auto">
          <a:xfrm>
            <a:off x="900113" y="3644900"/>
            <a:ext cx="3024187" cy="981075"/>
            <a:chOff x="158" y="2432"/>
            <a:chExt cx="1905" cy="618"/>
          </a:xfrm>
        </p:grpSpPr>
        <p:graphicFrame>
          <p:nvGraphicFramePr>
            <p:cNvPr id="12303" name="Object 183"/>
            <p:cNvGraphicFramePr>
              <a:graphicFrameLocks noChangeAspect="1"/>
            </p:cNvGraphicFramePr>
            <p:nvPr/>
          </p:nvGraphicFramePr>
          <p:xfrm>
            <a:off x="385" y="2432"/>
            <a:ext cx="1678" cy="6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169" name="Equation" r:id="rId21" imgW="1224000" imgH="398160" progId="Equation.3">
                    <p:embed/>
                  </p:oleObj>
                </mc:Choice>
                <mc:Fallback>
                  <p:oleObj name="Equation" r:id="rId21" imgW="1224000" imgH="398160" progId="Equation.3">
                    <p:embed/>
                    <p:pic>
                      <p:nvPicPr>
                        <p:cNvPr id="0" name="Object 18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2432"/>
                          <a:ext cx="1678" cy="6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2372" name="Text Box 190"/>
            <p:cNvSpPr txBox="1">
              <a:spLocks noChangeArrowheads="1"/>
            </p:cNvSpPr>
            <p:nvPr/>
          </p:nvSpPr>
          <p:spPr bwMode="auto">
            <a:xfrm>
              <a:off x="158" y="2614"/>
              <a:ext cx="1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 pitchFamily="34" charset="0"/>
                </a:rPr>
                <a:t>●</a:t>
              </a:r>
            </a:p>
          </p:txBody>
        </p:sp>
      </p:grpSp>
      <p:sp>
        <p:nvSpPr>
          <p:cNvPr id="3264" name="AutoShape 192"/>
          <p:cNvSpPr>
            <a:spLocks noChangeArrowheads="1"/>
          </p:cNvSpPr>
          <p:nvPr/>
        </p:nvSpPr>
        <p:spPr bwMode="auto">
          <a:xfrm>
            <a:off x="3327400" y="3567113"/>
            <a:ext cx="2576513" cy="633412"/>
          </a:xfrm>
          <a:prstGeom prst="parallelogram">
            <a:avLst>
              <a:gd name="adj" fmla="val 101692"/>
            </a:avLst>
          </a:prstGeom>
          <a:solidFill>
            <a:srgbClr val="0000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3265" name="AutoShape 193"/>
          <p:cNvSpPr>
            <a:spLocks noChangeArrowheads="1"/>
          </p:cNvSpPr>
          <p:nvPr/>
        </p:nvSpPr>
        <p:spPr bwMode="auto">
          <a:xfrm>
            <a:off x="3327400" y="4405313"/>
            <a:ext cx="2576513" cy="633412"/>
          </a:xfrm>
          <a:prstGeom prst="parallelogram">
            <a:avLst>
              <a:gd name="adj" fmla="val 101692"/>
            </a:avLst>
          </a:prstGeom>
          <a:solidFill>
            <a:srgbClr val="00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grpSp>
        <p:nvGrpSpPr>
          <p:cNvPr id="10" name="Group 194"/>
          <p:cNvGrpSpPr>
            <a:grpSpLocks/>
          </p:cNvGrpSpPr>
          <p:nvPr/>
        </p:nvGrpSpPr>
        <p:grpSpPr bwMode="auto">
          <a:xfrm>
            <a:off x="4379913" y="2957513"/>
            <a:ext cx="0" cy="2622550"/>
            <a:chOff x="2496" y="1152"/>
            <a:chExt cx="0" cy="2784"/>
          </a:xfrm>
        </p:grpSpPr>
        <p:sp>
          <p:nvSpPr>
            <p:cNvPr id="12367" name="Line 195"/>
            <p:cNvSpPr>
              <a:spLocks noChangeShapeType="1"/>
            </p:cNvSpPr>
            <p:nvPr/>
          </p:nvSpPr>
          <p:spPr bwMode="auto">
            <a:xfrm>
              <a:off x="2496" y="1152"/>
              <a:ext cx="0" cy="96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8" name="Line 196"/>
            <p:cNvSpPr>
              <a:spLocks noChangeShapeType="1"/>
            </p:cNvSpPr>
            <p:nvPr/>
          </p:nvSpPr>
          <p:spPr bwMode="auto">
            <a:xfrm>
              <a:off x="2496" y="2142"/>
              <a:ext cx="0" cy="3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9" name="Line 197"/>
            <p:cNvSpPr>
              <a:spLocks noChangeShapeType="1"/>
            </p:cNvSpPr>
            <p:nvPr/>
          </p:nvSpPr>
          <p:spPr bwMode="auto">
            <a:xfrm>
              <a:off x="2496" y="2496"/>
              <a:ext cx="0" cy="528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0" name="Line 198"/>
            <p:cNvSpPr>
              <a:spLocks noChangeShapeType="1"/>
            </p:cNvSpPr>
            <p:nvPr/>
          </p:nvSpPr>
          <p:spPr bwMode="auto">
            <a:xfrm>
              <a:off x="2496" y="3024"/>
              <a:ext cx="0" cy="33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71" name="Line 199"/>
            <p:cNvSpPr>
              <a:spLocks noChangeShapeType="1"/>
            </p:cNvSpPr>
            <p:nvPr/>
          </p:nvSpPr>
          <p:spPr bwMode="auto">
            <a:xfrm>
              <a:off x="2496" y="3360"/>
              <a:ext cx="0" cy="576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" name="Group 200"/>
          <p:cNvGrpSpPr>
            <a:grpSpLocks/>
          </p:cNvGrpSpPr>
          <p:nvPr/>
        </p:nvGrpSpPr>
        <p:grpSpPr bwMode="auto">
          <a:xfrm>
            <a:off x="4913313" y="2881313"/>
            <a:ext cx="0" cy="2576512"/>
            <a:chOff x="2976" y="1152"/>
            <a:chExt cx="0" cy="2736"/>
          </a:xfrm>
        </p:grpSpPr>
        <p:sp>
          <p:nvSpPr>
            <p:cNvPr id="12362" name="Line 201"/>
            <p:cNvSpPr>
              <a:spLocks noChangeShapeType="1"/>
            </p:cNvSpPr>
            <p:nvPr/>
          </p:nvSpPr>
          <p:spPr bwMode="auto">
            <a:xfrm flipV="1">
              <a:off x="2976" y="2496"/>
              <a:ext cx="0" cy="576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3" name="Line 202"/>
            <p:cNvSpPr>
              <a:spLocks noChangeShapeType="1"/>
            </p:cNvSpPr>
            <p:nvPr/>
          </p:nvSpPr>
          <p:spPr bwMode="auto">
            <a:xfrm flipV="1">
              <a:off x="2976" y="2112"/>
              <a:ext cx="0" cy="384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4" name="Line 203"/>
            <p:cNvSpPr>
              <a:spLocks noChangeShapeType="1"/>
            </p:cNvSpPr>
            <p:nvPr/>
          </p:nvSpPr>
          <p:spPr bwMode="auto">
            <a:xfrm flipV="1">
              <a:off x="2976" y="1152"/>
              <a:ext cx="0" cy="960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5" name="Line 204"/>
            <p:cNvSpPr>
              <a:spLocks noChangeShapeType="1"/>
            </p:cNvSpPr>
            <p:nvPr/>
          </p:nvSpPr>
          <p:spPr bwMode="auto">
            <a:xfrm>
              <a:off x="2976" y="3072"/>
              <a:ext cx="0" cy="288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366" name="Line 205"/>
            <p:cNvSpPr>
              <a:spLocks noChangeShapeType="1"/>
            </p:cNvSpPr>
            <p:nvPr/>
          </p:nvSpPr>
          <p:spPr bwMode="auto">
            <a:xfrm>
              <a:off x="2976" y="3360"/>
              <a:ext cx="0" cy="528"/>
            </a:xfrm>
            <a:prstGeom prst="line">
              <a:avLst/>
            </a:prstGeom>
            <a:noFill/>
            <a:ln w="2857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" name="Group 206"/>
          <p:cNvGrpSpPr>
            <a:grpSpLocks/>
          </p:cNvGrpSpPr>
          <p:nvPr/>
        </p:nvGrpSpPr>
        <p:grpSpPr bwMode="auto">
          <a:xfrm>
            <a:off x="5759450" y="404813"/>
            <a:ext cx="3384550" cy="4608512"/>
            <a:chOff x="-328" y="935"/>
            <a:chExt cx="3120" cy="3521"/>
          </a:xfrm>
        </p:grpSpPr>
        <p:grpSp>
          <p:nvGrpSpPr>
            <p:cNvPr id="12343" name="Group 207"/>
            <p:cNvGrpSpPr>
              <a:grpSpLocks/>
            </p:cNvGrpSpPr>
            <p:nvPr/>
          </p:nvGrpSpPr>
          <p:grpSpPr bwMode="auto">
            <a:xfrm>
              <a:off x="-328" y="935"/>
              <a:ext cx="2530" cy="1954"/>
              <a:chOff x="-328" y="935"/>
              <a:chExt cx="2530" cy="1954"/>
            </a:xfrm>
          </p:grpSpPr>
          <p:sp>
            <p:nvSpPr>
              <p:cNvPr id="12353" name="AutoShape 8"/>
              <p:cNvSpPr>
                <a:spLocks noChangeArrowheads="1"/>
              </p:cNvSpPr>
              <p:nvPr/>
            </p:nvSpPr>
            <p:spPr bwMode="auto">
              <a:xfrm rot="-1855017">
                <a:off x="-328" y="1780"/>
                <a:ext cx="2530" cy="634"/>
              </a:xfrm>
              <a:prstGeom prst="parallelogram">
                <a:avLst>
                  <a:gd name="adj" fmla="val 99763"/>
                </a:avLst>
              </a:prstGeom>
              <a:solidFill>
                <a:srgbClr val="000099"/>
              </a:solidFill>
              <a:ln w="2857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2354" name="Group 9"/>
              <p:cNvGrpSpPr>
                <a:grpSpLocks/>
              </p:cNvGrpSpPr>
              <p:nvPr/>
            </p:nvGrpSpPr>
            <p:grpSpPr bwMode="auto">
              <a:xfrm rot="19744983" flipH="1">
                <a:off x="1171" y="935"/>
                <a:ext cx="44" cy="1791"/>
                <a:chOff x="2784" y="1440"/>
                <a:chExt cx="0" cy="1968"/>
              </a:xfrm>
            </p:grpSpPr>
            <p:sp>
              <p:nvSpPr>
                <p:cNvPr id="12359" name="Line 10"/>
                <p:cNvSpPr>
                  <a:spLocks noChangeShapeType="1"/>
                </p:cNvSpPr>
                <p:nvPr/>
              </p:nvSpPr>
              <p:spPr bwMode="auto">
                <a:xfrm rot="-5400000">
                  <a:off x="2208" y="2016"/>
                  <a:ext cx="1152" cy="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60" name="Line 11"/>
                <p:cNvSpPr>
                  <a:spLocks noChangeShapeType="1"/>
                </p:cNvSpPr>
                <p:nvPr/>
              </p:nvSpPr>
              <p:spPr bwMode="auto">
                <a:xfrm rot="-5400000">
                  <a:off x="2592" y="2784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61" name="Line 12"/>
                <p:cNvSpPr>
                  <a:spLocks noChangeShapeType="1"/>
                </p:cNvSpPr>
                <p:nvPr/>
              </p:nvSpPr>
              <p:spPr bwMode="auto">
                <a:xfrm rot="-5400000">
                  <a:off x="2544" y="3168"/>
                  <a:ext cx="480" cy="0"/>
                </a:xfrm>
                <a:prstGeom prst="line">
                  <a:avLst/>
                </a:prstGeom>
                <a:noFill/>
                <a:ln w="38100">
                  <a:solidFill>
                    <a:srgbClr val="3366FF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355" name="Group 15"/>
              <p:cNvGrpSpPr>
                <a:grpSpLocks/>
              </p:cNvGrpSpPr>
              <p:nvPr/>
            </p:nvGrpSpPr>
            <p:grpSpPr bwMode="auto">
              <a:xfrm rot="-1379217">
                <a:off x="82" y="2617"/>
                <a:ext cx="245" cy="272"/>
                <a:chOff x="856" y="2883"/>
                <a:chExt cx="245" cy="272"/>
              </a:xfrm>
            </p:grpSpPr>
            <p:sp>
              <p:nvSpPr>
                <p:cNvPr id="12357" name="Arc 16"/>
                <p:cNvSpPr>
                  <a:spLocks/>
                </p:cNvSpPr>
                <p:nvPr/>
              </p:nvSpPr>
              <p:spPr bwMode="auto">
                <a:xfrm>
                  <a:off x="957" y="2883"/>
                  <a:ext cx="144" cy="24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lnTo>
                        <a:pt x="-1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rgbClr val="00FFFF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2358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856" y="2922"/>
                  <a:ext cx="191" cy="23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sz="1400">
                      <a:solidFill>
                        <a:srgbClr val="AED5F0"/>
                      </a:solidFill>
                      <a:latin typeface="Calibri" pitchFamily="34" charset="0"/>
                    </a:rPr>
                    <a:t>Q</a:t>
                  </a:r>
                </a:p>
              </p:txBody>
            </p:sp>
          </p:grpSp>
          <p:sp>
            <p:nvSpPr>
              <p:cNvPr id="12356" name="Text Box 27"/>
              <p:cNvSpPr txBox="1">
                <a:spLocks noChangeArrowheads="1"/>
              </p:cNvSpPr>
              <p:nvPr/>
            </p:nvSpPr>
            <p:spPr bwMode="auto">
              <a:xfrm>
                <a:off x="717" y="981"/>
                <a:ext cx="191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Calibri" pitchFamily="34" charset="0"/>
                  </a:rPr>
                  <a:t>b</a:t>
                </a:r>
              </a:p>
            </p:txBody>
          </p:sp>
        </p:grpSp>
        <p:grpSp>
          <p:nvGrpSpPr>
            <p:cNvPr id="12344" name="Group 217"/>
            <p:cNvGrpSpPr>
              <a:grpSpLocks/>
            </p:cNvGrpSpPr>
            <p:nvPr/>
          </p:nvGrpSpPr>
          <p:grpSpPr bwMode="auto">
            <a:xfrm>
              <a:off x="8" y="2655"/>
              <a:ext cx="2784" cy="1801"/>
              <a:chOff x="8" y="2655"/>
              <a:chExt cx="2784" cy="1801"/>
            </a:xfrm>
          </p:grpSpPr>
          <p:sp>
            <p:nvSpPr>
              <p:cNvPr id="12345" name="AutoShape 3"/>
              <p:cNvSpPr>
                <a:spLocks noChangeArrowheads="1"/>
              </p:cNvSpPr>
              <p:nvPr/>
            </p:nvSpPr>
            <p:spPr bwMode="auto">
              <a:xfrm>
                <a:off x="8" y="3256"/>
                <a:ext cx="2784" cy="672"/>
              </a:xfrm>
              <a:prstGeom prst="parallelogram">
                <a:avLst>
                  <a:gd name="adj" fmla="val 103571"/>
                </a:avLst>
              </a:prstGeom>
              <a:solidFill>
                <a:srgbClr val="00FF00"/>
              </a:solidFill>
              <a:ln w="2857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endParaRPr lang="vi-VN"/>
              </a:p>
            </p:txBody>
          </p:sp>
          <p:grpSp>
            <p:nvGrpSpPr>
              <p:cNvPr id="12346" name="Group 4"/>
              <p:cNvGrpSpPr>
                <a:grpSpLocks/>
              </p:cNvGrpSpPr>
              <p:nvPr/>
            </p:nvGrpSpPr>
            <p:grpSpPr bwMode="auto">
              <a:xfrm flipH="1">
                <a:off x="1641" y="2700"/>
                <a:ext cx="44" cy="1756"/>
                <a:chOff x="2784" y="1440"/>
                <a:chExt cx="0" cy="1968"/>
              </a:xfrm>
            </p:grpSpPr>
            <p:sp>
              <p:nvSpPr>
                <p:cNvPr id="12350" name="Line 5"/>
                <p:cNvSpPr>
                  <a:spLocks noChangeShapeType="1"/>
                </p:cNvSpPr>
                <p:nvPr/>
              </p:nvSpPr>
              <p:spPr bwMode="auto">
                <a:xfrm rot="-5400000">
                  <a:off x="2208" y="2016"/>
                  <a:ext cx="1152" cy="0"/>
                </a:xfrm>
                <a:prstGeom prst="line">
                  <a:avLst/>
                </a:prstGeom>
                <a:noFill/>
                <a:ln w="38100">
                  <a:solidFill>
                    <a:srgbClr val="FF00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51" name="Line 6"/>
                <p:cNvSpPr>
                  <a:spLocks noChangeShapeType="1"/>
                </p:cNvSpPr>
                <p:nvPr/>
              </p:nvSpPr>
              <p:spPr bwMode="auto">
                <a:xfrm rot="-5400000">
                  <a:off x="2592" y="2784"/>
                  <a:ext cx="384" cy="0"/>
                </a:xfrm>
                <a:prstGeom prst="line">
                  <a:avLst/>
                </a:prstGeom>
                <a:noFill/>
                <a:ln w="38100">
                  <a:solidFill>
                    <a:srgbClr val="FF0066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2352" name="Line 7"/>
                <p:cNvSpPr>
                  <a:spLocks noChangeShapeType="1"/>
                </p:cNvSpPr>
                <p:nvPr/>
              </p:nvSpPr>
              <p:spPr bwMode="auto">
                <a:xfrm rot="-5400000">
                  <a:off x="2544" y="3168"/>
                  <a:ext cx="480" cy="0"/>
                </a:xfrm>
                <a:prstGeom prst="line">
                  <a:avLst/>
                </a:prstGeom>
                <a:noFill/>
                <a:ln w="38100">
                  <a:solidFill>
                    <a:srgbClr val="FF0066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2347" name="Arc 13"/>
              <p:cNvSpPr>
                <a:spLocks/>
              </p:cNvSpPr>
              <p:nvPr/>
            </p:nvSpPr>
            <p:spPr bwMode="auto">
              <a:xfrm>
                <a:off x="291" y="3647"/>
                <a:ext cx="141" cy="27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9050">
                <a:solidFill>
                  <a:srgbClr val="000099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48" name="Text Box 14"/>
              <p:cNvSpPr txBox="1">
                <a:spLocks noChangeArrowheads="1"/>
              </p:cNvSpPr>
              <p:nvPr/>
            </p:nvSpPr>
            <p:spPr bwMode="auto">
              <a:xfrm>
                <a:off x="165" y="3714"/>
                <a:ext cx="193" cy="23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400">
                    <a:latin typeface="Calibri" pitchFamily="34" charset="0"/>
                  </a:rPr>
                  <a:t>P</a:t>
                </a:r>
              </a:p>
            </p:txBody>
          </p:sp>
          <p:sp>
            <p:nvSpPr>
              <p:cNvPr id="12349" name="Text Box 26"/>
              <p:cNvSpPr txBox="1">
                <a:spLocks noChangeArrowheads="1"/>
              </p:cNvSpPr>
              <p:nvPr/>
            </p:nvSpPr>
            <p:spPr bwMode="auto">
              <a:xfrm>
                <a:off x="1666" y="2655"/>
                <a:ext cx="194" cy="25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1600">
                    <a:latin typeface="Calibri" pitchFamily="34" charset="0"/>
                  </a:rPr>
                  <a:t>a</a:t>
                </a:r>
              </a:p>
            </p:txBody>
          </p:sp>
        </p:grpSp>
      </p:grpSp>
      <p:sp>
        <p:nvSpPr>
          <p:cNvPr id="3299" name="AutoShape 227"/>
          <p:cNvSpPr>
            <a:spLocks noChangeArrowheads="1"/>
          </p:cNvSpPr>
          <p:nvPr/>
        </p:nvSpPr>
        <p:spPr bwMode="auto">
          <a:xfrm>
            <a:off x="-685800" y="4092575"/>
            <a:ext cx="3889375" cy="2133600"/>
          </a:xfrm>
          <a:prstGeom prst="cloudCallout">
            <a:avLst>
              <a:gd name="adj1" fmla="val 57880"/>
              <a:gd name="adj2" fmla="val -32889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 giữa 2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song </a:t>
            </a:r>
            <a:r>
              <a:rPr lang="en-US" sz="24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song</a:t>
            </a:r>
            <a:r>
              <a:rPr lang="en-US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hoặc trùng nhau bằng bao nhiêu?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66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66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 nodeType="clickPar">
                      <p:stCondLst>
                        <p:cond delay="indefinite"/>
                      </p:stCondLst>
                      <p:childTnLst>
                        <p:par>
                          <p:cTn id="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3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 nodeType="clickPar">
                      <p:stCondLst>
                        <p:cond delay="indefinite"/>
                      </p:stCondLst>
                      <p:childTnLst>
                        <p:par>
                          <p:cTn id="9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2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3" dur="500"/>
                                        <p:tgtEl>
                                          <p:spTgt spid="31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6" dur="500"/>
                                        <p:tgtEl>
                                          <p:spTgt spid="31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 nodeType="clickPar">
                      <p:stCondLst>
                        <p:cond delay="indefinite"/>
                      </p:stCondLst>
                      <p:childTnLst>
                        <p:par>
                          <p:cTn id="10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5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6" dur="500"/>
                                        <p:tgtEl>
                                          <p:spTgt spid="31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 nodeType="clickPar">
                      <p:stCondLst>
                        <p:cond delay="indefinite"/>
                      </p:stCondLst>
                      <p:childTnLst>
                        <p:par>
                          <p:cTn id="10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0" presetID="3" presetClass="exit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1" dur="500"/>
                                        <p:tgtEl>
                                          <p:spTgt spid="665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7" dur="500"/>
                                        <p:tgtEl>
                                          <p:spTgt spid="665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3" dur="5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29" dur="500"/>
                                        <p:tgtEl>
                                          <p:spTgt spid="665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2" dur="500"/>
                                        <p:tgtEl>
                                          <p:spTgt spid="665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5" dur="500"/>
                                        <p:tgtEl>
                                          <p:spTgt spid="665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38" dur="500"/>
                                        <p:tgtEl>
                                          <p:spTgt spid="665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1" dur="500"/>
                                        <p:tgtEl>
                                          <p:spTgt spid="665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4" dur="500"/>
                                        <p:tgtEl>
                                          <p:spTgt spid="665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47" dur="500"/>
                                        <p:tgtEl>
                                          <p:spTgt spid="665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3" dur="500"/>
                                        <p:tgtEl>
                                          <p:spTgt spid="665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9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2" dur="500"/>
                                        <p:tgtEl>
                                          <p:spTgt spid="665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5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 nodeType="clickPar">
                      <p:stCondLst>
                        <p:cond delay="indefinite"/>
                      </p:stCondLst>
                      <p:childTnLst>
                        <p:par>
                          <p:cTn id="1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2" fill="hold" nodeType="clickPar">
                      <p:stCondLst>
                        <p:cond delay="indefinite"/>
                      </p:stCondLst>
                      <p:childTnLst>
                        <p:par>
                          <p:cTn id="1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6" dur="500"/>
                                        <p:tgtEl>
                                          <p:spTgt spid="3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 nodeType="clickPar">
                      <p:stCondLst>
                        <p:cond delay="indefinite"/>
                      </p:stCondLst>
                      <p:childTnLst>
                        <p:par>
                          <p:cTn id="1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1" dur="500"/>
                                        <p:tgtEl>
                                          <p:spTgt spid="3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 nodeType="clickPar">
                      <p:stCondLst>
                        <p:cond delay="indefinite"/>
                      </p:stCondLst>
                      <p:childTnLst>
                        <p:par>
                          <p:cTn id="18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 nodeType="clickPar">
                      <p:stCondLst>
                        <p:cond delay="indefinite"/>
                      </p:stCondLst>
                      <p:childTnLst>
                        <p:par>
                          <p:cTn id="18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 nodeType="clickPar">
                      <p:stCondLst>
                        <p:cond delay="indefinite"/>
                      </p:stCondLst>
                      <p:childTnLst>
                        <p:par>
                          <p:cTn id="19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6" dur="500"/>
                                        <p:tgtEl>
                                          <p:spTgt spid="3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7" fill="hold" nodeType="clickPar">
                      <p:stCondLst>
                        <p:cond delay="indefinite"/>
                      </p:stCondLst>
                      <p:childTnLst>
                        <p:par>
                          <p:cTn id="1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01" dur="500"/>
                                        <p:tgtEl>
                                          <p:spTgt spid="3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 nodeType="clickPar">
                      <p:stCondLst>
                        <p:cond delay="indefinite"/>
                      </p:stCondLst>
                      <p:childTnLst>
                        <p:par>
                          <p:cTn id="20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0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 nodeType="clickPar">
                      <p:stCondLst>
                        <p:cond delay="indefinite"/>
                      </p:stCondLst>
                      <p:childTnLst>
                        <p:par>
                          <p:cTn id="20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2" fill="hold" nodeType="clickPar">
                      <p:stCondLst>
                        <p:cond delay="indefinite"/>
                      </p:stCondLst>
                      <p:childTnLst>
                        <p:par>
                          <p:cTn id="2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4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6" dur="500"/>
                                        <p:tgtEl>
                                          <p:spTgt spid="3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7" fill="hold" nodeType="clickPar">
                      <p:stCondLst>
                        <p:cond delay="indefinite"/>
                      </p:stCondLst>
                      <p:childTnLst>
                        <p:par>
                          <p:cTn id="2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0" dur="500"/>
                                        <p:tgtEl>
                                          <p:spTgt spid="3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2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3" dur="500"/>
                                        <p:tgtEl>
                                          <p:spTgt spid="32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8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32" dur="500"/>
                                        <p:tgtEl>
                                          <p:spTgt spid="32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4" fill="hold" nodeType="clickPar">
                      <p:stCondLst>
                        <p:cond delay="indefinite"/>
                      </p:stCondLst>
                      <p:childTnLst>
                        <p:par>
                          <p:cTn id="2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3" grpId="0" animBg="1"/>
      <p:bldP spid="66563" grpId="1" animBg="1"/>
      <p:bldP spid="66568" grpId="0" animBg="1"/>
      <p:bldP spid="66568" grpId="1" animBg="1"/>
      <p:bldP spid="66573" grpId="0" animBg="1"/>
      <p:bldP spid="66573" grpId="1" animBg="1"/>
      <p:bldP spid="66574" grpId="0"/>
      <p:bldP spid="66574" grpId="1"/>
      <p:bldP spid="66586" grpId="0"/>
      <p:bldP spid="66586" grpId="1"/>
      <p:bldP spid="66587" grpId="0"/>
      <p:bldP spid="66587" grpId="1"/>
      <p:bldP spid="66588" grpId="0"/>
      <p:bldP spid="66588" grpId="1"/>
      <p:bldP spid="66589" grpId="0"/>
      <p:bldP spid="66589" grpId="1"/>
      <p:bldP spid="66590" grpId="0" animBg="1"/>
      <p:bldP spid="66590" grpId="1" animBg="1"/>
      <p:bldP spid="66591" grpId="0" animBg="1"/>
      <p:bldP spid="66591" grpId="1" animBg="1"/>
      <p:bldP spid="66592" grpId="0"/>
      <p:bldP spid="66592" grpId="1"/>
      <p:bldP spid="66593" grpId="0"/>
      <p:bldP spid="66593" grpId="1"/>
      <p:bldP spid="66594" grpId="0"/>
      <p:bldP spid="66594" grpId="1"/>
      <p:bldP spid="66595" grpId="0" animBg="1"/>
      <p:bldP spid="66595" grpId="1" animBg="1"/>
      <p:bldP spid="3193" grpId="0" animBg="1"/>
      <p:bldP spid="3193" grpId="1" animBg="1"/>
      <p:bldP spid="3194" grpId="0"/>
      <p:bldP spid="3194" grpId="1"/>
      <p:bldP spid="3196" grpId="0" animBg="1"/>
      <p:bldP spid="3196" grpId="1" animBg="1"/>
      <p:bldP spid="3217" grpId="0"/>
      <p:bldP spid="3257" grpId="0"/>
      <p:bldP spid="3264" grpId="0" animBg="1"/>
      <p:bldP spid="3264" grpId="1" animBg="1"/>
      <p:bldP spid="3265" grpId="0" animBg="1"/>
      <p:bldP spid="3265" grpId="1" animBg="1"/>
      <p:bldP spid="3299" grpId="0" animBg="1"/>
      <p:bldP spid="3299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1" name="Line 9"/>
          <p:cNvSpPr>
            <a:spLocks noChangeShapeType="1"/>
          </p:cNvSpPr>
          <p:nvPr/>
        </p:nvSpPr>
        <p:spPr bwMode="auto">
          <a:xfrm>
            <a:off x="4876800" y="609600"/>
            <a:ext cx="0" cy="638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2" name="Text Box 10"/>
          <p:cNvSpPr txBox="1">
            <a:spLocks noChangeArrowheads="1"/>
          </p:cNvSpPr>
          <p:nvPr/>
        </p:nvSpPr>
        <p:spPr bwMode="auto">
          <a:xfrm>
            <a:off x="14288" y="222250"/>
            <a:ext cx="450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I.GÓC GIỮA HAI MẶT PHẲNG</a:t>
            </a:r>
          </a:p>
        </p:txBody>
      </p:sp>
      <p:sp>
        <p:nvSpPr>
          <p:cNvPr id="13333" name="Text Box 11"/>
          <p:cNvSpPr txBox="1">
            <a:spLocks noChangeArrowheads="1"/>
          </p:cNvSpPr>
          <p:nvPr/>
        </p:nvSpPr>
        <p:spPr bwMode="auto">
          <a:xfrm>
            <a:off x="0" y="668338"/>
            <a:ext cx="2628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alibri" pitchFamily="34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nghĩa:</a:t>
            </a:r>
          </a:p>
        </p:txBody>
      </p:sp>
      <p:sp>
        <p:nvSpPr>
          <p:cNvPr id="13334" name="Text Box 12"/>
          <p:cNvSpPr txBox="1">
            <a:spLocks noChangeArrowheads="1"/>
          </p:cNvSpPr>
          <p:nvPr/>
        </p:nvSpPr>
        <p:spPr bwMode="auto">
          <a:xfrm>
            <a:off x="-157163" y="1182688"/>
            <a:ext cx="4500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2.Cách xác định góc giữa 2 mặt phẳng cắt nhau:</a:t>
            </a:r>
          </a:p>
        </p:txBody>
      </p:sp>
      <p:sp>
        <p:nvSpPr>
          <p:cNvPr id="8303" name="AutoShape 111"/>
          <p:cNvSpPr>
            <a:spLocks noChangeArrowheads="1"/>
          </p:cNvSpPr>
          <p:nvPr/>
        </p:nvSpPr>
        <p:spPr bwMode="auto">
          <a:xfrm rot="-7372991">
            <a:off x="6661151" y="2420937"/>
            <a:ext cx="1655762" cy="1223963"/>
          </a:xfrm>
          <a:prstGeom prst="parallelogram">
            <a:avLst>
              <a:gd name="adj" fmla="val 0"/>
            </a:avLst>
          </a:prstGeom>
          <a:solidFill>
            <a:srgbClr val="62EC1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8304" name="AutoShape 112"/>
          <p:cNvSpPr>
            <a:spLocks noChangeArrowheads="1"/>
          </p:cNvSpPr>
          <p:nvPr/>
        </p:nvSpPr>
        <p:spPr bwMode="auto">
          <a:xfrm>
            <a:off x="5029200" y="1976438"/>
            <a:ext cx="4249738" cy="690562"/>
          </a:xfrm>
          <a:prstGeom prst="parallelogram">
            <a:avLst>
              <a:gd name="adj" fmla="val 15479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8305" name="AutoShape 113"/>
          <p:cNvSpPr>
            <a:spLocks noChangeArrowheads="1"/>
          </p:cNvSpPr>
          <p:nvPr/>
        </p:nvSpPr>
        <p:spPr bwMode="auto">
          <a:xfrm rot="-7372991">
            <a:off x="5726113" y="1039813"/>
            <a:ext cx="1655762" cy="1223962"/>
          </a:xfrm>
          <a:prstGeom prst="parallelogram">
            <a:avLst>
              <a:gd name="adj" fmla="val 0"/>
            </a:avLst>
          </a:prstGeom>
          <a:solidFill>
            <a:srgbClr val="62EC16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8306" name="Line 114"/>
          <p:cNvSpPr>
            <a:spLocks noChangeShapeType="1"/>
          </p:cNvSpPr>
          <p:nvPr/>
        </p:nvSpPr>
        <p:spPr bwMode="auto">
          <a:xfrm flipH="1">
            <a:off x="6472238" y="1974850"/>
            <a:ext cx="1052512" cy="706438"/>
          </a:xfrm>
          <a:prstGeom prst="line">
            <a:avLst/>
          </a:prstGeom>
          <a:noFill/>
          <a:ln w="38100">
            <a:solidFill>
              <a:srgbClr val="FF33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8307" name="Object 115"/>
          <p:cNvGraphicFramePr>
            <a:graphicFrameLocks noChangeAspect="1"/>
          </p:cNvGraphicFramePr>
          <p:nvPr/>
        </p:nvGraphicFramePr>
        <p:xfrm>
          <a:off x="5029200" y="2286000"/>
          <a:ext cx="576263" cy="576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49" name="Equation" r:id="rId3" imgW="203024" imgH="203024" progId="">
                  <p:embed/>
                </p:oleObj>
              </mc:Choice>
              <mc:Fallback>
                <p:oleObj name="Equation" r:id="rId3" imgW="203024" imgH="203024" progId="">
                  <p:embed/>
                  <p:pic>
                    <p:nvPicPr>
                      <p:cNvPr id="0" name="Object 1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286000"/>
                        <a:ext cx="576263" cy="5762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16"/>
          <p:cNvGrpSpPr>
            <a:grpSpLocks/>
          </p:cNvGrpSpPr>
          <p:nvPr/>
        </p:nvGrpSpPr>
        <p:grpSpPr bwMode="auto">
          <a:xfrm>
            <a:off x="5749925" y="2336800"/>
            <a:ext cx="2736850" cy="0"/>
            <a:chOff x="3152" y="2750"/>
            <a:chExt cx="1724" cy="0"/>
          </a:xfrm>
        </p:grpSpPr>
        <p:sp>
          <p:nvSpPr>
            <p:cNvPr id="13383" name="Line 117"/>
            <p:cNvSpPr>
              <a:spLocks noChangeShapeType="1"/>
            </p:cNvSpPr>
            <p:nvPr/>
          </p:nvSpPr>
          <p:spPr bwMode="auto">
            <a:xfrm>
              <a:off x="4014" y="2750"/>
              <a:ext cx="862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4" name="Line 118"/>
            <p:cNvSpPr>
              <a:spLocks noChangeShapeType="1"/>
            </p:cNvSpPr>
            <p:nvPr/>
          </p:nvSpPr>
          <p:spPr bwMode="auto">
            <a:xfrm>
              <a:off x="3560" y="2750"/>
              <a:ext cx="40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5" name="Line 119"/>
            <p:cNvSpPr>
              <a:spLocks noChangeShapeType="1"/>
            </p:cNvSpPr>
            <p:nvPr/>
          </p:nvSpPr>
          <p:spPr bwMode="auto">
            <a:xfrm>
              <a:off x="3152" y="2750"/>
              <a:ext cx="409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20"/>
          <p:cNvGrpSpPr>
            <a:grpSpLocks/>
          </p:cNvGrpSpPr>
          <p:nvPr/>
        </p:nvGrpSpPr>
        <p:grpSpPr bwMode="auto">
          <a:xfrm>
            <a:off x="6397625" y="1255713"/>
            <a:ext cx="1296988" cy="2232025"/>
            <a:chOff x="3560" y="2069"/>
            <a:chExt cx="817" cy="1406"/>
          </a:xfrm>
        </p:grpSpPr>
        <p:sp>
          <p:nvSpPr>
            <p:cNvPr id="13380" name="Line 121"/>
            <p:cNvSpPr>
              <a:spLocks noChangeShapeType="1"/>
            </p:cNvSpPr>
            <p:nvPr/>
          </p:nvSpPr>
          <p:spPr bwMode="auto">
            <a:xfrm flipH="1" flipV="1">
              <a:off x="3560" y="2069"/>
              <a:ext cx="409" cy="68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1" name="Line 122"/>
            <p:cNvSpPr>
              <a:spLocks noChangeShapeType="1"/>
            </p:cNvSpPr>
            <p:nvPr/>
          </p:nvSpPr>
          <p:spPr bwMode="auto">
            <a:xfrm flipH="1" flipV="1">
              <a:off x="3969" y="2750"/>
              <a:ext cx="91" cy="181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82" name="Line 123"/>
            <p:cNvSpPr>
              <a:spLocks noChangeShapeType="1"/>
            </p:cNvSpPr>
            <p:nvPr/>
          </p:nvSpPr>
          <p:spPr bwMode="auto">
            <a:xfrm flipH="1" flipV="1">
              <a:off x="4105" y="2976"/>
              <a:ext cx="272" cy="499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317" name="Text Box 125"/>
          <p:cNvSpPr txBox="1">
            <a:spLocks noChangeArrowheads="1"/>
          </p:cNvSpPr>
          <p:nvPr/>
        </p:nvSpPr>
        <p:spPr bwMode="auto">
          <a:xfrm>
            <a:off x="8270875" y="1905000"/>
            <a:ext cx="287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endParaRPr lang="vi-VN" sz="240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318" name="Text Box 126"/>
          <p:cNvSpPr txBox="1">
            <a:spLocks noChangeArrowheads="1"/>
          </p:cNvSpPr>
          <p:nvPr/>
        </p:nvSpPr>
        <p:spPr bwMode="auto">
          <a:xfrm>
            <a:off x="6470650" y="968375"/>
            <a:ext cx="43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solidFill>
                  <a:srgbClr val="FF3300"/>
                </a:solidFill>
                <a:latin typeface="Calibri" pitchFamily="34" charset="0"/>
              </a:rPr>
              <a:t>b</a:t>
            </a:r>
            <a:endParaRPr lang="vi-VN" sz="2400">
              <a:solidFill>
                <a:srgbClr val="FF3300"/>
              </a:solidFill>
            </a:endParaRPr>
          </a:p>
        </p:txBody>
      </p:sp>
      <p:sp>
        <p:nvSpPr>
          <p:cNvPr id="8319" name="Text Box 127"/>
          <p:cNvSpPr txBox="1">
            <a:spLocks noChangeArrowheads="1"/>
          </p:cNvSpPr>
          <p:nvPr/>
        </p:nvSpPr>
        <p:spPr bwMode="auto">
          <a:xfrm>
            <a:off x="7451725" y="1628775"/>
            <a:ext cx="5032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>
                <a:latin typeface="Calibri" pitchFamily="34" charset="0"/>
              </a:rPr>
              <a:t>c</a:t>
            </a:r>
            <a:endParaRPr lang="vi-VN" sz="2400"/>
          </a:p>
        </p:txBody>
      </p:sp>
      <p:sp>
        <p:nvSpPr>
          <p:cNvPr id="8320" name="Arc 128"/>
          <p:cNvSpPr>
            <a:spLocks/>
          </p:cNvSpPr>
          <p:nvPr/>
        </p:nvSpPr>
        <p:spPr bwMode="auto">
          <a:xfrm rot="2222842">
            <a:off x="5726113" y="1112838"/>
            <a:ext cx="287337" cy="503237"/>
          </a:xfrm>
          <a:custGeom>
            <a:avLst/>
            <a:gdLst>
              <a:gd name="T0" fmla="*/ 0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8321" name="Object 129"/>
          <p:cNvGraphicFramePr>
            <a:graphicFrameLocks noChangeAspect="1"/>
          </p:cNvGraphicFramePr>
          <p:nvPr/>
        </p:nvGraphicFramePr>
        <p:xfrm>
          <a:off x="5653088" y="1112838"/>
          <a:ext cx="298450" cy="395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0" name="Equation" r:id="rId5" imgW="108720" imgH="153720" progId="Equation.3">
                  <p:embed/>
                </p:oleObj>
              </mc:Choice>
              <mc:Fallback>
                <p:oleObj name="Equation" r:id="rId5" imgW="108720" imgH="153720" progId="Equation.3">
                  <p:embed/>
                  <p:pic>
                    <p:nvPicPr>
                      <p:cNvPr id="0" name="Object 1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3088" y="1112838"/>
                        <a:ext cx="298450" cy="3952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38"/>
          <p:cNvGrpSpPr>
            <a:grpSpLocks/>
          </p:cNvGrpSpPr>
          <p:nvPr/>
        </p:nvGrpSpPr>
        <p:grpSpPr bwMode="auto">
          <a:xfrm>
            <a:off x="6919913" y="2030413"/>
            <a:ext cx="244475" cy="174625"/>
            <a:chOff x="4359" y="1279"/>
            <a:chExt cx="154" cy="110"/>
          </a:xfrm>
        </p:grpSpPr>
        <p:sp>
          <p:nvSpPr>
            <p:cNvPr id="13378" name="Line 130"/>
            <p:cNvSpPr>
              <a:spLocks noChangeShapeType="1"/>
            </p:cNvSpPr>
            <p:nvPr/>
          </p:nvSpPr>
          <p:spPr bwMode="auto">
            <a:xfrm flipV="1">
              <a:off x="4359" y="1279"/>
              <a:ext cx="109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9" name="Line 131"/>
            <p:cNvSpPr>
              <a:spLocks noChangeShapeType="1"/>
            </p:cNvSpPr>
            <p:nvPr/>
          </p:nvSpPr>
          <p:spPr bwMode="auto">
            <a:xfrm>
              <a:off x="4468" y="1298"/>
              <a:ext cx="45" cy="9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137"/>
          <p:cNvGrpSpPr>
            <a:grpSpLocks/>
          </p:cNvGrpSpPr>
          <p:nvPr/>
        </p:nvGrpSpPr>
        <p:grpSpPr bwMode="auto">
          <a:xfrm>
            <a:off x="7294563" y="2176463"/>
            <a:ext cx="173037" cy="157162"/>
            <a:chOff x="4595" y="1371"/>
            <a:chExt cx="109" cy="99"/>
          </a:xfrm>
        </p:grpSpPr>
        <p:sp>
          <p:nvSpPr>
            <p:cNvPr id="13376" name="Line 135"/>
            <p:cNvSpPr>
              <a:spLocks noChangeShapeType="1"/>
            </p:cNvSpPr>
            <p:nvPr/>
          </p:nvSpPr>
          <p:spPr bwMode="auto">
            <a:xfrm flipV="1">
              <a:off x="4604" y="1389"/>
              <a:ext cx="100" cy="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377" name="Line 136"/>
            <p:cNvSpPr>
              <a:spLocks noChangeShapeType="1"/>
            </p:cNvSpPr>
            <p:nvPr/>
          </p:nvSpPr>
          <p:spPr bwMode="auto">
            <a:xfrm>
              <a:off x="4595" y="1371"/>
              <a:ext cx="99" cy="1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41"/>
          <p:cNvGrpSpPr>
            <a:grpSpLocks/>
          </p:cNvGrpSpPr>
          <p:nvPr/>
        </p:nvGrpSpPr>
        <p:grpSpPr bwMode="auto">
          <a:xfrm>
            <a:off x="6891338" y="1730375"/>
            <a:ext cx="403225" cy="769938"/>
            <a:chOff x="4350" y="1117"/>
            <a:chExt cx="254" cy="485"/>
          </a:xfrm>
        </p:grpSpPr>
        <p:sp>
          <p:nvSpPr>
            <p:cNvPr id="13374" name="Text Box 124"/>
            <p:cNvSpPr txBox="1">
              <a:spLocks noChangeArrowheads="1"/>
            </p:cNvSpPr>
            <p:nvPr/>
          </p:nvSpPr>
          <p:spPr bwMode="auto">
            <a:xfrm>
              <a:off x="4422" y="1117"/>
              <a:ext cx="18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  <a:cs typeface="Times New Roman" pitchFamily="18" charset="0"/>
                </a:rPr>
                <a:t>I</a:t>
              </a:r>
              <a:endParaRPr lang="vi-VN" sz="24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13375" name="Text Box 139"/>
            <p:cNvSpPr txBox="1">
              <a:spLocks noChangeArrowheads="1"/>
            </p:cNvSpPr>
            <p:nvPr/>
          </p:nvSpPr>
          <p:spPr bwMode="auto">
            <a:xfrm>
              <a:off x="4350" y="1371"/>
              <a:ext cx="181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latin typeface="Calibri" pitchFamily="34" charset="0"/>
                </a:rPr>
                <a:t>•</a:t>
              </a:r>
            </a:p>
          </p:txBody>
        </p:sp>
      </p:grpSp>
      <p:grpSp>
        <p:nvGrpSpPr>
          <p:cNvPr id="7" name="Group 154"/>
          <p:cNvGrpSpPr>
            <a:grpSpLocks/>
          </p:cNvGrpSpPr>
          <p:nvPr/>
        </p:nvGrpSpPr>
        <p:grpSpPr bwMode="auto">
          <a:xfrm>
            <a:off x="179388" y="2205038"/>
            <a:ext cx="3960812" cy="514350"/>
            <a:chOff x="158" y="1525"/>
            <a:chExt cx="2631" cy="363"/>
          </a:xfrm>
        </p:grpSpPr>
        <p:sp>
          <p:nvSpPr>
            <p:cNvPr id="13373" name="Text Box 142"/>
            <p:cNvSpPr txBox="1">
              <a:spLocks noChangeArrowheads="1"/>
            </p:cNvSpPr>
            <p:nvPr/>
          </p:nvSpPr>
          <p:spPr bwMode="auto">
            <a:xfrm>
              <a:off x="158" y="1556"/>
              <a:ext cx="2631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alibri" pitchFamily="34" charset="0"/>
                </a:rPr>
                <a:t>+</a:t>
              </a:r>
              <a:r>
                <a:rPr lang="en-US" sz="2000" b="1">
                  <a:latin typeface="Times New Roman" pitchFamily="18" charset="0"/>
                </a:rPr>
                <a:t>Giả sử:</a:t>
              </a:r>
              <a:r>
                <a:rPr lang="en-US" b="1">
                  <a:latin typeface="Times New Roman" pitchFamily="18" charset="0"/>
                </a:rPr>
                <a:t> </a:t>
              </a:r>
            </a:p>
          </p:txBody>
        </p:sp>
        <p:graphicFrame>
          <p:nvGraphicFramePr>
            <p:cNvPr id="13330" name="Object 143"/>
            <p:cNvGraphicFramePr>
              <a:graphicFrameLocks noChangeAspect="1"/>
            </p:cNvGraphicFramePr>
            <p:nvPr/>
          </p:nvGraphicFramePr>
          <p:xfrm>
            <a:off x="1020" y="1525"/>
            <a:ext cx="1361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1" name="Equation" r:id="rId7" imgW="850531" imgH="203112" progId="Equation.3">
                    <p:embed/>
                  </p:oleObj>
                </mc:Choice>
                <mc:Fallback>
                  <p:oleObj name="Equation" r:id="rId7" imgW="850531" imgH="203112" progId="Equation.3">
                    <p:embed/>
                    <p:pic>
                      <p:nvPicPr>
                        <p:cNvPr id="0" name="Object 1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1525"/>
                          <a:ext cx="1361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8" name="Group 190"/>
          <p:cNvGrpSpPr>
            <a:grpSpLocks/>
          </p:cNvGrpSpPr>
          <p:nvPr/>
        </p:nvGrpSpPr>
        <p:grpSpPr bwMode="auto">
          <a:xfrm>
            <a:off x="179388" y="2565400"/>
            <a:ext cx="3963987" cy="923925"/>
            <a:chOff x="113" y="1616"/>
            <a:chExt cx="2497" cy="582"/>
          </a:xfrm>
        </p:grpSpPr>
        <p:grpSp>
          <p:nvGrpSpPr>
            <p:cNvPr id="13370" name="Group 175"/>
            <p:cNvGrpSpPr>
              <a:grpSpLocks/>
            </p:cNvGrpSpPr>
            <p:nvPr/>
          </p:nvGrpSpPr>
          <p:grpSpPr bwMode="auto">
            <a:xfrm>
              <a:off x="113" y="1749"/>
              <a:ext cx="1958" cy="298"/>
              <a:chOff x="113" y="1749"/>
              <a:chExt cx="1958" cy="298"/>
            </a:xfrm>
          </p:grpSpPr>
          <p:graphicFrame>
            <p:nvGraphicFramePr>
              <p:cNvPr id="13329" name="Object 146"/>
              <p:cNvGraphicFramePr>
                <a:graphicFrameLocks noChangeAspect="1"/>
              </p:cNvGraphicFramePr>
              <p:nvPr/>
            </p:nvGraphicFramePr>
            <p:xfrm>
              <a:off x="521" y="1752"/>
              <a:ext cx="499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52" name="Equation" r:id="rId9" imgW="329914" imgH="177646" progId="Equation.3">
                      <p:embed/>
                    </p:oleObj>
                  </mc:Choice>
                  <mc:Fallback>
                    <p:oleObj name="Equation" r:id="rId9" imgW="329914" imgH="177646" progId="Equation.3">
                      <p:embed/>
                      <p:pic>
                        <p:nvPicPr>
                          <p:cNvPr id="0" name="Object 14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1752"/>
                            <a:ext cx="499" cy="2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71" name="Text Box 145"/>
              <p:cNvSpPr txBox="1">
                <a:spLocks noChangeArrowheads="1"/>
              </p:cNvSpPr>
              <p:nvPr/>
            </p:nvSpPr>
            <p:spPr bwMode="auto">
              <a:xfrm>
                <a:off x="113" y="1749"/>
                <a:ext cx="195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latin typeface="Calibri" pitchFamily="34" charset="0"/>
                  </a:rPr>
                  <a:t>+</a:t>
                </a:r>
                <a:r>
                  <a:rPr lang="en-US" sz="2000" b="1">
                    <a:latin typeface="Times New Roman" pitchFamily="18" charset="0"/>
                  </a:rPr>
                  <a:t>Từ</a:t>
                </a:r>
                <a:r>
                  <a:rPr lang="en-US" sz="2400" b="1"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13372" name="Text Box 149"/>
              <p:cNvSpPr txBox="1">
                <a:spLocks noChangeArrowheads="1"/>
              </p:cNvSpPr>
              <p:nvPr/>
            </p:nvSpPr>
            <p:spPr bwMode="auto">
              <a:xfrm>
                <a:off x="975" y="1797"/>
                <a:ext cx="9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kẻ:</a:t>
                </a:r>
              </a:p>
            </p:txBody>
          </p:sp>
        </p:grpSp>
        <p:graphicFrame>
          <p:nvGraphicFramePr>
            <p:cNvPr id="13328" name="Object 151"/>
            <p:cNvGraphicFramePr>
              <a:graphicFrameLocks noChangeAspect="1"/>
            </p:cNvGraphicFramePr>
            <p:nvPr/>
          </p:nvGraphicFramePr>
          <p:xfrm>
            <a:off x="1381" y="1616"/>
            <a:ext cx="1229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3" name="Equation" r:id="rId11" imgW="965200" imgH="457200" progId="Equation.3">
                    <p:embed/>
                  </p:oleObj>
                </mc:Choice>
                <mc:Fallback>
                  <p:oleObj name="Equation" r:id="rId11" imgW="965200" imgH="457200" progId="Equation.3">
                    <p:embed/>
                    <p:pic>
                      <p:nvPicPr>
                        <p:cNvPr id="0" name="Object 15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1" y="1616"/>
                          <a:ext cx="1229" cy="5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176"/>
          <p:cNvGrpSpPr>
            <a:grpSpLocks/>
          </p:cNvGrpSpPr>
          <p:nvPr/>
        </p:nvGrpSpPr>
        <p:grpSpPr bwMode="auto">
          <a:xfrm>
            <a:off x="179388" y="3284538"/>
            <a:ext cx="4752975" cy="955675"/>
            <a:chOff x="113" y="2069"/>
            <a:chExt cx="2994" cy="602"/>
          </a:xfrm>
        </p:grpSpPr>
        <p:sp>
          <p:nvSpPr>
            <p:cNvPr id="13368" name="Text Box 156"/>
            <p:cNvSpPr txBox="1">
              <a:spLocks noChangeArrowheads="1"/>
            </p:cNvSpPr>
            <p:nvPr/>
          </p:nvSpPr>
          <p:spPr bwMode="auto">
            <a:xfrm>
              <a:off x="113" y="2069"/>
              <a:ext cx="29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 pitchFamily="34" charset="0"/>
                </a:rPr>
                <a:t>+</a:t>
              </a:r>
              <a:r>
                <a:rPr lang="en-US" sz="2000" b="1">
                  <a:latin typeface="Times New Roman" pitchFamily="18" charset="0"/>
                </a:rPr>
                <a:t>Góc giữa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 và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latin typeface="Times New Roman" pitchFamily="18" charset="0"/>
                </a:rPr>
                <a:t> là góc giữa </a:t>
              </a:r>
            </a:p>
          </p:txBody>
        </p:sp>
        <p:graphicFrame>
          <p:nvGraphicFramePr>
            <p:cNvPr id="13326" name="Object 158"/>
            <p:cNvGraphicFramePr>
              <a:graphicFrameLocks noChangeAspect="1"/>
            </p:cNvGraphicFramePr>
            <p:nvPr/>
          </p:nvGraphicFramePr>
          <p:xfrm>
            <a:off x="385" y="2341"/>
            <a:ext cx="408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4" name="Equation" r:id="rId13" imgW="208440" imgH="153720" progId="Equation.3">
                    <p:embed/>
                  </p:oleObj>
                </mc:Choice>
                <mc:Fallback>
                  <p:oleObj name="Equation" r:id="rId13" imgW="208440" imgH="153720" progId="Equation.3">
                    <p:embed/>
                    <p:pic>
                      <p:nvPicPr>
                        <p:cNvPr id="0" name="Object 15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2341"/>
                          <a:ext cx="408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327" name="Object 161"/>
            <p:cNvGraphicFramePr>
              <a:graphicFrameLocks noChangeAspect="1"/>
            </p:cNvGraphicFramePr>
            <p:nvPr/>
          </p:nvGraphicFramePr>
          <p:xfrm>
            <a:off x="1111" y="2387"/>
            <a:ext cx="45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5" name="Equation" r:id="rId15" imgW="208440" imgH="153720" progId="Equation.3">
                    <p:embed/>
                  </p:oleObj>
                </mc:Choice>
                <mc:Fallback>
                  <p:oleObj name="Equation" r:id="rId15" imgW="208440" imgH="153720" progId="Equation.3">
                    <p:embed/>
                    <p:pic>
                      <p:nvPicPr>
                        <p:cNvPr id="0" name="Object 16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387"/>
                          <a:ext cx="454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9" name="Text Box 162"/>
            <p:cNvSpPr txBox="1">
              <a:spLocks noChangeArrowheads="1"/>
            </p:cNvSpPr>
            <p:nvPr/>
          </p:nvSpPr>
          <p:spPr bwMode="auto">
            <a:xfrm>
              <a:off x="793" y="2341"/>
              <a:ext cx="7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 pitchFamily="34" charset="0"/>
                </a:rPr>
                <a:t>và</a:t>
              </a:r>
            </a:p>
          </p:txBody>
        </p:sp>
      </p:grpSp>
      <p:sp>
        <p:nvSpPr>
          <p:cNvPr id="8355" name="Text Box 163"/>
          <p:cNvSpPr txBox="1">
            <a:spLocks noChangeArrowheads="1"/>
          </p:cNvSpPr>
          <p:nvPr/>
        </p:nvSpPr>
        <p:spPr bwMode="auto">
          <a:xfrm>
            <a:off x="-252413" y="4149725"/>
            <a:ext cx="4968876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latin typeface="Calibri" pitchFamily="34" charset="0"/>
              </a:rPr>
              <a:t> 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.Diện tích hình chiếu của một đa giác</a:t>
            </a:r>
          </a:p>
        </p:txBody>
      </p:sp>
      <p:graphicFrame>
        <p:nvGraphicFramePr>
          <p:cNvPr id="13316" name="Object 164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6" name="Equation" r:id="rId17" imgW="114151" imgH="215619" progId="Equation.3">
                  <p:embed/>
                </p:oleObj>
              </mc:Choice>
              <mc:Fallback>
                <p:oleObj name="Equation" r:id="rId17" imgW="114151" imgH="215619" progId="Equation.3">
                  <p:embed/>
                  <p:pic>
                    <p:nvPicPr>
                      <p:cNvPr id="0" name="Object 16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7" name="Object 170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57" name="Equation" r:id="rId19" imgW="114151" imgH="215619" progId="Equation.3">
                  <p:embed/>
                </p:oleObj>
              </mc:Choice>
              <mc:Fallback>
                <p:oleObj name="Equation" r:id="rId19" imgW="114151" imgH="215619" progId="Equation.3">
                  <p:embed/>
                  <p:pic>
                    <p:nvPicPr>
                      <p:cNvPr id="0" name="Object 1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" name="Group 185"/>
          <p:cNvGrpSpPr>
            <a:grpSpLocks/>
          </p:cNvGrpSpPr>
          <p:nvPr/>
        </p:nvGrpSpPr>
        <p:grpSpPr bwMode="auto">
          <a:xfrm>
            <a:off x="13195" y="5147552"/>
            <a:ext cx="4765180" cy="968377"/>
            <a:chOff x="67" y="3430"/>
            <a:chExt cx="2145" cy="610"/>
          </a:xfrm>
        </p:grpSpPr>
        <p:sp>
          <p:nvSpPr>
            <p:cNvPr id="13366" name="Text Box 169"/>
            <p:cNvSpPr txBox="1">
              <a:spLocks noChangeArrowheads="1"/>
            </p:cNvSpPr>
            <p:nvPr/>
          </p:nvSpPr>
          <p:spPr bwMode="auto">
            <a:xfrm>
              <a:off x="113" y="3430"/>
              <a:ext cx="19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 smtClean="0">
                  <a:latin typeface="Times New Roman" pitchFamily="18" charset="0"/>
                </a:rPr>
                <a:t>là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hình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chiếu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vuông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góc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của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>
                  <a:latin typeface="Times New Roman" pitchFamily="18" charset="0"/>
                </a:rPr>
                <a:t>H </a:t>
              </a:r>
              <a:r>
                <a:rPr lang="en-US" sz="2000" b="1" dirty="0" err="1">
                  <a:latin typeface="Times New Roman" pitchFamily="18" charset="0"/>
                </a:rPr>
                <a:t>trên</a:t>
              </a:r>
              <a:r>
                <a:rPr lang="en-US" b="1" dirty="0">
                  <a:latin typeface="Times New Roman" pitchFamily="18" charset="0"/>
                </a:rPr>
                <a:t> </a:t>
              </a:r>
            </a:p>
          </p:txBody>
        </p:sp>
        <p:graphicFrame>
          <p:nvGraphicFramePr>
            <p:cNvPr id="13325" name="Object 17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93784242"/>
                </p:ext>
              </p:extLst>
            </p:nvPr>
          </p:nvGraphicFramePr>
          <p:xfrm>
            <a:off x="1876" y="3430"/>
            <a:ext cx="336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8" name="Equation" r:id="rId20" imgW="253780" imgH="203024" progId="Equation.3">
                    <p:embed/>
                  </p:oleObj>
                </mc:Choice>
                <mc:Fallback>
                  <p:oleObj name="Equation" r:id="rId20" imgW="253780" imgH="203024" progId="Equation.3">
                    <p:embed/>
                    <p:pic>
                      <p:nvPicPr>
                        <p:cNvPr id="0" name="Object 17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76" y="3430"/>
                          <a:ext cx="336" cy="24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7" name="Text Box 172"/>
            <p:cNvSpPr txBox="1">
              <a:spLocks noChangeArrowheads="1"/>
            </p:cNvSpPr>
            <p:nvPr/>
          </p:nvSpPr>
          <p:spPr bwMode="auto">
            <a:xfrm>
              <a:off x="67" y="3790"/>
              <a:ext cx="85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Times New Roman" pitchFamily="18" charset="0"/>
                </a:rPr>
                <a:t>có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dt</a:t>
              </a:r>
              <a:r>
                <a:rPr lang="en-US" sz="2000" b="1" dirty="0">
                  <a:latin typeface="Times New Roman" pitchFamily="18" charset="0"/>
                </a:rPr>
                <a:t> S</a:t>
              </a:r>
              <a:r>
                <a:rPr lang="en-US" sz="2000" b="1" dirty="0" smtClean="0">
                  <a:latin typeface="Times New Roman" pitchFamily="18" charset="0"/>
                </a:rPr>
                <a:t>’.</a:t>
              </a:r>
              <a:endParaRPr lang="en-US" sz="2000" b="1" dirty="0">
                <a:latin typeface="Times New Roman" pitchFamily="18" charset="0"/>
              </a:endParaRPr>
            </a:p>
          </p:txBody>
        </p:sp>
      </p:grpSp>
      <p:grpSp>
        <p:nvGrpSpPr>
          <p:cNvPr id="12" name="Group 186"/>
          <p:cNvGrpSpPr>
            <a:grpSpLocks/>
          </p:cNvGrpSpPr>
          <p:nvPr/>
        </p:nvGrpSpPr>
        <p:grpSpPr bwMode="auto">
          <a:xfrm>
            <a:off x="939800" y="5621338"/>
            <a:ext cx="3527426" cy="633413"/>
            <a:chOff x="369" y="3739"/>
            <a:chExt cx="2222" cy="399"/>
          </a:xfrm>
        </p:grpSpPr>
        <p:sp>
          <p:nvSpPr>
            <p:cNvPr id="13365" name="Text Box 173"/>
            <p:cNvSpPr txBox="1">
              <a:spLocks noChangeArrowheads="1"/>
            </p:cNvSpPr>
            <p:nvPr/>
          </p:nvSpPr>
          <p:spPr bwMode="auto">
            <a:xfrm>
              <a:off x="369" y="3790"/>
              <a:ext cx="9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latin typeface="Times New Roman" pitchFamily="18" charset="0"/>
                </a:rPr>
                <a:t>Ta </a:t>
              </a:r>
              <a:r>
                <a:rPr lang="en-US" sz="2000" b="1" dirty="0" err="1">
                  <a:latin typeface="Times New Roman" pitchFamily="18" charset="0"/>
                </a:rPr>
                <a:t>có</a:t>
              </a:r>
              <a:r>
                <a:rPr lang="en-US" sz="2000" b="1" dirty="0">
                  <a:latin typeface="Times New Roman" pitchFamily="18" charset="0"/>
                </a:rPr>
                <a:t> CT:</a:t>
              </a:r>
            </a:p>
          </p:txBody>
        </p:sp>
        <p:graphicFrame>
          <p:nvGraphicFramePr>
            <p:cNvPr id="13324" name="Object 17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763768920"/>
                </p:ext>
              </p:extLst>
            </p:nvPr>
          </p:nvGraphicFramePr>
          <p:xfrm>
            <a:off x="1231" y="3739"/>
            <a:ext cx="1360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59" name="Equation" r:id="rId22" imgW="616320" imgH="153720" progId="Equation.3">
                    <p:embed/>
                  </p:oleObj>
                </mc:Choice>
                <mc:Fallback>
                  <p:oleObj name="Equation" r:id="rId22" imgW="616320" imgH="153720" progId="Equation.3">
                    <p:embed/>
                    <p:pic>
                      <p:nvPicPr>
                        <p:cNvPr id="0" name="Object 17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31" y="3739"/>
                          <a:ext cx="1360" cy="3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84"/>
          <p:cNvGrpSpPr>
            <a:grpSpLocks/>
          </p:cNvGrpSpPr>
          <p:nvPr/>
        </p:nvGrpSpPr>
        <p:grpSpPr bwMode="auto">
          <a:xfrm>
            <a:off x="-30412" y="4676271"/>
            <a:ext cx="4783387" cy="439738"/>
            <a:chOff x="13" y="3063"/>
            <a:chExt cx="2375" cy="277"/>
          </a:xfrm>
        </p:grpSpPr>
        <p:sp>
          <p:nvSpPr>
            <p:cNvPr id="13363" name="Text Box 167"/>
            <p:cNvSpPr txBox="1">
              <a:spLocks noChangeArrowheads="1"/>
            </p:cNvSpPr>
            <p:nvPr/>
          </p:nvSpPr>
          <p:spPr bwMode="auto">
            <a:xfrm>
              <a:off x="823" y="3063"/>
              <a:ext cx="156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Times New Roman" pitchFamily="18" charset="0"/>
                </a:rPr>
                <a:t>có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diện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tích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S,đa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giác</a:t>
              </a:r>
              <a:r>
                <a:rPr lang="en-US" sz="2000" b="1" dirty="0" smtClean="0">
                  <a:latin typeface="Times New Roman" pitchFamily="18" charset="0"/>
                </a:rPr>
                <a:t> H’  </a:t>
              </a:r>
              <a:endParaRPr lang="en-US" sz="2000" b="1" dirty="0">
                <a:latin typeface="Times New Roman" pitchFamily="18" charset="0"/>
              </a:endParaRPr>
            </a:p>
          </p:txBody>
        </p:sp>
        <p:graphicFrame>
          <p:nvGraphicFramePr>
            <p:cNvPr id="13323" name="Object 16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28275933"/>
                </p:ext>
              </p:extLst>
            </p:nvPr>
          </p:nvGraphicFramePr>
          <p:xfrm>
            <a:off x="456" y="3083"/>
            <a:ext cx="382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4260" name="Equation" r:id="rId24" imgW="571252" imgH="203112" progId="Equation.3">
                    <p:embed/>
                  </p:oleObj>
                </mc:Choice>
                <mc:Fallback>
                  <p:oleObj name="Equation" r:id="rId24" imgW="571252" imgH="203112" progId="Equation.3">
                    <p:embed/>
                    <p:pic>
                      <p:nvPicPr>
                        <p:cNvPr id="0" name="Object 16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56" y="3083"/>
                          <a:ext cx="382" cy="25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364" name="Text Box 177"/>
            <p:cNvSpPr txBox="1">
              <a:spLocks noChangeArrowheads="1"/>
            </p:cNvSpPr>
            <p:nvPr/>
          </p:nvSpPr>
          <p:spPr bwMode="auto">
            <a:xfrm>
              <a:off x="13" y="3087"/>
              <a:ext cx="60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latin typeface="Times New Roman" pitchFamily="18" charset="0"/>
                </a:rPr>
                <a:t>Đa giác</a:t>
              </a:r>
            </a:p>
          </p:txBody>
        </p:sp>
      </p:grpSp>
      <p:grpSp>
        <p:nvGrpSpPr>
          <p:cNvPr id="14" name="Group 189"/>
          <p:cNvGrpSpPr>
            <a:grpSpLocks/>
          </p:cNvGrpSpPr>
          <p:nvPr/>
        </p:nvGrpSpPr>
        <p:grpSpPr bwMode="auto">
          <a:xfrm>
            <a:off x="323850" y="6165850"/>
            <a:ext cx="4356100" cy="454025"/>
            <a:chOff x="0" y="3929"/>
            <a:chExt cx="2744" cy="286"/>
          </a:xfrm>
        </p:grpSpPr>
        <p:grpSp>
          <p:nvGrpSpPr>
            <p:cNvPr id="13358" name="Group 187"/>
            <p:cNvGrpSpPr>
              <a:grpSpLocks/>
            </p:cNvGrpSpPr>
            <p:nvPr/>
          </p:nvGrpSpPr>
          <p:grpSpPr bwMode="auto">
            <a:xfrm>
              <a:off x="0" y="3929"/>
              <a:ext cx="2614" cy="286"/>
              <a:chOff x="158" y="4043"/>
              <a:chExt cx="2614" cy="286"/>
            </a:xfrm>
          </p:grpSpPr>
          <p:sp>
            <p:nvSpPr>
              <p:cNvPr id="13360" name="Text Box 178"/>
              <p:cNvSpPr txBox="1">
                <a:spLocks noChangeArrowheads="1"/>
              </p:cNvSpPr>
              <p:nvPr/>
            </p:nvSpPr>
            <p:spPr bwMode="auto">
              <a:xfrm>
                <a:off x="158" y="4043"/>
                <a:ext cx="4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>
                    <a:latin typeface="Calibri" pitchFamily="34" charset="0"/>
                  </a:rPr>
                  <a:t>(</a:t>
                </a:r>
                <a:r>
                  <a:rPr lang="en-US" sz="2000" b="1">
                    <a:latin typeface="Times New Roman" pitchFamily="18" charset="0"/>
                  </a:rPr>
                  <a:t>với </a:t>
                </a:r>
              </a:p>
            </p:txBody>
          </p:sp>
          <p:graphicFrame>
            <p:nvGraphicFramePr>
              <p:cNvPr id="13320" name="Object 179"/>
              <p:cNvGraphicFramePr>
                <a:graphicFrameLocks noChangeAspect="1"/>
              </p:cNvGraphicFramePr>
              <p:nvPr/>
            </p:nvGraphicFramePr>
            <p:xfrm>
              <a:off x="521" y="4074"/>
              <a:ext cx="241" cy="2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61" name="Equation" r:id="rId26" imgW="99720" imgH="117720" progId="Equation.3">
                      <p:embed/>
                    </p:oleObj>
                  </mc:Choice>
                  <mc:Fallback>
                    <p:oleObj name="Equation" r:id="rId26" imgW="99720" imgH="117720" progId="Equation.3">
                      <p:embed/>
                      <p:pic>
                        <p:nvPicPr>
                          <p:cNvPr id="0" name="Object 179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4074"/>
                            <a:ext cx="241" cy="21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61" name="Text Box 180"/>
              <p:cNvSpPr txBox="1">
                <a:spLocks noChangeArrowheads="1"/>
              </p:cNvSpPr>
              <p:nvPr/>
            </p:nvSpPr>
            <p:spPr bwMode="auto">
              <a:xfrm>
                <a:off x="739" y="4052"/>
                <a:ext cx="113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là góc giữa</a:t>
                </a:r>
                <a:r>
                  <a:rPr lang="en-US" b="1">
                    <a:latin typeface="Times New Roman" pitchFamily="18" charset="0"/>
                  </a:rPr>
                  <a:t> </a:t>
                </a:r>
              </a:p>
            </p:txBody>
          </p:sp>
          <p:graphicFrame>
            <p:nvGraphicFramePr>
              <p:cNvPr id="13321" name="Object 181"/>
              <p:cNvGraphicFramePr>
                <a:graphicFrameLocks noChangeAspect="1"/>
              </p:cNvGraphicFramePr>
              <p:nvPr/>
            </p:nvGraphicFramePr>
            <p:xfrm>
              <a:off x="1638" y="4065"/>
              <a:ext cx="453" cy="2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62" name="Equation" r:id="rId28" imgW="253780" imgH="203024" progId="Equation.3">
                      <p:embed/>
                    </p:oleObj>
                  </mc:Choice>
                  <mc:Fallback>
                    <p:oleObj name="Equation" r:id="rId28" imgW="253780" imgH="203024" progId="Equation.3">
                      <p:embed/>
                      <p:pic>
                        <p:nvPicPr>
                          <p:cNvPr id="0" name="Object 18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38" y="4065"/>
                            <a:ext cx="453" cy="2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3322" name="Object 182"/>
              <p:cNvGraphicFramePr>
                <a:graphicFrameLocks noChangeAspect="1"/>
              </p:cNvGraphicFramePr>
              <p:nvPr/>
            </p:nvGraphicFramePr>
            <p:xfrm>
              <a:off x="2363" y="4043"/>
              <a:ext cx="409" cy="286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4263" name="Equation" r:id="rId30" imgW="253780" imgH="203024" progId="Equation.3">
                      <p:embed/>
                    </p:oleObj>
                  </mc:Choice>
                  <mc:Fallback>
                    <p:oleObj name="Equation" r:id="rId30" imgW="253780" imgH="203024" progId="Equation.3">
                      <p:embed/>
                      <p:pic>
                        <p:nvPicPr>
                          <p:cNvPr id="0" name="Object 18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3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363" y="4043"/>
                            <a:ext cx="409" cy="286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3362" name="Text Box 183"/>
              <p:cNvSpPr txBox="1">
                <a:spLocks noChangeArrowheads="1"/>
              </p:cNvSpPr>
              <p:nvPr/>
            </p:nvSpPr>
            <p:spPr bwMode="auto">
              <a:xfrm>
                <a:off x="2028" y="4052"/>
                <a:ext cx="4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và</a:t>
                </a:r>
              </a:p>
            </p:txBody>
          </p:sp>
        </p:grpSp>
        <p:sp>
          <p:nvSpPr>
            <p:cNvPr id="13359" name="Text Box 188"/>
            <p:cNvSpPr txBox="1">
              <a:spLocks noChangeArrowheads="1"/>
            </p:cNvSpPr>
            <p:nvPr/>
          </p:nvSpPr>
          <p:spPr bwMode="auto">
            <a:xfrm>
              <a:off x="2517" y="3929"/>
              <a:ext cx="22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Calibri" pitchFamily="34" charset="0"/>
                </a:rPr>
                <a:t>)</a:t>
              </a:r>
            </a:p>
          </p:txBody>
        </p:sp>
      </p:grpSp>
      <p:graphicFrame>
        <p:nvGraphicFramePr>
          <p:cNvPr id="13318" name="Object 220"/>
          <p:cNvGraphicFramePr>
            <a:graphicFrameLocks noChangeAspect="1"/>
          </p:cNvGraphicFramePr>
          <p:nvPr/>
        </p:nvGraphicFramePr>
        <p:xfrm>
          <a:off x="5548313" y="6302375"/>
          <a:ext cx="2571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64" name="Equation" r:id="rId32" imgW="139579" imgH="164957" progId="">
                  <p:embed/>
                </p:oleObj>
              </mc:Choice>
              <mc:Fallback>
                <p:oleObj name="Equation" r:id="rId32" imgW="139579" imgH="164957" progId="">
                  <p:embed/>
                  <p:pic>
                    <p:nvPicPr>
                      <p:cNvPr id="0" name="Object 2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8313" y="6302375"/>
                        <a:ext cx="2571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9" name="Object 241"/>
          <p:cNvGraphicFramePr>
            <a:graphicFrameLocks noChangeAspect="1"/>
          </p:cNvGraphicFramePr>
          <p:nvPr/>
        </p:nvGraphicFramePr>
        <p:xfrm>
          <a:off x="9620250" y="5643563"/>
          <a:ext cx="2571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265" name="Equation" r:id="rId34" imgW="139579" imgH="164957" progId="">
                  <p:embed/>
                </p:oleObj>
              </mc:Choice>
              <mc:Fallback>
                <p:oleObj name="Equation" r:id="rId34" imgW="139579" imgH="164957" progId="">
                  <p:embed/>
                  <p:pic>
                    <p:nvPicPr>
                      <p:cNvPr id="0" name="Object 2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0" y="5643563"/>
                        <a:ext cx="2571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356" name="Text Box 273"/>
          <p:cNvSpPr txBox="1">
            <a:spLocks noChangeArrowheads="1"/>
          </p:cNvSpPr>
          <p:nvPr/>
        </p:nvSpPr>
        <p:spPr bwMode="auto">
          <a:xfrm>
            <a:off x="4572000" y="4076700"/>
            <a:ext cx="792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vi-VN"/>
          </a:p>
        </p:txBody>
      </p:sp>
      <p:pic>
        <p:nvPicPr>
          <p:cNvPr id="8472" name="Picture 280" descr="Hinh chieu"/>
          <p:cNvPicPr>
            <a:picLocks noChangeAspect="1" noChangeArrowheads="1"/>
          </p:cNvPicPr>
          <p:nvPr/>
        </p:nvPicPr>
        <p:blipFill>
          <a:blip r:embed="rId35"/>
          <a:srcRect/>
          <a:stretch>
            <a:fillRect/>
          </a:stretch>
        </p:blipFill>
        <p:spPr bwMode="auto">
          <a:xfrm>
            <a:off x="5029200" y="3686175"/>
            <a:ext cx="3629025" cy="317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8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8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8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8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5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8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0" dur="500"/>
                                        <p:tgtEl>
                                          <p:spTgt spid="83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8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90" dur="2000"/>
                                        <p:tgtEl>
                                          <p:spTgt spid="8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 nodeType="clickPar">
                      <p:stCondLst>
                        <p:cond delay="indefinite"/>
                      </p:stCondLst>
                      <p:childTnLst>
                        <p:par>
                          <p:cTn id="10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 nodeType="clickPar">
                      <p:stCondLst>
                        <p:cond delay="indefinite"/>
                      </p:stCondLst>
                      <p:childTnLst>
                        <p:par>
                          <p:cTn id="10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03" grpId="0" animBg="1"/>
      <p:bldP spid="8304" grpId="0" animBg="1"/>
      <p:bldP spid="8305" grpId="0" animBg="1"/>
      <p:bldP spid="8306" grpId="0" animBg="1"/>
      <p:bldP spid="8317" grpId="0"/>
      <p:bldP spid="8319" grpId="0"/>
      <p:bldP spid="8320" grpId="0" animBg="1"/>
      <p:bldP spid="835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67" name="Line 6"/>
          <p:cNvSpPr>
            <a:spLocks noChangeShapeType="1"/>
          </p:cNvSpPr>
          <p:nvPr/>
        </p:nvSpPr>
        <p:spPr bwMode="auto">
          <a:xfrm>
            <a:off x="4572000" y="476250"/>
            <a:ext cx="0" cy="638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68" name="Text Box 7"/>
          <p:cNvSpPr txBox="1">
            <a:spLocks noChangeArrowheads="1"/>
          </p:cNvSpPr>
          <p:nvPr/>
        </p:nvSpPr>
        <p:spPr bwMode="auto">
          <a:xfrm>
            <a:off x="71438" y="307975"/>
            <a:ext cx="450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I.GÓC GIỮA HAI MẶT PHẲNG</a:t>
            </a:r>
          </a:p>
        </p:txBody>
      </p:sp>
      <p:sp>
        <p:nvSpPr>
          <p:cNvPr id="14369" name="Text Box 8"/>
          <p:cNvSpPr txBox="1">
            <a:spLocks noChangeArrowheads="1"/>
          </p:cNvSpPr>
          <p:nvPr/>
        </p:nvSpPr>
        <p:spPr bwMode="auto">
          <a:xfrm>
            <a:off x="0" y="820738"/>
            <a:ext cx="26289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alibri" pitchFamily="34" charset="0"/>
              </a:rPr>
              <a:t> 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nghĩa:</a:t>
            </a:r>
          </a:p>
        </p:txBody>
      </p:sp>
      <p:sp>
        <p:nvSpPr>
          <p:cNvPr id="14370" name="Text Box 9"/>
          <p:cNvSpPr txBox="1">
            <a:spLocks noChangeArrowheads="1"/>
          </p:cNvSpPr>
          <p:nvPr/>
        </p:nvSpPr>
        <p:spPr bwMode="auto">
          <a:xfrm>
            <a:off x="-157163" y="1484313"/>
            <a:ext cx="450056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2.Cách xác định góc giữa 2 mặt phẳng cắt nhau:</a:t>
            </a:r>
          </a:p>
        </p:txBody>
      </p:sp>
      <p:grpSp>
        <p:nvGrpSpPr>
          <p:cNvPr id="14371" name="Group 37"/>
          <p:cNvGrpSpPr>
            <a:grpSpLocks/>
          </p:cNvGrpSpPr>
          <p:nvPr/>
        </p:nvGrpSpPr>
        <p:grpSpPr bwMode="auto">
          <a:xfrm>
            <a:off x="179388" y="2205038"/>
            <a:ext cx="3960812" cy="514350"/>
            <a:chOff x="158" y="1525"/>
            <a:chExt cx="2631" cy="363"/>
          </a:xfrm>
        </p:grpSpPr>
        <p:sp>
          <p:nvSpPr>
            <p:cNvPr id="14438" name="Text Box 38"/>
            <p:cNvSpPr txBox="1">
              <a:spLocks noChangeArrowheads="1"/>
            </p:cNvSpPr>
            <p:nvPr/>
          </p:nvSpPr>
          <p:spPr bwMode="auto">
            <a:xfrm>
              <a:off x="158" y="1556"/>
              <a:ext cx="2631" cy="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+Giả sử:</a:t>
              </a:r>
              <a:r>
                <a:rPr lang="en-US" b="1">
                  <a:latin typeface="Times New Roman" pitchFamily="18" charset="0"/>
                </a:rPr>
                <a:t> </a:t>
              </a:r>
            </a:p>
          </p:txBody>
        </p:sp>
        <p:graphicFrame>
          <p:nvGraphicFramePr>
            <p:cNvPr id="14366" name="Object 39"/>
            <p:cNvGraphicFramePr>
              <a:graphicFrameLocks noChangeAspect="1"/>
            </p:cNvGraphicFramePr>
            <p:nvPr/>
          </p:nvGraphicFramePr>
          <p:xfrm>
            <a:off x="1020" y="1525"/>
            <a:ext cx="1361" cy="36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96" name="Equation" r:id="rId3" imgW="850531" imgH="203112" progId="Equation.3">
                    <p:embed/>
                  </p:oleObj>
                </mc:Choice>
                <mc:Fallback>
                  <p:oleObj name="Equation" r:id="rId3" imgW="850531" imgH="203112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1525"/>
                          <a:ext cx="1361" cy="36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72" name="Group 40"/>
          <p:cNvGrpSpPr>
            <a:grpSpLocks/>
          </p:cNvGrpSpPr>
          <p:nvPr/>
        </p:nvGrpSpPr>
        <p:grpSpPr bwMode="auto">
          <a:xfrm>
            <a:off x="179388" y="2565400"/>
            <a:ext cx="4176712" cy="923925"/>
            <a:chOff x="113" y="1616"/>
            <a:chExt cx="2631" cy="582"/>
          </a:xfrm>
        </p:grpSpPr>
        <p:grpSp>
          <p:nvGrpSpPr>
            <p:cNvPr id="14435" name="Group 41"/>
            <p:cNvGrpSpPr>
              <a:grpSpLocks/>
            </p:cNvGrpSpPr>
            <p:nvPr/>
          </p:nvGrpSpPr>
          <p:grpSpPr bwMode="auto">
            <a:xfrm>
              <a:off x="113" y="1749"/>
              <a:ext cx="1958" cy="298"/>
              <a:chOff x="113" y="1749"/>
              <a:chExt cx="1958" cy="298"/>
            </a:xfrm>
          </p:grpSpPr>
          <p:graphicFrame>
            <p:nvGraphicFramePr>
              <p:cNvPr id="14365" name="Object 42"/>
              <p:cNvGraphicFramePr>
                <a:graphicFrameLocks noChangeAspect="1"/>
              </p:cNvGraphicFramePr>
              <p:nvPr/>
            </p:nvGraphicFramePr>
            <p:xfrm>
              <a:off x="521" y="1752"/>
              <a:ext cx="499" cy="272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0997" name="Equation" r:id="rId5" imgW="329914" imgH="177646" progId="Equation.3">
                      <p:embed/>
                    </p:oleObj>
                  </mc:Choice>
                  <mc:Fallback>
                    <p:oleObj name="Equation" r:id="rId5" imgW="329914" imgH="177646" progId="Equation.3">
                      <p:embed/>
                      <p:pic>
                        <p:nvPicPr>
                          <p:cNvPr id="0" name="Object 4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1752"/>
                            <a:ext cx="499" cy="272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36" name="Text Box 43"/>
              <p:cNvSpPr txBox="1">
                <a:spLocks noChangeArrowheads="1"/>
              </p:cNvSpPr>
              <p:nvPr/>
            </p:nvSpPr>
            <p:spPr bwMode="auto">
              <a:xfrm>
                <a:off x="113" y="1749"/>
                <a:ext cx="195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>
                    <a:latin typeface="Calibri" pitchFamily="34" charset="0"/>
                  </a:rPr>
                  <a:t>+</a:t>
                </a:r>
                <a:r>
                  <a:rPr lang="en-US" sz="2000" b="1">
                    <a:latin typeface="Times New Roman" pitchFamily="18" charset="0"/>
                  </a:rPr>
                  <a:t>Từ</a:t>
                </a:r>
                <a:r>
                  <a:rPr lang="en-US" sz="2400" b="1">
                    <a:latin typeface="Times New Roman" pitchFamily="18" charset="0"/>
                  </a:rPr>
                  <a:t> </a:t>
                </a:r>
              </a:p>
            </p:txBody>
          </p:sp>
          <p:sp>
            <p:nvSpPr>
              <p:cNvPr id="14437" name="Text Box 44"/>
              <p:cNvSpPr txBox="1">
                <a:spLocks noChangeArrowheads="1"/>
              </p:cNvSpPr>
              <p:nvPr/>
            </p:nvSpPr>
            <p:spPr bwMode="auto">
              <a:xfrm>
                <a:off x="975" y="1797"/>
                <a:ext cx="956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kẻ:</a:t>
                </a:r>
              </a:p>
            </p:txBody>
          </p:sp>
        </p:grpSp>
        <p:graphicFrame>
          <p:nvGraphicFramePr>
            <p:cNvPr id="14364" name="Object 45"/>
            <p:cNvGraphicFramePr>
              <a:graphicFrameLocks noChangeAspect="1"/>
            </p:cNvGraphicFramePr>
            <p:nvPr/>
          </p:nvGraphicFramePr>
          <p:xfrm>
            <a:off x="1247" y="1616"/>
            <a:ext cx="1497" cy="58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98" name="Equation" r:id="rId7" imgW="927100" imgH="457200" progId="Equation.3">
                    <p:embed/>
                  </p:oleObj>
                </mc:Choice>
                <mc:Fallback>
                  <p:oleObj name="Equation" r:id="rId7" imgW="927100" imgH="457200" progId="Equation.3">
                    <p:embed/>
                    <p:pic>
                      <p:nvPicPr>
                        <p:cNvPr id="0" name="Object 4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247" y="1616"/>
                          <a:ext cx="1497" cy="58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73" name="Group 46"/>
          <p:cNvGrpSpPr>
            <a:grpSpLocks/>
          </p:cNvGrpSpPr>
          <p:nvPr/>
        </p:nvGrpSpPr>
        <p:grpSpPr bwMode="auto">
          <a:xfrm>
            <a:off x="179388" y="3284538"/>
            <a:ext cx="4752975" cy="955675"/>
            <a:chOff x="113" y="2069"/>
            <a:chExt cx="2994" cy="602"/>
          </a:xfrm>
        </p:grpSpPr>
        <p:sp>
          <p:nvSpPr>
            <p:cNvPr id="14433" name="Text Box 47"/>
            <p:cNvSpPr txBox="1">
              <a:spLocks noChangeArrowheads="1"/>
            </p:cNvSpPr>
            <p:nvPr/>
          </p:nvSpPr>
          <p:spPr bwMode="auto">
            <a:xfrm>
              <a:off x="113" y="2069"/>
              <a:ext cx="2994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b="1">
                  <a:latin typeface="Times New Roman" pitchFamily="18" charset="0"/>
                </a:rPr>
                <a:t>+</a:t>
              </a:r>
              <a:r>
                <a:rPr lang="en-US" sz="2000" b="1">
                  <a:latin typeface="Times New Roman" pitchFamily="18" charset="0"/>
                </a:rPr>
                <a:t>Góc giữa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a</a:t>
              </a:r>
              <a:r>
                <a:rPr lang="en-US" sz="2000" b="1">
                  <a:latin typeface="Times New Roman" pitchFamily="18" charset="0"/>
                </a:rPr>
                <a:t> và </a:t>
              </a:r>
              <a:r>
                <a:rPr lang="en-US" sz="2000" b="1">
                  <a:solidFill>
                    <a:srgbClr val="FF0000"/>
                  </a:solidFill>
                  <a:latin typeface="Times New Roman" pitchFamily="18" charset="0"/>
                </a:rPr>
                <a:t>b</a:t>
              </a:r>
              <a:r>
                <a:rPr lang="en-US" sz="2000" b="1">
                  <a:latin typeface="Times New Roman" pitchFamily="18" charset="0"/>
                </a:rPr>
                <a:t> là góc giữa </a:t>
              </a:r>
            </a:p>
          </p:txBody>
        </p:sp>
        <p:graphicFrame>
          <p:nvGraphicFramePr>
            <p:cNvPr id="14362" name="Object 48"/>
            <p:cNvGraphicFramePr>
              <a:graphicFrameLocks noChangeAspect="1"/>
            </p:cNvGraphicFramePr>
            <p:nvPr/>
          </p:nvGraphicFramePr>
          <p:xfrm>
            <a:off x="385" y="2341"/>
            <a:ext cx="408" cy="33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999" name="Equation" r:id="rId9" imgW="208440" imgH="153720" progId="Equation.3">
                    <p:embed/>
                  </p:oleObj>
                </mc:Choice>
                <mc:Fallback>
                  <p:oleObj name="Equation" r:id="rId9" imgW="208440" imgH="153720" progId="Equation.3">
                    <p:embed/>
                    <p:pic>
                      <p:nvPicPr>
                        <p:cNvPr id="0" name="Object 4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5" y="2341"/>
                          <a:ext cx="408" cy="33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63" name="Object 49"/>
            <p:cNvGraphicFramePr>
              <a:graphicFrameLocks noChangeAspect="1"/>
            </p:cNvGraphicFramePr>
            <p:nvPr/>
          </p:nvGraphicFramePr>
          <p:xfrm>
            <a:off x="1111" y="2387"/>
            <a:ext cx="454" cy="27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00" name="Equation" r:id="rId11" imgW="208440" imgH="153720" progId="Equation.3">
                    <p:embed/>
                  </p:oleObj>
                </mc:Choice>
                <mc:Fallback>
                  <p:oleObj name="Equation" r:id="rId11" imgW="208440" imgH="153720" progId="Equation.3">
                    <p:embed/>
                    <p:pic>
                      <p:nvPicPr>
                        <p:cNvPr id="0" name="Object 4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11" y="2387"/>
                          <a:ext cx="454" cy="27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34" name="Text Box 50"/>
            <p:cNvSpPr txBox="1">
              <a:spLocks noChangeArrowheads="1"/>
            </p:cNvSpPr>
            <p:nvPr/>
          </p:nvSpPr>
          <p:spPr bwMode="auto">
            <a:xfrm>
              <a:off x="793" y="2341"/>
              <a:ext cx="77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Calibri" pitchFamily="34" charset="0"/>
                </a:rPr>
                <a:t>và</a:t>
              </a:r>
            </a:p>
          </p:txBody>
        </p:sp>
      </p:grpSp>
      <p:sp>
        <p:nvSpPr>
          <p:cNvPr id="14374" name="Text Box 51"/>
          <p:cNvSpPr txBox="1">
            <a:spLocks noChangeArrowheads="1"/>
          </p:cNvSpPr>
          <p:nvPr/>
        </p:nvSpPr>
        <p:spPr bwMode="auto">
          <a:xfrm>
            <a:off x="-252413" y="4149725"/>
            <a:ext cx="4968876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latin typeface="Calibri" pitchFamily="34" charset="0"/>
              </a:rPr>
              <a:t>  </a:t>
            </a: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.Diện tích hình chiếu của một đa giác</a:t>
            </a:r>
          </a:p>
        </p:txBody>
      </p:sp>
      <p:graphicFrame>
        <p:nvGraphicFramePr>
          <p:cNvPr id="14338" name="Object 52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1" name="Equation" r:id="rId13" imgW="114151" imgH="215619" progId="Equation.3">
                  <p:embed/>
                </p:oleObj>
              </mc:Choice>
              <mc:Fallback>
                <p:oleObj name="Equation" r:id="rId13" imgW="114151" imgH="215619" progId="Equation.3">
                  <p:embed/>
                  <p:pic>
                    <p:nvPicPr>
                      <p:cNvPr id="0" name="Object 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9" name="Object 5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02" name="Equation" r:id="rId15" imgW="114151" imgH="215619" progId="Equation.3">
                  <p:embed/>
                </p:oleObj>
              </mc:Choice>
              <mc:Fallback>
                <p:oleObj name="Equation" r:id="rId15" imgW="114151" imgH="215619" progId="Equation.3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4375" name="Group 54"/>
          <p:cNvGrpSpPr>
            <a:grpSpLocks/>
          </p:cNvGrpSpPr>
          <p:nvPr/>
        </p:nvGrpSpPr>
        <p:grpSpPr bwMode="auto">
          <a:xfrm>
            <a:off x="71326" y="5241925"/>
            <a:ext cx="4226970" cy="841375"/>
            <a:chOff x="46" y="3438"/>
            <a:chExt cx="2193" cy="530"/>
          </a:xfrm>
        </p:grpSpPr>
        <p:sp>
          <p:nvSpPr>
            <p:cNvPr id="14431" name="Text Box 55"/>
            <p:cNvSpPr txBox="1">
              <a:spLocks noChangeArrowheads="1"/>
            </p:cNvSpPr>
            <p:nvPr/>
          </p:nvSpPr>
          <p:spPr bwMode="auto">
            <a:xfrm>
              <a:off x="46" y="3438"/>
              <a:ext cx="2154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 smtClean="0">
                  <a:latin typeface="Times New Roman" pitchFamily="18" charset="0"/>
                </a:rPr>
                <a:t>là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hình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chiếu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vuông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góc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của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smtClean="0">
                  <a:latin typeface="Times New Roman" pitchFamily="18" charset="0"/>
                </a:rPr>
                <a:t>H </a:t>
              </a:r>
              <a:r>
                <a:rPr lang="en-US" sz="2000" b="1" dirty="0" err="1" smtClean="0">
                  <a:latin typeface="Times New Roman" pitchFamily="18" charset="0"/>
                </a:rPr>
                <a:t>trên</a:t>
              </a:r>
              <a:r>
                <a:rPr lang="en-US" b="1" dirty="0" smtClean="0">
                  <a:latin typeface="Times New Roman" pitchFamily="18" charset="0"/>
                </a:rPr>
                <a:t> </a:t>
              </a:r>
              <a:endParaRPr lang="en-US" b="1" dirty="0">
                <a:latin typeface="Times New Roman" pitchFamily="18" charset="0"/>
              </a:endParaRPr>
            </a:p>
          </p:txBody>
        </p:sp>
        <p:graphicFrame>
          <p:nvGraphicFramePr>
            <p:cNvPr id="14361" name="Object 5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107304"/>
                </p:ext>
              </p:extLst>
            </p:nvPr>
          </p:nvGraphicFramePr>
          <p:xfrm>
            <a:off x="2038" y="3465"/>
            <a:ext cx="201" cy="24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03" name="Equation" r:id="rId16" imgW="253780" imgH="203024" progId="Equation.3">
                    <p:embed/>
                  </p:oleObj>
                </mc:Choice>
                <mc:Fallback>
                  <p:oleObj name="Equation" r:id="rId16" imgW="253780" imgH="203024" progId="Equation.3">
                    <p:embed/>
                    <p:pic>
                      <p:nvPicPr>
                        <p:cNvPr id="0" name="Object 5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7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38" y="3465"/>
                          <a:ext cx="201" cy="24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32" name="Text Box 57"/>
            <p:cNvSpPr txBox="1">
              <a:spLocks noChangeArrowheads="1"/>
            </p:cNvSpPr>
            <p:nvPr/>
          </p:nvSpPr>
          <p:spPr bwMode="auto">
            <a:xfrm>
              <a:off x="51" y="3718"/>
              <a:ext cx="72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Times New Roman" pitchFamily="18" charset="0"/>
                </a:rPr>
                <a:t>có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dt</a:t>
              </a:r>
              <a:r>
                <a:rPr lang="en-US" sz="2000" b="1" dirty="0">
                  <a:latin typeface="Times New Roman" pitchFamily="18" charset="0"/>
                </a:rPr>
                <a:t> S</a:t>
              </a:r>
              <a:r>
                <a:rPr lang="en-US" sz="2000" b="1" dirty="0" smtClean="0">
                  <a:latin typeface="Times New Roman" pitchFamily="18" charset="0"/>
                </a:rPr>
                <a:t>’.</a:t>
              </a:r>
              <a:endParaRPr lang="en-US" sz="2000" b="1" dirty="0">
                <a:latin typeface="Times New Roman" pitchFamily="18" charset="0"/>
              </a:endParaRPr>
            </a:p>
          </p:txBody>
        </p:sp>
      </p:grpSp>
      <p:grpSp>
        <p:nvGrpSpPr>
          <p:cNvPr id="14376" name="Group 58"/>
          <p:cNvGrpSpPr>
            <a:grpSpLocks/>
          </p:cNvGrpSpPr>
          <p:nvPr/>
        </p:nvGrpSpPr>
        <p:grpSpPr bwMode="auto">
          <a:xfrm>
            <a:off x="942472" y="5618957"/>
            <a:ext cx="3455988" cy="633412"/>
            <a:chOff x="113" y="3702"/>
            <a:chExt cx="2177" cy="399"/>
          </a:xfrm>
        </p:grpSpPr>
        <p:sp>
          <p:nvSpPr>
            <p:cNvPr id="14430" name="Text Box 59"/>
            <p:cNvSpPr txBox="1">
              <a:spLocks noChangeArrowheads="1"/>
            </p:cNvSpPr>
            <p:nvPr/>
          </p:nvSpPr>
          <p:spPr bwMode="auto">
            <a:xfrm>
              <a:off x="113" y="3748"/>
              <a:ext cx="90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Ta có CT:</a:t>
              </a:r>
            </a:p>
          </p:txBody>
        </p:sp>
        <p:graphicFrame>
          <p:nvGraphicFramePr>
            <p:cNvPr id="14360" name="Object 60"/>
            <p:cNvGraphicFramePr>
              <a:graphicFrameLocks noChangeAspect="1"/>
            </p:cNvGraphicFramePr>
            <p:nvPr/>
          </p:nvGraphicFramePr>
          <p:xfrm>
            <a:off x="930" y="3702"/>
            <a:ext cx="1360" cy="3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04" name="Equation" r:id="rId18" imgW="616320" imgH="153720" progId="Equation.3">
                    <p:embed/>
                  </p:oleObj>
                </mc:Choice>
                <mc:Fallback>
                  <p:oleObj name="Equation" r:id="rId18" imgW="616320" imgH="153720" progId="Equation.3">
                    <p:embed/>
                    <p:pic>
                      <p:nvPicPr>
                        <p:cNvPr id="0" name="Object 6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30" y="3702"/>
                          <a:ext cx="1360" cy="3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4377" name="Group 61"/>
          <p:cNvGrpSpPr>
            <a:grpSpLocks/>
          </p:cNvGrpSpPr>
          <p:nvPr/>
        </p:nvGrpSpPr>
        <p:grpSpPr bwMode="auto">
          <a:xfrm>
            <a:off x="132261" y="4782193"/>
            <a:ext cx="4496507" cy="422276"/>
            <a:chOff x="82" y="3095"/>
            <a:chExt cx="2501" cy="266"/>
          </a:xfrm>
        </p:grpSpPr>
        <p:sp>
          <p:nvSpPr>
            <p:cNvPr id="3" name="Text Box 62"/>
            <p:cNvSpPr txBox="1">
              <a:spLocks noChangeArrowheads="1"/>
            </p:cNvSpPr>
            <p:nvPr/>
          </p:nvSpPr>
          <p:spPr bwMode="auto">
            <a:xfrm>
              <a:off x="995" y="3099"/>
              <a:ext cx="1588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Times New Roman" pitchFamily="18" charset="0"/>
                </a:rPr>
                <a:t>có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diện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tích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S,đa</a:t>
              </a:r>
              <a:r>
                <a:rPr lang="en-US" sz="2000" b="1" dirty="0" smtClean="0">
                  <a:latin typeface="Times New Roman" pitchFamily="18" charset="0"/>
                </a:rPr>
                <a:t> </a:t>
              </a:r>
              <a:r>
                <a:rPr lang="en-US" sz="2000" b="1" dirty="0" err="1" smtClean="0">
                  <a:latin typeface="Times New Roman" pitchFamily="18" charset="0"/>
                </a:rPr>
                <a:t>giác</a:t>
              </a:r>
              <a:r>
                <a:rPr lang="en-US" sz="2000" b="1" dirty="0" smtClean="0">
                  <a:latin typeface="Times New Roman" pitchFamily="18" charset="0"/>
                </a:rPr>
                <a:t> H’</a:t>
              </a:r>
              <a:endParaRPr lang="en-US" sz="2000" b="1" dirty="0">
                <a:latin typeface="Times New Roman" pitchFamily="18" charset="0"/>
              </a:endParaRPr>
            </a:p>
          </p:txBody>
        </p:sp>
        <p:graphicFrame>
          <p:nvGraphicFramePr>
            <p:cNvPr id="14359" name="Object 6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48832299"/>
                </p:ext>
              </p:extLst>
            </p:nvPr>
          </p:nvGraphicFramePr>
          <p:xfrm>
            <a:off x="576" y="3104"/>
            <a:ext cx="454" cy="25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05" name="Equation" r:id="rId20" imgW="571252" imgH="203112" progId="Equation.3">
                    <p:embed/>
                  </p:oleObj>
                </mc:Choice>
                <mc:Fallback>
                  <p:oleObj name="Equation" r:id="rId20" imgW="571252" imgH="203112" progId="Equation.3">
                    <p:embed/>
                    <p:pic>
                      <p:nvPicPr>
                        <p:cNvPr id="0" name="Object 6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76" y="3104"/>
                          <a:ext cx="454" cy="257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29" name="Text Box 64"/>
            <p:cNvSpPr txBox="1">
              <a:spLocks noChangeArrowheads="1"/>
            </p:cNvSpPr>
            <p:nvPr/>
          </p:nvSpPr>
          <p:spPr bwMode="auto">
            <a:xfrm>
              <a:off x="82" y="3095"/>
              <a:ext cx="5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 err="1">
                  <a:latin typeface="Times New Roman" pitchFamily="18" charset="0"/>
                </a:rPr>
                <a:t>Đa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giác</a:t>
              </a:r>
              <a:endParaRPr lang="en-US" sz="2000" b="1" dirty="0">
                <a:latin typeface="Times New Roman" pitchFamily="18" charset="0"/>
              </a:endParaRPr>
            </a:p>
          </p:txBody>
        </p:sp>
      </p:grpSp>
      <p:grpSp>
        <p:nvGrpSpPr>
          <p:cNvPr id="14378" name="Group 65"/>
          <p:cNvGrpSpPr>
            <a:grpSpLocks/>
          </p:cNvGrpSpPr>
          <p:nvPr/>
        </p:nvGrpSpPr>
        <p:grpSpPr bwMode="auto">
          <a:xfrm>
            <a:off x="175755" y="6185638"/>
            <a:ext cx="4356100" cy="439738"/>
            <a:chOff x="0" y="3929"/>
            <a:chExt cx="2744" cy="277"/>
          </a:xfrm>
        </p:grpSpPr>
        <p:grpSp>
          <p:nvGrpSpPr>
            <p:cNvPr id="4" name="Group 66"/>
            <p:cNvGrpSpPr>
              <a:grpSpLocks/>
            </p:cNvGrpSpPr>
            <p:nvPr/>
          </p:nvGrpSpPr>
          <p:grpSpPr bwMode="auto">
            <a:xfrm>
              <a:off x="0" y="3929"/>
              <a:ext cx="2486" cy="277"/>
              <a:chOff x="158" y="4043"/>
              <a:chExt cx="2486" cy="277"/>
            </a:xfrm>
          </p:grpSpPr>
          <p:sp>
            <p:nvSpPr>
              <p:cNvPr id="14425" name="Text Box 67"/>
              <p:cNvSpPr txBox="1">
                <a:spLocks noChangeArrowheads="1"/>
              </p:cNvSpPr>
              <p:nvPr/>
            </p:nvSpPr>
            <p:spPr bwMode="auto">
              <a:xfrm>
                <a:off x="158" y="4043"/>
                <a:ext cx="408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>
                    <a:latin typeface="Calibri" pitchFamily="34" charset="0"/>
                  </a:rPr>
                  <a:t>(</a:t>
                </a:r>
                <a:r>
                  <a:rPr lang="en-US" sz="2000" b="1">
                    <a:latin typeface="Times New Roman" pitchFamily="18" charset="0"/>
                  </a:rPr>
                  <a:t>với </a:t>
                </a:r>
              </a:p>
            </p:txBody>
          </p:sp>
          <p:graphicFrame>
            <p:nvGraphicFramePr>
              <p:cNvPr id="14356" name="Object 68"/>
              <p:cNvGraphicFramePr>
                <a:graphicFrameLocks noChangeAspect="1"/>
              </p:cNvGraphicFramePr>
              <p:nvPr/>
            </p:nvGraphicFramePr>
            <p:xfrm>
              <a:off x="521" y="4074"/>
              <a:ext cx="241" cy="21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006" name="Equation" r:id="rId22" imgW="99720" imgH="117720" progId="Equation.3">
                      <p:embed/>
                    </p:oleObj>
                  </mc:Choice>
                  <mc:Fallback>
                    <p:oleObj name="Equation" r:id="rId22" imgW="99720" imgH="117720" progId="Equation.3">
                      <p:embed/>
                      <p:pic>
                        <p:nvPicPr>
                          <p:cNvPr id="0" name="Object 6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1" y="4074"/>
                            <a:ext cx="241" cy="21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26" name="Text Box 69"/>
              <p:cNvSpPr txBox="1">
                <a:spLocks noChangeArrowheads="1"/>
              </p:cNvSpPr>
              <p:nvPr/>
            </p:nvSpPr>
            <p:spPr bwMode="auto">
              <a:xfrm>
                <a:off x="739" y="4052"/>
                <a:ext cx="1134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là góc giữa</a:t>
                </a:r>
                <a:r>
                  <a:rPr lang="en-US" b="1">
                    <a:latin typeface="Times New Roman" pitchFamily="18" charset="0"/>
                  </a:rPr>
                  <a:t> </a:t>
                </a:r>
              </a:p>
            </p:txBody>
          </p:sp>
          <p:graphicFrame>
            <p:nvGraphicFramePr>
              <p:cNvPr id="14357" name="Object 70"/>
              <p:cNvGraphicFramePr>
                <a:graphicFrameLocks noChangeAspect="1"/>
              </p:cNvGraphicFramePr>
              <p:nvPr/>
            </p:nvGraphicFramePr>
            <p:xfrm>
              <a:off x="1638" y="4065"/>
              <a:ext cx="453" cy="25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007" name="Equation" r:id="rId24" imgW="253780" imgH="203024" progId="Equation.3">
                      <p:embed/>
                    </p:oleObj>
                  </mc:Choice>
                  <mc:Fallback>
                    <p:oleObj name="Equation" r:id="rId24" imgW="253780" imgH="203024" progId="Equation.3">
                      <p:embed/>
                      <p:pic>
                        <p:nvPicPr>
                          <p:cNvPr id="0" name="Object 70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638" y="4065"/>
                            <a:ext cx="453" cy="25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4358" name="Object 71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2498545880"/>
                  </p:ext>
                </p:extLst>
              </p:nvPr>
            </p:nvGraphicFramePr>
            <p:xfrm>
              <a:off x="2235" y="4085"/>
              <a:ext cx="409" cy="21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21008" name="Equation" r:id="rId26" imgW="253780" imgH="203024" progId="Equation.3">
                      <p:embed/>
                    </p:oleObj>
                  </mc:Choice>
                  <mc:Fallback>
                    <p:oleObj name="Equation" r:id="rId26" imgW="253780" imgH="203024" progId="Equation.3">
                      <p:embed/>
                      <p:pic>
                        <p:nvPicPr>
                          <p:cNvPr id="0" name="Object 7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2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2235" y="4085"/>
                            <a:ext cx="409" cy="215"/>
                          </a:xfrm>
                          <a:prstGeom prst="rect">
                            <a:avLst/>
                          </a:prstGeom>
                          <a:noFill/>
                          <a:extLst/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4427" name="Text Box 72"/>
              <p:cNvSpPr txBox="1">
                <a:spLocks noChangeArrowheads="1"/>
              </p:cNvSpPr>
              <p:nvPr/>
            </p:nvSpPr>
            <p:spPr bwMode="auto">
              <a:xfrm>
                <a:off x="2028" y="4052"/>
                <a:ext cx="40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n-US" sz="2000" b="1">
                    <a:latin typeface="Times New Roman" pitchFamily="18" charset="0"/>
                  </a:rPr>
                  <a:t>và</a:t>
                </a:r>
              </a:p>
            </p:txBody>
          </p:sp>
        </p:grpSp>
        <p:sp>
          <p:nvSpPr>
            <p:cNvPr id="5" name="Text Box 73"/>
            <p:cNvSpPr txBox="1">
              <a:spLocks noChangeArrowheads="1"/>
            </p:cNvSpPr>
            <p:nvPr/>
          </p:nvSpPr>
          <p:spPr bwMode="auto">
            <a:xfrm>
              <a:off x="2434" y="3929"/>
              <a:ext cx="310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>
                  <a:latin typeface="Calibri" pitchFamily="34" charset="0"/>
                </a:rPr>
                <a:t>)</a:t>
              </a:r>
            </a:p>
          </p:txBody>
        </p:sp>
      </p:grpSp>
      <p:sp>
        <p:nvSpPr>
          <p:cNvPr id="14410" name="Text Box 74"/>
          <p:cNvSpPr txBox="1">
            <a:spLocks noChangeArrowheads="1"/>
          </p:cNvSpPr>
          <p:nvPr/>
        </p:nvSpPr>
        <p:spPr bwMode="auto">
          <a:xfrm>
            <a:off x="4572000" y="1268413"/>
            <a:ext cx="489585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dirty="0">
                <a:latin typeface="Calibri" pitchFamily="34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a.Tính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góc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giữa</a:t>
            </a:r>
            <a:r>
              <a:rPr lang="en-US" sz="2000" b="1" dirty="0">
                <a:latin typeface="Times New Roman" pitchFamily="18" charset="0"/>
              </a:rPr>
              <a:t> 2 </a:t>
            </a:r>
            <a:r>
              <a:rPr lang="en-US" sz="2000" b="1" dirty="0" err="1">
                <a:latin typeface="Times New Roman" pitchFamily="18" charset="0"/>
              </a:rPr>
              <a:t>mp</a:t>
            </a:r>
            <a:r>
              <a:rPr lang="en-US" sz="2000" b="1" dirty="0">
                <a:latin typeface="Times New Roman" pitchFamily="18" charset="0"/>
              </a:rPr>
              <a:t> (ABC) </a:t>
            </a:r>
            <a:r>
              <a:rPr lang="en-US" sz="2000" b="1" dirty="0" err="1">
                <a:latin typeface="Times New Roman" pitchFamily="18" charset="0"/>
              </a:rPr>
              <a:t>và</a:t>
            </a:r>
            <a:r>
              <a:rPr lang="en-US" sz="2000" b="1" dirty="0">
                <a:latin typeface="Times New Roman" pitchFamily="18" charset="0"/>
              </a:rPr>
              <a:t> (SBC</a:t>
            </a:r>
            <a:r>
              <a:rPr lang="en-US" b="1" dirty="0">
                <a:latin typeface="Times New Roman" pitchFamily="18" charset="0"/>
              </a:rPr>
              <a:t>)</a:t>
            </a:r>
          </a:p>
        </p:txBody>
      </p:sp>
      <p:grpSp>
        <p:nvGrpSpPr>
          <p:cNvPr id="12" name="Group 75"/>
          <p:cNvGrpSpPr>
            <a:grpSpLocks/>
          </p:cNvGrpSpPr>
          <p:nvPr/>
        </p:nvGrpSpPr>
        <p:grpSpPr bwMode="auto">
          <a:xfrm>
            <a:off x="4643437" y="1624807"/>
            <a:ext cx="1901825" cy="433387"/>
            <a:chOff x="2857" y="1096"/>
            <a:chExt cx="1198" cy="273"/>
          </a:xfrm>
        </p:grpSpPr>
        <p:sp>
          <p:nvSpPr>
            <p:cNvPr id="6" name="Text Box 76"/>
            <p:cNvSpPr txBox="1">
              <a:spLocks noChangeArrowheads="1"/>
            </p:cNvSpPr>
            <p:nvPr/>
          </p:nvSpPr>
          <p:spPr bwMode="auto">
            <a:xfrm>
              <a:off x="2857" y="1117"/>
              <a:ext cx="386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smtClean="0">
                  <a:latin typeface="Calibri" pitchFamily="34" charset="0"/>
                </a:rPr>
                <a:t>b</a:t>
              </a:r>
              <a:r>
                <a:rPr lang="en-US" b="1" dirty="0">
                  <a:latin typeface="Calibri" pitchFamily="34" charset="0"/>
                </a:rPr>
                <a:t>.</a:t>
              </a:r>
            </a:p>
          </p:txBody>
        </p:sp>
        <p:graphicFrame>
          <p:nvGraphicFramePr>
            <p:cNvPr id="14355" name="Object 7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4005938"/>
                </p:ext>
              </p:extLst>
            </p:nvPr>
          </p:nvGraphicFramePr>
          <p:xfrm>
            <a:off x="3102" y="1096"/>
            <a:ext cx="953" cy="27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09" name="Equation" r:id="rId28" imgW="583947" imgH="228501" progId="Equation.3">
                    <p:embed/>
                  </p:oleObj>
                </mc:Choice>
                <mc:Fallback>
                  <p:oleObj name="Equation" r:id="rId28" imgW="583947" imgH="228501" progId="Equation.3">
                    <p:embed/>
                    <p:pic>
                      <p:nvPicPr>
                        <p:cNvPr id="0" name="Object 7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102" y="1096"/>
                          <a:ext cx="953" cy="273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3" name="Group 139"/>
          <p:cNvGrpSpPr>
            <a:grpSpLocks/>
          </p:cNvGrpSpPr>
          <p:nvPr/>
        </p:nvGrpSpPr>
        <p:grpSpPr bwMode="auto">
          <a:xfrm>
            <a:off x="4572000" y="476250"/>
            <a:ext cx="4176713" cy="896938"/>
            <a:chOff x="2925" y="255"/>
            <a:chExt cx="2631" cy="565"/>
          </a:xfrm>
        </p:grpSpPr>
        <p:sp>
          <p:nvSpPr>
            <p:cNvPr id="14420" name="Text Box 79"/>
            <p:cNvSpPr txBox="1">
              <a:spLocks noChangeArrowheads="1"/>
            </p:cNvSpPr>
            <p:nvPr/>
          </p:nvSpPr>
          <p:spPr bwMode="auto">
            <a:xfrm>
              <a:off x="2925" y="255"/>
              <a:ext cx="1996" cy="2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>
                  <a:solidFill>
                    <a:srgbClr val="FF0000"/>
                  </a:solidFill>
                  <a:latin typeface="Times New Roman" pitchFamily="18" charset="0"/>
                </a:rPr>
                <a:t>VD1</a:t>
              </a:r>
              <a:r>
                <a:rPr lang="en-US" b="1" dirty="0">
                  <a:latin typeface="Times New Roman" pitchFamily="18" charset="0"/>
                </a:rPr>
                <a:t>:Cho </a:t>
              </a:r>
              <a:r>
                <a:rPr lang="en-US" b="1" dirty="0" err="1">
                  <a:latin typeface="Times New Roman" pitchFamily="18" charset="0"/>
                </a:rPr>
                <a:t>hình</a:t>
              </a:r>
              <a:r>
                <a:rPr lang="en-US" b="1" dirty="0">
                  <a:latin typeface="Times New Roman" pitchFamily="18" charset="0"/>
                </a:rPr>
                <a:t> </a:t>
              </a:r>
              <a:r>
                <a:rPr lang="en-US" b="1" dirty="0" err="1">
                  <a:latin typeface="Times New Roman" pitchFamily="18" charset="0"/>
                </a:rPr>
                <a:t>chóp</a:t>
              </a:r>
              <a:r>
                <a:rPr lang="en-US" b="1" dirty="0">
                  <a:latin typeface="Times New Roman" pitchFamily="18" charset="0"/>
                </a:rPr>
                <a:t> </a:t>
              </a:r>
              <a:r>
                <a:rPr lang="en-US" b="1" dirty="0" err="1" smtClean="0">
                  <a:latin typeface="Times New Roman" pitchFamily="18" charset="0"/>
                </a:rPr>
                <a:t>S.ABC,có</a:t>
              </a:r>
              <a:r>
                <a:rPr lang="en-US" b="1" dirty="0" smtClean="0">
                  <a:latin typeface="Calibri" pitchFamily="34" charset="0"/>
                </a:rPr>
                <a:t>  </a:t>
              </a:r>
              <a:endParaRPr lang="en-US" b="1" dirty="0">
                <a:latin typeface="Calibri" pitchFamily="34" charset="0"/>
              </a:endParaRPr>
            </a:p>
          </p:txBody>
        </p:sp>
        <p:graphicFrame>
          <p:nvGraphicFramePr>
            <p:cNvPr id="14353" name="Object 80"/>
            <p:cNvGraphicFramePr>
              <a:graphicFrameLocks noChangeAspect="1"/>
            </p:cNvGraphicFramePr>
            <p:nvPr/>
          </p:nvGraphicFramePr>
          <p:xfrm>
            <a:off x="3878" y="391"/>
            <a:ext cx="1678" cy="42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10" name="Equation" r:id="rId30" imgW="1282700" imgH="393700" progId="">
                    <p:embed/>
                  </p:oleObj>
                </mc:Choice>
                <mc:Fallback>
                  <p:oleObj name="Equation" r:id="rId30" imgW="1282700" imgH="393700" progId="">
                    <p:embed/>
                    <p:pic>
                      <p:nvPicPr>
                        <p:cNvPr id="0" name="Object 8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878" y="391"/>
                          <a:ext cx="1678" cy="42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4354" name="Object 8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081530948"/>
                </p:ext>
              </p:extLst>
            </p:nvPr>
          </p:nvGraphicFramePr>
          <p:xfrm>
            <a:off x="4852" y="264"/>
            <a:ext cx="544" cy="22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11" name="Equation" r:id="rId32" imgW="431425" imgH="177646" progId="Equation.3">
                    <p:embed/>
                  </p:oleObj>
                </mc:Choice>
                <mc:Fallback>
                  <p:oleObj name="Equation" r:id="rId32" imgW="431425" imgH="177646" progId="Equation.3">
                    <p:embed/>
                    <p:pic>
                      <p:nvPicPr>
                        <p:cNvPr id="0" name="Object 8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852" y="264"/>
                          <a:ext cx="544" cy="22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4421" name="Text Box 82"/>
            <p:cNvSpPr txBox="1">
              <a:spLocks noChangeArrowheads="1"/>
            </p:cNvSpPr>
            <p:nvPr/>
          </p:nvSpPr>
          <p:spPr bwMode="auto">
            <a:xfrm>
              <a:off x="3061" y="482"/>
              <a:ext cx="95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 dirty="0" err="1">
                  <a:latin typeface="Times New Roman" pitchFamily="18" charset="0"/>
                </a:rPr>
                <a:t>đều</a:t>
              </a:r>
              <a:r>
                <a:rPr lang="en-US" b="1" dirty="0">
                  <a:latin typeface="Times New Roman" pitchFamily="18" charset="0"/>
                </a:rPr>
                <a:t> </a:t>
              </a:r>
              <a:r>
                <a:rPr lang="en-US" b="1" dirty="0" err="1">
                  <a:latin typeface="Times New Roman" pitchFamily="18" charset="0"/>
                </a:rPr>
                <a:t>cạnh</a:t>
              </a:r>
              <a:r>
                <a:rPr lang="en-US" b="1" dirty="0">
                  <a:latin typeface="Times New Roman" pitchFamily="18" charset="0"/>
                </a:rPr>
                <a:t> a,</a:t>
              </a:r>
            </a:p>
          </p:txBody>
        </p:sp>
      </p:grpSp>
      <p:sp>
        <p:nvSpPr>
          <p:cNvPr id="14419" name="Text Box 83"/>
          <p:cNvSpPr txBox="1">
            <a:spLocks noChangeArrowheads="1"/>
          </p:cNvSpPr>
          <p:nvPr/>
        </p:nvSpPr>
        <p:spPr bwMode="auto">
          <a:xfrm>
            <a:off x="4572000" y="2276475"/>
            <a:ext cx="10795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LG:</a:t>
            </a:r>
          </a:p>
        </p:txBody>
      </p:sp>
      <p:graphicFrame>
        <p:nvGraphicFramePr>
          <p:cNvPr id="14340" name="Object 85"/>
          <p:cNvGraphicFramePr>
            <a:graphicFrameLocks noChangeAspect="1"/>
          </p:cNvGraphicFramePr>
          <p:nvPr/>
        </p:nvGraphicFramePr>
        <p:xfrm>
          <a:off x="5548313" y="6302375"/>
          <a:ext cx="2571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2" name="Equation" r:id="rId34" imgW="139579" imgH="164957" progId="">
                  <p:embed/>
                </p:oleObj>
              </mc:Choice>
              <mc:Fallback>
                <p:oleObj name="Equation" r:id="rId34" imgW="139579" imgH="164957" progId="">
                  <p:embed/>
                  <p:pic>
                    <p:nvPicPr>
                      <p:cNvPr id="0" name="Object 8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48313" y="6302375"/>
                        <a:ext cx="2571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22" name="AutoShape 86"/>
          <p:cNvSpPr>
            <a:spLocks noChangeArrowheads="1"/>
          </p:cNvSpPr>
          <p:nvPr/>
        </p:nvSpPr>
        <p:spPr bwMode="auto">
          <a:xfrm>
            <a:off x="8569325" y="3840163"/>
            <a:ext cx="152400" cy="152400"/>
          </a:xfrm>
          <a:prstGeom prst="diamond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sp>
        <p:nvSpPr>
          <p:cNvPr id="14423" name="Text Box 87"/>
          <p:cNvSpPr txBox="1">
            <a:spLocks noChangeArrowheads="1"/>
          </p:cNvSpPr>
          <p:nvPr/>
        </p:nvSpPr>
        <p:spPr bwMode="auto">
          <a:xfrm>
            <a:off x="8534400" y="3933825"/>
            <a:ext cx="60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.VnTime" pitchFamily="34" charset="0"/>
              </a:rPr>
              <a:t>I</a:t>
            </a:r>
          </a:p>
        </p:txBody>
      </p:sp>
      <p:sp>
        <p:nvSpPr>
          <p:cNvPr id="14424" name="Text Box 88"/>
          <p:cNvSpPr txBox="1">
            <a:spLocks noChangeArrowheads="1"/>
          </p:cNvSpPr>
          <p:nvPr/>
        </p:nvSpPr>
        <p:spPr bwMode="auto">
          <a:xfrm>
            <a:off x="7985125" y="3587750"/>
            <a:ext cx="53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.VnTime" pitchFamily="34" charset="0"/>
              </a:rPr>
              <a:t>(</a:t>
            </a:r>
          </a:p>
        </p:txBody>
      </p:sp>
      <p:graphicFrame>
        <p:nvGraphicFramePr>
          <p:cNvPr id="14341" name="Object 89"/>
          <p:cNvGraphicFramePr>
            <a:graphicFrameLocks noChangeAspect="1"/>
          </p:cNvGraphicFramePr>
          <p:nvPr/>
        </p:nvGraphicFramePr>
        <p:xfrm>
          <a:off x="9620250" y="5643563"/>
          <a:ext cx="257175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3" name="Equation" r:id="rId36" imgW="139579" imgH="164957" progId="">
                  <p:embed/>
                </p:oleObj>
              </mc:Choice>
              <mc:Fallback>
                <p:oleObj name="Equation" r:id="rId36" imgW="139579" imgH="164957" progId="">
                  <p:embed/>
                  <p:pic>
                    <p:nvPicPr>
                      <p:cNvPr id="0" name="Object 8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20250" y="5643563"/>
                        <a:ext cx="257175" cy="304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28" name="Text Box 92"/>
          <p:cNvSpPr txBox="1">
            <a:spLocks noChangeArrowheads="1"/>
          </p:cNvSpPr>
          <p:nvPr/>
        </p:nvSpPr>
        <p:spPr bwMode="auto">
          <a:xfrm>
            <a:off x="4500563" y="4365625"/>
            <a:ext cx="3240087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a</a:t>
            </a:r>
            <a:r>
              <a:rPr lang="en-US">
                <a:solidFill>
                  <a:srgbClr val="FF0000"/>
                </a:solidFill>
                <a:latin typeface="Calibri" pitchFamily="34" charset="0"/>
              </a:rPr>
              <a:t>. </a:t>
            </a:r>
            <a:r>
              <a:rPr lang="en-US">
                <a:latin typeface="Calibri" pitchFamily="34" charset="0"/>
              </a:rPr>
              <a:t>Gọi I là trung điểm của BC</a:t>
            </a:r>
          </a:p>
        </p:txBody>
      </p:sp>
      <p:grpSp>
        <p:nvGrpSpPr>
          <p:cNvPr id="15" name="Group 101"/>
          <p:cNvGrpSpPr>
            <a:grpSpLocks/>
          </p:cNvGrpSpPr>
          <p:nvPr/>
        </p:nvGrpSpPr>
        <p:grpSpPr bwMode="auto">
          <a:xfrm>
            <a:off x="4533900" y="4960939"/>
            <a:ext cx="3987800" cy="536575"/>
            <a:chOff x="2810" y="3443"/>
            <a:chExt cx="2512" cy="338"/>
          </a:xfrm>
        </p:grpSpPr>
        <p:sp>
          <p:nvSpPr>
            <p:cNvPr id="14418" name="Text Box 102"/>
            <p:cNvSpPr txBox="1">
              <a:spLocks noChangeArrowheads="1"/>
            </p:cNvSpPr>
            <p:nvPr/>
          </p:nvSpPr>
          <p:spPr bwMode="auto">
            <a:xfrm>
              <a:off x="2810" y="3520"/>
              <a:ext cx="2223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=&gt;</a:t>
              </a:r>
              <a:r>
                <a:rPr lang="en-US" dirty="0" err="1">
                  <a:latin typeface="Calibri" pitchFamily="34" charset="0"/>
                </a:rPr>
                <a:t>góc</a:t>
              </a:r>
              <a:r>
                <a:rPr lang="en-US" dirty="0">
                  <a:latin typeface="Calibri" pitchFamily="34" charset="0"/>
                </a:rPr>
                <a:t> </a:t>
              </a:r>
              <a:r>
                <a:rPr lang="en-US" dirty="0" err="1">
                  <a:latin typeface="Calibri" pitchFamily="34" charset="0"/>
                </a:rPr>
                <a:t>giữa</a:t>
              </a:r>
              <a:r>
                <a:rPr lang="en-US" dirty="0">
                  <a:latin typeface="Calibri" pitchFamily="34" charset="0"/>
                </a:rPr>
                <a:t> (ABC) </a:t>
              </a:r>
              <a:r>
                <a:rPr lang="en-US" dirty="0" err="1">
                  <a:latin typeface="Calibri" pitchFamily="34" charset="0"/>
                </a:rPr>
                <a:t>và</a:t>
              </a:r>
              <a:r>
                <a:rPr lang="en-US" dirty="0">
                  <a:latin typeface="Calibri" pitchFamily="34" charset="0"/>
                </a:rPr>
                <a:t> (SBC) </a:t>
              </a:r>
              <a:r>
                <a:rPr lang="en-US" dirty="0" err="1">
                  <a:latin typeface="Calibri" pitchFamily="34" charset="0"/>
                </a:rPr>
                <a:t>là</a:t>
              </a:r>
              <a:endParaRPr lang="en-US" dirty="0">
                <a:latin typeface="Calibri" pitchFamily="34" charset="0"/>
              </a:endParaRPr>
            </a:p>
          </p:txBody>
        </p:sp>
        <p:graphicFrame>
          <p:nvGraphicFramePr>
            <p:cNvPr id="14350" name="Object 103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74127183"/>
                </p:ext>
              </p:extLst>
            </p:nvPr>
          </p:nvGraphicFramePr>
          <p:xfrm>
            <a:off x="4609" y="3443"/>
            <a:ext cx="713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1014" name="Equation" r:id="rId37" imgW="508000" imgH="241300" progId="Equation.DSMT4">
                    <p:embed/>
                  </p:oleObj>
                </mc:Choice>
                <mc:Fallback>
                  <p:oleObj name="Equation" r:id="rId37" imgW="508000" imgH="241300" progId="Equation.DSMT4">
                    <p:embed/>
                    <p:pic>
                      <p:nvPicPr>
                        <p:cNvPr id="0" name="Object 10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3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609" y="3443"/>
                          <a:ext cx="713" cy="338"/>
                        </a:xfrm>
                        <a:prstGeom prst="rect">
                          <a:avLst/>
                        </a:prstGeom>
                        <a:noFill/>
                        <a:extLst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440" name="Text Box 104"/>
          <p:cNvSpPr txBox="1">
            <a:spLocks noChangeArrowheads="1"/>
          </p:cNvSpPr>
          <p:nvPr/>
        </p:nvSpPr>
        <p:spPr bwMode="auto">
          <a:xfrm>
            <a:off x="4572000" y="5734050"/>
            <a:ext cx="36718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Calibri" pitchFamily="34" charset="0"/>
              </a:rPr>
              <a:t>Trong</a:t>
            </a:r>
            <a:r>
              <a:rPr lang="en-US" dirty="0">
                <a:latin typeface="Calibri" pitchFamily="34" charset="0"/>
              </a:rPr>
              <a:t> tam </a:t>
            </a:r>
            <a:r>
              <a:rPr lang="en-US" dirty="0" err="1">
                <a:latin typeface="Calibri" pitchFamily="34" charset="0"/>
              </a:rPr>
              <a:t>giác</a:t>
            </a:r>
            <a:r>
              <a:rPr lang="en-US" dirty="0">
                <a:latin typeface="Calibri" pitchFamily="34" charset="0"/>
              </a:rPr>
              <a:t> </a:t>
            </a:r>
            <a:r>
              <a:rPr lang="en-US" dirty="0" err="1">
                <a:latin typeface="Calibri" pitchFamily="34" charset="0"/>
              </a:rPr>
              <a:t>vuông</a:t>
            </a:r>
            <a:r>
              <a:rPr lang="en-US" dirty="0">
                <a:latin typeface="Calibri" pitchFamily="34" charset="0"/>
              </a:rPr>
              <a:t> SAI </a:t>
            </a:r>
            <a:r>
              <a:rPr lang="en-US" dirty="0" err="1">
                <a:latin typeface="Calibri" pitchFamily="34" charset="0"/>
              </a:rPr>
              <a:t>có</a:t>
            </a:r>
            <a:r>
              <a:rPr lang="en-US" dirty="0">
                <a:latin typeface="Calibri" pitchFamily="34" charset="0"/>
              </a:rPr>
              <a:t>:</a:t>
            </a:r>
          </a:p>
        </p:txBody>
      </p:sp>
      <p:graphicFrame>
        <p:nvGraphicFramePr>
          <p:cNvPr id="14441" name="Object 105"/>
          <p:cNvGraphicFramePr>
            <a:graphicFrameLocks noChangeAspect="1"/>
          </p:cNvGraphicFramePr>
          <p:nvPr/>
        </p:nvGraphicFramePr>
        <p:xfrm>
          <a:off x="4572000" y="5994400"/>
          <a:ext cx="3024188" cy="692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5" name="Equation" r:id="rId39" imgW="1701800" imgH="457200" progId="Equation.3">
                  <p:embed/>
                </p:oleObj>
              </mc:Choice>
              <mc:Fallback>
                <p:oleObj name="Equation" r:id="rId39" imgW="1701800" imgH="457200" progId="Equation.3">
                  <p:embed/>
                  <p:pic>
                    <p:nvPicPr>
                      <p:cNvPr id="0" name="Object 10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994400"/>
                        <a:ext cx="3024188" cy="692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42" name="Object 106"/>
          <p:cNvGraphicFramePr>
            <a:graphicFrameLocks noChangeAspect="1"/>
          </p:cNvGraphicFramePr>
          <p:nvPr/>
        </p:nvGraphicFramePr>
        <p:xfrm>
          <a:off x="7596188" y="6110288"/>
          <a:ext cx="1368425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6" name="Equation" r:id="rId41" imgW="672808" imgH="228501" progId="Equation.3">
                  <p:embed/>
                </p:oleObj>
              </mc:Choice>
              <mc:Fallback>
                <p:oleObj name="Equation" r:id="rId41" imgW="672808" imgH="228501" progId="Equation.3">
                  <p:embed/>
                  <p:pic>
                    <p:nvPicPr>
                      <p:cNvPr id="0" name="Object 10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96188" y="6110288"/>
                        <a:ext cx="1368425" cy="476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90" name="Text Box 107"/>
          <p:cNvSpPr txBox="1">
            <a:spLocks noChangeArrowheads="1"/>
          </p:cNvSpPr>
          <p:nvPr/>
        </p:nvSpPr>
        <p:spPr bwMode="auto">
          <a:xfrm>
            <a:off x="4572000" y="4076700"/>
            <a:ext cx="7921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vi-VN"/>
          </a:p>
        </p:txBody>
      </p:sp>
      <p:grpSp>
        <p:nvGrpSpPr>
          <p:cNvPr id="16" name="Group 137"/>
          <p:cNvGrpSpPr>
            <a:grpSpLocks/>
          </p:cNvGrpSpPr>
          <p:nvPr/>
        </p:nvGrpSpPr>
        <p:grpSpPr bwMode="auto">
          <a:xfrm>
            <a:off x="6757988" y="4005263"/>
            <a:ext cx="1846262" cy="120650"/>
            <a:chOff x="4257" y="2523"/>
            <a:chExt cx="1163" cy="76"/>
          </a:xfrm>
        </p:grpSpPr>
        <p:sp>
          <p:nvSpPr>
            <p:cNvPr id="14416" name="Freeform 91"/>
            <p:cNvSpPr>
              <a:spLocks/>
            </p:cNvSpPr>
            <p:nvPr/>
          </p:nvSpPr>
          <p:spPr bwMode="auto">
            <a:xfrm>
              <a:off x="5293" y="2537"/>
              <a:ext cx="75" cy="62"/>
            </a:xfrm>
            <a:custGeom>
              <a:avLst/>
              <a:gdLst>
                <a:gd name="T0" fmla="*/ 75 w 75"/>
                <a:gd name="T1" fmla="*/ 62 h 62"/>
                <a:gd name="T2" fmla="*/ 0 w 75"/>
                <a:gd name="T3" fmla="*/ 62 h 62"/>
                <a:gd name="T4" fmla="*/ 63 w 75"/>
                <a:gd name="T5" fmla="*/ 0 h 62"/>
                <a:gd name="T6" fmla="*/ 0 60000 65536"/>
                <a:gd name="T7" fmla="*/ 0 60000 65536"/>
                <a:gd name="T8" fmla="*/ 0 60000 65536"/>
                <a:gd name="T9" fmla="*/ 0 w 75"/>
                <a:gd name="T10" fmla="*/ 0 h 62"/>
                <a:gd name="T11" fmla="*/ 75 w 75"/>
                <a:gd name="T12" fmla="*/ 62 h 6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5" h="62">
                  <a:moveTo>
                    <a:pt x="75" y="62"/>
                  </a:moveTo>
                  <a:lnTo>
                    <a:pt x="0" y="62"/>
                  </a:lnTo>
                  <a:lnTo>
                    <a:pt x="63" y="0"/>
                  </a:lnTo>
                </a:path>
              </a:pathLst>
            </a:custGeom>
            <a:noFill/>
            <a:ln w="9525">
              <a:solidFill>
                <a:srgbClr val="FF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7" name="Line 117"/>
            <p:cNvSpPr>
              <a:spLocks noChangeShapeType="1"/>
            </p:cNvSpPr>
            <p:nvPr/>
          </p:nvSpPr>
          <p:spPr bwMode="auto">
            <a:xfrm flipV="1">
              <a:off x="4257" y="2523"/>
              <a:ext cx="1163" cy="25"/>
            </a:xfrm>
            <a:prstGeom prst="line">
              <a:avLst/>
            </a:prstGeom>
            <a:noFill/>
            <a:ln w="25400">
              <a:solidFill>
                <a:srgbClr val="FF0000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454" name="Line 118"/>
          <p:cNvSpPr>
            <a:spLocks noChangeShapeType="1"/>
          </p:cNvSpPr>
          <p:nvPr/>
        </p:nvSpPr>
        <p:spPr bwMode="auto">
          <a:xfrm>
            <a:off x="6675438" y="2130425"/>
            <a:ext cx="1944687" cy="18716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3" name="Text Box 122"/>
          <p:cNvSpPr txBox="1">
            <a:spLocks noChangeArrowheads="1"/>
          </p:cNvSpPr>
          <p:nvPr/>
        </p:nvSpPr>
        <p:spPr bwMode="auto">
          <a:xfrm>
            <a:off x="9348788" y="3216275"/>
            <a:ext cx="457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2400">
                <a:latin typeface=".VnTime" pitchFamily="34" charset="0"/>
              </a:rPr>
              <a:t>C</a:t>
            </a:r>
          </a:p>
        </p:txBody>
      </p:sp>
      <p:grpSp>
        <p:nvGrpSpPr>
          <p:cNvPr id="14394" name="Group 128"/>
          <p:cNvGrpSpPr>
            <a:grpSpLocks noChangeAspect="1"/>
          </p:cNvGrpSpPr>
          <p:nvPr/>
        </p:nvGrpSpPr>
        <p:grpSpPr bwMode="auto">
          <a:xfrm>
            <a:off x="8027988" y="3621088"/>
            <a:ext cx="257175" cy="400050"/>
            <a:chOff x="5055" y="2302"/>
            <a:chExt cx="162" cy="252"/>
          </a:xfrm>
        </p:grpSpPr>
        <p:sp>
          <p:nvSpPr>
            <p:cNvPr id="14414" name="AutoShape 127"/>
            <p:cNvSpPr>
              <a:spLocks noChangeAspect="1" noChangeArrowheads="1" noTextEdit="1"/>
            </p:cNvSpPr>
            <p:nvPr/>
          </p:nvSpPr>
          <p:spPr bwMode="auto">
            <a:xfrm>
              <a:off x="5055" y="2362"/>
              <a:ext cx="162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415" name="Rectangle 129"/>
            <p:cNvSpPr>
              <a:spLocks noChangeArrowheads="1"/>
            </p:cNvSpPr>
            <p:nvPr/>
          </p:nvSpPr>
          <p:spPr bwMode="auto">
            <a:xfrm>
              <a:off x="5068" y="2302"/>
              <a:ext cx="106" cy="21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200" i="1">
                  <a:solidFill>
                    <a:srgbClr val="FFFFFF"/>
                  </a:solidFill>
                  <a:latin typeface="Symbol" pitchFamily="18" charset="2"/>
                </a:rPr>
                <a:t>j</a:t>
              </a:r>
              <a:endParaRPr lang="en-US">
                <a:latin typeface="Calibri" pitchFamily="34" charset="0"/>
              </a:endParaRPr>
            </a:p>
          </p:txBody>
        </p:sp>
      </p:grpSp>
      <p:sp>
        <p:nvSpPr>
          <p:cNvPr id="14469" name="Oval 133"/>
          <p:cNvSpPr>
            <a:spLocks noChangeArrowheads="1"/>
          </p:cNvSpPr>
          <p:nvPr/>
        </p:nvSpPr>
        <p:spPr bwMode="auto">
          <a:xfrm>
            <a:off x="8599488" y="3963988"/>
            <a:ext cx="73025" cy="73025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vi-VN"/>
          </a:p>
        </p:txBody>
      </p:sp>
      <p:graphicFrame>
        <p:nvGraphicFramePr>
          <p:cNvPr id="14474" name="Object 138"/>
          <p:cNvGraphicFramePr>
            <a:graphicFrameLocks noChangeAspect="1"/>
          </p:cNvGraphicFramePr>
          <p:nvPr/>
        </p:nvGraphicFramePr>
        <p:xfrm>
          <a:off x="8143875" y="3746500"/>
          <a:ext cx="334963" cy="338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7" name="Equation" r:id="rId43" imgW="99720" imgH="117720" progId="Equation.3">
                  <p:embed/>
                </p:oleObj>
              </mc:Choice>
              <mc:Fallback>
                <p:oleObj name="Equation" r:id="rId43" imgW="99720" imgH="117720" progId="Equation.3">
                  <p:embed/>
                  <p:pic>
                    <p:nvPicPr>
                      <p:cNvPr id="0" name="Object 13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143875" y="3746500"/>
                        <a:ext cx="334963" cy="3381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76" name="Text Box 140"/>
          <p:cNvSpPr txBox="1">
            <a:spLocks noChangeArrowheads="1"/>
          </p:cNvSpPr>
          <p:nvPr/>
        </p:nvSpPr>
        <p:spPr bwMode="auto">
          <a:xfrm>
            <a:off x="4632325" y="2682875"/>
            <a:ext cx="5762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Calibri" pitchFamily="34" charset="0"/>
              </a:rPr>
              <a:t>a.</a:t>
            </a:r>
          </a:p>
        </p:txBody>
      </p:sp>
      <p:graphicFrame>
        <p:nvGraphicFramePr>
          <p:cNvPr id="14477" name="Object 141"/>
          <p:cNvGraphicFramePr>
            <a:graphicFrameLocks noChangeAspect="1"/>
          </p:cNvGraphicFramePr>
          <p:nvPr/>
        </p:nvGraphicFramePr>
        <p:xfrm>
          <a:off x="5003800" y="2636838"/>
          <a:ext cx="792163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8" name="Equation" r:id="rId45" imgW="435240" imgH="181080" progId="Equation.3">
                  <p:embed/>
                </p:oleObj>
              </mc:Choice>
              <mc:Fallback>
                <p:oleObj name="Equation" r:id="rId45" imgW="435240" imgH="181080" progId="Equation.3">
                  <p:embed/>
                  <p:pic>
                    <p:nvPicPr>
                      <p:cNvPr id="0" name="Object 14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3800" y="2636838"/>
                        <a:ext cx="792163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79" name="Text Box 143"/>
          <p:cNvSpPr txBox="1">
            <a:spLocks noChangeArrowheads="1"/>
          </p:cNvSpPr>
          <p:nvPr/>
        </p:nvSpPr>
        <p:spPr bwMode="auto">
          <a:xfrm>
            <a:off x="4572000" y="4365625"/>
            <a:ext cx="4318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Calibri" pitchFamily="34" charset="0"/>
              </a:rPr>
              <a:t>b</a:t>
            </a:r>
            <a:r>
              <a:rPr lang="en-US">
                <a:latin typeface="Calibri" pitchFamily="34" charset="0"/>
              </a:rPr>
              <a:t>. </a:t>
            </a:r>
          </a:p>
        </p:txBody>
      </p:sp>
      <p:graphicFrame>
        <p:nvGraphicFramePr>
          <p:cNvPr id="14480" name="Object 144"/>
          <p:cNvGraphicFramePr>
            <a:graphicFrameLocks noGrp="1" noChangeAspect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192589423"/>
              </p:ext>
            </p:extLst>
          </p:nvPr>
        </p:nvGraphicFramePr>
        <p:xfrm>
          <a:off x="4787900" y="4246563"/>
          <a:ext cx="2449513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19" name="Equation" r:id="rId47" imgW="1054100" imgH="228600" progId="Equation.3">
                  <p:embed/>
                </p:oleObj>
              </mc:Choice>
              <mc:Fallback>
                <p:oleObj name="Equation" r:id="rId47" imgW="1054100" imgH="228600" progId="Equation.3">
                  <p:embed/>
                  <p:pic>
                    <p:nvPicPr>
                      <p:cNvPr id="0" name="Object 1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87900" y="4246563"/>
                        <a:ext cx="2449513" cy="53975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81" name="Object 145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508625" y="4652963"/>
          <a:ext cx="2232025" cy="708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0" name="Equation" r:id="rId49" imgW="1054100" imgH="419100" progId="Equation.3">
                  <p:embed/>
                </p:oleObj>
              </mc:Choice>
              <mc:Fallback>
                <p:oleObj name="Equation" r:id="rId49" imgW="1054100" imgH="419100" progId="Equation.3">
                  <p:embed/>
                  <p:pic>
                    <p:nvPicPr>
                      <p:cNvPr id="0" name="Object 14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08625" y="4652963"/>
                        <a:ext cx="2232025" cy="7080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482" name="Object 146"/>
          <p:cNvGraphicFramePr>
            <a:graphicFrameLocks noGrp="1" noChangeAspect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4254691363"/>
              </p:ext>
            </p:extLst>
          </p:nvPr>
        </p:nvGraphicFramePr>
        <p:xfrm>
          <a:off x="5039519" y="5286134"/>
          <a:ext cx="3095625" cy="61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1" name="Equation" r:id="rId51" imgW="1600200" imgH="431800" progId="Equation.DSMT4">
                  <p:embed/>
                </p:oleObj>
              </mc:Choice>
              <mc:Fallback>
                <p:oleObj name="Equation" r:id="rId51" imgW="1600200" imgH="431800" progId="Equation.DSMT4">
                  <p:embed/>
                  <p:pic>
                    <p:nvPicPr>
                      <p:cNvPr id="0" name="Object 14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39519" y="5286134"/>
                        <a:ext cx="3095625" cy="61831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483" name="Text Box 147"/>
          <p:cNvSpPr txBox="1">
            <a:spLocks noChangeArrowheads="1"/>
          </p:cNvSpPr>
          <p:nvPr/>
        </p:nvSpPr>
        <p:spPr bwMode="auto">
          <a:xfrm>
            <a:off x="4612146" y="5386923"/>
            <a:ext cx="7921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 err="1">
                <a:latin typeface="Calibri" pitchFamily="34" charset="0"/>
              </a:rPr>
              <a:t>mà</a:t>
            </a:r>
            <a:endParaRPr lang="en-US" dirty="0">
              <a:latin typeface="Calibri" pitchFamily="34" charset="0"/>
            </a:endParaRPr>
          </a:p>
        </p:txBody>
      </p:sp>
      <p:graphicFrame>
        <p:nvGraphicFramePr>
          <p:cNvPr id="14484" name="Object 148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5580063" y="5949950"/>
          <a:ext cx="1944687" cy="642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22" name="Equation" r:id="rId53" imgW="797760" imgH="361800" progId="Equation.3">
                  <p:embed/>
                </p:oleObj>
              </mc:Choice>
              <mc:Fallback>
                <p:oleObj name="Equation" r:id="rId53" imgW="797760" imgH="361800" progId="Equation.3">
                  <p:embed/>
                  <p:pic>
                    <p:nvPicPr>
                      <p:cNvPr id="0" name="Object 1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80063" y="5949950"/>
                        <a:ext cx="1944687" cy="6429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52"/>
          <p:cNvGrpSpPr>
            <a:grpSpLocks/>
          </p:cNvGrpSpPr>
          <p:nvPr/>
        </p:nvGrpSpPr>
        <p:grpSpPr bwMode="auto">
          <a:xfrm>
            <a:off x="6299617" y="1760538"/>
            <a:ext cx="3033712" cy="3048000"/>
            <a:chOff x="3969" y="1117"/>
            <a:chExt cx="1911" cy="1920"/>
          </a:xfrm>
        </p:grpSpPr>
        <p:grpSp>
          <p:nvGrpSpPr>
            <p:cNvPr id="14401" name="Group 132"/>
            <p:cNvGrpSpPr>
              <a:grpSpLocks/>
            </p:cNvGrpSpPr>
            <p:nvPr/>
          </p:nvGrpSpPr>
          <p:grpSpPr bwMode="auto">
            <a:xfrm>
              <a:off x="3969" y="1117"/>
              <a:ext cx="1911" cy="1920"/>
              <a:chOff x="3969" y="1162"/>
              <a:chExt cx="1911" cy="1920"/>
            </a:xfrm>
          </p:grpSpPr>
          <p:sp>
            <p:nvSpPr>
              <p:cNvPr id="14405" name="Freeform 112"/>
              <p:cNvSpPr>
                <a:spLocks/>
              </p:cNvSpPr>
              <p:nvPr/>
            </p:nvSpPr>
            <p:spPr bwMode="auto">
              <a:xfrm>
                <a:off x="4214" y="2521"/>
                <a:ext cx="75" cy="50"/>
              </a:xfrm>
              <a:custGeom>
                <a:avLst/>
                <a:gdLst>
                  <a:gd name="T0" fmla="*/ 0 w 75"/>
                  <a:gd name="T1" fmla="*/ 25 h 50"/>
                  <a:gd name="T2" fmla="*/ 62 w 75"/>
                  <a:gd name="T3" fmla="*/ 0 h 50"/>
                  <a:gd name="T4" fmla="*/ 75 w 75"/>
                  <a:gd name="T5" fmla="*/ 50 h 50"/>
                  <a:gd name="T6" fmla="*/ 0 60000 65536"/>
                  <a:gd name="T7" fmla="*/ 0 60000 65536"/>
                  <a:gd name="T8" fmla="*/ 0 60000 65536"/>
                  <a:gd name="T9" fmla="*/ 0 w 75"/>
                  <a:gd name="T10" fmla="*/ 0 h 50"/>
                  <a:gd name="T11" fmla="*/ 75 w 75"/>
                  <a:gd name="T12" fmla="*/ 50 h 5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75" h="50">
                    <a:moveTo>
                      <a:pt x="0" y="25"/>
                    </a:moveTo>
                    <a:lnTo>
                      <a:pt x="62" y="0"/>
                    </a:lnTo>
                    <a:lnTo>
                      <a:pt x="75" y="50"/>
                    </a:lnTo>
                  </a:path>
                </a:pathLst>
              </a:cu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4406" name="Group 131"/>
              <p:cNvGrpSpPr>
                <a:grpSpLocks/>
              </p:cNvGrpSpPr>
              <p:nvPr/>
            </p:nvGrpSpPr>
            <p:grpSpPr bwMode="auto">
              <a:xfrm>
                <a:off x="3969" y="1162"/>
                <a:ext cx="1911" cy="1920"/>
                <a:chOff x="3969" y="1162"/>
                <a:chExt cx="1911" cy="1920"/>
              </a:xfrm>
            </p:grpSpPr>
            <p:sp>
              <p:nvSpPr>
                <p:cNvPr id="14407" name="Line 109"/>
                <p:cNvSpPr>
                  <a:spLocks noChangeShapeType="1"/>
                </p:cNvSpPr>
                <p:nvPr/>
              </p:nvSpPr>
              <p:spPr bwMode="auto">
                <a:xfrm flipV="1">
                  <a:off x="4196" y="2170"/>
                  <a:ext cx="1632" cy="432"/>
                </a:xfrm>
                <a:prstGeom prst="line">
                  <a:avLst/>
                </a:prstGeom>
                <a:noFill/>
                <a:ln w="25400">
                  <a:solidFill>
                    <a:schemeClr val="tx1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  <p:grpSp>
              <p:nvGrpSpPr>
                <p:cNvPr id="14408" name="Group 130"/>
                <p:cNvGrpSpPr>
                  <a:grpSpLocks/>
                </p:cNvGrpSpPr>
                <p:nvPr/>
              </p:nvGrpSpPr>
              <p:grpSpPr bwMode="auto">
                <a:xfrm>
                  <a:off x="3969" y="1162"/>
                  <a:ext cx="1864" cy="1753"/>
                  <a:chOff x="3969" y="1162"/>
                  <a:chExt cx="1864" cy="1753"/>
                </a:xfrm>
              </p:grpSpPr>
              <p:sp>
                <p:nvSpPr>
                  <p:cNvPr id="14412" name="Freeform 116"/>
                  <p:cNvSpPr>
                    <a:spLocks/>
                  </p:cNvSpPr>
                  <p:nvPr/>
                </p:nvSpPr>
                <p:spPr bwMode="auto">
                  <a:xfrm>
                    <a:off x="4167" y="1375"/>
                    <a:ext cx="1666" cy="1540"/>
                  </a:xfrm>
                  <a:custGeom>
                    <a:avLst/>
                    <a:gdLst>
                      <a:gd name="T0" fmla="*/ 877 w 1666"/>
                      <a:gd name="T1" fmla="*/ 1528 h 1540"/>
                      <a:gd name="T2" fmla="*/ 0 w 1666"/>
                      <a:gd name="T3" fmla="*/ 0 h 1540"/>
                      <a:gd name="T4" fmla="*/ 38 w 1666"/>
                      <a:gd name="T5" fmla="*/ 1227 h 1540"/>
                      <a:gd name="T6" fmla="*/ 889 w 1666"/>
                      <a:gd name="T7" fmla="*/ 1540 h 1540"/>
                      <a:gd name="T8" fmla="*/ 1666 w 1666"/>
                      <a:gd name="T9" fmla="*/ 801 h 1540"/>
                      <a:gd name="T10" fmla="*/ 13 w 1666"/>
                      <a:gd name="T11" fmla="*/ 12 h 1540"/>
                      <a:gd name="T12" fmla="*/ 25 w 1666"/>
                      <a:gd name="T13" fmla="*/ 0 h 1540"/>
                      <a:gd name="T14" fmla="*/ 0 60000 65536"/>
                      <a:gd name="T15" fmla="*/ 0 60000 65536"/>
                      <a:gd name="T16" fmla="*/ 0 60000 65536"/>
                      <a:gd name="T17" fmla="*/ 0 60000 65536"/>
                      <a:gd name="T18" fmla="*/ 0 60000 65536"/>
                      <a:gd name="T19" fmla="*/ 0 60000 65536"/>
                      <a:gd name="T20" fmla="*/ 0 60000 65536"/>
                      <a:gd name="T21" fmla="*/ 0 w 1666"/>
                      <a:gd name="T22" fmla="*/ 0 h 1540"/>
                      <a:gd name="T23" fmla="*/ 1666 w 1666"/>
                      <a:gd name="T24" fmla="*/ 1540 h 1540"/>
                    </a:gdLst>
                    <a:ahLst/>
                    <a:cxnLst>
                      <a:cxn ang="T14">
                        <a:pos x="T0" y="T1"/>
                      </a:cxn>
                      <a:cxn ang="T15">
                        <a:pos x="T2" y="T3"/>
                      </a:cxn>
                      <a:cxn ang="T16">
                        <a:pos x="T4" y="T5"/>
                      </a:cxn>
                      <a:cxn ang="T17">
                        <a:pos x="T6" y="T7"/>
                      </a:cxn>
                      <a:cxn ang="T18">
                        <a:pos x="T8" y="T9"/>
                      </a:cxn>
                      <a:cxn ang="T19">
                        <a:pos x="T10" y="T11"/>
                      </a:cxn>
                      <a:cxn ang="T20">
                        <a:pos x="T12" y="T13"/>
                      </a:cxn>
                    </a:cxnLst>
                    <a:rect l="T21" t="T22" r="T23" b="T24"/>
                    <a:pathLst>
                      <a:path w="1666" h="1540">
                        <a:moveTo>
                          <a:pt x="877" y="1528"/>
                        </a:moveTo>
                        <a:lnTo>
                          <a:pt x="0" y="0"/>
                        </a:lnTo>
                        <a:lnTo>
                          <a:pt x="38" y="1227"/>
                        </a:lnTo>
                        <a:lnTo>
                          <a:pt x="889" y="1540"/>
                        </a:lnTo>
                        <a:lnTo>
                          <a:pt x="1666" y="801"/>
                        </a:lnTo>
                        <a:lnTo>
                          <a:pt x="13" y="12"/>
                        </a:lnTo>
                        <a:lnTo>
                          <a:pt x="25" y="0"/>
                        </a:lnTo>
                      </a:path>
                    </a:pathLst>
                  </a:custGeom>
                  <a:noFill/>
                  <a:ln w="25400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4413" name="Text Box 11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969" y="1162"/>
                    <a:ext cx="240" cy="28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 eaLnBrk="0" hangingPunct="0">
                      <a:spcBef>
                        <a:spcPct val="50000"/>
                      </a:spcBef>
                    </a:pPr>
                    <a:r>
                      <a:rPr lang="en-US" sz="2400">
                        <a:latin typeface=".VnTime" pitchFamily="34" charset="0"/>
                      </a:rPr>
                      <a:t>S</a:t>
                    </a:r>
                  </a:p>
                </p:txBody>
              </p:sp>
            </p:grpSp>
            <p:sp>
              <p:nvSpPr>
                <p:cNvPr id="14409" name="Text Box 120"/>
                <p:cNvSpPr txBox="1">
                  <a:spLocks noChangeArrowheads="1"/>
                </p:cNvSpPr>
                <p:nvPr/>
              </p:nvSpPr>
              <p:spPr bwMode="auto">
                <a:xfrm>
                  <a:off x="3969" y="2458"/>
                  <a:ext cx="33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400">
                      <a:latin typeface=".VnTime" pitchFamily="34" charset="0"/>
                    </a:rPr>
                    <a:t>A</a:t>
                  </a:r>
                </a:p>
              </p:txBody>
            </p:sp>
            <p:sp>
              <p:nvSpPr>
                <p:cNvPr id="8" name="Text Box 121"/>
                <p:cNvSpPr txBox="1">
                  <a:spLocks noChangeArrowheads="1"/>
                </p:cNvSpPr>
                <p:nvPr/>
              </p:nvSpPr>
              <p:spPr bwMode="auto">
                <a:xfrm>
                  <a:off x="5073" y="2794"/>
                  <a:ext cx="336" cy="2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 eaLnBrk="0" hangingPunct="0">
                    <a:spcBef>
                      <a:spcPct val="50000"/>
                    </a:spcBef>
                  </a:pPr>
                  <a:r>
                    <a:rPr lang="en-US" sz="2400">
                      <a:latin typeface=".VnTime" pitchFamily="34" charset="0"/>
                    </a:rPr>
                    <a:t>B</a:t>
                  </a:r>
                </a:p>
              </p:txBody>
            </p:sp>
            <p:sp>
              <p:nvSpPr>
                <p:cNvPr id="14411" name="Text Box 124"/>
                <p:cNvSpPr txBox="1">
                  <a:spLocks noChangeArrowheads="1"/>
                </p:cNvSpPr>
                <p:nvPr/>
              </p:nvSpPr>
              <p:spPr bwMode="auto">
                <a:xfrm>
                  <a:off x="5608" y="1976"/>
                  <a:ext cx="272" cy="2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b="1">
                      <a:latin typeface="Calibri" pitchFamily="34" charset="0"/>
                    </a:rPr>
                    <a:t>C</a:t>
                  </a:r>
                </a:p>
              </p:txBody>
            </p:sp>
          </p:grpSp>
        </p:grpSp>
        <p:grpSp>
          <p:nvGrpSpPr>
            <p:cNvPr id="14402" name="Group 151"/>
            <p:cNvGrpSpPr>
              <a:grpSpLocks/>
            </p:cNvGrpSpPr>
            <p:nvPr/>
          </p:nvGrpSpPr>
          <p:grpSpPr bwMode="auto">
            <a:xfrm>
              <a:off x="4214" y="2394"/>
              <a:ext cx="163" cy="191"/>
              <a:chOff x="3152" y="2160"/>
              <a:chExt cx="163" cy="191"/>
            </a:xfrm>
          </p:grpSpPr>
          <p:sp>
            <p:nvSpPr>
              <p:cNvPr id="14403" name="Line 149"/>
              <p:cNvSpPr>
                <a:spLocks noChangeShapeType="1"/>
              </p:cNvSpPr>
              <p:nvPr/>
            </p:nvSpPr>
            <p:spPr bwMode="auto">
              <a:xfrm rot="-2700000">
                <a:off x="3152" y="2160"/>
                <a:ext cx="91" cy="1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04" name="Line 150"/>
              <p:cNvSpPr>
                <a:spLocks noChangeShapeType="1"/>
              </p:cNvSpPr>
              <p:nvPr/>
            </p:nvSpPr>
            <p:spPr bwMode="auto">
              <a:xfrm rot="18900000" flipH="1">
                <a:off x="3224" y="2260"/>
                <a:ext cx="91" cy="9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4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4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4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4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4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14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 nodeType="clickPar">
                      <p:stCondLst>
                        <p:cond delay="indefinite"/>
                      </p:stCondLst>
                      <p:childTnLst>
                        <p:par>
                          <p:cTn id="5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14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 nodeType="clickPar">
                      <p:stCondLst>
                        <p:cond delay="indefinite"/>
                      </p:stCondLst>
                      <p:childTnLst>
                        <p:par>
                          <p:cTn id="7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4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 nodeType="clickPar">
                      <p:stCondLst>
                        <p:cond delay="indefinite"/>
                      </p:stCondLst>
                      <p:childTnLst>
                        <p:par>
                          <p:cTn id="7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0" dur="500"/>
                                        <p:tgtEl>
                                          <p:spTgt spid="144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 nodeType="clickPar">
                      <p:stCondLst>
                        <p:cond delay="indefinite"/>
                      </p:stCondLst>
                      <p:childTnLst>
                        <p:par>
                          <p:cTn id="8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5" dur="500"/>
                                        <p:tgtEl>
                                          <p:spTgt spid="14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 nodeType="clickPar">
                      <p:stCondLst>
                        <p:cond delay="indefinite"/>
                      </p:stCondLst>
                      <p:childTnLst>
                        <p:par>
                          <p:cTn id="8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4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4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5" dur="500"/>
                                        <p:tgtEl>
                                          <p:spTgt spid="144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9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1" dur="500"/>
                                        <p:tgtEl>
                                          <p:spTgt spid="144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3" presetClass="exit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4" dur="500"/>
                                        <p:tgtEl>
                                          <p:spTgt spid="144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3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07" dur="500"/>
                                        <p:tgtEl>
                                          <p:spTgt spid="144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 nodeType="clickPar">
                      <p:stCondLst>
                        <p:cond delay="indefinite"/>
                      </p:stCondLst>
                      <p:childTnLst>
                        <p:par>
                          <p:cTn id="1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4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4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 nodeType="clickPar">
                      <p:stCondLst>
                        <p:cond delay="indefinite"/>
                      </p:stCondLst>
                      <p:childTnLst>
                        <p:par>
                          <p:cTn id="1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14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 nodeType="clickPar">
                      <p:stCondLst>
                        <p:cond delay="indefinite"/>
                      </p:stCondLst>
                      <p:childTnLst>
                        <p:par>
                          <p:cTn id="1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8" dur="500"/>
                                        <p:tgtEl>
                                          <p:spTgt spid="14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 nodeType="clickPar">
                      <p:stCondLst>
                        <p:cond delay="indefinite"/>
                      </p:stCondLst>
                      <p:childTnLst>
                        <p:par>
                          <p:cTn id="1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3" dur="500"/>
                                        <p:tgtEl>
                                          <p:spTgt spid="14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 nodeType="clickPar">
                      <p:stCondLst>
                        <p:cond delay="indefinite"/>
                      </p:stCondLst>
                      <p:childTnLst>
                        <p:par>
                          <p:cTn id="1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4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10" grpId="0"/>
      <p:bldP spid="14419" grpId="0"/>
      <p:bldP spid="14422" grpId="0" animBg="1"/>
      <p:bldP spid="14423" grpId="0"/>
      <p:bldP spid="14424" grpId="0"/>
      <p:bldP spid="14428" grpId="0"/>
      <p:bldP spid="14428" grpId="1"/>
      <p:bldP spid="14440" grpId="0"/>
      <p:bldP spid="14440" grpId="1"/>
      <p:bldP spid="14454" grpId="0" animBg="1"/>
      <p:bldP spid="14469" grpId="0" animBg="1"/>
      <p:bldP spid="14476" grpId="0"/>
      <p:bldP spid="14479" grpId="0"/>
      <p:bldP spid="1448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305800" cy="44958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0" name="Picture 35" descr="AG00013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6" descr="arg-book-flipping-pages-207x165-ur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267200"/>
            <a:ext cx="2592388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8"/>
          <p:cNvSpPr txBox="1">
            <a:spLocks noChangeArrowheads="1"/>
          </p:cNvSpPr>
          <p:nvPr/>
        </p:nvSpPr>
        <p:spPr bwMode="auto">
          <a:xfrm rot="-1897722">
            <a:off x="6259513" y="5065713"/>
            <a:ext cx="889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  9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 rot="19854692" flipH="1">
            <a:off x="7145338" y="4675188"/>
            <a:ext cx="812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10</a:t>
            </a:r>
          </a:p>
        </p:txBody>
      </p:sp>
      <p:pic>
        <p:nvPicPr>
          <p:cNvPr id="55304" name="Picture 22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21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loud Callout 9"/>
          <p:cNvSpPr/>
          <p:nvPr/>
        </p:nvSpPr>
        <p:spPr>
          <a:xfrm>
            <a:off x="919269" y="278750"/>
            <a:ext cx="7919931" cy="4176967"/>
          </a:xfrm>
          <a:prstGeom prst="cloudCallout">
            <a:avLst>
              <a:gd name="adj1" fmla="val -32737"/>
              <a:gd name="adj2" fmla="val 72564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Khi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giữa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 flipH="1">
            <a:off x="5054795" y="2550717"/>
            <a:ext cx="1649218" cy="931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altLang="en-US" sz="5400" b="1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en-US" altLang="en-US" sz="5400" b="1" baseline="30000" dirty="0" smtClean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en-US" sz="54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0" name="Text Box 19"/>
          <p:cNvSpPr txBox="1">
            <a:spLocks noChangeArrowheads="1"/>
          </p:cNvSpPr>
          <p:nvPr/>
        </p:nvSpPr>
        <p:spPr bwMode="auto">
          <a:xfrm>
            <a:off x="204788" y="250825"/>
            <a:ext cx="45005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I.GÓC GIỮA HAI MẶT PHẲNG</a:t>
            </a:r>
          </a:p>
        </p:txBody>
      </p:sp>
      <p:sp>
        <p:nvSpPr>
          <p:cNvPr id="15371" name="Text Box 20"/>
          <p:cNvSpPr txBox="1">
            <a:spLocks noChangeArrowheads="1"/>
          </p:cNvSpPr>
          <p:nvPr/>
        </p:nvSpPr>
        <p:spPr bwMode="auto">
          <a:xfrm>
            <a:off x="134938" y="701675"/>
            <a:ext cx="4464050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en-US" sz="2000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HAI MẶT PHẲNG VUÔNG GÓC</a:t>
            </a:r>
          </a:p>
          <a:p>
            <a:pPr>
              <a:spcBef>
                <a:spcPct val="50000"/>
              </a:spcBef>
            </a:pPr>
            <a:endParaRPr lang="en-US" sz="2400" b="1" u="sng">
              <a:latin typeface="Calibri" pitchFamily="34" charset="0"/>
            </a:endParaRPr>
          </a:p>
        </p:txBody>
      </p:sp>
      <p:sp>
        <p:nvSpPr>
          <p:cNvPr id="15383" name="Text Box 23"/>
          <p:cNvSpPr txBox="1">
            <a:spLocks noChangeArrowheads="1"/>
          </p:cNvSpPr>
          <p:nvPr/>
        </p:nvSpPr>
        <p:spPr bwMode="auto">
          <a:xfrm>
            <a:off x="163513" y="1268413"/>
            <a:ext cx="2376487" cy="5286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800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  <a:r>
              <a:rPr lang="en-US" sz="2800" b="1" dirty="0">
                <a:latin typeface="Times New Roman" pitchFamily="18" charset="0"/>
              </a:rPr>
              <a:t> </a:t>
            </a:r>
          </a:p>
        </p:txBody>
      </p:sp>
      <p:grpSp>
        <p:nvGrpSpPr>
          <p:cNvPr id="2" name="Group 90"/>
          <p:cNvGrpSpPr>
            <a:grpSpLocks/>
          </p:cNvGrpSpPr>
          <p:nvPr/>
        </p:nvGrpSpPr>
        <p:grpSpPr bwMode="auto">
          <a:xfrm>
            <a:off x="665163" y="1843090"/>
            <a:ext cx="4087812" cy="512763"/>
            <a:chOff x="612" y="1344"/>
            <a:chExt cx="2575" cy="323"/>
          </a:xfrm>
        </p:grpSpPr>
        <p:sp>
          <p:nvSpPr>
            <p:cNvPr id="15409" name="Text Box 22"/>
            <p:cNvSpPr txBox="1">
              <a:spLocks noChangeArrowheads="1"/>
            </p:cNvSpPr>
            <p:nvPr/>
          </p:nvSpPr>
          <p:spPr bwMode="auto">
            <a:xfrm>
              <a:off x="612" y="1344"/>
              <a:ext cx="2347" cy="3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lnSpc>
                  <a:spcPct val="115000"/>
                </a:lnSpc>
                <a:spcBef>
                  <a:spcPct val="55000"/>
                </a:spcBef>
              </a:pPr>
              <a:r>
                <a:rPr lang="en-US" sz="2400" b="1">
                  <a:latin typeface="Times New Roman" pitchFamily="18" charset="0"/>
                  <a:cs typeface="Times New Roman" pitchFamily="18" charset="0"/>
                  <a:sym typeface="Symbol" pitchFamily="18" charset="2"/>
                </a:rPr>
                <a:t>Kí hiệu :</a:t>
              </a:r>
              <a:endParaRPr lang="el-GR" sz="2400" b="1">
                <a:latin typeface="Times New Roman" pitchFamily="18" charset="0"/>
                <a:sym typeface="Symbol" pitchFamily="18" charset="2"/>
              </a:endParaRPr>
            </a:p>
          </p:txBody>
        </p:sp>
        <p:graphicFrame>
          <p:nvGraphicFramePr>
            <p:cNvPr id="15368" name="Object 8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35857297"/>
                </p:ext>
              </p:extLst>
            </p:nvPr>
          </p:nvGraphicFramePr>
          <p:xfrm>
            <a:off x="1383" y="1392"/>
            <a:ext cx="635" cy="26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94" name="Equation" r:id="rId3" imgW="571320" imgH="153720" progId="Equation.3">
                    <p:embed/>
                  </p:oleObj>
                </mc:Choice>
                <mc:Fallback>
                  <p:oleObj name="Equation" r:id="rId3" imgW="571320" imgH="153720" progId="Equation.3">
                    <p:embed/>
                    <p:pic>
                      <p:nvPicPr>
                        <p:cNvPr id="0" name="Picture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83" y="1392"/>
                          <a:ext cx="635" cy="26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5369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241604971"/>
                </p:ext>
              </p:extLst>
            </p:nvPr>
          </p:nvGraphicFramePr>
          <p:xfrm>
            <a:off x="2436" y="1391"/>
            <a:ext cx="751" cy="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95" name="Equation" r:id="rId5" imgW="571320" imgH="153720" progId="Equation.3">
                    <p:embed/>
                  </p:oleObj>
                </mc:Choice>
                <mc:Fallback>
                  <p:oleObj name="Equation" r:id="rId5" imgW="571320" imgH="153720" progId="Equation.3">
                    <p:embed/>
                    <p:pic>
                      <p:nvPicPr>
                        <p:cNvPr id="0" name="Object 3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36" y="1391"/>
                          <a:ext cx="751" cy="27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5410" name="Text Box 40"/>
            <p:cNvSpPr txBox="1">
              <a:spLocks noChangeArrowheads="1"/>
            </p:cNvSpPr>
            <p:nvPr/>
          </p:nvSpPr>
          <p:spPr bwMode="auto">
            <a:xfrm>
              <a:off x="2018" y="1400"/>
              <a:ext cx="719" cy="2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dirty="0" err="1">
                  <a:latin typeface="Calibri" pitchFamily="34" charset="0"/>
                </a:rPr>
                <a:t>hoặc</a:t>
              </a:r>
              <a:endParaRPr lang="en-US" sz="2000" dirty="0">
                <a:latin typeface="Calibri" pitchFamily="34" charset="0"/>
              </a:endParaRPr>
            </a:p>
          </p:txBody>
        </p:sp>
      </p:grpSp>
      <p:grpSp>
        <p:nvGrpSpPr>
          <p:cNvPr id="15374" name="Group 59"/>
          <p:cNvGrpSpPr>
            <a:grpSpLocks/>
          </p:cNvGrpSpPr>
          <p:nvPr/>
        </p:nvGrpSpPr>
        <p:grpSpPr bwMode="auto">
          <a:xfrm>
            <a:off x="2419350" y="5062538"/>
            <a:ext cx="15875" cy="14287"/>
            <a:chOff x="3379" y="436"/>
            <a:chExt cx="2086" cy="1786"/>
          </a:xfrm>
        </p:grpSpPr>
        <p:grpSp>
          <p:nvGrpSpPr>
            <p:cNvPr id="15405" name="Group 57"/>
            <p:cNvGrpSpPr>
              <a:grpSpLocks/>
            </p:cNvGrpSpPr>
            <p:nvPr/>
          </p:nvGrpSpPr>
          <p:grpSpPr bwMode="auto">
            <a:xfrm>
              <a:off x="3379" y="436"/>
              <a:ext cx="2086" cy="1786"/>
              <a:chOff x="3379" y="436"/>
              <a:chExt cx="2086" cy="1786"/>
            </a:xfrm>
          </p:grpSpPr>
          <p:pic>
            <p:nvPicPr>
              <p:cNvPr id="15406" name="Picture 29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379" y="436"/>
                <a:ext cx="2086" cy="178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aphicFrame>
            <p:nvGraphicFramePr>
              <p:cNvPr id="15367" name="Object 51"/>
              <p:cNvGraphicFramePr>
                <a:graphicFrameLocks noChangeAspect="1"/>
              </p:cNvGraphicFramePr>
              <p:nvPr/>
            </p:nvGraphicFramePr>
            <p:xfrm>
              <a:off x="4152" y="599"/>
              <a:ext cx="149" cy="19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796" name="Equation" r:id="rId8" imgW="152268" imgH="203024" progId="Equation.3">
                      <p:embed/>
                    </p:oleObj>
                  </mc:Choice>
                  <mc:Fallback>
                    <p:oleObj name="Equation" r:id="rId8" imgW="152268" imgH="203024" progId="Equation.3">
                      <p:embed/>
                      <p:pic>
                        <p:nvPicPr>
                          <p:cNvPr id="0" name="Object 51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152" y="599"/>
                            <a:ext cx="149" cy="19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5407" name="Arc 49"/>
              <p:cNvSpPr>
                <a:spLocks/>
              </p:cNvSpPr>
              <p:nvPr/>
            </p:nvSpPr>
            <p:spPr bwMode="auto">
              <a:xfrm rot="2618280">
                <a:off x="4052" y="518"/>
                <a:ext cx="273" cy="366"/>
              </a:xfrm>
              <a:custGeom>
                <a:avLst/>
                <a:gdLst>
                  <a:gd name="T0" fmla="*/ 0 w 21599"/>
                  <a:gd name="T1" fmla="*/ 0 h 17399"/>
                  <a:gd name="T2" fmla="*/ 0 w 21599"/>
                  <a:gd name="T3" fmla="*/ 0 h 17399"/>
                  <a:gd name="T4" fmla="*/ 0 w 21599"/>
                  <a:gd name="T5" fmla="*/ 0 h 17399"/>
                  <a:gd name="T6" fmla="*/ 0 60000 65536"/>
                  <a:gd name="T7" fmla="*/ 0 60000 65536"/>
                  <a:gd name="T8" fmla="*/ 0 60000 65536"/>
                  <a:gd name="T9" fmla="*/ 0 w 21599"/>
                  <a:gd name="T10" fmla="*/ 0 h 17399"/>
                  <a:gd name="T11" fmla="*/ 21599 w 21599"/>
                  <a:gd name="T12" fmla="*/ 17399 h 17399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599" h="17399" fill="none" extrusionOk="0">
                    <a:moveTo>
                      <a:pt x="12799" y="0"/>
                    </a:moveTo>
                    <a:cubicBezTo>
                      <a:pt x="18276" y="4028"/>
                      <a:pt x="21536" y="10400"/>
                      <a:pt x="21599" y="17198"/>
                    </a:cubicBezTo>
                  </a:path>
                  <a:path w="21599" h="17399" stroke="0" extrusionOk="0">
                    <a:moveTo>
                      <a:pt x="12799" y="0"/>
                    </a:moveTo>
                    <a:cubicBezTo>
                      <a:pt x="18276" y="4028"/>
                      <a:pt x="21536" y="10400"/>
                      <a:pt x="21599" y="17198"/>
                    </a:cubicBezTo>
                    <a:lnTo>
                      <a:pt x="0" y="17399"/>
                    </a:lnTo>
                    <a:lnTo>
                      <a:pt x="12799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5408" name="Arc 50"/>
              <p:cNvSpPr>
                <a:spLocks/>
              </p:cNvSpPr>
              <p:nvPr/>
            </p:nvSpPr>
            <p:spPr bwMode="auto">
              <a:xfrm rot="935469">
                <a:off x="3683" y="1658"/>
                <a:ext cx="267" cy="273"/>
              </a:xfrm>
              <a:custGeom>
                <a:avLst/>
                <a:gdLst>
                  <a:gd name="T0" fmla="*/ 0 w 21028"/>
                  <a:gd name="T1" fmla="*/ 0 h 12998"/>
                  <a:gd name="T2" fmla="*/ 0 w 21028"/>
                  <a:gd name="T3" fmla="*/ 0 h 12998"/>
                  <a:gd name="T4" fmla="*/ 0 w 21028"/>
                  <a:gd name="T5" fmla="*/ 0 h 12998"/>
                  <a:gd name="T6" fmla="*/ 0 60000 65536"/>
                  <a:gd name="T7" fmla="*/ 0 60000 65536"/>
                  <a:gd name="T8" fmla="*/ 0 60000 65536"/>
                  <a:gd name="T9" fmla="*/ 0 w 21028"/>
                  <a:gd name="T10" fmla="*/ 0 h 12998"/>
                  <a:gd name="T11" fmla="*/ 21028 w 21028"/>
                  <a:gd name="T12" fmla="*/ 12998 h 12998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028" h="12998" fill="none" extrusionOk="0">
                    <a:moveTo>
                      <a:pt x="17251" y="0"/>
                    </a:moveTo>
                    <a:cubicBezTo>
                      <a:pt x="19056" y="2395"/>
                      <a:pt x="20342" y="5140"/>
                      <a:pt x="21027" y="8060"/>
                    </a:cubicBezTo>
                  </a:path>
                  <a:path w="21028" h="12998" stroke="0" extrusionOk="0">
                    <a:moveTo>
                      <a:pt x="17251" y="0"/>
                    </a:moveTo>
                    <a:cubicBezTo>
                      <a:pt x="19056" y="2395"/>
                      <a:pt x="20342" y="5140"/>
                      <a:pt x="21027" y="8060"/>
                    </a:cubicBezTo>
                    <a:lnTo>
                      <a:pt x="0" y="12998"/>
                    </a:lnTo>
                    <a:lnTo>
                      <a:pt x="17251" y="0"/>
                    </a:lnTo>
                    <a:close/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aphicFrame>
          <p:nvGraphicFramePr>
            <p:cNvPr id="15366" name="Object 54"/>
            <p:cNvGraphicFramePr>
              <a:graphicFrameLocks noChangeAspect="1"/>
            </p:cNvGraphicFramePr>
            <p:nvPr/>
          </p:nvGraphicFramePr>
          <p:xfrm>
            <a:off x="3650" y="1706"/>
            <a:ext cx="226" cy="19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97" name="Equation" r:id="rId10" imgW="152334" imgH="139639" progId="Equation.3">
                    <p:embed/>
                  </p:oleObj>
                </mc:Choice>
                <mc:Fallback>
                  <p:oleObj name="Equation" r:id="rId10" imgW="152334" imgH="139639" progId="Equation.3">
                    <p:embed/>
                    <p:pic>
                      <p:nvPicPr>
                        <p:cNvPr id="0" name="Object 5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1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50" y="1706"/>
                          <a:ext cx="226" cy="19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5421" name="Text Box 61"/>
          <p:cNvSpPr txBox="1">
            <a:spLocks noChangeArrowheads="1"/>
          </p:cNvSpPr>
          <p:nvPr/>
        </p:nvSpPr>
        <p:spPr bwMode="auto">
          <a:xfrm>
            <a:off x="250825" y="2565400"/>
            <a:ext cx="3240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4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 định lí</a:t>
            </a:r>
          </a:p>
        </p:txBody>
      </p:sp>
      <p:sp>
        <p:nvSpPr>
          <p:cNvPr id="15425" name="Text Box 65"/>
          <p:cNvSpPr txBox="1">
            <a:spLocks noChangeArrowheads="1"/>
          </p:cNvSpPr>
          <p:nvPr/>
        </p:nvSpPr>
        <p:spPr bwMode="auto">
          <a:xfrm>
            <a:off x="609600" y="2997200"/>
            <a:ext cx="17526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a.</a:t>
            </a:r>
            <a:r>
              <a:rPr lang="en-US" sz="2400" b="1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lí 1:</a:t>
            </a:r>
            <a:endParaRPr lang="en-US" sz="2400" b="1">
              <a:latin typeface="Calibri" pitchFamily="34" charset="0"/>
              <a:sym typeface="Wingdings" pitchFamily="2" charset="2"/>
            </a:endParaRPr>
          </a:p>
        </p:txBody>
      </p:sp>
      <p:grpSp>
        <p:nvGrpSpPr>
          <p:cNvPr id="5" name="Group 116"/>
          <p:cNvGrpSpPr>
            <a:grpSpLocks/>
          </p:cNvGrpSpPr>
          <p:nvPr/>
        </p:nvGrpSpPr>
        <p:grpSpPr bwMode="auto">
          <a:xfrm>
            <a:off x="900113" y="3429000"/>
            <a:ext cx="5111750" cy="504825"/>
            <a:chOff x="385" y="2341"/>
            <a:chExt cx="3220" cy="318"/>
          </a:xfrm>
        </p:grpSpPr>
        <p:sp>
          <p:nvSpPr>
            <p:cNvPr id="15404" name="Text Box 66"/>
            <p:cNvSpPr txBox="1">
              <a:spLocks noChangeArrowheads="1"/>
            </p:cNvSpPr>
            <p:nvPr/>
          </p:nvSpPr>
          <p:spPr bwMode="auto">
            <a:xfrm>
              <a:off x="385" y="2341"/>
              <a:ext cx="95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Tóm tắt</a:t>
              </a:r>
              <a:r>
                <a:rPr lang="en-US" sz="2000">
                  <a:latin typeface="Calibri" pitchFamily="34" charset="0"/>
                </a:rPr>
                <a:t>:</a:t>
              </a:r>
            </a:p>
          </p:txBody>
        </p:sp>
        <p:graphicFrame>
          <p:nvGraphicFramePr>
            <p:cNvPr id="15365" name="Object 36"/>
            <p:cNvGraphicFramePr>
              <a:graphicFrameLocks noChangeAspect="1"/>
            </p:cNvGraphicFramePr>
            <p:nvPr/>
          </p:nvGraphicFramePr>
          <p:xfrm>
            <a:off x="1020" y="2341"/>
            <a:ext cx="2585" cy="31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5798" name="Equation" r:id="rId12" imgW="1955800" imgH="203200" progId="">
                    <p:embed/>
                  </p:oleObj>
                </mc:Choice>
                <mc:Fallback>
                  <p:oleObj name="Equation" r:id="rId12" imgW="1955800" imgH="203200" progId="">
                    <p:embed/>
                    <p:pic>
                      <p:nvPicPr>
                        <p:cNvPr id="0" name="Object 3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20" y="2341"/>
                          <a:ext cx="2585" cy="318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5362" name="Object 87"/>
          <p:cNvGraphicFramePr>
            <a:graphicFrameLocks noGrp="1" noChangeAspect="1"/>
          </p:cNvGraphicFramePr>
          <p:nvPr>
            <p:ph sz="quarter" idx="4"/>
          </p:nvPr>
        </p:nvGraphicFramePr>
        <p:xfrm>
          <a:off x="6086475" y="3938588"/>
          <a:ext cx="1158875" cy="218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99" name="Equation" r:id="rId14" imgW="114151" imgH="215619" progId="Equation.3">
                  <p:embed/>
                </p:oleObj>
              </mc:Choice>
              <mc:Fallback>
                <p:oleObj name="Equation" r:id="rId14" imgW="114151" imgH="215619" progId="Equation.3">
                  <p:embed/>
                  <p:pic>
                    <p:nvPicPr>
                      <p:cNvPr id="0" name="Object 8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86475" y="3938588"/>
                        <a:ext cx="1158875" cy="218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15"/>
          <p:cNvGrpSpPr>
            <a:grpSpLocks/>
          </p:cNvGrpSpPr>
          <p:nvPr/>
        </p:nvGrpSpPr>
        <p:grpSpPr bwMode="auto">
          <a:xfrm>
            <a:off x="5508625" y="3213100"/>
            <a:ext cx="4344988" cy="2160588"/>
            <a:chOff x="3379" y="1777"/>
            <a:chExt cx="2737" cy="1361"/>
          </a:xfrm>
        </p:grpSpPr>
        <p:grpSp>
          <p:nvGrpSpPr>
            <p:cNvPr id="15389" name="Group 97"/>
            <p:cNvGrpSpPr>
              <a:grpSpLocks/>
            </p:cNvGrpSpPr>
            <p:nvPr/>
          </p:nvGrpSpPr>
          <p:grpSpPr bwMode="auto">
            <a:xfrm>
              <a:off x="3379" y="2524"/>
              <a:ext cx="2737" cy="598"/>
              <a:chOff x="2928" y="2703"/>
              <a:chExt cx="2784" cy="561"/>
            </a:xfrm>
          </p:grpSpPr>
          <p:sp>
            <p:nvSpPr>
              <p:cNvPr id="15458" name="AutoShape 98"/>
              <p:cNvSpPr>
                <a:spLocks noChangeArrowheads="1"/>
              </p:cNvSpPr>
              <p:nvPr/>
            </p:nvSpPr>
            <p:spPr bwMode="auto">
              <a:xfrm>
                <a:off x="2928" y="2703"/>
                <a:ext cx="2784" cy="561"/>
              </a:xfrm>
              <a:prstGeom prst="parallelogram">
                <a:avLst>
                  <a:gd name="adj" fmla="val 124018"/>
                </a:avLst>
              </a:prstGeom>
              <a:gradFill rotWithShape="0">
                <a:gsLst>
                  <a:gs pos="0">
                    <a:schemeClr val="accent1">
                      <a:gamma/>
                      <a:shade val="49804"/>
                      <a:invGamma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gamma/>
                      <a:shade val="49804"/>
                      <a:invGamma/>
                    </a:schemeClr>
                  </a:gs>
                </a:gsLst>
                <a:lin ang="5400000" scaled="1"/>
              </a:gradFill>
              <a:ln w="12700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</a:endParaRPr>
              </a:p>
            </p:txBody>
          </p:sp>
          <p:sp>
            <p:nvSpPr>
              <p:cNvPr id="15403" name="Arc 99"/>
              <p:cNvSpPr>
                <a:spLocks/>
              </p:cNvSpPr>
              <p:nvPr/>
            </p:nvSpPr>
            <p:spPr bwMode="auto">
              <a:xfrm>
                <a:off x="3168" y="3072"/>
                <a:ext cx="96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1600"/>
                  <a:gd name="T10" fmla="*/ 0 h 21600"/>
                  <a:gd name="T11" fmla="*/ 21600 w 21600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390" name="Group 100"/>
            <p:cNvGrpSpPr>
              <a:grpSpLocks/>
            </p:cNvGrpSpPr>
            <p:nvPr/>
          </p:nvGrpSpPr>
          <p:grpSpPr bwMode="auto">
            <a:xfrm>
              <a:off x="3821" y="1777"/>
              <a:ext cx="1358" cy="1009"/>
              <a:chOff x="2160" y="912"/>
              <a:chExt cx="1381" cy="864"/>
            </a:xfrm>
          </p:grpSpPr>
          <p:sp>
            <p:nvSpPr>
              <p:cNvPr id="15399" name="AutoShape 101"/>
              <p:cNvSpPr>
                <a:spLocks noChangeArrowheads="1"/>
              </p:cNvSpPr>
              <p:nvPr/>
            </p:nvSpPr>
            <p:spPr bwMode="auto">
              <a:xfrm rot="-2008795">
                <a:off x="2160" y="1235"/>
                <a:ext cx="1381" cy="541"/>
              </a:xfrm>
              <a:prstGeom prst="parallelogram">
                <a:avLst>
                  <a:gd name="adj" fmla="val 63793"/>
                </a:avLst>
              </a:prstGeom>
              <a:solidFill>
                <a:srgbClr val="F2ACED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vi-VN"/>
              </a:p>
            </p:txBody>
          </p:sp>
          <p:sp>
            <p:nvSpPr>
              <p:cNvPr id="15400" name="Text Box 102"/>
              <p:cNvSpPr txBox="1">
                <a:spLocks noChangeArrowheads="1"/>
              </p:cNvSpPr>
              <p:nvPr/>
            </p:nvSpPr>
            <p:spPr bwMode="auto">
              <a:xfrm>
                <a:off x="3120" y="912"/>
                <a:ext cx="240" cy="198"/>
              </a:xfrm>
              <a:prstGeom prst="rect">
                <a:avLst/>
              </a:prstGeom>
              <a:noFill/>
              <a:ln w="12700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el-GR" b="1">
                    <a:solidFill>
                      <a:srgbClr val="0000FF"/>
                    </a:solidFill>
                    <a:latin typeface="Times New Roman" pitchFamily="18" charset="0"/>
                    <a:cs typeface="Times New Roman" pitchFamily="18" charset="0"/>
                  </a:rPr>
                  <a:t>α</a:t>
                </a:r>
              </a:p>
            </p:txBody>
          </p:sp>
          <p:sp>
            <p:nvSpPr>
              <p:cNvPr id="15401" name="Arc 103"/>
              <p:cNvSpPr>
                <a:spLocks/>
              </p:cNvSpPr>
              <p:nvPr/>
            </p:nvSpPr>
            <p:spPr bwMode="auto">
              <a:xfrm rot="-10414276">
                <a:off x="3122" y="1008"/>
                <a:ext cx="148" cy="96"/>
              </a:xfrm>
              <a:custGeom>
                <a:avLst/>
                <a:gdLst>
                  <a:gd name="T0" fmla="*/ 0 w 22188"/>
                  <a:gd name="T1" fmla="*/ 0 h 21600"/>
                  <a:gd name="T2" fmla="*/ 0 w 22188"/>
                  <a:gd name="T3" fmla="*/ 0 h 21600"/>
                  <a:gd name="T4" fmla="*/ 0 w 22188"/>
                  <a:gd name="T5" fmla="*/ 0 h 21600"/>
                  <a:gd name="T6" fmla="*/ 0 60000 65536"/>
                  <a:gd name="T7" fmla="*/ 0 60000 65536"/>
                  <a:gd name="T8" fmla="*/ 0 60000 65536"/>
                  <a:gd name="T9" fmla="*/ 0 w 22188"/>
                  <a:gd name="T10" fmla="*/ 0 h 21600"/>
                  <a:gd name="T11" fmla="*/ 22188 w 22188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2188" h="21600" fill="none" extrusionOk="0">
                    <a:moveTo>
                      <a:pt x="0" y="8"/>
                    </a:moveTo>
                    <a:cubicBezTo>
                      <a:pt x="195" y="2"/>
                      <a:pt x="391" y="-1"/>
                      <a:pt x="588" y="0"/>
                    </a:cubicBezTo>
                    <a:cubicBezTo>
                      <a:pt x="12517" y="0"/>
                      <a:pt x="22188" y="9670"/>
                      <a:pt x="22188" y="21600"/>
                    </a:cubicBezTo>
                  </a:path>
                  <a:path w="22188" h="21600" stroke="0" extrusionOk="0">
                    <a:moveTo>
                      <a:pt x="0" y="8"/>
                    </a:moveTo>
                    <a:cubicBezTo>
                      <a:pt x="195" y="2"/>
                      <a:pt x="391" y="-1"/>
                      <a:pt x="588" y="0"/>
                    </a:cubicBezTo>
                    <a:cubicBezTo>
                      <a:pt x="12517" y="0"/>
                      <a:pt x="22188" y="9670"/>
                      <a:pt x="22188" y="21600"/>
                    </a:cubicBezTo>
                    <a:lnTo>
                      <a:pt x="588" y="21600"/>
                    </a:lnTo>
                    <a:lnTo>
                      <a:pt x="0" y="8"/>
                    </a:lnTo>
                    <a:close/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5391" name="Group 105"/>
            <p:cNvGrpSpPr>
              <a:grpSpLocks/>
            </p:cNvGrpSpPr>
            <p:nvPr/>
          </p:nvGrpSpPr>
          <p:grpSpPr bwMode="auto">
            <a:xfrm rot="-236734">
              <a:off x="4524" y="2114"/>
              <a:ext cx="48" cy="692"/>
              <a:chOff x="2640" y="1392"/>
              <a:chExt cx="48" cy="576"/>
            </a:xfrm>
          </p:grpSpPr>
          <p:sp>
            <p:nvSpPr>
              <p:cNvPr id="15396" name="Line 106"/>
              <p:cNvSpPr>
                <a:spLocks noChangeShapeType="1"/>
              </p:cNvSpPr>
              <p:nvPr/>
            </p:nvSpPr>
            <p:spPr bwMode="auto">
              <a:xfrm>
                <a:off x="2640" y="1392"/>
                <a:ext cx="0" cy="576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7" name="Line 107"/>
              <p:cNvSpPr>
                <a:spLocks noChangeShapeType="1"/>
              </p:cNvSpPr>
              <p:nvPr/>
            </p:nvSpPr>
            <p:spPr bwMode="auto">
              <a:xfrm flipV="1">
                <a:off x="2640" y="1824"/>
                <a:ext cx="48" cy="28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8" name="Line 108"/>
              <p:cNvSpPr>
                <a:spLocks noChangeShapeType="1"/>
              </p:cNvSpPr>
              <p:nvPr/>
            </p:nvSpPr>
            <p:spPr bwMode="auto">
              <a:xfrm>
                <a:off x="2688" y="1824"/>
                <a:ext cx="0" cy="96"/>
              </a:xfrm>
              <a:prstGeom prst="line">
                <a:avLst/>
              </a:prstGeom>
              <a:noFill/>
              <a:ln w="38100">
                <a:solidFill>
                  <a:srgbClr val="0000FF"/>
                </a:solidFill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5392" name="Rectangle 109"/>
            <p:cNvSpPr>
              <a:spLocks noChangeArrowheads="1"/>
            </p:cNvSpPr>
            <p:nvPr/>
          </p:nvSpPr>
          <p:spPr bwMode="auto">
            <a:xfrm>
              <a:off x="4513" y="2069"/>
              <a:ext cx="266" cy="231"/>
            </a:xfrm>
            <a:prstGeom prst="rect">
              <a:avLst/>
            </a:prstGeom>
            <a:noFill/>
            <a:ln w="38100">
              <a:noFill/>
              <a:miter lim="800000"/>
              <a:headEnd/>
              <a:tailEnd/>
            </a:ln>
          </p:spPr>
          <p:txBody>
            <a:bodyPr lIns="92075" tIns="46038" rIns="92075" bIns="4603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b="1">
                  <a:solidFill>
                    <a:srgbClr val="0000FF"/>
                  </a:solidFill>
                  <a:latin typeface="Calibri" pitchFamily="34" charset="0"/>
                </a:rPr>
                <a:t>a</a:t>
              </a:r>
            </a:p>
          </p:txBody>
        </p:sp>
        <p:grpSp>
          <p:nvGrpSpPr>
            <p:cNvPr id="15393" name="Group 112"/>
            <p:cNvGrpSpPr>
              <a:grpSpLocks noChangeAspect="1"/>
            </p:cNvGrpSpPr>
            <p:nvPr/>
          </p:nvGrpSpPr>
          <p:grpSpPr bwMode="auto">
            <a:xfrm>
              <a:off x="3500" y="2919"/>
              <a:ext cx="142" cy="219"/>
              <a:chOff x="3500" y="2933"/>
              <a:chExt cx="133" cy="205"/>
            </a:xfrm>
          </p:grpSpPr>
          <p:sp>
            <p:nvSpPr>
              <p:cNvPr id="15394" name="AutoShape 111"/>
              <p:cNvSpPr>
                <a:spLocks noChangeAspect="1" noChangeArrowheads="1" noTextEdit="1"/>
              </p:cNvSpPr>
              <p:nvPr/>
            </p:nvSpPr>
            <p:spPr bwMode="auto">
              <a:xfrm>
                <a:off x="3500" y="2946"/>
                <a:ext cx="133" cy="1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95" name="Rectangle 113"/>
              <p:cNvSpPr>
                <a:spLocks noChangeArrowheads="1"/>
              </p:cNvSpPr>
              <p:nvPr/>
            </p:nvSpPr>
            <p:spPr bwMode="auto">
              <a:xfrm>
                <a:off x="3522" y="2933"/>
                <a:ext cx="74" cy="1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r>
                  <a:rPr lang="en-US" i="1">
                    <a:solidFill>
                      <a:srgbClr val="000000"/>
                    </a:solidFill>
                    <a:latin typeface="Symbol" pitchFamily="18" charset="2"/>
                  </a:rPr>
                  <a:t>b</a:t>
                </a:r>
                <a:endParaRPr lang="en-US">
                  <a:latin typeface="Calibri" pitchFamily="34" charset="0"/>
                </a:endParaRPr>
              </a:p>
            </p:txBody>
          </p:sp>
        </p:grpSp>
      </p:grpSp>
      <p:sp>
        <p:nvSpPr>
          <p:cNvPr id="15477" name="AutoShape 117"/>
          <p:cNvSpPr>
            <a:spLocks noChangeArrowheads="1"/>
          </p:cNvSpPr>
          <p:nvPr/>
        </p:nvSpPr>
        <p:spPr bwMode="auto">
          <a:xfrm>
            <a:off x="152400" y="4627247"/>
            <a:ext cx="5113338" cy="2230753"/>
          </a:xfrm>
          <a:prstGeom prst="cloudCallout">
            <a:avLst>
              <a:gd name="adj1" fmla="val 7685"/>
              <a:gd name="adj2" fmla="val -84315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Từ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nghĩa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và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định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lí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1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hãy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rút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ra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phương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pháp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chứng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minh 2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mp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vuông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400" b="1" dirty="0" err="1">
                <a:solidFill>
                  <a:schemeClr val="bg1"/>
                </a:solidFill>
                <a:latin typeface="Times New Roman" pitchFamily="18" charset="0"/>
              </a:rPr>
              <a:t>góc</a:t>
            </a:r>
            <a:r>
              <a:rPr lang="en-US" sz="2400" b="1" dirty="0">
                <a:solidFill>
                  <a:schemeClr val="bg1"/>
                </a:solidFill>
                <a:latin typeface="Times New Roman" pitchFamily="18" charset="0"/>
              </a:rPr>
              <a:t>?</a:t>
            </a:r>
          </a:p>
        </p:txBody>
      </p:sp>
      <p:sp>
        <p:nvSpPr>
          <p:cNvPr id="15380" name="Text Box 118"/>
          <p:cNvSpPr txBox="1">
            <a:spLocks noChangeArrowheads="1"/>
          </p:cNvSpPr>
          <p:nvPr/>
        </p:nvSpPr>
        <p:spPr bwMode="auto">
          <a:xfrm>
            <a:off x="611188" y="4365625"/>
            <a:ext cx="36004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vi-VN"/>
          </a:p>
        </p:txBody>
      </p:sp>
      <p:sp>
        <p:nvSpPr>
          <p:cNvPr id="15479" name="Text Box 119"/>
          <p:cNvSpPr txBox="1">
            <a:spLocks noChangeArrowheads="1"/>
          </p:cNvSpPr>
          <p:nvPr/>
        </p:nvSpPr>
        <p:spPr bwMode="auto">
          <a:xfrm>
            <a:off x="684213" y="3860800"/>
            <a:ext cx="496887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>
                <a:solidFill>
                  <a:srgbClr val="FF0000"/>
                </a:solidFill>
                <a:latin typeface="Calibri" pitchFamily="34" charset="0"/>
              </a:rPr>
              <a:t>●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Phương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pháp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cm 2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mp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vuông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góc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: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</a:rPr>
              <a:t>   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C1</a:t>
            </a:r>
            <a:r>
              <a:rPr lang="en-US" b="1" dirty="0">
                <a:latin typeface="Times New Roman" pitchFamily="18" charset="0"/>
              </a:rPr>
              <a:t>: </a:t>
            </a:r>
            <a:r>
              <a:rPr lang="en-US" sz="2000" b="1" dirty="0">
                <a:latin typeface="Times New Roman" pitchFamily="18" charset="0"/>
              </a:rPr>
              <a:t>Cm </a:t>
            </a:r>
            <a:r>
              <a:rPr lang="en-US" sz="2000" b="1" dirty="0" err="1">
                <a:latin typeface="Times New Roman" pitchFamily="18" charset="0"/>
              </a:rPr>
              <a:t>góc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giữa</a:t>
            </a:r>
            <a:r>
              <a:rPr lang="en-US" sz="2000" b="1" dirty="0">
                <a:latin typeface="Times New Roman" pitchFamily="18" charset="0"/>
              </a:rPr>
              <a:t> 2 </a:t>
            </a:r>
            <a:r>
              <a:rPr lang="en-US" sz="2000" b="1" dirty="0" err="1">
                <a:latin typeface="Times New Roman" pitchFamily="18" charset="0"/>
              </a:rPr>
              <a:t>mp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bằng</a:t>
            </a:r>
            <a:r>
              <a:rPr lang="en-US" sz="2000" b="1" dirty="0">
                <a:latin typeface="Times New Roman" pitchFamily="18" charset="0"/>
              </a:rPr>
              <a:t> 90</a:t>
            </a:r>
            <a:r>
              <a:rPr lang="en-US" sz="2000" b="1" baseline="30000" dirty="0">
                <a:latin typeface="Times New Roman" pitchFamily="18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n-US" b="1" baseline="30000" dirty="0">
                <a:latin typeface="Times New Roman" pitchFamily="18" charset="0"/>
              </a:rPr>
              <a:t>       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C2</a:t>
            </a:r>
            <a:r>
              <a:rPr lang="en-US" b="1" dirty="0">
                <a:latin typeface="Times New Roman" pitchFamily="18" charset="0"/>
              </a:rPr>
              <a:t>: </a:t>
            </a:r>
            <a:r>
              <a:rPr lang="en-US" sz="2000" b="1" dirty="0">
                <a:latin typeface="Times New Roman" pitchFamily="18" charset="0"/>
              </a:rPr>
              <a:t>Cm </a:t>
            </a:r>
            <a:r>
              <a:rPr lang="en-US" sz="2000" b="1" dirty="0" err="1">
                <a:latin typeface="Times New Roman" pitchFamily="18" charset="0"/>
              </a:rPr>
              <a:t>mặt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phẳng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này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chứa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1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đ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ường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thẳng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vuông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góc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với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mặt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phẳng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kia</a:t>
            </a:r>
            <a:endParaRPr lang="en-US" sz="2000" b="1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  </a:t>
            </a:r>
          </a:p>
        </p:txBody>
      </p:sp>
      <p:sp>
        <p:nvSpPr>
          <p:cNvPr id="15480" name="Text Box 120"/>
          <p:cNvSpPr txBox="1">
            <a:spLocks noChangeArrowheads="1"/>
          </p:cNvSpPr>
          <p:nvPr/>
        </p:nvSpPr>
        <p:spPr bwMode="auto">
          <a:xfrm>
            <a:off x="2381807" y="1279183"/>
            <a:ext cx="100806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Sgk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15481" name="Text Box 121"/>
          <p:cNvSpPr txBox="1">
            <a:spLocks noChangeArrowheads="1"/>
          </p:cNvSpPr>
          <p:nvPr/>
        </p:nvSpPr>
        <p:spPr bwMode="auto">
          <a:xfrm>
            <a:off x="2211704" y="2959425"/>
            <a:ext cx="10795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Sgk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grpSp>
        <p:nvGrpSpPr>
          <p:cNvPr id="11" name="Group 129"/>
          <p:cNvGrpSpPr>
            <a:grpSpLocks/>
          </p:cNvGrpSpPr>
          <p:nvPr/>
        </p:nvGrpSpPr>
        <p:grpSpPr bwMode="auto">
          <a:xfrm>
            <a:off x="5976938" y="620713"/>
            <a:ext cx="3167062" cy="2711450"/>
            <a:chOff x="3765" y="391"/>
            <a:chExt cx="1995" cy="1708"/>
          </a:xfrm>
        </p:grpSpPr>
        <p:grpSp>
          <p:nvGrpSpPr>
            <p:cNvPr id="15385" name="Group 127"/>
            <p:cNvGrpSpPr>
              <a:grpSpLocks/>
            </p:cNvGrpSpPr>
            <p:nvPr/>
          </p:nvGrpSpPr>
          <p:grpSpPr bwMode="auto">
            <a:xfrm>
              <a:off x="3765" y="391"/>
              <a:ext cx="1995" cy="1708"/>
              <a:chOff x="3765" y="255"/>
              <a:chExt cx="1995" cy="1708"/>
            </a:xfrm>
          </p:grpSpPr>
          <p:pic>
            <p:nvPicPr>
              <p:cNvPr id="15387" name="Picture 92"/>
              <p:cNvPicPr>
                <a:picLocks noChangeAspect="1" noChangeArrowheads="1"/>
              </p:cNvPicPr>
              <p:nvPr/>
            </p:nvPicPr>
            <p:blipFill>
              <a:blip r:embed="rId7"/>
              <a:srcRect/>
              <a:stretch>
                <a:fillRect/>
              </a:stretch>
            </p:blipFill>
            <p:spPr bwMode="auto">
              <a:xfrm>
                <a:off x="3765" y="255"/>
                <a:ext cx="1995" cy="170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5388" name="Freeform 124"/>
              <p:cNvSpPr>
                <a:spLocks/>
              </p:cNvSpPr>
              <p:nvPr/>
            </p:nvSpPr>
            <p:spPr bwMode="auto">
              <a:xfrm>
                <a:off x="4513" y="436"/>
                <a:ext cx="136" cy="227"/>
              </a:xfrm>
              <a:custGeom>
                <a:avLst/>
                <a:gdLst>
                  <a:gd name="T0" fmla="*/ 1 w 240"/>
                  <a:gd name="T1" fmla="*/ 0 h 344"/>
                  <a:gd name="T2" fmla="*/ 1 w 240"/>
                  <a:gd name="T3" fmla="*/ 1 h 344"/>
                  <a:gd name="T4" fmla="*/ 0 w 240"/>
                  <a:gd name="T5" fmla="*/ 1 h 344"/>
                  <a:gd name="T6" fmla="*/ 0 60000 65536"/>
                  <a:gd name="T7" fmla="*/ 0 60000 65536"/>
                  <a:gd name="T8" fmla="*/ 0 60000 65536"/>
                  <a:gd name="T9" fmla="*/ 0 w 240"/>
                  <a:gd name="T10" fmla="*/ 0 h 344"/>
                  <a:gd name="T11" fmla="*/ 240 w 240"/>
                  <a:gd name="T12" fmla="*/ 344 h 344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40" h="344">
                    <a:moveTo>
                      <a:pt x="240" y="0"/>
                    </a:moveTo>
                    <a:cubicBezTo>
                      <a:pt x="236" y="116"/>
                      <a:pt x="232" y="232"/>
                      <a:pt x="192" y="288"/>
                    </a:cubicBezTo>
                    <a:cubicBezTo>
                      <a:pt x="152" y="344"/>
                      <a:pt x="76" y="340"/>
                      <a:pt x="0" y="336"/>
                    </a:cubicBezTo>
                  </a:path>
                </a:pathLst>
              </a:cu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aphicFrame>
            <p:nvGraphicFramePr>
              <p:cNvPr id="15363" name="Object 125"/>
              <p:cNvGraphicFramePr>
                <a:graphicFrameLocks noChangeAspect="1"/>
              </p:cNvGraphicFramePr>
              <p:nvPr/>
            </p:nvGraphicFramePr>
            <p:xfrm>
              <a:off x="4059" y="1480"/>
              <a:ext cx="204" cy="181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800" name="Equation" r:id="rId16" imgW="152268" imgH="203024" progId="Equation.3">
                      <p:embed/>
                    </p:oleObj>
                  </mc:Choice>
                  <mc:Fallback>
                    <p:oleObj name="Equation" r:id="rId16" imgW="152268" imgH="203024" progId="Equation.3">
                      <p:embed/>
                      <p:pic>
                        <p:nvPicPr>
                          <p:cNvPr id="0" name="Object 125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059" y="1480"/>
                            <a:ext cx="204" cy="181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graphicFrame>
            <p:nvGraphicFramePr>
              <p:cNvPr id="15364" name="Object 126"/>
              <p:cNvGraphicFramePr>
                <a:graphicFrameLocks noChangeAspect="1"/>
              </p:cNvGraphicFramePr>
              <p:nvPr/>
            </p:nvGraphicFramePr>
            <p:xfrm>
              <a:off x="4513" y="445"/>
              <a:ext cx="136" cy="12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5801" name="Equation" r:id="rId18" imgW="152334" imgH="139639" progId="Equation.3">
                      <p:embed/>
                    </p:oleObj>
                  </mc:Choice>
                  <mc:Fallback>
                    <p:oleObj name="Equation" r:id="rId18" imgW="152334" imgH="139639" progId="Equation.3">
                      <p:embed/>
                      <p:pic>
                        <p:nvPicPr>
                          <p:cNvPr id="0" name="Object 126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4513" y="445"/>
                            <a:ext cx="136" cy="12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  <p:sp>
          <p:nvSpPr>
            <p:cNvPr id="15386" name="Freeform 128"/>
            <p:cNvSpPr>
              <a:spLocks/>
            </p:cNvSpPr>
            <p:nvPr/>
          </p:nvSpPr>
          <p:spPr bwMode="auto">
            <a:xfrm>
              <a:off x="4195" y="1616"/>
              <a:ext cx="46" cy="136"/>
            </a:xfrm>
            <a:custGeom>
              <a:avLst/>
              <a:gdLst>
                <a:gd name="T0" fmla="*/ 0 w 240"/>
                <a:gd name="T1" fmla="*/ 0 h 344"/>
                <a:gd name="T2" fmla="*/ 0 w 240"/>
                <a:gd name="T3" fmla="*/ 0 h 344"/>
                <a:gd name="T4" fmla="*/ 0 w 240"/>
                <a:gd name="T5" fmla="*/ 0 h 344"/>
                <a:gd name="T6" fmla="*/ 0 60000 65536"/>
                <a:gd name="T7" fmla="*/ 0 60000 65536"/>
                <a:gd name="T8" fmla="*/ 0 60000 65536"/>
                <a:gd name="T9" fmla="*/ 0 w 240"/>
                <a:gd name="T10" fmla="*/ 0 h 344"/>
                <a:gd name="T11" fmla="*/ 240 w 240"/>
                <a:gd name="T12" fmla="*/ 344 h 34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344">
                  <a:moveTo>
                    <a:pt x="240" y="0"/>
                  </a:moveTo>
                  <a:cubicBezTo>
                    <a:pt x="236" y="116"/>
                    <a:pt x="232" y="232"/>
                    <a:pt x="192" y="288"/>
                  </a:cubicBezTo>
                  <a:cubicBezTo>
                    <a:pt x="152" y="344"/>
                    <a:pt x="76" y="340"/>
                    <a:pt x="0" y="33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5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5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5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5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15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6" dur="500"/>
                                        <p:tgtEl>
                                          <p:spTgt spid="154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54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83" grpId="0" animBg="1"/>
      <p:bldP spid="15421" grpId="0"/>
      <p:bldP spid="15425" grpId="0"/>
      <p:bldP spid="15477" grpId="0" animBg="1"/>
      <p:bldP spid="15477" grpId="1" animBg="1"/>
      <p:bldP spid="15479" grpId="0"/>
      <p:bldP spid="15480" grpId="0"/>
      <p:bldP spid="1548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9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305800" cy="4495800"/>
          </a:xfrm>
        </p:spPr>
        <p:txBody>
          <a:bodyPr/>
          <a:lstStyle/>
          <a:p>
            <a:pPr eaLnBrk="1" hangingPunct="1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4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5300" name="Picture 35" descr="AG00013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1" name="Picture 6" descr="arg-book-flipping-pages-207x165-ur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4267200"/>
            <a:ext cx="2592388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Text Box 8"/>
          <p:cNvSpPr txBox="1">
            <a:spLocks noChangeArrowheads="1"/>
          </p:cNvSpPr>
          <p:nvPr/>
        </p:nvSpPr>
        <p:spPr bwMode="auto">
          <a:xfrm rot="-1897722">
            <a:off x="6259513" y="5065713"/>
            <a:ext cx="889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  9</a:t>
            </a:r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 rot="19854692" flipH="1">
            <a:off x="7145338" y="4675188"/>
            <a:ext cx="8128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>
                <a:solidFill>
                  <a:srgbClr val="FF0000"/>
                </a:solidFill>
                <a:latin typeface="Calibri" pitchFamily="34" charset="0"/>
              </a:rPr>
              <a:t>10</a:t>
            </a:r>
          </a:p>
        </p:txBody>
      </p:sp>
      <p:pic>
        <p:nvPicPr>
          <p:cNvPr id="55304" name="Picture 22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5305" name="Picture 21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loud Callout 9"/>
          <p:cNvSpPr/>
          <p:nvPr/>
        </p:nvSpPr>
        <p:spPr>
          <a:xfrm>
            <a:off x="885150" y="883317"/>
            <a:ext cx="7919931" cy="4176967"/>
          </a:xfrm>
          <a:prstGeom prst="cloudCallout">
            <a:avLst>
              <a:gd name="adj1" fmla="val -32737"/>
              <a:gd name="adj2" fmla="val 72564"/>
            </a:avLst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/>
            <a:r>
              <a:rPr lang="vi-VN" sz="48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 pháp chứng minh đường thẳng vuông góc với mặt phẳng ?</a:t>
            </a:r>
            <a:endParaRPr lang="vi-VN" sz="4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43545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676400"/>
            <a:ext cx="8305800" cy="44958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dirty="0" smtClean="0">
                <a:solidFill>
                  <a:srgbClr val="3333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Phương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pháp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Chứng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minh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đó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hai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đường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thẳng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sz="40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u="sng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sz="4000" u="sng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nằm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phẳng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4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cần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CM)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6562" name="Picture 35" descr="AG00013_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6002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3" name="Picture 6" descr="arg-book-flipping-pages-207x165-url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6812" y="4750230"/>
            <a:ext cx="2592388" cy="1963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Text Box 8"/>
          <p:cNvSpPr txBox="1">
            <a:spLocks noChangeArrowheads="1"/>
          </p:cNvSpPr>
          <p:nvPr/>
        </p:nvSpPr>
        <p:spPr bwMode="auto">
          <a:xfrm rot="-1897722">
            <a:off x="6740812" y="5628473"/>
            <a:ext cx="889000" cy="585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Calibri" pitchFamily="34" charset="0"/>
              </a:rPr>
              <a:t>  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</a:rPr>
              <a:t>9</a:t>
            </a:r>
            <a:endParaRPr lang="en-US" sz="3200" b="1" dirty="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66565" name="Text Box 7"/>
          <p:cNvSpPr txBox="1">
            <a:spLocks noChangeArrowheads="1"/>
          </p:cNvSpPr>
          <p:nvPr/>
        </p:nvSpPr>
        <p:spPr bwMode="auto">
          <a:xfrm rot="10475547" flipH="1" flipV="1">
            <a:off x="7743503" y="5431526"/>
            <a:ext cx="646022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en-US" sz="3200" b="1" dirty="0">
                <a:solidFill>
                  <a:srgbClr val="FF0000"/>
                </a:solidFill>
                <a:latin typeface="Calibri" pitchFamily="34" charset="0"/>
              </a:rPr>
              <a:t>10</a:t>
            </a:r>
          </a:p>
        </p:txBody>
      </p:sp>
      <p:pic>
        <p:nvPicPr>
          <p:cNvPr id="66566" name="Picture 21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-5202953">
            <a:off x="27782" y="5725319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Picture 22" descr="POINSET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 rot="5626853">
            <a:off x="7987507" y="11906"/>
            <a:ext cx="1104900" cy="1100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96" name="Text Box 6"/>
          <p:cNvSpPr txBox="1">
            <a:spLocks noChangeArrowheads="1"/>
          </p:cNvSpPr>
          <p:nvPr/>
        </p:nvSpPr>
        <p:spPr bwMode="auto">
          <a:xfrm>
            <a:off x="0" y="476250"/>
            <a:ext cx="4500563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I.GÓC GIỮA HAI MẶT PHẲNG</a:t>
            </a:r>
          </a:p>
        </p:txBody>
      </p:sp>
      <p:sp>
        <p:nvSpPr>
          <p:cNvPr id="16397" name="Text Box 7"/>
          <p:cNvSpPr txBox="1">
            <a:spLocks noChangeArrowheads="1"/>
          </p:cNvSpPr>
          <p:nvPr/>
        </p:nvSpPr>
        <p:spPr bwMode="auto">
          <a:xfrm>
            <a:off x="0" y="836613"/>
            <a:ext cx="446405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II.</a:t>
            </a:r>
            <a:r>
              <a:rPr lang="en-US" b="1" u="sng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HAI MẶT PHẲNG VUÔNG GÓC</a:t>
            </a:r>
          </a:p>
          <a:p>
            <a:pPr>
              <a:spcBef>
                <a:spcPct val="50000"/>
              </a:spcBef>
            </a:pPr>
            <a:endParaRPr lang="en-US" sz="2400" b="1" u="sng">
              <a:latin typeface="Calibri" pitchFamily="34" charset="0"/>
            </a:endParaRPr>
          </a:p>
        </p:txBody>
      </p:sp>
      <p:sp>
        <p:nvSpPr>
          <p:cNvPr id="16398" name="Text Box 8"/>
          <p:cNvSpPr txBox="1">
            <a:spLocks noChangeArrowheads="1"/>
          </p:cNvSpPr>
          <p:nvPr/>
        </p:nvSpPr>
        <p:spPr bwMode="auto">
          <a:xfrm>
            <a:off x="0" y="1125538"/>
            <a:ext cx="2376488" cy="5286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nghĩa</a:t>
            </a:r>
            <a:r>
              <a:rPr lang="en-US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399" name="Text Box 9"/>
          <p:cNvSpPr txBox="1">
            <a:spLocks noChangeArrowheads="1"/>
          </p:cNvSpPr>
          <p:nvPr/>
        </p:nvSpPr>
        <p:spPr bwMode="auto">
          <a:xfrm>
            <a:off x="250825" y="1628775"/>
            <a:ext cx="32400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alibri" pitchFamily="34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2000" b="1" u="sng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Các định lí</a:t>
            </a:r>
          </a:p>
        </p:txBody>
      </p:sp>
      <p:sp>
        <p:nvSpPr>
          <p:cNvPr id="16400" name="Text Box 10"/>
          <p:cNvSpPr txBox="1">
            <a:spLocks noChangeArrowheads="1"/>
          </p:cNvSpPr>
          <p:nvPr/>
        </p:nvSpPr>
        <p:spPr bwMode="auto">
          <a:xfrm>
            <a:off x="228600" y="1989138"/>
            <a:ext cx="18240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Calibri" pitchFamily="34" charset="0"/>
              </a:rPr>
              <a:t> </a:t>
            </a:r>
            <a:r>
              <a:rPr lang="en-US" sz="2000" b="1">
                <a:solidFill>
                  <a:srgbClr val="FF0000"/>
                </a:solidFill>
                <a:latin typeface="Calibri" pitchFamily="34" charset="0"/>
              </a:rPr>
              <a:t>a.</a:t>
            </a:r>
            <a:r>
              <a:rPr lang="en-US" sz="2000" b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Định lí1:</a:t>
            </a:r>
            <a:endParaRPr lang="en-US" sz="2000" b="1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</p:txBody>
      </p:sp>
      <p:sp>
        <p:nvSpPr>
          <p:cNvPr id="16401" name="Text Box 11"/>
          <p:cNvSpPr txBox="1">
            <a:spLocks noChangeArrowheads="1"/>
          </p:cNvSpPr>
          <p:nvPr/>
        </p:nvSpPr>
        <p:spPr bwMode="auto">
          <a:xfrm>
            <a:off x="260543" y="2368550"/>
            <a:ext cx="4968875" cy="25083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 sz="2000" dirty="0">
              <a:solidFill>
                <a:srgbClr val="FF0000"/>
              </a:solidFill>
              <a:latin typeface="Calibri" pitchFamily="34" charset="0"/>
            </a:endParaRPr>
          </a:p>
          <a:p>
            <a:pPr>
              <a:spcBef>
                <a:spcPct val="50000"/>
              </a:spcBef>
            </a:pPr>
            <a:r>
              <a:rPr lang="en-US" sz="2000" dirty="0" smtClean="0">
                <a:solidFill>
                  <a:srgbClr val="FF0000"/>
                </a:solidFill>
                <a:latin typeface="Calibri" pitchFamily="34" charset="0"/>
              </a:rPr>
              <a:t>●</a:t>
            </a:r>
            <a:r>
              <a:rPr lang="en-US" b="1" dirty="0" err="1" smtClean="0">
                <a:solidFill>
                  <a:srgbClr val="FF0000"/>
                </a:solidFill>
                <a:latin typeface="Times New Roman" pitchFamily="18" charset="0"/>
              </a:rPr>
              <a:t>Phương</a:t>
            </a:r>
            <a:r>
              <a:rPr lang="en-US" b="1" dirty="0" smtClean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pháp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chứng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 minh 2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mp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vuông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</a:rPr>
              <a:t>góc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</a:rPr>
              <a:t> :</a:t>
            </a:r>
          </a:p>
          <a:p>
            <a:pPr>
              <a:spcBef>
                <a:spcPct val="50000"/>
              </a:spcBef>
            </a:pPr>
            <a:r>
              <a:rPr lang="en-US" b="1" dirty="0">
                <a:latin typeface="Times New Roman" pitchFamily="18" charset="0"/>
              </a:rPr>
              <a:t>   </a:t>
            </a:r>
            <a:r>
              <a:rPr lang="en-US" b="1" dirty="0" smtClean="0"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C1</a:t>
            </a:r>
            <a:r>
              <a:rPr lang="en-US" b="1" dirty="0">
                <a:latin typeface="Times New Roman" pitchFamily="18" charset="0"/>
              </a:rPr>
              <a:t>: </a:t>
            </a:r>
            <a:r>
              <a:rPr lang="en-US" sz="2000" b="1" dirty="0">
                <a:latin typeface="Times New Roman" pitchFamily="18" charset="0"/>
              </a:rPr>
              <a:t>Cm </a:t>
            </a:r>
            <a:r>
              <a:rPr lang="en-US" sz="2000" b="1" dirty="0" err="1">
                <a:latin typeface="Times New Roman" pitchFamily="18" charset="0"/>
              </a:rPr>
              <a:t>góc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giữa</a:t>
            </a:r>
            <a:r>
              <a:rPr lang="en-US" sz="2000" b="1" dirty="0">
                <a:latin typeface="Times New Roman" pitchFamily="18" charset="0"/>
              </a:rPr>
              <a:t> 2 </a:t>
            </a:r>
            <a:r>
              <a:rPr lang="en-US" sz="2000" b="1" dirty="0" err="1">
                <a:latin typeface="Times New Roman" pitchFamily="18" charset="0"/>
              </a:rPr>
              <a:t>mp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bằng</a:t>
            </a:r>
            <a:r>
              <a:rPr lang="en-US" sz="2000" b="1" dirty="0">
                <a:latin typeface="Times New Roman" pitchFamily="18" charset="0"/>
              </a:rPr>
              <a:t> 90</a:t>
            </a:r>
            <a:r>
              <a:rPr lang="en-US" sz="2000" b="1" baseline="30000" dirty="0">
                <a:latin typeface="Times New Roman" pitchFamily="18" charset="0"/>
              </a:rPr>
              <a:t>o</a:t>
            </a:r>
          </a:p>
          <a:p>
            <a:pPr>
              <a:spcBef>
                <a:spcPct val="50000"/>
              </a:spcBef>
            </a:pPr>
            <a:r>
              <a:rPr lang="en-US" b="1" baseline="30000" dirty="0">
                <a:latin typeface="Times New Roman" pitchFamily="18" charset="0"/>
              </a:rPr>
              <a:t>     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</a:rPr>
              <a:t>C2</a:t>
            </a:r>
            <a:r>
              <a:rPr lang="en-US" b="1" dirty="0">
                <a:latin typeface="Times New Roman" pitchFamily="18" charset="0"/>
              </a:rPr>
              <a:t>: </a:t>
            </a:r>
            <a:r>
              <a:rPr lang="en-US" sz="2000" b="1" dirty="0">
                <a:latin typeface="Times New Roman" pitchFamily="18" charset="0"/>
              </a:rPr>
              <a:t>Cm </a:t>
            </a:r>
            <a:r>
              <a:rPr lang="en-US" sz="2000" b="1" dirty="0" err="1">
                <a:latin typeface="Times New Roman" pitchFamily="18" charset="0"/>
              </a:rPr>
              <a:t>mặt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phẳng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này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chứa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</a:rPr>
              <a:t>1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đường</a:t>
            </a:r>
            <a:r>
              <a:rPr lang="en-US" b="1" dirty="0">
                <a:latin typeface="Times New Roman" pitchFamily="18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Times New Roman" pitchFamily="18" charset="0"/>
              </a:rPr>
              <a:t>thẳng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vuông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góc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với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mặt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phẳng</a:t>
            </a:r>
            <a:r>
              <a:rPr lang="en-US" sz="2000" b="1" dirty="0">
                <a:latin typeface="Times New Roman" pitchFamily="18" charset="0"/>
              </a:rPr>
              <a:t> </a:t>
            </a:r>
            <a:r>
              <a:rPr lang="en-US" sz="2000" b="1" dirty="0" err="1">
                <a:latin typeface="Times New Roman" pitchFamily="18" charset="0"/>
              </a:rPr>
              <a:t>kia</a:t>
            </a:r>
            <a:endParaRPr lang="en-US" sz="2000" b="1" dirty="0">
              <a:latin typeface="Times New Roman" pitchFamily="18" charset="0"/>
            </a:endParaRPr>
          </a:p>
          <a:p>
            <a:pPr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  </a:t>
            </a:r>
          </a:p>
        </p:txBody>
      </p:sp>
      <p:sp>
        <p:nvSpPr>
          <p:cNvPr id="16402" name="Line 12"/>
          <p:cNvSpPr>
            <a:spLocks noChangeShapeType="1"/>
          </p:cNvSpPr>
          <p:nvPr/>
        </p:nvSpPr>
        <p:spPr bwMode="auto">
          <a:xfrm>
            <a:off x="4643438" y="476250"/>
            <a:ext cx="73025" cy="6381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232395" y="4701441"/>
            <a:ext cx="4706085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VD2: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chóp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SABCD,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đáy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ABCD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là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hìnhvuông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algn="ctr">
              <a:spcBef>
                <a:spcPct val="50000"/>
              </a:spcBef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SA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góc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(ABCD)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" name="Group 74"/>
          <p:cNvGrpSpPr>
            <a:grpSpLocks/>
          </p:cNvGrpSpPr>
          <p:nvPr/>
        </p:nvGrpSpPr>
        <p:grpSpPr bwMode="auto">
          <a:xfrm>
            <a:off x="4625975" y="658813"/>
            <a:ext cx="4670425" cy="755650"/>
            <a:chOff x="2925" y="981"/>
            <a:chExt cx="2942" cy="476"/>
          </a:xfrm>
        </p:grpSpPr>
        <p:sp>
          <p:nvSpPr>
            <p:cNvPr id="16449" name="Text Box 17"/>
            <p:cNvSpPr txBox="1">
              <a:spLocks noChangeArrowheads="1"/>
            </p:cNvSpPr>
            <p:nvPr/>
          </p:nvSpPr>
          <p:spPr bwMode="auto">
            <a:xfrm>
              <a:off x="2925" y="981"/>
              <a:ext cx="2942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latin typeface="Calibri" pitchFamily="34" charset="0"/>
                </a:rPr>
                <a:t>  </a:t>
              </a:r>
              <a:r>
                <a:rPr lang="en-US" sz="2000" b="1" dirty="0">
                  <a:solidFill>
                    <a:srgbClr val="FF0000"/>
                  </a:solidFill>
                  <a:latin typeface="Calibri" pitchFamily="34" charset="0"/>
                </a:rPr>
                <a:t>a</a:t>
              </a:r>
              <a:r>
                <a:rPr lang="en-US" sz="2000" dirty="0">
                  <a:solidFill>
                    <a:srgbClr val="FF0000"/>
                  </a:solidFill>
                  <a:latin typeface="Calibri" pitchFamily="34" charset="0"/>
                </a:rPr>
                <a:t>. </a:t>
              </a:r>
              <a:r>
                <a:rPr lang="en-US" sz="2000" b="1" dirty="0" err="1">
                  <a:latin typeface="Times New Roman" pitchFamily="18" charset="0"/>
                </a:rPr>
                <a:t>Nêu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tên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các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mặt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phẳng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lần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lượt</a:t>
              </a:r>
              <a:r>
                <a:rPr lang="en-US" sz="2000" b="1" dirty="0">
                  <a:latin typeface="Times New Roman" pitchFamily="18" charset="0"/>
                </a:rPr>
                <a:t> </a:t>
              </a:r>
              <a:r>
                <a:rPr lang="en-US" sz="2000" b="1" dirty="0" err="1">
                  <a:latin typeface="Times New Roman" pitchFamily="18" charset="0"/>
                </a:rPr>
                <a:t>chứa</a:t>
              </a:r>
              <a:endParaRPr lang="en-US" sz="2000" b="1" dirty="0">
                <a:latin typeface="Times New Roman" pitchFamily="18" charset="0"/>
              </a:endParaRPr>
            </a:p>
          </p:txBody>
        </p:sp>
        <p:sp>
          <p:nvSpPr>
            <p:cNvPr id="16450" name="Text Box 18"/>
            <p:cNvSpPr txBox="1">
              <a:spLocks noChangeArrowheads="1"/>
            </p:cNvSpPr>
            <p:nvPr/>
          </p:nvSpPr>
          <p:spPr bwMode="auto">
            <a:xfrm>
              <a:off x="2971" y="1207"/>
              <a:ext cx="284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SB,SC,SD và vuông góc với mp(ABCD</a:t>
              </a:r>
              <a:r>
                <a:rPr lang="en-US" sz="2000">
                  <a:latin typeface="Calibri" pitchFamily="34" charset="0"/>
                </a:rPr>
                <a:t>)</a:t>
              </a:r>
            </a:p>
          </p:txBody>
        </p:sp>
      </p:grpSp>
      <p:grpSp>
        <p:nvGrpSpPr>
          <p:cNvPr id="3" name="Group 75"/>
          <p:cNvGrpSpPr>
            <a:grpSpLocks/>
          </p:cNvGrpSpPr>
          <p:nvPr/>
        </p:nvGrpSpPr>
        <p:grpSpPr bwMode="auto">
          <a:xfrm>
            <a:off x="4746625" y="1468438"/>
            <a:ext cx="2844800" cy="396875"/>
            <a:chOff x="2948" y="1526"/>
            <a:chExt cx="1792" cy="250"/>
          </a:xfrm>
        </p:grpSpPr>
        <p:graphicFrame>
          <p:nvGraphicFramePr>
            <p:cNvPr id="16393" name="Object 24"/>
            <p:cNvGraphicFramePr>
              <a:graphicFrameLocks noChangeAspect="1"/>
            </p:cNvGraphicFramePr>
            <p:nvPr/>
          </p:nvGraphicFramePr>
          <p:xfrm>
            <a:off x="3606" y="1570"/>
            <a:ext cx="1134" cy="19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873" name="Equation" r:id="rId3" imgW="990170" imgH="203112" progId="Equation.3">
                    <p:embed/>
                  </p:oleObj>
                </mc:Choice>
                <mc:Fallback>
                  <p:oleObj name="Equation" r:id="rId3" imgW="990170" imgH="203112" progId="Equation.3">
                    <p:embed/>
                    <p:pic>
                      <p:nvPicPr>
                        <p:cNvPr id="0" name="Object 2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606" y="1570"/>
                          <a:ext cx="1134" cy="196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48" name="Text Box 23"/>
            <p:cNvSpPr txBox="1">
              <a:spLocks noChangeArrowheads="1"/>
            </p:cNvSpPr>
            <p:nvPr/>
          </p:nvSpPr>
          <p:spPr bwMode="auto">
            <a:xfrm>
              <a:off x="2948" y="1526"/>
              <a:ext cx="81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solidFill>
                    <a:srgbClr val="FF0000"/>
                  </a:solidFill>
                  <a:latin typeface="Calibri" pitchFamily="34" charset="0"/>
                </a:rPr>
                <a:t>b</a:t>
              </a:r>
              <a:r>
                <a:rPr lang="en-US" b="1" dirty="0">
                  <a:solidFill>
                    <a:srgbClr val="FF0000"/>
                  </a:solidFill>
                  <a:latin typeface="Calibri" pitchFamily="34" charset="0"/>
                </a:rPr>
                <a:t>. </a:t>
              </a:r>
              <a:r>
                <a:rPr lang="en-US" sz="2000" b="1" dirty="0">
                  <a:latin typeface="Times New Roman" pitchFamily="18" charset="0"/>
                </a:rPr>
                <a:t>CMR</a:t>
              </a:r>
              <a:r>
                <a:rPr lang="en-US" b="1" dirty="0">
                  <a:latin typeface="Times New Roman" pitchFamily="18" charset="0"/>
                </a:rPr>
                <a:t>:</a:t>
              </a:r>
            </a:p>
          </p:txBody>
        </p:sp>
      </p:grpSp>
      <p:sp>
        <p:nvSpPr>
          <p:cNvPr id="28699" name="Text Box 27"/>
          <p:cNvSpPr txBox="1">
            <a:spLocks noChangeArrowheads="1"/>
          </p:cNvSpPr>
          <p:nvPr/>
        </p:nvSpPr>
        <p:spPr bwMode="auto">
          <a:xfrm>
            <a:off x="4787900" y="1933575"/>
            <a:ext cx="108108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Times New Roman" pitchFamily="18" charset="0"/>
              </a:rPr>
              <a:t>Lời giải:</a:t>
            </a:r>
          </a:p>
        </p:txBody>
      </p:sp>
      <p:sp>
        <p:nvSpPr>
          <p:cNvPr id="28727" name="Text Box 55"/>
          <p:cNvSpPr txBox="1">
            <a:spLocks noChangeArrowheads="1"/>
          </p:cNvSpPr>
          <p:nvPr/>
        </p:nvSpPr>
        <p:spPr bwMode="auto">
          <a:xfrm>
            <a:off x="4810125" y="2378075"/>
            <a:ext cx="504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Calibri" pitchFamily="34" charset="0"/>
              </a:rPr>
              <a:t>a.</a:t>
            </a:r>
          </a:p>
        </p:txBody>
      </p:sp>
      <p:grpSp>
        <p:nvGrpSpPr>
          <p:cNvPr id="4" name="Group 76"/>
          <p:cNvGrpSpPr>
            <a:grpSpLocks/>
          </p:cNvGrpSpPr>
          <p:nvPr/>
        </p:nvGrpSpPr>
        <p:grpSpPr bwMode="auto">
          <a:xfrm>
            <a:off x="4859336" y="2560638"/>
            <a:ext cx="2458668" cy="792163"/>
            <a:chOff x="3198" y="1934"/>
            <a:chExt cx="1541" cy="499"/>
          </a:xfrm>
        </p:grpSpPr>
        <p:sp>
          <p:nvSpPr>
            <p:cNvPr id="16447" name="Text Box 56"/>
            <p:cNvSpPr txBox="1">
              <a:spLocks noChangeArrowheads="1"/>
            </p:cNvSpPr>
            <p:nvPr/>
          </p:nvSpPr>
          <p:spPr bwMode="auto">
            <a:xfrm>
              <a:off x="3198" y="2024"/>
              <a:ext cx="40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 dirty="0">
                  <a:latin typeface="Times New Roman" pitchFamily="18" charset="0"/>
                </a:rPr>
                <a:t>Do</a:t>
              </a:r>
            </a:p>
          </p:txBody>
        </p:sp>
        <p:graphicFrame>
          <p:nvGraphicFramePr>
            <p:cNvPr id="16392" name="Object 5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68692457"/>
                </p:ext>
              </p:extLst>
            </p:nvPr>
          </p:nvGraphicFramePr>
          <p:xfrm>
            <a:off x="3469" y="1934"/>
            <a:ext cx="1270" cy="4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874" name="Equation" r:id="rId5" imgW="965200" imgH="457200" progId="Equation.3">
                    <p:embed/>
                  </p:oleObj>
                </mc:Choice>
                <mc:Fallback>
                  <p:oleObj name="Equation" r:id="rId5" imgW="965200" imgH="457200" progId="Equation.3">
                    <p:embed/>
                    <p:pic>
                      <p:nvPicPr>
                        <p:cNvPr id="0" name="Object 5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69" y="1934"/>
                          <a:ext cx="1270" cy="49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733" name="Object 6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6826620"/>
              </p:ext>
            </p:extLst>
          </p:nvPr>
        </p:nvGraphicFramePr>
        <p:xfrm>
          <a:off x="4858485" y="3542021"/>
          <a:ext cx="2228116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5" name="Equation" r:id="rId7" imgW="1295400" imgH="203200" progId="Equation.3">
                  <p:embed/>
                </p:oleObj>
              </mc:Choice>
              <mc:Fallback>
                <p:oleObj name="Equation" r:id="rId7" imgW="1295400" imgH="203200" progId="Equation.3">
                  <p:embed/>
                  <p:pic>
                    <p:nvPicPr>
                      <p:cNvPr id="0" name="Object 6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8485" y="3542021"/>
                        <a:ext cx="2228116" cy="3857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34" name="Text Box 62"/>
          <p:cNvSpPr txBox="1">
            <a:spLocks noChangeArrowheads="1"/>
          </p:cNvSpPr>
          <p:nvPr/>
        </p:nvSpPr>
        <p:spPr bwMode="auto">
          <a:xfrm>
            <a:off x="4572000" y="4365625"/>
            <a:ext cx="1584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b="1">
                <a:latin typeface="Times New Roman" pitchFamily="18" charset="0"/>
              </a:rPr>
              <a:t>Tương tự</a:t>
            </a:r>
            <a:r>
              <a:rPr lang="en-US" b="1">
                <a:latin typeface="Calibri" pitchFamily="34" charset="0"/>
              </a:rPr>
              <a:t>:</a:t>
            </a:r>
          </a:p>
        </p:txBody>
      </p:sp>
      <p:graphicFrame>
        <p:nvGraphicFramePr>
          <p:cNvPr id="16387" name="Object 63"/>
          <p:cNvGraphicFramePr>
            <a:graphicFrameLocks noChangeAspect="1"/>
          </p:cNvGraphicFramePr>
          <p:nvPr/>
        </p:nvGraphicFramePr>
        <p:xfrm>
          <a:off x="4514850" y="3321050"/>
          <a:ext cx="114300" cy="215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6" name="Equation" r:id="rId9" imgW="114151" imgH="215619" progId="Equation.3">
                  <p:embed/>
                </p:oleObj>
              </mc:Choice>
              <mc:Fallback>
                <p:oleObj name="Equation" r:id="rId9" imgW="114151" imgH="215619" progId="Equation.3">
                  <p:embed/>
                  <p:pic>
                    <p:nvPicPr>
                      <p:cNvPr id="0" name="Object 6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14850" y="3321050"/>
                        <a:ext cx="114300" cy="215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738" name="Object 66"/>
          <p:cNvGraphicFramePr>
            <a:graphicFrameLocks noChangeAspect="1"/>
          </p:cNvGraphicFramePr>
          <p:nvPr/>
        </p:nvGraphicFramePr>
        <p:xfrm>
          <a:off x="5854700" y="4475163"/>
          <a:ext cx="3276600" cy="274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7" name="Equation" r:id="rId11" imgW="2311400" imgH="203200" progId="Equation.3">
                  <p:embed/>
                </p:oleObj>
              </mc:Choice>
              <mc:Fallback>
                <p:oleObj name="Equation" r:id="rId11" imgW="2311400" imgH="203200" progId="Equation.3">
                  <p:embed/>
                  <p:pic>
                    <p:nvPicPr>
                      <p:cNvPr id="0" name="Object 6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4700" y="4475163"/>
                        <a:ext cx="3276600" cy="274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739" name="Text Box 67"/>
          <p:cNvSpPr txBox="1">
            <a:spLocks noChangeArrowheads="1"/>
          </p:cNvSpPr>
          <p:nvPr/>
        </p:nvSpPr>
        <p:spPr bwMode="auto">
          <a:xfrm>
            <a:off x="4787900" y="4868863"/>
            <a:ext cx="576263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FF0000"/>
                </a:solidFill>
                <a:latin typeface="Calibri" pitchFamily="34" charset="0"/>
              </a:rPr>
              <a:t>b</a:t>
            </a:r>
            <a:r>
              <a:rPr lang="en-US">
                <a:latin typeface="Calibri" pitchFamily="34" charset="0"/>
              </a:rPr>
              <a:t>.</a:t>
            </a:r>
          </a:p>
        </p:txBody>
      </p:sp>
      <p:grpSp>
        <p:nvGrpSpPr>
          <p:cNvPr id="5" name="Group 77"/>
          <p:cNvGrpSpPr>
            <a:grpSpLocks/>
          </p:cNvGrpSpPr>
          <p:nvPr/>
        </p:nvGrpSpPr>
        <p:grpSpPr bwMode="auto">
          <a:xfrm>
            <a:off x="5076825" y="4797425"/>
            <a:ext cx="3024188" cy="649288"/>
            <a:chOff x="3198" y="3022"/>
            <a:chExt cx="1905" cy="409"/>
          </a:xfrm>
        </p:grpSpPr>
        <p:sp>
          <p:nvSpPr>
            <p:cNvPr id="16446" name="Text Box 68"/>
            <p:cNvSpPr txBox="1">
              <a:spLocks noChangeArrowheads="1"/>
            </p:cNvSpPr>
            <p:nvPr/>
          </p:nvSpPr>
          <p:spPr bwMode="auto">
            <a:xfrm>
              <a:off x="3198" y="3067"/>
              <a:ext cx="3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Có</a:t>
              </a:r>
              <a:r>
                <a:rPr lang="en-US" b="1">
                  <a:latin typeface="Times New Roman" pitchFamily="18" charset="0"/>
                </a:rPr>
                <a:t>:</a:t>
              </a:r>
            </a:p>
          </p:txBody>
        </p:sp>
        <p:graphicFrame>
          <p:nvGraphicFramePr>
            <p:cNvPr id="16391" name="Object 69"/>
            <p:cNvGraphicFramePr>
              <a:graphicFrameLocks noChangeAspect="1"/>
            </p:cNvGraphicFramePr>
            <p:nvPr/>
          </p:nvGraphicFramePr>
          <p:xfrm>
            <a:off x="3515" y="3022"/>
            <a:ext cx="1588" cy="4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878" name="Equation" r:id="rId13" imgW="1714500" imgH="457200" progId="Equation.3">
                    <p:embed/>
                  </p:oleObj>
                </mc:Choice>
                <mc:Fallback>
                  <p:oleObj name="Equation" r:id="rId13" imgW="1714500" imgH="457200" progId="Equation.3">
                    <p:embed/>
                    <p:pic>
                      <p:nvPicPr>
                        <p:cNvPr id="0" name="Object 6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515" y="3022"/>
                          <a:ext cx="1588" cy="40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743" name="Object 71"/>
          <p:cNvGraphicFramePr>
            <a:graphicFrameLocks noChangeAspect="1"/>
          </p:cNvGraphicFramePr>
          <p:nvPr/>
        </p:nvGraphicFramePr>
        <p:xfrm>
          <a:off x="6516688" y="5532438"/>
          <a:ext cx="1800225" cy="3095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79" name="Equation" r:id="rId15" imgW="1180588" imgH="203112" progId="Equation.3">
                  <p:embed/>
                </p:oleObj>
              </mc:Choice>
              <mc:Fallback>
                <p:oleObj name="Equation" r:id="rId15" imgW="1180588" imgH="203112" progId="Equation.3">
                  <p:embed/>
                  <p:pic>
                    <p:nvPicPr>
                      <p:cNvPr id="0" name="Object 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6688" y="5532438"/>
                        <a:ext cx="1800225" cy="3095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78"/>
          <p:cNvGrpSpPr>
            <a:grpSpLocks/>
          </p:cNvGrpSpPr>
          <p:nvPr/>
        </p:nvGrpSpPr>
        <p:grpSpPr bwMode="auto">
          <a:xfrm>
            <a:off x="4716463" y="5445125"/>
            <a:ext cx="1803400" cy="404813"/>
            <a:chOff x="2971" y="3430"/>
            <a:chExt cx="1136" cy="255"/>
          </a:xfrm>
        </p:grpSpPr>
        <p:graphicFrame>
          <p:nvGraphicFramePr>
            <p:cNvPr id="16390" name="Object 70"/>
            <p:cNvGraphicFramePr>
              <a:graphicFrameLocks noChangeAspect="1"/>
            </p:cNvGraphicFramePr>
            <p:nvPr/>
          </p:nvGraphicFramePr>
          <p:xfrm>
            <a:off x="3243" y="3475"/>
            <a:ext cx="864" cy="21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6880" name="Equation" r:id="rId17" imgW="825500" imgH="203200" progId="Equation.3">
                    <p:embed/>
                  </p:oleObj>
                </mc:Choice>
                <mc:Fallback>
                  <p:oleObj name="Equation" r:id="rId17" imgW="825500" imgH="203200" progId="Equation.3">
                    <p:embed/>
                    <p:pic>
                      <p:nvPicPr>
                        <p:cNvPr id="0" name="Object 7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243" y="3475"/>
                          <a:ext cx="864" cy="21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6445" name="Text Box 72"/>
            <p:cNvSpPr txBox="1">
              <a:spLocks noChangeArrowheads="1"/>
            </p:cNvSpPr>
            <p:nvPr/>
          </p:nvSpPr>
          <p:spPr bwMode="auto">
            <a:xfrm>
              <a:off x="2971" y="3430"/>
              <a:ext cx="363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 b="1">
                  <a:latin typeface="Times New Roman" pitchFamily="18" charset="0"/>
                </a:rPr>
                <a:t>mà</a:t>
              </a:r>
            </a:p>
          </p:txBody>
        </p:sp>
      </p:grpSp>
      <p:grpSp>
        <p:nvGrpSpPr>
          <p:cNvPr id="16413" name="Group 134"/>
          <p:cNvGrpSpPr>
            <a:grpSpLocks/>
          </p:cNvGrpSpPr>
          <p:nvPr/>
        </p:nvGrpSpPr>
        <p:grpSpPr bwMode="auto">
          <a:xfrm>
            <a:off x="6926111" y="1906889"/>
            <a:ext cx="2245958" cy="1814513"/>
            <a:chOff x="431" y="2432"/>
            <a:chExt cx="2400" cy="1820"/>
          </a:xfrm>
        </p:grpSpPr>
        <p:grpSp>
          <p:nvGrpSpPr>
            <p:cNvPr id="16414" name="Group 131"/>
            <p:cNvGrpSpPr>
              <a:grpSpLocks/>
            </p:cNvGrpSpPr>
            <p:nvPr/>
          </p:nvGrpSpPr>
          <p:grpSpPr bwMode="auto">
            <a:xfrm>
              <a:off x="431" y="2432"/>
              <a:ext cx="2400" cy="1820"/>
              <a:chOff x="431" y="2432"/>
              <a:chExt cx="2400" cy="1820"/>
            </a:xfrm>
          </p:grpSpPr>
          <p:grpSp>
            <p:nvGrpSpPr>
              <p:cNvPr id="16417" name="Group 116"/>
              <p:cNvGrpSpPr>
                <a:grpSpLocks/>
              </p:cNvGrpSpPr>
              <p:nvPr/>
            </p:nvGrpSpPr>
            <p:grpSpPr bwMode="auto">
              <a:xfrm>
                <a:off x="431" y="2432"/>
                <a:ext cx="2400" cy="1820"/>
                <a:chOff x="304" y="2478"/>
                <a:chExt cx="2400" cy="1820"/>
              </a:xfrm>
            </p:grpSpPr>
            <p:sp>
              <p:nvSpPr>
                <p:cNvPr id="16420" name="Text Box 40"/>
                <p:cNvSpPr txBox="1">
                  <a:spLocks noChangeArrowheads="1"/>
                </p:cNvSpPr>
                <p:nvPr/>
              </p:nvSpPr>
              <p:spPr bwMode="auto">
                <a:xfrm>
                  <a:off x="2431" y="3238"/>
                  <a:ext cx="273" cy="32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50000"/>
                    </a:spcBef>
                  </a:pPr>
                  <a:r>
                    <a:rPr lang="en-US" b="1" dirty="0">
                      <a:latin typeface="Calibri" pitchFamily="34" charset="0"/>
                    </a:rPr>
                    <a:t>B</a:t>
                  </a:r>
                </a:p>
              </p:txBody>
            </p:sp>
            <p:grpSp>
              <p:nvGrpSpPr>
                <p:cNvPr id="16421" name="Group 115"/>
                <p:cNvGrpSpPr>
                  <a:grpSpLocks/>
                </p:cNvGrpSpPr>
                <p:nvPr/>
              </p:nvGrpSpPr>
              <p:grpSpPr bwMode="auto">
                <a:xfrm>
                  <a:off x="304" y="2478"/>
                  <a:ext cx="2303" cy="1820"/>
                  <a:chOff x="304" y="2478"/>
                  <a:chExt cx="2303" cy="1820"/>
                </a:xfrm>
              </p:grpSpPr>
              <p:sp>
                <p:nvSpPr>
                  <p:cNvPr id="16422" name="Text Box 4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8" y="3475"/>
                    <a:ext cx="181" cy="32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b="1">
                        <a:latin typeface="Calibri" pitchFamily="34" charset="0"/>
                      </a:rPr>
                      <a:t>A</a:t>
                    </a:r>
                  </a:p>
                </p:txBody>
              </p:sp>
              <p:sp>
                <p:nvSpPr>
                  <p:cNvPr id="16423" name="Text Box 39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848" y="2478"/>
                    <a:ext cx="181" cy="32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b="1">
                        <a:latin typeface="Calibri" pitchFamily="34" charset="0"/>
                      </a:rPr>
                      <a:t>S</a:t>
                    </a:r>
                  </a:p>
                </p:txBody>
              </p:sp>
              <p:sp>
                <p:nvSpPr>
                  <p:cNvPr id="16424" name="Text Box 41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64" y="3975"/>
                    <a:ext cx="181" cy="32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b="1">
                        <a:latin typeface="Calibri" pitchFamily="34" charset="0"/>
                      </a:rPr>
                      <a:t>C</a:t>
                    </a:r>
                  </a:p>
                </p:txBody>
              </p:sp>
              <p:sp>
                <p:nvSpPr>
                  <p:cNvPr id="16425" name="Text Box 4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04" y="3929"/>
                    <a:ext cx="271" cy="323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>
                    <a:spAutoFit/>
                  </a:bodyPr>
                  <a:lstStyle/>
                  <a:p>
                    <a:pPr>
                      <a:spcBef>
                        <a:spcPct val="50000"/>
                      </a:spcBef>
                    </a:pPr>
                    <a:r>
                      <a:rPr lang="en-US" b="1">
                        <a:latin typeface="Calibri" pitchFamily="34" charset="0"/>
                      </a:rPr>
                      <a:t>D</a:t>
                    </a:r>
                  </a:p>
                </p:txBody>
              </p:sp>
              <p:grpSp>
                <p:nvGrpSpPr>
                  <p:cNvPr id="16426" name="Group 96"/>
                  <p:cNvGrpSpPr>
                    <a:grpSpLocks/>
                  </p:cNvGrpSpPr>
                  <p:nvPr/>
                </p:nvGrpSpPr>
                <p:grpSpPr bwMode="auto">
                  <a:xfrm>
                    <a:off x="612" y="2568"/>
                    <a:ext cx="1995" cy="1496"/>
                    <a:chOff x="1247" y="1616"/>
                    <a:chExt cx="1995" cy="1496"/>
                  </a:xfrm>
                </p:grpSpPr>
                <p:grpSp>
                  <p:nvGrpSpPr>
                    <p:cNvPr id="16427" name="Group 9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334" y="2821"/>
                      <a:ext cx="86" cy="70"/>
                      <a:chOff x="1654" y="3819"/>
                      <a:chExt cx="86" cy="70"/>
                    </a:xfrm>
                  </p:grpSpPr>
                  <p:sp>
                    <p:nvSpPr>
                      <p:cNvPr id="16443" name="Line 98"/>
                      <p:cNvSpPr>
                        <a:spLocks noChangeShapeType="1"/>
                      </p:cNvSpPr>
                      <p:nvPr/>
                    </p:nvSpPr>
                    <p:spPr bwMode="auto">
                      <a:xfrm>
                        <a:off x="1698" y="3819"/>
                        <a:ext cx="37" cy="40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sp>
                    <p:nvSpPr>
                      <p:cNvPr id="16444" name="Line 99"/>
                      <p:cNvSpPr>
                        <a:spLocks noChangeShapeType="1"/>
                      </p:cNvSpPr>
                      <p:nvPr/>
                    </p:nvSpPr>
                    <p:spPr bwMode="auto">
                      <a:xfrm rot="20832932" flipH="1">
                        <a:off x="1654" y="3885"/>
                        <a:ext cx="86" cy="4"/>
                      </a:xfrm>
                      <a:prstGeom prst="line">
                        <a:avLst/>
                      </a:prstGeom>
                      <a:noFill/>
                      <a:ln w="9525">
                        <a:solidFill>
                          <a:srgbClr val="0000FF"/>
                        </a:solidFill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</p:grpSp>
                <p:grpSp>
                  <p:nvGrpSpPr>
                    <p:cNvPr id="16428" name="Group 100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247" y="1616"/>
                      <a:ext cx="1995" cy="1496"/>
                      <a:chOff x="1247" y="1616"/>
                      <a:chExt cx="1995" cy="1496"/>
                    </a:xfrm>
                  </p:grpSpPr>
                  <p:sp>
                    <p:nvSpPr>
                      <p:cNvPr id="16429" name="Line 101"/>
                      <p:cNvSpPr>
                        <a:spLocks noChangeShapeType="1"/>
                      </p:cNvSpPr>
                      <p:nvPr/>
                    </p:nvSpPr>
                    <p:spPr bwMode="auto">
                      <a:xfrm flipH="1">
                        <a:off x="1247" y="2614"/>
                        <a:ext cx="499" cy="498"/>
                      </a:xfrm>
                      <a:prstGeom prst="line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prstDash val="dash"/>
                        <a:round/>
                        <a:headEnd/>
                        <a:tailEnd/>
                      </a:ln>
                    </p:spPr>
                    <p:txBody>
                      <a:bodyPr/>
                      <a:lstStyle/>
                      <a:p>
                        <a:endParaRPr lang="en-US"/>
                      </a:p>
                    </p:txBody>
                  </p:sp>
                  <p:grpSp>
                    <p:nvGrpSpPr>
                      <p:cNvPr id="16430" name="Group 10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247" y="1616"/>
                        <a:ext cx="1995" cy="1496"/>
                        <a:chOff x="1247" y="1616"/>
                        <a:chExt cx="1995" cy="1496"/>
                      </a:xfrm>
                    </p:grpSpPr>
                    <p:sp>
                      <p:nvSpPr>
                        <p:cNvPr id="16434" name="Line 10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V="1">
                          <a:off x="1247" y="2614"/>
                          <a:ext cx="1950" cy="498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0000FF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5" name="Line 10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46" y="1616"/>
                          <a:ext cx="0" cy="998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0000FF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6" name="Line 105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46" y="2614"/>
                          <a:ext cx="1451" cy="0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0000FF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7" name="Line 106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247" y="3112"/>
                          <a:ext cx="1451" cy="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8" name="Line 107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2698" y="2622"/>
                          <a:ext cx="526" cy="490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9" name="Line 108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flipH="1">
                          <a:off x="1247" y="1616"/>
                          <a:ext cx="499" cy="1496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40" name="Line 109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46" y="1616"/>
                          <a:ext cx="1496" cy="998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41" name="Line 110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46" y="1616"/>
                          <a:ext cx="953" cy="1451"/>
                        </a:xfrm>
                        <a:prstGeom prst="line">
                          <a:avLst/>
                        </a:prstGeom>
                        <a:noFill/>
                        <a:ln w="38100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42" name="Line 111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28" y="2623"/>
                          <a:ext cx="952" cy="453"/>
                        </a:xfrm>
                        <a:prstGeom prst="line">
                          <a:avLst/>
                        </a:prstGeom>
                        <a:noFill/>
                        <a:ln w="28575">
                          <a:solidFill>
                            <a:srgbClr val="0000FF"/>
                          </a:solidFill>
                          <a:prstDash val="dash"/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  <p:grpSp>
                    <p:nvGrpSpPr>
                      <p:cNvPr id="16431" name="Group 1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739" y="2457"/>
                        <a:ext cx="114" cy="94"/>
                        <a:chOff x="1739" y="2457"/>
                        <a:chExt cx="114" cy="94"/>
                      </a:xfrm>
                    </p:grpSpPr>
                    <p:sp>
                      <p:nvSpPr>
                        <p:cNvPr id="16432" name="Line 113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 rot="20298894" flipH="1">
                          <a:off x="1818" y="2459"/>
                          <a:ext cx="35" cy="92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  <p:sp>
                      <p:nvSpPr>
                        <p:cNvPr id="16433" name="Line 114"/>
                        <p:cNvSpPr>
                          <a:spLocks noChangeShapeType="1"/>
                        </p:cNvSpPr>
                        <p:nvPr/>
                      </p:nvSpPr>
                      <p:spPr bwMode="auto">
                        <a:xfrm>
                          <a:off x="1739" y="2457"/>
                          <a:ext cx="91" cy="0"/>
                        </a:xfrm>
                        <a:prstGeom prst="line">
                          <a:avLst/>
                        </a:prstGeom>
                        <a:noFill/>
                        <a:ln w="9525">
                          <a:solidFill>
                            <a:srgbClr val="0000FF"/>
                          </a:solidFill>
                          <a:round/>
                          <a:headEnd/>
                          <a:tailEnd/>
                        </a:ln>
                      </p:spPr>
                      <p:txBody>
                        <a:bodyPr/>
                        <a:lstStyle/>
                        <a:p>
                          <a:endParaRPr lang="en-US"/>
                        </a:p>
                      </p:txBody>
                    </p:sp>
                  </p:grpSp>
                </p:grpSp>
              </p:grpSp>
            </p:grpSp>
          </p:grpSp>
          <p:sp>
            <p:nvSpPr>
              <p:cNvPr id="16418" name="Line 129"/>
              <p:cNvSpPr>
                <a:spLocks noChangeShapeType="1"/>
              </p:cNvSpPr>
              <p:nvPr/>
            </p:nvSpPr>
            <p:spPr bwMode="auto">
              <a:xfrm rot="-1987892">
                <a:off x="1253" y="3362"/>
                <a:ext cx="83" cy="95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19" name="Line 130"/>
              <p:cNvSpPr>
                <a:spLocks noChangeShapeType="1"/>
              </p:cNvSpPr>
              <p:nvPr/>
            </p:nvSpPr>
            <p:spPr bwMode="auto">
              <a:xfrm rot="20383385" flipH="1">
                <a:off x="1323" y="3435"/>
                <a:ext cx="46" cy="136"/>
              </a:xfrm>
              <a:prstGeom prst="line">
                <a:avLst/>
              </a:prstGeom>
              <a:noFill/>
              <a:ln w="9525">
                <a:solidFill>
                  <a:srgbClr val="3366FF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6415" name="Line 132"/>
            <p:cNvSpPr>
              <a:spLocks noChangeShapeType="1"/>
            </p:cNvSpPr>
            <p:nvPr/>
          </p:nvSpPr>
          <p:spPr bwMode="auto">
            <a:xfrm flipV="1">
              <a:off x="1138" y="3412"/>
              <a:ext cx="90" cy="46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6416" name="Line 133"/>
            <p:cNvSpPr>
              <a:spLocks noChangeShapeType="1"/>
            </p:cNvSpPr>
            <p:nvPr/>
          </p:nvSpPr>
          <p:spPr bwMode="auto">
            <a:xfrm>
              <a:off x="1138" y="3458"/>
              <a:ext cx="0" cy="90"/>
            </a:xfrm>
            <a:prstGeom prst="line">
              <a:avLst/>
            </a:prstGeom>
            <a:noFill/>
            <a:ln w="9525">
              <a:solidFill>
                <a:srgbClr val="3366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aphicFrame>
        <p:nvGraphicFramePr>
          <p:cNvPr id="16395" name="Object 36"/>
          <p:cNvGraphicFramePr>
            <a:graphicFrameLocks noChangeAspect="1"/>
          </p:cNvGraphicFramePr>
          <p:nvPr/>
        </p:nvGraphicFramePr>
        <p:xfrm>
          <a:off x="1600200" y="1981200"/>
          <a:ext cx="297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881" name="Equation" r:id="rId19" imgW="1955800" imgH="203200" progId="">
                  <p:embed/>
                </p:oleObj>
              </mc:Choice>
              <mc:Fallback>
                <p:oleObj name="Equation" r:id="rId19" imgW="1955800" imgH="203200" progId="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0200" y="1981200"/>
                        <a:ext cx="2971800" cy="431800"/>
                      </a:xfrm>
                      <a:prstGeom prst="rect">
                        <a:avLst/>
                      </a:prstGeom>
                      <a:noFill/>
                      <a:ln w="28575">
                        <a:solidFill>
                          <a:srgbClr val="0000FF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28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2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8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8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87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87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8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5" grpId="0"/>
      <p:bldP spid="28699" grpId="0"/>
      <p:bldP spid="28727" grpId="0"/>
      <p:bldP spid="28734" grpId="0"/>
      <p:bldP spid="2873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3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67600" y="-152400"/>
            <a:ext cx="1371600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9634" name="Picture 29" descr="Picture1"/>
          <p:cNvPicPr>
            <a:picLocks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4763" y="1012825"/>
            <a:ext cx="9144001" cy="93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9635" name="WordArt 30"/>
          <p:cNvSpPr>
            <a:spLocks noChangeArrowheads="1" noChangeShapeType="1" noTextEdit="1"/>
          </p:cNvSpPr>
          <p:nvPr/>
        </p:nvSpPr>
        <p:spPr bwMode="auto">
          <a:xfrm>
            <a:off x="831850" y="0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ahoma"/>
                <a:cs typeface="Tahoma"/>
              </a:rPr>
              <a:t>RUNG CHUÔNG VÀNG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446338" y="1371600"/>
            <a:ext cx="4267200" cy="6858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LUẬT CHƠI</a:t>
            </a:r>
            <a:endParaRPr lang="vi-VN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066800" y="2286000"/>
            <a:ext cx="7086600" cy="3886200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Các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vào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bảng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đúng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thì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tục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đấu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         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trả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lời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tiếp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theo.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Nếu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sai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bị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loại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457200" indent="-457200" algn="just" fontAlgn="auto">
              <a:spcBef>
                <a:spcPts val="0"/>
              </a:spcBef>
              <a:spcAft>
                <a:spcPts val="0"/>
              </a:spcAft>
              <a:buFontTx/>
              <a:buChar char="-"/>
              <a:defRPr/>
            </a:pP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còn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lại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cuối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cùng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xuất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sắc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nhất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đội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chiến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thắng</a:t>
            </a:r>
            <a:r>
              <a:rPr lang="en-US" altLang="en-US" sz="28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rung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được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chuông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vàng</a:t>
            </a:r>
            <a:r>
              <a:rPr lang="en-US" altLang="en-US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p:transition spd="med">
    <p:diamond/>
    <p:sndAc>
      <p:stSnd>
        <p:snd r:embed="rId2" name="applause.wav"/>
      </p:stSnd>
    </p:sndAc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utoShape 51"/>
          <p:cNvSpPr>
            <a:spLocks noChangeArrowheads="1"/>
          </p:cNvSpPr>
          <p:nvPr/>
        </p:nvSpPr>
        <p:spPr bwMode="auto">
          <a:xfrm>
            <a:off x="1295400" y="1035050"/>
            <a:ext cx="7467600" cy="1143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spcBef>
                <a:spcPct val="50000"/>
              </a:spcBef>
            </a:pP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 mệnh đề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</a:t>
            </a:r>
            <a:r>
              <a:rPr lang="en-US" sz="2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về góc giữa hai mặt phẳng</a:t>
            </a:r>
          </a:p>
        </p:txBody>
      </p:sp>
      <p:grpSp>
        <p:nvGrpSpPr>
          <p:cNvPr id="70658" name="Group 51"/>
          <p:cNvGrpSpPr>
            <a:grpSpLocks/>
          </p:cNvGrpSpPr>
          <p:nvPr/>
        </p:nvGrpSpPr>
        <p:grpSpPr bwMode="auto">
          <a:xfrm>
            <a:off x="-3175" y="-4763"/>
            <a:ext cx="320675" cy="6858001"/>
            <a:chOff x="202295" y="-322943"/>
            <a:chExt cx="319314" cy="7180943"/>
          </a:xfrm>
        </p:grpSpPr>
        <p:sp>
          <p:nvSpPr>
            <p:cNvPr id="112" name="Rectangle 111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.VnTime" pitchFamily="34" charset="0"/>
              </a:endParaRPr>
            </a:p>
          </p:txBody>
        </p:sp>
        <p:sp>
          <p:nvSpPr>
            <p:cNvPr id="70705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altLang="en-US" sz="2000">
                <a:latin typeface=".VnTime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324014" y="-307982"/>
              <a:ext cx="75877" cy="7165982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.VnTime" pitchFamily="34" charset="0"/>
              </a:endParaRPr>
            </a:p>
          </p:txBody>
        </p:sp>
      </p:grpSp>
      <p:sp>
        <p:nvSpPr>
          <p:cNvPr id="115" name="AutoShape 51"/>
          <p:cNvSpPr>
            <a:spLocks noChangeArrowheads="1"/>
          </p:cNvSpPr>
          <p:nvPr/>
        </p:nvSpPr>
        <p:spPr bwMode="auto">
          <a:xfrm>
            <a:off x="1676400" y="2514600"/>
            <a:ext cx="5486400" cy="79533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just" eaLnBrk="0" hangingPunct="0">
              <a:buFont typeface="Arial" charset="0"/>
              <a:buNone/>
            </a:pPr>
            <a:r>
              <a:rPr lang="en-US" sz="2800" b="1" dirty="0" err="1" smtClean="0">
                <a:solidFill>
                  <a:schemeClr val="bg1"/>
                </a:solidFill>
                <a:latin typeface="Times New Roman" pitchFamily="18" charset="0"/>
              </a:rPr>
              <a:t>Là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góc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giữa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2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đường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thẳng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lần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lượt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just" eaLnBrk="0" hangingPunct="0">
              <a:buFont typeface="Arial" charset="0"/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cắt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6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61913" y="29384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17" name="Picture 116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9088" y="2490788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18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95288" y="27892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19" name="WordArt 226"/>
          <p:cNvSpPr>
            <a:spLocks noChangeArrowheads="1" noChangeShapeType="1" noTextEdit="1"/>
          </p:cNvSpPr>
          <p:nvPr/>
        </p:nvSpPr>
        <p:spPr bwMode="auto">
          <a:xfrm>
            <a:off x="601663" y="2676525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A</a:t>
            </a:r>
          </a:p>
        </p:txBody>
      </p:sp>
      <p:sp>
        <p:nvSpPr>
          <p:cNvPr id="120" name="AutoShape 51"/>
          <p:cNvSpPr>
            <a:spLocks noChangeArrowheads="1"/>
          </p:cNvSpPr>
          <p:nvPr/>
        </p:nvSpPr>
        <p:spPr bwMode="auto">
          <a:xfrm>
            <a:off x="1500188" y="3598863"/>
            <a:ext cx="5662612" cy="84931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it-IT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Là góc giữa 2 đường thẳng lần lượt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eaLnBrk="0" hangingPunct="0"/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dirty="0" smtClean="0">
                <a:solidFill>
                  <a:schemeClr val="bg1"/>
                </a:solidFill>
                <a:latin typeface="Times New Roman" pitchFamily="18" charset="0"/>
              </a:rPr>
              <a:t>   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</a:rPr>
              <a:t>song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song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với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2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mặt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phẳng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latin typeface="Times New Roman" pitchFamily="18" charset="0"/>
              </a:rPr>
              <a:t>đó</a:t>
            </a:r>
            <a:r>
              <a:rPr lang="en-US" sz="2800" b="1" dirty="0" smtClean="0">
                <a:solidFill>
                  <a:schemeClr val="bg1"/>
                </a:solidFill>
                <a:latin typeface="Times New Roman" pitchFamily="18" charset="0"/>
              </a:rPr>
              <a:t>.</a:t>
            </a:r>
            <a:r>
              <a:rPr lang="it-IT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en-US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1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39290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2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8" y="35988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23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3617913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24" name="WordArt 226"/>
          <p:cNvSpPr>
            <a:spLocks noChangeArrowheads="1" noChangeShapeType="1" noTextEdit="1"/>
          </p:cNvSpPr>
          <p:nvPr/>
        </p:nvSpPr>
        <p:spPr bwMode="auto">
          <a:xfrm>
            <a:off x="582613" y="37846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b</a:t>
            </a:r>
          </a:p>
        </p:txBody>
      </p:sp>
      <p:sp>
        <p:nvSpPr>
          <p:cNvPr id="125" name="AutoShape 51"/>
          <p:cNvSpPr>
            <a:spLocks noChangeArrowheads="1"/>
          </p:cNvSpPr>
          <p:nvPr/>
        </p:nvSpPr>
        <p:spPr bwMode="auto">
          <a:xfrm>
            <a:off x="1628775" y="4764088"/>
            <a:ext cx="5534025" cy="87471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Calibri" pitchFamily="34" charset="0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Calibri" pitchFamily="34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góc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giữa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2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đường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thẳng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lần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lượt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</a:endParaRPr>
          </a:p>
          <a:p>
            <a:pPr algn="ctr" eaLnBrk="0" hangingPunct="0"/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nằm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trong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6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49196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7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8" y="469741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28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47704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29" name="WordArt 226"/>
          <p:cNvSpPr>
            <a:spLocks noChangeArrowheads="1" noChangeShapeType="1" noTextEdit="1"/>
          </p:cNvSpPr>
          <p:nvPr/>
        </p:nvSpPr>
        <p:spPr bwMode="auto">
          <a:xfrm>
            <a:off x="582613" y="48831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c</a:t>
            </a:r>
          </a:p>
        </p:txBody>
      </p:sp>
      <p:sp>
        <p:nvSpPr>
          <p:cNvPr id="130" name="AutoShape 51"/>
          <p:cNvSpPr>
            <a:spLocks noChangeArrowheads="1"/>
          </p:cNvSpPr>
          <p:nvPr/>
        </p:nvSpPr>
        <p:spPr bwMode="auto">
          <a:xfrm>
            <a:off x="1628775" y="5895975"/>
            <a:ext cx="5610225" cy="81438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>
              <a:buFont typeface="Arial" charset="0"/>
              <a:buNone/>
            </a:pPr>
            <a:r>
              <a:rPr lang="vi-VN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Là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góc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giữa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2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đường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thẳng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lần</a:t>
            </a:r>
            <a:r>
              <a:rPr lang="en-US" sz="2800" b="1" dirty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Times New Roman" pitchFamily="18" charset="0"/>
              </a:rPr>
              <a:t>lượt</a:t>
            </a:r>
            <a:r>
              <a:rPr lang="en-US" sz="2800" dirty="0">
                <a:solidFill>
                  <a:schemeClr val="bg1"/>
                </a:solidFill>
                <a:latin typeface="Times New Roman" pitchFamily="18" charset="0"/>
              </a:rPr>
              <a:t> </a:t>
            </a:r>
          </a:p>
          <a:p>
            <a:pPr eaLnBrk="0" hangingPunct="0">
              <a:buFont typeface="Arial" charset="0"/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2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đó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en-US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1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59102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32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8" y="582771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33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57610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34" name="WordArt 226"/>
          <p:cNvSpPr>
            <a:spLocks noChangeArrowheads="1" noChangeShapeType="1" noTextEdit="1"/>
          </p:cNvSpPr>
          <p:nvPr/>
        </p:nvSpPr>
        <p:spPr bwMode="auto">
          <a:xfrm>
            <a:off x="582613" y="60134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d</a:t>
            </a:r>
          </a:p>
        </p:txBody>
      </p:sp>
      <p:sp>
        <p:nvSpPr>
          <p:cNvPr id="135" name="AutoShape 27"/>
          <p:cNvSpPr>
            <a:spLocks noChangeArrowheads="1"/>
          </p:cNvSpPr>
          <p:nvPr/>
        </p:nvSpPr>
        <p:spPr bwMode="auto">
          <a:xfrm>
            <a:off x="0" y="9937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800"/>
          </a:p>
        </p:txBody>
      </p:sp>
      <p:sp>
        <p:nvSpPr>
          <p:cNvPr id="136" name="WordArt 28"/>
          <p:cNvSpPr>
            <a:spLocks noChangeArrowheads="1" noChangeShapeType="1" noTextEdit="1"/>
          </p:cNvSpPr>
          <p:nvPr/>
        </p:nvSpPr>
        <p:spPr bwMode="auto">
          <a:xfrm>
            <a:off x="366713" y="1389063"/>
            <a:ext cx="7810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Câu 1</a:t>
            </a:r>
          </a:p>
        </p:txBody>
      </p:sp>
      <p:pic>
        <p:nvPicPr>
          <p:cNvPr id="70681" name="Picture 29" descr="Picture1"/>
          <p:cNvPicPr>
            <a:picLocks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4763" y="849313"/>
            <a:ext cx="9144001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0682" name="Picture 31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77163" y="-76200"/>
            <a:ext cx="165258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0" name="WordArt 32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0</a:t>
            </a:r>
          </a:p>
        </p:txBody>
      </p:sp>
      <p:sp>
        <p:nvSpPr>
          <p:cNvPr id="141" name="WordArt 33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</a:t>
            </a:r>
          </a:p>
        </p:txBody>
      </p:sp>
      <p:sp>
        <p:nvSpPr>
          <p:cNvPr id="142" name="WordArt 34"/>
          <p:cNvSpPr>
            <a:spLocks noChangeArrowheads="1" noChangeShapeType="1" noTextEdit="1"/>
          </p:cNvSpPr>
          <p:nvPr/>
        </p:nvSpPr>
        <p:spPr bwMode="auto">
          <a:xfrm>
            <a:off x="7862888" y="44196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2</a:t>
            </a:r>
          </a:p>
        </p:txBody>
      </p:sp>
      <p:sp>
        <p:nvSpPr>
          <p:cNvPr id="143" name="WordArt 35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3</a:t>
            </a:r>
          </a:p>
        </p:txBody>
      </p:sp>
      <p:sp>
        <p:nvSpPr>
          <p:cNvPr id="144" name="WordArt 36"/>
          <p:cNvSpPr>
            <a:spLocks noChangeArrowheads="1" noChangeShapeType="1" noTextEdit="1"/>
          </p:cNvSpPr>
          <p:nvPr/>
        </p:nvSpPr>
        <p:spPr bwMode="auto">
          <a:xfrm>
            <a:off x="7905750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4</a:t>
            </a:r>
          </a:p>
        </p:txBody>
      </p:sp>
      <p:sp>
        <p:nvSpPr>
          <p:cNvPr id="145" name="WordArt 37"/>
          <p:cNvSpPr>
            <a:spLocks noChangeArrowheads="1" noChangeShapeType="1" noTextEdit="1"/>
          </p:cNvSpPr>
          <p:nvPr/>
        </p:nvSpPr>
        <p:spPr bwMode="auto">
          <a:xfrm>
            <a:off x="7872413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5</a:t>
            </a:r>
          </a:p>
        </p:txBody>
      </p:sp>
      <p:sp>
        <p:nvSpPr>
          <p:cNvPr id="146" name="WordArt 38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6</a:t>
            </a:r>
          </a:p>
        </p:txBody>
      </p:sp>
      <p:sp>
        <p:nvSpPr>
          <p:cNvPr id="147" name="WordArt 39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7</a:t>
            </a:r>
          </a:p>
        </p:txBody>
      </p:sp>
      <p:sp>
        <p:nvSpPr>
          <p:cNvPr id="148" name="WordArt 40"/>
          <p:cNvSpPr>
            <a:spLocks noChangeArrowheads="1" noChangeShapeType="1" noTextEdit="1"/>
          </p:cNvSpPr>
          <p:nvPr/>
        </p:nvSpPr>
        <p:spPr bwMode="auto">
          <a:xfrm>
            <a:off x="7862888" y="4433888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8</a:t>
            </a:r>
          </a:p>
        </p:txBody>
      </p:sp>
      <p:sp>
        <p:nvSpPr>
          <p:cNvPr id="149" name="WordArt 41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9</a:t>
            </a:r>
          </a:p>
        </p:txBody>
      </p:sp>
      <p:sp>
        <p:nvSpPr>
          <p:cNvPr id="150" name="WordArt 42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10</a:t>
            </a:r>
          </a:p>
        </p:txBody>
      </p:sp>
      <p:sp>
        <p:nvSpPr>
          <p:cNvPr id="151" name="WordArt 43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11</a:t>
            </a:r>
          </a:p>
        </p:txBody>
      </p:sp>
      <p:sp>
        <p:nvSpPr>
          <p:cNvPr id="152" name="WordArt 44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12</a:t>
            </a:r>
          </a:p>
        </p:txBody>
      </p:sp>
      <p:sp>
        <p:nvSpPr>
          <p:cNvPr id="153" name="WordArt 45"/>
          <p:cNvSpPr>
            <a:spLocks noChangeArrowheads="1" noChangeShapeType="1" noTextEdit="1"/>
          </p:cNvSpPr>
          <p:nvPr/>
        </p:nvSpPr>
        <p:spPr bwMode="auto">
          <a:xfrm>
            <a:off x="7848600" y="442912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13</a:t>
            </a:r>
          </a:p>
        </p:txBody>
      </p:sp>
      <p:sp>
        <p:nvSpPr>
          <p:cNvPr id="154" name="WordArt 46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14</a:t>
            </a:r>
          </a:p>
        </p:txBody>
      </p:sp>
      <p:sp>
        <p:nvSpPr>
          <p:cNvPr id="155" name="WordArt 47"/>
          <p:cNvSpPr>
            <a:spLocks noChangeArrowheads="1" noChangeShapeType="1" noTextEdit="1"/>
          </p:cNvSpPr>
          <p:nvPr/>
        </p:nvSpPr>
        <p:spPr bwMode="auto">
          <a:xfrm>
            <a:off x="7858125" y="44481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Impact"/>
              </a:rPr>
              <a:t>15</a:t>
            </a:r>
          </a:p>
        </p:txBody>
      </p:sp>
      <p:grpSp>
        <p:nvGrpSpPr>
          <p:cNvPr id="3" name="Group 48"/>
          <p:cNvGrpSpPr>
            <a:grpSpLocks/>
          </p:cNvGrpSpPr>
          <p:nvPr/>
        </p:nvGrpSpPr>
        <p:grpSpPr bwMode="auto">
          <a:xfrm>
            <a:off x="7391400" y="2514600"/>
            <a:ext cx="1752600" cy="1752600"/>
            <a:chOff x="4320" y="2928"/>
            <a:chExt cx="1104" cy="1104"/>
          </a:xfrm>
        </p:grpSpPr>
        <p:sp>
          <p:nvSpPr>
            <p:cNvPr id="70702" name="AutoShape 49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altLang="en-US" sz="6000">
                <a:solidFill>
                  <a:srgbClr val="FF0066"/>
                </a:solidFill>
                <a:latin typeface=".VnHelvetInsH"/>
              </a:endParaRPr>
            </a:p>
          </p:txBody>
        </p:sp>
        <p:sp>
          <p:nvSpPr>
            <p:cNvPr id="70703" name="WordArt 50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latin typeface="Times New Roman"/>
                  <a:cs typeface="Times New Roman"/>
                </a:rPr>
                <a:t>Hết giờ</a:t>
              </a:r>
            </a:p>
          </p:txBody>
        </p:sp>
      </p:grpSp>
      <p:pic>
        <p:nvPicPr>
          <p:cNvPr id="70700" name="Picture 54" descr="Tàng-Tàng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729538" y="6040438"/>
            <a:ext cx="1409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0701" name="WordArt 30"/>
          <p:cNvSpPr>
            <a:spLocks noChangeArrowheads="1" noChangeShapeType="1" noTextEdit="1"/>
          </p:cNvSpPr>
          <p:nvPr/>
        </p:nvSpPr>
        <p:spPr bwMode="auto">
          <a:xfrm>
            <a:off x="831850" y="84138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RUNG CHUÔNG VÀNG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9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0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1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4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2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6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3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6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4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4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5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5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6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6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7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4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8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9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6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6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0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1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6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2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2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8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1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2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233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4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500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 nodeType="clickPar">
                      <p:stCondLst>
                        <p:cond delay="indefinite"/>
                      </p:stCondLst>
                      <p:childTnLst>
                        <p:par>
                          <p:cTn id="2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5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9" fill="hold" nodeType="clickPar">
                      <p:stCondLst>
                        <p:cond delay="indefinite"/>
                      </p:stCondLst>
                      <p:childTnLst>
                        <p:par>
                          <p:cTn id="2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5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5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55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5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" grpId="0" animBg="1"/>
      <p:bldP spid="118" grpId="0" animBg="1"/>
      <p:bldP spid="119" grpId="0" animBg="1"/>
      <p:bldP spid="120" grpId="0" animBg="1"/>
      <p:bldP spid="123" grpId="0" animBg="1"/>
      <p:bldP spid="124" grpId="0" animBg="1"/>
      <p:bldP spid="128" grpId="0" animBg="1"/>
      <p:bldP spid="129" grpId="0" animBg="1"/>
      <p:bldP spid="130" grpId="0" animBg="1"/>
      <p:bldP spid="130" grpId="1" animBg="1"/>
      <p:bldP spid="133" grpId="0" animBg="1"/>
      <p:bldP spid="134" grpId="0" animBg="1"/>
      <p:bldP spid="135" grpId="0" animBg="1"/>
      <p:bldP spid="135" grpId="1" animBg="1"/>
      <p:bldP spid="136" grpId="0" animBg="1"/>
      <p:bldP spid="140" grpId="0" animBg="1"/>
      <p:bldP spid="140" grpId="1" animBg="1"/>
      <p:bldP spid="141" grpId="0" animBg="1"/>
      <p:bldP spid="141" grpId="1" animBg="1"/>
      <p:bldP spid="142" grpId="0" animBg="1"/>
      <p:bldP spid="142" grpId="1" animBg="1"/>
      <p:bldP spid="143" grpId="0" animBg="1"/>
      <p:bldP spid="143" grpId="1" animBg="1"/>
      <p:bldP spid="144" grpId="0" animBg="1"/>
      <p:bldP spid="144" grpId="1" animBg="1"/>
      <p:bldP spid="145" grpId="0" animBg="1"/>
      <p:bldP spid="145" grpId="1" animBg="1"/>
      <p:bldP spid="146" grpId="0" animBg="1"/>
      <p:bldP spid="146" grpId="1" animBg="1"/>
      <p:bldP spid="147" grpId="0" animBg="1"/>
      <p:bldP spid="147" grpId="1" animBg="1"/>
      <p:bldP spid="148" grpId="0" animBg="1"/>
      <p:bldP spid="148" grpId="1" animBg="1"/>
      <p:bldP spid="149" grpId="0" animBg="1"/>
      <p:bldP spid="149" grpId="1" animBg="1"/>
      <p:bldP spid="150" grpId="0" animBg="1"/>
      <p:bldP spid="150" grpId="1" animBg="1"/>
      <p:bldP spid="151" grpId="0" animBg="1"/>
      <p:bldP spid="151" grpId="1" animBg="1"/>
      <p:bldP spid="152" grpId="0" animBg="1"/>
      <p:bldP spid="152" grpId="1" animBg="1"/>
      <p:bldP spid="153" grpId="0" animBg="1"/>
      <p:bldP spid="153" grpId="1" animBg="1"/>
      <p:bldP spid="154" grpId="0" animBg="1"/>
      <p:bldP spid="154" grpId="1" animBg="1"/>
      <p:bldP spid="155" grpId="0" animBg="1"/>
      <p:bldP spid="155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2337" name="Group 51"/>
          <p:cNvGrpSpPr>
            <a:grpSpLocks/>
          </p:cNvGrpSpPr>
          <p:nvPr/>
        </p:nvGrpSpPr>
        <p:grpSpPr bwMode="auto">
          <a:xfrm>
            <a:off x="-12700" y="-85725"/>
            <a:ext cx="320675" cy="7162800"/>
            <a:chOff x="202295" y="-322943"/>
            <a:chExt cx="319314" cy="7180943"/>
          </a:xfrm>
        </p:grpSpPr>
        <p:sp>
          <p:nvSpPr>
            <p:cNvPr id="10" name="Rectangle 9"/>
            <p:cNvSpPr/>
            <p:nvPr/>
          </p:nvSpPr>
          <p:spPr bwMode="auto">
            <a:xfrm>
              <a:off x="202295" y="-322943"/>
              <a:ext cx="319314" cy="7166620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itchFamily="34" charset="0"/>
                <a:ea typeface="+mn-ea"/>
                <a:cs typeface="+mn-cs"/>
              </a:endParaRPr>
            </a:p>
          </p:txBody>
        </p:sp>
        <p:sp>
          <p:nvSpPr>
            <p:cNvPr id="142386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.VnTime" pitchFamily="34" charset="0"/>
                <a:ea typeface="+mn-ea"/>
                <a:cs typeface="+mn-cs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14" y="-308620"/>
              <a:ext cx="75877" cy="7166620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algn="l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>
                  <a:glow rad="101600">
                    <a:srgbClr val="4F81BD">
                      <a:satMod val="175000"/>
                      <a:alpha val="40000"/>
                    </a:srgbClr>
                  </a:glow>
                </a:effectLst>
                <a:uLnTx/>
                <a:uFillTx/>
                <a:latin typeface=".VnTime" pitchFamily="34" charset="0"/>
                <a:ea typeface="+mn-ea"/>
                <a:cs typeface="+mn-cs"/>
              </a:endParaRPr>
            </a:p>
          </p:txBody>
        </p:sp>
      </p:grpSp>
      <p:sp>
        <p:nvSpPr>
          <p:cNvPr id="4" name="AutoShape 51"/>
          <p:cNvSpPr>
            <a:spLocks noChangeArrowheads="1"/>
          </p:cNvSpPr>
          <p:nvPr/>
        </p:nvSpPr>
        <p:spPr bwMode="auto">
          <a:xfrm>
            <a:off x="1593056" y="5950449"/>
            <a:ext cx="1970088" cy="8604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342900" lvl="0" indent="-342900" algn="ctr" eaLnBrk="0" hangingPunct="0">
              <a:spcBef>
                <a:spcPct val="20000"/>
              </a:spcBef>
              <a:defRPr/>
            </a:pPr>
            <a:r>
              <a:rPr lang="sv-SE" sz="2800" b="1">
                <a:solidFill>
                  <a:prstClr val="white"/>
                </a:solidFill>
                <a:latin typeface="Times New Roman" pitchFamily="18" charset="0"/>
              </a:rPr>
              <a:t>90</a:t>
            </a:r>
            <a:r>
              <a:rPr lang="sv-SE" sz="2800" b="1" baseline="30000">
                <a:solidFill>
                  <a:prstClr val="white"/>
                </a:solidFill>
                <a:latin typeface="Times New Roman" pitchFamily="18" charset="0"/>
              </a:rPr>
              <a:t>0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7625" y="61436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6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375" y="592137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7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09575" y="59944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8" name="WordArt 226"/>
          <p:cNvSpPr>
            <a:spLocks noChangeArrowheads="1" noChangeShapeType="1" noTextEdit="1"/>
          </p:cNvSpPr>
          <p:nvPr/>
        </p:nvSpPr>
        <p:spPr bwMode="auto">
          <a:xfrm>
            <a:off x="615950" y="61071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C</a:t>
            </a:r>
            <a:endParaRPr kumimoji="0" lang="en-US" sz="3600" b="0" i="0" u="none" strike="noStrike" kern="10" cap="none" spc="0" normalizeH="0" baseline="0" noProof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FF00"/>
              </a:solidFill>
              <a:effectLst/>
              <a:uLnTx/>
              <a:uFillTx/>
              <a:latin typeface=".VnTimeH"/>
              <a:ea typeface="+mn-ea"/>
              <a:cs typeface="+mn-cs"/>
            </a:endParaRPr>
          </a:p>
        </p:txBody>
      </p:sp>
      <p:sp>
        <p:nvSpPr>
          <p:cNvPr id="16" name="AutoShape 51"/>
          <p:cNvSpPr>
            <a:spLocks noChangeArrowheads="1"/>
          </p:cNvSpPr>
          <p:nvPr/>
        </p:nvSpPr>
        <p:spPr bwMode="auto">
          <a:xfrm>
            <a:off x="5710238" y="5926138"/>
            <a:ext cx="1833562" cy="85566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ctr" defTabSz="914400" rtl="0" eaLnBrk="0" fontAlgn="base" latinLnBrk="0" hangingPunct="0">
              <a:lnSpc>
                <a:spcPts val="3363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Wingdings" pitchFamily="2" charset="2"/>
              </a:rPr>
              <a:t> 45</a:t>
            </a:r>
            <a:r>
              <a:rPr kumimoji="0" lang="sv-SE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  <a:sym typeface="Wingdings" pitchFamily="2" charset="2"/>
              </a:rPr>
              <a:t>0</a:t>
            </a: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  <a:sym typeface="Wingdings" pitchFamily="2" charset="2"/>
            </a:endParaRPr>
          </a:p>
        </p:txBody>
      </p:sp>
      <p:pic>
        <p:nvPicPr>
          <p:cNvPr id="17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61833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8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59610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9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60340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20" name="WordArt 226"/>
          <p:cNvSpPr>
            <a:spLocks noChangeArrowheads="1" noChangeShapeType="1" noTextEdit="1"/>
          </p:cNvSpPr>
          <p:nvPr/>
        </p:nvSpPr>
        <p:spPr bwMode="auto">
          <a:xfrm>
            <a:off x="4792663" y="61468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/>
                <a:uLnTx/>
                <a:uFillTx/>
                <a:latin typeface=".VnTimeH"/>
                <a:ea typeface="+mn-ea"/>
                <a:cs typeface="+mn-cs"/>
              </a:rPr>
              <a:t>d</a:t>
            </a:r>
          </a:p>
        </p:txBody>
      </p:sp>
      <p:grpSp>
        <p:nvGrpSpPr>
          <p:cNvPr id="142348" name="Group 1"/>
          <p:cNvGrpSpPr>
            <a:grpSpLocks/>
          </p:cNvGrpSpPr>
          <p:nvPr/>
        </p:nvGrpSpPr>
        <p:grpSpPr bwMode="auto">
          <a:xfrm>
            <a:off x="0" y="838200"/>
            <a:ext cx="1543050" cy="1358900"/>
            <a:chOff x="76200" y="1231900"/>
            <a:chExt cx="1543050" cy="1358900"/>
          </a:xfrm>
        </p:grpSpPr>
        <p:sp>
          <p:nvSpPr>
            <p:cNvPr id="142383" name="AutoShape 27"/>
            <p:cNvSpPr>
              <a:spLocks noChangeArrowheads="1"/>
            </p:cNvSpPr>
            <p:nvPr/>
          </p:nvSpPr>
          <p:spPr bwMode="auto">
            <a:xfrm>
              <a:off x="76200" y="1231900"/>
              <a:ext cx="1543050" cy="1358900"/>
            </a:xfrm>
            <a:prstGeom prst="sun">
              <a:avLst>
                <a:gd name="adj" fmla="val 19880"/>
              </a:avLst>
            </a:prstGeom>
            <a:gradFill rotWithShape="1">
              <a:gsLst>
                <a:gs pos="0">
                  <a:srgbClr val="FF0066"/>
                </a:gs>
                <a:gs pos="100000">
                  <a:srgbClr val="E9EE1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endParaRPr>
            </a:p>
          </p:txBody>
        </p:sp>
        <p:sp>
          <p:nvSpPr>
            <p:cNvPr id="142384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442913" y="1627188"/>
              <a:ext cx="776287" cy="5826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0" cap="none" spc="0" normalizeH="0" baseline="0" noProof="0" smtClean="0"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uLnTx/>
                  <a:uFillTx/>
                  <a:latin typeface="Times New Roman"/>
                  <a:ea typeface="+mn-ea"/>
                  <a:cs typeface="Times New Roman"/>
                </a:rPr>
                <a:t>Câu2</a:t>
              </a:r>
              <a:endParaRPr kumimoji="0" lang="en-US" sz="3600" b="0" i="0" u="none" strike="noStrike" kern="10" cap="none" spc="0" normalizeH="0" baseline="0" noProof="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Times New Roman"/>
                <a:ea typeface="+mn-ea"/>
                <a:cs typeface="Times New Roman"/>
              </a:endParaRPr>
            </a:p>
          </p:txBody>
        </p:sp>
      </p:grpSp>
      <p:pic>
        <p:nvPicPr>
          <p:cNvPr id="142349" name="Picture 29" descr="Picture1"/>
          <p:cNvPicPr>
            <a:picLocks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1017588"/>
            <a:ext cx="914400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50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07263" y="-85725"/>
            <a:ext cx="16541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2351" name="Picture 54" descr="Tàng-Tàng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551738" y="6026150"/>
            <a:ext cx="1409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2352" name="WordArt 30"/>
          <p:cNvSpPr>
            <a:spLocks noChangeArrowheads="1" noChangeShapeType="1" noTextEdit="1"/>
          </p:cNvSpPr>
          <p:nvPr/>
        </p:nvSpPr>
        <p:spPr bwMode="auto">
          <a:xfrm>
            <a:off x="831850" y="84138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0" cap="none" spc="0" normalizeH="0" baseline="0" noProof="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RUNG CHUÔNG VÀNG</a:t>
            </a:r>
          </a:p>
        </p:txBody>
      </p:sp>
      <p:grpSp>
        <p:nvGrpSpPr>
          <p:cNvPr id="21" name="Group 49"/>
          <p:cNvGrpSpPr>
            <a:grpSpLocks/>
          </p:cNvGrpSpPr>
          <p:nvPr/>
        </p:nvGrpSpPr>
        <p:grpSpPr bwMode="auto">
          <a:xfrm>
            <a:off x="7391400" y="3200400"/>
            <a:ext cx="1752600" cy="1524000"/>
            <a:chOff x="4320" y="2928"/>
            <a:chExt cx="1104" cy="1104"/>
          </a:xfrm>
        </p:grpSpPr>
        <p:sp>
          <p:nvSpPr>
            <p:cNvPr id="142381" name="AutoShape 50"/>
            <p:cNvSpPr>
              <a:spLocks noChangeArrowheads="1"/>
            </p:cNvSpPr>
            <p:nvPr/>
          </p:nvSpPr>
          <p:spPr bwMode="auto">
            <a:xfrm>
              <a:off x="4320" y="2928"/>
              <a:ext cx="1104" cy="1104"/>
            </a:xfrm>
            <a:prstGeom prst="star32">
              <a:avLst>
                <a:gd name="adj" fmla="val 37500"/>
              </a:avLst>
            </a:prstGeom>
            <a:gradFill rotWithShape="1">
              <a:gsLst>
                <a:gs pos="0">
                  <a:srgbClr val="EC9EC5"/>
                </a:gs>
                <a:gs pos="100000">
                  <a:srgbClr val="CC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altLang="en-US" sz="6000" b="0" i="0" u="none" strike="noStrike" kern="1200" cap="none" spc="0" normalizeH="0" baseline="0" noProof="0">
                <a:ln>
                  <a:noFill/>
                </a:ln>
                <a:solidFill>
                  <a:srgbClr val="FF0066"/>
                </a:solidFill>
                <a:effectLst/>
                <a:uLnTx/>
                <a:uFillTx/>
                <a:latin typeface=".VnHelvetInsH"/>
                <a:ea typeface="+mn-ea"/>
                <a:cs typeface="+mn-cs"/>
              </a:endParaRPr>
            </a:p>
          </p:txBody>
        </p:sp>
        <p:sp>
          <p:nvSpPr>
            <p:cNvPr id="142382" name="WordArt 51"/>
            <p:cNvSpPr>
              <a:spLocks noChangeArrowheads="1" noChangeShapeType="1" noTextEdit="1"/>
            </p:cNvSpPr>
            <p:nvPr/>
          </p:nvSpPr>
          <p:spPr bwMode="auto">
            <a:xfrm>
              <a:off x="4563" y="3168"/>
              <a:ext cx="672" cy="576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0" cap="none" spc="0" normalizeH="0" baseline="0" noProof="0"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solidFill>
                    <a:srgbClr val="000000"/>
                  </a:solidFill>
                  <a:effectLst/>
                  <a:uLnTx/>
                  <a:uFillTx/>
                  <a:latin typeface="Times New Roman"/>
                  <a:ea typeface="+mn-ea"/>
                  <a:cs typeface="Times New Roman"/>
                </a:rPr>
                <a:t>Hết giờ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AutoShape 51"/>
              <p:cNvSpPr>
                <a:spLocks noChangeArrowheads="1"/>
              </p:cNvSpPr>
              <p:nvPr/>
            </p:nvSpPr>
            <p:spPr bwMode="auto">
              <a:xfrm>
                <a:off x="1143000" y="1143000"/>
                <a:ext cx="8001000" cy="1684281"/>
              </a:xfrm>
              <a:prstGeom prst="roundRect">
                <a:avLst>
                  <a:gd name="adj" fmla="val 16667"/>
                </a:avLst>
              </a:prstGeom>
              <a:solidFill>
                <a:srgbClr val="FFFF00"/>
              </a:solid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  Cho hình chóp SABC biết SA vuông góc </a:t>
                </a:r>
                <a:r>
                  <a:rPr kumimoji="0" lang="en-US" alt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mp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(ABC) 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tam giác ABC </a:t>
                </a:r>
                <a:endParaRPr kumimoji="0" lang="en-US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itchFamily="18" charset="0"/>
                  <a:cs typeface="+mn-cs"/>
                </a:endParaRPr>
              </a:p>
              <a:p>
                <a:pPr marL="0" marR="0" lvl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có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:r>
                  <a:rPr kumimoji="0" lang="en-US" altLang="en-US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diện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tích</a:t>
                </a:r>
                <a:r>
                  <a:rPr kumimoji="0" lang="en-US" altLang="en-US" sz="2000" b="1" i="0" u="none" strike="noStrike" kern="1200" cap="none" spc="0" normalizeH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𝑺</m:t>
                    </m:r>
                    <m:r>
                      <a:rPr kumimoji="0" lang="en-US" altLang="en-US" sz="2000" b="1" i="1" u="none" strike="noStrike" kern="1200" cap="none" spc="0" normalizeH="0" baseline="-1200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∆</m:t>
                    </m:r>
                  </m:oMath>
                </a14:m>
                <a:r>
                  <a:rPr kumimoji="0" lang="en-US" altLang="en-US" sz="2000" b="1" i="1" u="none" strike="noStrike" kern="120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ABC </a:t>
                </a:r>
                <a:r>
                  <a:rPr kumimoji="0" lang="en-US" altLang="en-US" sz="20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= a</a:t>
                </a:r>
                <a:r>
                  <a:rPr kumimoji="0" lang="en-US" altLang="en-US" sz="2000" b="1" i="1" u="none" strike="noStrike" kern="1200" cap="none" spc="0" normalizeH="0" baseline="30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2</a:t>
                </a:r>
                <a:r>
                  <a:rPr kumimoji="0" lang="en-US" altLang="en-US" sz="20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√</m:t>
                    </m:r>
                    <m:r>
                      <a:rPr kumimoji="0" lang="en-US" altLang="en-US" sz="20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𝟑</m:t>
                    </m:r>
                  </m:oMath>
                </a14:m>
                <a:r>
                  <a:rPr kumimoji="0" lang="en-US" altLang="en-US" sz="2000" b="1" i="1" u="none" strike="noStrike" kern="1200" cap="none" spc="0" normalizeH="0" baseline="30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:r>
                  <a:rPr kumimoji="0" lang="en-US" altLang="en-US" sz="2000" b="1" i="1" u="none" strike="noStrike" kern="120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 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.Tam giác SBC có diện tích   </a:t>
                </a:r>
                <a14:m>
                  <m:oMath xmlns:m="http://schemas.openxmlformats.org/officeDocument/2006/math">
                    <m:r>
                      <a:rPr kumimoji="0" lang="en-US" altLang="en-US" sz="2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cs typeface="+mn-cs"/>
                      </a:rPr>
                      <m:t>𝑺</m:t>
                    </m:r>
                    <m:r>
                      <a:rPr kumimoji="0" lang="en-US" altLang="en-US" sz="2000" b="1" i="1" u="none" strike="noStrike" kern="1200" cap="none" spc="0" normalizeH="0" baseline="-1200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∆</m:t>
                    </m:r>
                  </m:oMath>
                </a14:m>
                <a:r>
                  <a:rPr kumimoji="0" lang="en-US" altLang="en-US" sz="2000" b="1" i="1" u="none" strike="noStrike" kern="1200" cap="none" spc="0" normalizeH="0" baseline="-25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S</a:t>
                </a:r>
                <a:r>
                  <a:rPr kumimoji="0" lang="en-US" altLang="en-US" sz="2000" b="1" i="1" u="none" strike="noStrike" kern="1200" cap="none" spc="0" normalizeH="0" baseline="-25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BC </a:t>
                </a:r>
                <a:r>
                  <a:rPr kumimoji="0" lang="en-US" altLang="en-US" sz="2000" b="1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= </a:t>
                </a:r>
                <a:r>
                  <a:rPr kumimoji="0" lang="en-US" altLang="en-US" sz="20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2a</a:t>
                </a:r>
                <a:r>
                  <a:rPr kumimoji="0" lang="en-US" altLang="en-US" sz="2000" b="1" i="1" u="none" strike="noStrike" kern="1200" cap="none" spc="0" normalizeH="0" baseline="3000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2</a:t>
                </a:r>
                <a:r>
                  <a:rPr kumimoji="0" lang="en-US" altLang="en-US" sz="2000" b="1" i="1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14:m>
                  <m:oMath xmlns:m="http://schemas.openxmlformats.org/officeDocument/2006/math">
                    <m:r>
                      <a:rPr kumimoji="0" lang="en-US" altLang="en-US" sz="2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√</m:t>
                    </m:r>
                    <m:r>
                      <a:rPr kumimoji="0" lang="en-US" altLang="en-US" sz="20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𝟑</m:t>
                    </m:r>
                  </m:oMath>
                </a14:m>
                <a:r>
                  <a:rPr kumimoji="0" lang="en-US" altLang="en-US" sz="2000" b="1" i="1" u="none" strike="noStrike" kern="1200" cap="none" spc="0" normalizeH="0" baseline="3000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.</a:t>
                </a:r>
              </a:p>
              <a:p>
                <a:pPr marL="0" marR="0" lvl="0" indent="0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    </a:t>
                </a:r>
                <a:r>
                  <a:rPr kumimoji="0" lang="en-US" altLang="en-US" sz="2000" b="1" i="0" u="none" strike="noStrike" kern="1200" cap="none" spc="0" normalizeH="0" baseline="0" noProof="0" dirty="0" err="1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Khi</a:t>
                </a:r>
                <a:r>
                  <a:rPr kumimoji="0" lang="en-US" altLang="en-US" sz="20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 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đó góc giữa </a:t>
                </a:r>
                <a:r>
                  <a:rPr kumimoji="0" lang="en-US" alt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mp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(ABC) và </a:t>
                </a:r>
                <a:r>
                  <a:rPr kumimoji="0" lang="en-US" altLang="en-US" sz="2000" b="1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mp</a:t>
                </a:r>
                <a:r>
                  <a:rPr kumimoji="0" lang="en-US" alt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itchFamily="18" charset="0"/>
                    <a:cs typeface="+mn-cs"/>
                  </a:rPr>
                  <a:t>(SBC) bằng bao nhiêu?</a:t>
                </a:r>
              </a:p>
              <a:p>
                <a:pPr marL="0" marR="0" lvl="0" indent="0" algn="ctr" defTabSz="914400" rtl="0" eaLnBrk="1" fontAlgn="base" latinLnBrk="0" hangingPunct="1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FR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uLnTx/>
                  <a:uFillTx/>
                  <a:latin typeface="Times New Roman" pitchFamily="18" charset="0"/>
                  <a:ea typeface="+mn-ea"/>
                  <a:cs typeface="Tahoma" pitchFamily="34" charset="0"/>
                </a:endParaRPr>
              </a:p>
            </p:txBody>
          </p:sp>
        </mc:Choice>
        <mc:Fallback xmlns="">
          <p:sp>
            <p:nvSpPr>
              <p:cNvPr id="37" name="AutoShape 5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43000" y="1143000"/>
                <a:ext cx="8001000" cy="1684281"/>
              </a:xfrm>
              <a:prstGeom prst="roundRect">
                <a:avLst>
                  <a:gd name="adj" fmla="val 16667"/>
                </a:avLst>
              </a:prstGeom>
              <a:blipFill rotWithShape="0">
                <a:blip r:embed="rId15"/>
                <a:stretch>
                  <a:fillRect t="-2518" r="-533"/>
                </a:stretch>
              </a:blipFill>
              <a:ln w="9525">
                <a:solidFill>
                  <a:srgbClr val="FF66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1593056" y="4872038"/>
            <a:ext cx="1970088" cy="8604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/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sv-SE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+mn-cs"/>
            </a:endParaRPr>
          </a:p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30</a:t>
            </a:r>
            <a:r>
              <a:rPr kumimoji="0" lang="sv-SE" altLang="en-US" sz="2800" b="1" i="0" u="none" strike="noStrike" kern="120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0</a:t>
            </a: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charset="0"/>
              <a:ea typeface="+mn-ea"/>
              <a:cs typeface="Times New Roman" pitchFamily="18" charset="0"/>
            </a:endParaRPr>
          </a:p>
          <a:p>
            <a:pPr marL="0" marR="0" lvl="2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FR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5" y="51530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2425" y="493077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04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28625" y="50038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1044" name="WordArt 226"/>
          <p:cNvSpPr>
            <a:spLocks noChangeArrowheads="1" noChangeShapeType="1" noTextEdit="1"/>
          </p:cNvSpPr>
          <p:nvPr/>
        </p:nvSpPr>
        <p:spPr bwMode="auto">
          <a:xfrm>
            <a:off x="635000" y="51165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/>
                <a:uLnTx/>
                <a:uFillTx/>
                <a:latin typeface=".VnTimeH"/>
                <a:ea typeface="+mn-ea"/>
                <a:cs typeface="+mn-cs"/>
              </a:rPr>
              <a:t>A</a:t>
            </a:r>
          </a:p>
        </p:txBody>
      </p:sp>
      <p:sp>
        <p:nvSpPr>
          <p:cNvPr id="9" name="AutoShape 51"/>
          <p:cNvSpPr>
            <a:spLocks noChangeArrowheads="1"/>
          </p:cNvSpPr>
          <p:nvPr/>
        </p:nvSpPr>
        <p:spPr bwMode="auto">
          <a:xfrm>
            <a:off x="5710238" y="4935538"/>
            <a:ext cx="1833562" cy="8382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/>
          <a:p>
            <a:pPr marL="0" marR="0" lvl="2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             </a:t>
            </a:r>
          </a:p>
          <a:p>
            <a:pPr algn="ctr">
              <a:defRPr/>
            </a:pPr>
            <a:r>
              <a:rPr kumimoji="0" lang="sv-SE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itchFamily="18" charset="0"/>
                <a:ea typeface="+mn-ea"/>
                <a:cs typeface="+mn-cs"/>
              </a:rPr>
              <a:t> </a:t>
            </a:r>
            <a:r>
              <a:rPr lang="en-US" altLang="en-US" sz="2800" b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60</a:t>
            </a:r>
            <a:r>
              <a:rPr lang="en-US" altLang="en-US" sz="2800" b="1" baseline="30000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endParaRPr lang="en-US" altLang="en-US" sz="2800" b="1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11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51927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49704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50434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.VnTime" pitchFamily="34" charset="0"/>
              <a:ea typeface="+mn-ea"/>
              <a:cs typeface="+mn-cs"/>
            </a:endParaRPr>
          </a:p>
        </p:txBody>
      </p:sp>
      <p:sp>
        <p:nvSpPr>
          <p:cNvPr id="15" name="WordArt 226"/>
          <p:cNvSpPr>
            <a:spLocks noChangeArrowheads="1" noChangeShapeType="1" noTextEdit="1"/>
          </p:cNvSpPr>
          <p:nvPr/>
        </p:nvSpPr>
        <p:spPr bwMode="auto">
          <a:xfrm>
            <a:off x="4792663" y="5156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10" dirty="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B</a:t>
            </a:r>
            <a:endParaRPr kumimoji="0" lang="en-US" sz="3600" b="0" i="0" u="none" strike="noStrike" kern="10" cap="none" spc="0" normalizeH="0" baseline="0" noProof="0" dirty="0">
              <a:ln w="9525">
                <a:solidFill>
                  <a:srgbClr val="FFFF00"/>
                </a:solidFill>
                <a:round/>
                <a:headEnd/>
                <a:tailEnd/>
              </a:ln>
              <a:solidFill>
                <a:srgbClr val="FFFF00"/>
              </a:solidFill>
              <a:effectLst/>
              <a:uLnTx/>
              <a:uFillTx/>
              <a:latin typeface=".VnTimeH"/>
              <a:ea typeface="+mn-ea"/>
              <a:cs typeface="+mn-cs"/>
            </a:endParaRPr>
          </a:p>
        </p:txBody>
      </p:sp>
      <p:sp>
        <p:nvSpPr>
          <p:cNvPr id="10273" name="WordArt 33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0</a:t>
            </a:r>
          </a:p>
        </p:txBody>
      </p:sp>
      <p:sp>
        <p:nvSpPr>
          <p:cNvPr id="10274" name="WordArt 34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</a:t>
            </a:r>
          </a:p>
        </p:txBody>
      </p:sp>
      <p:sp>
        <p:nvSpPr>
          <p:cNvPr id="10275" name="WordArt 35"/>
          <p:cNvSpPr>
            <a:spLocks noChangeArrowheads="1" noChangeShapeType="1" noTextEdit="1"/>
          </p:cNvSpPr>
          <p:nvPr/>
        </p:nvSpPr>
        <p:spPr bwMode="auto">
          <a:xfrm>
            <a:off x="7862888" y="5095875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2</a:t>
            </a:r>
          </a:p>
        </p:txBody>
      </p:sp>
      <p:sp>
        <p:nvSpPr>
          <p:cNvPr id="10276" name="WordArt 36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3</a:t>
            </a:r>
          </a:p>
        </p:txBody>
      </p:sp>
      <p:sp>
        <p:nvSpPr>
          <p:cNvPr id="10277" name="WordArt 37"/>
          <p:cNvSpPr>
            <a:spLocks noChangeArrowheads="1" noChangeShapeType="1" noTextEdit="1"/>
          </p:cNvSpPr>
          <p:nvPr/>
        </p:nvSpPr>
        <p:spPr bwMode="auto">
          <a:xfrm>
            <a:off x="7905750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4</a:t>
            </a:r>
          </a:p>
        </p:txBody>
      </p:sp>
      <p:sp>
        <p:nvSpPr>
          <p:cNvPr id="10278" name="WordArt 38"/>
          <p:cNvSpPr>
            <a:spLocks noChangeArrowheads="1" noChangeShapeType="1" noTextEdit="1"/>
          </p:cNvSpPr>
          <p:nvPr/>
        </p:nvSpPr>
        <p:spPr bwMode="auto">
          <a:xfrm>
            <a:off x="7872413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5</a:t>
            </a:r>
          </a:p>
        </p:txBody>
      </p:sp>
      <p:sp>
        <p:nvSpPr>
          <p:cNvPr id="10279" name="WordArt 39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6</a:t>
            </a:r>
          </a:p>
        </p:txBody>
      </p:sp>
      <p:sp>
        <p:nvSpPr>
          <p:cNvPr id="10280" name="WordArt 40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7</a:t>
            </a:r>
          </a:p>
        </p:txBody>
      </p:sp>
      <p:sp>
        <p:nvSpPr>
          <p:cNvPr id="10281" name="WordArt 41"/>
          <p:cNvSpPr>
            <a:spLocks noChangeArrowheads="1" noChangeShapeType="1" noTextEdit="1"/>
          </p:cNvSpPr>
          <p:nvPr/>
        </p:nvSpPr>
        <p:spPr bwMode="auto">
          <a:xfrm>
            <a:off x="7862888" y="5110163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8</a:t>
            </a:r>
          </a:p>
        </p:txBody>
      </p:sp>
      <p:sp>
        <p:nvSpPr>
          <p:cNvPr id="10282" name="WordArt 42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9</a:t>
            </a:r>
          </a:p>
        </p:txBody>
      </p:sp>
      <p:sp>
        <p:nvSpPr>
          <p:cNvPr id="10283" name="WordArt 43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10</a:t>
            </a:r>
          </a:p>
        </p:txBody>
      </p:sp>
      <p:sp>
        <p:nvSpPr>
          <p:cNvPr id="10284" name="WordArt 44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11</a:t>
            </a:r>
          </a:p>
        </p:txBody>
      </p:sp>
      <p:sp>
        <p:nvSpPr>
          <p:cNvPr id="10285" name="WordArt 45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12</a:t>
            </a:r>
          </a:p>
        </p:txBody>
      </p:sp>
      <p:sp>
        <p:nvSpPr>
          <p:cNvPr id="10286" name="WordArt 46"/>
          <p:cNvSpPr>
            <a:spLocks noChangeArrowheads="1" noChangeShapeType="1" noTextEdit="1"/>
          </p:cNvSpPr>
          <p:nvPr/>
        </p:nvSpPr>
        <p:spPr bwMode="auto">
          <a:xfrm>
            <a:off x="7848600" y="510540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13</a:t>
            </a:r>
          </a:p>
        </p:txBody>
      </p:sp>
      <p:sp>
        <p:nvSpPr>
          <p:cNvPr id="10287" name="WordArt 47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14</a:t>
            </a:r>
          </a:p>
        </p:txBody>
      </p:sp>
      <p:sp>
        <p:nvSpPr>
          <p:cNvPr id="10288" name="WordArt 48"/>
          <p:cNvSpPr>
            <a:spLocks noChangeArrowheads="1" noChangeShapeType="1" noTextEdit="1"/>
          </p:cNvSpPr>
          <p:nvPr/>
        </p:nvSpPr>
        <p:spPr bwMode="auto">
          <a:xfrm>
            <a:off x="7858125" y="5124450"/>
            <a:ext cx="666750" cy="7429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0" cap="none" spc="0" normalizeH="0" baseline="0" noProof="0">
                <a:ln w="19050">
                  <a:solidFill>
                    <a:srgbClr val="99CCFF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uLnTx/>
                <a:uFillTx/>
                <a:latin typeface="Impact"/>
                <a:ea typeface="+mn-ea"/>
                <a:cs typeface="+mn-cs"/>
              </a:rPr>
              <a:t>15</a:t>
            </a:r>
          </a:p>
        </p:txBody>
      </p:sp>
      <p:grpSp>
        <p:nvGrpSpPr>
          <p:cNvPr id="53" name="Group 31"/>
          <p:cNvGrpSpPr>
            <a:grpSpLocks/>
          </p:cNvGrpSpPr>
          <p:nvPr/>
        </p:nvGrpSpPr>
        <p:grpSpPr bwMode="auto">
          <a:xfrm>
            <a:off x="2743200" y="2743200"/>
            <a:ext cx="2622550" cy="2057400"/>
            <a:chOff x="4089" y="1357"/>
            <a:chExt cx="1652" cy="1988"/>
          </a:xfrm>
        </p:grpSpPr>
        <p:sp>
          <p:nvSpPr>
            <p:cNvPr id="54" name="Line 32"/>
            <p:cNvSpPr>
              <a:spLocks noChangeShapeType="1"/>
            </p:cNvSpPr>
            <p:nvPr/>
          </p:nvSpPr>
          <p:spPr bwMode="auto">
            <a:xfrm>
              <a:off x="4274" y="2646"/>
              <a:ext cx="1296" cy="0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prstDash val="dash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Line 33"/>
            <p:cNvSpPr>
              <a:spLocks noChangeShapeType="1"/>
            </p:cNvSpPr>
            <p:nvPr/>
          </p:nvSpPr>
          <p:spPr bwMode="auto">
            <a:xfrm flipH="1">
              <a:off x="5234" y="2646"/>
              <a:ext cx="352" cy="528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Line 34"/>
            <p:cNvSpPr>
              <a:spLocks noChangeShapeType="1"/>
            </p:cNvSpPr>
            <p:nvPr/>
          </p:nvSpPr>
          <p:spPr bwMode="auto">
            <a:xfrm>
              <a:off x="4274" y="2646"/>
              <a:ext cx="960" cy="528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Line 35"/>
            <p:cNvSpPr>
              <a:spLocks noChangeShapeType="1"/>
            </p:cNvSpPr>
            <p:nvPr/>
          </p:nvSpPr>
          <p:spPr bwMode="auto">
            <a:xfrm>
              <a:off x="4281" y="1495"/>
              <a:ext cx="0" cy="1152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Line 36"/>
            <p:cNvSpPr>
              <a:spLocks noChangeShapeType="1"/>
            </p:cNvSpPr>
            <p:nvPr/>
          </p:nvSpPr>
          <p:spPr bwMode="auto">
            <a:xfrm>
              <a:off x="4286" y="1495"/>
              <a:ext cx="1296" cy="1152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Line 37"/>
            <p:cNvSpPr>
              <a:spLocks noChangeShapeType="1"/>
            </p:cNvSpPr>
            <p:nvPr/>
          </p:nvSpPr>
          <p:spPr bwMode="auto">
            <a:xfrm>
              <a:off x="4278" y="1495"/>
              <a:ext cx="954" cy="1673"/>
            </a:xfrm>
            <a:prstGeom prst="line">
              <a:avLst/>
            </a:prstGeom>
            <a:noFill/>
            <a:ln w="19050">
              <a:solidFill>
                <a:srgbClr val="3333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38"/>
            <p:cNvSpPr txBox="1">
              <a:spLocks noChangeArrowheads="1"/>
            </p:cNvSpPr>
            <p:nvPr/>
          </p:nvSpPr>
          <p:spPr bwMode="auto">
            <a:xfrm>
              <a:off x="4122" y="2523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Calibri" pitchFamily="34" charset="0"/>
                </a:rPr>
                <a:t>A</a:t>
              </a:r>
            </a:p>
          </p:txBody>
        </p:sp>
        <p:sp>
          <p:nvSpPr>
            <p:cNvPr id="61" name="Text Box 39"/>
            <p:cNvSpPr txBox="1">
              <a:spLocks noChangeArrowheads="1"/>
            </p:cNvSpPr>
            <p:nvPr/>
          </p:nvSpPr>
          <p:spPr bwMode="auto">
            <a:xfrm>
              <a:off x="5108" y="3114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Calibri" pitchFamily="34" charset="0"/>
                </a:rPr>
                <a:t>B</a:t>
              </a:r>
            </a:p>
          </p:txBody>
        </p:sp>
        <p:sp>
          <p:nvSpPr>
            <p:cNvPr id="62" name="Text Box 40"/>
            <p:cNvSpPr txBox="1">
              <a:spLocks noChangeArrowheads="1"/>
            </p:cNvSpPr>
            <p:nvPr/>
          </p:nvSpPr>
          <p:spPr bwMode="auto">
            <a:xfrm>
              <a:off x="5549" y="2530"/>
              <a:ext cx="19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Calibri" pitchFamily="34" charset="0"/>
                </a:rPr>
                <a:t>C</a:t>
              </a:r>
            </a:p>
          </p:txBody>
        </p:sp>
        <p:sp>
          <p:nvSpPr>
            <p:cNvPr id="63" name="Text Box 41"/>
            <p:cNvSpPr txBox="1">
              <a:spLocks noChangeArrowheads="1"/>
            </p:cNvSpPr>
            <p:nvPr/>
          </p:nvSpPr>
          <p:spPr bwMode="auto">
            <a:xfrm>
              <a:off x="4089" y="1357"/>
              <a:ext cx="240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>
                  <a:solidFill>
                    <a:srgbClr val="3333FF"/>
                  </a:solidFill>
                  <a:latin typeface="Calibri" pitchFamily="34" charset="0"/>
                </a:rPr>
                <a:t>S</a:t>
              </a:r>
            </a:p>
          </p:txBody>
        </p:sp>
      </p:grpSp>
      <p:sp>
        <p:nvSpPr>
          <p:cNvPr id="64" name="Line 25"/>
          <p:cNvSpPr>
            <a:spLocks noChangeShapeType="1"/>
          </p:cNvSpPr>
          <p:nvPr/>
        </p:nvSpPr>
        <p:spPr bwMode="auto">
          <a:xfrm>
            <a:off x="3048000" y="2895600"/>
            <a:ext cx="1752600" cy="1447800"/>
          </a:xfrm>
          <a:prstGeom prst="line">
            <a:avLst/>
          </a:prstGeom>
          <a:noFill/>
          <a:ln w="19050">
            <a:solidFill>
              <a:srgbClr val="A129D7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5" name="Line 21"/>
          <p:cNvSpPr>
            <a:spLocks noChangeShapeType="1"/>
          </p:cNvSpPr>
          <p:nvPr/>
        </p:nvSpPr>
        <p:spPr bwMode="auto">
          <a:xfrm>
            <a:off x="3200400" y="4114800"/>
            <a:ext cx="1676400" cy="228600"/>
          </a:xfrm>
          <a:prstGeom prst="line">
            <a:avLst/>
          </a:prstGeom>
          <a:noFill/>
          <a:ln w="19050">
            <a:solidFill>
              <a:srgbClr val="A129D7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6" name="Arc 29"/>
          <p:cNvSpPr>
            <a:spLocks/>
          </p:cNvSpPr>
          <p:nvPr/>
        </p:nvSpPr>
        <p:spPr bwMode="auto">
          <a:xfrm flipH="1">
            <a:off x="4495800" y="4114800"/>
            <a:ext cx="76200" cy="228600"/>
          </a:xfrm>
          <a:custGeom>
            <a:avLst/>
            <a:gdLst>
              <a:gd name="T0" fmla="*/ 0 w 21101"/>
              <a:gd name="T1" fmla="*/ 0 h 21600"/>
              <a:gd name="T2" fmla="*/ 2147483647 w 21101"/>
              <a:gd name="T3" fmla="*/ 2147483647 h 21600"/>
              <a:gd name="T4" fmla="*/ 0 w 21101"/>
              <a:gd name="T5" fmla="*/ 2147483647 h 21600"/>
              <a:gd name="T6" fmla="*/ 0 60000 65536"/>
              <a:gd name="T7" fmla="*/ 0 60000 65536"/>
              <a:gd name="T8" fmla="*/ 0 60000 65536"/>
              <a:gd name="T9" fmla="*/ 0 w 21101"/>
              <a:gd name="T10" fmla="*/ 0 h 21600"/>
              <a:gd name="T11" fmla="*/ 21101 w 21101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101" h="21600" fill="none" extrusionOk="0">
                <a:moveTo>
                  <a:pt x="-1" y="0"/>
                </a:moveTo>
                <a:cubicBezTo>
                  <a:pt x="10150" y="0"/>
                  <a:pt x="18931" y="7067"/>
                  <a:pt x="21101" y="16983"/>
                </a:cubicBezTo>
              </a:path>
              <a:path w="21101" h="21600" stroke="0" extrusionOk="0">
                <a:moveTo>
                  <a:pt x="-1" y="0"/>
                </a:moveTo>
                <a:cubicBezTo>
                  <a:pt x="10150" y="0"/>
                  <a:pt x="18931" y="7067"/>
                  <a:pt x="21101" y="16983"/>
                </a:cubicBezTo>
                <a:lnTo>
                  <a:pt x="0" y="21600"/>
                </a:lnTo>
                <a:close/>
              </a:path>
            </a:pathLst>
          </a:custGeom>
          <a:noFill/>
          <a:ln w="38100">
            <a:solidFill>
              <a:srgbClr val="F55F0B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Text Box 30"/>
          <p:cNvSpPr txBox="1">
            <a:spLocks noChangeArrowheads="1"/>
          </p:cNvSpPr>
          <p:nvPr/>
        </p:nvSpPr>
        <p:spPr bwMode="auto">
          <a:xfrm>
            <a:off x="4800600" y="4191000"/>
            <a:ext cx="315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>
                <a:solidFill>
                  <a:srgbClr val="3333FF"/>
                </a:solidFill>
                <a:latin typeface="Calibri" pitchFamily="34" charset="0"/>
              </a:rPr>
              <a:t>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4872569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7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10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1028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10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028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9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6" dur="500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/>
                                        <p:tgtEl>
                                          <p:spTgt spid="10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10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10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10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10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1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3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102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10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6" dur="500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102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102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3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3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13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102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102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14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3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14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102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8" dur="500"/>
                                        <p:tgtEl>
                                          <p:spTgt spid="102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15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3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15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6" dur="500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/>
                                        <p:tgtEl>
                                          <p:spTgt spid="102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8" dur="500"/>
                                        <p:tgtEl>
                                          <p:spTgt spid="102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0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16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3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16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102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8" dur="500"/>
                                        <p:tgtEl>
                                          <p:spTgt spid="102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17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17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102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102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3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4" fill="hold" nodeType="afterGroup">
                            <p:stCondLst>
                              <p:cond delay="11500"/>
                            </p:stCondLst>
                            <p:childTnLst>
                              <p:par>
                                <p:cTn id="18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6" dur="500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500"/>
                                        <p:tgtEl>
                                          <p:spTgt spid="102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8" dur="500"/>
                                        <p:tgtEl>
                                          <p:spTgt spid="102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19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3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 nodeType="afterGroup">
                            <p:stCondLst>
                              <p:cond delay="12500"/>
                            </p:stCondLst>
                            <p:childTnLst>
                              <p:par>
                                <p:cTn id="19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102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98" dur="500"/>
                                        <p:tgtEl>
                                          <p:spTgt spid="102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2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3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0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10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08" dur="500"/>
                                        <p:tgtEl>
                                          <p:spTgt spid="102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 nodeType="afterGroup">
                            <p:stCondLst>
                              <p:cond delay="14000"/>
                            </p:stCondLst>
                            <p:childTnLst>
                              <p:par>
                                <p:cTn id="2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3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4" fill="hold" nodeType="afterGroup">
                            <p:stCondLst>
                              <p:cond delay="14500"/>
                            </p:stCondLst>
                            <p:childTnLst>
                              <p:par>
                                <p:cTn id="21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500"/>
                                        <p:tgtEl>
                                          <p:spTgt spid="10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102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0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2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3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 nodeType="afterGroup">
                            <p:stCondLst>
                              <p:cond delay="15500"/>
                            </p:stCondLst>
                            <p:childTnLst>
                              <p:par>
                                <p:cTn id="225" presetID="53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10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8" dur="500"/>
                                        <p:tgtEl>
                                          <p:spTgt spid="102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 nodeType="clickPar">
                      <p:stCondLst>
                        <p:cond delay="indefinite"/>
                      </p:stCondLst>
                      <p:childTnLst>
                        <p:par>
                          <p:cTn id="2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7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 nodeType="clickPar">
                      <p:stCondLst>
                        <p:cond delay="indefinite"/>
                      </p:stCondLst>
                      <p:childTnLst>
                        <p:par>
                          <p:cTn id="2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3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2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4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2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4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49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50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1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2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53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0" grpId="0" animBg="1"/>
      <p:bldP spid="37" grpId="0" animBg="1"/>
      <p:bldP spid="1043" grpId="0" animBg="1"/>
      <p:bldP spid="1044" grpId="0" animBg="1"/>
      <p:bldP spid="9" grpId="0" animBg="1"/>
      <p:bldP spid="9" grpId="1" animBg="1"/>
      <p:bldP spid="13" grpId="0" animBg="1"/>
      <p:bldP spid="15" grpId="0" animBg="1"/>
      <p:bldP spid="10273" grpId="0" animBg="1"/>
      <p:bldP spid="10273" grpId="1" animBg="1"/>
      <p:bldP spid="10274" grpId="0" animBg="1"/>
      <p:bldP spid="10274" grpId="1" animBg="1"/>
      <p:bldP spid="10275" grpId="0" animBg="1"/>
      <p:bldP spid="10275" grpId="1" animBg="1"/>
      <p:bldP spid="10276" grpId="0" animBg="1"/>
      <p:bldP spid="10276" grpId="1" animBg="1"/>
      <p:bldP spid="10277" grpId="0" animBg="1"/>
      <p:bldP spid="10277" grpId="1" animBg="1"/>
      <p:bldP spid="10278" grpId="0" animBg="1"/>
      <p:bldP spid="10278" grpId="1" animBg="1"/>
      <p:bldP spid="10279" grpId="0" animBg="1"/>
      <p:bldP spid="10279" grpId="1" animBg="1"/>
      <p:bldP spid="10280" grpId="0" animBg="1"/>
      <p:bldP spid="10280" grpId="1" animBg="1"/>
      <p:bldP spid="10281" grpId="0" animBg="1"/>
      <p:bldP spid="10281" grpId="1" animBg="1"/>
      <p:bldP spid="10282" grpId="0" animBg="1"/>
      <p:bldP spid="10282" grpId="1" animBg="1"/>
      <p:bldP spid="10283" grpId="0" animBg="1"/>
      <p:bldP spid="10283" grpId="1" animBg="1"/>
      <p:bldP spid="10284" grpId="0" animBg="1"/>
      <p:bldP spid="10284" grpId="1" animBg="1"/>
      <p:bldP spid="10285" grpId="0" animBg="1"/>
      <p:bldP spid="10285" grpId="1" animBg="1"/>
      <p:bldP spid="10286" grpId="0" animBg="1"/>
      <p:bldP spid="10286" grpId="1" animBg="1"/>
      <p:bldP spid="10287" grpId="0" animBg="1"/>
      <p:bldP spid="10287" grpId="1" animBg="1"/>
      <p:bldP spid="10288" grpId="0" animBg="1"/>
      <p:bldP spid="1028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6977" name="Group 51"/>
          <p:cNvGrpSpPr>
            <a:grpSpLocks/>
          </p:cNvGrpSpPr>
          <p:nvPr/>
        </p:nvGrpSpPr>
        <p:grpSpPr bwMode="auto">
          <a:xfrm>
            <a:off x="-12700" y="-85725"/>
            <a:ext cx="320675" cy="7162800"/>
            <a:chOff x="202295" y="-322943"/>
            <a:chExt cx="319314" cy="7180943"/>
          </a:xfrm>
        </p:grpSpPr>
        <p:sp>
          <p:nvSpPr>
            <p:cNvPr id="10" name="Rectangle 9"/>
            <p:cNvSpPr/>
            <p:nvPr/>
          </p:nvSpPr>
          <p:spPr bwMode="auto">
            <a:xfrm>
              <a:off x="202295" y="-322943"/>
              <a:ext cx="319314" cy="7166620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.VnTime" pitchFamily="34" charset="0"/>
              </a:endParaRPr>
            </a:p>
          </p:txBody>
        </p:sp>
        <p:sp>
          <p:nvSpPr>
            <p:cNvPr id="127027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altLang="en-US" sz="2000">
                <a:latin typeface=".VnTime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14" y="-308620"/>
              <a:ext cx="75877" cy="7166620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.VnTime" pitchFamily="34" charset="0"/>
              </a:endParaRPr>
            </a:p>
          </p:txBody>
        </p:sp>
      </p:grpSp>
      <p:sp>
        <p:nvSpPr>
          <p:cNvPr id="4" name="AutoShape 51"/>
          <p:cNvSpPr>
            <a:spLocks noChangeArrowheads="1"/>
          </p:cNvSpPr>
          <p:nvPr/>
        </p:nvSpPr>
        <p:spPr bwMode="auto">
          <a:xfrm>
            <a:off x="1543050" y="5921375"/>
            <a:ext cx="1924336" cy="8604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altLang="en-US" sz="2800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altLang="en-US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SBD</a:t>
            </a:r>
          </a:p>
        </p:txBody>
      </p:sp>
      <p:pic>
        <p:nvPicPr>
          <p:cNvPr id="5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7625" y="61436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6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375" y="592137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7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09575" y="59944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8" name="WordArt 226"/>
          <p:cNvSpPr>
            <a:spLocks noChangeArrowheads="1" noChangeShapeType="1" noTextEdit="1"/>
          </p:cNvSpPr>
          <p:nvPr/>
        </p:nvSpPr>
        <p:spPr bwMode="auto">
          <a:xfrm>
            <a:off x="615950" y="61071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b</a:t>
            </a:r>
          </a:p>
        </p:txBody>
      </p:sp>
      <p:sp>
        <p:nvSpPr>
          <p:cNvPr id="16" name="AutoShape 51"/>
          <p:cNvSpPr>
            <a:spLocks noChangeArrowheads="1"/>
          </p:cNvSpPr>
          <p:nvPr/>
        </p:nvSpPr>
        <p:spPr bwMode="auto">
          <a:xfrm>
            <a:off x="5791200" y="6002338"/>
            <a:ext cx="1760538" cy="85566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ts val="3363"/>
              </a:lnSpc>
              <a:spcBef>
                <a:spcPct val="20000"/>
              </a:spcBef>
              <a:buFont typeface="Arial" charset="0"/>
              <a:buNone/>
            </a:pPr>
            <a:r>
              <a:rPr lang="sv-SE" sz="2800" b="1" dirty="0" smtClean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 Góc </a:t>
            </a:r>
            <a:r>
              <a:rPr lang="sv-SE" sz="2800" b="1" dirty="0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SBA </a:t>
            </a:r>
          </a:p>
        </p:txBody>
      </p:sp>
      <p:pic>
        <p:nvPicPr>
          <p:cNvPr id="17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61833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8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59610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9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60340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20" name="WordArt 226"/>
          <p:cNvSpPr>
            <a:spLocks noChangeArrowheads="1" noChangeShapeType="1" noTextEdit="1"/>
          </p:cNvSpPr>
          <p:nvPr/>
        </p:nvSpPr>
        <p:spPr bwMode="auto">
          <a:xfrm>
            <a:off x="4792663" y="61468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d</a:t>
            </a:r>
          </a:p>
        </p:txBody>
      </p:sp>
      <p:grpSp>
        <p:nvGrpSpPr>
          <p:cNvPr id="126988" name="Group 1"/>
          <p:cNvGrpSpPr>
            <a:grpSpLocks/>
          </p:cNvGrpSpPr>
          <p:nvPr/>
        </p:nvGrpSpPr>
        <p:grpSpPr bwMode="auto">
          <a:xfrm>
            <a:off x="0" y="990600"/>
            <a:ext cx="1543050" cy="1358900"/>
            <a:chOff x="76200" y="1231900"/>
            <a:chExt cx="1543050" cy="1358900"/>
          </a:xfrm>
        </p:grpSpPr>
        <p:sp>
          <p:nvSpPr>
            <p:cNvPr id="127024" name="AutoShape 27"/>
            <p:cNvSpPr>
              <a:spLocks noChangeArrowheads="1"/>
            </p:cNvSpPr>
            <p:nvPr/>
          </p:nvSpPr>
          <p:spPr bwMode="auto">
            <a:xfrm>
              <a:off x="76200" y="1231900"/>
              <a:ext cx="1543050" cy="1358900"/>
            </a:xfrm>
            <a:prstGeom prst="sun">
              <a:avLst>
                <a:gd name="adj" fmla="val 19880"/>
              </a:avLst>
            </a:prstGeom>
            <a:gradFill rotWithShape="1">
              <a:gsLst>
                <a:gs pos="0">
                  <a:srgbClr val="FF0066"/>
                </a:gs>
                <a:gs pos="100000">
                  <a:srgbClr val="E9EE1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sz="2800"/>
            </a:p>
          </p:txBody>
        </p:sp>
        <p:sp>
          <p:nvSpPr>
            <p:cNvPr id="127025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442913" y="1627188"/>
              <a:ext cx="776287" cy="5826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Câu 3</a:t>
              </a:r>
            </a:p>
          </p:txBody>
        </p:sp>
      </p:grpSp>
      <p:pic>
        <p:nvPicPr>
          <p:cNvPr id="126989" name="Picture 29" descr="Picture1"/>
          <p:cNvPicPr>
            <a:picLocks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1017588"/>
            <a:ext cx="914400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90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07263" y="-85725"/>
            <a:ext cx="16541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991" name="Picture 54" descr="Tàng-Tàng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551738" y="6026150"/>
            <a:ext cx="1409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6992" name="WordArt 30"/>
          <p:cNvSpPr>
            <a:spLocks noChangeArrowheads="1" noChangeShapeType="1" noTextEdit="1"/>
          </p:cNvSpPr>
          <p:nvPr/>
        </p:nvSpPr>
        <p:spPr bwMode="auto">
          <a:xfrm>
            <a:off x="831850" y="84138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RUNG CHUÔNG VÀNG</a:t>
            </a:r>
          </a:p>
        </p:txBody>
      </p:sp>
      <p:sp>
        <p:nvSpPr>
          <p:cNvPr id="37" name="AutoShape 51"/>
          <p:cNvSpPr>
            <a:spLocks noChangeArrowheads="1"/>
          </p:cNvSpPr>
          <p:nvPr/>
        </p:nvSpPr>
        <p:spPr bwMode="auto">
          <a:xfrm>
            <a:off x="1295400" y="1066800"/>
            <a:ext cx="5105400" cy="2286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vi-VN" sz="2400" b="1" dirty="0">
                <a:latin typeface="Times New Roman" pitchFamily="18" charset="0"/>
              </a:rPr>
              <a:t>Cho hình chóp S.ABCD có đáy</a:t>
            </a:r>
            <a:r>
              <a:rPr lang="en-US" sz="2400" b="1" dirty="0">
                <a:latin typeface="Times New Roman" pitchFamily="18" charset="0"/>
              </a:rPr>
              <a:t> ABCD</a:t>
            </a:r>
          </a:p>
          <a:p>
            <a:pPr algn="ctr">
              <a:defRPr/>
            </a:pPr>
            <a:r>
              <a:rPr lang="en-US" sz="2400" b="1" dirty="0">
                <a:latin typeface="Times New Roman" pitchFamily="18" charset="0"/>
              </a:rPr>
              <a:t>là hình vuông ,cạnh SA vuông với </a:t>
            </a:r>
          </a:p>
          <a:p>
            <a:pPr algn="ctr">
              <a:defRPr/>
            </a:pPr>
            <a:r>
              <a:rPr lang="en-US" sz="2400" b="1" dirty="0" err="1">
                <a:latin typeface="Times New Roman" pitchFamily="18" charset="0"/>
              </a:rPr>
              <a:t>mp</a:t>
            </a:r>
            <a:r>
              <a:rPr lang="en-US" sz="2400" b="1" dirty="0">
                <a:latin typeface="Times New Roman" pitchFamily="18" charset="0"/>
              </a:rPr>
              <a:t>(ABCD).Khi đó góc giữa </a:t>
            </a:r>
            <a:r>
              <a:rPr lang="en-US" sz="2400" b="1" dirty="0" err="1">
                <a:latin typeface="Times New Roman" pitchFamily="18" charset="0"/>
              </a:rPr>
              <a:t>mp</a:t>
            </a:r>
            <a:r>
              <a:rPr lang="en-US" sz="2400" b="1" dirty="0">
                <a:latin typeface="Times New Roman" pitchFamily="18" charset="0"/>
              </a:rPr>
              <a:t>(SBD)</a:t>
            </a:r>
          </a:p>
          <a:p>
            <a:pPr algn="ctr">
              <a:defRPr/>
            </a:pPr>
            <a:r>
              <a:rPr lang="en-US" sz="2400" b="1" dirty="0">
                <a:latin typeface="Times New Roman" pitchFamily="18" charset="0"/>
              </a:rPr>
              <a:t>với </a:t>
            </a:r>
            <a:r>
              <a:rPr lang="en-US" sz="2400" b="1" dirty="0" err="1">
                <a:latin typeface="Times New Roman" pitchFamily="18" charset="0"/>
              </a:rPr>
              <a:t>mp</a:t>
            </a:r>
            <a:r>
              <a:rPr lang="en-US" sz="2400" b="1" dirty="0">
                <a:latin typeface="Times New Roman" pitchFamily="18" charset="0"/>
              </a:rPr>
              <a:t>(ABCD)là</a:t>
            </a:r>
            <a:r>
              <a:rPr lang="en-US" sz="2400" dirty="0"/>
              <a:t>:</a:t>
            </a:r>
          </a:p>
          <a:p>
            <a:pPr algn="ctr">
              <a:defRPr/>
            </a:pPr>
            <a:r>
              <a:rPr lang="vi-VN" sz="2400" dirty="0"/>
              <a:t> </a:t>
            </a:r>
            <a:endParaRPr lang="fr-FR" altLang="en-US" sz="2200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  <a:cs typeface="Tahoma" pitchFamily="34" charset="0"/>
            </a:endParaRPr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1627187" y="4895850"/>
            <a:ext cx="1840199" cy="863647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sv-SE" sz="2800" b="1" dirty="0" smtClean="0">
              <a:solidFill>
                <a:schemeClr val="bg1"/>
              </a:solidFill>
              <a:latin typeface="Times New Roman" pitchFamily="18" charset="0"/>
            </a:endParaRPr>
          </a:p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b="1" dirty="0" smtClean="0">
                <a:solidFill>
                  <a:schemeClr val="bg1"/>
                </a:solidFill>
                <a:latin typeface="Times New Roman" pitchFamily="18" charset="0"/>
              </a:rPr>
              <a:t>  Góc SDA</a:t>
            </a:r>
          </a:p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altLang="en-US" sz="2800" b="1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endParaRPr lang="fr-FR" altLang="en-US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5" y="51530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7702" y="4957809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04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28625" y="50038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044" name="WordArt 226"/>
          <p:cNvSpPr>
            <a:spLocks noChangeArrowheads="1" noChangeShapeType="1" noTextEdit="1"/>
          </p:cNvSpPr>
          <p:nvPr/>
        </p:nvSpPr>
        <p:spPr bwMode="auto">
          <a:xfrm>
            <a:off x="635000" y="51165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A</a:t>
            </a:r>
          </a:p>
        </p:txBody>
      </p:sp>
      <p:sp>
        <p:nvSpPr>
          <p:cNvPr id="9" name="AutoShape 51"/>
          <p:cNvSpPr>
            <a:spLocks noChangeArrowheads="1"/>
          </p:cNvSpPr>
          <p:nvPr/>
        </p:nvSpPr>
        <p:spPr bwMode="auto">
          <a:xfrm>
            <a:off x="5710238" y="4953000"/>
            <a:ext cx="1841500" cy="8382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2800" dirty="0" smtClean="0"/>
              <a:t>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800" b="1" dirty="0" smtClean="0">
                <a:solidFill>
                  <a:schemeClr val="bg1"/>
                </a:solidFill>
                <a:latin typeface="Times New Roman" pitchFamily="18" charset="0"/>
              </a:rPr>
              <a:t>  Góc SOA    </a:t>
            </a:r>
            <a:endParaRPr lang="sv-SE" sz="2800" b="1" dirty="0">
              <a:solidFill>
                <a:schemeClr val="bg1"/>
              </a:solidFill>
              <a:latin typeface="Times New Roman" pitchFamily="18" charset="0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51927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49704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50434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5" name="WordArt 226"/>
          <p:cNvSpPr>
            <a:spLocks noChangeArrowheads="1" noChangeShapeType="1" noTextEdit="1"/>
          </p:cNvSpPr>
          <p:nvPr/>
        </p:nvSpPr>
        <p:spPr bwMode="auto">
          <a:xfrm>
            <a:off x="4792663" y="5156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c</a:t>
            </a:r>
          </a:p>
        </p:txBody>
      </p:sp>
      <p:pic>
        <p:nvPicPr>
          <p:cNvPr id="127021" name="Picture 14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6484038" y="2723173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40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dirty="0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</a:t>
            </a:r>
            <a:endParaRPr lang="vi-VN" sz="6600" b="1" dirty="0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21" name="Oval 20"/>
          <p:cNvSpPr/>
          <p:nvPr/>
        </p:nvSpPr>
        <p:spPr>
          <a:xfrm>
            <a:off x="8134350" y="2723173"/>
            <a:ext cx="731838" cy="220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TG</a:t>
            </a:r>
            <a:endParaRPr lang="vi-VN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3.61111E-6 -3.33333E-6 L -3.61111E-6 -0.07222 " pathEditMode="relative" rAng="0" ptsTypes="AA">
                                      <p:cBhvr>
                                        <p:cTn id="7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3000"/>
                            </p:stCondLst>
                            <p:childTnLst>
                              <p:par>
                                <p:cTn id="1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1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6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7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17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8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8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8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9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9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0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0" grpId="0" animBg="1"/>
      <p:bldP spid="37" grpId="0" animBg="1"/>
      <p:bldP spid="1043" grpId="0" animBg="1"/>
      <p:bldP spid="1044" grpId="0" animBg="1"/>
      <p:bldP spid="9" grpId="0" animBg="1"/>
      <p:bldP spid="9" grpId="1" animBg="1"/>
      <p:bldP spid="13" grpId="0" animBg="1"/>
      <p:bldP spid="1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025" name="Group 51"/>
          <p:cNvGrpSpPr>
            <a:grpSpLocks/>
          </p:cNvGrpSpPr>
          <p:nvPr/>
        </p:nvGrpSpPr>
        <p:grpSpPr bwMode="auto">
          <a:xfrm>
            <a:off x="-12700" y="-85725"/>
            <a:ext cx="320675" cy="7162800"/>
            <a:chOff x="202295" y="-322943"/>
            <a:chExt cx="319314" cy="7180943"/>
          </a:xfrm>
        </p:grpSpPr>
        <p:sp>
          <p:nvSpPr>
            <p:cNvPr id="10" name="Rectangle 9"/>
            <p:cNvSpPr/>
            <p:nvPr/>
          </p:nvSpPr>
          <p:spPr bwMode="auto">
            <a:xfrm>
              <a:off x="202295" y="-322943"/>
              <a:ext cx="319314" cy="7166620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.VnTime" pitchFamily="34" charset="0"/>
              </a:endParaRPr>
            </a:p>
          </p:txBody>
        </p:sp>
        <p:sp>
          <p:nvSpPr>
            <p:cNvPr id="129075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altLang="en-US" sz="2000">
                <a:latin typeface=".VnTime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 bwMode="auto">
            <a:xfrm>
              <a:off x="324014" y="-308620"/>
              <a:ext cx="75877" cy="7166620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.VnTime" pitchFamily="34" charset="0"/>
              </a:endParaRPr>
            </a:p>
          </p:txBody>
        </p:sp>
      </p:grpSp>
      <p:sp>
        <p:nvSpPr>
          <p:cNvPr id="4" name="AutoShape 51"/>
          <p:cNvSpPr>
            <a:spLocks noChangeArrowheads="1"/>
          </p:cNvSpPr>
          <p:nvPr/>
        </p:nvSpPr>
        <p:spPr bwMode="auto">
          <a:xfrm>
            <a:off x="1597477" y="5921375"/>
            <a:ext cx="2516188" cy="860425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342900" indent="-342900" eaLnBrk="0" hangingPunct="0">
              <a:spcBef>
                <a:spcPct val="20000"/>
              </a:spcBef>
              <a:buFont typeface="Arial" charset="0"/>
              <a:buNone/>
            </a:pPr>
            <a:r>
              <a:rPr lang="en-US" altLang="en-US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   (SBD) vuông (SAC)</a:t>
            </a:r>
          </a:p>
        </p:txBody>
      </p:sp>
      <p:pic>
        <p:nvPicPr>
          <p:cNvPr id="5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47625" y="61436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6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3375" y="592137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7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09575" y="59944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8" name="WordArt 226"/>
          <p:cNvSpPr>
            <a:spLocks noChangeArrowheads="1" noChangeShapeType="1" noTextEdit="1"/>
          </p:cNvSpPr>
          <p:nvPr/>
        </p:nvSpPr>
        <p:spPr bwMode="auto">
          <a:xfrm>
            <a:off x="615950" y="61071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b</a:t>
            </a:r>
          </a:p>
        </p:txBody>
      </p:sp>
      <p:sp>
        <p:nvSpPr>
          <p:cNvPr id="16" name="AutoShape 51"/>
          <p:cNvSpPr>
            <a:spLocks noChangeArrowheads="1"/>
          </p:cNvSpPr>
          <p:nvPr/>
        </p:nvSpPr>
        <p:spPr bwMode="auto">
          <a:xfrm>
            <a:off x="5791200" y="5943600"/>
            <a:ext cx="2362200" cy="858837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just" eaLnBrk="0" hangingPunct="0">
              <a:lnSpc>
                <a:spcPts val="3363"/>
              </a:lnSpc>
              <a:spcBef>
                <a:spcPct val="20000"/>
              </a:spcBef>
              <a:buFont typeface="Arial" charset="0"/>
              <a:buNone/>
            </a:pPr>
            <a:r>
              <a:rPr lang="sv-SE" sz="2800" b="1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  </a:t>
            </a:r>
            <a:r>
              <a:rPr lang="sv-SE" b="1">
                <a:solidFill>
                  <a:schemeClr val="bg1"/>
                </a:solidFill>
                <a:latin typeface="Times New Roman" pitchFamily="18" charset="0"/>
                <a:sym typeface="Wingdings" pitchFamily="2" charset="2"/>
              </a:rPr>
              <a:t>(SCD) vuông (SAD)</a:t>
            </a:r>
          </a:p>
        </p:txBody>
      </p:sp>
      <p:pic>
        <p:nvPicPr>
          <p:cNvPr id="17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61833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8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59610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9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60340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20" name="WordArt 226"/>
          <p:cNvSpPr>
            <a:spLocks noChangeArrowheads="1" noChangeShapeType="1" noTextEdit="1"/>
          </p:cNvSpPr>
          <p:nvPr/>
        </p:nvSpPr>
        <p:spPr bwMode="auto">
          <a:xfrm>
            <a:off x="4792663" y="61468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d</a:t>
            </a:r>
          </a:p>
        </p:txBody>
      </p:sp>
      <p:grpSp>
        <p:nvGrpSpPr>
          <p:cNvPr id="129036" name="Group 1"/>
          <p:cNvGrpSpPr>
            <a:grpSpLocks/>
          </p:cNvGrpSpPr>
          <p:nvPr/>
        </p:nvGrpSpPr>
        <p:grpSpPr bwMode="auto">
          <a:xfrm>
            <a:off x="0" y="990600"/>
            <a:ext cx="1543050" cy="1358900"/>
            <a:chOff x="76200" y="1231900"/>
            <a:chExt cx="1543050" cy="1358900"/>
          </a:xfrm>
        </p:grpSpPr>
        <p:sp>
          <p:nvSpPr>
            <p:cNvPr id="129072" name="AutoShape 27"/>
            <p:cNvSpPr>
              <a:spLocks noChangeArrowheads="1"/>
            </p:cNvSpPr>
            <p:nvPr/>
          </p:nvSpPr>
          <p:spPr bwMode="auto">
            <a:xfrm>
              <a:off x="76200" y="1231900"/>
              <a:ext cx="1543050" cy="1358900"/>
            </a:xfrm>
            <a:prstGeom prst="sun">
              <a:avLst>
                <a:gd name="adj" fmla="val 19880"/>
              </a:avLst>
            </a:prstGeom>
            <a:gradFill rotWithShape="1">
              <a:gsLst>
                <a:gs pos="0">
                  <a:srgbClr val="FF0066"/>
                </a:gs>
                <a:gs pos="100000">
                  <a:srgbClr val="E9EE10"/>
                </a:gs>
              </a:gsLst>
              <a:path path="rect">
                <a:fillToRect l="50000" t="50000" r="50000" b="50000"/>
              </a:path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altLang="en-US" sz="2800"/>
            </a:p>
          </p:txBody>
        </p:sp>
        <p:sp>
          <p:nvSpPr>
            <p:cNvPr id="129073" name="WordArt 28"/>
            <p:cNvSpPr>
              <a:spLocks noChangeArrowheads="1" noChangeShapeType="1" noTextEdit="1"/>
            </p:cNvSpPr>
            <p:nvPr/>
          </p:nvSpPr>
          <p:spPr bwMode="auto">
            <a:xfrm>
              <a:off x="442913" y="1627188"/>
              <a:ext cx="776287" cy="582612"/>
            </a:xfrm>
            <a:prstGeom prst="rect">
              <a:avLst/>
            </a:prstGeom>
          </p:spPr>
          <p:txBody>
            <a:bodyPr wrap="none" fromWordArt="1">
              <a:prstTxWarp prst="textPlain">
                <a:avLst>
                  <a:gd name="adj" fmla="val 50000"/>
                </a:avLst>
              </a:prstTxWarp>
            </a:bodyPr>
            <a:lstStyle/>
            <a:p>
              <a:pPr algn="ctr"/>
              <a:r>
                <a:rPr lang="en-US" sz="3600" kern="10"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  <a:solidFill>
                    <a:srgbClr val="FFFF00"/>
                  </a:solidFill>
                  <a:effectLst>
                    <a:outerShdw dist="35921" dir="2700000" algn="ctr" rotWithShape="0">
                      <a:srgbClr val="990000"/>
                    </a:outerShdw>
                  </a:effectLst>
                  <a:latin typeface="Times New Roman"/>
                  <a:cs typeface="Times New Roman"/>
                </a:rPr>
                <a:t>Câu 4</a:t>
              </a:r>
            </a:p>
          </p:txBody>
        </p:sp>
      </p:grpSp>
      <p:pic>
        <p:nvPicPr>
          <p:cNvPr id="129037" name="Picture 29" descr="Picture1"/>
          <p:cNvPicPr>
            <a:picLocks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0" y="1017588"/>
            <a:ext cx="9144000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38" name="Picture 32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7307263" y="-85725"/>
            <a:ext cx="1654175" cy="138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9039" name="Picture 54" descr="Tàng-Tàng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8439150" y="5943600"/>
            <a:ext cx="1409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9040" name="WordArt 30"/>
          <p:cNvSpPr>
            <a:spLocks noChangeArrowheads="1" noChangeShapeType="1" noTextEdit="1"/>
          </p:cNvSpPr>
          <p:nvPr/>
        </p:nvSpPr>
        <p:spPr bwMode="auto">
          <a:xfrm>
            <a:off x="831850" y="84138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RUNG CHUÔNG VÀNG</a:t>
            </a:r>
          </a:p>
        </p:txBody>
      </p:sp>
      <p:sp>
        <p:nvSpPr>
          <p:cNvPr id="37" name="AutoShape 51"/>
          <p:cNvSpPr>
            <a:spLocks noChangeArrowheads="1"/>
          </p:cNvSpPr>
          <p:nvPr/>
        </p:nvSpPr>
        <p:spPr bwMode="auto">
          <a:xfrm>
            <a:off x="228600" y="2286000"/>
            <a:ext cx="5257800" cy="24384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w="9525">
            <a:solidFill>
              <a:srgbClr val="FFFF00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vi-VN" sz="2400" b="1">
                <a:latin typeface="Times New Roman" pitchFamily="18" charset="0"/>
              </a:rPr>
              <a:t>Cho hình chóp </a:t>
            </a:r>
            <a:r>
              <a:rPr lang="vi-VN" sz="2400" b="1" i="1">
                <a:latin typeface="Times New Roman" pitchFamily="18" charset="0"/>
              </a:rPr>
              <a:t>S.ABCD</a:t>
            </a:r>
            <a:r>
              <a:rPr lang="vi-VN" sz="2400" b="1">
                <a:latin typeface="Times New Roman" pitchFamily="18" charset="0"/>
              </a:rPr>
              <a:t> có đáy</a:t>
            </a:r>
            <a:r>
              <a:rPr lang="en-US" sz="2400" b="1">
                <a:latin typeface="Times New Roman" pitchFamily="18" charset="0"/>
              </a:rPr>
              <a:t> ABCD</a:t>
            </a:r>
          </a:p>
          <a:p>
            <a:pPr algn="ctr">
              <a:defRPr/>
            </a:pPr>
            <a:r>
              <a:rPr lang="en-US" sz="2400" b="1">
                <a:latin typeface="Times New Roman" pitchFamily="18" charset="0"/>
              </a:rPr>
              <a:t>là hình vuông có cạnh SA vuông với </a:t>
            </a:r>
          </a:p>
          <a:p>
            <a:pPr algn="ctr">
              <a:defRPr/>
            </a:pPr>
            <a:r>
              <a:rPr lang="en-US" sz="2400" b="1">
                <a:latin typeface="Times New Roman" pitchFamily="18" charset="0"/>
              </a:rPr>
              <a:t>mp(ABCD).Khi đó hãy chọn phương</a:t>
            </a:r>
          </a:p>
          <a:p>
            <a:pPr algn="ctr">
              <a:defRPr/>
            </a:pPr>
            <a:r>
              <a:rPr lang="en-US" sz="2400" b="1">
                <a:latin typeface="Times New Roman" pitchFamily="18" charset="0"/>
              </a:rPr>
              <a:t>án</a:t>
            </a:r>
            <a:r>
              <a:rPr lang="en-US" sz="2400" b="1">
                <a:solidFill>
                  <a:srgbClr val="FF9933"/>
                </a:solidFill>
                <a:latin typeface="Times New Roman" pitchFamily="18" charset="0"/>
              </a:rPr>
              <a:t> </a:t>
            </a:r>
            <a:r>
              <a:rPr lang="en-US" sz="2800" b="1">
                <a:solidFill>
                  <a:srgbClr val="FF3300"/>
                </a:solidFill>
                <a:latin typeface="Times New Roman" pitchFamily="18" charset="0"/>
              </a:rPr>
              <a:t>SAI </a:t>
            </a:r>
            <a:r>
              <a:rPr lang="en-US" sz="2800" b="1">
                <a:latin typeface="Times New Roman" pitchFamily="18" charset="0"/>
              </a:rPr>
              <a:t>:</a:t>
            </a:r>
          </a:p>
          <a:p>
            <a:pPr algn="ctr">
              <a:defRPr/>
            </a:pPr>
            <a:endParaRPr lang="fr-FR" altLang="en-US" sz="2200" b="1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itchFamily="18" charset="0"/>
              <a:cs typeface="Tahoma" pitchFamily="34" charset="0"/>
            </a:endParaRPr>
          </a:p>
        </p:txBody>
      </p:sp>
      <p:sp>
        <p:nvSpPr>
          <p:cNvPr id="3" name="AutoShape 51"/>
          <p:cNvSpPr>
            <a:spLocks noChangeArrowheads="1"/>
          </p:cNvSpPr>
          <p:nvPr/>
        </p:nvSpPr>
        <p:spPr bwMode="auto">
          <a:xfrm>
            <a:off x="1600200" y="4876800"/>
            <a:ext cx="2510742" cy="838200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28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2" indent="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sv-SE" altLang="en-US" b="1" dirty="0" smtClean="0">
                <a:solidFill>
                  <a:schemeClr val="bg1"/>
                </a:solidFill>
                <a:latin typeface="Times New Roman" pitchFamily="18" charset="0"/>
              </a:rPr>
              <a:t>(   (SAC) vuông (ABCD)</a:t>
            </a:r>
            <a:endParaRPr lang="fr-FR" altLang="en-US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39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28575" y="5153025"/>
            <a:ext cx="593725" cy="35083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40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52425" y="4930775"/>
            <a:ext cx="1500188" cy="801688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04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28625" y="5003800"/>
            <a:ext cx="817563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044" name="WordArt 226"/>
          <p:cNvSpPr>
            <a:spLocks noChangeArrowheads="1" noChangeShapeType="1" noTextEdit="1"/>
          </p:cNvSpPr>
          <p:nvPr/>
        </p:nvSpPr>
        <p:spPr bwMode="auto">
          <a:xfrm>
            <a:off x="635000" y="5116513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A</a:t>
            </a:r>
          </a:p>
        </p:txBody>
      </p:sp>
      <p:sp>
        <p:nvSpPr>
          <p:cNvPr id="9" name="AutoShape 51"/>
          <p:cNvSpPr>
            <a:spLocks noChangeArrowheads="1"/>
          </p:cNvSpPr>
          <p:nvPr/>
        </p:nvSpPr>
        <p:spPr bwMode="auto">
          <a:xfrm>
            <a:off x="5710238" y="4830762"/>
            <a:ext cx="2443162" cy="88423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>
            <a:noFill/>
          </a:ln>
          <a:extLst/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lvl="2" indent="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altLang="en-US" sz="2800" dirty="0" smtClean="0"/>
              <a:t>       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sv-SE" sz="2000" b="1" dirty="0" smtClean="0">
                <a:solidFill>
                  <a:schemeClr val="bg1"/>
                </a:solidFill>
                <a:latin typeface="Times New Roman" pitchFamily="18" charset="0"/>
              </a:rPr>
              <a:t>  (</a:t>
            </a:r>
            <a:r>
              <a:rPr lang="sv-SE" b="1" dirty="0" smtClean="0">
                <a:solidFill>
                  <a:schemeClr val="bg1"/>
                </a:solidFill>
                <a:latin typeface="Times New Roman" pitchFamily="18" charset="0"/>
              </a:rPr>
              <a:t>SBD) vuông(ABCD</a:t>
            </a:r>
            <a:r>
              <a:rPr lang="sv-SE" sz="2000" b="1" dirty="0" smtClean="0">
                <a:solidFill>
                  <a:schemeClr val="bg1"/>
                </a:solidFill>
                <a:latin typeface="Times New Roman" pitchFamily="18" charset="0"/>
              </a:rPr>
              <a:t>)   </a:t>
            </a:r>
            <a:endParaRPr lang="sv-SE" sz="2000" b="1" dirty="0">
              <a:solidFill>
                <a:schemeClr val="bg1"/>
              </a:solidFill>
              <a:latin typeface="Times New Roman" pitchFamily="18" charset="0"/>
              <a:sym typeface="Wingdings" pitchFamily="2" charset="2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alt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7" descr="Blue_chapterlist"/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129088" y="5192713"/>
            <a:ext cx="593725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" name="Picture 39" descr="Classicmode"/>
          <p:cNvPicPr>
            <a:picLocks noChangeAspect="1" noChangeArrowheads="1"/>
          </p:cNvPicPr>
          <p:nvPr/>
        </p:nvPicPr>
        <p:blipFill>
          <a:blip r:embed="rId10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510088" y="49704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3" name="Oval 59">
            <a:hlinkHover r:id="" action="ppaction://noaction" highlightClick="1">
              <a:snd r:embed="rId11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4586288" y="504348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5" name="WordArt 226"/>
          <p:cNvSpPr>
            <a:spLocks noChangeArrowheads="1" noChangeShapeType="1" noTextEdit="1"/>
          </p:cNvSpPr>
          <p:nvPr/>
        </p:nvSpPr>
        <p:spPr bwMode="auto">
          <a:xfrm>
            <a:off x="4792663" y="51562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c</a:t>
            </a:r>
          </a:p>
        </p:txBody>
      </p:sp>
      <p:pic>
        <p:nvPicPr>
          <p:cNvPr id="129069" name="Picture 141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5638800" y="1981200"/>
            <a:ext cx="19812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" name="Rectangle 5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40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30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20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10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7824788" y="1677194"/>
            <a:ext cx="1136650" cy="106600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dirty="0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</a:t>
            </a:r>
            <a:endParaRPr lang="vi-VN" sz="6600" b="1" dirty="0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7" name="Oval 96"/>
          <p:cNvSpPr/>
          <p:nvPr/>
        </p:nvSpPr>
        <p:spPr>
          <a:xfrm>
            <a:off x="8134350" y="2723173"/>
            <a:ext cx="731838" cy="22005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TG</a:t>
            </a:r>
            <a:endParaRPr lang="vi-VN" dirty="0"/>
          </a:p>
        </p:txBody>
      </p:sp>
    </p:spTree>
    <p:custDataLst>
      <p:tags r:id="rId1"/>
    </p:custData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5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0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5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88889E-6 1.11022E-16 L 3.88889E-6 -0.07222 " pathEditMode="relative" rAng="0" ptsTypes="AA">
                                      <p:cBhvr>
                                        <p:cTn id="7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7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7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"/>
                            </p:stCondLst>
                            <p:childTnLst>
                              <p:par>
                                <p:cTn id="9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000"/>
                            </p:stCondLst>
                            <p:childTnLst>
                              <p:par>
                                <p:cTn id="9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5000"/>
                            </p:stCondLst>
                            <p:childTnLst>
                              <p:par>
                                <p:cTn id="10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000"/>
                            </p:stCondLst>
                            <p:childTnLst>
                              <p:par>
                                <p:cTn id="10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7000"/>
                            </p:stCondLst>
                            <p:childTnLst>
                              <p:par>
                                <p:cTn id="10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8000"/>
                            </p:stCondLst>
                            <p:childTnLst>
                              <p:par>
                                <p:cTn id="10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000"/>
                            </p:stCondLst>
                            <p:childTnLst>
                              <p:par>
                                <p:cTn id="11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2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7000"/>
                            </p:stCondLst>
                            <p:childTnLst>
                              <p:par>
                                <p:cTn id="13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8000"/>
                            </p:stCondLst>
                            <p:childTnLst>
                              <p:par>
                                <p:cTn id="13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9000"/>
                            </p:stCondLst>
                            <p:childTnLst>
                              <p:par>
                                <p:cTn id="14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4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4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3000"/>
                            </p:stCondLst>
                            <p:childTnLst>
                              <p:par>
                                <p:cTn id="15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24000"/>
                            </p:stCondLst>
                            <p:childTnLst>
                              <p:par>
                                <p:cTn id="15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25000"/>
                            </p:stCondLst>
                            <p:childTnLst>
                              <p:par>
                                <p:cTn id="16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6000"/>
                            </p:stCondLst>
                            <p:childTnLst>
                              <p:par>
                                <p:cTn id="16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27000"/>
                            </p:stCondLst>
                            <p:childTnLst>
                              <p:par>
                                <p:cTn id="16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8000"/>
                            </p:stCondLst>
                            <p:childTnLst>
                              <p:par>
                                <p:cTn id="16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9000"/>
                            </p:stCondLst>
                            <p:childTnLst>
                              <p:par>
                                <p:cTn id="17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30000"/>
                            </p:stCondLst>
                            <p:childTnLst>
                              <p:par>
                                <p:cTn id="17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7" fill="hold">
                            <p:stCondLst>
                              <p:cond delay="31000"/>
                            </p:stCondLst>
                            <p:childTnLst>
                              <p:par>
                                <p:cTn id="17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32000"/>
                            </p:stCondLst>
                            <p:childTnLst>
                              <p:par>
                                <p:cTn id="18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3" fill="hold">
                            <p:stCondLst>
                              <p:cond delay="33000"/>
                            </p:stCondLst>
                            <p:childTnLst>
                              <p:par>
                                <p:cTn id="18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34000"/>
                            </p:stCondLst>
                            <p:childTnLst>
                              <p:par>
                                <p:cTn id="18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35000"/>
                            </p:stCondLst>
                            <p:childTnLst>
                              <p:par>
                                <p:cTn id="19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6000"/>
                            </p:stCondLst>
                            <p:childTnLst>
                              <p:par>
                                <p:cTn id="19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37000"/>
                            </p:stCondLst>
                            <p:childTnLst>
                              <p:par>
                                <p:cTn id="19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38000"/>
                            </p:stCondLst>
                            <p:childTnLst>
                              <p:par>
                                <p:cTn id="19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1" fill="hold">
                            <p:stCondLst>
                              <p:cond delay="39000"/>
                            </p:stCondLst>
                            <p:childTnLst>
                              <p:par>
                                <p:cTn id="20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4" fill="hold">
                            <p:stCondLst>
                              <p:cond delay="40000"/>
                            </p:stCondLst>
                            <p:childTnLst>
                              <p:par>
                                <p:cTn id="20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2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8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0" grpId="0" animBg="1"/>
      <p:bldP spid="37" grpId="0" animBg="1"/>
      <p:bldP spid="1043" grpId="0" animBg="1"/>
      <p:bldP spid="1044" grpId="0" animBg="1"/>
      <p:bldP spid="9" grpId="0" animBg="1"/>
      <p:bldP spid="9" grpId="1" animBg="1"/>
      <p:bldP spid="13" grpId="0" animBg="1"/>
      <p:bldP spid="15" grpId="0" animBg="1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AutoShape 51"/>
          <p:cNvSpPr>
            <a:spLocks noChangeArrowheads="1"/>
          </p:cNvSpPr>
          <p:nvPr/>
        </p:nvSpPr>
        <p:spPr bwMode="auto">
          <a:xfrm>
            <a:off x="1930072" y="1024660"/>
            <a:ext cx="4948257" cy="1143000"/>
          </a:xfrm>
          <a:prstGeom prst="roundRect">
            <a:avLst>
              <a:gd name="adj" fmla="val 16667"/>
            </a:avLst>
          </a:prstGeom>
          <a:solidFill>
            <a:srgbClr val="C00000"/>
          </a:solidFill>
          <a:ln w="9525">
            <a:solidFill>
              <a:srgbClr val="FF6600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>
              <a:spcBef>
                <a:spcPct val="50000"/>
              </a:spcBef>
            </a:pPr>
            <a:r>
              <a:rPr lang="en-US" sz="3600" b="1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Chọn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mệnh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đề</a:t>
            </a:r>
            <a:r>
              <a:rPr lang="en-US" sz="3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đúng ? </a:t>
            </a:r>
          </a:p>
        </p:txBody>
      </p:sp>
      <p:grpSp>
        <p:nvGrpSpPr>
          <p:cNvPr id="131074" name="Group 51"/>
          <p:cNvGrpSpPr>
            <a:grpSpLocks/>
          </p:cNvGrpSpPr>
          <p:nvPr/>
        </p:nvGrpSpPr>
        <p:grpSpPr bwMode="auto">
          <a:xfrm>
            <a:off x="-3175" y="-4763"/>
            <a:ext cx="320675" cy="6858001"/>
            <a:chOff x="202295" y="-322943"/>
            <a:chExt cx="319314" cy="7180943"/>
          </a:xfrm>
        </p:grpSpPr>
        <p:sp>
          <p:nvSpPr>
            <p:cNvPr id="112" name="Rectangle 111"/>
            <p:cNvSpPr/>
            <p:nvPr/>
          </p:nvSpPr>
          <p:spPr bwMode="auto">
            <a:xfrm>
              <a:off x="202295" y="-322943"/>
              <a:ext cx="319314" cy="7165982"/>
            </a:xfrm>
            <a:prstGeom prst="rect">
              <a:avLst/>
            </a:prstGeom>
            <a:solidFill>
              <a:schemeClr val="tx2">
                <a:lumMod val="95000"/>
                <a:lumOff val="5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latin typeface=".VnTime" pitchFamily="34" charset="0"/>
              </a:endParaRPr>
            </a:p>
          </p:txBody>
        </p:sp>
        <p:sp>
          <p:nvSpPr>
            <p:cNvPr id="131121" name="Rectangle 10"/>
            <p:cNvSpPr>
              <a:spLocks noChangeArrowheads="1"/>
            </p:cNvSpPr>
            <p:nvPr/>
          </p:nvSpPr>
          <p:spPr bwMode="auto">
            <a:xfrm>
              <a:off x="238583" y="-322943"/>
              <a:ext cx="228600" cy="7166429"/>
            </a:xfrm>
            <a:prstGeom prst="rect">
              <a:avLst/>
            </a:prstGeom>
            <a:solidFill>
              <a:srgbClr val="0066FF"/>
            </a:solidFill>
            <a:ln w="9525" algn="ctr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eaLnBrk="0" hangingPunct="0"/>
              <a:endParaRPr lang="en-US" altLang="en-US" sz="2000">
                <a:latin typeface=".VnTime" pitchFamily="34" charset="0"/>
              </a:endParaRPr>
            </a:p>
          </p:txBody>
        </p:sp>
        <p:sp>
          <p:nvSpPr>
            <p:cNvPr id="114" name="Rectangle 113"/>
            <p:cNvSpPr/>
            <p:nvPr/>
          </p:nvSpPr>
          <p:spPr bwMode="auto">
            <a:xfrm>
              <a:off x="324014" y="-307982"/>
              <a:ext cx="75877" cy="7165982"/>
            </a:xfrm>
            <a:prstGeom prst="rect">
              <a:avLst/>
            </a:prstGeom>
            <a:solidFill>
              <a:srgbClr val="A3C8FF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.VnTime" pitchFamily="34" charset="0"/>
              </a:endParaRPr>
            </a:p>
          </p:txBody>
        </p:sp>
      </p:grpSp>
      <p:sp>
        <p:nvSpPr>
          <p:cNvPr id="115" name="AutoShape 51"/>
          <p:cNvSpPr>
            <a:spLocks noChangeArrowheads="1"/>
          </p:cNvSpPr>
          <p:nvPr/>
        </p:nvSpPr>
        <p:spPr bwMode="auto">
          <a:xfrm>
            <a:off x="1676399" y="2514600"/>
            <a:ext cx="5410201" cy="79533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just" eaLnBrk="0" hangingPunct="0">
              <a:buFont typeface="Arial" charset="0"/>
              <a:buNone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(P)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 (R), (Q)  (R)  (P) // (Q).</a:t>
            </a:r>
            <a:endParaRPr 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6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61913" y="29384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17" name="Picture 116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9088" y="2490788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18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95288" y="27892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19" name="WordArt 226"/>
          <p:cNvSpPr>
            <a:spLocks noChangeArrowheads="1" noChangeShapeType="1" noTextEdit="1"/>
          </p:cNvSpPr>
          <p:nvPr/>
        </p:nvSpPr>
        <p:spPr bwMode="auto">
          <a:xfrm>
            <a:off x="601663" y="2676525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A</a:t>
            </a:r>
          </a:p>
        </p:txBody>
      </p:sp>
      <p:sp>
        <p:nvSpPr>
          <p:cNvPr id="120" name="AutoShape 51"/>
          <p:cNvSpPr>
            <a:spLocks noChangeArrowheads="1"/>
          </p:cNvSpPr>
          <p:nvPr/>
        </p:nvSpPr>
        <p:spPr bwMode="auto">
          <a:xfrm>
            <a:off x="1651830" y="3612357"/>
            <a:ext cx="5434770" cy="84931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r>
              <a:rPr lang="en-US" sz="2800" b="1" dirty="0">
                <a:solidFill>
                  <a:srgbClr val="006699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(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P)  (Q), a  (P), b  (Q)  a  b. </a:t>
            </a:r>
            <a:endParaRPr lang="en-US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1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39290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2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36148" y="359886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23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3617913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24" name="WordArt 226"/>
          <p:cNvSpPr>
            <a:spLocks noChangeArrowheads="1" noChangeShapeType="1" noTextEdit="1"/>
          </p:cNvSpPr>
          <p:nvPr/>
        </p:nvSpPr>
        <p:spPr bwMode="auto">
          <a:xfrm>
            <a:off x="582613" y="378460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b</a:t>
            </a:r>
          </a:p>
        </p:txBody>
      </p:sp>
      <p:sp>
        <p:nvSpPr>
          <p:cNvPr id="125" name="AutoShape 51"/>
          <p:cNvSpPr>
            <a:spLocks noChangeArrowheads="1"/>
          </p:cNvSpPr>
          <p:nvPr/>
        </p:nvSpPr>
        <p:spPr bwMode="auto">
          <a:xfrm>
            <a:off x="1628775" y="4764088"/>
            <a:ext cx="5457825" cy="874712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(P) </a:t>
            </a: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 (R), (Q)  (R)  (P)  (Q).</a:t>
            </a:r>
            <a:endParaRPr lang="en-US" altLang="en-US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6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49196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27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8" y="469741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28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47704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29" name="WordArt 226"/>
          <p:cNvSpPr>
            <a:spLocks noChangeArrowheads="1" noChangeShapeType="1" noTextEdit="1"/>
          </p:cNvSpPr>
          <p:nvPr/>
        </p:nvSpPr>
        <p:spPr bwMode="auto">
          <a:xfrm>
            <a:off x="582613" y="48831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c</a:t>
            </a:r>
          </a:p>
        </p:txBody>
      </p:sp>
      <p:sp>
        <p:nvSpPr>
          <p:cNvPr id="130" name="AutoShape 51"/>
          <p:cNvSpPr>
            <a:spLocks noChangeArrowheads="1"/>
          </p:cNvSpPr>
          <p:nvPr/>
        </p:nvSpPr>
        <p:spPr bwMode="auto">
          <a:xfrm>
            <a:off x="1628775" y="5895975"/>
            <a:ext cx="5457825" cy="814388"/>
          </a:xfrm>
          <a:prstGeom prst="roundRect">
            <a:avLst>
              <a:gd name="adj" fmla="val 16667"/>
            </a:avLst>
          </a:prstGeom>
          <a:solidFill>
            <a:srgbClr val="7030A0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marL="457200" indent="-457200" algn="just" eaLnBrk="0" hangingPunct="0">
              <a:spcBef>
                <a:spcPct val="50000"/>
              </a:spcBef>
              <a:buFont typeface="Arial" charset="0"/>
              <a:buNone/>
            </a:pPr>
            <a:r>
              <a:rPr lang="en-US" sz="28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  <a:sym typeface="Symbol" pitchFamily="18" charset="2"/>
              </a:rPr>
              <a:t>(P) // (Q), (R)  (P)  (R)  (Q).</a:t>
            </a:r>
            <a:endParaRPr 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  <a:sym typeface="Symbol" pitchFamily="18" charset="2"/>
            </a:endParaRPr>
          </a:p>
        </p:txBody>
      </p:sp>
      <p:pic>
        <p:nvPicPr>
          <p:cNvPr id="131" name="Picture 37" descr="Blue_chapterlist"/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80963" y="5910263"/>
            <a:ext cx="593726" cy="35083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pic>
        <p:nvPicPr>
          <p:cNvPr id="132" name="Picture 39" descr="Classicmode"/>
          <p:cNvPicPr>
            <a:picLocks noChangeAspect="1" noChangeArrowheads="1"/>
          </p:cNvPicPr>
          <p:nvPr/>
        </p:nvPicPr>
        <p:blipFill>
          <a:blip r:embed="rId8">
            <a:clrChange>
              <a:clrFrom>
                <a:srgbClr val="2C2761"/>
              </a:clrFrom>
              <a:clrTo>
                <a:srgbClr val="2C276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0038" y="5827713"/>
            <a:ext cx="1500187" cy="801687"/>
          </a:xfrm>
          <a:prstGeom prst="rect">
            <a:avLst/>
          </a:prstGeom>
          <a:noFill/>
          <a:ln>
            <a:noFill/>
          </a:ln>
          <a:effectLst>
            <a:outerShdw dist="107763" dir="18900000" algn="ctr" rotWithShape="0">
              <a:srgbClr val="808080">
                <a:alpha val="50000"/>
              </a:srgbClr>
            </a:outerShdw>
          </a:effectLst>
          <a:extLst/>
        </p:spPr>
      </p:pic>
      <p:sp>
        <p:nvSpPr>
          <p:cNvPr id="133" name="Oval 59">
            <a:hlinkHover r:id="" action="ppaction://noaction" highlightClick="1">
              <a:snd r:embed="rId9" name="cached_combo42.wav"/>
            </a:hlinkHover>
          </p:cNvPr>
          <p:cNvSpPr>
            <a:spLocks noChangeArrowheads="1"/>
          </p:cNvSpPr>
          <p:nvPr/>
        </p:nvSpPr>
        <p:spPr bwMode="auto">
          <a:xfrm>
            <a:off x="376238" y="5761038"/>
            <a:ext cx="817562" cy="612775"/>
          </a:xfrm>
          <a:prstGeom prst="ellipse">
            <a:avLst/>
          </a:prstGeom>
          <a:gradFill rotWithShape="1">
            <a:gsLst>
              <a:gs pos="0">
                <a:srgbClr val="FF00FF">
                  <a:alpha val="53998"/>
                </a:srgbClr>
              </a:gs>
              <a:gs pos="100000">
                <a:srgbClr val="760076">
                  <a:alpha val="59000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hangingPunct="0"/>
            <a:endParaRPr lang="en-US" altLang="en-US" sz="2000">
              <a:latin typeface=".VnTime" pitchFamily="34" charset="0"/>
            </a:endParaRPr>
          </a:p>
        </p:txBody>
      </p:sp>
      <p:sp>
        <p:nvSpPr>
          <p:cNvPr id="134" name="WordArt 226"/>
          <p:cNvSpPr>
            <a:spLocks noChangeArrowheads="1" noChangeShapeType="1" noTextEdit="1"/>
          </p:cNvSpPr>
          <p:nvPr/>
        </p:nvSpPr>
        <p:spPr bwMode="auto">
          <a:xfrm>
            <a:off x="582613" y="6013450"/>
            <a:ext cx="460375" cy="387350"/>
          </a:xfrm>
          <a:prstGeom prst="rect">
            <a:avLst/>
          </a:prstGeom>
        </p:spPr>
        <p:txBody>
          <a:bodyPr wrap="none" fromWordArt="1">
            <a:prstTxWarp prst="textInflate">
              <a:avLst>
                <a:gd name="adj" fmla="val 13634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latin typeface=".VnTimeH"/>
              </a:rPr>
              <a:t>d</a:t>
            </a:r>
          </a:p>
        </p:txBody>
      </p:sp>
      <p:sp>
        <p:nvSpPr>
          <p:cNvPr id="135" name="AutoShape 27"/>
          <p:cNvSpPr>
            <a:spLocks noChangeArrowheads="1"/>
          </p:cNvSpPr>
          <p:nvPr/>
        </p:nvSpPr>
        <p:spPr bwMode="auto">
          <a:xfrm>
            <a:off x="0" y="993775"/>
            <a:ext cx="1543050" cy="1358900"/>
          </a:xfrm>
          <a:prstGeom prst="sun">
            <a:avLst>
              <a:gd name="adj" fmla="val 19880"/>
            </a:avLst>
          </a:prstGeom>
          <a:gradFill rotWithShape="1">
            <a:gsLst>
              <a:gs pos="0">
                <a:srgbClr val="FF0066"/>
              </a:gs>
              <a:gs pos="100000">
                <a:srgbClr val="E9EE10"/>
              </a:gs>
            </a:gsLst>
            <a:path path="rect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 altLang="en-US" sz="2800"/>
          </a:p>
        </p:txBody>
      </p:sp>
      <p:sp>
        <p:nvSpPr>
          <p:cNvPr id="136" name="WordArt 28"/>
          <p:cNvSpPr>
            <a:spLocks noChangeArrowheads="1" noChangeShapeType="1" noTextEdit="1"/>
          </p:cNvSpPr>
          <p:nvPr/>
        </p:nvSpPr>
        <p:spPr bwMode="auto">
          <a:xfrm>
            <a:off x="366713" y="1389063"/>
            <a:ext cx="781050" cy="533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solidFill>
                  <a:srgbClr val="FFFF00"/>
                </a:solidFill>
                <a:effectLst>
                  <a:outerShdw dist="35921" dir="2700000" algn="ctr" rotWithShape="0">
                    <a:srgbClr val="990000"/>
                  </a:outerShdw>
                </a:effectLst>
                <a:latin typeface="Times New Roman"/>
                <a:cs typeface="Times New Roman"/>
              </a:rPr>
              <a:t>Câu 5</a:t>
            </a:r>
          </a:p>
        </p:txBody>
      </p:sp>
      <p:pic>
        <p:nvPicPr>
          <p:cNvPr id="131097" name="Picture 29" descr="Picture1"/>
          <p:cNvPicPr>
            <a:picLocks noChangeArrowheads="1" noCrop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-4763" y="849313"/>
            <a:ext cx="9144001" cy="93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098" name="Picture 31" descr="Bellcoll">
            <a:hlinkClick r:id="" action="ppaction://hlinkshowjump?jump=firstslide"/>
          </p:cNvPr>
          <p:cNvPicPr>
            <a:picLocks noChangeAspect="1" noChangeArrowheads="1" noCrop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7777163" y="-76200"/>
            <a:ext cx="1652587" cy="167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116" name="Picture 54" descr="Tàng-Tàng"/>
          <p:cNvPicPr>
            <a:picLocks noChangeAspect="1" noChangeArrowheads="1" noCrop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7729538" y="6040438"/>
            <a:ext cx="1409700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1117" name="WordArt 30"/>
          <p:cNvSpPr>
            <a:spLocks noChangeArrowheads="1" noChangeShapeType="1" noTextEdit="1"/>
          </p:cNvSpPr>
          <p:nvPr/>
        </p:nvSpPr>
        <p:spPr bwMode="auto">
          <a:xfrm>
            <a:off x="831850" y="84138"/>
            <a:ext cx="6535738" cy="762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b="1" kern="10" dirty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RUNG CHUÔNG VÀNG</a:t>
            </a:r>
          </a:p>
        </p:txBody>
      </p:sp>
      <p:sp>
        <p:nvSpPr>
          <p:cNvPr id="53" name="Rectangle 5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01:00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4" name="Rectangle 5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2" name="Rectangle 61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3" name="Rectangle 6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00:50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6" name="Rectangle 6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8" name="Rectangle 6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0" name="Rectangle 69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00:40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7" name="Rectangle 7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79" name="Rectangle 7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00:30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6" name="Rectangle 8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7" name="Rectangle 8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8" name="Rectangle 8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89" name="Rectangle 8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0" name="Rectangle 89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1" name="Rectangle 9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2" name="Rectangle 91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3" name="Rectangle 9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00:20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4" name="Rectangle 9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5" name="Rectangle 9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99" name="Rectangle 9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0" name="Rectangle 99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1" name="Rectangle 10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2" name="Rectangle 101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3" name="Rectangle 10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00:10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4" name="Rectangle 103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00:09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5" name="Rectangle 104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00:08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6" name="Rectangle 105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00:07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7" name="Rectangle 10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00:06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00:05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09" name="Rectangle 108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00:04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00:03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13" name="Rectangle 112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00:02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37" name="Rectangle 136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00:01</a:t>
            </a:r>
            <a:endParaRPr lang="vi-VN" sz="6600" b="1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sp>
        <p:nvSpPr>
          <p:cNvPr id="138" name="Rectangle 137"/>
          <p:cNvSpPr/>
          <p:nvPr/>
        </p:nvSpPr>
        <p:spPr>
          <a:xfrm>
            <a:off x="6781800" y="2301443"/>
            <a:ext cx="2438400" cy="12153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6600" b="1" dirty="0" smtClean="0">
                <a:ln w="22225">
                  <a:noFill/>
                  <a:prstDash val="solid"/>
                </a:ln>
                <a:solidFill>
                  <a:srgbClr val="0070C0"/>
                </a:solidFill>
              </a:rPr>
              <a:t>00:00</a:t>
            </a:r>
            <a:endParaRPr lang="vi-VN" sz="6600" b="1" dirty="0">
              <a:ln w="22225">
                <a:noFill/>
                <a:prstDash val="solid"/>
              </a:ln>
              <a:solidFill>
                <a:srgbClr val="0070C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562850" y="3444802"/>
            <a:ext cx="755970" cy="49991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Jet Fighter 2-DVD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" presetClass="entr" presetSubtype="1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38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0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" presetClass="entr" presetSubtype="1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" presetClass="entr" presetSubtype="1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2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3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" presetClass="entr" presetSubtype="1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" presetClass="entr" presetSubtype="1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 3-CL (2)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8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0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8" fill="hold" nodeType="withEffect">
                                  <p:stCondLst>
                                    <p:cond delay="50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hsl" dir="cw">
                                      <p:cBhvr override="childStyle">
                                        <p:cTn id="8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10842353" s="0" l="0"/>
                                      </p:by>
                                    </p:animClr>
                                    <p:set>
                                      <p:cBhvr>
                                        <p:cTn id="8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FELIZ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-2.5E-6 -1.48148E-6 L -2.5E-6 -0.07222 " pathEditMode="relative" rAng="0" ptsTypes="AA">
                                      <p:cBhvr>
                                        <p:cTn id="8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611"/>
                                    </p:animMotion>
                                    <p:animRot by="1500000">
                                      <p:cBhvr>
                                        <p:cTn id="8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8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000"/>
                            </p:stCondLst>
                            <p:childTnLst>
                              <p:par>
                                <p:cTn id="9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000"/>
                            </p:stCondLst>
                            <p:childTnLst>
                              <p:par>
                                <p:cTn id="9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000"/>
                            </p:stCondLst>
                            <p:childTnLst>
                              <p:par>
                                <p:cTn id="10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0"/>
                            </p:stCondLst>
                            <p:childTnLst>
                              <p:par>
                                <p:cTn id="10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000"/>
                            </p:stCondLst>
                            <p:childTnLst>
                              <p:par>
                                <p:cTn id="11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000"/>
                            </p:stCondLst>
                            <p:childTnLst>
                              <p:par>
                                <p:cTn id="11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000"/>
                            </p:stCondLst>
                            <p:childTnLst>
                              <p:par>
                                <p:cTn id="12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2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4000"/>
                            </p:stCondLst>
                            <p:childTnLst>
                              <p:par>
                                <p:cTn id="13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4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9000"/>
                            </p:stCondLst>
                            <p:childTnLst>
                              <p:par>
                                <p:cTn id="15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15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21000"/>
                            </p:stCondLst>
                            <p:childTnLst>
                              <p:par>
                                <p:cTn id="15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22000"/>
                            </p:stCondLst>
                            <p:childTnLst>
                              <p:par>
                                <p:cTn id="15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23000"/>
                            </p:stCondLst>
                            <p:childTnLst>
                              <p:par>
                                <p:cTn id="16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24000"/>
                            </p:stCondLst>
                            <p:childTnLst>
                              <p:par>
                                <p:cTn id="16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7" fill="hold">
                            <p:stCondLst>
                              <p:cond delay="25000"/>
                            </p:stCondLst>
                            <p:childTnLst>
                              <p:par>
                                <p:cTn id="16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26000"/>
                            </p:stCondLst>
                            <p:childTnLst>
                              <p:par>
                                <p:cTn id="17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3" fill="hold">
                            <p:stCondLst>
                              <p:cond delay="27000"/>
                            </p:stCondLst>
                            <p:childTnLst>
                              <p:par>
                                <p:cTn id="17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8000"/>
                            </p:stCondLst>
                            <p:childTnLst>
                              <p:par>
                                <p:cTn id="17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29000"/>
                            </p:stCondLst>
                            <p:childTnLst>
                              <p:par>
                                <p:cTn id="18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0"/>
                            </p:stCondLst>
                            <p:childTnLst>
                              <p:par>
                                <p:cTn id="18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5" fill="hold">
                            <p:stCondLst>
                              <p:cond delay="31000"/>
                            </p:stCondLst>
                            <p:childTnLst>
                              <p:par>
                                <p:cTn id="18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32000"/>
                            </p:stCondLst>
                            <p:childTnLst>
                              <p:par>
                                <p:cTn id="18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33000"/>
                            </p:stCondLst>
                            <p:childTnLst>
                              <p:par>
                                <p:cTn id="19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34000"/>
                            </p:stCondLst>
                            <p:childTnLst>
                              <p:par>
                                <p:cTn id="19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7" fill="hold">
                            <p:stCondLst>
                              <p:cond delay="35000"/>
                            </p:stCondLst>
                            <p:childTnLst>
                              <p:par>
                                <p:cTn id="19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36000"/>
                            </p:stCondLst>
                            <p:childTnLst>
                              <p:par>
                                <p:cTn id="20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3" fill="hold">
                            <p:stCondLst>
                              <p:cond delay="37000"/>
                            </p:stCondLst>
                            <p:childTnLst>
                              <p:par>
                                <p:cTn id="20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38000"/>
                            </p:stCondLst>
                            <p:childTnLst>
                              <p:par>
                                <p:cTn id="20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39000"/>
                            </p:stCondLst>
                            <p:childTnLst>
                              <p:par>
                                <p:cTn id="21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40000"/>
                            </p:stCondLst>
                            <p:childTnLst>
                              <p:par>
                                <p:cTn id="21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5" fill="hold">
                            <p:stCondLst>
                              <p:cond delay="41000"/>
                            </p:stCondLst>
                            <p:childTnLst>
                              <p:par>
                                <p:cTn id="21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42000"/>
                            </p:stCondLst>
                            <p:childTnLst>
                              <p:par>
                                <p:cTn id="21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1" fill="hold">
                            <p:stCondLst>
                              <p:cond delay="43000"/>
                            </p:stCondLst>
                            <p:childTnLst>
                              <p:par>
                                <p:cTn id="22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44000"/>
                            </p:stCondLst>
                            <p:childTnLst>
                              <p:par>
                                <p:cTn id="22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27" fill="hold">
                            <p:stCondLst>
                              <p:cond delay="45000"/>
                            </p:stCondLst>
                            <p:childTnLst>
                              <p:par>
                                <p:cTn id="22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46000"/>
                            </p:stCondLst>
                            <p:childTnLst>
                              <p:par>
                                <p:cTn id="23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3" fill="hold">
                            <p:stCondLst>
                              <p:cond delay="47000"/>
                            </p:stCondLst>
                            <p:childTnLst>
                              <p:par>
                                <p:cTn id="23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48000"/>
                            </p:stCondLst>
                            <p:childTnLst>
                              <p:par>
                                <p:cTn id="23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39" fill="hold">
                            <p:stCondLst>
                              <p:cond delay="49000"/>
                            </p:stCondLst>
                            <p:childTnLst>
                              <p:par>
                                <p:cTn id="24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50000"/>
                            </p:stCondLst>
                            <p:childTnLst>
                              <p:par>
                                <p:cTn id="24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5" fill="hold">
                            <p:stCondLst>
                              <p:cond delay="51000"/>
                            </p:stCondLst>
                            <p:childTnLst>
                              <p:par>
                                <p:cTn id="246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52000"/>
                            </p:stCondLst>
                            <p:childTnLst>
                              <p:par>
                                <p:cTn id="249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1" fill="hold">
                            <p:stCondLst>
                              <p:cond delay="53000"/>
                            </p:stCondLst>
                            <p:childTnLst>
                              <p:par>
                                <p:cTn id="252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54000"/>
                            </p:stCondLst>
                            <p:childTnLst>
                              <p:par>
                                <p:cTn id="255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57" fill="hold">
                            <p:stCondLst>
                              <p:cond delay="55000"/>
                            </p:stCondLst>
                            <p:childTnLst>
                              <p:par>
                                <p:cTn id="258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56000"/>
                            </p:stCondLst>
                            <p:childTnLst>
                              <p:par>
                                <p:cTn id="261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3" fill="hold">
                            <p:stCondLst>
                              <p:cond delay="57000"/>
                            </p:stCondLst>
                            <p:childTnLst>
                              <p:par>
                                <p:cTn id="264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5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6" fill="hold">
                            <p:stCondLst>
                              <p:cond delay="58000"/>
                            </p:stCondLst>
                            <p:childTnLst>
                              <p:par>
                                <p:cTn id="267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8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59000"/>
                            </p:stCondLst>
                            <p:childTnLst>
                              <p:par>
                                <p:cTn id="270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72" fill="hold">
                            <p:stCondLst>
                              <p:cond delay="60000"/>
                            </p:stCondLst>
                            <p:childTnLst>
                              <p:par>
                                <p:cTn id="273" presetID="1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110" grpId="0" animBg="1"/>
      <p:bldP spid="118" grpId="0" animBg="1"/>
      <p:bldP spid="119" grpId="0" animBg="1"/>
      <p:bldP spid="120" grpId="0" animBg="1"/>
      <p:bldP spid="123" grpId="0" animBg="1"/>
      <p:bldP spid="124" grpId="0" animBg="1"/>
      <p:bldP spid="128" grpId="0" animBg="1"/>
      <p:bldP spid="129" grpId="0" animBg="1"/>
      <p:bldP spid="130" grpId="0" animBg="1"/>
      <p:bldP spid="130" grpId="1" animBg="1"/>
      <p:bldP spid="133" grpId="0" animBg="1"/>
      <p:bldP spid="134" grpId="0" animBg="1"/>
      <p:bldP spid="135" grpId="0" animBg="1"/>
      <p:bldP spid="135" grpId="1" animBg="1"/>
      <p:bldP spid="136" grpId="0" animBg="1"/>
      <p:bldP spid="53" grpId="0"/>
      <p:bldP spid="54" grpId="0"/>
      <p:bldP spid="55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  <p:bldP spid="100" grpId="0"/>
      <p:bldP spid="101" grpId="0"/>
      <p:bldP spid="102" grpId="0"/>
      <p:bldP spid="103" grpId="0"/>
      <p:bldP spid="104" grpId="0"/>
      <p:bldP spid="105" grpId="0"/>
      <p:bldP spid="106" grpId="0"/>
      <p:bldP spid="107" grpId="0"/>
      <p:bldP spid="108" grpId="0"/>
      <p:bldP spid="109" grpId="0"/>
      <p:bldP spid="111" grpId="0"/>
      <p:bldP spid="113" grpId="0"/>
      <p:bldP spid="137" grpId="0"/>
      <p:bldP spid="13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50" name="Text Box 4"/>
          <p:cNvSpPr txBox="1">
            <a:spLocks noChangeArrowheads="1"/>
          </p:cNvSpPr>
          <p:nvPr/>
        </p:nvSpPr>
        <p:spPr bwMode="auto">
          <a:xfrm>
            <a:off x="2195513" y="0"/>
            <a:ext cx="3743325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DẶN </a:t>
            </a:r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DÒ</a:t>
            </a:r>
          </a:p>
        </p:txBody>
      </p:sp>
      <p:sp>
        <p:nvSpPr>
          <p:cNvPr id="43056" name="Text Box 48"/>
          <p:cNvSpPr txBox="1">
            <a:spLocks noChangeArrowheads="1"/>
          </p:cNvSpPr>
          <p:nvPr/>
        </p:nvSpPr>
        <p:spPr bwMode="auto">
          <a:xfrm>
            <a:off x="250825" y="404813"/>
            <a:ext cx="7369175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Trọng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tâm: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 Cách xác định góc giữa 2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endParaRPr lang="en-US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* Cách chứng minh 2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mp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vuông góc</a:t>
            </a:r>
          </a:p>
          <a:p>
            <a:pPr algn="ctr">
              <a:spcBef>
                <a:spcPct val="50000"/>
              </a:spcBef>
            </a:pP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*    Làm bài tập:3,5,6 </a:t>
            </a:r>
            <a:r>
              <a:rPr lang="en-US" sz="24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sgk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HH11–</a:t>
            </a:r>
            <a:r>
              <a:rPr lang="en-US" sz="24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trang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113,114</a:t>
            </a:r>
          </a:p>
        </p:txBody>
      </p:sp>
      <p:pic>
        <p:nvPicPr>
          <p:cNvPr id="108558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4225925"/>
            <a:ext cx="2362200" cy="229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" name="Cloud Callout 37"/>
          <p:cNvSpPr/>
          <p:nvPr/>
        </p:nvSpPr>
        <p:spPr>
          <a:xfrm>
            <a:off x="3581400" y="3082469"/>
            <a:ext cx="5257800" cy="3200400"/>
          </a:xfrm>
          <a:prstGeom prst="cloudCallout">
            <a:avLst>
              <a:gd name="adj1" fmla="val -32737"/>
              <a:gd name="adj2" fmla="val 725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vi-VN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Làm sao người thợ có thể biết diện tích tôn cần lợp mà không phải leo lên nóc nhà?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3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56" grpId="0"/>
      <p:bldP spid="38" grpId="0" animBg="1"/>
      <p:bldP spid="38" grpId="1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1" descr="46076476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3284538"/>
            <a:ext cx="3262313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2" name="Picture 4" descr="avatar_other_0045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3657600"/>
            <a:ext cx="17145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3" name="Picture 5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667000" y="1981200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4" name="Picture 6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905000" y="533400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5" name="Picture 7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62000" y="2286000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6" name="Picture 8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725" y="4502150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7" name="Picture 9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5229225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8" name="Picture 10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0"/>
            <a:ext cx="2133600" cy="1830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29" name="Picture 11" descr="PULSTARS"/>
          <p:cNvPicPr>
            <a:picLocks noChangeAspect="1" noChangeArrowheads="1" noCrop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10400" y="5027613"/>
            <a:ext cx="2133600" cy="1830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351559" y="1220614"/>
            <a:ext cx="80772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Cảm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ơn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thầy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cô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và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các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EM </a:t>
            </a:r>
            <a:r>
              <a:rPr lang="en-US" sz="6000" b="1" cap="all" dirty="0" err="1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đã</a:t>
            </a:r>
            <a:r>
              <a:rPr lang="en-US" sz="6000" b="1" cap="all" dirty="0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lắng</a:t>
            </a:r>
            <a:r>
              <a:rPr lang="en-US" sz="6000" b="1" cap="all" dirty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</a:t>
            </a:r>
            <a:r>
              <a:rPr lang="en-US" sz="6000" b="1" cap="all" dirty="0" err="1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nghe</a:t>
            </a:r>
            <a:r>
              <a:rPr lang="en-US" sz="6000" b="1" cap="all" dirty="0" smtClean="0">
                <a:ln w="9000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  <a:reflection blurRad="12700" stA="28000" endPos="45000" dist="1000" dir="5400000" sy="-100000" algn="bl" rotWithShape="0"/>
                </a:effectLst>
                <a:latin typeface="Algerian" pitchFamily="82" charset="0"/>
              </a:rPr>
              <a:t> !</a:t>
            </a:r>
            <a:endParaRPr lang="en-US" sz="6000" b="1" cap="all" dirty="0">
              <a:ln w="9000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  <a:reflection blurRad="12700" stA="28000" endPos="45000" dist="1000" dir="5400000" sy="-100000" algn="bl" rotWithShape="0"/>
              </a:effectLst>
              <a:latin typeface="Algerian" pitchFamily="82" charset="0"/>
            </a:endParaRPr>
          </a:p>
        </p:txBody>
      </p:sp>
    </p:spTree>
  </p:cSld>
  <p:clrMapOvr>
    <a:masterClrMapping/>
  </p:clrMapOvr>
  <p:transition spd="med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4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50" name="Text Box 6"/>
          <p:cNvSpPr txBox="1">
            <a:spLocks noChangeArrowheads="1"/>
          </p:cNvSpPr>
          <p:nvPr/>
        </p:nvSpPr>
        <p:spPr bwMode="auto">
          <a:xfrm>
            <a:off x="0" y="1524000"/>
            <a:ext cx="9144000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Câu</a:t>
            </a:r>
            <a:r>
              <a:rPr lang="en-US" sz="36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hỏi</a:t>
            </a:r>
            <a:r>
              <a:rPr lang="en-US" sz="36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36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Cho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chóp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S.ABCD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có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SA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góc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với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mp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(ABCD)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SA = a ;ABCD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là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vuông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cạnh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a.Góc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giữa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hai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mặt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phẳng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(SBC)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 (SCD) </a:t>
            </a:r>
            <a:r>
              <a:rPr lang="en-US" sz="3600" b="1" dirty="0" err="1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136194" name="Text Box 7"/>
          <p:cNvSpPr txBox="1">
            <a:spLocks noChangeArrowheads="1"/>
          </p:cNvSpPr>
          <p:nvPr/>
        </p:nvSpPr>
        <p:spPr bwMode="auto">
          <a:xfrm>
            <a:off x="381000" y="4267200"/>
            <a:ext cx="198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A/ 135</a:t>
            </a:r>
            <a:r>
              <a:rPr lang="en-US" b="1" baseline="30000">
                <a:solidFill>
                  <a:srgbClr val="FF0000"/>
                </a:solidFill>
                <a:latin typeface="Calibri" pitchFamily="34" charset="0"/>
              </a:rPr>
              <a:t>0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36195" name="Text Box 8"/>
          <p:cNvSpPr txBox="1">
            <a:spLocks noChangeArrowheads="1"/>
          </p:cNvSpPr>
          <p:nvPr/>
        </p:nvSpPr>
        <p:spPr bwMode="auto">
          <a:xfrm>
            <a:off x="2667000" y="4267200"/>
            <a:ext cx="2057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B/ 120</a:t>
            </a:r>
            <a:r>
              <a:rPr lang="en-US" b="1" baseline="30000">
                <a:solidFill>
                  <a:srgbClr val="FF0000"/>
                </a:solidFill>
                <a:latin typeface="Calibri" pitchFamily="34" charset="0"/>
              </a:rPr>
              <a:t>0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36196" name="Text Box 9"/>
          <p:cNvSpPr txBox="1">
            <a:spLocks noChangeArrowheads="1"/>
          </p:cNvSpPr>
          <p:nvPr/>
        </p:nvSpPr>
        <p:spPr bwMode="auto">
          <a:xfrm>
            <a:off x="4876800" y="4267200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C/ 95</a:t>
            </a:r>
            <a:r>
              <a:rPr lang="en-US" b="1" baseline="30000">
                <a:solidFill>
                  <a:srgbClr val="FF0000"/>
                </a:solidFill>
                <a:latin typeface="Calibri" pitchFamily="34" charset="0"/>
              </a:rPr>
              <a:t>0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136197" name="Text Box 10"/>
          <p:cNvSpPr txBox="1">
            <a:spLocks noChangeArrowheads="1"/>
          </p:cNvSpPr>
          <p:nvPr/>
        </p:nvSpPr>
        <p:spPr bwMode="auto">
          <a:xfrm>
            <a:off x="7010400" y="4267200"/>
            <a:ext cx="1676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b="1">
                <a:solidFill>
                  <a:srgbClr val="FF0000"/>
                </a:solidFill>
                <a:latin typeface="Calibri" pitchFamily="34" charset="0"/>
              </a:rPr>
              <a:t>D/60</a:t>
            </a:r>
            <a:r>
              <a:rPr lang="en-US" b="1" baseline="30000">
                <a:solidFill>
                  <a:srgbClr val="FF0000"/>
                </a:solidFill>
                <a:latin typeface="Calibri" pitchFamily="34" charset="0"/>
              </a:rPr>
              <a:t>0</a:t>
            </a:r>
            <a:endParaRPr lang="en-US" b="1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7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8"/>
  <p:tag name="MMPROD_UIDATA" val="&lt;database version=&quot;6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97&quot;/&gt;&lt;/object&gt;&lt;object type=&quot;3&quot; unique_id=&quot;10005&quot;&gt;&lt;property id=&quot;20148&quot; value=&quot;5&quot;/&gt;&lt;property id=&quot;20300&quot; value=&quot;Slide 2&quot;/&gt;&lt;property id=&quot;20307&quot; value=&quot;256&quot;/&gt;&lt;/object&gt;&lt;object type=&quot;3&quot; unique_id=&quot;10006&quot;&gt;&lt;property id=&quot;20148&quot; value=&quot;5&quot;/&gt;&lt;property id=&quot;20300&quot; value=&quot;Slide 3&quot;/&gt;&lt;property id=&quot;20307&quot; value=&quot;283&quot;/&gt;&lt;/object&gt;&lt;object type=&quot;3&quot; unique_id=&quot;10007&quot;&gt;&lt;property id=&quot;20148&quot; value=&quot;5&quot;/&gt;&lt;property id=&quot;20300&quot; value=&quot;Slide 4&quot;/&gt;&lt;property id=&quot;20307&quot; value=&quot;280&quot;/&gt;&lt;/object&gt;&lt;object type=&quot;3&quot; unique_id=&quot;10008&quot;&gt;&lt;property id=&quot;20148&quot; value=&quot;5&quot;/&gt;&lt;property id=&quot;20300&quot; value=&quot;Slide 5&quot;/&gt;&lt;property id=&quot;20307&quot; value=&quot;281&quot;/&gt;&lt;/object&gt;&lt;object type=&quot;3&quot; unique_id=&quot;10009&quot;&gt;&lt;property id=&quot;20148&quot; value=&quot;5&quot;/&gt;&lt;property id=&quot;20300&quot; value=&quot;Slide 6&quot;/&gt;&lt;property id=&quot;20307&quot; value=&quot;298&quot;/&gt;&lt;/object&gt;&lt;object type=&quot;3&quot; unique_id=&quot;10010&quot;&gt;&lt;property id=&quot;20148&quot; value=&quot;5&quot;/&gt;&lt;property id=&quot;20300&quot; value=&quot;Slide 7&quot;/&gt;&lt;property id=&quot;20307&quot; value=&quot;270&quot;/&gt;&lt;/object&gt;&lt;object type=&quot;3&quot; unique_id=&quot;10011&quot;&gt;&lt;property id=&quot;20148&quot; value=&quot;5&quot;/&gt;&lt;property id=&quot;20300&quot; value=&quot;Slide 8&quot;/&gt;&lt;property id=&quot;20307&quot; value=&quot;282&quot;/&gt;&lt;/object&gt;&lt;object type=&quot;3&quot; unique_id=&quot;10012&quot;&gt;&lt;property id=&quot;20148&quot; value=&quot;5&quot;/&gt;&lt;property id=&quot;20300&quot; value=&quot;Slide 9&quot;/&gt;&lt;property id=&quot;20307&quot; value=&quot;284&quot;/&gt;&lt;/object&gt;&lt;object type=&quot;3&quot; unique_id=&quot;10013&quot;&gt;&lt;property id=&quot;20148&quot; value=&quot;5&quot;/&gt;&lt;property id=&quot;20300&quot; value=&quot;Slide 10&quot;/&gt;&lt;property id=&quot;20307&quot; value=&quot;285&quot;/&gt;&lt;/object&gt;&lt;object type=&quot;3&quot; unique_id=&quot;10014&quot;&gt;&lt;property id=&quot;20148&quot; value=&quot;5&quot;/&gt;&lt;property id=&quot;20300&quot; value=&quot;Slide 11&quot;/&gt;&lt;property id=&quot;20307&quot; value=&quot;300&quot;/&gt;&lt;/object&gt;&lt;object type=&quot;3&quot; unique_id=&quot;10015&quot;&gt;&lt;property id=&quot;20148&quot; value=&quot;5&quot;/&gt;&lt;property id=&quot;20300&quot; value=&quot;Slide 12&quot;/&gt;&lt;property id=&quot;20307&quot; value=&quot;286&quot;/&gt;&lt;/object&gt;&lt;object type=&quot;3&quot; unique_id=&quot;10016&quot;&gt;&lt;property id=&quot;20148&quot; value=&quot;5&quot;/&gt;&lt;property id=&quot;20300&quot; value=&quot;Slide 13&quot;/&gt;&lt;property id=&quot;20307&quot; value=&quot;299&quot;/&gt;&lt;/object&gt;&lt;object type=&quot;3&quot; unique_id=&quot;10017&quot;&gt;&lt;property id=&quot;20148&quot; value=&quot;5&quot;/&gt;&lt;property id=&quot;20300&quot; value=&quot;Slide 14&quot;/&gt;&lt;property id=&quot;20307&quot; value=&quot;287&quot;/&gt;&lt;/object&gt;&lt;object type=&quot;3&quot; unique_id=&quot;10018&quot;&gt;&lt;property id=&quot;20148&quot; value=&quot;5&quot;/&gt;&lt;property id=&quot;20300&quot; value=&quot;Slide 15&quot;/&gt;&lt;property id=&quot;20307&quot; value=&quot;317&quot;/&gt;&lt;/object&gt;&lt;object type=&quot;3&quot; unique_id=&quot;10019&quot;&gt;&lt;property id=&quot;20148&quot; value=&quot;5&quot;/&gt;&lt;property id=&quot;20300&quot; value=&quot;Slide 16&quot;/&gt;&lt;property id=&quot;20307&quot; value=&quot;315&quot;/&gt;&lt;/object&gt;&lt;object type=&quot;3&quot; unique_id=&quot;10020&quot;&gt;&lt;property id=&quot;20148&quot; value=&quot;5&quot;/&gt;&lt;property id=&quot;20300&quot; value=&quot;Slide 18&quot;/&gt;&lt;property id=&quot;20307&quot; value=&quot;305&quot;/&gt;&lt;/object&gt;&lt;object type=&quot;3&quot; unique_id=&quot;10021&quot;&gt;&lt;property id=&quot;20148&quot; value=&quot;5&quot;/&gt;&lt;property id=&quot;20300&quot; value=&quot;Slide 19&quot;/&gt;&lt;property id=&quot;20307&quot; value=&quot;306&quot;/&gt;&lt;/object&gt;&lt;object type=&quot;3&quot; unique_id=&quot;10023&quot;&gt;&lt;property id=&quot;20148&quot; value=&quot;5&quot;/&gt;&lt;property id=&quot;20300&quot; value=&quot;Slide 20&quot;/&gt;&lt;property id=&quot;20307&quot; value=&quot;318&quot;/&gt;&lt;/object&gt;&lt;object type=&quot;3&quot; unique_id=&quot;10024&quot;&gt;&lt;property id=&quot;20148&quot; value=&quot;5&quot;/&gt;&lt;property id=&quot;20300&quot; value=&quot;Slide 21&quot;/&gt;&lt;property id=&quot;20307&quot; value=&quot;319&quot;/&gt;&lt;/object&gt;&lt;object type=&quot;3&quot; unique_id=&quot;10025&quot;&gt;&lt;property id=&quot;20148&quot; value=&quot;5&quot;/&gt;&lt;property id=&quot;20300&quot; value=&quot;Slide 22&quot;/&gt;&lt;property id=&quot;20307&quot; value=&quot;320&quot;/&gt;&lt;/object&gt;&lt;object type=&quot;3&quot; unique_id=&quot;10026&quot;&gt;&lt;property id=&quot;20148&quot; value=&quot;5&quot;/&gt;&lt;property id=&quot;20300&quot; value=&quot;Slide 23&quot;/&gt;&lt;property id=&quot;20307&quot; value=&quot;275&quot;/&gt;&lt;/object&gt;&lt;object type=&quot;3&quot; unique_id=&quot;10030&quot;&gt;&lt;property id=&quot;20148&quot; value=&quot;5&quot;/&gt;&lt;property id=&quot;20300&quot; value=&quot;Slide 24&quot;/&gt;&lt;property id=&quot;20307&quot; value=&quot;310&quot;/&gt;&lt;/object&gt;&lt;object type=&quot;3&quot; unique_id=&quot;10033&quot;&gt;&lt;property id=&quot;20148&quot; value=&quot;5&quot;/&gt;&lt;property id=&quot;20300&quot; value=&quot;Slide 25&quot;/&gt;&lt;property id=&quot;20307&quot; value=&quot;314&quot;/&gt;&lt;/object&gt;&lt;object type=&quot;3&quot; unique_id=&quot;10101&quot;&gt;&lt;property id=&quot;20148&quot; value=&quot;5&quot;/&gt;&lt;property id=&quot;20300&quot; value=&quot;Slide 17&quot;/&gt;&lt;property id=&quot;20307&quot; value=&quot;321&quot;/&gt;&lt;/object&gt;&lt;object type=&quot;3&quot; unique_id=&quot;10183&quot;&gt;&lt;property id=&quot;20148&quot; value=&quot;5&quot;/&gt;&lt;property id=&quot;20300&quot; value=&quot;Slide 26&quot;/&gt;&lt;property id=&quot;20307&quot; value=&quot;322&quot;/&gt;&lt;/object&gt;&lt;object type=&quot;3&quot; unique_id=&quot;10184&quot;&gt;&lt;property id=&quot;20148&quot; value=&quot;5&quot;/&gt;&lt;property id=&quot;20300&quot; value=&quot;Slide 27&quot;/&gt;&lt;property id=&quot;20307&quot; value=&quot;323&quot;/&gt;&lt;/object&gt;&lt;/object&gt;&lt;/object&gt;&lt;/database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.4|0.5|0.5|0.5|0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.4|0.5|0.5|0.5|0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5|2.4|0.5|0.5|0.5|0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1208</TotalTime>
  <Words>1591</Words>
  <Application>Microsoft Office PowerPoint</Application>
  <PresentationFormat>On-screen Show (4:3)</PresentationFormat>
  <Paragraphs>477</Paragraphs>
  <Slides>24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13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9" baseType="lpstr">
      <vt:lpstr>Arial</vt:lpstr>
      <vt:lpstr>Cambria Math</vt:lpstr>
      <vt:lpstr>Calibri</vt:lpstr>
      <vt:lpstr>.VnHelvetInsH</vt:lpstr>
      <vt:lpstr>Tahoma</vt:lpstr>
      <vt:lpstr>Times New Roman</vt:lpstr>
      <vt:lpstr>.VnTime</vt:lpstr>
      <vt:lpstr>.VnTimeH</vt:lpstr>
      <vt:lpstr>Verdana</vt:lpstr>
      <vt:lpstr>Symbol</vt:lpstr>
      <vt:lpstr>Wingdings</vt:lpstr>
      <vt:lpstr>Algerian</vt:lpstr>
      <vt:lpstr>Impact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admin</cp:lastModifiedBy>
  <cp:revision>165</cp:revision>
  <dcterms:created xsi:type="dcterms:W3CDTF">2018-03-10T07:58:17Z</dcterms:created>
  <dcterms:modified xsi:type="dcterms:W3CDTF">2020-04-19T04:54:12Z</dcterms:modified>
</cp:coreProperties>
</file>