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75" r:id="rId2"/>
    <p:sldId id="257" r:id="rId3"/>
    <p:sldId id="258" r:id="rId4"/>
    <p:sldId id="276" r:id="rId5"/>
    <p:sldId id="262" r:id="rId6"/>
    <p:sldId id="263" r:id="rId7"/>
    <p:sldId id="274" r:id="rId8"/>
    <p:sldId id="264" r:id="rId9"/>
    <p:sldId id="265" r:id="rId10"/>
    <p:sldId id="272" r:id="rId11"/>
    <p:sldId id="269" r:id="rId12"/>
    <p:sldId id="273" r:id="rId13"/>
    <p:sldId id="268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6" d="100"/>
          <a:sy n="86" d="100"/>
        </p:scale>
        <p:origin x="-906" y="6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E31A16-1093-49CA-9BA2-DE5AE30A4556}" type="datetimeFigureOut">
              <a:rPr lang="en-US" smtClean="0"/>
              <a:t>10/13/2018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70BB49-1032-4570-B74A-FA34DF2F3E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3321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22A7F26E-2899-4B03-9738-09AF3690ACAF}" type="slidenum">
              <a:rPr lang="en-US" altLang="en-US" sz="1200">
                <a:latin typeface="Arial" charset="0"/>
              </a:rPr>
              <a:pPr eaLnBrk="1" hangingPunct="1"/>
              <a:t>5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22531" name="Rectangle 3"/>
          <p:cNvSpPr txBox="1">
            <a:spLocks noGrp="1" noChangeArrowheads="1"/>
          </p:cNvSpPr>
          <p:nvPr/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/>
            <a:fld id="{3BC252E5-E05C-4EF1-A470-06A1876256C4}" type="datetime1">
              <a:rPr lang="en-US" altLang="en-US" sz="1200">
                <a:latin typeface="Arial" charset="0"/>
              </a:rPr>
              <a:pPr algn="r" eaLnBrk="1" hangingPunct="1"/>
              <a:t>10/13/2018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22532" name="Rectangle 6"/>
          <p:cNvSpPr txBox="1">
            <a:spLocks noGrp="1" noChangeArrowheads="1"/>
          </p:cNvSpPr>
          <p:nvPr/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1200">
                <a:latin typeface="Arial" charset="0"/>
              </a:rPr>
              <a:t>Nguyễn Quý Dương</a:t>
            </a:r>
          </a:p>
        </p:txBody>
      </p:sp>
      <p:sp>
        <p:nvSpPr>
          <p:cNvPr id="2253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/>
            <a:fld id="{02A8DE9D-B032-4788-825C-15D4BE9827FF}" type="slidenum">
              <a:rPr lang="en-US" altLang="en-US" sz="1200">
                <a:latin typeface="Arial" charset="0"/>
              </a:rPr>
              <a:pPr algn="r" eaLnBrk="1" hangingPunct="1"/>
              <a:t>5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225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smtClean="0"/>
              <a:t>Tiết 15 - 16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6AB9E-47EA-4600-87F3-DFCEE4D53952}" type="datetimeFigureOut">
              <a:rPr lang="en-US" smtClean="0"/>
              <a:t>10/13/2018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E05E2-F4DC-4ACC-AB00-31E5ACF82C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015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6AB9E-47EA-4600-87F3-DFCEE4D53952}" type="datetimeFigureOut">
              <a:rPr lang="en-US" smtClean="0"/>
              <a:t>10/13/2018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E05E2-F4DC-4ACC-AB00-31E5ACF82C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655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6AB9E-47EA-4600-87F3-DFCEE4D53952}" type="datetimeFigureOut">
              <a:rPr lang="en-US" smtClean="0"/>
              <a:t>10/13/2018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E05E2-F4DC-4ACC-AB00-31E5ACF82C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966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0CA14-2335-471C-A6BE-9E93FE883E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007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6AB9E-47EA-4600-87F3-DFCEE4D53952}" type="datetimeFigureOut">
              <a:rPr lang="en-US" smtClean="0"/>
              <a:t>10/13/2018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E05E2-F4DC-4ACC-AB00-31E5ACF82C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626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6AB9E-47EA-4600-87F3-DFCEE4D53952}" type="datetimeFigureOut">
              <a:rPr lang="en-US" smtClean="0"/>
              <a:t>10/13/2018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E05E2-F4DC-4ACC-AB00-31E5ACF82C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4890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6AB9E-47EA-4600-87F3-DFCEE4D53952}" type="datetimeFigureOut">
              <a:rPr lang="en-US" smtClean="0"/>
              <a:t>10/13/2018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E05E2-F4DC-4ACC-AB00-31E5ACF82C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754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6AB9E-47EA-4600-87F3-DFCEE4D53952}" type="datetimeFigureOut">
              <a:rPr lang="en-US" smtClean="0"/>
              <a:t>10/13/2018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E05E2-F4DC-4ACC-AB00-31E5ACF82C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3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6AB9E-47EA-4600-87F3-DFCEE4D53952}" type="datetimeFigureOut">
              <a:rPr lang="en-US" smtClean="0"/>
              <a:t>10/13/2018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E05E2-F4DC-4ACC-AB00-31E5ACF82C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089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6AB9E-47EA-4600-87F3-DFCEE4D53952}" type="datetimeFigureOut">
              <a:rPr lang="en-US" smtClean="0"/>
              <a:t>10/13/2018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E05E2-F4DC-4ACC-AB00-31E5ACF82C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67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6AB9E-47EA-4600-87F3-DFCEE4D53952}" type="datetimeFigureOut">
              <a:rPr lang="en-US" smtClean="0"/>
              <a:t>10/13/2018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E05E2-F4DC-4ACC-AB00-31E5ACF82C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912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6AB9E-47EA-4600-87F3-DFCEE4D53952}" type="datetimeFigureOut">
              <a:rPr lang="en-US" smtClean="0"/>
              <a:t>10/13/2018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E05E2-F4DC-4ACC-AB00-31E5ACF82C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728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76AB9E-47EA-4600-87F3-DFCEE4D53952}" type="datetimeFigureOut">
              <a:rPr lang="en-US" smtClean="0"/>
              <a:t>10/13/2018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6E05E2-F4DC-4ACC-AB00-31E5ACF82C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10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10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2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3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image" Target="../media/image5.gi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image" Target="../media/image9.png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5.bin"/><Relationship Id="rId9" Type="http://schemas.openxmlformats.org/officeDocument/2006/relationships/image" Target="../media/image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0" name="WordArt 4"/>
          <p:cNvSpPr>
            <a:spLocks noChangeArrowheads="1" noChangeShapeType="1" noTextEdit="1"/>
          </p:cNvSpPr>
          <p:nvPr/>
        </p:nvSpPr>
        <p:spPr bwMode="auto">
          <a:xfrm>
            <a:off x="609600" y="1295400"/>
            <a:ext cx="8382000" cy="411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Nhiệt liệt chào mừng các thầy cô </a:t>
            </a:r>
          </a:p>
          <a:p>
            <a:pPr algn="ctr"/>
            <a:r>
              <a:rPr lang="vi-VN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đến dự giờ thăm lớp </a:t>
            </a:r>
            <a:r>
              <a:rPr lang="vi-VN" sz="3600" b="1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11A</a:t>
            </a:r>
            <a:r>
              <a:rPr lang="en-US" sz="3600" b="1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12</a:t>
            </a:r>
            <a:endParaRPr lang="en-US" sz="3600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18776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476375" y="611188"/>
            <a:ext cx="7540625" cy="1144587"/>
          </a:xfrm>
          <a:prstGeom prst="rect">
            <a:avLst/>
          </a:prstGeom>
          <a:solidFill>
            <a:srgbClr val="C1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300" dirty="0"/>
              <a:t>Cho </a:t>
            </a:r>
            <a:r>
              <a:rPr lang="en-US" altLang="en-US" sz="2300" dirty="0" err="1"/>
              <a:t>đường</a:t>
            </a:r>
            <a:r>
              <a:rPr lang="en-US" altLang="en-US" sz="2300" dirty="0"/>
              <a:t> </a:t>
            </a:r>
            <a:r>
              <a:rPr lang="en-US" altLang="en-US" sz="2300" dirty="0" err="1"/>
              <a:t>thẳng</a:t>
            </a:r>
            <a:r>
              <a:rPr lang="en-US" altLang="en-US" sz="2300" dirty="0"/>
              <a:t> a </a:t>
            </a:r>
            <a:r>
              <a:rPr lang="en-US" altLang="en-US" sz="2300" dirty="0">
                <a:solidFill>
                  <a:srgbClr val="0000CC"/>
                </a:solidFill>
              </a:rPr>
              <a:t>song </a:t>
            </a:r>
            <a:r>
              <a:rPr lang="en-US" altLang="en-US" sz="2300" dirty="0" err="1">
                <a:solidFill>
                  <a:srgbClr val="0000CC"/>
                </a:solidFill>
              </a:rPr>
              <a:t>song</a:t>
            </a:r>
            <a:r>
              <a:rPr lang="en-US" altLang="en-US" sz="2300" dirty="0"/>
              <a:t> </a:t>
            </a:r>
            <a:r>
              <a:rPr lang="en-US" altLang="en-US" sz="2300" dirty="0" err="1"/>
              <a:t>với</a:t>
            </a:r>
            <a:r>
              <a:rPr lang="en-US" altLang="en-US" sz="2300" dirty="0"/>
              <a:t> </a:t>
            </a:r>
            <a:r>
              <a:rPr lang="en-US" altLang="en-US" sz="2300" dirty="0" err="1"/>
              <a:t>mặt</a:t>
            </a:r>
            <a:r>
              <a:rPr lang="en-US" altLang="en-US" sz="2300" dirty="0"/>
              <a:t> </a:t>
            </a:r>
            <a:r>
              <a:rPr lang="en-US" altLang="en-US" sz="2300" dirty="0" err="1"/>
              <a:t>phẳng</a:t>
            </a:r>
            <a:r>
              <a:rPr lang="en-US" altLang="en-US" sz="2300" dirty="0"/>
              <a:t> (</a:t>
            </a:r>
            <a:r>
              <a:rPr lang="en-US" altLang="en-US" sz="2300" dirty="0">
                <a:sym typeface="Symbol" pitchFamily="18" charset="2"/>
              </a:rPr>
              <a:t>).</a:t>
            </a:r>
          </a:p>
          <a:p>
            <a:pPr eaLnBrk="1" hangingPunct="1"/>
            <a:r>
              <a:rPr lang="en-US" altLang="en-US" sz="2300" dirty="0" err="1">
                <a:sym typeface="Symbol" pitchFamily="18" charset="2"/>
              </a:rPr>
              <a:t>Nếu</a:t>
            </a:r>
            <a:r>
              <a:rPr lang="en-US" altLang="en-US" sz="2300" dirty="0">
                <a:sym typeface="Symbol" pitchFamily="18" charset="2"/>
              </a:rPr>
              <a:t> () </a:t>
            </a:r>
            <a:r>
              <a:rPr lang="en-US" altLang="en-US" sz="2300" dirty="0" err="1">
                <a:sym typeface="Symbol" pitchFamily="18" charset="2"/>
              </a:rPr>
              <a:t>chứa</a:t>
            </a:r>
            <a:r>
              <a:rPr lang="en-US" altLang="en-US" sz="2300" dirty="0">
                <a:sym typeface="Symbol" pitchFamily="18" charset="2"/>
              </a:rPr>
              <a:t> </a:t>
            </a:r>
            <a:r>
              <a:rPr lang="en-US" altLang="en-US" sz="2300" dirty="0" err="1">
                <a:sym typeface="Symbol" pitchFamily="18" charset="2"/>
              </a:rPr>
              <a:t>đường</a:t>
            </a:r>
            <a:r>
              <a:rPr lang="en-US" altLang="en-US" sz="2300" dirty="0">
                <a:sym typeface="Symbol" pitchFamily="18" charset="2"/>
              </a:rPr>
              <a:t> </a:t>
            </a:r>
            <a:r>
              <a:rPr lang="en-US" altLang="en-US" sz="2300" dirty="0" err="1">
                <a:sym typeface="Symbol" pitchFamily="18" charset="2"/>
              </a:rPr>
              <a:t>thẳng</a:t>
            </a:r>
            <a:r>
              <a:rPr lang="en-US" altLang="en-US" sz="2300" dirty="0">
                <a:sym typeface="Symbol" pitchFamily="18" charset="2"/>
              </a:rPr>
              <a:t> a </a:t>
            </a:r>
            <a:r>
              <a:rPr lang="en-US" altLang="en-US" sz="2300" dirty="0" err="1">
                <a:sym typeface="Symbol" pitchFamily="18" charset="2"/>
              </a:rPr>
              <a:t>và</a:t>
            </a:r>
            <a:r>
              <a:rPr lang="en-US" altLang="en-US" sz="2300" dirty="0">
                <a:sym typeface="Symbol" pitchFamily="18" charset="2"/>
              </a:rPr>
              <a:t> </a:t>
            </a:r>
            <a:r>
              <a:rPr lang="en-US" altLang="en-US" sz="2300" dirty="0" err="1">
                <a:sym typeface="Symbol" pitchFamily="18" charset="2"/>
              </a:rPr>
              <a:t>cắt</a:t>
            </a:r>
            <a:r>
              <a:rPr lang="en-US" altLang="en-US" sz="2300" dirty="0">
                <a:sym typeface="Symbol" pitchFamily="18" charset="2"/>
              </a:rPr>
              <a:t> () </a:t>
            </a:r>
            <a:r>
              <a:rPr lang="en-US" altLang="en-US" sz="2300" dirty="0" err="1">
                <a:sym typeface="Symbol" pitchFamily="18" charset="2"/>
              </a:rPr>
              <a:t>theo</a:t>
            </a:r>
            <a:r>
              <a:rPr lang="en-US" altLang="en-US" sz="2300" dirty="0">
                <a:sym typeface="Symbol" pitchFamily="18" charset="2"/>
              </a:rPr>
              <a:t> </a:t>
            </a:r>
            <a:r>
              <a:rPr lang="en-US" altLang="en-US" sz="2300" dirty="0" err="1">
                <a:sym typeface="Symbol" pitchFamily="18" charset="2"/>
              </a:rPr>
              <a:t>giao</a:t>
            </a:r>
            <a:r>
              <a:rPr lang="en-US" altLang="en-US" sz="2300" dirty="0">
                <a:sym typeface="Symbol" pitchFamily="18" charset="2"/>
              </a:rPr>
              <a:t> </a:t>
            </a:r>
            <a:r>
              <a:rPr lang="en-US" altLang="en-US" sz="2300" dirty="0" err="1">
                <a:sym typeface="Symbol" pitchFamily="18" charset="2"/>
              </a:rPr>
              <a:t>tuyến</a:t>
            </a:r>
            <a:r>
              <a:rPr lang="en-US" altLang="en-US" sz="2300" dirty="0">
                <a:sym typeface="Symbol" pitchFamily="18" charset="2"/>
              </a:rPr>
              <a:t> b</a:t>
            </a:r>
          </a:p>
          <a:p>
            <a:pPr eaLnBrk="1" hangingPunct="1"/>
            <a:r>
              <a:rPr lang="en-US" altLang="en-US" sz="2300" dirty="0" err="1">
                <a:sym typeface="Symbol" pitchFamily="18" charset="2"/>
              </a:rPr>
              <a:t>thì</a:t>
            </a:r>
            <a:r>
              <a:rPr lang="en-US" altLang="en-US" sz="2300" dirty="0">
                <a:sym typeface="Symbol" pitchFamily="18" charset="2"/>
              </a:rPr>
              <a:t> </a:t>
            </a:r>
            <a:r>
              <a:rPr lang="en-US" altLang="en-US" sz="2300" dirty="0">
                <a:solidFill>
                  <a:srgbClr val="0000CC"/>
                </a:solidFill>
                <a:sym typeface="Symbol" pitchFamily="18" charset="2"/>
              </a:rPr>
              <a:t>b song </a:t>
            </a:r>
            <a:r>
              <a:rPr lang="en-US" altLang="en-US" sz="2300" dirty="0" err="1">
                <a:solidFill>
                  <a:srgbClr val="0000CC"/>
                </a:solidFill>
                <a:sym typeface="Symbol" pitchFamily="18" charset="2"/>
              </a:rPr>
              <a:t>song</a:t>
            </a:r>
            <a:r>
              <a:rPr lang="en-US" altLang="en-US" sz="2300" dirty="0">
                <a:solidFill>
                  <a:srgbClr val="0000CC"/>
                </a:solidFill>
                <a:sym typeface="Symbol" pitchFamily="18" charset="2"/>
              </a:rPr>
              <a:t> </a:t>
            </a:r>
            <a:r>
              <a:rPr lang="en-US" altLang="en-US" sz="2300" dirty="0" err="1">
                <a:solidFill>
                  <a:srgbClr val="0000CC"/>
                </a:solidFill>
                <a:sym typeface="Symbol" pitchFamily="18" charset="2"/>
              </a:rPr>
              <a:t>với</a:t>
            </a:r>
            <a:r>
              <a:rPr lang="en-US" altLang="en-US" sz="2300" dirty="0">
                <a:solidFill>
                  <a:srgbClr val="0000CC"/>
                </a:solidFill>
                <a:sym typeface="Symbol" pitchFamily="18" charset="2"/>
              </a:rPr>
              <a:t> a</a:t>
            </a:r>
          </a:p>
        </p:txBody>
      </p:sp>
      <p:sp>
        <p:nvSpPr>
          <p:cNvPr id="22531" name="Line 3"/>
          <p:cNvSpPr>
            <a:spLocks noChangeShapeType="1"/>
          </p:cNvSpPr>
          <p:nvPr/>
        </p:nvSpPr>
        <p:spPr bwMode="auto">
          <a:xfrm>
            <a:off x="6072188" y="3438525"/>
            <a:ext cx="127000" cy="71120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2" name="Line 4"/>
          <p:cNvSpPr>
            <a:spLocks noChangeShapeType="1"/>
          </p:cNvSpPr>
          <p:nvPr/>
        </p:nvSpPr>
        <p:spPr bwMode="auto">
          <a:xfrm>
            <a:off x="8383588" y="3451225"/>
            <a:ext cx="88900" cy="50165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3" name="AutoShape 5"/>
          <p:cNvSpPr>
            <a:spLocks noChangeArrowheads="1"/>
          </p:cNvSpPr>
          <p:nvPr/>
        </p:nvSpPr>
        <p:spPr bwMode="auto">
          <a:xfrm flipH="1">
            <a:off x="6072188" y="3448050"/>
            <a:ext cx="2492375" cy="1016000"/>
          </a:xfrm>
          <a:prstGeom prst="parallelogram">
            <a:avLst>
              <a:gd name="adj" fmla="val 17967"/>
            </a:avLst>
          </a:prstGeom>
          <a:solidFill>
            <a:srgbClr val="FF66FF">
              <a:alpha val="6313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080" name="Freeform 6"/>
          <p:cNvSpPr>
            <a:spLocks/>
          </p:cNvSpPr>
          <p:nvPr/>
        </p:nvSpPr>
        <p:spPr bwMode="auto">
          <a:xfrm>
            <a:off x="6015038" y="2930525"/>
            <a:ext cx="2254250" cy="260350"/>
          </a:xfrm>
          <a:custGeom>
            <a:avLst/>
            <a:gdLst>
              <a:gd name="T0" fmla="*/ 2254250 w 1420"/>
              <a:gd name="T1" fmla="*/ 3175 h 164"/>
              <a:gd name="T2" fmla="*/ 215900 w 1420"/>
              <a:gd name="T3" fmla="*/ 0 h 164"/>
              <a:gd name="T4" fmla="*/ 0 w 1420"/>
              <a:gd name="T5" fmla="*/ 260350 h 164"/>
              <a:gd name="T6" fmla="*/ 0 60000 65536"/>
              <a:gd name="T7" fmla="*/ 0 60000 65536"/>
              <a:gd name="T8" fmla="*/ 0 60000 65536"/>
              <a:gd name="T9" fmla="*/ 0 w 1420"/>
              <a:gd name="T10" fmla="*/ 0 h 164"/>
              <a:gd name="T11" fmla="*/ 1420 w 1420"/>
              <a:gd name="T12" fmla="*/ 164 h 16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20" h="164">
                <a:moveTo>
                  <a:pt x="1420" y="2"/>
                </a:moveTo>
                <a:lnTo>
                  <a:pt x="136" y="0"/>
                </a:lnTo>
                <a:lnTo>
                  <a:pt x="0" y="164"/>
                </a:lnTo>
              </a:path>
            </a:pathLst>
          </a:custGeom>
          <a:noFill/>
          <a:ln w="9525" cap="flat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1" name="Freeform 7"/>
          <p:cNvSpPr>
            <a:spLocks/>
          </p:cNvSpPr>
          <p:nvPr/>
        </p:nvSpPr>
        <p:spPr bwMode="auto">
          <a:xfrm>
            <a:off x="6015038" y="2930525"/>
            <a:ext cx="2254250" cy="260350"/>
          </a:xfrm>
          <a:custGeom>
            <a:avLst/>
            <a:gdLst>
              <a:gd name="T0" fmla="*/ 2254250 w 1420"/>
              <a:gd name="T1" fmla="*/ 3175 h 164"/>
              <a:gd name="T2" fmla="*/ 215900 w 1420"/>
              <a:gd name="T3" fmla="*/ 0 h 164"/>
              <a:gd name="T4" fmla="*/ 0 w 1420"/>
              <a:gd name="T5" fmla="*/ 260350 h 164"/>
              <a:gd name="T6" fmla="*/ 0 60000 65536"/>
              <a:gd name="T7" fmla="*/ 0 60000 65536"/>
              <a:gd name="T8" fmla="*/ 0 60000 65536"/>
              <a:gd name="T9" fmla="*/ 0 w 1420"/>
              <a:gd name="T10" fmla="*/ 0 h 164"/>
              <a:gd name="T11" fmla="*/ 1420 w 1420"/>
              <a:gd name="T12" fmla="*/ 164 h 16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20" h="164">
                <a:moveTo>
                  <a:pt x="1420" y="2"/>
                </a:moveTo>
                <a:lnTo>
                  <a:pt x="136" y="0"/>
                </a:lnTo>
                <a:lnTo>
                  <a:pt x="0" y="164"/>
                </a:lnTo>
              </a:path>
            </a:pathLst>
          </a:custGeom>
          <a:noFill/>
          <a:ln w="9525" cap="flat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6" name="Freeform 8"/>
          <p:cNvSpPr>
            <a:spLocks/>
          </p:cNvSpPr>
          <p:nvPr/>
        </p:nvSpPr>
        <p:spPr bwMode="auto">
          <a:xfrm>
            <a:off x="5226050" y="2921000"/>
            <a:ext cx="4110038" cy="1223963"/>
          </a:xfrm>
          <a:custGeom>
            <a:avLst/>
            <a:gdLst>
              <a:gd name="T0" fmla="*/ 3067050 w 2589"/>
              <a:gd name="T1" fmla="*/ 0 h 771"/>
              <a:gd name="T2" fmla="*/ 4110038 w 2589"/>
              <a:gd name="T3" fmla="*/ 0 h 771"/>
              <a:gd name="T4" fmla="*/ 3090862 w 2589"/>
              <a:gd name="T5" fmla="*/ 1223963 h 771"/>
              <a:gd name="T6" fmla="*/ 0 w 2589"/>
              <a:gd name="T7" fmla="*/ 1223963 h 771"/>
              <a:gd name="T8" fmla="*/ 814388 w 2589"/>
              <a:gd name="T9" fmla="*/ 261938 h 77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589"/>
              <a:gd name="T16" fmla="*/ 0 h 771"/>
              <a:gd name="T17" fmla="*/ 2589 w 2589"/>
              <a:gd name="T18" fmla="*/ 771 h 77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589" h="771">
                <a:moveTo>
                  <a:pt x="1932" y="0"/>
                </a:moveTo>
                <a:lnTo>
                  <a:pt x="2589" y="0"/>
                </a:lnTo>
                <a:lnTo>
                  <a:pt x="1947" y="771"/>
                </a:lnTo>
                <a:lnTo>
                  <a:pt x="0" y="771"/>
                </a:lnTo>
                <a:lnTo>
                  <a:pt x="513" y="165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7" name="Freeform 9"/>
          <p:cNvSpPr>
            <a:spLocks/>
          </p:cNvSpPr>
          <p:nvPr/>
        </p:nvSpPr>
        <p:spPr bwMode="auto">
          <a:xfrm>
            <a:off x="6015038" y="2930525"/>
            <a:ext cx="2254250" cy="260350"/>
          </a:xfrm>
          <a:custGeom>
            <a:avLst/>
            <a:gdLst>
              <a:gd name="T0" fmla="*/ 2254250 w 1420"/>
              <a:gd name="T1" fmla="*/ 3175 h 164"/>
              <a:gd name="T2" fmla="*/ 215900 w 1420"/>
              <a:gd name="T3" fmla="*/ 0 h 164"/>
              <a:gd name="T4" fmla="*/ 0 w 1420"/>
              <a:gd name="T5" fmla="*/ 260350 h 164"/>
              <a:gd name="T6" fmla="*/ 0 60000 65536"/>
              <a:gd name="T7" fmla="*/ 0 60000 65536"/>
              <a:gd name="T8" fmla="*/ 0 60000 65536"/>
              <a:gd name="T9" fmla="*/ 0 w 1420"/>
              <a:gd name="T10" fmla="*/ 0 h 164"/>
              <a:gd name="T11" fmla="*/ 1420 w 1420"/>
              <a:gd name="T12" fmla="*/ 164 h 16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20" h="164">
                <a:moveTo>
                  <a:pt x="1420" y="2"/>
                </a:moveTo>
                <a:lnTo>
                  <a:pt x="136" y="0"/>
                </a:lnTo>
                <a:lnTo>
                  <a:pt x="0" y="164"/>
                </a:lnTo>
              </a:path>
            </a:pathLst>
          </a:custGeom>
          <a:noFill/>
          <a:ln w="9525" cap="flat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8" name="Freeform 10"/>
          <p:cNvSpPr>
            <a:spLocks/>
          </p:cNvSpPr>
          <p:nvPr/>
        </p:nvSpPr>
        <p:spPr bwMode="auto">
          <a:xfrm>
            <a:off x="5222875" y="2927350"/>
            <a:ext cx="4119563" cy="1238250"/>
          </a:xfrm>
          <a:custGeom>
            <a:avLst/>
            <a:gdLst>
              <a:gd name="T0" fmla="*/ 1023938 w 2595"/>
              <a:gd name="T1" fmla="*/ 0 h 780"/>
              <a:gd name="T2" fmla="*/ 0 w 2595"/>
              <a:gd name="T3" fmla="*/ 1228725 h 780"/>
              <a:gd name="T4" fmla="*/ 3076575 w 2595"/>
              <a:gd name="T5" fmla="*/ 1238250 h 780"/>
              <a:gd name="T6" fmla="*/ 4119563 w 2595"/>
              <a:gd name="T7" fmla="*/ 9525 h 780"/>
              <a:gd name="T8" fmla="*/ 1023938 w 2595"/>
              <a:gd name="T9" fmla="*/ 0 h 78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595"/>
              <a:gd name="T16" fmla="*/ 0 h 780"/>
              <a:gd name="T17" fmla="*/ 2595 w 2595"/>
              <a:gd name="T18" fmla="*/ 780 h 78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595" h="780">
                <a:moveTo>
                  <a:pt x="645" y="0"/>
                </a:moveTo>
                <a:lnTo>
                  <a:pt x="0" y="774"/>
                </a:lnTo>
                <a:lnTo>
                  <a:pt x="1938" y="780"/>
                </a:lnTo>
                <a:lnTo>
                  <a:pt x="2595" y="6"/>
                </a:lnTo>
                <a:lnTo>
                  <a:pt x="645" y="0"/>
                </a:lnTo>
                <a:close/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9" name="Freeform 11"/>
          <p:cNvSpPr>
            <a:spLocks/>
          </p:cNvSpPr>
          <p:nvPr/>
        </p:nvSpPr>
        <p:spPr bwMode="auto">
          <a:xfrm>
            <a:off x="6205538" y="3971925"/>
            <a:ext cx="2368550" cy="482600"/>
          </a:xfrm>
          <a:custGeom>
            <a:avLst/>
            <a:gdLst>
              <a:gd name="T0" fmla="*/ 0 w 1492"/>
              <a:gd name="T1" fmla="*/ 203200 h 304"/>
              <a:gd name="T2" fmla="*/ 44450 w 1492"/>
              <a:gd name="T3" fmla="*/ 476250 h 304"/>
              <a:gd name="T4" fmla="*/ 2368550 w 1492"/>
              <a:gd name="T5" fmla="*/ 482600 h 304"/>
              <a:gd name="T6" fmla="*/ 2266950 w 1492"/>
              <a:gd name="T7" fmla="*/ 0 h 304"/>
              <a:gd name="T8" fmla="*/ 0 60000 65536"/>
              <a:gd name="T9" fmla="*/ 0 60000 65536"/>
              <a:gd name="T10" fmla="*/ 0 60000 65536"/>
              <a:gd name="T11" fmla="*/ 0 60000 65536"/>
              <a:gd name="T12" fmla="*/ 0 w 1492"/>
              <a:gd name="T13" fmla="*/ 0 h 304"/>
              <a:gd name="T14" fmla="*/ 1492 w 1492"/>
              <a:gd name="T15" fmla="*/ 304 h 30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492" h="304">
                <a:moveTo>
                  <a:pt x="0" y="128"/>
                </a:moveTo>
                <a:lnTo>
                  <a:pt x="28" y="300"/>
                </a:lnTo>
                <a:lnTo>
                  <a:pt x="1492" y="304"/>
                </a:lnTo>
                <a:lnTo>
                  <a:pt x="1428" y="0"/>
                </a:lnTo>
              </a:path>
            </a:pathLst>
          </a:custGeom>
          <a:noFill/>
          <a:ln w="19050" cmpd="sng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6" name="AutoShape 12"/>
          <p:cNvSpPr>
            <a:spLocks noChangeArrowheads="1"/>
          </p:cNvSpPr>
          <p:nvPr/>
        </p:nvSpPr>
        <p:spPr bwMode="auto">
          <a:xfrm>
            <a:off x="5238750" y="2936875"/>
            <a:ext cx="4076700" cy="1193800"/>
          </a:xfrm>
          <a:prstGeom prst="parallelogram">
            <a:avLst>
              <a:gd name="adj" fmla="val 85372"/>
            </a:avLst>
          </a:prstGeom>
          <a:solidFill>
            <a:srgbClr val="7CC4CA">
              <a:alpha val="7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2541" name="AutoShape 13"/>
          <p:cNvSpPr>
            <a:spLocks noChangeArrowheads="1"/>
          </p:cNvSpPr>
          <p:nvPr/>
        </p:nvSpPr>
        <p:spPr bwMode="auto">
          <a:xfrm flipH="1">
            <a:off x="5699125" y="1587500"/>
            <a:ext cx="2686050" cy="1860550"/>
          </a:xfrm>
          <a:prstGeom prst="parallelogram">
            <a:avLst>
              <a:gd name="adj" fmla="val 20118"/>
            </a:avLst>
          </a:prstGeom>
          <a:solidFill>
            <a:srgbClr val="FF66FF">
              <a:alpha val="6313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088" name="Line 14"/>
          <p:cNvSpPr>
            <a:spLocks noChangeShapeType="1"/>
          </p:cNvSpPr>
          <p:nvPr/>
        </p:nvSpPr>
        <p:spPr bwMode="auto">
          <a:xfrm>
            <a:off x="6015038" y="2206625"/>
            <a:ext cx="2019300" cy="0"/>
          </a:xfrm>
          <a:prstGeom prst="line">
            <a:avLst/>
          </a:prstGeom>
          <a:noFill/>
          <a:ln w="28575">
            <a:solidFill>
              <a:srgbClr val="A8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9" name="Text Box 15"/>
          <p:cNvSpPr txBox="1">
            <a:spLocks noChangeArrowheads="1"/>
          </p:cNvSpPr>
          <p:nvPr/>
        </p:nvSpPr>
        <p:spPr bwMode="auto">
          <a:xfrm>
            <a:off x="7535863" y="1887538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a</a:t>
            </a:r>
          </a:p>
        </p:txBody>
      </p:sp>
      <p:grpSp>
        <p:nvGrpSpPr>
          <p:cNvPr id="3090" name="Group 16"/>
          <p:cNvGrpSpPr>
            <a:grpSpLocks/>
          </p:cNvGrpSpPr>
          <p:nvPr/>
        </p:nvGrpSpPr>
        <p:grpSpPr bwMode="auto">
          <a:xfrm>
            <a:off x="6015038" y="1887538"/>
            <a:ext cx="2019300" cy="366712"/>
            <a:chOff x="3240" y="1087"/>
            <a:chExt cx="1272" cy="231"/>
          </a:xfrm>
        </p:grpSpPr>
        <p:sp>
          <p:nvSpPr>
            <p:cNvPr id="3104" name="Line 17"/>
            <p:cNvSpPr>
              <a:spLocks noChangeShapeType="1"/>
            </p:cNvSpPr>
            <p:nvPr/>
          </p:nvSpPr>
          <p:spPr bwMode="auto">
            <a:xfrm>
              <a:off x="3240" y="1288"/>
              <a:ext cx="1272" cy="0"/>
            </a:xfrm>
            <a:prstGeom prst="line">
              <a:avLst/>
            </a:prstGeom>
            <a:noFill/>
            <a:ln w="28575">
              <a:solidFill>
                <a:srgbClr val="A8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5" name="Text Box 18"/>
            <p:cNvSpPr txBox="1">
              <a:spLocks noChangeArrowheads="1"/>
            </p:cNvSpPr>
            <p:nvPr/>
          </p:nvSpPr>
          <p:spPr bwMode="auto">
            <a:xfrm>
              <a:off x="4198" y="1087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a</a:t>
              </a:r>
            </a:p>
          </p:txBody>
        </p:sp>
      </p:grpSp>
      <p:sp>
        <p:nvSpPr>
          <p:cNvPr id="22547" name="Text Box 19"/>
          <p:cNvSpPr txBox="1">
            <a:spLocks noChangeArrowheads="1"/>
          </p:cNvSpPr>
          <p:nvPr/>
        </p:nvSpPr>
        <p:spPr bwMode="auto">
          <a:xfrm>
            <a:off x="5662613" y="1468438"/>
            <a:ext cx="3508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400">
                <a:solidFill>
                  <a:schemeClr val="tx2"/>
                </a:solidFill>
                <a:sym typeface="Symbol" pitchFamily="18" charset="2"/>
              </a:rPr>
              <a:t></a:t>
            </a:r>
          </a:p>
        </p:txBody>
      </p:sp>
      <p:sp>
        <p:nvSpPr>
          <p:cNvPr id="22548" name="Freeform 20"/>
          <p:cNvSpPr>
            <a:spLocks/>
          </p:cNvSpPr>
          <p:nvPr/>
        </p:nvSpPr>
        <p:spPr bwMode="auto">
          <a:xfrm rot="-238763">
            <a:off x="5773738" y="1592263"/>
            <a:ext cx="298450" cy="363537"/>
          </a:xfrm>
          <a:custGeom>
            <a:avLst/>
            <a:gdLst>
              <a:gd name="T0" fmla="*/ 228600 w 188"/>
              <a:gd name="T1" fmla="*/ 0 h 229"/>
              <a:gd name="T2" fmla="*/ 292100 w 188"/>
              <a:gd name="T3" fmla="*/ 158750 h 229"/>
              <a:gd name="T4" fmla="*/ 190500 w 188"/>
              <a:gd name="T5" fmla="*/ 330200 h 229"/>
              <a:gd name="T6" fmla="*/ 0 w 188"/>
              <a:gd name="T7" fmla="*/ 361950 h 229"/>
              <a:gd name="T8" fmla="*/ 0 60000 65536"/>
              <a:gd name="T9" fmla="*/ 0 60000 65536"/>
              <a:gd name="T10" fmla="*/ 0 60000 65536"/>
              <a:gd name="T11" fmla="*/ 0 60000 65536"/>
              <a:gd name="T12" fmla="*/ 0 w 188"/>
              <a:gd name="T13" fmla="*/ 0 h 229"/>
              <a:gd name="T14" fmla="*/ 188 w 188"/>
              <a:gd name="T15" fmla="*/ 229 h 22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88" h="229">
                <a:moveTo>
                  <a:pt x="144" y="0"/>
                </a:moveTo>
                <a:cubicBezTo>
                  <a:pt x="166" y="32"/>
                  <a:pt x="188" y="65"/>
                  <a:pt x="184" y="100"/>
                </a:cubicBezTo>
                <a:cubicBezTo>
                  <a:pt x="180" y="135"/>
                  <a:pt x="151" y="187"/>
                  <a:pt x="120" y="208"/>
                </a:cubicBezTo>
                <a:cubicBezTo>
                  <a:pt x="89" y="229"/>
                  <a:pt x="44" y="228"/>
                  <a:pt x="0" y="228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3" name="Freeform 21"/>
          <p:cNvSpPr>
            <a:spLocks/>
          </p:cNvSpPr>
          <p:nvPr/>
        </p:nvSpPr>
        <p:spPr bwMode="auto">
          <a:xfrm>
            <a:off x="5475288" y="3843338"/>
            <a:ext cx="254000" cy="276225"/>
          </a:xfrm>
          <a:custGeom>
            <a:avLst/>
            <a:gdLst>
              <a:gd name="T0" fmla="*/ 0 w 141"/>
              <a:gd name="T1" fmla="*/ 15067 h 165"/>
              <a:gd name="T2" fmla="*/ 167532 w 141"/>
              <a:gd name="T3" fmla="*/ 21763 h 165"/>
              <a:gd name="T4" fmla="*/ 244993 w 141"/>
              <a:gd name="T5" fmla="*/ 147320 h 165"/>
              <a:gd name="T6" fmla="*/ 226979 w 141"/>
              <a:gd name="T7" fmla="*/ 276225 h 165"/>
              <a:gd name="T8" fmla="*/ 0 60000 65536"/>
              <a:gd name="T9" fmla="*/ 0 60000 65536"/>
              <a:gd name="T10" fmla="*/ 0 60000 65536"/>
              <a:gd name="T11" fmla="*/ 0 60000 65536"/>
              <a:gd name="T12" fmla="*/ 0 w 141"/>
              <a:gd name="T13" fmla="*/ 0 h 165"/>
              <a:gd name="T14" fmla="*/ 141 w 141"/>
              <a:gd name="T15" fmla="*/ 165 h 16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41" h="165">
                <a:moveTo>
                  <a:pt x="0" y="9"/>
                </a:moveTo>
                <a:cubicBezTo>
                  <a:pt x="35" y="4"/>
                  <a:pt x="70" y="0"/>
                  <a:pt x="93" y="13"/>
                </a:cubicBezTo>
                <a:cubicBezTo>
                  <a:pt x="116" y="26"/>
                  <a:pt x="131" y="63"/>
                  <a:pt x="136" y="88"/>
                </a:cubicBezTo>
                <a:cubicBezTo>
                  <a:pt x="141" y="113"/>
                  <a:pt x="133" y="139"/>
                  <a:pt x="126" y="165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4" name="Text Box 22"/>
          <p:cNvSpPr txBox="1">
            <a:spLocks noChangeArrowheads="1"/>
          </p:cNvSpPr>
          <p:nvPr/>
        </p:nvSpPr>
        <p:spPr bwMode="auto">
          <a:xfrm>
            <a:off x="5343525" y="3767138"/>
            <a:ext cx="430213" cy="398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000">
                <a:sym typeface="Symbol" pitchFamily="18" charset="2"/>
              </a:rPr>
              <a:t></a:t>
            </a:r>
          </a:p>
        </p:txBody>
      </p:sp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6172200" y="3136900"/>
            <a:ext cx="2019300" cy="366713"/>
            <a:chOff x="3240" y="1087"/>
            <a:chExt cx="1272" cy="231"/>
          </a:xfrm>
        </p:grpSpPr>
        <p:sp>
          <p:nvSpPr>
            <p:cNvPr id="3102" name="Line 24"/>
            <p:cNvSpPr>
              <a:spLocks noChangeShapeType="1"/>
            </p:cNvSpPr>
            <p:nvPr/>
          </p:nvSpPr>
          <p:spPr bwMode="auto">
            <a:xfrm>
              <a:off x="3240" y="1288"/>
              <a:ext cx="1272" cy="0"/>
            </a:xfrm>
            <a:prstGeom prst="line">
              <a:avLst/>
            </a:prstGeom>
            <a:noFill/>
            <a:ln w="38100">
              <a:solidFill>
                <a:srgbClr val="A8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3" name="Text Box 25"/>
            <p:cNvSpPr txBox="1">
              <a:spLocks noChangeArrowheads="1"/>
            </p:cNvSpPr>
            <p:nvPr/>
          </p:nvSpPr>
          <p:spPr bwMode="auto">
            <a:xfrm>
              <a:off x="4198" y="1087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b</a:t>
              </a:r>
            </a:p>
          </p:txBody>
        </p:sp>
      </p:grpSp>
      <p:sp>
        <p:nvSpPr>
          <p:cNvPr id="22554" name="Freeform 26"/>
          <p:cNvSpPr>
            <a:spLocks/>
          </p:cNvSpPr>
          <p:nvPr/>
        </p:nvSpPr>
        <p:spPr bwMode="auto">
          <a:xfrm>
            <a:off x="5697538" y="1577975"/>
            <a:ext cx="2686050" cy="1873250"/>
          </a:xfrm>
          <a:custGeom>
            <a:avLst/>
            <a:gdLst>
              <a:gd name="T0" fmla="*/ 374650 w 1692"/>
              <a:gd name="T1" fmla="*/ 1854200 h 1180"/>
              <a:gd name="T2" fmla="*/ 0 w 1692"/>
              <a:gd name="T3" fmla="*/ 0 h 1180"/>
              <a:gd name="T4" fmla="*/ 2305050 w 1692"/>
              <a:gd name="T5" fmla="*/ 0 h 1180"/>
              <a:gd name="T6" fmla="*/ 2686050 w 1692"/>
              <a:gd name="T7" fmla="*/ 1873250 h 1180"/>
              <a:gd name="T8" fmla="*/ 0 60000 65536"/>
              <a:gd name="T9" fmla="*/ 0 60000 65536"/>
              <a:gd name="T10" fmla="*/ 0 60000 65536"/>
              <a:gd name="T11" fmla="*/ 0 60000 65536"/>
              <a:gd name="T12" fmla="*/ 0 w 1692"/>
              <a:gd name="T13" fmla="*/ 0 h 1180"/>
              <a:gd name="T14" fmla="*/ 1692 w 1692"/>
              <a:gd name="T15" fmla="*/ 1180 h 118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692" h="1180">
                <a:moveTo>
                  <a:pt x="236" y="1168"/>
                </a:moveTo>
                <a:lnTo>
                  <a:pt x="0" y="0"/>
                </a:lnTo>
                <a:lnTo>
                  <a:pt x="1452" y="0"/>
                </a:lnTo>
                <a:lnTo>
                  <a:pt x="1692" y="1180"/>
                </a:lnTo>
              </a:path>
            </a:pathLst>
          </a:custGeom>
          <a:noFill/>
          <a:ln w="19050" cmpd="sng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7" name="Text Box 27"/>
          <p:cNvSpPr txBox="1">
            <a:spLocks noChangeArrowheads="1"/>
          </p:cNvSpPr>
          <p:nvPr/>
        </p:nvSpPr>
        <p:spPr bwMode="auto">
          <a:xfrm>
            <a:off x="0" y="0"/>
            <a:ext cx="9296400" cy="579438"/>
          </a:xfrm>
          <a:prstGeom prst="rect">
            <a:avLst/>
          </a:prstGeom>
          <a:solidFill>
            <a:srgbClr val="0000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u="sng">
                <a:solidFill>
                  <a:schemeClr val="bg1"/>
                </a:solidFill>
                <a:latin typeface=".VnTime" pitchFamily="34" charset="0"/>
              </a:rPr>
              <a:t>II. </a:t>
            </a:r>
            <a:r>
              <a:rPr lang="en-US" altLang="en-US" sz="3200" u="sng">
                <a:solidFill>
                  <a:schemeClr val="bg1"/>
                </a:solidFill>
                <a:latin typeface="Times New Roman" pitchFamily="18" charset="0"/>
              </a:rPr>
              <a:t>TÍNH CHẤT:</a:t>
            </a:r>
            <a:endParaRPr lang="en-US" altLang="en-US" sz="3200" u="sng">
              <a:solidFill>
                <a:schemeClr val="bg1"/>
              </a:solidFill>
              <a:latin typeface=".VnTime" pitchFamily="34" charset="0"/>
            </a:endParaRPr>
          </a:p>
        </p:txBody>
      </p:sp>
      <p:graphicFrame>
        <p:nvGraphicFramePr>
          <p:cNvPr id="22557" name="Object 29"/>
          <p:cNvGraphicFramePr>
            <a:graphicFrameLocks noChangeAspect="1"/>
          </p:cNvGraphicFramePr>
          <p:nvPr/>
        </p:nvGraphicFramePr>
        <p:xfrm>
          <a:off x="1476375" y="1887538"/>
          <a:ext cx="3309938" cy="151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2" name="Equation" r:id="rId3" imgW="1498320" imgH="685800" progId="Equation.DSMT4">
                  <p:embed/>
                </p:oleObj>
              </mc:Choice>
              <mc:Fallback>
                <p:oleObj name="Equation" r:id="rId3" imgW="149832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6375" y="1887538"/>
                        <a:ext cx="3309938" cy="1514475"/>
                      </a:xfrm>
                      <a:prstGeom prst="rect">
                        <a:avLst/>
                      </a:prstGeom>
                      <a:solidFill>
                        <a:srgbClr val="FFFF9B"/>
                      </a:solidFill>
                      <a:ln w="28575">
                        <a:solidFill>
                          <a:srgbClr val="0000CC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98" name="Text Box 30"/>
          <p:cNvSpPr txBox="1">
            <a:spLocks noChangeArrowheads="1"/>
          </p:cNvSpPr>
          <p:nvPr/>
        </p:nvSpPr>
        <p:spPr bwMode="auto">
          <a:xfrm>
            <a:off x="517525" y="4554538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 sz="2400">
              <a:sym typeface="Symbol" pitchFamily="18" charset="2"/>
            </a:endParaRPr>
          </a:p>
        </p:txBody>
      </p:sp>
      <p:sp>
        <p:nvSpPr>
          <p:cNvPr id="22559" name="AutoShape 31"/>
          <p:cNvSpPr>
            <a:spLocks noChangeArrowheads="1"/>
          </p:cNvSpPr>
          <p:nvPr/>
        </p:nvSpPr>
        <p:spPr bwMode="auto">
          <a:xfrm>
            <a:off x="476250" y="4514850"/>
            <a:ext cx="8077200" cy="2343150"/>
          </a:xfrm>
          <a:prstGeom prst="wedgeRoundRectCallout">
            <a:avLst>
              <a:gd name="adj1" fmla="val -37282"/>
              <a:gd name="adj2" fmla="val 47560"/>
              <a:gd name="adj3" fmla="val 16667"/>
            </a:avLst>
          </a:prstGeom>
          <a:solidFill>
            <a:srgbClr val="81FF8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600" dirty="0"/>
              <a:t>Cho </a:t>
            </a:r>
            <a:r>
              <a:rPr lang="en-US" altLang="en-US" sz="2600" dirty="0" err="1"/>
              <a:t>hai</a:t>
            </a:r>
            <a:r>
              <a:rPr lang="en-US" altLang="en-US" sz="2600" dirty="0"/>
              <a:t> </a:t>
            </a:r>
            <a:r>
              <a:rPr lang="en-US" altLang="en-US" sz="2600" dirty="0" err="1"/>
              <a:t>mặt</a:t>
            </a:r>
            <a:r>
              <a:rPr lang="en-US" altLang="en-US" sz="2600" dirty="0"/>
              <a:t> </a:t>
            </a:r>
            <a:r>
              <a:rPr lang="en-US" altLang="en-US" sz="2600" dirty="0" err="1"/>
              <a:t>phẳng</a:t>
            </a:r>
            <a:r>
              <a:rPr lang="en-US" altLang="en-US" sz="2600" dirty="0"/>
              <a:t> (</a:t>
            </a:r>
            <a:r>
              <a:rPr lang="en-US" altLang="en-US" sz="2600" dirty="0">
                <a:sym typeface="Symbol" pitchFamily="18" charset="2"/>
              </a:rPr>
              <a:t>) </a:t>
            </a:r>
            <a:r>
              <a:rPr lang="en-US" altLang="en-US" sz="2600" dirty="0" err="1">
                <a:sym typeface="Symbol" pitchFamily="18" charset="2"/>
              </a:rPr>
              <a:t>và</a:t>
            </a:r>
            <a:r>
              <a:rPr lang="en-US" altLang="en-US" sz="2600" dirty="0">
                <a:sym typeface="Symbol" pitchFamily="18" charset="2"/>
              </a:rPr>
              <a:t> () </a:t>
            </a:r>
            <a:r>
              <a:rPr lang="en-US" altLang="en-US" sz="2600" dirty="0" err="1">
                <a:sym typeface="Symbol" pitchFamily="18" charset="2"/>
              </a:rPr>
              <a:t>biết</a:t>
            </a:r>
            <a:r>
              <a:rPr lang="en-US" altLang="en-US" sz="2600" dirty="0">
                <a:sym typeface="Symbol" pitchFamily="18" charset="2"/>
              </a:rPr>
              <a:t>: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altLang="en-US" sz="2600" dirty="0">
                <a:solidFill>
                  <a:srgbClr val="000099"/>
                </a:solidFill>
              </a:rPr>
              <a:t> (</a:t>
            </a:r>
            <a:r>
              <a:rPr lang="en-US" altLang="en-US" sz="2600" dirty="0">
                <a:solidFill>
                  <a:srgbClr val="000099"/>
                </a:solidFill>
                <a:sym typeface="Symbol" pitchFamily="18" charset="2"/>
              </a:rPr>
              <a:t>) </a:t>
            </a:r>
            <a:r>
              <a:rPr lang="en-US" altLang="en-US" sz="2600" dirty="0" err="1">
                <a:solidFill>
                  <a:srgbClr val="000099"/>
                </a:solidFill>
                <a:sym typeface="Symbol" pitchFamily="18" charset="2"/>
              </a:rPr>
              <a:t>và</a:t>
            </a:r>
            <a:r>
              <a:rPr lang="en-US" altLang="en-US" sz="2600" dirty="0">
                <a:solidFill>
                  <a:srgbClr val="000099"/>
                </a:solidFill>
                <a:sym typeface="Symbol" pitchFamily="18" charset="2"/>
              </a:rPr>
              <a:t> () </a:t>
            </a:r>
            <a:r>
              <a:rPr lang="en-US" altLang="en-US" sz="2600" dirty="0" err="1">
                <a:solidFill>
                  <a:srgbClr val="000099"/>
                </a:solidFill>
                <a:sym typeface="Symbol" pitchFamily="18" charset="2"/>
              </a:rPr>
              <a:t>có</a:t>
            </a:r>
            <a:r>
              <a:rPr lang="en-US" altLang="en-US" sz="2600" dirty="0">
                <a:solidFill>
                  <a:srgbClr val="000099"/>
                </a:solidFill>
                <a:sym typeface="Symbol" pitchFamily="18" charset="2"/>
              </a:rPr>
              <a:t> </a:t>
            </a:r>
            <a:r>
              <a:rPr lang="en-US" altLang="en-US" sz="2600" dirty="0" err="1">
                <a:solidFill>
                  <a:srgbClr val="000099"/>
                </a:solidFill>
                <a:sym typeface="Symbol" pitchFamily="18" charset="2"/>
              </a:rPr>
              <a:t>điểm</a:t>
            </a:r>
            <a:r>
              <a:rPr lang="en-US" altLang="en-US" sz="2600" dirty="0">
                <a:solidFill>
                  <a:srgbClr val="000099"/>
                </a:solidFill>
                <a:sym typeface="Symbol" pitchFamily="18" charset="2"/>
              </a:rPr>
              <a:t> M </a:t>
            </a:r>
            <a:r>
              <a:rPr lang="en-US" altLang="en-US" sz="2600" dirty="0" err="1">
                <a:solidFill>
                  <a:srgbClr val="000099"/>
                </a:solidFill>
                <a:sym typeface="Symbol" pitchFamily="18" charset="2"/>
              </a:rPr>
              <a:t>chung</a:t>
            </a:r>
            <a:r>
              <a:rPr lang="en-US" altLang="en-US" sz="2600" dirty="0">
                <a:solidFill>
                  <a:srgbClr val="000099"/>
                </a:solidFill>
                <a:sym typeface="Symbol" pitchFamily="18" charset="2"/>
              </a:rPr>
              <a:t>.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altLang="en-US" sz="2600" dirty="0">
                <a:solidFill>
                  <a:srgbClr val="000099"/>
                </a:solidFill>
                <a:sym typeface="Symbol" pitchFamily="18" charset="2"/>
              </a:rPr>
              <a:t> ()  </a:t>
            </a:r>
            <a:r>
              <a:rPr lang="en-US" altLang="en-US" sz="2600" dirty="0" err="1">
                <a:solidFill>
                  <a:srgbClr val="000099"/>
                </a:solidFill>
                <a:sym typeface="Symbol" pitchFamily="18" charset="2"/>
              </a:rPr>
              <a:t>chứa</a:t>
            </a:r>
            <a:r>
              <a:rPr lang="en-US" altLang="en-US" sz="2600" dirty="0">
                <a:solidFill>
                  <a:srgbClr val="000099"/>
                </a:solidFill>
                <a:sym typeface="Symbol" pitchFamily="18" charset="2"/>
              </a:rPr>
              <a:t> </a:t>
            </a:r>
            <a:r>
              <a:rPr lang="en-US" altLang="en-US" sz="2600" dirty="0" err="1">
                <a:solidFill>
                  <a:srgbClr val="000099"/>
                </a:solidFill>
                <a:sym typeface="Symbol" pitchFamily="18" charset="2"/>
              </a:rPr>
              <a:t>đường</a:t>
            </a:r>
            <a:r>
              <a:rPr lang="en-US" altLang="en-US" sz="2600" dirty="0">
                <a:solidFill>
                  <a:srgbClr val="000099"/>
                </a:solidFill>
                <a:sym typeface="Symbol" pitchFamily="18" charset="2"/>
              </a:rPr>
              <a:t> </a:t>
            </a:r>
            <a:r>
              <a:rPr lang="en-US" altLang="en-US" sz="2600" dirty="0" err="1">
                <a:solidFill>
                  <a:srgbClr val="000099"/>
                </a:solidFill>
                <a:sym typeface="Symbol" pitchFamily="18" charset="2"/>
              </a:rPr>
              <a:t>thẳng</a:t>
            </a:r>
            <a:r>
              <a:rPr lang="en-US" altLang="en-US" sz="2600" dirty="0">
                <a:solidFill>
                  <a:srgbClr val="000099"/>
                </a:solidFill>
                <a:sym typeface="Symbol" pitchFamily="18" charset="2"/>
              </a:rPr>
              <a:t> a song </a:t>
            </a:r>
            <a:r>
              <a:rPr lang="en-US" altLang="en-US" sz="2600" dirty="0" err="1">
                <a:solidFill>
                  <a:srgbClr val="000099"/>
                </a:solidFill>
                <a:sym typeface="Symbol" pitchFamily="18" charset="2"/>
              </a:rPr>
              <a:t>song</a:t>
            </a:r>
            <a:r>
              <a:rPr lang="en-US" altLang="en-US" sz="2600" dirty="0">
                <a:solidFill>
                  <a:srgbClr val="000099"/>
                </a:solidFill>
                <a:sym typeface="Symbol" pitchFamily="18" charset="2"/>
              </a:rPr>
              <a:t> </a:t>
            </a:r>
            <a:r>
              <a:rPr lang="en-US" altLang="en-US" sz="2600" dirty="0" err="1">
                <a:solidFill>
                  <a:srgbClr val="000099"/>
                </a:solidFill>
                <a:sym typeface="Symbol" pitchFamily="18" charset="2"/>
              </a:rPr>
              <a:t>với</a:t>
            </a:r>
            <a:r>
              <a:rPr lang="en-US" altLang="en-US" sz="2600" dirty="0">
                <a:solidFill>
                  <a:srgbClr val="000099"/>
                </a:solidFill>
                <a:sym typeface="Symbol" pitchFamily="18" charset="2"/>
              </a:rPr>
              <a:t> </a:t>
            </a:r>
            <a:r>
              <a:rPr lang="en-US" altLang="en-US" sz="2600" dirty="0">
                <a:solidFill>
                  <a:srgbClr val="000099"/>
                </a:solidFill>
              </a:rPr>
              <a:t>(</a:t>
            </a:r>
            <a:r>
              <a:rPr lang="en-US" altLang="en-US" sz="2600" dirty="0">
                <a:solidFill>
                  <a:srgbClr val="000099"/>
                </a:solidFill>
                <a:sym typeface="Symbol" pitchFamily="18" charset="2"/>
              </a:rPr>
              <a:t>)</a:t>
            </a:r>
          </a:p>
          <a:p>
            <a:pPr eaLnBrk="1" hangingPunct="1"/>
            <a:r>
              <a:rPr lang="en-US" altLang="en-US" sz="2600" u="sng" dirty="0" err="1">
                <a:sym typeface="Symbol" pitchFamily="18" charset="2"/>
              </a:rPr>
              <a:t>Khi</a:t>
            </a:r>
            <a:r>
              <a:rPr lang="en-US" altLang="en-US" sz="2600" u="sng" dirty="0">
                <a:sym typeface="Symbol" pitchFamily="18" charset="2"/>
              </a:rPr>
              <a:t> </a:t>
            </a:r>
            <a:r>
              <a:rPr lang="en-US" altLang="en-US" sz="2600" dirty="0" err="1">
                <a:sym typeface="Symbol" pitchFamily="18" charset="2"/>
              </a:rPr>
              <a:t>đo</a:t>
            </a:r>
            <a:r>
              <a:rPr lang="en-US" altLang="en-US" sz="2600" dirty="0">
                <a:sym typeface="Symbol" pitchFamily="18" charset="2"/>
              </a:rPr>
              <a:t>́: </a:t>
            </a:r>
            <a:r>
              <a:rPr lang="en-US" altLang="en-US" sz="2600" dirty="0" err="1">
                <a:sym typeface="Symbol" pitchFamily="18" charset="2"/>
              </a:rPr>
              <a:t>giao</a:t>
            </a:r>
            <a:r>
              <a:rPr lang="en-US" altLang="en-US" sz="2600" dirty="0">
                <a:sym typeface="Symbol" pitchFamily="18" charset="2"/>
              </a:rPr>
              <a:t> </a:t>
            </a:r>
            <a:r>
              <a:rPr lang="en-US" altLang="en-US" sz="2600" dirty="0" err="1">
                <a:sym typeface="Symbol" pitchFamily="18" charset="2"/>
              </a:rPr>
              <a:t>tuyến</a:t>
            </a:r>
            <a:r>
              <a:rPr lang="en-US" altLang="en-US" sz="2600" dirty="0">
                <a:sym typeface="Symbol" pitchFamily="18" charset="2"/>
              </a:rPr>
              <a:t> </a:t>
            </a:r>
            <a:r>
              <a:rPr lang="en-US" altLang="en-US" sz="2600" dirty="0" err="1">
                <a:sym typeface="Symbol" pitchFamily="18" charset="2"/>
              </a:rPr>
              <a:t>của</a:t>
            </a:r>
            <a:r>
              <a:rPr lang="en-US" altLang="en-US" sz="2600" dirty="0">
                <a:sym typeface="Symbol" pitchFamily="18" charset="2"/>
              </a:rPr>
              <a:t> </a:t>
            </a:r>
            <a:r>
              <a:rPr lang="en-US" altLang="en-US" sz="2600" dirty="0"/>
              <a:t>(</a:t>
            </a:r>
            <a:r>
              <a:rPr lang="en-US" altLang="en-US" sz="2600" dirty="0">
                <a:sym typeface="Symbol" pitchFamily="18" charset="2"/>
              </a:rPr>
              <a:t>) </a:t>
            </a:r>
            <a:r>
              <a:rPr lang="en-US" altLang="en-US" sz="2600" dirty="0" err="1">
                <a:sym typeface="Symbol" pitchFamily="18" charset="2"/>
              </a:rPr>
              <a:t>và</a:t>
            </a:r>
            <a:r>
              <a:rPr lang="en-US" altLang="en-US" sz="2600" dirty="0">
                <a:sym typeface="Symbol" pitchFamily="18" charset="2"/>
              </a:rPr>
              <a:t> () </a:t>
            </a:r>
            <a:r>
              <a:rPr lang="en-US" altLang="en-US" sz="2600" dirty="0" err="1">
                <a:sym typeface="Symbol" pitchFamily="18" charset="2"/>
              </a:rPr>
              <a:t>là</a:t>
            </a:r>
            <a:r>
              <a:rPr lang="en-US" altLang="en-US" sz="2600" dirty="0">
                <a:sym typeface="Symbol" pitchFamily="18" charset="2"/>
              </a:rPr>
              <a:t> </a:t>
            </a:r>
            <a:r>
              <a:rPr lang="en-US" altLang="en-US" sz="2600" dirty="0" err="1">
                <a:sym typeface="Symbol" pitchFamily="18" charset="2"/>
              </a:rPr>
              <a:t>đường</a:t>
            </a:r>
            <a:r>
              <a:rPr lang="en-US" altLang="en-US" sz="2600" dirty="0">
                <a:sym typeface="Symbol" pitchFamily="18" charset="2"/>
              </a:rPr>
              <a:t> </a:t>
            </a:r>
            <a:r>
              <a:rPr lang="en-US" altLang="en-US" sz="2600" dirty="0" err="1">
                <a:sym typeface="Symbol" pitchFamily="18" charset="2"/>
              </a:rPr>
              <a:t>thẳng</a:t>
            </a:r>
            <a:r>
              <a:rPr lang="en-US" altLang="en-US" sz="2600" dirty="0">
                <a:sym typeface="Symbol" pitchFamily="18" charset="2"/>
              </a:rPr>
              <a:t> qua M </a:t>
            </a:r>
            <a:r>
              <a:rPr lang="en-US" altLang="en-US" sz="2600" dirty="0" err="1">
                <a:sym typeface="Symbol" pitchFamily="18" charset="2"/>
              </a:rPr>
              <a:t>và</a:t>
            </a:r>
            <a:r>
              <a:rPr lang="en-US" altLang="en-US" sz="2600" dirty="0">
                <a:sym typeface="Symbol" pitchFamily="18" charset="2"/>
              </a:rPr>
              <a:t> song </a:t>
            </a:r>
            <a:r>
              <a:rPr lang="en-US" altLang="en-US" sz="2600" dirty="0" err="1">
                <a:sym typeface="Symbol" pitchFamily="18" charset="2"/>
              </a:rPr>
              <a:t>song</a:t>
            </a:r>
            <a:r>
              <a:rPr lang="en-US" altLang="en-US" sz="2600" dirty="0">
                <a:sym typeface="Symbol" pitchFamily="18" charset="2"/>
              </a:rPr>
              <a:t> </a:t>
            </a:r>
            <a:r>
              <a:rPr lang="en-US" altLang="en-US" sz="2600" dirty="0" err="1">
                <a:sym typeface="Symbol" pitchFamily="18" charset="2"/>
              </a:rPr>
              <a:t>với</a:t>
            </a:r>
            <a:r>
              <a:rPr lang="en-US" altLang="en-US" sz="2600" dirty="0">
                <a:sym typeface="Symbol" pitchFamily="18" charset="2"/>
              </a:rPr>
              <a:t>  </a:t>
            </a:r>
            <a:r>
              <a:rPr lang="en-US" altLang="en-US" sz="2600" dirty="0" err="1">
                <a:sym typeface="Symbol" pitchFamily="18" charset="2"/>
              </a:rPr>
              <a:t>đường</a:t>
            </a:r>
            <a:r>
              <a:rPr lang="en-US" altLang="en-US" sz="2600" dirty="0">
                <a:sym typeface="Symbol" pitchFamily="18" charset="2"/>
              </a:rPr>
              <a:t> </a:t>
            </a:r>
            <a:r>
              <a:rPr lang="en-US" altLang="en-US" sz="2600" dirty="0" err="1">
                <a:sym typeface="Symbol" pitchFamily="18" charset="2"/>
              </a:rPr>
              <a:t>thẳng</a:t>
            </a:r>
            <a:r>
              <a:rPr lang="en-US" altLang="en-US" sz="2600" dirty="0">
                <a:sym typeface="Symbol" pitchFamily="18" charset="2"/>
              </a:rPr>
              <a:t> a</a:t>
            </a:r>
          </a:p>
          <a:p>
            <a:pPr algn="ctr" eaLnBrk="1" hangingPunct="1"/>
            <a:endParaRPr lang="en-US" altLang="en-US" sz="2600" dirty="0"/>
          </a:p>
        </p:txBody>
      </p:sp>
      <p:graphicFrame>
        <p:nvGraphicFramePr>
          <p:cNvPr id="22561" name="Object 33"/>
          <p:cNvGraphicFramePr>
            <a:graphicFrameLocks noChangeAspect="1"/>
          </p:cNvGraphicFramePr>
          <p:nvPr/>
        </p:nvGraphicFramePr>
        <p:xfrm>
          <a:off x="381000" y="4862513"/>
          <a:ext cx="790575" cy="113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3" name="Equation" r:id="rId5" imgW="177480" imgH="253800" progId="Equation.DSMT4">
                  <p:embed/>
                </p:oleObj>
              </mc:Choice>
              <mc:Fallback>
                <p:oleObj name="Equation" r:id="rId5" imgW="17748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4862513"/>
                        <a:ext cx="790575" cy="1130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62" name="Text Box 34"/>
          <p:cNvSpPr txBox="1">
            <a:spLocks noChangeArrowheads="1"/>
          </p:cNvSpPr>
          <p:nvPr/>
        </p:nvSpPr>
        <p:spPr bwMode="auto">
          <a:xfrm>
            <a:off x="0" y="768350"/>
            <a:ext cx="1354138" cy="425450"/>
          </a:xfrm>
          <a:prstGeom prst="rect">
            <a:avLst/>
          </a:prstGeom>
          <a:solidFill>
            <a:srgbClr val="FFFF85"/>
          </a:solidFill>
          <a:ln w="28575">
            <a:solidFill>
              <a:srgbClr val="0000CC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000" b="1" u="sng">
                <a:solidFill>
                  <a:srgbClr val="990000"/>
                </a:solidFill>
              </a:rPr>
              <a:t>Định lý 2:</a:t>
            </a:r>
          </a:p>
        </p:txBody>
      </p:sp>
      <p:sp>
        <p:nvSpPr>
          <p:cNvPr id="22564" name="Text Box 36"/>
          <p:cNvSpPr txBox="1">
            <a:spLocks noChangeArrowheads="1"/>
          </p:cNvSpPr>
          <p:nvPr/>
        </p:nvSpPr>
        <p:spPr bwMode="auto">
          <a:xfrm>
            <a:off x="384175" y="3468688"/>
            <a:ext cx="4100513" cy="954087"/>
          </a:xfrm>
          <a:prstGeom prst="rect">
            <a:avLst/>
          </a:prstGeom>
          <a:solidFill>
            <a:srgbClr val="99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>
                <a:solidFill>
                  <a:schemeClr val="bg1"/>
                </a:solidFill>
              </a:rPr>
              <a:t>Một cách tìm giao tuyến </a:t>
            </a:r>
          </a:p>
          <a:p>
            <a:pPr eaLnBrk="1" hangingPunct="1"/>
            <a:r>
              <a:rPr lang="en-US" altLang="en-US" sz="2800">
                <a:solidFill>
                  <a:schemeClr val="bg1"/>
                </a:solidFill>
              </a:rPr>
              <a:t>của hai mặt phẳng:</a:t>
            </a:r>
          </a:p>
        </p:txBody>
      </p:sp>
      <p:sp>
        <p:nvSpPr>
          <p:cNvPr id="2" name="Rectangle 1"/>
          <p:cNvSpPr/>
          <p:nvPr/>
        </p:nvSpPr>
        <p:spPr>
          <a:xfrm>
            <a:off x="4932040" y="1755775"/>
            <a:ext cx="4896544" cy="275907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220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22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25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25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9" dur="1000"/>
                                        <p:tgtEl>
                                          <p:spTgt spid="22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22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9" dur="500"/>
                                        <p:tgtEl>
                                          <p:spTgt spid="225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0" fill="hold"/>
                                        <p:tgtEl>
                                          <p:spTgt spid="225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0" fill="hold"/>
                                        <p:tgtEl>
                                          <p:spTgt spid="225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 build="allAtOnce" animBg="1"/>
      <p:bldP spid="22531" grpId="0" animBg="1"/>
      <p:bldP spid="22532" grpId="0" animBg="1"/>
      <p:bldP spid="22533" grpId="0" animBg="1"/>
      <p:bldP spid="22536" grpId="0" animBg="1"/>
      <p:bldP spid="22537" grpId="0" animBg="1"/>
      <p:bldP spid="22538" grpId="0" animBg="1"/>
      <p:bldP spid="22539" grpId="0" animBg="1"/>
      <p:bldP spid="22541" grpId="0" animBg="1"/>
      <p:bldP spid="22547" grpId="0"/>
      <p:bldP spid="22548" grpId="0" animBg="1"/>
      <p:bldP spid="22554" grpId="0" animBg="1"/>
      <p:bldP spid="22559" grpId="0" build="allAtOnce" animBg="1"/>
      <p:bldP spid="22562" grpId="0" animBg="1"/>
      <p:bldP spid="22564" grpId="0" animBg="1"/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30"/>
          <p:cNvSpPr>
            <a:spLocks noChangeArrowheads="1"/>
          </p:cNvSpPr>
          <p:nvPr/>
        </p:nvSpPr>
        <p:spPr bwMode="auto">
          <a:xfrm>
            <a:off x="228600" y="304800"/>
            <a:ext cx="1524000" cy="457200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2200" b="1" u="sng" dirty="0">
                <a:solidFill>
                  <a:schemeClr val="tx1"/>
                </a:solidFill>
                <a:latin typeface=".VnArial" pitchFamily="34" charset="0"/>
              </a:rPr>
              <a:t>HÖ </a:t>
            </a:r>
            <a:r>
              <a:rPr lang="en-US" sz="2200" b="1" u="sng" dirty="0" err="1">
                <a:solidFill>
                  <a:schemeClr val="tx1"/>
                </a:solidFill>
                <a:latin typeface=".VnArial" pitchFamily="34" charset="0"/>
              </a:rPr>
              <a:t>qu</a:t>
            </a:r>
            <a:r>
              <a:rPr lang="en-US" sz="2200" b="1" u="sng" dirty="0">
                <a:solidFill>
                  <a:schemeClr val="tx1"/>
                </a:solidFill>
                <a:latin typeface=".VnArial" pitchFamily="34" charset="0"/>
              </a:rPr>
              <a:t>¶</a:t>
            </a:r>
          </a:p>
        </p:txBody>
      </p:sp>
      <p:graphicFrame>
        <p:nvGraphicFramePr>
          <p:cNvPr id="1945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1799606"/>
              </p:ext>
            </p:extLst>
          </p:nvPr>
        </p:nvGraphicFramePr>
        <p:xfrm>
          <a:off x="3416660" y="3861048"/>
          <a:ext cx="3672408" cy="24482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2" name="Equation" r:id="rId3" imgW="1549080" imgH="914400" progId="Equation.DSMT4">
                  <p:embed/>
                </p:oleObj>
              </mc:Choice>
              <mc:Fallback>
                <p:oleObj name="Equation" r:id="rId3" imgW="1549080" imgH="914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6660" y="3861048"/>
                        <a:ext cx="3672408" cy="244827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2"/>
          <p:cNvSpPr>
            <a:spLocks noChangeArrowheads="1"/>
          </p:cNvSpPr>
          <p:nvPr/>
        </p:nvSpPr>
        <p:spPr bwMode="auto">
          <a:xfrm>
            <a:off x="3347864" y="611620"/>
            <a:ext cx="1676400" cy="18288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35"/>
          <p:cNvSpPr>
            <a:spLocks/>
          </p:cNvSpPr>
          <p:nvPr/>
        </p:nvSpPr>
        <p:spPr bwMode="auto">
          <a:xfrm>
            <a:off x="3347864" y="611620"/>
            <a:ext cx="990600" cy="26670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624" y="576"/>
              </a:cxn>
              <a:cxn ang="0">
                <a:pos x="624" y="1680"/>
              </a:cxn>
              <a:cxn ang="0">
                <a:pos x="0" y="1152"/>
              </a:cxn>
              <a:cxn ang="0">
                <a:pos x="0" y="0"/>
              </a:cxn>
            </a:cxnLst>
            <a:rect l="0" t="0" r="r" b="b"/>
            <a:pathLst>
              <a:path w="624" h="1680">
                <a:moveTo>
                  <a:pt x="0" y="0"/>
                </a:moveTo>
                <a:lnTo>
                  <a:pt x="624" y="576"/>
                </a:lnTo>
                <a:lnTo>
                  <a:pt x="624" y="1680"/>
                </a:lnTo>
                <a:lnTo>
                  <a:pt x="0" y="1152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" name="Line 38"/>
          <p:cNvSpPr>
            <a:spLocks noChangeShapeType="1"/>
          </p:cNvSpPr>
          <p:nvPr/>
        </p:nvSpPr>
        <p:spPr bwMode="auto">
          <a:xfrm>
            <a:off x="5252864" y="1297420"/>
            <a:ext cx="0" cy="175260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" name="Line 39"/>
          <p:cNvSpPr>
            <a:spLocks noChangeShapeType="1"/>
          </p:cNvSpPr>
          <p:nvPr/>
        </p:nvSpPr>
        <p:spPr bwMode="auto">
          <a:xfrm>
            <a:off x="3347864" y="611620"/>
            <a:ext cx="0" cy="175260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" name="Text Box 16"/>
          <p:cNvSpPr txBox="1">
            <a:spLocks noChangeArrowheads="1"/>
          </p:cNvSpPr>
          <p:nvPr/>
        </p:nvSpPr>
        <p:spPr bwMode="auto">
          <a:xfrm>
            <a:off x="3957464" y="2745220"/>
            <a:ext cx="45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CC0000"/>
                </a:solidFill>
                <a:sym typeface="Symbol" pitchFamily="18" charset="2"/>
              </a:rPr>
              <a:t>)</a:t>
            </a:r>
          </a:p>
        </p:txBody>
      </p:sp>
      <p:sp>
        <p:nvSpPr>
          <p:cNvPr id="11" name="Text Box 29"/>
          <p:cNvSpPr txBox="1">
            <a:spLocks noChangeArrowheads="1"/>
          </p:cNvSpPr>
          <p:nvPr/>
        </p:nvSpPr>
        <p:spPr bwMode="auto">
          <a:xfrm>
            <a:off x="4643264" y="2059420"/>
            <a:ext cx="533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CC0000"/>
                </a:solidFill>
                <a:sym typeface="Symbol" pitchFamily="18" charset="2"/>
              </a:rPr>
              <a:t>(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36096" y="205942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843808" y="1487920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dirty="0" smtClean="0"/>
              <a:t>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1235097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1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0" dur="2000" fill="hold"/>
                                        <p:tgtEl>
                                          <p:spTgt spid="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6" grpId="0" animBg="1"/>
      <p:bldP spid="6" grpId="1" animBg="1"/>
      <p:bldP spid="7" grpId="0" animBg="1"/>
      <p:bldP spid="7" grpId="1" animBg="1"/>
      <p:bldP spid="10" grpId="0"/>
      <p:bldP spid="11" grpId="0"/>
      <p:bldP spid="3" grpId="0"/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33"/>
          <p:cNvSpPr txBox="1">
            <a:spLocks noChangeArrowheads="1"/>
          </p:cNvSpPr>
          <p:nvPr/>
        </p:nvSpPr>
        <p:spPr bwMode="auto">
          <a:xfrm>
            <a:off x="44450" y="84138"/>
            <a:ext cx="9099550" cy="2201862"/>
          </a:xfrm>
          <a:prstGeom prst="rect">
            <a:avLst/>
          </a:prstGeom>
          <a:solidFill>
            <a:srgbClr val="FFFF9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200" u="sng"/>
              <a:t>Ví dụ </a:t>
            </a:r>
            <a:r>
              <a:rPr lang="en-US" altLang="en-US" sz="2200"/>
              <a:t>2:  Cho hình chóp S.ABCD có đáy ABCD là hình bình thành.</a:t>
            </a:r>
            <a:br>
              <a:rPr lang="en-US" altLang="en-US" sz="2200"/>
            </a:br>
            <a:r>
              <a:rPr lang="en-US" altLang="en-US" sz="2200"/>
              <a:t>         Gọi M là điểm thuộc đoạn CD. Cho </a:t>
            </a:r>
            <a:r>
              <a:rPr lang="en-US" altLang="en-US" sz="2200">
                <a:solidFill>
                  <a:srgbClr val="000099"/>
                </a:solidFill>
              </a:rPr>
              <a:t>(</a:t>
            </a:r>
            <a:r>
              <a:rPr lang="en-US" altLang="en-US" sz="2200">
                <a:solidFill>
                  <a:srgbClr val="000099"/>
                </a:solidFill>
                <a:sym typeface="Symbol" pitchFamily="18" charset="2"/>
              </a:rPr>
              <a:t>)</a:t>
            </a:r>
            <a:r>
              <a:rPr lang="en-US" altLang="en-US" sz="2200">
                <a:sym typeface="Symbol" pitchFamily="18" charset="2"/>
              </a:rPr>
              <a:t> là mặt phẳng qua M, </a:t>
            </a:r>
            <a:br>
              <a:rPr lang="en-US" altLang="en-US" sz="2200">
                <a:sym typeface="Symbol" pitchFamily="18" charset="2"/>
              </a:rPr>
            </a:br>
            <a:r>
              <a:rPr lang="en-US" altLang="en-US" sz="2200">
                <a:sym typeface="Symbol" pitchFamily="18" charset="2"/>
              </a:rPr>
              <a:t> song song với hai đường thẳng SD và BC</a:t>
            </a:r>
          </a:p>
          <a:p>
            <a:pPr eaLnBrk="1" hangingPunct="1">
              <a:lnSpc>
                <a:spcPct val="130000"/>
              </a:lnSpc>
            </a:pPr>
            <a:r>
              <a:rPr lang="en-US" altLang="en-US" sz="2200"/>
              <a:t>a) Xác định giao tuyến của (</a:t>
            </a:r>
            <a:r>
              <a:rPr lang="en-US" altLang="en-US" sz="2200">
                <a:sym typeface="Symbol" pitchFamily="18" charset="2"/>
              </a:rPr>
              <a:t>) với (SCD).</a:t>
            </a:r>
          </a:p>
          <a:p>
            <a:pPr eaLnBrk="1" hangingPunct="1"/>
            <a:r>
              <a:rPr lang="en-US" altLang="en-US" sz="2200"/>
              <a:t>b) Xác định giao tuyến của (</a:t>
            </a:r>
            <a:r>
              <a:rPr lang="en-US" altLang="en-US" sz="2200">
                <a:sym typeface="Symbol" pitchFamily="18" charset="2"/>
              </a:rPr>
              <a:t>) với (ABCD).</a:t>
            </a:r>
          </a:p>
          <a:p>
            <a:pPr eaLnBrk="1" hangingPunct="1"/>
            <a:r>
              <a:rPr lang="en-US" altLang="en-US" sz="2200">
                <a:sym typeface="Symbol" pitchFamily="18" charset="2"/>
              </a:rPr>
              <a:t>c) xác định thiết diện của hình chóp cắt bởi (), thiết diện đó là hình gì? </a:t>
            </a:r>
          </a:p>
        </p:txBody>
      </p:sp>
      <p:sp>
        <p:nvSpPr>
          <p:cNvPr id="10243" name="AutoShape 4"/>
          <p:cNvSpPr>
            <a:spLocks noChangeArrowheads="1"/>
          </p:cNvSpPr>
          <p:nvPr/>
        </p:nvSpPr>
        <p:spPr bwMode="auto">
          <a:xfrm>
            <a:off x="5092700" y="4781550"/>
            <a:ext cx="3733800" cy="1282700"/>
          </a:xfrm>
          <a:prstGeom prst="parallelogram">
            <a:avLst>
              <a:gd name="adj" fmla="val 72772"/>
            </a:avLst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244" name="Freeform 5"/>
          <p:cNvSpPr>
            <a:spLocks/>
          </p:cNvSpPr>
          <p:nvPr/>
        </p:nvSpPr>
        <p:spPr bwMode="auto">
          <a:xfrm>
            <a:off x="5094288" y="4778375"/>
            <a:ext cx="3733800" cy="1285875"/>
          </a:xfrm>
          <a:custGeom>
            <a:avLst/>
            <a:gdLst>
              <a:gd name="T0" fmla="*/ 0 w 2352"/>
              <a:gd name="T1" fmla="*/ 1285875 h 810"/>
              <a:gd name="T2" fmla="*/ 928688 w 2352"/>
              <a:gd name="T3" fmla="*/ 0 h 810"/>
              <a:gd name="T4" fmla="*/ 3733800 w 2352"/>
              <a:gd name="T5" fmla="*/ 4763 h 810"/>
              <a:gd name="T6" fmla="*/ 0 60000 65536"/>
              <a:gd name="T7" fmla="*/ 0 60000 65536"/>
              <a:gd name="T8" fmla="*/ 0 60000 65536"/>
              <a:gd name="T9" fmla="*/ 0 w 2352"/>
              <a:gd name="T10" fmla="*/ 0 h 810"/>
              <a:gd name="T11" fmla="*/ 2352 w 2352"/>
              <a:gd name="T12" fmla="*/ 810 h 81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352" h="810">
                <a:moveTo>
                  <a:pt x="0" y="810"/>
                </a:moveTo>
                <a:lnTo>
                  <a:pt x="585" y="0"/>
                </a:lnTo>
                <a:lnTo>
                  <a:pt x="2352" y="3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5" name="Freeform 7"/>
          <p:cNvSpPr>
            <a:spLocks/>
          </p:cNvSpPr>
          <p:nvPr/>
        </p:nvSpPr>
        <p:spPr bwMode="auto">
          <a:xfrm>
            <a:off x="5094288" y="4773613"/>
            <a:ext cx="3738562" cy="1290637"/>
          </a:xfrm>
          <a:custGeom>
            <a:avLst/>
            <a:gdLst>
              <a:gd name="T0" fmla="*/ 0 w 2355"/>
              <a:gd name="T1" fmla="*/ 1290637 h 813"/>
              <a:gd name="T2" fmla="*/ 2805112 w 2355"/>
              <a:gd name="T3" fmla="*/ 1290637 h 813"/>
              <a:gd name="T4" fmla="*/ 3738562 w 2355"/>
              <a:gd name="T5" fmla="*/ 0 h 813"/>
              <a:gd name="T6" fmla="*/ 0 60000 65536"/>
              <a:gd name="T7" fmla="*/ 0 60000 65536"/>
              <a:gd name="T8" fmla="*/ 0 60000 65536"/>
              <a:gd name="T9" fmla="*/ 0 w 2355"/>
              <a:gd name="T10" fmla="*/ 0 h 813"/>
              <a:gd name="T11" fmla="*/ 2355 w 2355"/>
              <a:gd name="T12" fmla="*/ 813 h 81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355" h="813">
                <a:moveTo>
                  <a:pt x="0" y="813"/>
                </a:moveTo>
                <a:lnTo>
                  <a:pt x="1767" y="813"/>
                </a:lnTo>
                <a:lnTo>
                  <a:pt x="2355" y="0"/>
                </a:lnTo>
              </a:path>
            </a:pathLst>
          </a:custGeom>
          <a:noFill/>
          <a:ln w="19050" cmpd="sng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6" name="Oval 8"/>
          <p:cNvSpPr>
            <a:spLocks noChangeArrowheads="1"/>
          </p:cNvSpPr>
          <p:nvPr/>
        </p:nvSpPr>
        <p:spPr bwMode="auto">
          <a:xfrm>
            <a:off x="6184900" y="2654300"/>
            <a:ext cx="88900" cy="88900"/>
          </a:xfrm>
          <a:prstGeom prst="ellipse">
            <a:avLst/>
          </a:prstGeom>
          <a:solidFill>
            <a:srgbClr val="0000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247" name="Line 9"/>
          <p:cNvSpPr>
            <a:spLocks noChangeShapeType="1"/>
          </p:cNvSpPr>
          <p:nvPr/>
        </p:nvSpPr>
        <p:spPr bwMode="auto">
          <a:xfrm flipH="1">
            <a:off x="6013450" y="2692400"/>
            <a:ext cx="219075" cy="209550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8" name="Line 10"/>
          <p:cNvSpPr>
            <a:spLocks noChangeShapeType="1"/>
          </p:cNvSpPr>
          <p:nvPr/>
        </p:nvSpPr>
        <p:spPr bwMode="auto">
          <a:xfrm flipH="1">
            <a:off x="5108575" y="2692400"/>
            <a:ext cx="1123950" cy="33718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9" name="Line 11"/>
          <p:cNvSpPr>
            <a:spLocks noChangeShapeType="1"/>
          </p:cNvSpPr>
          <p:nvPr/>
        </p:nvSpPr>
        <p:spPr bwMode="auto">
          <a:xfrm>
            <a:off x="6223000" y="2701925"/>
            <a:ext cx="2619375" cy="20955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0" name="Text Box 13"/>
          <p:cNvSpPr txBox="1">
            <a:spLocks noChangeArrowheads="1"/>
          </p:cNvSpPr>
          <p:nvPr/>
        </p:nvSpPr>
        <p:spPr bwMode="auto">
          <a:xfrm>
            <a:off x="6276975" y="2519363"/>
            <a:ext cx="3746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S</a:t>
            </a:r>
          </a:p>
        </p:txBody>
      </p:sp>
      <p:sp>
        <p:nvSpPr>
          <p:cNvPr id="10251" name="Text Box 14"/>
          <p:cNvSpPr txBox="1">
            <a:spLocks noChangeArrowheads="1"/>
          </p:cNvSpPr>
          <p:nvPr/>
        </p:nvSpPr>
        <p:spPr bwMode="auto">
          <a:xfrm>
            <a:off x="6007100" y="4462463"/>
            <a:ext cx="336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A</a:t>
            </a:r>
          </a:p>
        </p:txBody>
      </p:sp>
      <p:sp>
        <p:nvSpPr>
          <p:cNvPr id="10252" name="Text Box 15"/>
          <p:cNvSpPr txBox="1">
            <a:spLocks noChangeArrowheads="1"/>
          </p:cNvSpPr>
          <p:nvPr/>
        </p:nvSpPr>
        <p:spPr bwMode="auto">
          <a:xfrm>
            <a:off x="8807450" y="4481513"/>
            <a:ext cx="336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B</a:t>
            </a:r>
          </a:p>
        </p:txBody>
      </p:sp>
      <p:sp>
        <p:nvSpPr>
          <p:cNvPr id="10253" name="Text Box 16"/>
          <p:cNvSpPr txBox="1">
            <a:spLocks noChangeArrowheads="1"/>
          </p:cNvSpPr>
          <p:nvPr/>
        </p:nvSpPr>
        <p:spPr bwMode="auto">
          <a:xfrm>
            <a:off x="7845425" y="5938838"/>
            <a:ext cx="349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C</a:t>
            </a:r>
          </a:p>
        </p:txBody>
      </p:sp>
      <p:sp>
        <p:nvSpPr>
          <p:cNvPr id="10254" name="Text Box 17"/>
          <p:cNvSpPr txBox="1">
            <a:spLocks noChangeArrowheads="1"/>
          </p:cNvSpPr>
          <p:nvPr/>
        </p:nvSpPr>
        <p:spPr bwMode="auto">
          <a:xfrm>
            <a:off x="4816475" y="5881688"/>
            <a:ext cx="349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D</a:t>
            </a:r>
          </a:p>
        </p:txBody>
      </p:sp>
      <p:sp>
        <p:nvSpPr>
          <p:cNvPr id="11283" name="Line 19"/>
          <p:cNvSpPr>
            <a:spLocks noChangeShapeType="1"/>
          </p:cNvSpPr>
          <p:nvPr/>
        </p:nvSpPr>
        <p:spPr bwMode="auto">
          <a:xfrm flipH="1">
            <a:off x="6024563" y="4759325"/>
            <a:ext cx="923925" cy="1285875"/>
          </a:xfrm>
          <a:prstGeom prst="line">
            <a:avLst/>
          </a:prstGeom>
          <a:noFill/>
          <a:ln w="12700">
            <a:solidFill>
              <a:srgbClr val="000066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88" name="Line 24"/>
          <p:cNvSpPr>
            <a:spLocks noChangeShapeType="1"/>
          </p:cNvSpPr>
          <p:nvPr/>
        </p:nvSpPr>
        <p:spPr bwMode="auto">
          <a:xfrm flipH="1">
            <a:off x="6938963" y="3368675"/>
            <a:ext cx="123825" cy="1409700"/>
          </a:xfrm>
          <a:prstGeom prst="line">
            <a:avLst/>
          </a:prstGeom>
          <a:noFill/>
          <a:ln w="12700">
            <a:solidFill>
              <a:srgbClr val="000066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89" name="Line 25"/>
          <p:cNvSpPr>
            <a:spLocks noChangeShapeType="1"/>
          </p:cNvSpPr>
          <p:nvPr/>
        </p:nvSpPr>
        <p:spPr bwMode="auto">
          <a:xfrm flipV="1">
            <a:off x="6008688" y="3787775"/>
            <a:ext cx="754062" cy="2262188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90" name="Line 26"/>
          <p:cNvSpPr>
            <a:spLocks noChangeShapeType="1"/>
          </p:cNvSpPr>
          <p:nvPr/>
        </p:nvSpPr>
        <p:spPr bwMode="auto">
          <a:xfrm flipV="1">
            <a:off x="6769100" y="3384550"/>
            <a:ext cx="290513" cy="387350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91" name="Freeform 27"/>
          <p:cNvSpPr>
            <a:spLocks/>
          </p:cNvSpPr>
          <p:nvPr/>
        </p:nvSpPr>
        <p:spPr bwMode="auto">
          <a:xfrm>
            <a:off x="6034088" y="3387725"/>
            <a:ext cx="1028700" cy="2644775"/>
          </a:xfrm>
          <a:custGeom>
            <a:avLst/>
            <a:gdLst>
              <a:gd name="T0" fmla="*/ 728532 w 658"/>
              <a:gd name="T1" fmla="*/ 393568 h 1680"/>
              <a:gd name="T2" fmla="*/ 1028700 w 658"/>
              <a:gd name="T3" fmla="*/ 0 h 1680"/>
              <a:gd name="T4" fmla="*/ 900503 w 658"/>
              <a:gd name="T5" fmla="*/ 1368041 h 1680"/>
              <a:gd name="T6" fmla="*/ 0 w 658"/>
              <a:gd name="T7" fmla="*/ 2644775 h 1680"/>
              <a:gd name="T8" fmla="*/ 728532 w 658"/>
              <a:gd name="T9" fmla="*/ 393568 h 168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58"/>
              <a:gd name="T16" fmla="*/ 0 h 1680"/>
              <a:gd name="T17" fmla="*/ 658 w 658"/>
              <a:gd name="T18" fmla="*/ 1680 h 168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58" h="1680">
                <a:moveTo>
                  <a:pt x="466" y="250"/>
                </a:moveTo>
                <a:lnTo>
                  <a:pt x="658" y="0"/>
                </a:lnTo>
                <a:lnTo>
                  <a:pt x="576" y="869"/>
                </a:lnTo>
                <a:lnTo>
                  <a:pt x="0" y="1680"/>
                </a:lnTo>
                <a:lnTo>
                  <a:pt x="466" y="250"/>
                </a:lnTo>
                <a:close/>
              </a:path>
            </a:pathLst>
          </a:custGeom>
          <a:solidFill>
            <a:srgbClr val="FFFF00">
              <a:alpha val="58823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0" name="Line 12"/>
          <p:cNvSpPr>
            <a:spLocks noChangeShapeType="1"/>
          </p:cNvSpPr>
          <p:nvPr/>
        </p:nvSpPr>
        <p:spPr bwMode="auto">
          <a:xfrm>
            <a:off x="6223000" y="2701925"/>
            <a:ext cx="1685925" cy="33623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1" name="Oval 28"/>
          <p:cNvSpPr>
            <a:spLocks noChangeArrowheads="1"/>
          </p:cNvSpPr>
          <p:nvPr/>
        </p:nvSpPr>
        <p:spPr bwMode="auto">
          <a:xfrm>
            <a:off x="5951538" y="6013450"/>
            <a:ext cx="88900" cy="88900"/>
          </a:xfrm>
          <a:prstGeom prst="ellipse">
            <a:avLst/>
          </a:prstGeom>
          <a:solidFill>
            <a:srgbClr val="0000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262" name="Text Box 29"/>
          <p:cNvSpPr txBox="1">
            <a:spLocks noChangeArrowheads="1"/>
          </p:cNvSpPr>
          <p:nvPr/>
        </p:nvSpPr>
        <p:spPr bwMode="auto">
          <a:xfrm>
            <a:off x="5859463" y="6037263"/>
            <a:ext cx="3746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66"/>
                </a:solidFill>
              </a:rPr>
              <a:t>M</a:t>
            </a:r>
          </a:p>
        </p:txBody>
      </p:sp>
      <p:sp>
        <p:nvSpPr>
          <p:cNvPr id="11294" name="Text Box 30"/>
          <p:cNvSpPr txBox="1">
            <a:spLocks noChangeArrowheads="1"/>
          </p:cNvSpPr>
          <p:nvPr/>
        </p:nvSpPr>
        <p:spPr bwMode="auto">
          <a:xfrm>
            <a:off x="6897688" y="4491038"/>
            <a:ext cx="336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66"/>
                </a:solidFill>
              </a:rPr>
              <a:t>P</a:t>
            </a:r>
          </a:p>
        </p:txBody>
      </p:sp>
      <p:sp>
        <p:nvSpPr>
          <p:cNvPr id="11295" name="Text Box 31"/>
          <p:cNvSpPr txBox="1">
            <a:spLocks noChangeArrowheads="1"/>
          </p:cNvSpPr>
          <p:nvPr/>
        </p:nvSpPr>
        <p:spPr bwMode="auto">
          <a:xfrm>
            <a:off x="6432550" y="3581400"/>
            <a:ext cx="349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66"/>
                </a:solidFill>
              </a:rPr>
              <a:t>N</a:t>
            </a:r>
          </a:p>
        </p:txBody>
      </p:sp>
      <p:sp>
        <p:nvSpPr>
          <p:cNvPr id="11296" name="Text Box 32"/>
          <p:cNvSpPr txBox="1">
            <a:spLocks noChangeArrowheads="1"/>
          </p:cNvSpPr>
          <p:nvPr/>
        </p:nvSpPr>
        <p:spPr bwMode="auto">
          <a:xfrm>
            <a:off x="6970713" y="3084513"/>
            <a:ext cx="3619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66"/>
                </a:solidFill>
              </a:rPr>
              <a:t>Q</a:t>
            </a:r>
          </a:p>
        </p:txBody>
      </p:sp>
      <p:sp>
        <p:nvSpPr>
          <p:cNvPr id="10266" name="AutoShape 62"/>
          <p:cNvSpPr>
            <a:spLocks noChangeArrowheads="1"/>
          </p:cNvSpPr>
          <p:nvPr/>
        </p:nvSpPr>
        <p:spPr bwMode="auto">
          <a:xfrm flipH="1">
            <a:off x="0" y="5867400"/>
            <a:ext cx="457200" cy="51435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7520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1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1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11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11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83" grpId="0" animBg="1"/>
      <p:bldP spid="11288" grpId="0" animBg="1"/>
      <p:bldP spid="11289" grpId="0" animBg="1"/>
      <p:bldP spid="11290" grpId="0" animBg="1"/>
      <p:bldP spid="11291" grpId="0" animBg="1"/>
      <p:bldP spid="11294" grpId="0"/>
      <p:bldP spid="11295" grpId="0"/>
      <p:bldP spid="1129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B.P</a:t>
            </a:r>
          </a:p>
        </p:txBody>
      </p:sp>
      <p:sp>
        <p:nvSpPr>
          <p:cNvPr id="32777" name="Oval 9"/>
          <p:cNvSpPr>
            <a:spLocks noChangeArrowheads="1"/>
          </p:cNvSpPr>
          <p:nvPr/>
        </p:nvSpPr>
        <p:spPr bwMode="auto">
          <a:xfrm>
            <a:off x="228600" y="654968"/>
            <a:ext cx="1524000" cy="685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en-US" sz="2400" b="1" u="sng" dirty="0" err="1">
                <a:solidFill>
                  <a:srgbClr val="CC0000"/>
                </a:solidFill>
                <a:latin typeface=".VnTime" pitchFamily="34" charset="0"/>
              </a:rPr>
              <a:t>Đ</a:t>
            </a:r>
            <a:r>
              <a:rPr lang="en-US" altLang="en-US" sz="2400" b="1" u="sng" dirty="0" err="1" smtClean="0">
                <a:solidFill>
                  <a:srgbClr val="CC0000"/>
                </a:solidFill>
                <a:latin typeface=".VnTime" pitchFamily="34" charset="0"/>
              </a:rPr>
              <a:t>Þnh</a:t>
            </a:r>
            <a:r>
              <a:rPr lang="en-US" altLang="en-US" sz="2400" b="1" u="sng" dirty="0" smtClean="0">
                <a:solidFill>
                  <a:srgbClr val="CC0000"/>
                </a:solidFill>
                <a:latin typeface=".VnTime" pitchFamily="34" charset="0"/>
              </a:rPr>
              <a:t> </a:t>
            </a:r>
            <a:r>
              <a:rPr lang="en-US" altLang="en-US" sz="2400" b="1" u="sng" dirty="0" err="1">
                <a:solidFill>
                  <a:srgbClr val="CC0000"/>
                </a:solidFill>
                <a:latin typeface=".VnTime" pitchFamily="34" charset="0"/>
              </a:rPr>
              <a:t>lÝ</a:t>
            </a:r>
            <a:r>
              <a:rPr lang="en-US" altLang="en-US" sz="2400" b="1" u="sng" dirty="0">
                <a:solidFill>
                  <a:srgbClr val="CC0000"/>
                </a:solidFill>
                <a:latin typeface=".VnTime" pitchFamily="34" charset="0"/>
              </a:rPr>
              <a:t> 3</a:t>
            </a:r>
          </a:p>
        </p:txBody>
      </p:sp>
      <p:sp>
        <p:nvSpPr>
          <p:cNvPr id="32778" name="AutoShape 10"/>
          <p:cNvSpPr>
            <a:spLocks noChangeArrowheads="1"/>
          </p:cNvSpPr>
          <p:nvPr/>
        </p:nvSpPr>
        <p:spPr bwMode="auto">
          <a:xfrm>
            <a:off x="1981200" y="1828800"/>
            <a:ext cx="3875088" cy="1485900"/>
          </a:xfrm>
          <a:prstGeom prst="flowChartInputOutput">
            <a:avLst/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2780" name="Line 12"/>
          <p:cNvSpPr>
            <a:spLocks noChangeShapeType="1"/>
          </p:cNvSpPr>
          <p:nvPr/>
        </p:nvSpPr>
        <p:spPr bwMode="auto">
          <a:xfrm>
            <a:off x="2811463" y="2514600"/>
            <a:ext cx="2560637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9" name="Line 11"/>
          <p:cNvSpPr>
            <a:spLocks noChangeShapeType="1"/>
          </p:cNvSpPr>
          <p:nvPr/>
        </p:nvSpPr>
        <p:spPr bwMode="auto">
          <a:xfrm>
            <a:off x="2671763" y="914400"/>
            <a:ext cx="3392487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1" name="Line 13"/>
          <p:cNvSpPr>
            <a:spLocks noChangeShapeType="1"/>
          </p:cNvSpPr>
          <p:nvPr/>
        </p:nvSpPr>
        <p:spPr bwMode="auto">
          <a:xfrm>
            <a:off x="2879725" y="1943100"/>
            <a:ext cx="2076450" cy="12573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2" name="Arc 14"/>
          <p:cNvSpPr>
            <a:spLocks/>
          </p:cNvSpPr>
          <p:nvPr/>
        </p:nvSpPr>
        <p:spPr bwMode="auto">
          <a:xfrm>
            <a:off x="2209800" y="2895600"/>
            <a:ext cx="304800" cy="347663"/>
          </a:xfrm>
          <a:custGeom>
            <a:avLst/>
            <a:gdLst>
              <a:gd name="T0" fmla="*/ 0 w 21584"/>
              <a:gd name="T1" fmla="*/ 0 h 21600"/>
              <a:gd name="T2" fmla="*/ 304800 w 21584"/>
              <a:gd name="T3" fmla="*/ 334288 h 21600"/>
              <a:gd name="T4" fmla="*/ 0 w 21584"/>
              <a:gd name="T5" fmla="*/ 347663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584" h="21600" fill="none" extrusionOk="0">
                <a:moveTo>
                  <a:pt x="-1" y="0"/>
                </a:moveTo>
                <a:cubicBezTo>
                  <a:pt x="11606" y="0"/>
                  <a:pt x="21137" y="9171"/>
                  <a:pt x="21584" y="20768"/>
                </a:cubicBezTo>
              </a:path>
              <a:path w="21584" h="21600" stroke="0" extrusionOk="0">
                <a:moveTo>
                  <a:pt x="-1" y="0"/>
                </a:moveTo>
                <a:cubicBezTo>
                  <a:pt x="11606" y="0"/>
                  <a:pt x="21137" y="9171"/>
                  <a:pt x="21584" y="20768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3" name="Text Box 15"/>
          <p:cNvSpPr txBox="1">
            <a:spLocks noChangeArrowheads="1"/>
          </p:cNvSpPr>
          <p:nvPr/>
        </p:nvSpPr>
        <p:spPr bwMode="auto">
          <a:xfrm>
            <a:off x="2046288" y="2841625"/>
            <a:ext cx="354012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2800" b="1"/>
              <a:t>P</a:t>
            </a:r>
          </a:p>
        </p:txBody>
      </p:sp>
      <p:sp>
        <p:nvSpPr>
          <p:cNvPr id="32784" name="Text Box 16"/>
          <p:cNvSpPr txBox="1">
            <a:spLocks noChangeArrowheads="1"/>
          </p:cNvSpPr>
          <p:nvPr/>
        </p:nvSpPr>
        <p:spPr bwMode="auto">
          <a:xfrm>
            <a:off x="4876800" y="2057400"/>
            <a:ext cx="563563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2800" b="1"/>
              <a:t>b’</a:t>
            </a:r>
          </a:p>
        </p:txBody>
      </p:sp>
      <p:sp>
        <p:nvSpPr>
          <p:cNvPr id="32785" name="Text Box 17"/>
          <p:cNvSpPr txBox="1">
            <a:spLocks noChangeArrowheads="1"/>
          </p:cNvSpPr>
          <p:nvPr/>
        </p:nvSpPr>
        <p:spPr bwMode="auto">
          <a:xfrm>
            <a:off x="4748213" y="2743200"/>
            <a:ext cx="415925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2800" b="1"/>
              <a:t>a</a:t>
            </a:r>
          </a:p>
        </p:txBody>
      </p:sp>
      <p:sp>
        <p:nvSpPr>
          <p:cNvPr id="32786" name="Text Box 18"/>
          <p:cNvSpPr txBox="1">
            <a:spLocks noChangeArrowheads="1"/>
          </p:cNvSpPr>
          <p:nvPr/>
        </p:nvSpPr>
        <p:spPr bwMode="auto">
          <a:xfrm>
            <a:off x="5510213" y="1028700"/>
            <a:ext cx="692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2800" b="1"/>
              <a:t>b</a:t>
            </a:r>
          </a:p>
        </p:txBody>
      </p:sp>
      <p:sp>
        <p:nvSpPr>
          <p:cNvPr id="32788" name="Text Box 20"/>
          <p:cNvSpPr txBox="1">
            <a:spLocks noChangeArrowheads="1"/>
          </p:cNvSpPr>
          <p:nvPr/>
        </p:nvSpPr>
        <p:spPr bwMode="auto">
          <a:xfrm>
            <a:off x="457200" y="3657600"/>
            <a:ext cx="8382000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Cho a </a:t>
            </a:r>
            <a:r>
              <a:rPr lang="en-US" alt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b </a:t>
            </a:r>
            <a:r>
              <a:rPr lang="en-US" alt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2 </a:t>
            </a:r>
            <a:r>
              <a:rPr lang="en-US" alt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thẳng</a:t>
            </a: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chéo</a:t>
            </a: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nhau.Cách</a:t>
            </a: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dựng</a:t>
            </a: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mặt</a:t>
            </a: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phẳng</a:t>
            </a: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chứa</a:t>
            </a: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thẳng</a:t>
            </a: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alt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song </a:t>
            </a:r>
            <a:r>
              <a:rPr lang="en-US" alt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song</a:t>
            </a: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thẳng</a:t>
            </a: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b</a:t>
            </a:r>
          </a:p>
          <a:p>
            <a:pPr eaLnBrk="1" hangingPunct="1">
              <a:spcBef>
                <a:spcPct val="50000"/>
              </a:spcBef>
              <a:buFont typeface="Wingdings" pitchFamily="2" charset="2"/>
              <a:buChar char="Ø"/>
            </a:pPr>
            <a:r>
              <a:rPr lang="en-US" alt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Dựng</a:t>
            </a: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thẳng</a:t>
            </a: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b’ song </a:t>
            </a:r>
            <a:r>
              <a:rPr lang="en-US" alt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song</a:t>
            </a: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b </a:t>
            </a:r>
            <a:r>
              <a:rPr lang="en-US" alt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cắt</a:t>
            </a: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a</a:t>
            </a:r>
          </a:p>
          <a:p>
            <a:pPr eaLnBrk="1" hangingPunct="1">
              <a:spcBef>
                <a:spcPct val="50000"/>
              </a:spcBef>
              <a:buFont typeface="Wingdings" pitchFamily="2" charset="2"/>
              <a:buChar char="Ø"/>
            </a:pPr>
            <a:r>
              <a:rPr lang="en-US" alt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Mặt</a:t>
            </a: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phẳng</a:t>
            </a: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(P) </a:t>
            </a:r>
            <a:r>
              <a:rPr lang="en-US" alt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chứa</a:t>
            </a: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2 </a:t>
            </a:r>
            <a:r>
              <a:rPr lang="en-US" alt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thẳng</a:t>
            </a: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alt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b’ </a:t>
            </a:r>
            <a:r>
              <a:rPr lang="en-US" alt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mặt</a:t>
            </a: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phẳng</a:t>
            </a: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cần</a:t>
            </a: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dựng</a:t>
            </a:r>
            <a:endParaRPr lang="en-US" alt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7422" name="Group 21"/>
          <p:cNvGrpSpPr>
            <a:grpSpLocks/>
          </p:cNvGrpSpPr>
          <p:nvPr/>
        </p:nvGrpSpPr>
        <p:grpSpPr bwMode="auto">
          <a:xfrm>
            <a:off x="0" y="0"/>
            <a:ext cx="9144000" cy="533400"/>
            <a:chOff x="0" y="0"/>
            <a:chExt cx="5760" cy="336"/>
          </a:xfrm>
        </p:grpSpPr>
        <p:sp>
          <p:nvSpPr>
            <p:cNvPr id="32790" name="Rectangle 22"/>
            <p:cNvSpPr>
              <a:spLocks noChangeArrowheads="1"/>
            </p:cNvSpPr>
            <p:nvPr/>
          </p:nvSpPr>
          <p:spPr bwMode="auto">
            <a:xfrm>
              <a:off x="0" y="0"/>
              <a:ext cx="5760" cy="336"/>
            </a:xfrm>
            <a:prstGeom prst="rect">
              <a:avLst/>
            </a:prstGeom>
            <a:gradFill rotWithShape="1">
              <a:gsLst>
                <a:gs pos="0">
                  <a:srgbClr val="00CC66"/>
                </a:gs>
                <a:gs pos="50000">
                  <a:schemeClr val="bg1"/>
                </a:gs>
                <a:gs pos="100000">
                  <a:srgbClr val="00CC66"/>
                </a:gs>
              </a:gsLst>
              <a:lin ang="5400000" scaled="1"/>
            </a:gradFill>
            <a:ln w="9525">
              <a:solidFill>
                <a:srgbClr val="D6009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lang="en-US" altLang="en-US"/>
            </a:p>
          </p:txBody>
        </p:sp>
        <p:sp>
          <p:nvSpPr>
            <p:cNvPr id="17424" name="Text Box 23"/>
            <p:cNvSpPr txBox="1">
              <a:spLocks noChangeArrowheads="1"/>
            </p:cNvSpPr>
            <p:nvPr/>
          </p:nvSpPr>
          <p:spPr bwMode="auto">
            <a:xfrm>
              <a:off x="288" y="48"/>
              <a:ext cx="499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0000FF"/>
                  </a:solidFill>
                </a:rPr>
                <a:t>§3.</a:t>
              </a:r>
              <a:r>
                <a:rPr lang="en-US" altLang="en-US"/>
                <a:t> </a:t>
              </a:r>
              <a:r>
                <a:rPr lang="en-US" altLang="en-US" b="1">
                  <a:solidFill>
                    <a:srgbClr val="0000FF"/>
                  </a:solidFill>
                </a:rPr>
                <a:t>ĐƯỜNG THẲNG VÀ MẶT PHẲNG SONG SONG</a:t>
              </a:r>
              <a:r>
                <a:rPr lang="en-US" altLang="en-US">
                  <a:solidFill>
                    <a:srgbClr val="0000FF"/>
                  </a:solidFill>
                </a:rPr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65190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27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2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2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2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2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327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2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2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327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32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32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32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7" grpId="0" animBg="1"/>
      <p:bldP spid="32778" grpId="0" animBg="1"/>
      <p:bldP spid="32780" grpId="0" animBg="1"/>
      <p:bldP spid="32779" grpId="0" animBg="1"/>
      <p:bldP spid="32781" grpId="0" animBg="1"/>
      <p:bldP spid="32782" grpId="0" animBg="1"/>
      <p:bldP spid="32783" grpId="0"/>
      <p:bldP spid="32784" grpId="0"/>
      <p:bldP spid="32785" grpId="0"/>
      <p:bldP spid="3278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2"/>
          <p:cNvSpPr>
            <a:spLocks noChangeArrowheads="1"/>
          </p:cNvSpPr>
          <p:nvPr/>
        </p:nvSpPr>
        <p:spPr bwMode="auto">
          <a:xfrm>
            <a:off x="704850" y="495300"/>
            <a:ext cx="3409950" cy="8953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2800"/>
              <a:t>CỦNG CỐ:</a:t>
            </a:r>
          </a:p>
        </p:txBody>
      </p:sp>
      <p:grpSp>
        <p:nvGrpSpPr>
          <p:cNvPr id="5126" name="Group 3"/>
          <p:cNvGrpSpPr>
            <a:grpSpLocks/>
          </p:cNvGrpSpPr>
          <p:nvPr/>
        </p:nvGrpSpPr>
        <p:grpSpPr bwMode="auto">
          <a:xfrm>
            <a:off x="4432300" y="2336800"/>
            <a:ext cx="2635250" cy="1657350"/>
            <a:chOff x="3820" y="1512"/>
            <a:chExt cx="1660" cy="1044"/>
          </a:xfrm>
        </p:grpSpPr>
        <p:grpSp>
          <p:nvGrpSpPr>
            <p:cNvPr id="5155" name="Group 4"/>
            <p:cNvGrpSpPr>
              <a:grpSpLocks/>
            </p:cNvGrpSpPr>
            <p:nvPr/>
          </p:nvGrpSpPr>
          <p:grpSpPr bwMode="auto">
            <a:xfrm>
              <a:off x="3820" y="1728"/>
              <a:ext cx="1660" cy="828"/>
              <a:chOff x="1548" y="2456"/>
              <a:chExt cx="1460" cy="789"/>
            </a:xfrm>
          </p:grpSpPr>
          <p:sp>
            <p:nvSpPr>
              <p:cNvPr id="5157" name="Freeform 5"/>
              <p:cNvSpPr>
                <a:spLocks/>
              </p:cNvSpPr>
              <p:nvPr/>
            </p:nvSpPr>
            <p:spPr bwMode="auto">
              <a:xfrm>
                <a:off x="1563" y="2456"/>
                <a:ext cx="1445" cy="758"/>
              </a:xfrm>
              <a:custGeom>
                <a:avLst/>
                <a:gdLst>
                  <a:gd name="T0" fmla="*/ 289 w 1440"/>
                  <a:gd name="T1" fmla="*/ 0 h 864"/>
                  <a:gd name="T2" fmla="*/ 1445 w 1440"/>
                  <a:gd name="T3" fmla="*/ 0 h 864"/>
                  <a:gd name="T4" fmla="*/ 1156 w 1440"/>
                  <a:gd name="T5" fmla="*/ 758 h 864"/>
                  <a:gd name="T6" fmla="*/ 0 w 1440"/>
                  <a:gd name="T7" fmla="*/ 758 h 864"/>
                  <a:gd name="T8" fmla="*/ 289 w 1440"/>
                  <a:gd name="T9" fmla="*/ 0 h 86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440"/>
                  <a:gd name="T16" fmla="*/ 0 h 864"/>
                  <a:gd name="T17" fmla="*/ 1440 w 1440"/>
                  <a:gd name="T18" fmla="*/ 864 h 86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440" h="864">
                    <a:moveTo>
                      <a:pt x="288" y="0"/>
                    </a:moveTo>
                    <a:lnTo>
                      <a:pt x="1440" y="0"/>
                    </a:lnTo>
                    <a:lnTo>
                      <a:pt x="1152" y="864"/>
                    </a:lnTo>
                    <a:lnTo>
                      <a:pt x="0" y="864"/>
                    </a:lnTo>
                    <a:lnTo>
                      <a:pt x="288" y="0"/>
                    </a:lnTo>
                    <a:close/>
                  </a:path>
                </a:pathLst>
              </a:custGeom>
              <a:solidFill>
                <a:srgbClr val="000066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58" name="Text Box 6"/>
              <p:cNvSpPr txBox="1">
                <a:spLocks noChangeArrowheads="1"/>
              </p:cNvSpPr>
              <p:nvPr/>
            </p:nvSpPr>
            <p:spPr bwMode="auto">
              <a:xfrm>
                <a:off x="1548" y="3006"/>
                <a:ext cx="238" cy="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altLang="en-US" sz="2000">
                    <a:solidFill>
                      <a:srgbClr val="FFFF00"/>
                    </a:solidFill>
                    <a:sym typeface="Symbol" pitchFamily="18" charset="2"/>
                  </a:rPr>
                  <a:t></a:t>
                </a:r>
              </a:p>
            </p:txBody>
          </p:sp>
          <p:sp>
            <p:nvSpPr>
              <p:cNvPr id="5159" name="Freeform 7"/>
              <p:cNvSpPr>
                <a:spLocks/>
              </p:cNvSpPr>
              <p:nvPr/>
            </p:nvSpPr>
            <p:spPr bwMode="auto">
              <a:xfrm>
                <a:off x="1621" y="3052"/>
                <a:ext cx="141" cy="165"/>
              </a:xfrm>
              <a:custGeom>
                <a:avLst/>
                <a:gdLst>
                  <a:gd name="T0" fmla="*/ 0 w 141"/>
                  <a:gd name="T1" fmla="*/ 9 h 165"/>
                  <a:gd name="T2" fmla="*/ 93 w 141"/>
                  <a:gd name="T3" fmla="*/ 13 h 165"/>
                  <a:gd name="T4" fmla="*/ 136 w 141"/>
                  <a:gd name="T5" fmla="*/ 88 h 165"/>
                  <a:gd name="T6" fmla="*/ 126 w 141"/>
                  <a:gd name="T7" fmla="*/ 165 h 165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41"/>
                  <a:gd name="T13" fmla="*/ 0 h 165"/>
                  <a:gd name="T14" fmla="*/ 141 w 141"/>
                  <a:gd name="T15" fmla="*/ 165 h 165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41" h="165">
                    <a:moveTo>
                      <a:pt x="0" y="9"/>
                    </a:moveTo>
                    <a:cubicBezTo>
                      <a:pt x="35" y="4"/>
                      <a:pt x="70" y="0"/>
                      <a:pt x="93" y="13"/>
                    </a:cubicBezTo>
                    <a:cubicBezTo>
                      <a:pt x="116" y="26"/>
                      <a:pt x="131" y="63"/>
                      <a:pt x="136" y="88"/>
                    </a:cubicBezTo>
                    <a:cubicBezTo>
                      <a:pt x="141" y="113"/>
                      <a:pt x="133" y="139"/>
                      <a:pt x="126" y="165"/>
                    </a:cubicBezTo>
                  </a:path>
                </a:pathLst>
              </a:custGeom>
              <a:noFill/>
              <a:ln w="952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156" name="Line 8"/>
            <p:cNvSpPr>
              <a:spLocks noChangeShapeType="1"/>
            </p:cNvSpPr>
            <p:nvPr/>
          </p:nvSpPr>
          <p:spPr bwMode="auto">
            <a:xfrm flipV="1">
              <a:off x="4096" y="1512"/>
              <a:ext cx="992" cy="0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aphicFrame>
        <p:nvGraphicFramePr>
          <p:cNvPr id="5122" name="Object 9"/>
          <p:cNvGraphicFramePr>
            <a:graphicFrameLocks noChangeAspect="1"/>
          </p:cNvGraphicFramePr>
          <p:nvPr/>
        </p:nvGraphicFramePr>
        <p:xfrm>
          <a:off x="704850" y="2305050"/>
          <a:ext cx="2968625" cy="1484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2" name="Equation" r:id="rId3" imgW="1371600" imgH="685800" progId="Equation.DSMT4">
                  <p:embed/>
                </p:oleObj>
              </mc:Choice>
              <mc:Fallback>
                <p:oleObj name="Equation" r:id="rId3" imgW="137160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4850" y="2305050"/>
                        <a:ext cx="2968625" cy="1484313"/>
                      </a:xfrm>
                      <a:prstGeom prst="rect">
                        <a:avLst/>
                      </a:prstGeom>
                      <a:solidFill>
                        <a:srgbClr val="FFFF85"/>
                      </a:solidFill>
                      <a:ln w="28575">
                        <a:solidFill>
                          <a:schemeClr val="accent2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3" name="Object 10"/>
          <p:cNvGraphicFramePr>
            <a:graphicFrameLocks noChangeAspect="1"/>
          </p:cNvGraphicFramePr>
          <p:nvPr/>
        </p:nvGraphicFramePr>
        <p:xfrm>
          <a:off x="3644900" y="15875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3" name="Equation" r:id="rId5" imgW="914400" imgH="198720" progId="Equation.DSMT4">
                  <p:embed/>
                </p:oleObj>
              </mc:Choice>
              <mc:Fallback>
                <p:oleObj name="Equation" r:id="rId5" imgW="914400" imgH="198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4900" y="1587500"/>
                        <a:ext cx="914400" cy="198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7" name="Line 11"/>
          <p:cNvSpPr>
            <a:spLocks noChangeShapeType="1"/>
          </p:cNvSpPr>
          <p:nvPr/>
        </p:nvSpPr>
        <p:spPr bwMode="auto">
          <a:xfrm>
            <a:off x="4756150" y="3270250"/>
            <a:ext cx="2044700" cy="0"/>
          </a:xfrm>
          <a:prstGeom prst="line">
            <a:avLst/>
          </a:prstGeom>
          <a:noFill/>
          <a:ln w="38100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8" name="Text Box 12"/>
          <p:cNvSpPr txBox="1">
            <a:spLocks noChangeArrowheads="1"/>
          </p:cNvSpPr>
          <p:nvPr/>
        </p:nvSpPr>
        <p:spPr bwMode="auto">
          <a:xfrm>
            <a:off x="6149975" y="3217863"/>
            <a:ext cx="3825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000">
                <a:solidFill>
                  <a:srgbClr val="FFFF00"/>
                </a:solidFill>
              </a:rPr>
              <a:t>d’</a:t>
            </a:r>
          </a:p>
        </p:txBody>
      </p:sp>
      <p:sp>
        <p:nvSpPr>
          <p:cNvPr id="5129" name="Line 13"/>
          <p:cNvSpPr>
            <a:spLocks noChangeShapeType="1"/>
          </p:cNvSpPr>
          <p:nvPr/>
        </p:nvSpPr>
        <p:spPr bwMode="auto">
          <a:xfrm flipV="1">
            <a:off x="4870450" y="2346325"/>
            <a:ext cx="1574800" cy="0"/>
          </a:xfrm>
          <a:prstGeom prst="line">
            <a:avLst/>
          </a:prstGeom>
          <a:noFill/>
          <a:ln w="28575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0" name="Text Box 14"/>
          <p:cNvSpPr txBox="1">
            <a:spLocks noChangeArrowheads="1"/>
          </p:cNvSpPr>
          <p:nvPr/>
        </p:nvSpPr>
        <p:spPr bwMode="auto">
          <a:xfrm>
            <a:off x="6099175" y="2011363"/>
            <a:ext cx="325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000"/>
              <a:t>d</a:t>
            </a:r>
          </a:p>
        </p:txBody>
      </p:sp>
      <p:sp>
        <p:nvSpPr>
          <p:cNvPr id="5131" name="Text Box 15"/>
          <p:cNvSpPr txBox="1">
            <a:spLocks noChangeArrowheads="1"/>
          </p:cNvSpPr>
          <p:nvPr/>
        </p:nvSpPr>
        <p:spPr bwMode="auto">
          <a:xfrm>
            <a:off x="6099175" y="2011363"/>
            <a:ext cx="325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000"/>
              <a:t>d</a:t>
            </a:r>
          </a:p>
        </p:txBody>
      </p:sp>
      <p:sp>
        <p:nvSpPr>
          <p:cNvPr id="5132" name="Text Box 16"/>
          <p:cNvSpPr txBox="1">
            <a:spLocks noChangeArrowheads="1"/>
          </p:cNvSpPr>
          <p:nvPr/>
        </p:nvSpPr>
        <p:spPr bwMode="auto">
          <a:xfrm>
            <a:off x="533400" y="1693863"/>
            <a:ext cx="7724775" cy="396875"/>
          </a:xfrm>
          <a:prstGeom prst="rect">
            <a:avLst/>
          </a:prstGeom>
          <a:solidFill>
            <a:srgbClr val="FFFF85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000" b="1" u="sng">
                <a:solidFill>
                  <a:srgbClr val="990000"/>
                </a:solidFill>
              </a:rPr>
              <a:t>Định lý 1</a:t>
            </a:r>
            <a:r>
              <a:rPr lang="en-US" altLang="en-US" b="1" u="sng">
                <a:solidFill>
                  <a:srgbClr val="990000"/>
                </a:solidFill>
              </a:rPr>
              <a:t>:</a:t>
            </a:r>
            <a:r>
              <a:rPr lang="en-US" altLang="en-US" b="1" u="sng">
                <a:solidFill>
                  <a:srgbClr val="000099"/>
                </a:solidFill>
              </a:rPr>
              <a:t>(cách chứng minh đường thẳng song song với mặt phẳng)</a:t>
            </a:r>
            <a:endParaRPr lang="en-US" altLang="en-US" b="1" u="sng">
              <a:solidFill>
                <a:srgbClr val="990000"/>
              </a:solidFill>
            </a:endParaRPr>
          </a:p>
        </p:txBody>
      </p:sp>
      <p:sp>
        <p:nvSpPr>
          <p:cNvPr id="26641" name="Text Box 17"/>
          <p:cNvSpPr txBox="1">
            <a:spLocks noChangeArrowheads="1"/>
          </p:cNvSpPr>
          <p:nvPr/>
        </p:nvSpPr>
        <p:spPr bwMode="auto">
          <a:xfrm>
            <a:off x="666750" y="4197350"/>
            <a:ext cx="4932363" cy="701675"/>
          </a:xfrm>
          <a:prstGeom prst="rect">
            <a:avLst/>
          </a:prstGeom>
          <a:solidFill>
            <a:srgbClr val="FFFF85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000" b="1" u="sng">
                <a:solidFill>
                  <a:srgbClr val="990000"/>
                </a:solidFill>
              </a:rPr>
              <a:t>Định lý 2</a:t>
            </a:r>
            <a:r>
              <a:rPr lang="en-US" altLang="en-US" sz="2000" b="1">
                <a:solidFill>
                  <a:srgbClr val="000099"/>
                </a:solidFill>
              </a:rPr>
              <a:t>:  (cách tìm giao tuyến của hai </a:t>
            </a:r>
            <a:br>
              <a:rPr lang="en-US" altLang="en-US" sz="2000" b="1">
                <a:solidFill>
                  <a:srgbClr val="000099"/>
                </a:solidFill>
              </a:rPr>
            </a:br>
            <a:r>
              <a:rPr lang="en-US" altLang="en-US" sz="2000" b="1">
                <a:solidFill>
                  <a:srgbClr val="000099"/>
                </a:solidFill>
              </a:rPr>
              <a:t>mặt phẳng)</a:t>
            </a:r>
          </a:p>
        </p:txBody>
      </p:sp>
      <p:graphicFrame>
        <p:nvGraphicFramePr>
          <p:cNvPr id="26642" name="Object 18"/>
          <p:cNvGraphicFramePr>
            <a:graphicFrameLocks noChangeAspect="1"/>
          </p:cNvGraphicFramePr>
          <p:nvPr/>
        </p:nvGraphicFramePr>
        <p:xfrm>
          <a:off x="714375" y="4916488"/>
          <a:ext cx="3309938" cy="151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4" name="Equation" r:id="rId7" imgW="1498320" imgH="685800" progId="Equation.DSMT4">
                  <p:embed/>
                </p:oleObj>
              </mc:Choice>
              <mc:Fallback>
                <p:oleObj name="Equation" r:id="rId7" imgW="149832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375" y="4916488"/>
                        <a:ext cx="3309938" cy="1514475"/>
                      </a:xfrm>
                      <a:prstGeom prst="rect">
                        <a:avLst/>
                      </a:prstGeom>
                      <a:solidFill>
                        <a:srgbClr val="FFFF8B"/>
                      </a:solidFill>
                      <a:ln w="28575">
                        <a:solidFill>
                          <a:srgbClr val="0000CC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Group 19"/>
          <p:cNvGrpSpPr>
            <a:grpSpLocks/>
          </p:cNvGrpSpPr>
          <p:nvPr/>
        </p:nvGrpSpPr>
        <p:grpSpPr bwMode="auto">
          <a:xfrm>
            <a:off x="5157788" y="3932238"/>
            <a:ext cx="4119562" cy="2697162"/>
            <a:chOff x="3290" y="925"/>
            <a:chExt cx="2595" cy="1699"/>
          </a:xfrm>
        </p:grpSpPr>
        <p:sp>
          <p:nvSpPr>
            <p:cNvPr id="5135" name="Freeform 20"/>
            <p:cNvSpPr>
              <a:spLocks/>
            </p:cNvSpPr>
            <p:nvPr/>
          </p:nvSpPr>
          <p:spPr bwMode="auto">
            <a:xfrm>
              <a:off x="3789" y="1846"/>
              <a:ext cx="1420" cy="164"/>
            </a:xfrm>
            <a:custGeom>
              <a:avLst/>
              <a:gdLst>
                <a:gd name="T0" fmla="*/ 1420 w 1420"/>
                <a:gd name="T1" fmla="*/ 2 h 164"/>
                <a:gd name="T2" fmla="*/ 136 w 1420"/>
                <a:gd name="T3" fmla="*/ 0 h 164"/>
                <a:gd name="T4" fmla="*/ 0 w 1420"/>
                <a:gd name="T5" fmla="*/ 164 h 164"/>
                <a:gd name="T6" fmla="*/ 0 60000 65536"/>
                <a:gd name="T7" fmla="*/ 0 60000 65536"/>
                <a:gd name="T8" fmla="*/ 0 60000 65536"/>
                <a:gd name="T9" fmla="*/ 0 w 1420"/>
                <a:gd name="T10" fmla="*/ 0 h 164"/>
                <a:gd name="T11" fmla="*/ 1420 w 1420"/>
                <a:gd name="T12" fmla="*/ 164 h 16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20" h="164">
                  <a:moveTo>
                    <a:pt x="1420" y="2"/>
                  </a:moveTo>
                  <a:lnTo>
                    <a:pt x="136" y="0"/>
                  </a:lnTo>
                  <a:lnTo>
                    <a:pt x="0" y="164"/>
                  </a:lnTo>
                </a:path>
              </a:pathLst>
            </a:custGeom>
            <a:noFill/>
            <a:ln w="9525" cap="flat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6" name="Freeform 21"/>
            <p:cNvSpPr>
              <a:spLocks/>
            </p:cNvSpPr>
            <p:nvPr/>
          </p:nvSpPr>
          <p:spPr bwMode="auto">
            <a:xfrm>
              <a:off x="3789" y="1846"/>
              <a:ext cx="1420" cy="164"/>
            </a:xfrm>
            <a:custGeom>
              <a:avLst/>
              <a:gdLst>
                <a:gd name="T0" fmla="*/ 1420 w 1420"/>
                <a:gd name="T1" fmla="*/ 2 h 164"/>
                <a:gd name="T2" fmla="*/ 136 w 1420"/>
                <a:gd name="T3" fmla="*/ 0 h 164"/>
                <a:gd name="T4" fmla="*/ 0 w 1420"/>
                <a:gd name="T5" fmla="*/ 164 h 164"/>
                <a:gd name="T6" fmla="*/ 0 60000 65536"/>
                <a:gd name="T7" fmla="*/ 0 60000 65536"/>
                <a:gd name="T8" fmla="*/ 0 60000 65536"/>
                <a:gd name="T9" fmla="*/ 0 w 1420"/>
                <a:gd name="T10" fmla="*/ 0 h 164"/>
                <a:gd name="T11" fmla="*/ 1420 w 1420"/>
                <a:gd name="T12" fmla="*/ 164 h 16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20" h="164">
                  <a:moveTo>
                    <a:pt x="1420" y="2"/>
                  </a:moveTo>
                  <a:lnTo>
                    <a:pt x="136" y="0"/>
                  </a:lnTo>
                  <a:lnTo>
                    <a:pt x="0" y="164"/>
                  </a:lnTo>
                </a:path>
              </a:pathLst>
            </a:custGeom>
            <a:noFill/>
            <a:ln w="9525" cap="flat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7" name="Freeform 22"/>
            <p:cNvSpPr>
              <a:spLocks/>
            </p:cNvSpPr>
            <p:nvPr/>
          </p:nvSpPr>
          <p:spPr bwMode="auto">
            <a:xfrm>
              <a:off x="3292" y="1840"/>
              <a:ext cx="2589" cy="771"/>
            </a:xfrm>
            <a:custGeom>
              <a:avLst/>
              <a:gdLst>
                <a:gd name="T0" fmla="*/ 1932 w 2589"/>
                <a:gd name="T1" fmla="*/ 0 h 771"/>
                <a:gd name="T2" fmla="*/ 2589 w 2589"/>
                <a:gd name="T3" fmla="*/ 0 h 771"/>
                <a:gd name="T4" fmla="*/ 1947 w 2589"/>
                <a:gd name="T5" fmla="*/ 771 h 771"/>
                <a:gd name="T6" fmla="*/ 0 w 2589"/>
                <a:gd name="T7" fmla="*/ 771 h 771"/>
                <a:gd name="T8" fmla="*/ 513 w 2589"/>
                <a:gd name="T9" fmla="*/ 165 h 77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89"/>
                <a:gd name="T16" fmla="*/ 0 h 771"/>
                <a:gd name="T17" fmla="*/ 2589 w 2589"/>
                <a:gd name="T18" fmla="*/ 771 h 77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89" h="771">
                  <a:moveTo>
                    <a:pt x="1932" y="0"/>
                  </a:moveTo>
                  <a:lnTo>
                    <a:pt x="2589" y="0"/>
                  </a:lnTo>
                  <a:lnTo>
                    <a:pt x="1947" y="771"/>
                  </a:lnTo>
                  <a:lnTo>
                    <a:pt x="0" y="771"/>
                  </a:lnTo>
                  <a:lnTo>
                    <a:pt x="513" y="165"/>
                  </a:ln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8" name="Freeform 23"/>
            <p:cNvSpPr>
              <a:spLocks/>
            </p:cNvSpPr>
            <p:nvPr/>
          </p:nvSpPr>
          <p:spPr bwMode="auto">
            <a:xfrm>
              <a:off x="3789" y="1846"/>
              <a:ext cx="1420" cy="164"/>
            </a:xfrm>
            <a:custGeom>
              <a:avLst/>
              <a:gdLst>
                <a:gd name="T0" fmla="*/ 1420 w 1420"/>
                <a:gd name="T1" fmla="*/ 2 h 164"/>
                <a:gd name="T2" fmla="*/ 136 w 1420"/>
                <a:gd name="T3" fmla="*/ 0 h 164"/>
                <a:gd name="T4" fmla="*/ 0 w 1420"/>
                <a:gd name="T5" fmla="*/ 164 h 164"/>
                <a:gd name="T6" fmla="*/ 0 60000 65536"/>
                <a:gd name="T7" fmla="*/ 0 60000 65536"/>
                <a:gd name="T8" fmla="*/ 0 60000 65536"/>
                <a:gd name="T9" fmla="*/ 0 w 1420"/>
                <a:gd name="T10" fmla="*/ 0 h 164"/>
                <a:gd name="T11" fmla="*/ 1420 w 1420"/>
                <a:gd name="T12" fmla="*/ 164 h 16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20" h="164">
                  <a:moveTo>
                    <a:pt x="1420" y="2"/>
                  </a:moveTo>
                  <a:lnTo>
                    <a:pt x="136" y="0"/>
                  </a:lnTo>
                  <a:lnTo>
                    <a:pt x="0" y="164"/>
                  </a:lnTo>
                </a:path>
              </a:pathLst>
            </a:custGeom>
            <a:noFill/>
            <a:ln w="9525" cap="flat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9" name="Freeform 24"/>
            <p:cNvSpPr>
              <a:spLocks/>
            </p:cNvSpPr>
            <p:nvPr/>
          </p:nvSpPr>
          <p:spPr bwMode="auto">
            <a:xfrm>
              <a:off x="3290" y="1844"/>
              <a:ext cx="2595" cy="780"/>
            </a:xfrm>
            <a:custGeom>
              <a:avLst/>
              <a:gdLst>
                <a:gd name="T0" fmla="*/ 645 w 2595"/>
                <a:gd name="T1" fmla="*/ 0 h 780"/>
                <a:gd name="T2" fmla="*/ 0 w 2595"/>
                <a:gd name="T3" fmla="*/ 774 h 780"/>
                <a:gd name="T4" fmla="*/ 1938 w 2595"/>
                <a:gd name="T5" fmla="*/ 780 h 780"/>
                <a:gd name="T6" fmla="*/ 2595 w 2595"/>
                <a:gd name="T7" fmla="*/ 6 h 780"/>
                <a:gd name="T8" fmla="*/ 645 w 2595"/>
                <a:gd name="T9" fmla="*/ 0 h 78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95"/>
                <a:gd name="T16" fmla="*/ 0 h 780"/>
                <a:gd name="T17" fmla="*/ 2595 w 2595"/>
                <a:gd name="T18" fmla="*/ 780 h 78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95" h="780">
                  <a:moveTo>
                    <a:pt x="645" y="0"/>
                  </a:moveTo>
                  <a:lnTo>
                    <a:pt x="0" y="774"/>
                  </a:lnTo>
                  <a:lnTo>
                    <a:pt x="1938" y="780"/>
                  </a:lnTo>
                  <a:lnTo>
                    <a:pt x="2595" y="6"/>
                  </a:lnTo>
                  <a:lnTo>
                    <a:pt x="645" y="0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0" name="AutoShape 25"/>
            <p:cNvSpPr>
              <a:spLocks noChangeArrowheads="1"/>
            </p:cNvSpPr>
            <p:nvPr/>
          </p:nvSpPr>
          <p:spPr bwMode="auto">
            <a:xfrm>
              <a:off x="3300" y="1862"/>
              <a:ext cx="2568" cy="752"/>
            </a:xfrm>
            <a:prstGeom prst="parallelogram">
              <a:avLst>
                <a:gd name="adj" fmla="val 85372"/>
              </a:avLst>
            </a:prstGeom>
            <a:solidFill>
              <a:srgbClr val="7CC4CA">
                <a:alpha val="79999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141" name="AutoShape 26"/>
            <p:cNvSpPr>
              <a:spLocks noChangeArrowheads="1"/>
            </p:cNvSpPr>
            <p:nvPr/>
          </p:nvSpPr>
          <p:spPr bwMode="auto">
            <a:xfrm flipH="1">
              <a:off x="3590" y="1000"/>
              <a:ext cx="1692" cy="1172"/>
            </a:xfrm>
            <a:prstGeom prst="parallelogram">
              <a:avLst>
                <a:gd name="adj" fmla="val 20118"/>
              </a:avLst>
            </a:prstGeom>
            <a:solidFill>
              <a:srgbClr val="FF66FF">
                <a:alpha val="63136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142" name="Line 27"/>
            <p:cNvSpPr>
              <a:spLocks noChangeShapeType="1"/>
            </p:cNvSpPr>
            <p:nvPr/>
          </p:nvSpPr>
          <p:spPr bwMode="auto">
            <a:xfrm>
              <a:off x="3789" y="1390"/>
              <a:ext cx="1272" cy="0"/>
            </a:xfrm>
            <a:prstGeom prst="line">
              <a:avLst/>
            </a:prstGeom>
            <a:noFill/>
            <a:ln w="28575">
              <a:solidFill>
                <a:srgbClr val="A8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3" name="Text Box 28"/>
            <p:cNvSpPr txBox="1">
              <a:spLocks noChangeArrowheads="1"/>
            </p:cNvSpPr>
            <p:nvPr/>
          </p:nvSpPr>
          <p:spPr bwMode="auto">
            <a:xfrm>
              <a:off x="4747" y="1189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/>
                <a:t>a</a:t>
              </a:r>
            </a:p>
          </p:txBody>
        </p:sp>
        <p:grpSp>
          <p:nvGrpSpPr>
            <p:cNvPr id="5144" name="Group 29"/>
            <p:cNvGrpSpPr>
              <a:grpSpLocks/>
            </p:cNvGrpSpPr>
            <p:nvPr/>
          </p:nvGrpSpPr>
          <p:grpSpPr bwMode="auto">
            <a:xfrm>
              <a:off x="3789" y="1189"/>
              <a:ext cx="1272" cy="231"/>
              <a:chOff x="3240" y="1087"/>
              <a:chExt cx="1272" cy="231"/>
            </a:xfrm>
          </p:grpSpPr>
          <p:sp>
            <p:nvSpPr>
              <p:cNvPr id="5153" name="Line 30"/>
              <p:cNvSpPr>
                <a:spLocks noChangeShapeType="1"/>
              </p:cNvSpPr>
              <p:nvPr/>
            </p:nvSpPr>
            <p:spPr bwMode="auto">
              <a:xfrm>
                <a:off x="3240" y="1288"/>
                <a:ext cx="1272" cy="0"/>
              </a:xfrm>
              <a:prstGeom prst="line">
                <a:avLst/>
              </a:prstGeom>
              <a:noFill/>
              <a:ln w="28575">
                <a:solidFill>
                  <a:srgbClr val="A8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54" name="Text Box 31"/>
              <p:cNvSpPr txBox="1">
                <a:spLocks noChangeArrowheads="1"/>
              </p:cNvSpPr>
              <p:nvPr/>
            </p:nvSpPr>
            <p:spPr bwMode="auto">
              <a:xfrm>
                <a:off x="4198" y="1087"/>
                <a:ext cx="19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altLang="en-US"/>
                  <a:t>a</a:t>
                </a:r>
              </a:p>
            </p:txBody>
          </p:sp>
        </p:grpSp>
        <p:sp>
          <p:nvSpPr>
            <p:cNvPr id="5145" name="Text Box 32"/>
            <p:cNvSpPr txBox="1">
              <a:spLocks noChangeArrowheads="1"/>
            </p:cNvSpPr>
            <p:nvPr/>
          </p:nvSpPr>
          <p:spPr bwMode="auto">
            <a:xfrm>
              <a:off x="3567" y="925"/>
              <a:ext cx="22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400">
                  <a:solidFill>
                    <a:schemeClr val="tx2"/>
                  </a:solidFill>
                  <a:sym typeface="Symbol" pitchFamily="18" charset="2"/>
                </a:rPr>
                <a:t></a:t>
              </a:r>
            </a:p>
          </p:txBody>
        </p:sp>
        <p:sp>
          <p:nvSpPr>
            <p:cNvPr id="5146" name="Freeform 33"/>
            <p:cNvSpPr>
              <a:spLocks/>
            </p:cNvSpPr>
            <p:nvPr/>
          </p:nvSpPr>
          <p:spPr bwMode="auto">
            <a:xfrm rot="-238763">
              <a:off x="3637" y="1003"/>
              <a:ext cx="188" cy="229"/>
            </a:xfrm>
            <a:custGeom>
              <a:avLst/>
              <a:gdLst>
                <a:gd name="T0" fmla="*/ 144 w 188"/>
                <a:gd name="T1" fmla="*/ 0 h 229"/>
                <a:gd name="T2" fmla="*/ 184 w 188"/>
                <a:gd name="T3" fmla="*/ 100 h 229"/>
                <a:gd name="T4" fmla="*/ 120 w 188"/>
                <a:gd name="T5" fmla="*/ 208 h 229"/>
                <a:gd name="T6" fmla="*/ 0 w 188"/>
                <a:gd name="T7" fmla="*/ 228 h 22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88"/>
                <a:gd name="T13" fmla="*/ 0 h 229"/>
                <a:gd name="T14" fmla="*/ 188 w 188"/>
                <a:gd name="T15" fmla="*/ 229 h 22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88" h="229">
                  <a:moveTo>
                    <a:pt x="144" y="0"/>
                  </a:moveTo>
                  <a:cubicBezTo>
                    <a:pt x="166" y="32"/>
                    <a:pt x="188" y="65"/>
                    <a:pt x="184" y="100"/>
                  </a:cubicBezTo>
                  <a:cubicBezTo>
                    <a:pt x="180" y="135"/>
                    <a:pt x="151" y="187"/>
                    <a:pt x="120" y="208"/>
                  </a:cubicBezTo>
                  <a:cubicBezTo>
                    <a:pt x="89" y="229"/>
                    <a:pt x="44" y="228"/>
                    <a:pt x="0" y="228"/>
                  </a:cubicBez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7" name="Freeform 34"/>
            <p:cNvSpPr>
              <a:spLocks/>
            </p:cNvSpPr>
            <p:nvPr/>
          </p:nvSpPr>
          <p:spPr bwMode="auto">
            <a:xfrm>
              <a:off x="3449" y="2421"/>
              <a:ext cx="160" cy="174"/>
            </a:xfrm>
            <a:custGeom>
              <a:avLst/>
              <a:gdLst>
                <a:gd name="T0" fmla="*/ 0 w 141"/>
                <a:gd name="T1" fmla="*/ 9 h 165"/>
                <a:gd name="T2" fmla="*/ 106 w 141"/>
                <a:gd name="T3" fmla="*/ 14 h 165"/>
                <a:gd name="T4" fmla="*/ 154 w 141"/>
                <a:gd name="T5" fmla="*/ 93 h 165"/>
                <a:gd name="T6" fmla="*/ 143 w 141"/>
                <a:gd name="T7" fmla="*/ 174 h 16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41"/>
                <a:gd name="T13" fmla="*/ 0 h 165"/>
                <a:gd name="T14" fmla="*/ 141 w 141"/>
                <a:gd name="T15" fmla="*/ 165 h 16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41" h="165">
                  <a:moveTo>
                    <a:pt x="0" y="9"/>
                  </a:moveTo>
                  <a:cubicBezTo>
                    <a:pt x="35" y="4"/>
                    <a:pt x="70" y="0"/>
                    <a:pt x="93" y="13"/>
                  </a:cubicBezTo>
                  <a:cubicBezTo>
                    <a:pt x="116" y="26"/>
                    <a:pt x="131" y="63"/>
                    <a:pt x="136" y="88"/>
                  </a:cubicBezTo>
                  <a:cubicBezTo>
                    <a:pt x="141" y="113"/>
                    <a:pt x="133" y="139"/>
                    <a:pt x="126" y="165"/>
                  </a:cubicBez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8" name="Text Box 35"/>
            <p:cNvSpPr txBox="1">
              <a:spLocks noChangeArrowheads="1"/>
            </p:cNvSpPr>
            <p:nvPr/>
          </p:nvSpPr>
          <p:spPr bwMode="auto">
            <a:xfrm>
              <a:off x="3366" y="2373"/>
              <a:ext cx="271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>
                  <a:sym typeface="Symbol" pitchFamily="18" charset="2"/>
                </a:rPr>
                <a:t></a:t>
              </a:r>
            </a:p>
          </p:txBody>
        </p:sp>
        <p:grpSp>
          <p:nvGrpSpPr>
            <p:cNvPr id="5149" name="Group 36"/>
            <p:cNvGrpSpPr>
              <a:grpSpLocks/>
            </p:cNvGrpSpPr>
            <p:nvPr/>
          </p:nvGrpSpPr>
          <p:grpSpPr bwMode="auto">
            <a:xfrm>
              <a:off x="3888" y="1976"/>
              <a:ext cx="1272" cy="231"/>
              <a:chOff x="3240" y="1087"/>
              <a:chExt cx="1272" cy="231"/>
            </a:xfrm>
          </p:grpSpPr>
          <p:sp>
            <p:nvSpPr>
              <p:cNvPr id="5151" name="Line 37"/>
              <p:cNvSpPr>
                <a:spLocks noChangeShapeType="1"/>
              </p:cNvSpPr>
              <p:nvPr/>
            </p:nvSpPr>
            <p:spPr bwMode="auto">
              <a:xfrm>
                <a:off x="3240" y="1288"/>
                <a:ext cx="1272" cy="0"/>
              </a:xfrm>
              <a:prstGeom prst="line">
                <a:avLst/>
              </a:prstGeom>
              <a:noFill/>
              <a:ln w="38100">
                <a:solidFill>
                  <a:srgbClr val="A8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52" name="Text Box 38"/>
              <p:cNvSpPr txBox="1">
                <a:spLocks noChangeArrowheads="1"/>
              </p:cNvSpPr>
              <p:nvPr/>
            </p:nvSpPr>
            <p:spPr bwMode="auto">
              <a:xfrm>
                <a:off x="4198" y="1087"/>
                <a:ext cx="19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altLang="en-US"/>
                  <a:t>b</a:t>
                </a:r>
              </a:p>
            </p:txBody>
          </p:sp>
        </p:grpSp>
        <p:sp>
          <p:nvSpPr>
            <p:cNvPr id="5150" name="Freeform 39"/>
            <p:cNvSpPr>
              <a:spLocks/>
            </p:cNvSpPr>
            <p:nvPr/>
          </p:nvSpPr>
          <p:spPr bwMode="auto">
            <a:xfrm>
              <a:off x="3589" y="994"/>
              <a:ext cx="1692" cy="1180"/>
            </a:xfrm>
            <a:custGeom>
              <a:avLst/>
              <a:gdLst>
                <a:gd name="T0" fmla="*/ 236 w 1692"/>
                <a:gd name="T1" fmla="*/ 1168 h 1180"/>
                <a:gd name="T2" fmla="*/ 0 w 1692"/>
                <a:gd name="T3" fmla="*/ 0 h 1180"/>
                <a:gd name="T4" fmla="*/ 1452 w 1692"/>
                <a:gd name="T5" fmla="*/ 0 h 1180"/>
                <a:gd name="T6" fmla="*/ 1692 w 1692"/>
                <a:gd name="T7" fmla="*/ 1180 h 118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692"/>
                <a:gd name="T13" fmla="*/ 0 h 1180"/>
                <a:gd name="T14" fmla="*/ 1692 w 1692"/>
                <a:gd name="T15" fmla="*/ 1180 h 118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692" h="1180">
                  <a:moveTo>
                    <a:pt x="236" y="1168"/>
                  </a:moveTo>
                  <a:lnTo>
                    <a:pt x="0" y="0"/>
                  </a:lnTo>
                  <a:lnTo>
                    <a:pt x="1452" y="0"/>
                  </a:lnTo>
                  <a:lnTo>
                    <a:pt x="1692" y="1180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106070218"/>
      </p:ext>
    </p:extLst>
  </p:cSld>
  <p:clrMapOvr>
    <a:masterClrMapping/>
  </p:clrMapOvr>
  <p:transition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6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66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66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6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4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KIỂM TRA BÀI CŨ</a:t>
            </a:r>
            <a:endParaRPr lang="en-US" altLang="en-US" sz="3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692274"/>
            <a:ext cx="7975600" cy="368094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Câu</a:t>
            </a: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hỏi</a:t>
            </a: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en-US" altLang="en-US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alt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alt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biết</a:t>
            </a: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vị</a:t>
            </a: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trí</a:t>
            </a: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tương</a:t>
            </a: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đối</a:t>
            </a: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thẳng</a:t>
            </a: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gian</a:t>
            </a:r>
            <a:r>
              <a:rPr lang="en-US" alt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0" indent="0">
              <a:buNone/>
            </a:pPr>
            <a:endParaRPr lang="en-US" alt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altLang="en-US" sz="2400" u="sng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Hướng</a:t>
            </a:r>
            <a:r>
              <a:rPr lang="en-US" altLang="en-US" sz="24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u="sng" dirty="0" err="1">
                <a:latin typeface="Arial" panose="020B0604020202020204" pitchFamily="34" charset="0"/>
                <a:cs typeface="Arial" panose="020B0604020202020204" pitchFamily="34" charset="0"/>
              </a:rPr>
              <a:t>dẫn</a:t>
            </a:r>
            <a:r>
              <a:rPr lang="en-US" altLang="en-US" sz="2400" u="sng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buNone/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Hai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thẳng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gian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thể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đồng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phẳng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hoặc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đồng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phẳng</a:t>
            </a:r>
            <a:endParaRPr lang="en-US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en-US" sz="2400" dirty="0">
              <a:solidFill>
                <a:srgbClr val="0000FF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en-US" altLang="en-US" sz="2400" dirty="0">
                <a:solidFill>
                  <a:srgbClr val="0000FF"/>
                </a:solidFill>
              </a:rPr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1112920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82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2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82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82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2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82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82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82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82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82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82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82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3653" name="Group 5"/>
          <p:cNvGrpSpPr>
            <a:grpSpLocks/>
          </p:cNvGrpSpPr>
          <p:nvPr/>
        </p:nvGrpSpPr>
        <p:grpSpPr bwMode="auto">
          <a:xfrm>
            <a:off x="1600200" y="2286005"/>
            <a:ext cx="1981200" cy="762001"/>
            <a:chOff x="384" y="2688"/>
            <a:chExt cx="1248" cy="480"/>
          </a:xfrm>
        </p:grpSpPr>
        <p:sp>
          <p:nvSpPr>
            <p:cNvPr id="283654" name="Oval 6"/>
            <p:cNvSpPr>
              <a:spLocks noChangeArrowheads="1"/>
            </p:cNvSpPr>
            <p:nvPr/>
          </p:nvSpPr>
          <p:spPr bwMode="auto">
            <a:xfrm>
              <a:off x="384" y="2688"/>
              <a:ext cx="1248" cy="480"/>
            </a:xfrm>
            <a:prstGeom prst="ellipse">
              <a:avLst/>
            </a:prstGeom>
            <a:solidFill>
              <a:srgbClr val="FFFFCC"/>
            </a:solidFill>
            <a:ln w="12700" cap="sq" algn="ctr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83655" name="Text Box 7"/>
            <p:cNvSpPr txBox="1">
              <a:spLocks noChangeArrowheads="1"/>
            </p:cNvSpPr>
            <p:nvPr/>
          </p:nvSpPr>
          <p:spPr bwMode="auto">
            <a:xfrm>
              <a:off x="480" y="2813"/>
              <a:ext cx="105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 algn="ctr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b="1" dirty="0" err="1">
                  <a:solidFill>
                    <a:srgbClr val="0066FF"/>
                  </a:solidFill>
                </a:rPr>
                <a:t>Đồng</a:t>
              </a:r>
              <a:r>
                <a:rPr lang="en-US" altLang="en-US" b="1" dirty="0">
                  <a:solidFill>
                    <a:srgbClr val="0066FF"/>
                  </a:solidFill>
                </a:rPr>
                <a:t> </a:t>
              </a:r>
              <a:r>
                <a:rPr lang="en-US" altLang="en-US" b="1" dirty="0" err="1">
                  <a:solidFill>
                    <a:srgbClr val="0066FF"/>
                  </a:solidFill>
                </a:rPr>
                <a:t>phẳng</a:t>
              </a:r>
              <a:endParaRPr lang="en-US" altLang="en-US" b="1" dirty="0">
                <a:solidFill>
                  <a:srgbClr val="0066FF"/>
                </a:solidFill>
              </a:endParaRPr>
            </a:p>
          </p:txBody>
        </p:sp>
      </p:grpSp>
      <p:sp>
        <p:nvSpPr>
          <p:cNvPr id="283656" name="Line 8"/>
          <p:cNvSpPr>
            <a:spLocks noChangeShapeType="1"/>
          </p:cNvSpPr>
          <p:nvPr/>
        </p:nvSpPr>
        <p:spPr bwMode="auto">
          <a:xfrm flipH="1">
            <a:off x="902219" y="2971800"/>
            <a:ext cx="1155181" cy="8382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283657" name="Line 9"/>
          <p:cNvSpPr>
            <a:spLocks noChangeShapeType="1"/>
          </p:cNvSpPr>
          <p:nvPr/>
        </p:nvSpPr>
        <p:spPr bwMode="auto">
          <a:xfrm>
            <a:off x="3275856" y="2971800"/>
            <a:ext cx="654300" cy="788659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/>
          </a:p>
        </p:txBody>
      </p:sp>
      <p:grpSp>
        <p:nvGrpSpPr>
          <p:cNvPr id="283658" name="Group 10"/>
          <p:cNvGrpSpPr>
            <a:grpSpLocks/>
          </p:cNvGrpSpPr>
          <p:nvPr/>
        </p:nvGrpSpPr>
        <p:grpSpPr bwMode="auto">
          <a:xfrm>
            <a:off x="6019800" y="2286005"/>
            <a:ext cx="2590800" cy="762001"/>
            <a:chOff x="3312" y="2640"/>
            <a:chExt cx="1632" cy="480"/>
          </a:xfrm>
        </p:grpSpPr>
        <p:sp>
          <p:nvSpPr>
            <p:cNvPr id="283659" name="Oval 11"/>
            <p:cNvSpPr>
              <a:spLocks noChangeArrowheads="1"/>
            </p:cNvSpPr>
            <p:nvPr/>
          </p:nvSpPr>
          <p:spPr bwMode="auto">
            <a:xfrm>
              <a:off x="3312" y="2640"/>
              <a:ext cx="1440" cy="480"/>
            </a:xfrm>
            <a:prstGeom prst="ellipse">
              <a:avLst/>
            </a:prstGeom>
            <a:solidFill>
              <a:srgbClr val="FFFFCC"/>
            </a:solidFill>
            <a:ln w="12700" cap="sq" algn="ctr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83660" name="Text Box 12"/>
            <p:cNvSpPr txBox="1">
              <a:spLocks noChangeArrowheads="1"/>
            </p:cNvSpPr>
            <p:nvPr/>
          </p:nvSpPr>
          <p:spPr bwMode="auto">
            <a:xfrm>
              <a:off x="3312" y="2765"/>
              <a:ext cx="163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 algn="ctr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b="1" dirty="0" err="1">
                  <a:solidFill>
                    <a:srgbClr val="0066FF"/>
                  </a:solidFill>
                </a:rPr>
                <a:t>Không</a:t>
              </a:r>
              <a:r>
                <a:rPr lang="en-US" altLang="en-US" b="1" dirty="0">
                  <a:solidFill>
                    <a:srgbClr val="0066FF"/>
                  </a:solidFill>
                </a:rPr>
                <a:t> </a:t>
              </a:r>
              <a:r>
                <a:rPr lang="en-US" altLang="en-US" b="1" dirty="0" err="1">
                  <a:solidFill>
                    <a:srgbClr val="0066FF"/>
                  </a:solidFill>
                </a:rPr>
                <a:t>đồng</a:t>
              </a:r>
              <a:r>
                <a:rPr lang="en-US" altLang="en-US" b="1" dirty="0">
                  <a:solidFill>
                    <a:srgbClr val="0066FF"/>
                  </a:solidFill>
                </a:rPr>
                <a:t> </a:t>
              </a:r>
              <a:r>
                <a:rPr lang="en-US" altLang="en-US" b="1" dirty="0" err="1">
                  <a:solidFill>
                    <a:srgbClr val="0066FF"/>
                  </a:solidFill>
                </a:rPr>
                <a:t>phẳng</a:t>
              </a:r>
              <a:endParaRPr lang="en-US" altLang="en-US" b="1" dirty="0">
                <a:solidFill>
                  <a:srgbClr val="0066FF"/>
                </a:solidFill>
              </a:endParaRPr>
            </a:p>
          </p:txBody>
        </p:sp>
      </p:grpSp>
      <p:sp>
        <p:nvSpPr>
          <p:cNvPr id="283661" name="Line 13"/>
          <p:cNvSpPr>
            <a:spLocks noChangeShapeType="1"/>
          </p:cNvSpPr>
          <p:nvPr/>
        </p:nvSpPr>
        <p:spPr bwMode="auto">
          <a:xfrm>
            <a:off x="7086600" y="3048000"/>
            <a:ext cx="38100" cy="7620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/>
          </a:p>
        </p:txBody>
      </p:sp>
      <p:grpSp>
        <p:nvGrpSpPr>
          <p:cNvPr id="283662" name="Group 14"/>
          <p:cNvGrpSpPr>
            <a:grpSpLocks/>
          </p:cNvGrpSpPr>
          <p:nvPr/>
        </p:nvGrpSpPr>
        <p:grpSpPr bwMode="auto">
          <a:xfrm>
            <a:off x="1828800" y="1066801"/>
            <a:ext cx="6324600" cy="914400"/>
            <a:chOff x="1056" y="576"/>
            <a:chExt cx="3984" cy="576"/>
          </a:xfrm>
        </p:grpSpPr>
        <p:sp>
          <p:nvSpPr>
            <p:cNvPr id="283663" name="Oval 15"/>
            <p:cNvSpPr>
              <a:spLocks noChangeArrowheads="1"/>
            </p:cNvSpPr>
            <p:nvPr/>
          </p:nvSpPr>
          <p:spPr bwMode="auto">
            <a:xfrm>
              <a:off x="1056" y="576"/>
              <a:ext cx="3984" cy="576"/>
            </a:xfrm>
            <a:prstGeom prst="ellipse">
              <a:avLst/>
            </a:prstGeom>
            <a:solidFill>
              <a:srgbClr val="FFFFCC"/>
            </a:solidFill>
            <a:ln w="12700" cap="sq" algn="ctr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83664" name="Text Box 16"/>
            <p:cNvSpPr txBox="1">
              <a:spLocks noChangeArrowheads="1"/>
            </p:cNvSpPr>
            <p:nvPr/>
          </p:nvSpPr>
          <p:spPr bwMode="auto">
            <a:xfrm>
              <a:off x="1536" y="643"/>
              <a:ext cx="2928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 algn="ctr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sz="2000" b="1" dirty="0" err="1">
                  <a:solidFill>
                    <a:srgbClr val="0066FF"/>
                  </a:solidFill>
                </a:rPr>
                <a:t>Vị</a:t>
              </a:r>
              <a:r>
                <a:rPr lang="en-US" altLang="en-US" sz="2000" b="1" dirty="0">
                  <a:solidFill>
                    <a:srgbClr val="0066FF"/>
                  </a:solidFill>
                </a:rPr>
                <a:t> </a:t>
              </a:r>
              <a:r>
                <a:rPr lang="en-US" altLang="en-US" sz="2000" b="1" dirty="0" err="1">
                  <a:solidFill>
                    <a:srgbClr val="0066FF"/>
                  </a:solidFill>
                </a:rPr>
                <a:t>trí</a:t>
              </a:r>
              <a:r>
                <a:rPr lang="en-US" altLang="en-US" sz="2000" b="1" dirty="0">
                  <a:solidFill>
                    <a:srgbClr val="0066FF"/>
                  </a:solidFill>
                </a:rPr>
                <a:t> </a:t>
              </a:r>
              <a:r>
                <a:rPr lang="en-US" altLang="en-US" sz="2000" b="1" dirty="0" err="1">
                  <a:solidFill>
                    <a:srgbClr val="0066FF"/>
                  </a:solidFill>
                </a:rPr>
                <a:t>tương</a:t>
              </a:r>
              <a:r>
                <a:rPr lang="en-US" altLang="en-US" sz="2000" b="1" dirty="0">
                  <a:solidFill>
                    <a:srgbClr val="0066FF"/>
                  </a:solidFill>
                </a:rPr>
                <a:t> </a:t>
              </a:r>
              <a:r>
                <a:rPr lang="en-US" altLang="en-US" sz="2000" b="1" dirty="0" err="1">
                  <a:solidFill>
                    <a:srgbClr val="0066FF"/>
                  </a:solidFill>
                </a:rPr>
                <a:t>đối</a:t>
              </a:r>
              <a:r>
                <a:rPr lang="en-US" altLang="en-US" sz="2000" b="1" dirty="0">
                  <a:solidFill>
                    <a:srgbClr val="0066FF"/>
                  </a:solidFill>
                </a:rPr>
                <a:t> </a:t>
              </a:r>
              <a:r>
                <a:rPr lang="en-US" altLang="en-US" sz="2000" b="1" dirty="0" err="1">
                  <a:solidFill>
                    <a:srgbClr val="0066FF"/>
                  </a:solidFill>
                </a:rPr>
                <a:t>giữa</a:t>
              </a:r>
              <a:r>
                <a:rPr lang="en-US" altLang="en-US" sz="2000" b="1" dirty="0">
                  <a:solidFill>
                    <a:srgbClr val="0066FF"/>
                  </a:solidFill>
                </a:rPr>
                <a:t> 2 </a:t>
              </a:r>
              <a:r>
                <a:rPr lang="en-US" altLang="en-US" sz="2000" b="1" dirty="0" err="1">
                  <a:solidFill>
                    <a:srgbClr val="0066FF"/>
                  </a:solidFill>
                </a:rPr>
                <a:t>đường</a:t>
              </a:r>
              <a:r>
                <a:rPr lang="en-US" altLang="en-US" sz="2000" b="1" dirty="0">
                  <a:solidFill>
                    <a:srgbClr val="0066FF"/>
                  </a:solidFill>
                </a:rPr>
                <a:t> </a:t>
              </a:r>
              <a:r>
                <a:rPr lang="en-US" altLang="en-US" sz="2000" b="1" dirty="0" err="1">
                  <a:solidFill>
                    <a:srgbClr val="0066FF"/>
                  </a:solidFill>
                </a:rPr>
                <a:t>thẳng</a:t>
              </a:r>
              <a:r>
                <a:rPr lang="en-US" altLang="en-US" sz="2000" b="1" dirty="0">
                  <a:solidFill>
                    <a:srgbClr val="0066FF"/>
                  </a:solidFill>
                </a:rPr>
                <a:t> </a:t>
              </a:r>
              <a:r>
                <a:rPr lang="en-US" altLang="en-US" sz="2000" b="1" dirty="0" err="1">
                  <a:solidFill>
                    <a:srgbClr val="0066FF"/>
                  </a:solidFill>
                </a:rPr>
                <a:t>trong</a:t>
              </a:r>
              <a:r>
                <a:rPr lang="en-US" altLang="en-US" sz="2000" b="1" dirty="0">
                  <a:solidFill>
                    <a:srgbClr val="0066FF"/>
                  </a:solidFill>
                </a:rPr>
                <a:t> </a:t>
              </a:r>
              <a:r>
                <a:rPr lang="en-US" altLang="en-US" sz="2000" b="1" dirty="0" err="1">
                  <a:solidFill>
                    <a:srgbClr val="0066FF"/>
                  </a:solidFill>
                </a:rPr>
                <a:t>không</a:t>
              </a:r>
              <a:r>
                <a:rPr lang="en-US" altLang="en-US" sz="2000" b="1" dirty="0">
                  <a:solidFill>
                    <a:srgbClr val="0066FF"/>
                  </a:solidFill>
                </a:rPr>
                <a:t> </a:t>
              </a:r>
              <a:r>
                <a:rPr lang="en-US" altLang="en-US" sz="2000" b="1" dirty="0" err="1">
                  <a:solidFill>
                    <a:srgbClr val="0066FF"/>
                  </a:solidFill>
                </a:rPr>
                <a:t>gian</a:t>
              </a:r>
              <a:endParaRPr lang="en-US" altLang="en-US" sz="2000" b="1" dirty="0">
                <a:solidFill>
                  <a:srgbClr val="0066FF"/>
                </a:solidFill>
              </a:endParaRPr>
            </a:p>
          </p:txBody>
        </p:sp>
      </p:grpSp>
      <p:sp>
        <p:nvSpPr>
          <p:cNvPr id="283665" name="Line 17"/>
          <p:cNvSpPr>
            <a:spLocks noChangeShapeType="1"/>
          </p:cNvSpPr>
          <p:nvPr/>
        </p:nvSpPr>
        <p:spPr bwMode="auto">
          <a:xfrm flipH="1">
            <a:off x="2362200" y="1905000"/>
            <a:ext cx="838200" cy="3810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83666" name="Line 18"/>
          <p:cNvSpPr>
            <a:spLocks noChangeShapeType="1"/>
          </p:cNvSpPr>
          <p:nvPr/>
        </p:nvSpPr>
        <p:spPr bwMode="auto">
          <a:xfrm>
            <a:off x="6019800" y="1981200"/>
            <a:ext cx="1066800" cy="3048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283667" name="Group 19"/>
          <p:cNvGrpSpPr>
            <a:grpSpLocks/>
          </p:cNvGrpSpPr>
          <p:nvPr/>
        </p:nvGrpSpPr>
        <p:grpSpPr bwMode="auto">
          <a:xfrm>
            <a:off x="323648" y="3844125"/>
            <a:ext cx="1080000" cy="1800000"/>
            <a:chOff x="144" y="2208"/>
            <a:chExt cx="672" cy="960"/>
          </a:xfrm>
        </p:grpSpPr>
        <p:sp>
          <p:nvSpPr>
            <p:cNvPr id="283668" name="Text Box 20"/>
            <p:cNvSpPr txBox="1">
              <a:spLocks noChangeArrowheads="1"/>
            </p:cNvSpPr>
            <p:nvPr/>
          </p:nvSpPr>
          <p:spPr bwMode="auto">
            <a:xfrm>
              <a:off x="192" y="2208"/>
              <a:ext cx="624" cy="9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 algn="ctr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b="1" dirty="0">
                  <a:solidFill>
                    <a:srgbClr val="0066FF"/>
                  </a:solidFill>
                </a:rPr>
                <a:t>Hai </a:t>
              </a:r>
              <a:r>
                <a:rPr lang="en-US" altLang="en-US" b="1" dirty="0" err="1">
                  <a:solidFill>
                    <a:srgbClr val="0066FF"/>
                  </a:solidFill>
                </a:rPr>
                <a:t>đường</a:t>
              </a:r>
              <a:r>
                <a:rPr lang="en-US" altLang="en-US" b="1" dirty="0">
                  <a:solidFill>
                    <a:srgbClr val="0066FF"/>
                  </a:solidFill>
                </a:rPr>
                <a:t> </a:t>
              </a:r>
              <a:r>
                <a:rPr lang="en-US" altLang="en-US" b="1" dirty="0" err="1">
                  <a:solidFill>
                    <a:srgbClr val="0066FF"/>
                  </a:solidFill>
                </a:rPr>
                <a:t>thẳng</a:t>
              </a:r>
              <a:r>
                <a:rPr lang="en-US" altLang="en-US" b="1" dirty="0">
                  <a:solidFill>
                    <a:srgbClr val="0066FF"/>
                  </a:solidFill>
                </a:rPr>
                <a:t> song </a:t>
              </a:r>
              <a:r>
                <a:rPr lang="en-US" altLang="en-US" b="1" dirty="0" err="1">
                  <a:solidFill>
                    <a:srgbClr val="0066FF"/>
                  </a:solidFill>
                </a:rPr>
                <a:t>song</a:t>
              </a:r>
              <a:endParaRPr lang="en-US" altLang="en-US" b="1" dirty="0">
                <a:solidFill>
                  <a:srgbClr val="0066FF"/>
                </a:solidFill>
              </a:endParaRPr>
            </a:p>
          </p:txBody>
        </p:sp>
        <p:sp>
          <p:nvSpPr>
            <p:cNvPr id="283669" name="Rectangle 21"/>
            <p:cNvSpPr>
              <a:spLocks noChangeArrowheads="1"/>
            </p:cNvSpPr>
            <p:nvPr/>
          </p:nvSpPr>
          <p:spPr bwMode="auto">
            <a:xfrm>
              <a:off x="144" y="2208"/>
              <a:ext cx="576" cy="960"/>
            </a:xfrm>
            <a:prstGeom prst="rect">
              <a:avLst/>
            </a:prstGeom>
            <a:noFill/>
            <a:ln w="28575" cap="sq" algn="ctr">
              <a:solidFill>
                <a:srgbClr val="FF33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283670" name="Group 22"/>
          <p:cNvGrpSpPr>
            <a:grpSpLocks/>
          </p:cNvGrpSpPr>
          <p:nvPr/>
        </p:nvGrpSpPr>
        <p:grpSpPr bwMode="auto">
          <a:xfrm>
            <a:off x="1979832" y="3817180"/>
            <a:ext cx="1080000" cy="1800000"/>
            <a:chOff x="1056" y="2688"/>
            <a:chExt cx="960" cy="640"/>
          </a:xfrm>
        </p:grpSpPr>
        <p:sp>
          <p:nvSpPr>
            <p:cNvPr id="283671" name="Text Box 23"/>
            <p:cNvSpPr txBox="1">
              <a:spLocks noChangeArrowheads="1"/>
            </p:cNvSpPr>
            <p:nvPr/>
          </p:nvSpPr>
          <p:spPr bwMode="auto">
            <a:xfrm>
              <a:off x="1056" y="2688"/>
              <a:ext cx="960" cy="6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 algn="ctr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b="1">
                  <a:solidFill>
                    <a:srgbClr val="0066FF"/>
                  </a:solidFill>
                </a:rPr>
                <a:t>Hai đường thẳng cắt nhau</a:t>
              </a:r>
            </a:p>
          </p:txBody>
        </p:sp>
        <p:sp>
          <p:nvSpPr>
            <p:cNvPr id="283672" name="Rectangle 24"/>
            <p:cNvSpPr>
              <a:spLocks noChangeArrowheads="1"/>
            </p:cNvSpPr>
            <p:nvPr/>
          </p:nvSpPr>
          <p:spPr bwMode="auto">
            <a:xfrm>
              <a:off x="1056" y="2688"/>
              <a:ext cx="912" cy="624"/>
            </a:xfrm>
            <a:prstGeom prst="rect">
              <a:avLst/>
            </a:prstGeom>
            <a:noFill/>
            <a:ln w="28575" cap="sq" algn="ctr">
              <a:solidFill>
                <a:srgbClr val="FF33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283673" name="Group 25"/>
          <p:cNvGrpSpPr>
            <a:grpSpLocks/>
          </p:cNvGrpSpPr>
          <p:nvPr/>
        </p:nvGrpSpPr>
        <p:grpSpPr bwMode="auto">
          <a:xfrm>
            <a:off x="3525051" y="3817180"/>
            <a:ext cx="974941" cy="1800000"/>
            <a:chOff x="2112" y="2592"/>
            <a:chExt cx="1344" cy="480"/>
          </a:xfrm>
        </p:grpSpPr>
        <p:sp>
          <p:nvSpPr>
            <p:cNvPr id="283674" name="Text Box 26"/>
            <p:cNvSpPr txBox="1">
              <a:spLocks noChangeArrowheads="1"/>
            </p:cNvSpPr>
            <p:nvPr/>
          </p:nvSpPr>
          <p:spPr bwMode="auto">
            <a:xfrm>
              <a:off x="2160" y="2592"/>
              <a:ext cx="1296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 algn="ctr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b="1" dirty="0">
                  <a:solidFill>
                    <a:srgbClr val="0066FF"/>
                  </a:solidFill>
                </a:rPr>
                <a:t>Hai </a:t>
              </a:r>
              <a:r>
                <a:rPr lang="en-US" altLang="en-US" b="1" dirty="0" err="1">
                  <a:solidFill>
                    <a:srgbClr val="0066FF"/>
                  </a:solidFill>
                </a:rPr>
                <a:t>đường</a:t>
              </a:r>
              <a:r>
                <a:rPr lang="en-US" altLang="en-US" b="1" dirty="0">
                  <a:solidFill>
                    <a:srgbClr val="0066FF"/>
                  </a:solidFill>
                </a:rPr>
                <a:t> </a:t>
              </a:r>
              <a:r>
                <a:rPr lang="en-US" altLang="en-US" b="1" dirty="0" err="1">
                  <a:solidFill>
                    <a:srgbClr val="0066FF"/>
                  </a:solidFill>
                </a:rPr>
                <a:t>thẳng</a:t>
              </a:r>
              <a:r>
                <a:rPr lang="en-US" altLang="en-US" b="1" dirty="0">
                  <a:solidFill>
                    <a:srgbClr val="0066FF"/>
                  </a:solidFill>
                </a:rPr>
                <a:t> </a:t>
              </a:r>
              <a:r>
                <a:rPr lang="en-US" altLang="en-US" b="1" dirty="0" err="1">
                  <a:solidFill>
                    <a:srgbClr val="0066FF"/>
                  </a:solidFill>
                </a:rPr>
                <a:t>trùng</a:t>
              </a:r>
              <a:r>
                <a:rPr lang="en-US" altLang="en-US" b="1" dirty="0">
                  <a:solidFill>
                    <a:srgbClr val="0066FF"/>
                  </a:solidFill>
                </a:rPr>
                <a:t> </a:t>
              </a:r>
              <a:r>
                <a:rPr lang="en-US" altLang="en-US" b="1" dirty="0" err="1">
                  <a:solidFill>
                    <a:srgbClr val="0066FF"/>
                  </a:solidFill>
                </a:rPr>
                <a:t>nhau</a:t>
              </a:r>
              <a:endParaRPr lang="en-US" altLang="en-US" b="1" dirty="0">
                <a:solidFill>
                  <a:srgbClr val="0066FF"/>
                </a:solidFill>
              </a:endParaRPr>
            </a:p>
          </p:txBody>
        </p:sp>
        <p:sp>
          <p:nvSpPr>
            <p:cNvPr id="283675" name="Rectangle 27"/>
            <p:cNvSpPr>
              <a:spLocks noChangeArrowheads="1"/>
            </p:cNvSpPr>
            <p:nvPr/>
          </p:nvSpPr>
          <p:spPr bwMode="auto">
            <a:xfrm>
              <a:off x="2112" y="2592"/>
              <a:ext cx="1344" cy="480"/>
            </a:xfrm>
            <a:prstGeom prst="rect">
              <a:avLst/>
            </a:prstGeom>
            <a:noFill/>
            <a:ln w="28575" cap="sq" algn="ctr">
              <a:solidFill>
                <a:srgbClr val="FF33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283676" name="Group 28"/>
          <p:cNvGrpSpPr>
            <a:grpSpLocks/>
          </p:cNvGrpSpPr>
          <p:nvPr/>
        </p:nvGrpSpPr>
        <p:grpSpPr bwMode="auto">
          <a:xfrm>
            <a:off x="6635452" y="3861048"/>
            <a:ext cx="1104900" cy="1711132"/>
            <a:chOff x="3696" y="2592"/>
            <a:chExt cx="1536" cy="432"/>
          </a:xfrm>
        </p:grpSpPr>
        <p:sp>
          <p:nvSpPr>
            <p:cNvPr id="283677" name="Text Box 29"/>
            <p:cNvSpPr txBox="1">
              <a:spLocks noChangeArrowheads="1"/>
            </p:cNvSpPr>
            <p:nvPr/>
          </p:nvSpPr>
          <p:spPr bwMode="auto">
            <a:xfrm>
              <a:off x="3744" y="2592"/>
              <a:ext cx="1488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 algn="ctr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b="1" dirty="0">
                  <a:solidFill>
                    <a:srgbClr val="0066FF"/>
                  </a:solidFill>
                </a:rPr>
                <a:t>Hai </a:t>
              </a:r>
              <a:r>
                <a:rPr lang="en-US" altLang="en-US" b="1" dirty="0" err="1">
                  <a:solidFill>
                    <a:srgbClr val="0066FF"/>
                  </a:solidFill>
                </a:rPr>
                <a:t>đường</a:t>
              </a:r>
              <a:r>
                <a:rPr lang="en-US" altLang="en-US" b="1" dirty="0">
                  <a:solidFill>
                    <a:srgbClr val="0066FF"/>
                  </a:solidFill>
                </a:rPr>
                <a:t> </a:t>
              </a:r>
              <a:r>
                <a:rPr lang="en-US" altLang="en-US" b="1" dirty="0" err="1">
                  <a:solidFill>
                    <a:srgbClr val="0066FF"/>
                  </a:solidFill>
                </a:rPr>
                <a:t>thẳng</a:t>
              </a:r>
              <a:r>
                <a:rPr lang="en-US" altLang="en-US" b="1" dirty="0">
                  <a:solidFill>
                    <a:srgbClr val="0066FF"/>
                  </a:solidFill>
                </a:rPr>
                <a:t> </a:t>
              </a:r>
              <a:r>
                <a:rPr lang="en-US" altLang="en-US" b="1" dirty="0" err="1">
                  <a:solidFill>
                    <a:srgbClr val="0066FF"/>
                  </a:solidFill>
                </a:rPr>
                <a:t>chéo</a:t>
              </a:r>
              <a:r>
                <a:rPr lang="en-US" altLang="en-US" b="1" dirty="0">
                  <a:solidFill>
                    <a:srgbClr val="0066FF"/>
                  </a:solidFill>
                </a:rPr>
                <a:t> </a:t>
              </a:r>
              <a:r>
                <a:rPr lang="en-US" altLang="en-US" b="1" dirty="0" err="1">
                  <a:solidFill>
                    <a:srgbClr val="0066FF"/>
                  </a:solidFill>
                </a:rPr>
                <a:t>nhau</a:t>
              </a:r>
              <a:endParaRPr lang="en-US" altLang="en-US" b="1" dirty="0">
                <a:solidFill>
                  <a:srgbClr val="0066FF"/>
                </a:solidFill>
              </a:endParaRPr>
            </a:p>
          </p:txBody>
        </p:sp>
        <p:sp>
          <p:nvSpPr>
            <p:cNvPr id="283678" name="Rectangle 30"/>
            <p:cNvSpPr>
              <a:spLocks noChangeArrowheads="1"/>
            </p:cNvSpPr>
            <p:nvPr/>
          </p:nvSpPr>
          <p:spPr bwMode="auto">
            <a:xfrm>
              <a:off x="3696" y="2592"/>
              <a:ext cx="1392" cy="432"/>
            </a:xfrm>
            <a:prstGeom prst="rect">
              <a:avLst/>
            </a:prstGeom>
            <a:noFill/>
            <a:ln w="28575" cap="sq" algn="ctr">
              <a:solidFill>
                <a:srgbClr val="FF33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283679" name="Line 31"/>
          <p:cNvSpPr>
            <a:spLocks noChangeShapeType="1"/>
          </p:cNvSpPr>
          <p:nvPr/>
        </p:nvSpPr>
        <p:spPr bwMode="auto">
          <a:xfrm flipH="1">
            <a:off x="2514600" y="3048000"/>
            <a:ext cx="76200" cy="7620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83680" name="Rectangle 3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KIỂM TRA BÀI CŨ</a:t>
            </a:r>
            <a:endParaRPr lang="en-US" altLang="en-US" sz="3000" dirty="0">
              <a:solidFill>
                <a:srgbClr val="FF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6265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836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36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83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1000"/>
                                        <p:tgtEl>
                                          <p:spTgt spid="283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83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9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2836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2836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83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2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1000"/>
                                        <p:tgtEl>
                                          <p:spTgt spid="283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1000"/>
                                        <p:tgtEl>
                                          <p:spTgt spid="283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1000"/>
                                        <p:tgtEl>
                                          <p:spTgt spid="283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1000"/>
                                        <p:tgtEl>
                                          <p:spTgt spid="283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39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2836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2836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2836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283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46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836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836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836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83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53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836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836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836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83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6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283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64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836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836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836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283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3656" grpId="0" animBg="1"/>
      <p:bldP spid="283657" grpId="0" animBg="1"/>
      <p:bldP spid="283661" grpId="0" animBg="1"/>
      <p:bldP spid="283665" grpId="0" animBg="1"/>
      <p:bldP spid="283666" grpId="0" animBg="1"/>
      <p:bldP spid="28367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251520" y="381000"/>
            <a:ext cx="5040560" cy="1066800"/>
          </a:xfrm>
        </p:spPr>
        <p:txBody>
          <a:bodyPr/>
          <a:lstStyle/>
          <a:p>
            <a:r>
              <a:rPr lang="en-US" altLang="en-US" sz="2800" b="0" dirty="0" err="1">
                <a:solidFill>
                  <a:schemeClr val="tx1"/>
                </a:solidFill>
                <a:latin typeface="Times New Roman" pitchFamily="18" charset="0"/>
              </a:rPr>
              <a:t>Trường</a:t>
            </a:r>
            <a:r>
              <a:rPr lang="en-US" altLang="en-US" sz="2800" b="0" dirty="0">
                <a:solidFill>
                  <a:schemeClr val="tx1"/>
                </a:solidFill>
                <a:latin typeface="Times New Roman" pitchFamily="18" charset="0"/>
              </a:rPr>
              <a:t> THPT </a:t>
            </a:r>
            <a:r>
              <a:rPr lang="en-US" altLang="en-US" sz="2800" b="0" dirty="0" err="1">
                <a:solidFill>
                  <a:schemeClr val="tx1"/>
                </a:solidFill>
                <a:latin typeface="Times New Roman" pitchFamily="18" charset="0"/>
              </a:rPr>
              <a:t>Hoài</a:t>
            </a:r>
            <a:r>
              <a:rPr lang="en-US" altLang="en-US" sz="2800" b="0" dirty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>
                <a:solidFill>
                  <a:schemeClr val="tx1"/>
                </a:solidFill>
                <a:latin typeface="Times New Roman" pitchFamily="18" charset="0"/>
              </a:rPr>
              <a:t>Đức</a:t>
            </a:r>
            <a:r>
              <a:rPr lang="en-US" altLang="en-US" sz="2800" b="0" dirty="0">
                <a:solidFill>
                  <a:schemeClr val="tx1"/>
                </a:solidFill>
                <a:latin typeface="Times New Roman" pitchFamily="18" charset="0"/>
              </a:rPr>
              <a:t> B</a:t>
            </a:r>
            <a:br>
              <a:rPr lang="en-US" altLang="en-US" sz="2800" b="0" dirty="0">
                <a:solidFill>
                  <a:schemeClr val="tx1"/>
                </a:solidFill>
                <a:latin typeface="Times New Roman" pitchFamily="18" charset="0"/>
              </a:rPr>
            </a:br>
            <a:r>
              <a:rPr lang="en-US" altLang="en-US" sz="2800" b="0" dirty="0">
                <a:solidFill>
                  <a:schemeClr val="tx1"/>
                </a:solidFill>
                <a:latin typeface="Times New Roman" pitchFamily="18" charset="0"/>
              </a:rPr>
              <a:t>             </a:t>
            </a:r>
            <a:r>
              <a:rPr lang="en-US" altLang="en-US" sz="2800" b="0" dirty="0" err="1">
                <a:solidFill>
                  <a:schemeClr val="tx1"/>
                </a:solidFill>
                <a:latin typeface="Times New Roman" pitchFamily="18" charset="0"/>
              </a:rPr>
              <a:t>Tổ</a:t>
            </a:r>
            <a:r>
              <a:rPr lang="en-US" altLang="en-US" sz="2800" b="0" dirty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en-US" altLang="en-US" sz="2800" b="0" dirty="0" err="1" smtClean="0">
                <a:solidFill>
                  <a:schemeClr val="tx1"/>
                </a:solidFill>
                <a:latin typeface="Times New Roman" pitchFamily="18" charset="0"/>
              </a:rPr>
              <a:t>Toán</a:t>
            </a:r>
            <a:r>
              <a:rPr lang="en-US" altLang="en-US" sz="2800" b="0" dirty="0" smtClean="0">
                <a:solidFill>
                  <a:schemeClr val="tx1"/>
                </a:solidFill>
                <a:latin typeface="Times New Roman" pitchFamily="18" charset="0"/>
              </a:rPr>
              <a:t>-Tin</a:t>
            </a:r>
            <a:endParaRPr lang="en-US" altLang="en-US" sz="2800" b="0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4515" name="Rectangle 5"/>
          <p:cNvSpPr>
            <a:spLocks noChangeArrowheads="1"/>
          </p:cNvSpPr>
          <p:nvPr/>
        </p:nvSpPr>
        <p:spPr bwMode="auto">
          <a:xfrm>
            <a:off x="2819400" y="5257800"/>
            <a:ext cx="60198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/>
            <a:r>
              <a:rPr lang="en-US" altLang="en-US" sz="3200" b="1">
                <a:solidFill>
                  <a:schemeClr val="tx2"/>
                </a:solidFill>
              </a:rPr>
              <a:t>Giáo viên dạy: Bùi Thị Khuyên</a:t>
            </a:r>
          </a:p>
        </p:txBody>
      </p:sp>
      <p:sp>
        <p:nvSpPr>
          <p:cNvPr id="64516" name="WordArt 9"/>
          <p:cNvSpPr>
            <a:spLocks noChangeArrowheads="1" noChangeShapeType="1" noTextEdit="1"/>
          </p:cNvSpPr>
          <p:nvPr/>
        </p:nvSpPr>
        <p:spPr bwMode="auto">
          <a:xfrm>
            <a:off x="609600" y="1905000"/>
            <a:ext cx="8153400" cy="26670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Đ</a:t>
            </a:r>
            <a:r>
              <a:rPr lang="vi-VN" sz="3600" b="1" kern="10" dirty="0" smtClean="0"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ường thẳng</a:t>
            </a:r>
            <a:endParaRPr lang="vi-VN" sz="3600" b="1" kern="10" dirty="0"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/>
            <a:r>
              <a:rPr lang="en-US" sz="3600" b="1" kern="10" dirty="0" err="1" smtClean="0"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và</a:t>
            </a:r>
            <a:r>
              <a:rPr lang="en-US" sz="3600" b="1" kern="10" dirty="0" smtClean="0"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mặt</a:t>
            </a:r>
            <a:r>
              <a:rPr lang="en-US" sz="3600" b="1" kern="10" dirty="0" smtClean="0"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ph</a:t>
            </a:r>
            <a:r>
              <a:rPr lang="vi-VN" sz="3600" b="1" kern="10" dirty="0" smtClean="0"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ẳng </a:t>
            </a:r>
            <a:r>
              <a:rPr lang="vi-VN" sz="3600" b="1" kern="10" dirty="0"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song song</a:t>
            </a:r>
            <a:endParaRPr lang="en-US" sz="3600" b="1" kern="10" dirty="0"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79780381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B.P</a:t>
            </a:r>
          </a:p>
        </p:txBody>
      </p:sp>
      <p:sp>
        <p:nvSpPr>
          <p:cNvPr id="4608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533400" y="188640"/>
            <a:ext cx="8458200" cy="1417638"/>
          </a:xfrm>
        </p:spPr>
        <p:txBody>
          <a:bodyPr anchor="b"/>
          <a:lstStyle/>
          <a:p>
            <a:pPr eaLnBrk="1" hangingPunct="1"/>
            <a:r>
              <a:rPr lang="en-US" altLang="en-US" sz="2800" b="1" dirty="0" smtClean="0"/>
              <a:t>ĐƯỜNG THẲNG VÀ MẶT PHẲNG SONG </a:t>
            </a:r>
            <a:r>
              <a:rPr lang="en-US" altLang="en-US" sz="2800" b="1" dirty="0" err="1" smtClean="0"/>
              <a:t>SONG</a:t>
            </a:r>
            <a:endParaRPr lang="en-US" altLang="en-US" sz="2800" b="1" dirty="0" smtClean="0"/>
          </a:p>
        </p:txBody>
      </p:sp>
      <p:sp>
        <p:nvSpPr>
          <p:cNvPr id="46084" name="Rectangle 4"/>
          <p:cNvSpPr>
            <a:spLocks noChangeArrowheads="1"/>
          </p:cNvSpPr>
          <p:nvPr/>
        </p:nvSpPr>
        <p:spPr bwMode="auto">
          <a:xfrm>
            <a:off x="287040" y="404664"/>
            <a:ext cx="2844800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buClr>
                <a:schemeClr val="accent2"/>
              </a:buClr>
              <a:buFont typeface="Wingdings" pitchFamily="2" charset="2"/>
              <a:buNone/>
            </a:pPr>
            <a:r>
              <a:rPr lang="en-US" altLang="en-US" sz="2400" b="1" dirty="0" smtClean="0">
                <a:latin typeface="Times New Roman" pitchFamily="18" charset="0"/>
              </a:rPr>
              <a:t>TIẾT 15</a:t>
            </a:r>
            <a:r>
              <a:rPr lang="en-US" altLang="en-US" sz="2400" dirty="0" smtClean="0">
                <a:solidFill>
                  <a:schemeClr val="accent2"/>
                </a:solidFill>
                <a:latin typeface="Times New Roman" pitchFamily="18" charset="0"/>
              </a:rPr>
              <a:t>  </a:t>
            </a:r>
            <a:endParaRPr lang="en-US" altLang="en-US" sz="2400" dirty="0">
              <a:solidFill>
                <a:schemeClr val="accent2"/>
              </a:solidFill>
              <a:latin typeface="Times New Roman" pitchFamily="18" charset="0"/>
            </a:endParaRPr>
          </a:p>
        </p:txBody>
      </p:sp>
      <p:sp>
        <p:nvSpPr>
          <p:cNvPr id="46085" name="AutoShape 8"/>
          <p:cNvSpPr>
            <a:spLocks noChangeArrowheads="1"/>
          </p:cNvSpPr>
          <p:nvPr/>
        </p:nvSpPr>
        <p:spPr bwMode="gray">
          <a:xfrm>
            <a:off x="1765300" y="3373438"/>
            <a:ext cx="7378700" cy="803275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FFFFFF"/>
              </a:gs>
              <a:gs pos="100000">
                <a:srgbClr val="B7E7FF"/>
              </a:gs>
            </a:gsLst>
            <a:lin ang="0" scaled="1"/>
          </a:gradFill>
          <a:ln w="28575" algn="ctr">
            <a:solidFill>
              <a:srgbClr val="B2B2B2"/>
            </a:solidFill>
            <a:round/>
            <a:headEnd/>
            <a:tailEnd/>
          </a:ln>
        </p:spPr>
        <p:txBody>
          <a:bodyPr wrap="none" anchor="ctr"/>
          <a:lstStyle>
            <a:lvl1pPr marL="457200" indent="-4572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eaLnBrk="1" hangingPunct="1"/>
            <a:r>
              <a:rPr lang="en-US" altLang="en-US" sz="2400" b="1" dirty="0" err="1" smtClean="0">
                <a:latin typeface="Arial" charset="0"/>
                <a:cs typeface="Arial" charset="0"/>
              </a:rPr>
              <a:t>I.Vị</a:t>
            </a:r>
            <a:r>
              <a:rPr lang="en-US" altLang="en-US" sz="2400" b="1" dirty="0" smtClean="0">
                <a:latin typeface="Arial" charset="0"/>
                <a:cs typeface="Arial" charset="0"/>
              </a:rPr>
              <a:t> </a:t>
            </a:r>
            <a:r>
              <a:rPr lang="en-US" altLang="en-US" sz="2400" b="1" dirty="0" err="1">
                <a:latin typeface="Arial" charset="0"/>
                <a:cs typeface="Arial" charset="0"/>
              </a:rPr>
              <a:t>trí</a:t>
            </a:r>
            <a:r>
              <a:rPr lang="en-US" altLang="en-US" sz="2400" b="1" dirty="0">
                <a:latin typeface="Arial" charset="0"/>
                <a:cs typeface="Arial" charset="0"/>
              </a:rPr>
              <a:t> </a:t>
            </a:r>
            <a:r>
              <a:rPr lang="en-US" altLang="en-US" sz="2400" b="1" dirty="0" err="1">
                <a:latin typeface="Arial" charset="0"/>
                <a:cs typeface="Arial" charset="0"/>
              </a:rPr>
              <a:t>tương</a:t>
            </a:r>
            <a:r>
              <a:rPr lang="en-US" altLang="en-US" sz="2400" b="1" dirty="0">
                <a:latin typeface="Arial" charset="0"/>
                <a:cs typeface="Arial" charset="0"/>
              </a:rPr>
              <a:t> </a:t>
            </a:r>
            <a:r>
              <a:rPr lang="en-US" altLang="en-US" sz="2400" b="1" dirty="0" err="1">
                <a:latin typeface="Arial" charset="0"/>
                <a:cs typeface="Arial" charset="0"/>
              </a:rPr>
              <a:t>đối</a:t>
            </a:r>
            <a:r>
              <a:rPr lang="en-US" altLang="en-US" sz="2400" b="1" dirty="0">
                <a:latin typeface="Arial" charset="0"/>
                <a:cs typeface="Arial" charset="0"/>
              </a:rPr>
              <a:t> </a:t>
            </a:r>
            <a:r>
              <a:rPr lang="en-US" altLang="en-US" sz="2400" b="1" dirty="0" err="1">
                <a:latin typeface="Arial" charset="0"/>
                <a:cs typeface="Arial" charset="0"/>
              </a:rPr>
              <a:t>của</a:t>
            </a:r>
            <a:r>
              <a:rPr lang="en-US" altLang="en-US" sz="2400" b="1" dirty="0">
                <a:latin typeface="Arial" charset="0"/>
                <a:cs typeface="Arial" charset="0"/>
              </a:rPr>
              <a:t> </a:t>
            </a:r>
            <a:r>
              <a:rPr lang="en-US" altLang="en-US" sz="2400" b="1" dirty="0" err="1">
                <a:latin typeface="Arial" charset="0"/>
                <a:cs typeface="Arial" charset="0"/>
              </a:rPr>
              <a:t>đường</a:t>
            </a:r>
            <a:r>
              <a:rPr lang="en-US" altLang="en-US" sz="2400" b="1" dirty="0">
                <a:latin typeface="Arial" charset="0"/>
                <a:cs typeface="Arial" charset="0"/>
              </a:rPr>
              <a:t> </a:t>
            </a:r>
            <a:r>
              <a:rPr lang="en-US" altLang="en-US" sz="2400" b="1" dirty="0" err="1">
                <a:latin typeface="Arial" charset="0"/>
                <a:cs typeface="Arial" charset="0"/>
              </a:rPr>
              <a:t>thẳng</a:t>
            </a:r>
            <a:r>
              <a:rPr lang="en-US" altLang="en-US" sz="2400" b="1" dirty="0">
                <a:latin typeface="Arial" charset="0"/>
                <a:cs typeface="Arial" charset="0"/>
              </a:rPr>
              <a:t> </a:t>
            </a:r>
            <a:r>
              <a:rPr lang="en-US" altLang="en-US" sz="2400" b="1" dirty="0" err="1" smtClean="0">
                <a:latin typeface="Arial" charset="0"/>
                <a:cs typeface="Arial" charset="0"/>
              </a:rPr>
              <a:t>và</a:t>
            </a:r>
            <a:r>
              <a:rPr lang="en-US" altLang="en-US" sz="2400" b="1" dirty="0" smtClean="0">
                <a:latin typeface="Arial" charset="0"/>
                <a:cs typeface="Arial" charset="0"/>
              </a:rPr>
              <a:t> </a:t>
            </a:r>
            <a:r>
              <a:rPr lang="en-US" altLang="en-US" sz="2400" b="1" dirty="0" err="1" smtClean="0">
                <a:latin typeface="Arial" charset="0"/>
                <a:cs typeface="Arial" charset="0"/>
              </a:rPr>
              <a:t>mặt</a:t>
            </a:r>
            <a:r>
              <a:rPr lang="en-US" altLang="en-US" sz="2400" b="1" dirty="0" smtClean="0">
                <a:latin typeface="Arial" charset="0"/>
                <a:cs typeface="Arial" charset="0"/>
              </a:rPr>
              <a:t> </a:t>
            </a:r>
            <a:r>
              <a:rPr lang="en-US" altLang="en-US" sz="2400" b="1" dirty="0" err="1" smtClean="0">
                <a:latin typeface="Arial" charset="0"/>
                <a:cs typeface="Arial" charset="0"/>
              </a:rPr>
              <a:t>phẳng</a:t>
            </a:r>
            <a:r>
              <a:rPr lang="en-US" altLang="en-US" sz="2400" dirty="0" smtClean="0">
                <a:latin typeface="Arial" charset="0"/>
                <a:cs typeface="Arial" charset="0"/>
              </a:rPr>
              <a:t> </a:t>
            </a:r>
            <a:endParaRPr lang="en-US" altLang="en-US" sz="2400" dirty="0">
              <a:latin typeface="Arial" charset="0"/>
              <a:cs typeface="Arial" charset="0"/>
            </a:endParaRPr>
          </a:p>
        </p:txBody>
      </p:sp>
      <p:sp>
        <p:nvSpPr>
          <p:cNvPr id="6151" name="AutoShape 2"/>
          <p:cNvSpPr>
            <a:spLocks noChangeArrowheads="1"/>
          </p:cNvSpPr>
          <p:nvPr/>
        </p:nvSpPr>
        <p:spPr bwMode="ltGray">
          <a:xfrm rot="5400000">
            <a:off x="-1727200" y="2781300"/>
            <a:ext cx="3517900" cy="3375026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401 w 21600"/>
              <a:gd name="T13" fmla="*/ 0 h 21600"/>
              <a:gd name="T14" fmla="*/ 21199 w 21600"/>
              <a:gd name="T15" fmla="*/ 13628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323" y="10641"/>
                </a:moveTo>
                <a:cubicBezTo>
                  <a:pt x="410" y="4916"/>
                  <a:pt x="5075" y="321"/>
                  <a:pt x="10800" y="322"/>
                </a:cubicBezTo>
                <a:cubicBezTo>
                  <a:pt x="16524" y="322"/>
                  <a:pt x="21189" y="4916"/>
                  <a:pt x="21276" y="10641"/>
                </a:cubicBezTo>
                <a:lnTo>
                  <a:pt x="21598" y="10636"/>
                </a:lnTo>
                <a:cubicBezTo>
                  <a:pt x="21509" y="4736"/>
                  <a:pt x="16700" y="-1"/>
                  <a:pt x="10799" y="0"/>
                </a:cubicBezTo>
                <a:cubicBezTo>
                  <a:pt x="4899" y="0"/>
                  <a:pt x="90" y="4736"/>
                  <a:pt x="1" y="10636"/>
                </a:cubicBezTo>
                <a:lnTo>
                  <a:pt x="323" y="10641"/>
                </a:lnTo>
                <a:close/>
              </a:path>
            </a:pathLst>
          </a:custGeom>
          <a:gradFill rotWithShape="0">
            <a:gsLst>
              <a:gs pos="0">
                <a:srgbClr val="DBE0ED"/>
              </a:gs>
              <a:gs pos="100000">
                <a:srgbClr val="B0BAD8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vert="eaVert" wrap="none" anchor="ctr"/>
          <a:lstStyle/>
          <a:p>
            <a:endParaRPr lang="en-US"/>
          </a:p>
        </p:txBody>
      </p:sp>
      <p:sp>
        <p:nvSpPr>
          <p:cNvPr id="6152" name="AutoShape 3"/>
          <p:cNvSpPr>
            <a:spLocks noChangeArrowheads="1"/>
          </p:cNvSpPr>
          <p:nvPr/>
        </p:nvSpPr>
        <p:spPr bwMode="ltGray">
          <a:xfrm rot="5400000" flipH="1">
            <a:off x="-1428750" y="3094038"/>
            <a:ext cx="2940050" cy="27813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744" y="10800"/>
                </a:moveTo>
                <a:cubicBezTo>
                  <a:pt x="10744" y="10769"/>
                  <a:pt x="10769" y="10744"/>
                  <a:pt x="10800" y="10744"/>
                </a:cubicBezTo>
                <a:cubicBezTo>
                  <a:pt x="10830" y="10743"/>
                  <a:pt x="10855" y="10769"/>
                  <a:pt x="1085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lnTo>
                  <a:pt x="10744" y="10800"/>
                </a:lnTo>
                <a:close/>
              </a:path>
            </a:pathLst>
          </a:custGeom>
          <a:gradFill rotWithShape="0">
            <a:gsLst>
              <a:gs pos="0">
                <a:srgbClr val="E3EBFF"/>
              </a:gs>
              <a:gs pos="100000">
                <a:srgbClr val="B8CCFE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vert="eaVert" wrap="none" anchor="ctr"/>
          <a:lstStyle/>
          <a:p>
            <a:endParaRPr lang="en-US"/>
          </a:p>
        </p:txBody>
      </p:sp>
      <p:grpSp>
        <p:nvGrpSpPr>
          <p:cNvPr id="46088" name="Group 9"/>
          <p:cNvGrpSpPr>
            <a:grpSpLocks/>
          </p:cNvGrpSpPr>
          <p:nvPr/>
        </p:nvGrpSpPr>
        <p:grpSpPr bwMode="auto">
          <a:xfrm>
            <a:off x="1295400" y="3494088"/>
            <a:ext cx="533400" cy="481012"/>
            <a:chOff x="2078" y="1421"/>
            <a:chExt cx="1615" cy="2146"/>
          </a:xfrm>
        </p:grpSpPr>
        <p:sp>
          <p:nvSpPr>
            <p:cNvPr id="6162" name="Oval 10"/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5715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cs typeface="Arial" charset="0"/>
              </a:endParaRPr>
            </a:p>
          </p:txBody>
        </p:sp>
        <p:sp>
          <p:nvSpPr>
            <p:cNvPr id="6163" name="Oval 11"/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cs typeface="Arial" charset="0"/>
              </a:endParaRPr>
            </a:p>
          </p:txBody>
        </p:sp>
        <p:sp>
          <p:nvSpPr>
            <p:cNvPr id="319500" name="Oval 12"/>
            <p:cNvSpPr>
              <a:spLocks noChangeArrowheads="1"/>
            </p:cNvSpPr>
            <p:nvPr/>
          </p:nvSpPr>
          <p:spPr bwMode="gray">
            <a:xfrm>
              <a:off x="2362" y="1421"/>
              <a:ext cx="558" cy="2146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>
                <a:defRPr/>
              </a:pPr>
              <a:endParaRPr lang="en-US" sz="1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165" name="Oval 13"/>
            <p:cNvSpPr>
              <a:spLocks noChangeArrowheads="1"/>
            </p:cNvSpPr>
            <p:nvPr/>
          </p:nvSpPr>
          <p:spPr bwMode="gray">
            <a:xfrm>
              <a:off x="2362" y="1421"/>
              <a:ext cx="557" cy="2146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cs typeface="Arial" charset="0"/>
              </a:endParaRPr>
            </a:p>
          </p:txBody>
        </p:sp>
        <p:sp>
          <p:nvSpPr>
            <p:cNvPr id="319502" name="Oval 14"/>
            <p:cNvSpPr>
              <a:spLocks noChangeArrowheads="1"/>
            </p:cNvSpPr>
            <p:nvPr/>
          </p:nvSpPr>
          <p:spPr bwMode="gray">
            <a:xfrm>
              <a:off x="2333" y="1421"/>
              <a:ext cx="1096" cy="2146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en-US" sz="1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167" name="Oval 15"/>
            <p:cNvSpPr>
              <a:spLocks noChangeArrowheads="1"/>
            </p:cNvSpPr>
            <p:nvPr/>
          </p:nvSpPr>
          <p:spPr bwMode="gray">
            <a:xfrm>
              <a:off x="2333" y="1421"/>
              <a:ext cx="1096" cy="2146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cs typeface="Arial" charset="0"/>
              </a:endParaRPr>
            </a:p>
          </p:txBody>
        </p:sp>
      </p:grpSp>
      <p:sp>
        <p:nvSpPr>
          <p:cNvPr id="46095" name="AutoShape 7"/>
          <p:cNvSpPr>
            <a:spLocks noChangeArrowheads="1"/>
          </p:cNvSpPr>
          <p:nvPr/>
        </p:nvSpPr>
        <p:spPr bwMode="gray">
          <a:xfrm>
            <a:off x="1852613" y="4595813"/>
            <a:ext cx="6529387" cy="828675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FFFFFF"/>
              </a:gs>
              <a:gs pos="100000">
                <a:srgbClr val="E7F5CF"/>
              </a:gs>
            </a:gsLst>
            <a:lin ang="0" scaled="1"/>
          </a:gradFill>
          <a:ln w="28575" algn="ctr">
            <a:solidFill>
              <a:srgbClr val="B2B2B2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cs typeface="Arial" charset="0"/>
              </a:rPr>
              <a:t>II. </a:t>
            </a:r>
            <a:r>
              <a:rPr lang="en-US" altLang="en-US" sz="2400" b="1" dirty="0" err="1">
                <a:cs typeface="Arial" charset="0"/>
              </a:rPr>
              <a:t>Tính</a:t>
            </a:r>
            <a:r>
              <a:rPr lang="en-US" altLang="en-US" sz="2400" b="1" dirty="0">
                <a:cs typeface="Arial" charset="0"/>
              </a:rPr>
              <a:t> </a:t>
            </a:r>
            <a:r>
              <a:rPr lang="en-US" altLang="en-US" sz="2400" b="1" dirty="0" err="1">
                <a:cs typeface="Arial" charset="0"/>
              </a:rPr>
              <a:t>chất</a:t>
            </a:r>
            <a:endParaRPr lang="en-US" altLang="en-US" sz="2400" dirty="0">
              <a:cs typeface="Arial" charset="0"/>
            </a:endParaRPr>
          </a:p>
        </p:txBody>
      </p:sp>
      <p:grpSp>
        <p:nvGrpSpPr>
          <p:cNvPr id="46096" name="Group 16"/>
          <p:cNvGrpSpPr>
            <a:grpSpLocks/>
          </p:cNvGrpSpPr>
          <p:nvPr/>
        </p:nvGrpSpPr>
        <p:grpSpPr bwMode="auto">
          <a:xfrm>
            <a:off x="1395413" y="4778375"/>
            <a:ext cx="476250" cy="481013"/>
            <a:chOff x="2078" y="1462"/>
            <a:chExt cx="1615" cy="2064"/>
          </a:xfrm>
        </p:grpSpPr>
        <p:sp>
          <p:nvSpPr>
            <p:cNvPr id="6156" name="Oval 17"/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5715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cs typeface="Arial" charset="0"/>
              </a:endParaRPr>
            </a:p>
          </p:txBody>
        </p:sp>
        <p:sp>
          <p:nvSpPr>
            <p:cNvPr id="6157" name="Oval 18"/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cs typeface="Arial" charset="0"/>
              </a:endParaRPr>
            </a:p>
          </p:txBody>
        </p:sp>
        <p:sp>
          <p:nvSpPr>
            <p:cNvPr id="319507" name="Oval 19"/>
            <p:cNvSpPr>
              <a:spLocks noChangeArrowheads="1"/>
            </p:cNvSpPr>
            <p:nvPr/>
          </p:nvSpPr>
          <p:spPr bwMode="gray">
            <a:xfrm>
              <a:off x="2347" y="1462"/>
              <a:ext cx="624" cy="2064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>
                <a:defRPr/>
              </a:pPr>
              <a:endParaRPr lang="en-US" sz="1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159" name="Oval 20"/>
            <p:cNvSpPr>
              <a:spLocks noChangeArrowheads="1"/>
            </p:cNvSpPr>
            <p:nvPr/>
          </p:nvSpPr>
          <p:spPr bwMode="gray">
            <a:xfrm>
              <a:off x="2347" y="1462"/>
              <a:ext cx="625" cy="2064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48BE67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cs typeface="Arial" charset="0"/>
              </a:endParaRPr>
            </a:p>
          </p:txBody>
        </p:sp>
        <p:sp>
          <p:nvSpPr>
            <p:cNvPr id="319509" name="Oval 21"/>
            <p:cNvSpPr>
              <a:spLocks noChangeArrowheads="1"/>
            </p:cNvSpPr>
            <p:nvPr/>
          </p:nvSpPr>
          <p:spPr bwMode="gray">
            <a:xfrm>
              <a:off x="2336" y="1462"/>
              <a:ext cx="1098" cy="2064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en-US" sz="18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161" name="Oval 22"/>
            <p:cNvSpPr>
              <a:spLocks noChangeArrowheads="1"/>
            </p:cNvSpPr>
            <p:nvPr/>
          </p:nvSpPr>
          <p:spPr bwMode="gray">
            <a:xfrm>
              <a:off x="2336" y="1462"/>
              <a:ext cx="1099" cy="2064"/>
            </a:xfrm>
            <a:prstGeom prst="ellipse">
              <a:avLst/>
            </a:prstGeom>
            <a:gradFill rotWithShape="1">
              <a:gsLst>
                <a:gs pos="0">
                  <a:srgbClr val="48BE67"/>
                </a:gs>
                <a:gs pos="100000">
                  <a:srgbClr val="235C3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cs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6957268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6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46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6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9" dur="500"/>
                                        <p:tgtEl>
                                          <p:spTgt spid="46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46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500"/>
                                        <p:tgtEl>
                                          <p:spTgt spid="46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2" grpId="0"/>
      <p:bldP spid="46084" grpId="0"/>
      <p:bldP spid="46085" grpId="0" animBg="1"/>
      <p:bldP spid="4609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B.P</a:t>
            </a:r>
          </a:p>
        </p:txBody>
      </p:sp>
      <p:grpSp>
        <p:nvGrpSpPr>
          <p:cNvPr id="21551" name="Group 47"/>
          <p:cNvGrpSpPr>
            <a:grpSpLocks/>
          </p:cNvGrpSpPr>
          <p:nvPr/>
        </p:nvGrpSpPr>
        <p:grpSpPr bwMode="auto">
          <a:xfrm>
            <a:off x="0" y="457200"/>
            <a:ext cx="8686800" cy="1600200"/>
            <a:chOff x="0" y="288"/>
            <a:chExt cx="5472" cy="1008"/>
          </a:xfrm>
          <a:solidFill>
            <a:schemeClr val="bg1"/>
          </a:solidFill>
        </p:grpSpPr>
        <p:sp>
          <p:nvSpPr>
            <p:cNvPr id="7200" name="AutoShape 34"/>
            <p:cNvSpPr>
              <a:spLocks noChangeArrowheads="1"/>
            </p:cNvSpPr>
            <p:nvPr/>
          </p:nvSpPr>
          <p:spPr bwMode="auto">
            <a:xfrm>
              <a:off x="0" y="288"/>
              <a:ext cx="5472" cy="1008"/>
            </a:xfrm>
            <a:prstGeom prst="cloudCallout">
              <a:avLst>
                <a:gd name="adj1" fmla="val -47315"/>
                <a:gd name="adj2" fmla="val 78273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endParaRPr lang="en-US" altLang="en-US"/>
            </a:p>
          </p:txBody>
        </p:sp>
        <p:sp>
          <p:nvSpPr>
            <p:cNvPr id="7201" name="Text Box 35"/>
            <p:cNvSpPr txBox="1">
              <a:spLocks noChangeArrowheads="1"/>
            </p:cNvSpPr>
            <p:nvPr/>
          </p:nvSpPr>
          <p:spPr bwMode="auto">
            <a:xfrm>
              <a:off x="782" y="443"/>
              <a:ext cx="4578" cy="523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1"/>
                <a:t>Nhận xét gì về số điểm chung giữa các đường thẳng đi qua các cạnh AB, AA’, B’C’ với mp(ABCD)?</a:t>
              </a:r>
            </a:p>
          </p:txBody>
        </p:sp>
      </p:grpSp>
      <p:sp>
        <p:nvSpPr>
          <p:cNvPr id="21522" name="AutoShape 18"/>
          <p:cNvSpPr>
            <a:spLocks noChangeArrowheads="1"/>
          </p:cNvSpPr>
          <p:nvPr/>
        </p:nvSpPr>
        <p:spPr bwMode="auto">
          <a:xfrm>
            <a:off x="4191000" y="5181600"/>
            <a:ext cx="3805238" cy="604838"/>
          </a:xfrm>
          <a:prstGeom prst="parallelogram">
            <a:avLst>
              <a:gd name="adj" fmla="val 157283"/>
            </a:avLst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21550" name="Group 46"/>
          <p:cNvGrpSpPr>
            <a:grpSpLocks/>
          </p:cNvGrpSpPr>
          <p:nvPr/>
        </p:nvGrpSpPr>
        <p:grpSpPr bwMode="auto">
          <a:xfrm>
            <a:off x="3657600" y="1962150"/>
            <a:ext cx="4918075" cy="4257675"/>
            <a:chOff x="2304" y="432"/>
            <a:chExt cx="3098" cy="2682"/>
          </a:xfrm>
        </p:grpSpPr>
        <p:sp>
          <p:nvSpPr>
            <p:cNvPr id="7178" name="Text Box 11"/>
            <p:cNvSpPr txBox="1">
              <a:spLocks noChangeArrowheads="1"/>
            </p:cNvSpPr>
            <p:nvPr/>
          </p:nvSpPr>
          <p:spPr bwMode="auto">
            <a:xfrm>
              <a:off x="2477" y="2797"/>
              <a:ext cx="440" cy="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2400" b="1"/>
                <a:t>A</a:t>
              </a:r>
            </a:p>
          </p:txBody>
        </p:sp>
        <p:sp>
          <p:nvSpPr>
            <p:cNvPr id="7179" name="Text Box 12"/>
            <p:cNvSpPr txBox="1">
              <a:spLocks noChangeArrowheads="1"/>
            </p:cNvSpPr>
            <p:nvPr/>
          </p:nvSpPr>
          <p:spPr bwMode="auto">
            <a:xfrm>
              <a:off x="4436" y="2809"/>
              <a:ext cx="391" cy="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2400" b="1"/>
                <a:t>B</a:t>
              </a:r>
            </a:p>
          </p:txBody>
        </p:sp>
        <p:sp>
          <p:nvSpPr>
            <p:cNvPr id="7180" name="Text Box 13"/>
            <p:cNvSpPr txBox="1">
              <a:spLocks noChangeArrowheads="1"/>
            </p:cNvSpPr>
            <p:nvPr/>
          </p:nvSpPr>
          <p:spPr bwMode="auto">
            <a:xfrm>
              <a:off x="5023" y="2383"/>
              <a:ext cx="342" cy="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2400" b="1"/>
                <a:t>C</a:t>
              </a:r>
            </a:p>
          </p:txBody>
        </p:sp>
        <p:sp>
          <p:nvSpPr>
            <p:cNvPr id="7181" name="Text Box 14"/>
            <p:cNvSpPr txBox="1">
              <a:spLocks noChangeArrowheads="1"/>
            </p:cNvSpPr>
            <p:nvPr/>
          </p:nvSpPr>
          <p:spPr bwMode="auto">
            <a:xfrm>
              <a:off x="2304" y="928"/>
              <a:ext cx="459" cy="3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2400" b="1"/>
                <a:t>A’</a:t>
              </a:r>
            </a:p>
          </p:txBody>
        </p:sp>
        <p:sp>
          <p:nvSpPr>
            <p:cNvPr id="7182" name="Text Box 15"/>
            <p:cNvSpPr txBox="1">
              <a:spLocks noChangeArrowheads="1"/>
            </p:cNvSpPr>
            <p:nvPr/>
          </p:nvSpPr>
          <p:spPr bwMode="auto">
            <a:xfrm>
              <a:off x="4304" y="768"/>
              <a:ext cx="441" cy="2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2400" b="1"/>
                <a:t>B’</a:t>
              </a:r>
            </a:p>
          </p:txBody>
        </p:sp>
        <p:sp>
          <p:nvSpPr>
            <p:cNvPr id="7183" name="Text Box 16"/>
            <p:cNvSpPr txBox="1">
              <a:spLocks noChangeArrowheads="1"/>
            </p:cNvSpPr>
            <p:nvPr/>
          </p:nvSpPr>
          <p:spPr bwMode="auto">
            <a:xfrm>
              <a:off x="4912" y="472"/>
              <a:ext cx="490" cy="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2400" b="1"/>
                <a:t>C’</a:t>
              </a:r>
            </a:p>
          </p:txBody>
        </p:sp>
        <p:sp>
          <p:nvSpPr>
            <p:cNvPr id="7184" name="Text Box 17"/>
            <p:cNvSpPr txBox="1">
              <a:spLocks noChangeArrowheads="1"/>
            </p:cNvSpPr>
            <p:nvPr/>
          </p:nvSpPr>
          <p:spPr bwMode="auto">
            <a:xfrm>
              <a:off x="3200" y="432"/>
              <a:ext cx="539" cy="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2400" b="1"/>
                <a:t>D’</a:t>
              </a:r>
            </a:p>
          </p:txBody>
        </p:sp>
        <p:sp>
          <p:nvSpPr>
            <p:cNvPr id="7185" name="Line 19"/>
            <p:cNvSpPr>
              <a:spLocks noChangeShapeType="1"/>
            </p:cNvSpPr>
            <p:nvPr/>
          </p:nvSpPr>
          <p:spPr bwMode="auto">
            <a:xfrm flipV="1">
              <a:off x="2666" y="1011"/>
              <a:ext cx="0" cy="183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6" name="Line 20"/>
            <p:cNvSpPr>
              <a:spLocks noChangeShapeType="1"/>
            </p:cNvSpPr>
            <p:nvPr/>
          </p:nvSpPr>
          <p:spPr bwMode="auto">
            <a:xfrm flipV="1">
              <a:off x="4476" y="1011"/>
              <a:ext cx="0" cy="183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7" name="Line 21"/>
            <p:cNvSpPr>
              <a:spLocks noChangeShapeType="1"/>
            </p:cNvSpPr>
            <p:nvPr/>
          </p:nvSpPr>
          <p:spPr bwMode="auto">
            <a:xfrm flipV="1">
              <a:off x="5063" y="706"/>
              <a:ext cx="1" cy="175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8" name="Line 22"/>
            <p:cNvSpPr>
              <a:spLocks noChangeShapeType="1"/>
            </p:cNvSpPr>
            <p:nvPr/>
          </p:nvSpPr>
          <p:spPr bwMode="auto">
            <a:xfrm flipV="1">
              <a:off x="3253" y="706"/>
              <a:ext cx="0" cy="175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9" name="Line 23"/>
            <p:cNvSpPr>
              <a:spLocks noChangeShapeType="1"/>
            </p:cNvSpPr>
            <p:nvPr/>
          </p:nvSpPr>
          <p:spPr bwMode="auto">
            <a:xfrm>
              <a:off x="2666" y="1011"/>
              <a:ext cx="181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0" name="Line 24"/>
            <p:cNvSpPr>
              <a:spLocks noChangeShapeType="1"/>
            </p:cNvSpPr>
            <p:nvPr/>
          </p:nvSpPr>
          <p:spPr bwMode="auto">
            <a:xfrm flipV="1">
              <a:off x="2666" y="706"/>
              <a:ext cx="587" cy="30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1" name="Line 25"/>
            <p:cNvSpPr>
              <a:spLocks noChangeShapeType="1"/>
            </p:cNvSpPr>
            <p:nvPr/>
          </p:nvSpPr>
          <p:spPr bwMode="auto">
            <a:xfrm>
              <a:off x="3253" y="706"/>
              <a:ext cx="181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2" name="Line 26"/>
            <p:cNvSpPr>
              <a:spLocks noChangeShapeType="1"/>
            </p:cNvSpPr>
            <p:nvPr/>
          </p:nvSpPr>
          <p:spPr bwMode="auto">
            <a:xfrm flipV="1">
              <a:off x="2666" y="2460"/>
              <a:ext cx="587" cy="38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3" name="Line 27"/>
            <p:cNvSpPr>
              <a:spLocks noChangeShapeType="1"/>
            </p:cNvSpPr>
            <p:nvPr/>
          </p:nvSpPr>
          <p:spPr bwMode="auto">
            <a:xfrm>
              <a:off x="3253" y="2460"/>
              <a:ext cx="181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4" name="Line 28"/>
            <p:cNvSpPr>
              <a:spLocks noChangeShapeType="1"/>
            </p:cNvSpPr>
            <p:nvPr/>
          </p:nvSpPr>
          <p:spPr bwMode="auto">
            <a:xfrm flipV="1">
              <a:off x="4461" y="703"/>
              <a:ext cx="587" cy="30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5" name="Text Box 40"/>
            <p:cNvSpPr txBox="1">
              <a:spLocks noChangeArrowheads="1"/>
            </p:cNvSpPr>
            <p:nvPr/>
          </p:nvSpPr>
          <p:spPr bwMode="auto">
            <a:xfrm>
              <a:off x="3344" y="2160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1"/>
                <a:t>D</a:t>
              </a:r>
            </a:p>
          </p:txBody>
        </p:sp>
        <p:sp>
          <p:nvSpPr>
            <p:cNvPr id="7196" name="Line 44"/>
            <p:cNvSpPr>
              <a:spLocks noChangeShapeType="1"/>
            </p:cNvSpPr>
            <p:nvPr/>
          </p:nvSpPr>
          <p:spPr bwMode="auto">
            <a:xfrm>
              <a:off x="2688" y="2832"/>
              <a:ext cx="181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7" name="Line 45"/>
            <p:cNvSpPr>
              <a:spLocks noChangeShapeType="1"/>
            </p:cNvSpPr>
            <p:nvPr/>
          </p:nvSpPr>
          <p:spPr bwMode="auto">
            <a:xfrm flipV="1">
              <a:off x="4485" y="2466"/>
              <a:ext cx="576" cy="353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1536" name="Line 32"/>
          <p:cNvSpPr>
            <a:spLocks noChangeShapeType="1"/>
          </p:cNvSpPr>
          <p:nvPr/>
        </p:nvSpPr>
        <p:spPr bwMode="auto">
          <a:xfrm>
            <a:off x="4219575" y="2190750"/>
            <a:ext cx="0" cy="44196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37" name="Line 33"/>
          <p:cNvSpPr>
            <a:spLocks noChangeShapeType="1"/>
          </p:cNvSpPr>
          <p:nvPr/>
        </p:nvSpPr>
        <p:spPr bwMode="auto">
          <a:xfrm>
            <a:off x="3657600" y="5772150"/>
            <a:ext cx="48768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35" name="Line 31"/>
          <p:cNvSpPr>
            <a:spLocks noChangeShapeType="1"/>
          </p:cNvSpPr>
          <p:nvPr/>
        </p:nvSpPr>
        <p:spPr bwMode="auto">
          <a:xfrm flipH="1">
            <a:off x="6477000" y="1990725"/>
            <a:ext cx="2286000" cy="12192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056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1000"/>
                                        <p:tgtEl>
                                          <p:spTgt spid="21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1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1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1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1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1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xit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36" dur="500"/>
                                        <p:tgtEl>
                                          <p:spTgt spid="215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22" grpId="0" animBg="1"/>
      <p:bldP spid="21536" grpId="0" animBg="1"/>
      <p:bldP spid="21537" grpId="0" animBg="1"/>
      <p:bldP spid="2153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3"/>
          <p:cNvGrpSpPr>
            <a:grpSpLocks/>
          </p:cNvGrpSpPr>
          <p:nvPr/>
        </p:nvGrpSpPr>
        <p:grpSpPr bwMode="auto">
          <a:xfrm>
            <a:off x="501650" y="2251075"/>
            <a:ext cx="2317750" cy="2408238"/>
            <a:chOff x="1708" y="418"/>
            <a:chExt cx="1460" cy="1517"/>
          </a:xfrm>
        </p:grpSpPr>
        <p:sp>
          <p:nvSpPr>
            <p:cNvPr id="9247" name="Freeform 7"/>
            <p:cNvSpPr>
              <a:spLocks/>
            </p:cNvSpPr>
            <p:nvPr/>
          </p:nvSpPr>
          <p:spPr bwMode="auto">
            <a:xfrm>
              <a:off x="1723" y="936"/>
              <a:ext cx="1445" cy="758"/>
            </a:xfrm>
            <a:custGeom>
              <a:avLst/>
              <a:gdLst>
                <a:gd name="T0" fmla="*/ 289 w 1440"/>
                <a:gd name="T1" fmla="*/ 0 h 864"/>
                <a:gd name="T2" fmla="*/ 1445 w 1440"/>
                <a:gd name="T3" fmla="*/ 0 h 864"/>
                <a:gd name="T4" fmla="*/ 1156 w 1440"/>
                <a:gd name="T5" fmla="*/ 758 h 864"/>
                <a:gd name="T6" fmla="*/ 0 w 1440"/>
                <a:gd name="T7" fmla="*/ 758 h 864"/>
                <a:gd name="T8" fmla="*/ 289 w 1440"/>
                <a:gd name="T9" fmla="*/ 0 h 8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40"/>
                <a:gd name="T16" fmla="*/ 0 h 864"/>
                <a:gd name="T17" fmla="*/ 1440 w 1440"/>
                <a:gd name="T18" fmla="*/ 864 h 86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40" h="864">
                  <a:moveTo>
                    <a:pt x="288" y="0"/>
                  </a:moveTo>
                  <a:lnTo>
                    <a:pt x="1440" y="0"/>
                  </a:lnTo>
                  <a:lnTo>
                    <a:pt x="1152" y="864"/>
                  </a:lnTo>
                  <a:lnTo>
                    <a:pt x="0" y="864"/>
                  </a:lnTo>
                  <a:lnTo>
                    <a:pt x="288" y="0"/>
                  </a:lnTo>
                  <a:close/>
                </a:path>
              </a:pathLst>
            </a:custGeom>
            <a:solidFill>
              <a:srgbClr val="000066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9248" name="Group 37"/>
            <p:cNvGrpSpPr>
              <a:grpSpLocks/>
            </p:cNvGrpSpPr>
            <p:nvPr/>
          </p:nvGrpSpPr>
          <p:grpSpPr bwMode="auto">
            <a:xfrm rot="-2700000">
              <a:off x="2570" y="418"/>
              <a:ext cx="48" cy="1517"/>
              <a:chOff x="4005" y="1008"/>
              <a:chExt cx="58" cy="1728"/>
            </a:xfrm>
          </p:grpSpPr>
          <p:grpSp>
            <p:nvGrpSpPr>
              <p:cNvPr id="9252" name="Group 38"/>
              <p:cNvGrpSpPr>
                <a:grpSpLocks/>
              </p:cNvGrpSpPr>
              <p:nvPr/>
            </p:nvGrpSpPr>
            <p:grpSpPr bwMode="auto">
              <a:xfrm>
                <a:off x="4032" y="1008"/>
                <a:ext cx="1" cy="1728"/>
                <a:chOff x="4032" y="1008"/>
                <a:chExt cx="1" cy="1728"/>
              </a:xfrm>
            </p:grpSpPr>
            <p:sp>
              <p:nvSpPr>
                <p:cNvPr id="9254" name="Line 39"/>
                <p:cNvSpPr>
                  <a:spLocks noChangeShapeType="1"/>
                </p:cNvSpPr>
                <p:nvPr/>
              </p:nvSpPr>
              <p:spPr bwMode="auto">
                <a:xfrm>
                  <a:off x="4032" y="1008"/>
                  <a:ext cx="1" cy="864"/>
                </a:xfrm>
                <a:prstGeom prst="line">
                  <a:avLst/>
                </a:prstGeom>
                <a:noFill/>
                <a:ln w="38100">
                  <a:solidFill>
                    <a:srgbClr val="FF00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55" name="Line 40"/>
                <p:cNvSpPr>
                  <a:spLocks noChangeShapeType="1"/>
                </p:cNvSpPr>
                <p:nvPr/>
              </p:nvSpPr>
              <p:spPr bwMode="auto">
                <a:xfrm>
                  <a:off x="4032" y="1872"/>
                  <a:ext cx="1" cy="576"/>
                </a:xfrm>
                <a:prstGeom prst="line">
                  <a:avLst/>
                </a:prstGeom>
                <a:noFill/>
                <a:ln w="38100">
                  <a:solidFill>
                    <a:srgbClr val="666699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56" name="Line 41"/>
                <p:cNvSpPr>
                  <a:spLocks noChangeShapeType="1"/>
                </p:cNvSpPr>
                <p:nvPr/>
              </p:nvSpPr>
              <p:spPr bwMode="auto">
                <a:xfrm>
                  <a:off x="4032" y="2448"/>
                  <a:ext cx="0" cy="288"/>
                </a:xfrm>
                <a:prstGeom prst="line">
                  <a:avLst/>
                </a:prstGeom>
                <a:noFill/>
                <a:ln w="38100">
                  <a:solidFill>
                    <a:srgbClr val="FF00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9253" name="Oval 42"/>
              <p:cNvSpPr>
                <a:spLocks noChangeArrowheads="1"/>
              </p:cNvSpPr>
              <p:nvPr/>
            </p:nvSpPr>
            <p:spPr bwMode="auto">
              <a:xfrm flipH="1" flipV="1">
                <a:off x="4005" y="1845"/>
                <a:ext cx="58" cy="58"/>
              </a:xfrm>
              <a:prstGeom prst="ellipse">
                <a:avLst/>
              </a:prstGeom>
              <a:solidFill>
                <a:srgbClr val="FF0000"/>
              </a:solidFill>
              <a:ln w="381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sp>
          <p:nvSpPr>
            <p:cNvPr id="9249" name="Text Box 45"/>
            <p:cNvSpPr txBox="1">
              <a:spLocks noChangeArrowheads="1"/>
            </p:cNvSpPr>
            <p:nvPr/>
          </p:nvSpPr>
          <p:spPr bwMode="auto">
            <a:xfrm>
              <a:off x="1708" y="1486"/>
              <a:ext cx="23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>
                  <a:solidFill>
                    <a:srgbClr val="FFFF00"/>
                  </a:solidFill>
                  <a:sym typeface="Symbol" pitchFamily="18" charset="2"/>
                </a:rPr>
                <a:t></a:t>
              </a:r>
            </a:p>
          </p:txBody>
        </p:sp>
        <p:sp>
          <p:nvSpPr>
            <p:cNvPr id="9250" name="Freeform 47"/>
            <p:cNvSpPr>
              <a:spLocks/>
            </p:cNvSpPr>
            <p:nvPr/>
          </p:nvSpPr>
          <p:spPr bwMode="auto">
            <a:xfrm>
              <a:off x="1781" y="1532"/>
              <a:ext cx="141" cy="165"/>
            </a:xfrm>
            <a:custGeom>
              <a:avLst/>
              <a:gdLst>
                <a:gd name="T0" fmla="*/ 0 w 141"/>
                <a:gd name="T1" fmla="*/ 9 h 165"/>
                <a:gd name="T2" fmla="*/ 93 w 141"/>
                <a:gd name="T3" fmla="*/ 13 h 165"/>
                <a:gd name="T4" fmla="*/ 136 w 141"/>
                <a:gd name="T5" fmla="*/ 88 h 165"/>
                <a:gd name="T6" fmla="*/ 126 w 141"/>
                <a:gd name="T7" fmla="*/ 165 h 16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41"/>
                <a:gd name="T13" fmla="*/ 0 h 165"/>
                <a:gd name="T14" fmla="*/ 141 w 141"/>
                <a:gd name="T15" fmla="*/ 165 h 16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41" h="165">
                  <a:moveTo>
                    <a:pt x="0" y="9"/>
                  </a:moveTo>
                  <a:cubicBezTo>
                    <a:pt x="35" y="4"/>
                    <a:pt x="70" y="0"/>
                    <a:pt x="93" y="13"/>
                  </a:cubicBezTo>
                  <a:cubicBezTo>
                    <a:pt x="116" y="26"/>
                    <a:pt x="131" y="63"/>
                    <a:pt x="136" y="88"/>
                  </a:cubicBezTo>
                  <a:cubicBezTo>
                    <a:pt x="141" y="113"/>
                    <a:pt x="133" y="139"/>
                    <a:pt x="126" y="165"/>
                  </a:cubicBezTo>
                </a:path>
              </a:pathLst>
            </a:custGeom>
            <a:noFill/>
            <a:ln w="9525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51" name="Text Box 52"/>
            <p:cNvSpPr txBox="1">
              <a:spLocks noChangeArrowheads="1"/>
            </p:cNvSpPr>
            <p:nvPr/>
          </p:nvSpPr>
          <p:spPr bwMode="auto">
            <a:xfrm>
              <a:off x="2150" y="543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/>
                <a:t>d</a:t>
              </a:r>
            </a:p>
          </p:txBody>
        </p:sp>
      </p:grpSp>
      <p:grpSp>
        <p:nvGrpSpPr>
          <p:cNvPr id="5" name="Group 83"/>
          <p:cNvGrpSpPr>
            <a:grpSpLocks/>
          </p:cNvGrpSpPr>
          <p:nvPr/>
        </p:nvGrpSpPr>
        <p:grpSpPr bwMode="auto">
          <a:xfrm>
            <a:off x="361950" y="1181100"/>
            <a:ext cx="2317750" cy="1270000"/>
            <a:chOff x="3604" y="2288"/>
            <a:chExt cx="1460" cy="800"/>
          </a:xfrm>
        </p:grpSpPr>
        <p:sp>
          <p:nvSpPr>
            <p:cNvPr id="9237" name="Text Box 72"/>
            <p:cNvSpPr txBox="1">
              <a:spLocks noChangeArrowheads="1"/>
            </p:cNvSpPr>
            <p:nvPr/>
          </p:nvSpPr>
          <p:spPr bwMode="auto">
            <a:xfrm>
              <a:off x="3876" y="2326"/>
              <a:ext cx="23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>
                  <a:solidFill>
                    <a:srgbClr val="FFFF00"/>
                  </a:solidFill>
                  <a:sym typeface="Symbol" pitchFamily="18" charset="2"/>
                </a:rPr>
                <a:t></a:t>
              </a:r>
            </a:p>
          </p:txBody>
        </p:sp>
        <p:sp>
          <p:nvSpPr>
            <p:cNvPr id="9238" name="Freeform 73"/>
            <p:cNvSpPr>
              <a:spLocks/>
            </p:cNvSpPr>
            <p:nvPr/>
          </p:nvSpPr>
          <p:spPr bwMode="auto">
            <a:xfrm>
              <a:off x="3949" y="2372"/>
              <a:ext cx="141" cy="165"/>
            </a:xfrm>
            <a:custGeom>
              <a:avLst/>
              <a:gdLst>
                <a:gd name="T0" fmla="*/ 0 w 141"/>
                <a:gd name="T1" fmla="*/ 9 h 165"/>
                <a:gd name="T2" fmla="*/ 93 w 141"/>
                <a:gd name="T3" fmla="*/ 13 h 165"/>
                <a:gd name="T4" fmla="*/ 136 w 141"/>
                <a:gd name="T5" fmla="*/ 88 h 165"/>
                <a:gd name="T6" fmla="*/ 126 w 141"/>
                <a:gd name="T7" fmla="*/ 165 h 16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41"/>
                <a:gd name="T13" fmla="*/ 0 h 165"/>
                <a:gd name="T14" fmla="*/ 141 w 141"/>
                <a:gd name="T15" fmla="*/ 165 h 16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41" h="165">
                  <a:moveTo>
                    <a:pt x="0" y="9"/>
                  </a:moveTo>
                  <a:cubicBezTo>
                    <a:pt x="35" y="4"/>
                    <a:pt x="70" y="0"/>
                    <a:pt x="93" y="13"/>
                  </a:cubicBezTo>
                  <a:cubicBezTo>
                    <a:pt x="116" y="26"/>
                    <a:pt x="131" y="63"/>
                    <a:pt x="136" y="88"/>
                  </a:cubicBezTo>
                  <a:cubicBezTo>
                    <a:pt x="141" y="113"/>
                    <a:pt x="133" y="139"/>
                    <a:pt x="126" y="165"/>
                  </a:cubicBezTo>
                </a:path>
              </a:pathLst>
            </a:custGeom>
            <a:noFill/>
            <a:ln w="9525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239" name="Group 74"/>
            <p:cNvGrpSpPr>
              <a:grpSpLocks/>
            </p:cNvGrpSpPr>
            <p:nvPr/>
          </p:nvGrpSpPr>
          <p:grpSpPr bwMode="auto">
            <a:xfrm>
              <a:off x="3604" y="2288"/>
              <a:ext cx="1460" cy="800"/>
              <a:chOff x="1548" y="2456"/>
              <a:chExt cx="1460" cy="800"/>
            </a:xfrm>
          </p:grpSpPr>
          <p:sp>
            <p:nvSpPr>
              <p:cNvPr id="9244" name="Freeform 75"/>
              <p:cNvSpPr>
                <a:spLocks/>
              </p:cNvSpPr>
              <p:nvPr/>
            </p:nvSpPr>
            <p:spPr bwMode="auto">
              <a:xfrm>
                <a:off x="1563" y="2456"/>
                <a:ext cx="1445" cy="758"/>
              </a:xfrm>
              <a:custGeom>
                <a:avLst/>
                <a:gdLst>
                  <a:gd name="T0" fmla="*/ 289 w 1440"/>
                  <a:gd name="T1" fmla="*/ 0 h 864"/>
                  <a:gd name="T2" fmla="*/ 1445 w 1440"/>
                  <a:gd name="T3" fmla="*/ 0 h 864"/>
                  <a:gd name="T4" fmla="*/ 1156 w 1440"/>
                  <a:gd name="T5" fmla="*/ 758 h 864"/>
                  <a:gd name="T6" fmla="*/ 0 w 1440"/>
                  <a:gd name="T7" fmla="*/ 758 h 864"/>
                  <a:gd name="T8" fmla="*/ 289 w 1440"/>
                  <a:gd name="T9" fmla="*/ 0 h 86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440"/>
                  <a:gd name="T16" fmla="*/ 0 h 864"/>
                  <a:gd name="T17" fmla="*/ 1440 w 1440"/>
                  <a:gd name="T18" fmla="*/ 864 h 86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440" h="864">
                    <a:moveTo>
                      <a:pt x="288" y="0"/>
                    </a:moveTo>
                    <a:lnTo>
                      <a:pt x="1440" y="0"/>
                    </a:lnTo>
                    <a:lnTo>
                      <a:pt x="1152" y="864"/>
                    </a:lnTo>
                    <a:lnTo>
                      <a:pt x="0" y="864"/>
                    </a:lnTo>
                    <a:lnTo>
                      <a:pt x="288" y="0"/>
                    </a:lnTo>
                    <a:close/>
                  </a:path>
                </a:pathLst>
              </a:custGeom>
              <a:solidFill>
                <a:srgbClr val="000066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45" name="Text Box 76"/>
              <p:cNvSpPr txBox="1">
                <a:spLocks noChangeArrowheads="1"/>
              </p:cNvSpPr>
              <p:nvPr/>
            </p:nvSpPr>
            <p:spPr bwMode="auto">
              <a:xfrm>
                <a:off x="1548" y="3006"/>
                <a:ext cx="238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altLang="en-US" sz="2000">
                    <a:solidFill>
                      <a:srgbClr val="FFFF00"/>
                    </a:solidFill>
                    <a:sym typeface="Symbol" pitchFamily="18" charset="2"/>
                  </a:rPr>
                  <a:t></a:t>
                </a:r>
              </a:p>
            </p:txBody>
          </p:sp>
          <p:sp>
            <p:nvSpPr>
              <p:cNvPr id="9246" name="Freeform 77"/>
              <p:cNvSpPr>
                <a:spLocks/>
              </p:cNvSpPr>
              <p:nvPr/>
            </p:nvSpPr>
            <p:spPr bwMode="auto">
              <a:xfrm>
                <a:off x="1621" y="3052"/>
                <a:ext cx="141" cy="165"/>
              </a:xfrm>
              <a:custGeom>
                <a:avLst/>
                <a:gdLst>
                  <a:gd name="T0" fmla="*/ 0 w 141"/>
                  <a:gd name="T1" fmla="*/ 9 h 165"/>
                  <a:gd name="T2" fmla="*/ 93 w 141"/>
                  <a:gd name="T3" fmla="*/ 13 h 165"/>
                  <a:gd name="T4" fmla="*/ 136 w 141"/>
                  <a:gd name="T5" fmla="*/ 88 h 165"/>
                  <a:gd name="T6" fmla="*/ 126 w 141"/>
                  <a:gd name="T7" fmla="*/ 165 h 165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41"/>
                  <a:gd name="T13" fmla="*/ 0 h 165"/>
                  <a:gd name="T14" fmla="*/ 141 w 141"/>
                  <a:gd name="T15" fmla="*/ 165 h 165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41" h="165">
                    <a:moveTo>
                      <a:pt x="0" y="9"/>
                    </a:moveTo>
                    <a:cubicBezTo>
                      <a:pt x="35" y="4"/>
                      <a:pt x="70" y="0"/>
                      <a:pt x="93" y="13"/>
                    </a:cubicBezTo>
                    <a:cubicBezTo>
                      <a:pt x="116" y="26"/>
                      <a:pt x="131" y="63"/>
                      <a:pt x="136" y="88"/>
                    </a:cubicBezTo>
                    <a:cubicBezTo>
                      <a:pt x="141" y="113"/>
                      <a:pt x="133" y="139"/>
                      <a:pt x="126" y="165"/>
                    </a:cubicBezTo>
                  </a:path>
                </a:pathLst>
              </a:custGeom>
              <a:noFill/>
              <a:ln w="952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9240" name="Line 78"/>
            <p:cNvSpPr>
              <a:spLocks noChangeShapeType="1"/>
            </p:cNvSpPr>
            <p:nvPr/>
          </p:nvSpPr>
          <p:spPr bwMode="auto">
            <a:xfrm flipV="1">
              <a:off x="3816" y="2536"/>
              <a:ext cx="1136" cy="208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41" name="Text Box 79"/>
            <p:cNvSpPr txBox="1">
              <a:spLocks noChangeArrowheads="1"/>
            </p:cNvSpPr>
            <p:nvPr/>
          </p:nvSpPr>
          <p:spPr bwMode="auto">
            <a:xfrm>
              <a:off x="4686" y="2319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>
                  <a:solidFill>
                    <a:srgbClr val="FFFF00"/>
                  </a:solidFill>
                </a:rPr>
                <a:t>d</a:t>
              </a:r>
            </a:p>
          </p:txBody>
        </p:sp>
        <p:sp>
          <p:nvSpPr>
            <p:cNvPr id="9242" name="Oval 80"/>
            <p:cNvSpPr>
              <a:spLocks noChangeArrowheads="1"/>
            </p:cNvSpPr>
            <p:nvPr/>
          </p:nvSpPr>
          <p:spPr bwMode="auto">
            <a:xfrm>
              <a:off x="4074" y="2664"/>
              <a:ext cx="56" cy="56"/>
            </a:xfrm>
            <a:prstGeom prst="ellipse">
              <a:avLst/>
            </a:prstGeom>
            <a:solidFill>
              <a:srgbClr val="FF151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9243" name="Oval 81"/>
            <p:cNvSpPr>
              <a:spLocks noChangeArrowheads="1"/>
            </p:cNvSpPr>
            <p:nvPr/>
          </p:nvSpPr>
          <p:spPr bwMode="auto">
            <a:xfrm>
              <a:off x="4566" y="2570"/>
              <a:ext cx="56" cy="56"/>
            </a:xfrm>
            <a:prstGeom prst="ellipse">
              <a:avLst/>
            </a:prstGeom>
            <a:solidFill>
              <a:srgbClr val="FF151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2130" name="Oval 82"/>
          <p:cNvSpPr>
            <a:spLocks noChangeArrowheads="1"/>
          </p:cNvSpPr>
          <p:nvPr/>
        </p:nvSpPr>
        <p:spPr bwMode="auto">
          <a:xfrm>
            <a:off x="1619250" y="1685925"/>
            <a:ext cx="88900" cy="88900"/>
          </a:xfrm>
          <a:prstGeom prst="ellipse">
            <a:avLst/>
          </a:prstGeom>
          <a:solidFill>
            <a:srgbClr val="FF151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221" name="Text Box 85"/>
          <p:cNvSpPr txBox="1">
            <a:spLocks noChangeArrowheads="1"/>
          </p:cNvSpPr>
          <p:nvPr/>
        </p:nvSpPr>
        <p:spPr bwMode="auto">
          <a:xfrm>
            <a:off x="0" y="0"/>
            <a:ext cx="9144000" cy="579438"/>
          </a:xfrm>
          <a:prstGeom prst="rect">
            <a:avLst/>
          </a:prstGeom>
          <a:solidFill>
            <a:srgbClr val="0000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u="sng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I.Vị</a:t>
            </a:r>
            <a:r>
              <a:rPr lang="en-US" altLang="en-US" sz="3200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u="sng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altLang="en-US" sz="3200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u="sng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altLang="en-US" sz="3200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u="sng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altLang="en-US" sz="3200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u="sng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200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u="sng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sz="3200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u="sng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altLang="en-US" sz="3200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u="sng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200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u="sng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altLang="en-US" sz="3200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u="sng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phẳng</a:t>
            </a:r>
            <a:r>
              <a:rPr lang="en-US" altLang="en-US" sz="3200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3200" u="sng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38" name="Rectangle 90"/>
          <p:cNvSpPr>
            <a:spLocks noChangeArrowheads="1"/>
          </p:cNvSpPr>
          <p:nvPr/>
        </p:nvSpPr>
        <p:spPr bwMode="auto">
          <a:xfrm>
            <a:off x="3732213" y="4051920"/>
            <a:ext cx="2479675" cy="4572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2400">
                <a:latin typeface=".VnTime" pitchFamily="34" charset="0"/>
              </a:rPr>
              <a:t>KÝ hiÖu:  d</a:t>
            </a:r>
            <a:r>
              <a:rPr lang="en-US" altLang="en-US">
                <a:latin typeface="Times New Roman" pitchFamily="18" charset="0"/>
                <a:cs typeface="Times New Roman" pitchFamily="18" charset="0"/>
              </a:rPr>
              <a:t>∩</a:t>
            </a:r>
            <a:r>
              <a:rPr lang="en-US" altLang="en-US" sz="240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=M</a:t>
            </a:r>
          </a:p>
        </p:txBody>
      </p:sp>
      <p:sp>
        <p:nvSpPr>
          <p:cNvPr id="2139" name="Rectangle 91"/>
          <p:cNvSpPr>
            <a:spLocks noChangeArrowheads="1"/>
          </p:cNvSpPr>
          <p:nvPr/>
        </p:nvSpPr>
        <p:spPr bwMode="auto">
          <a:xfrm>
            <a:off x="4178300" y="2116212"/>
            <a:ext cx="3327400" cy="5207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2400" dirty="0">
                <a:latin typeface=".VnTime" pitchFamily="34" charset="0"/>
              </a:rPr>
              <a:t>KÝ </a:t>
            </a:r>
            <a:r>
              <a:rPr lang="en-US" altLang="en-US" sz="2400" dirty="0" err="1">
                <a:latin typeface=".VnTime" pitchFamily="34" charset="0"/>
              </a:rPr>
              <a:t>hiÖu</a:t>
            </a:r>
            <a:r>
              <a:rPr lang="en-US" altLang="en-US" sz="2400" dirty="0">
                <a:latin typeface=".VnTime" pitchFamily="34" charset="0"/>
              </a:rPr>
              <a:t>:</a:t>
            </a:r>
            <a:r>
              <a:rPr lang="en-US" altLang="en-US" dirty="0"/>
              <a:t> </a:t>
            </a:r>
            <a:r>
              <a:rPr lang="en-US" altLang="en-US" sz="2400" dirty="0">
                <a:latin typeface=".VnTime" pitchFamily="34" charset="0"/>
              </a:rPr>
              <a:t>d</a:t>
            </a:r>
            <a:r>
              <a:rPr lang="en-US" altLang="en-US" sz="2400" dirty="0">
                <a:latin typeface=".VnTime" pitchFamily="34" charset="0"/>
                <a:sym typeface="Symbol" pitchFamily="18" charset="2"/>
              </a:rPr>
              <a:t></a:t>
            </a:r>
            <a:r>
              <a:rPr lang="el-GR" altLang="en-US" sz="2400" dirty="0">
                <a:latin typeface=".VnTime" pitchFamily="34" charset="0"/>
                <a:cs typeface="Times New Roman" pitchFamily="18" charset="0"/>
                <a:sym typeface="Symbol" pitchFamily="18" charset="2"/>
              </a:rPr>
              <a:t>α</a:t>
            </a:r>
            <a:r>
              <a:rPr lang="el-GR" alt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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en-US" sz="2400" dirty="0">
                <a:latin typeface=".VnTime" pitchFamily="34" charset="0"/>
                <a:cs typeface="Times New Roman" pitchFamily="18" charset="0"/>
                <a:sym typeface="Symbol" pitchFamily="18" charset="2"/>
              </a:rPr>
              <a:t>hay </a:t>
            </a:r>
            <a:r>
              <a:rPr lang="en-US" altLang="en-US" sz="2400" dirty="0">
                <a:sym typeface="Symbol" pitchFamily="18" charset="2"/>
              </a:rPr>
              <a:t>()</a:t>
            </a:r>
            <a:r>
              <a:rPr lang="en-US" altLang="en-US" dirty="0">
                <a:sym typeface="Symbol" pitchFamily="18" charset="2"/>
              </a:rPr>
              <a:t> </a:t>
            </a:r>
            <a:r>
              <a:rPr lang="en-US" altLang="en-US" sz="2400" dirty="0">
                <a:latin typeface=".VnTime" pitchFamily="34" charset="0"/>
                <a:sym typeface="Symbol" pitchFamily="18" charset="2"/>
              </a:rPr>
              <a:t>d</a:t>
            </a:r>
            <a:endParaRPr lang="el-GR" altLang="en-US" sz="2400" dirty="0">
              <a:latin typeface=".VnTime" pitchFamily="34" charset="0"/>
              <a:sym typeface="Symbol" pitchFamily="18" charset="2"/>
            </a:endParaRPr>
          </a:p>
        </p:txBody>
      </p:sp>
      <p:sp>
        <p:nvSpPr>
          <p:cNvPr id="2142" name="Rectangle 94"/>
          <p:cNvSpPr>
            <a:spLocks noChangeArrowheads="1"/>
          </p:cNvSpPr>
          <p:nvPr/>
        </p:nvSpPr>
        <p:spPr bwMode="auto">
          <a:xfrm>
            <a:off x="3136900" y="1206500"/>
            <a:ext cx="5422900" cy="8001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2400" dirty="0">
                <a:latin typeface=".VnTime" pitchFamily="34" charset="0"/>
              </a:rPr>
              <a:t>• d vµ </a:t>
            </a:r>
            <a:r>
              <a:rPr lang="en-US" altLang="en-US" sz="2400" dirty="0">
                <a:latin typeface=".VnTime" pitchFamily="34" charset="0"/>
                <a:sym typeface="Symbol" pitchFamily="18" charset="2"/>
              </a:rPr>
              <a:t> </a:t>
            </a:r>
            <a:r>
              <a:rPr lang="en-US" altLang="en-US" sz="2400" dirty="0" err="1">
                <a:latin typeface=".VnTime" pitchFamily="34" charset="0"/>
                <a:sym typeface="Symbol" pitchFamily="18" charset="2"/>
              </a:rPr>
              <a:t>cã</a:t>
            </a:r>
            <a:r>
              <a:rPr lang="en-US" altLang="en-US" sz="2400" dirty="0">
                <a:latin typeface=".VnTime" pitchFamily="34" charset="0"/>
                <a:sym typeface="Symbol" pitchFamily="18" charset="2"/>
              </a:rPr>
              <a:t> </a:t>
            </a:r>
            <a:r>
              <a:rPr lang="en-US" altLang="en-US" sz="2400" dirty="0" err="1">
                <a:latin typeface=".VnTime" pitchFamily="34" charset="0"/>
                <a:sym typeface="Symbol" pitchFamily="18" charset="2"/>
              </a:rPr>
              <a:t>tõ</a:t>
            </a:r>
            <a:r>
              <a:rPr lang="en-US" altLang="en-US" sz="2400" dirty="0">
                <a:latin typeface=".VnTime" pitchFamily="34" charset="0"/>
                <a:sym typeface="Symbol" pitchFamily="18" charset="2"/>
              </a:rPr>
              <a:t> 2 ®</a:t>
            </a:r>
            <a:r>
              <a:rPr lang="en-US" altLang="en-US" sz="2400" dirty="0" err="1">
                <a:latin typeface=".VnTime" pitchFamily="34" charset="0"/>
                <a:sym typeface="Symbol" pitchFamily="18" charset="2"/>
              </a:rPr>
              <a:t>iÓm</a:t>
            </a:r>
            <a:r>
              <a:rPr lang="en-US" altLang="en-US" sz="2400" dirty="0">
                <a:latin typeface=".VnTime" pitchFamily="34" charset="0"/>
                <a:sym typeface="Symbol" pitchFamily="18" charset="2"/>
              </a:rPr>
              <a:t> </a:t>
            </a:r>
            <a:r>
              <a:rPr lang="en-US" altLang="en-US" sz="2400" dirty="0" err="1">
                <a:latin typeface=".VnTime" pitchFamily="34" charset="0"/>
                <a:sym typeface="Symbol" pitchFamily="18" charset="2"/>
              </a:rPr>
              <a:t>chung</a:t>
            </a:r>
            <a:r>
              <a:rPr lang="en-US" altLang="en-US" sz="2400" dirty="0">
                <a:latin typeface=".VnTime" pitchFamily="34" charset="0"/>
                <a:sym typeface="Symbol" pitchFamily="18" charset="2"/>
              </a:rPr>
              <a:t> </a:t>
            </a:r>
            <a:r>
              <a:rPr lang="en-US" altLang="en-US" sz="2400" dirty="0" err="1">
                <a:latin typeface=".VnTime" pitchFamily="34" charset="0"/>
                <a:sym typeface="Symbol" pitchFamily="18" charset="2"/>
              </a:rPr>
              <a:t>trë</a:t>
            </a:r>
            <a:r>
              <a:rPr lang="en-US" altLang="en-US" sz="2400" dirty="0">
                <a:latin typeface=".VnTime" pitchFamily="34" charset="0"/>
                <a:sym typeface="Symbol" pitchFamily="18" charset="2"/>
              </a:rPr>
              <a:t> </a:t>
            </a:r>
            <a:r>
              <a:rPr lang="en-US" altLang="en-US" sz="2400" dirty="0" err="1">
                <a:latin typeface=".VnTime" pitchFamily="34" charset="0"/>
                <a:sym typeface="Symbol" pitchFamily="18" charset="2"/>
              </a:rPr>
              <a:t>lªn</a:t>
            </a:r>
            <a:r>
              <a:rPr lang="en-US" altLang="en-US" sz="2400" dirty="0">
                <a:latin typeface=".VnTime" pitchFamily="34" charset="0"/>
                <a:sym typeface="Symbol" pitchFamily="18" charset="2"/>
              </a:rPr>
              <a:t>,</a:t>
            </a:r>
          </a:p>
          <a:p>
            <a:pPr algn="ctr" eaLnBrk="1" hangingPunct="1"/>
            <a:r>
              <a:rPr lang="en-US" altLang="en-US" sz="2400" dirty="0">
                <a:latin typeface=".VnTime" pitchFamily="34" charset="0"/>
                <a:sym typeface="Symbol" pitchFamily="18" charset="2"/>
              </a:rPr>
              <a:t>ta </a:t>
            </a:r>
            <a:r>
              <a:rPr lang="en-US" altLang="en-US" sz="2400" dirty="0" err="1">
                <a:latin typeface=".VnTime" pitchFamily="34" charset="0"/>
                <a:sym typeface="Symbol" pitchFamily="18" charset="2"/>
              </a:rPr>
              <a:t>nãi</a:t>
            </a:r>
            <a:r>
              <a:rPr lang="en-US" altLang="en-US" sz="2400" dirty="0">
                <a:latin typeface=".VnTime" pitchFamily="34" charset="0"/>
                <a:sym typeface="Symbol" pitchFamily="18" charset="2"/>
              </a:rPr>
              <a:t> d </a:t>
            </a:r>
            <a:r>
              <a:rPr lang="en-US" altLang="en-US" sz="2400" dirty="0" err="1">
                <a:solidFill>
                  <a:srgbClr val="000099"/>
                </a:solidFill>
                <a:latin typeface=".VnTime" pitchFamily="34" charset="0"/>
                <a:sym typeface="Symbol" pitchFamily="18" charset="2"/>
              </a:rPr>
              <a:t>n»m</a:t>
            </a:r>
            <a:r>
              <a:rPr lang="en-US" altLang="en-US" sz="2400" dirty="0">
                <a:solidFill>
                  <a:srgbClr val="000099"/>
                </a:solidFill>
                <a:latin typeface=".VnTime" pitchFamily="34" charset="0"/>
                <a:sym typeface="Symbol" pitchFamily="18" charset="2"/>
              </a:rPr>
              <a:t> </a:t>
            </a:r>
            <a:r>
              <a:rPr lang="en-US" altLang="en-US" sz="2400" dirty="0" err="1">
                <a:solidFill>
                  <a:srgbClr val="000099"/>
                </a:solidFill>
                <a:latin typeface=".VnTime" pitchFamily="34" charset="0"/>
                <a:sym typeface="Symbol" pitchFamily="18" charset="2"/>
              </a:rPr>
              <a:t>trong</a:t>
            </a:r>
            <a:r>
              <a:rPr lang="en-US" altLang="en-US" sz="2400" dirty="0">
                <a:latin typeface=".VnTime" pitchFamily="34" charset="0"/>
                <a:sym typeface="Symbol" pitchFamily="18" charset="2"/>
              </a:rPr>
              <a:t>() hay </a:t>
            </a:r>
            <a:r>
              <a:rPr lang="en-US" altLang="en-US" sz="2400" dirty="0">
                <a:sym typeface="Symbol" pitchFamily="18" charset="2"/>
              </a:rPr>
              <a:t>() </a:t>
            </a:r>
            <a:r>
              <a:rPr lang="en-US" altLang="en-US" sz="2400" dirty="0" err="1">
                <a:solidFill>
                  <a:srgbClr val="000099"/>
                </a:solidFill>
                <a:latin typeface=".VnTime" pitchFamily="34" charset="0"/>
                <a:sym typeface="Symbol" pitchFamily="18" charset="2"/>
              </a:rPr>
              <a:t>chøa</a:t>
            </a:r>
            <a:r>
              <a:rPr lang="en-US" altLang="en-US" sz="2400" dirty="0">
                <a:latin typeface=".VnTime" pitchFamily="34" charset="0"/>
                <a:sym typeface="Symbol" pitchFamily="18" charset="2"/>
              </a:rPr>
              <a:t> d</a:t>
            </a:r>
            <a:endParaRPr lang="en-US" altLang="en-US" sz="2400" dirty="0">
              <a:sym typeface="Symbol" pitchFamily="18" charset="2"/>
            </a:endParaRPr>
          </a:p>
        </p:txBody>
      </p:sp>
      <p:sp>
        <p:nvSpPr>
          <p:cNvPr id="2143" name="Text Box 95"/>
          <p:cNvSpPr txBox="1">
            <a:spLocks noChangeArrowheads="1"/>
          </p:cNvSpPr>
          <p:nvPr/>
        </p:nvSpPr>
        <p:spPr bwMode="auto">
          <a:xfrm>
            <a:off x="614363" y="642938"/>
            <a:ext cx="8936037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500"/>
              <a:t>Cho đường thẳng </a:t>
            </a:r>
            <a:r>
              <a:rPr lang="en-US" altLang="en-US" sz="2500">
                <a:solidFill>
                  <a:srgbClr val="FF1515"/>
                </a:solidFill>
              </a:rPr>
              <a:t>d</a:t>
            </a:r>
            <a:r>
              <a:rPr lang="en-US" altLang="en-US" sz="2500">
                <a:solidFill>
                  <a:srgbClr val="FF00FF"/>
                </a:solidFill>
              </a:rPr>
              <a:t> </a:t>
            </a:r>
            <a:r>
              <a:rPr lang="en-US" altLang="en-US" sz="2500"/>
              <a:t>và </a:t>
            </a:r>
            <a:r>
              <a:rPr lang="en-US" altLang="en-US" sz="2500">
                <a:solidFill>
                  <a:srgbClr val="FF1515"/>
                </a:solidFill>
              </a:rPr>
              <a:t>mp</a:t>
            </a:r>
            <a:r>
              <a:rPr lang="en-US" altLang="en-US" sz="2500">
                <a:solidFill>
                  <a:srgbClr val="FF1515"/>
                </a:solidFill>
                <a:sym typeface="Symbol" pitchFamily="18" charset="2"/>
              </a:rPr>
              <a:t></a:t>
            </a:r>
            <a:r>
              <a:rPr lang="en-US" altLang="en-US" sz="2500">
                <a:sym typeface="Symbol" pitchFamily="18" charset="2"/>
              </a:rPr>
              <a:t>, ta có ba vị trí tương đối sau:</a:t>
            </a:r>
          </a:p>
        </p:txBody>
      </p:sp>
      <p:sp>
        <p:nvSpPr>
          <p:cNvPr id="2148" name="Rectangle 100"/>
          <p:cNvSpPr>
            <a:spLocks noChangeArrowheads="1"/>
          </p:cNvSpPr>
          <p:nvPr/>
        </p:nvSpPr>
        <p:spPr bwMode="auto">
          <a:xfrm>
            <a:off x="3378200" y="3028950"/>
            <a:ext cx="5422900" cy="9525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2400" dirty="0">
                <a:latin typeface=".VnTime" pitchFamily="34" charset="0"/>
              </a:rPr>
              <a:t>• d vµ </a:t>
            </a:r>
            <a:r>
              <a:rPr lang="en-US" altLang="en-US" sz="2400" dirty="0">
                <a:latin typeface=".VnTime" pitchFamily="34" charset="0"/>
                <a:sym typeface="Symbol" pitchFamily="18" charset="2"/>
              </a:rPr>
              <a:t> </a:t>
            </a:r>
            <a:r>
              <a:rPr lang="en-US" altLang="en-US" sz="2400" dirty="0" err="1">
                <a:latin typeface=".VnTime" pitchFamily="34" charset="0"/>
                <a:sym typeface="Symbol" pitchFamily="18" charset="2"/>
              </a:rPr>
              <a:t>cã</a:t>
            </a:r>
            <a:r>
              <a:rPr lang="en-US" altLang="en-US" sz="2400" dirty="0">
                <a:latin typeface=".VnTime" pitchFamily="34" charset="0"/>
                <a:sym typeface="Symbol" pitchFamily="18" charset="2"/>
              </a:rPr>
              <a:t> 1 ®</a:t>
            </a:r>
            <a:r>
              <a:rPr lang="en-US" altLang="en-US" sz="2400" dirty="0" err="1">
                <a:latin typeface=".VnTime" pitchFamily="34" charset="0"/>
                <a:sym typeface="Symbol" pitchFamily="18" charset="2"/>
              </a:rPr>
              <a:t>iÓm</a:t>
            </a:r>
            <a:r>
              <a:rPr lang="en-US" altLang="en-US" sz="2400" dirty="0">
                <a:latin typeface=".VnTime" pitchFamily="34" charset="0"/>
                <a:sym typeface="Symbol" pitchFamily="18" charset="2"/>
              </a:rPr>
              <a:t> </a:t>
            </a:r>
            <a:r>
              <a:rPr lang="en-US" altLang="en-US" sz="2400" dirty="0" err="1">
                <a:latin typeface=".VnTime" pitchFamily="34" charset="0"/>
                <a:sym typeface="Symbol" pitchFamily="18" charset="2"/>
              </a:rPr>
              <a:t>chung</a:t>
            </a:r>
            <a:r>
              <a:rPr lang="en-US" altLang="en-US" sz="2400" dirty="0">
                <a:latin typeface=".VnTime" pitchFamily="34" charset="0"/>
                <a:sym typeface="Symbol" pitchFamily="18" charset="2"/>
              </a:rPr>
              <a:t> </a:t>
            </a:r>
            <a:r>
              <a:rPr lang="en-US" altLang="en-US" sz="2400" dirty="0" err="1">
                <a:latin typeface=".VnTime" pitchFamily="34" charset="0"/>
                <a:sym typeface="Symbol" pitchFamily="18" charset="2"/>
              </a:rPr>
              <a:t>duy</a:t>
            </a:r>
            <a:r>
              <a:rPr lang="en-US" altLang="en-US" sz="2400" dirty="0">
                <a:latin typeface=".VnTime" pitchFamily="34" charset="0"/>
                <a:sym typeface="Symbol" pitchFamily="18" charset="2"/>
              </a:rPr>
              <a:t> </a:t>
            </a:r>
            <a:r>
              <a:rPr lang="en-US" altLang="en-US" sz="2400" dirty="0" err="1">
                <a:latin typeface=".VnTime" pitchFamily="34" charset="0"/>
                <a:sym typeface="Symbol" pitchFamily="18" charset="2"/>
              </a:rPr>
              <a:t>nhÊt</a:t>
            </a:r>
            <a:r>
              <a:rPr lang="en-US" altLang="en-US" sz="2400" dirty="0">
                <a:latin typeface=".VnTime" pitchFamily="34" charset="0"/>
                <a:sym typeface="Symbol" pitchFamily="18" charset="2"/>
              </a:rPr>
              <a:t> M,</a:t>
            </a:r>
            <a:br>
              <a:rPr lang="en-US" altLang="en-US" sz="2400" dirty="0">
                <a:latin typeface=".VnTime" pitchFamily="34" charset="0"/>
                <a:sym typeface="Symbol" pitchFamily="18" charset="2"/>
              </a:rPr>
            </a:br>
            <a:r>
              <a:rPr lang="en-US" altLang="en-US" sz="2400" dirty="0">
                <a:latin typeface=".VnTime" pitchFamily="34" charset="0"/>
                <a:sym typeface="Symbol" pitchFamily="18" charset="2"/>
              </a:rPr>
              <a:t> ta </a:t>
            </a:r>
            <a:r>
              <a:rPr lang="en-US" altLang="en-US" sz="2400" dirty="0" err="1">
                <a:latin typeface=".VnTime" pitchFamily="34" charset="0"/>
                <a:sym typeface="Symbol" pitchFamily="18" charset="2"/>
              </a:rPr>
              <a:t>nãi</a:t>
            </a:r>
            <a:r>
              <a:rPr lang="en-US" altLang="en-US" sz="2400" dirty="0">
                <a:latin typeface=".VnTime" pitchFamily="34" charset="0"/>
                <a:sym typeface="Symbol" pitchFamily="18" charset="2"/>
              </a:rPr>
              <a:t> d vµ () </a:t>
            </a:r>
            <a:r>
              <a:rPr lang="en-US" altLang="en-US" sz="2400" dirty="0">
                <a:solidFill>
                  <a:srgbClr val="000099"/>
                </a:solidFill>
                <a:latin typeface=".VnTime" pitchFamily="34" charset="0"/>
                <a:sym typeface="Symbol" pitchFamily="18" charset="2"/>
              </a:rPr>
              <a:t>c¾t </a:t>
            </a:r>
            <a:r>
              <a:rPr lang="en-US" altLang="en-US" sz="2400" dirty="0" err="1">
                <a:solidFill>
                  <a:srgbClr val="000099"/>
                </a:solidFill>
                <a:latin typeface=".VnTime" pitchFamily="34" charset="0"/>
                <a:sym typeface="Symbol" pitchFamily="18" charset="2"/>
              </a:rPr>
              <a:t>nhau</a:t>
            </a:r>
            <a:r>
              <a:rPr lang="en-US" altLang="en-US" sz="2400" dirty="0">
                <a:latin typeface=".VnTime" pitchFamily="34" charset="0"/>
                <a:sym typeface="Symbol" pitchFamily="18" charset="2"/>
              </a:rPr>
              <a:t> t¹i M</a:t>
            </a:r>
          </a:p>
        </p:txBody>
      </p:sp>
      <p:sp>
        <p:nvSpPr>
          <p:cNvPr id="9227" name="Rectangle 105"/>
          <p:cNvSpPr>
            <a:spLocks noChangeArrowheads="1"/>
          </p:cNvSpPr>
          <p:nvPr/>
        </p:nvSpPr>
        <p:spPr bwMode="auto">
          <a:xfrm>
            <a:off x="0" y="579438"/>
            <a:ext cx="9144000" cy="62785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7" name="Group 108"/>
          <p:cNvGrpSpPr>
            <a:grpSpLocks/>
          </p:cNvGrpSpPr>
          <p:nvPr/>
        </p:nvGrpSpPr>
        <p:grpSpPr bwMode="auto">
          <a:xfrm>
            <a:off x="476250" y="4659313"/>
            <a:ext cx="2317750" cy="1690687"/>
            <a:chOff x="244" y="767"/>
            <a:chExt cx="1460" cy="1065"/>
          </a:xfrm>
        </p:grpSpPr>
        <p:grpSp>
          <p:nvGrpSpPr>
            <p:cNvPr id="9231" name="Group 109"/>
            <p:cNvGrpSpPr>
              <a:grpSpLocks/>
            </p:cNvGrpSpPr>
            <p:nvPr/>
          </p:nvGrpSpPr>
          <p:grpSpPr bwMode="auto">
            <a:xfrm>
              <a:off x="244" y="1032"/>
              <a:ext cx="1460" cy="800"/>
              <a:chOff x="1548" y="2456"/>
              <a:chExt cx="1460" cy="800"/>
            </a:xfrm>
          </p:grpSpPr>
          <p:sp>
            <p:nvSpPr>
              <p:cNvPr id="9234" name="Freeform 110"/>
              <p:cNvSpPr>
                <a:spLocks/>
              </p:cNvSpPr>
              <p:nvPr/>
            </p:nvSpPr>
            <p:spPr bwMode="auto">
              <a:xfrm>
                <a:off x="1563" y="2456"/>
                <a:ext cx="1445" cy="758"/>
              </a:xfrm>
              <a:custGeom>
                <a:avLst/>
                <a:gdLst>
                  <a:gd name="T0" fmla="*/ 289 w 1440"/>
                  <a:gd name="T1" fmla="*/ 0 h 864"/>
                  <a:gd name="T2" fmla="*/ 1445 w 1440"/>
                  <a:gd name="T3" fmla="*/ 0 h 864"/>
                  <a:gd name="T4" fmla="*/ 1156 w 1440"/>
                  <a:gd name="T5" fmla="*/ 758 h 864"/>
                  <a:gd name="T6" fmla="*/ 0 w 1440"/>
                  <a:gd name="T7" fmla="*/ 758 h 864"/>
                  <a:gd name="T8" fmla="*/ 289 w 1440"/>
                  <a:gd name="T9" fmla="*/ 0 h 86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440"/>
                  <a:gd name="T16" fmla="*/ 0 h 864"/>
                  <a:gd name="T17" fmla="*/ 1440 w 1440"/>
                  <a:gd name="T18" fmla="*/ 864 h 86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440" h="864">
                    <a:moveTo>
                      <a:pt x="288" y="0"/>
                    </a:moveTo>
                    <a:lnTo>
                      <a:pt x="1440" y="0"/>
                    </a:lnTo>
                    <a:lnTo>
                      <a:pt x="1152" y="864"/>
                    </a:lnTo>
                    <a:lnTo>
                      <a:pt x="0" y="864"/>
                    </a:lnTo>
                    <a:lnTo>
                      <a:pt x="288" y="0"/>
                    </a:lnTo>
                    <a:close/>
                  </a:path>
                </a:pathLst>
              </a:custGeom>
              <a:solidFill>
                <a:srgbClr val="000066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35" name="Text Box 111"/>
              <p:cNvSpPr txBox="1">
                <a:spLocks noChangeArrowheads="1"/>
              </p:cNvSpPr>
              <p:nvPr/>
            </p:nvSpPr>
            <p:spPr bwMode="auto">
              <a:xfrm>
                <a:off x="1548" y="3006"/>
                <a:ext cx="238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altLang="en-US" sz="2000">
                    <a:solidFill>
                      <a:srgbClr val="FFFF00"/>
                    </a:solidFill>
                    <a:sym typeface="Symbol" pitchFamily="18" charset="2"/>
                  </a:rPr>
                  <a:t></a:t>
                </a:r>
              </a:p>
            </p:txBody>
          </p:sp>
          <p:sp>
            <p:nvSpPr>
              <p:cNvPr id="9236" name="Freeform 112"/>
              <p:cNvSpPr>
                <a:spLocks/>
              </p:cNvSpPr>
              <p:nvPr/>
            </p:nvSpPr>
            <p:spPr bwMode="auto">
              <a:xfrm>
                <a:off x="1621" y="3052"/>
                <a:ext cx="141" cy="165"/>
              </a:xfrm>
              <a:custGeom>
                <a:avLst/>
                <a:gdLst>
                  <a:gd name="T0" fmla="*/ 0 w 141"/>
                  <a:gd name="T1" fmla="*/ 9 h 165"/>
                  <a:gd name="T2" fmla="*/ 93 w 141"/>
                  <a:gd name="T3" fmla="*/ 13 h 165"/>
                  <a:gd name="T4" fmla="*/ 136 w 141"/>
                  <a:gd name="T5" fmla="*/ 88 h 165"/>
                  <a:gd name="T6" fmla="*/ 126 w 141"/>
                  <a:gd name="T7" fmla="*/ 165 h 165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41"/>
                  <a:gd name="T13" fmla="*/ 0 h 165"/>
                  <a:gd name="T14" fmla="*/ 141 w 141"/>
                  <a:gd name="T15" fmla="*/ 165 h 165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41" h="165">
                    <a:moveTo>
                      <a:pt x="0" y="9"/>
                    </a:moveTo>
                    <a:cubicBezTo>
                      <a:pt x="35" y="4"/>
                      <a:pt x="70" y="0"/>
                      <a:pt x="93" y="13"/>
                    </a:cubicBezTo>
                    <a:cubicBezTo>
                      <a:pt x="116" y="26"/>
                      <a:pt x="131" y="63"/>
                      <a:pt x="136" y="88"/>
                    </a:cubicBezTo>
                    <a:cubicBezTo>
                      <a:pt x="141" y="113"/>
                      <a:pt x="133" y="139"/>
                      <a:pt x="126" y="165"/>
                    </a:cubicBezTo>
                  </a:path>
                </a:pathLst>
              </a:custGeom>
              <a:noFill/>
              <a:ln w="952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9232" name="Line 113"/>
            <p:cNvSpPr>
              <a:spLocks noChangeShapeType="1"/>
            </p:cNvSpPr>
            <p:nvPr/>
          </p:nvSpPr>
          <p:spPr bwMode="auto">
            <a:xfrm>
              <a:off x="312" y="808"/>
              <a:ext cx="1320" cy="0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3" name="Text Box 114"/>
            <p:cNvSpPr txBox="1">
              <a:spLocks noChangeArrowheads="1"/>
            </p:cNvSpPr>
            <p:nvPr/>
          </p:nvSpPr>
          <p:spPr bwMode="auto">
            <a:xfrm>
              <a:off x="254" y="767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/>
                <a:t>d</a:t>
              </a:r>
            </a:p>
          </p:txBody>
        </p:sp>
      </p:grpSp>
      <p:sp>
        <p:nvSpPr>
          <p:cNvPr id="2163" name="Rectangle 115"/>
          <p:cNvSpPr>
            <a:spLocks noChangeArrowheads="1"/>
          </p:cNvSpPr>
          <p:nvPr/>
        </p:nvSpPr>
        <p:spPr bwMode="auto">
          <a:xfrm>
            <a:off x="4140200" y="5969000"/>
            <a:ext cx="3213100" cy="5715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2400" dirty="0">
                <a:latin typeface=".VnTime" pitchFamily="34" charset="0"/>
              </a:rPr>
              <a:t>KÝ </a:t>
            </a:r>
            <a:r>
              <a:rPr lang="en-US" altLang="en-US" sz="2400" dirty="0" err="1">
                <a:latin typeface=".VnTime" pitchFamily="34" charset="0"/>
              </a:rPr>
              <a:t>hiÖu</a:t>
            </a:r>
            <a:r>
              <a:rPr lang="en-US" altLang="en-US" sz="2400" dirty="0">
                <a:latin typeface=".VnTime" pitchFamily="34" charset="0"/>
              </a:rPr>
              <a:t>: d//</a:t>
            </a:r>
            <a:r>
              <a:rPr lang="en-US" altLang="en-US" sz="2400" dirty="0">
                <a:latin typeface=".VnTime" pitchFamily="34" charset="0"/>
                <a:sym typeface="Symbol" pitchFamily="18" charset="2"/>
              </a:rPr>
              <a:t> hay ()//d</a:t>
            </a:r>
          </a:p>
        </p:txBody>
      </p:sp>
      <p:sp>
        <p:nvSpPr>
          <p:cNvPr id="2164" name="Rectangle 116"/>
          <p:cNvSpPr>
            <a:spLocks noChangeArrowheads="1"/>
          </p:cNvSpPr>
          <p:nvPr/>
        </p:nvSpPr>
        <p:spPr bwMode="auto">
          <a:xfrm>
            <a:off x="3403600" y="4889500"/>
            <a:ext cx="5384800" cy="10033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2400">
                <a:latin typeface=".VnTime" pitchFamily="34" charset="0"/>
              </a:rPr>
              <a:t>• d vµ </a:t>
            </a:r>
            <a:r>
              <a:rPr lang="en-US" altLang="en-US" sz="2400">
                <a:latin typeface=".VnTime" pitchFamily="34" charset="0"/>
                <a:sym typeface="Symbol" pitchFamily="18" charset="2"/>
              </a:rPr>
              <a:t> kh«ng cã ®iÓm chung,</a:t>
            </a:r>
            <a:br>
              <a:rPr lang="en-US" altLang="en-US" sz="2400">
                <a:latin typeface=".VnTime" pitchFamily="34" charset="0"/>
                <a:sym typeface="Symbol" pitchFamily="18" charset="2"/>
              </a:rPr>
            </a:br>
            <a:r>
              <a:rPr lang="en-US" altLang="en-US" sz="2400">
                <a:latin typeface=".VnTime" pitchFamily="34" charset="0"/>
                <a:sym typeface="Symbol" pitchFamily="18" charset="2"/>
              </a:rPr>
              <a:t> ta nãi d </a:t>
            </a:r>
            <a:r>
              <a:rPr lang="en-US" altLang="en-US" sz="2400">
                <a:solidFill>
                  <a:srgbClr val="000099"/>
                </a:solidFill>
                <a:latin typeface=".VnTime" pitchFamily="34" charset="0"/>
                <a:sym typeface="Symbol" pitchFamily="18" charset="2"/>
              </a:rPr>
              <a:t>song song</a:t>
            </a:r>
            <a:r>
              <a:rPr lang="en-US" altLang="en-US" sz="2400">
                <a:latin typeface=".VnTime" pitchFamily="34" charset="0"/>
                <a:sym typeface="Symbol" pitchFamily="18" charset="2"/>
              </a:rPr>
              <a:t> víi () </a:t>
            </a:r>
            <a:br>
              <a:rPr lang="en-US" altLang="en-US" sz="2400">
                <a:latin typeface=".VnTime" pitchFamily="34" charset="0"/>
                <a:sym typeface="Symbol" pitchFamily="18" charset="2"/>
              </a:rPr>
            </a:br>
            <a:r>
              <a:rPr lang="en-US" altLang="en-US" sz="2400">
                <a:latin typeface=".VnTime" pitchFamily="34" charset="0"/>
                <a:sym typeface="Symbol" pitchFamily="18" charset="2"/>
              </a:rPr>
              <a:t>hay </a:t>
            </a:r>
            <a:r>
              <a:rPr lang="en-US" altLang="en-US" sz="2400">
                <a:sym typeface="Symbol" pitchFamily="18" charset="2"/>
              </a:rPr>
              <a:t>()</a:t>
            </a:r>
            <a:r>
              <a:rPr lang="en-US" altLang="en-US">
                <a:sym typeface="Symbol" pitchFamily="18" charset="2"/>
              </a:rPr>
              <a:t> </a:t>
            </a:r>
            <a:r>
              <a:rPr lang="en-US" altLang="en-US" sz="2400">
                <a:solidFill>
                  <a:srgbClr val="000099"/>
                </a:solidFill>
                <a:latin typeface=".VnTime" pitchFamily="34" charset="0"/>
                <a:sym typeface="Symbol" pitchFamily="18" charset="2"/>
              </a:rPr>
              <a:t>song song</a:t>
            </a:r>
            <a:r>
              <a:rPr lang="en-US" altLang="en-US" sz="2400">
                <a:latin typeface=".VnTime" pitchFamily="34" charset="0"/>
                <a:sym typeface="Symbol" pitchFamily="18" charset="2"/>
              </a:rPr>
              <a:t> víi d</a:t>
            </a:r>
          </a:p>
        </p:txBody>
      </p:sp>
    </p:spTree>
    <p:extLst>
      <p:ext uri="{BB962C8B-B14F-4D97-AF65-F5344CB8AC3E}">
        <p14:creationId xmlns:p14="http://schemas.microsoft.com/office/powerpoint/2010/main" val="940314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4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0" dur="500"/>
                                        <p:tgtEl>
                                          <p:spTgt spid="2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30" grpId="0" animBg="1"/>
      <p:bldP spid="2139" grpId="0" animBg="1"/>
      <p:bldP spid="2142" grpId="0" animBg="1"/>
      <p:bldP spid="2143" grpId="0"/>
      <p:bldP spid="2163" grpId="0" animBg="1"/>
      <p:bldP spid="2164" grpId="0" build="allAtOnce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160219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US" altLang="en-US"/>
              <a:t>B.P</a:t>
            </a:r>
          </a:p>
        </p:txBody>
      </p:sp>
      <p:grpSp>
        <p:nvGrpSpPr>
          <p:cNvPr id="11267" name="Group 4"/>
          <p:cNvGrpSpPr>
            <a:grpSpLocks/>
          </p:cNvGrpSpPr>
          <p:nvPr/>
        </p:nvGrpSpPr>
        <p:grpSpPr bwMode="auto">
          <a:xfrm>
            <a:off x="0" y="0"/>
            <a:ext cx="9144000" cy="533400"/>
            <a:chOff x="0" y="0"/>
            <a:chExt cx="5760" cy="336"/>
          </a:xfrm>
        </p:grpSpPr>
        <p:sp>
          <p:nvSpPr>
            <p:cNvPr id="50181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5760" cy="336"/>
            </a:xfrm>
            <a:prstGeom prst="rect">
              <a:avLst/>
            </a:prstGeom>
            <a:gradFill rotWithShape="1">
              <a:gsLst>
                <a:gs pos="0">
                  <a:srgbClr val="00CC66"/>
                </a:gs>
                <a:gs pos="50000">
                  <a:schemeClr val="bg1"/>
                </a:gs>
                <a:gs pos="100000">
                  <a:srgbClr val="00CC66"/>
                </a:gs>
              </a:gsLst>
              <a:lin ang="5400000" scaled="1"/>
            </a:gradFill>
            <a:ln w="9525">
              <a:solidFill>
                <a:srgbClr val="D6009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lang="en-US" altLang="en-US"/>
            </a:p>
          </p:txBody>
        </p:sp>
        <p:sp>
          <p:nvSpPr>
            <p:cNvPr id="11293" name="Text Box 6"/>
            <p:cNvSpPr txBox="1">
              <a:spLocks noChangeArrowheads="1"/>
            </p:cNvSpPr>
            <p:nvPr/>
          </p:nvSpPr>
          <p:spPr bwMode="auto">
            <a:xfrm>
              <a:off x="288" y="48"/>
              <a:ext cx="499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0000FF"/>
                  </a:solidFill>
                </a:rPr>
                <a:t>§3.</a:t>
              </a:r>
              <a:r>
                <a:rPr lang="en-US" altLang="en-US"/>
                <a:t> </a:t>
              </a:r>
              <a:r>
                <a:rPr lang="en-US" altLang="en-US" b="1">
                  <a:solidFill>
                    <a:srgbClr val="0000FF"/>
                  </a:solidFill>
                </a:rPr>
                <a:t>ĐƯỜNG THẲNG VÀ MẶT PHẲNG SONG SONG</a:t>
              </a:r>
              <a:r>
                <a:rPr lang="en-US" altLang="en-US">
                  <a:solidFill>
                    <a:srgbClr val="0000FF"/>
                  </a:solidFill>
                </a:rPr>
                <a:t> </a:t>
              </a:r>
            </a:p>
          </p:txBody>
        </p:sp>
      </p:grpSp>
      <p:sp>
        <p:nvSpPr>
          <p:cNvPr id="50189" name="AutoShape 13"/>
          <p:cNvSpPr>
            <a:spLocks noChangeArrowheads="1"/>
          </p:cNvSpPr>
          <p:nvPr/>
        </p:nvSpPr>
        <p:spPr bwMode="auto">
          <a:xfrm>
            <a:off x="457200" y="1066800"/>
            <a:ext cx="1524000" cy="685800"/>
          </a:xfrm>
          <a:prstGeom prst="flowChartProcess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en-US" sz="2400" b="1" u="sng">
                <a:solidFill>
                  <a:srgbClr val="CC0000"/>
                </a:solidFill>
              </a:rPr>
              <a:t>Định lí 1</a:t>
            </a:r>
          </a:p>
        </p:txBody>
      </p:sp>
      <p:sp>
        <p:nvSpPr>
          <p:cNvPr id="50190" name="Text Box 3"/>
          <p:cNvSpPr txBox="1">
            <a:spLocks noChangeArrowheads="1"/>
          </p:cNvSpPr>
          <p:nvPr/>
        </p:nvSpPr>
        <p:spPr bwMode="auto">
          <a:xfrm>
            <a:off x="76200" y="609600"/>
            <a:ext cx="2667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0000CC"/>
                </a:solidFill>
              </a:rPr>
              <a:t>II. TÍNH CHẤT</a:t>
            </a:r>
          </a:p>
        </p:txBody>
      </p:sp>
      <p:sp>
        <p:nvSpPr>
          <p:cNvPr id="11270" name="Rectangle 16"/>
          <p:cNvSpPr>
            <a:spLocks noChangeArrowheads="1"/>
          </p:cNvSpPr>
          <p:nvPr/>
        </p:nvSpPr>
        <p:spPr bwMode="auto">
          <a:xfrm>
            <a:off x="0" y="30337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1271" name="Rectangle 18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50195" name="Group 19"/>
          <p:cNvGrpSpPr>
            <a:grpSpLocks/>
          </p:cNvGrpSpPr>
          <p:nvPr/>
        </p:nvGrpSpPr>
        <p:grpSpPr bwMode="auto">
          <a:xfrm>
            <a:off x="2433638" y="914400"/>
            <a:ext cx="6710362" cy="1135063"/>
            <a:chOff x="263" y="2303"/>
            <a:chExt cx="4227" cy="715"/>
          </a:xfrm>
        </p:grpSpPr>
        <p:sp>
          <p:nvSpPr>
            <p:cNvPr id="11290" name="AutoShape 11"/>
            <p:cNvSpPr>
              <a:spLocks noChangeArrowheads="1"/>
            </p:cNvSpPr>
            <p:nvPr/>
          </p:nvSpPr>
          <p:spPr bwMode="auto">
            <a:xfrm>
              <a:off x="263" y="2303"/>
              <a:ext cx="4227" cy="715"/>
            </a:xfrm>
            <a:prstGeom prst="wedgeEllipseCallout">
              <a:avLst>
                <a:gd name="adj1" fmla="val -43750"/>
                <a:gd name="adj2" fmla="val 70000"/>
              </a:avLst>
            </a:prstGeom>
            <a:noFill/>
            <a:ln w="9525">
              <a:solidFill>
                <a:srgbClr val="0000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1">
                  <a:solidFill>
                    <a:srgbClr val="FF0000"/>
                  </a:solidFill>
                </a:rPr>
                <a:t>Nhận xét gì về vị trí tương đối của d và           ? Giải thích?</a:t>
              </a:r>
            </a:p>
          </p:txBody>
        </p:sp>
        <p:graphicFrame>
          <p:nvGraphicFramePr>
            <p:cNvPr id="11291" name="Object 17"/>
            <p:cNvGraphicFramePr>
              <a:graphicFrameLocks noChangeAspect="1"/>
            </p:cNvGraphicFramePr>
            <p:nvPr/>
          </p:nvGraphicFramePr>
          <p:xfrm>
            <a:off x="1344" y="2592"/>
            <a:ext cx="384" cy="37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14" name="Equation" r:id="rId3" imgW="266469" imgH="253780" progId="Equation.DSMT4">
                    <p:embed/>
                  </p:oleObj>
                </mc:Choice>
                <mc:Fallback>
                  <p:oleObj name="Equation" r:id="rId3" imgW="266469" imgH="2537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44" y="2592"/>
                          <a:ext cx="384" cy="37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1273" name="Rectangle 21"/>
          <p:cNvSpPr>
            <a:spLocks noChangeArrowheads="1"/>
          </p:cNvSpPr>
          <p:nvPr/>
        </p:nvSpPr>
        <p:spPr bwMode="auto">
          <a:xfrm>
            <a:off x="609600" y="2895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50196" name="Object 20"/>
          <p:cNvGraphicFramePr>
            <a:graphicFrameLocks noChangeAspect="1"/>
          </p:cNvGraphicFramePr>
          <p:nvPr/>
        </p:nvGraphicFramePr>
        <p:xfrm>
          <a:off x="3124200" y="2438400"/>
          <a:ext cx="1981200" cy="703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5" name="Equation" r:id="rId5" imgW="723586" imgH="253890" progId="Equation.DSMT4">
                  <p:embed/>
                </p:oleObj>
              </mc:Choice>
              <mc:Fallback>
                <p:oleObj name="Equation" r:id="rId5" imgW="723586" imgH="25389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2438400"/>
                        <a:ext cx="1981200" cy="703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5" name="Rectangle 23"/>
          <p:cNvSpPr>
            <a:spLocks noChangeArrowheads="1"/>
          </p:cNvSpPr>
          <p:nvPr/>
        </p:nvSpPr>
        <p:spPr bwMode="auto">
          <a:xfrm>
            <a:off x="0" y="30337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50198" name="Object 22"/>
          <p:cNvGraphicFramePr>
            <a:graphicFrameLocks noChangeAspect="1"/>
          </p:cNvGraphicFramePr>
          <p:nvPr/>
        </p:nvGraphicFramePr>
        <p:xfrm>
          <a:off x="685800" y="1828800"/>
          <a:ext cx="2209800" cy="181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6" name="Equation" r:id="rId7" imgW="965200" imgH="787400" progId="Equation.DSMT4">
                  <p:embed/>
                </p:oleObj>
              </mc:Choice>
              <mc:Fallback>
                <p:oleObj name="Equation" r:id="rId7" imgW="965200" imgH="787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828800"/>
                        <a:ext cx="2209800" cy="181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7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50205" name="Group 29"/>
          <p:cNvGrpSpPr>
            <a:grpSpLocks/>
          </p:cNvGrpSpPr>
          <p:nvPr/>
        </p:nvGrpSpPr>
        <p:grpSpPr bwMode="auto">
          <a:xfrm>
            <a:off x="1905000" y="4680669"/>
            <a:ext cx="3581400" cy="838200"/>
            <a:chOff x="1488" y="2880"/>
            <a:chExt cx="2256" cy="528"/>
          </a:xfrm>
        </p:grpSpPr>
        <p:sp>
          <p:nvSpPr>
            <p:cNvPr id="11288" name="AutoShape 24"/>
            <p:cNvSpPr>
              <a:spLocks noChangeArrowheads="1"/>
            </p:cNvSpPr>
            <p:nvPr/>
          </p:nvSpPr>
          <p:spPr bwMode="auto">
            <a:xfrm>
              <a:off x="1488" y="2880"/>
              <a:ext cx="2256" cy="480"/>
            </a:xfrm>
            <a:prstGeom prst="flowChartInputOutpu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endParaRPr lang="en-US" altLang="en-US"/>
            </a:p>
          </p:txBody>
        </p:sp>
        <p:graphicFrame>
          <p:nvGraphicFramePr>
            <p:cNvPr id="11289" name="Object 27"/>
            <p:cNvGraphicFramePr>
              <a:graphicFrameLocks noChangeAspect="1"/>
            </p:cNvGraphicFramePr>
            <p:nvPr/>
          </p:nvGraphicFramePr>
          <p:xfrm>
            <a:off x="1536" y="3168"/>
            <a:ext cx="240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17" name="Equation" r:id="rId9" imgW="203024" imgH="203024" progId="Equation.DSMT4">
                    <p:embed/>
                  </p:oleObj>
                </mc:Choice>
                <mc:Fallback>
                  <p:oleObj name="Equation" r:id="rId9" imgW="203024" imgH="203024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36" y="3168"/>
                          <a:ext cx="240" cy="24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0211" name="Group 35"/>
          <p:cNvGrpSpPr>
            <a:grpSpLocks/>
          </p:cNvGrpSpPr>
          <p:nvPr/>
        </p:nvGrpSpPr>
        <p:grpSpPr bwMode="auto">
          <a:xfrm>
            <a:off x="2819400" y="3962400"/>
            <a:ext cx="2057400" cy="304800"/>
            <a:chOff x="1776" y="2496"/>
            <a:chExt cx="1296" cy="192"/>
          </a:xfrm>
        </p:grpSpPr>
        <p:sp>
          <p:nvSpPr>
            <p:cNvPr id="11286" name="Line 31"/>
            <p:cNvSpPr>
              <a:spLocks noChangeShapeType="1"/>
            </p:cNvSpPr>
            <p:nvPr/>
          </p:nvSpPr>
          <p:spPr bwMode="auto">
            <a:xfrm>
              <a:off x="1776" y="2688"/>
              <a:ext cx="1296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7" name="Rectangle 32"/>
            <p:cNvSpPr>
              <a:spLocks noChangeArrowheads="1"/>
            </p:cNvSpPr>
            <p:nvPr/>
          </p:nvSpPr>
          <p:spPr bwMode="auto">
            <a:xfrm>
              <a:off x="1776" y="2496"/>
              <a:ext cx="288" cy="1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r>
                <a:rPr lang="en-US" altLang="en-US">
                  <a:solidFill>
                    <a:srgbClr val="FF0000"/>
                  </a:solidFill>
                </a:rPr>
                <a:t>d</a:t>
              </a:r>
            </a:p>
          </p:txBody>
        </p:sp>
      </p:grpSp>
      <p:grpSp>
        <p:nvGrpSpPr>
          <p:cNvPr id="50210" name="Group 34"/>
          <p:cNvGrpSpPr>
            <a:grpSpLocks/>
          </p:cNvGrpSpPr>
          <p:nvPr/>
        </p:nvGrpSpPr>
        <p:grpSpPr bwMode="auto">
          <a:xfrm>
            <a:off x="2743200" y="4850248"/>
            <a:ext cx="2057400" cy="234950"/>
            <a:chOff x="1728" y="3116"/>
            <a:chExt cx="1296" cy="148"/>
          </a:xfrm>
        </p:grpSpPr>
        <p:sp>
          <p:nvSpPr>
            <p:cNvPr id="11284" name="Line 30"/>
            <p:cNvSpPr>
              <a:spLocks noChangeShapeType="1"/>
            </p:cNvSpPr>
            <p:nvPr/>
          </p:nvSpPr>
          <p:spPr bwMode="auto">
            <a:xfrm>
              <a:off x="1728" y="3264"/>
              <a:ext cx="1296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5" name="Rectangle 33"/>
            <p:cNvSpPr>
              <a:spLocks noChangeArrowheads="1"/>
            </p:cNvSpPr>
            <p:nvPr/>
          </p:nvSpPr>
          <p:spPr bwMode="auto">
            <a:xfrm>
              <a:off x="1728" y="3116"/>
              <a:ext cx="288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r>
                <a:rPr lang="en-US" altLang="en-US" dirty="0">
                  <a:solidFill>
                    <a:schemeClr val="bg1"/>
                  </a:solidFill>
                </a:rPr>
                <a:t>d’</a:t>
              </a:r>
            </a:p>
          </p:txBody>
        </p:sp>
      </p:grpSp>
      <p:sp>
        <p:nvSpPr>
          <p:cNvPr id="50213" name="AutoShape 37"/>
          <p:cNvSpPr>
            <a:spLocks noChangeArrowheads="1"/>
          </p:cNvSpPr>
          <p:nvPr/>
        </p:nvSpPr>
        <p:spPr bwMode="auto">
          <a:xfrm>
            <a:off x="1295400" y="5029200"/>
            <a:ext cx="6477000" cy="889000"/>
          </a:xfrm>
          <a:prstGeom prst="wedgeRoundRectCallout">
            <a:avLst>
              <a:gd name="adj1" fmla="val -44338"/>
              <a:gd name="adj2" fmla="val 93931"/>
              <a:gd name="adj3" fmla="val 16667"/>
            </a:avLst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FF0000"/>
                </a:solidFill>
              </a:rPr>
              <a:t>Để chứng minh đường thẳng song song với mặt phẳng, ta làm gì?</a:t>
            </a:r>
          </a:p>
        </p:txBody>
      </p:sp>
      <p:sp>
        <p:nvSpPr>
          <p:cNvPr id="50215" name="AutoShape 39"/>
          <p:cNvSpPr>
            <a:spLocks noChangeArrowheads="1"/>
          </p:cNvSpPr>
          <p:nvPr/>
        </p:nvSpPr>
        <p:spPr bwMode="auto">
          <a:xfrm>
            <a:off x="609600" y="4876800"/>
            <a:ext cx="7496175" cy="1284288"/>
          </a:xfrm>
          <a:prstGeom prst="flowChartAlternateProcess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 err="1">
                <a:solidFill>
                  <a:srgbClr val="0000FF"/>
                </a:solidFill>
              </a:rPr>
              <a:t>Để</a:t>
            </a:r>
            <a:r>
              <a:rPr lang="en-US" altLang="en-US" sz="2400" b="1" dirty="0">
                <a:solidFill>
                  <a:srgbClr val="0000FF"/>
                </a:solidFill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</a:rPr>
              <a:t>chứng</a:t>
            </a:r>
            <a:r>
              <a:rPr lang="en-US" altLang="en-US" sz="2400" b="1" dirty="0">
                <a:solidFill>
                  <a:srgbClr val="0000FF"/>
                </a:solidFill>
              </a:rPr>
              <a:t> minh </a:t>
            </a:r>
            <a:r>
              <a:rPr lang="en-US" altLang="en-US" sz="2400" b="1" dirty="0" err="1">
                <a:solidFill>
                  <a:srgbClr val="0000FF"/>
                </a:solidFill>
              </a:rPr>
              <a:t>đường</a:t>
            </a:r>
            <a:r>
              <a:rPr lang="en-US" altLang="en-US" sz="2400" b="1" dirty="0">
                <a:solidFill>
                  <a:srgbClr val="0000FF"/>
                </a:solidFill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</a:rPr>
              <a:t>thẳng</a:t>
            </a:r>
            <a:r>
              <a:rPr lang="en-US" altLang="en-US" sz="2400" b="1" dirty="0">
                <a:solidFill>
                  <a:srgbClr val="0000FF"/>
                </a:solidFill>
              </a:rPr>
              <a:t> song </a:t>
            </a:r>
            <a:r>
              <a:rPr lang="en-US" altLang="en-US" sz="2400" b="1" dirty="0" err="1">
                <a:solidFill>
                  <a:srgbClr val="0000FF"/>
                </a:solidFill>
              </a:rPr>
              <a:t>song</a:t>
            </a:r>
            <a:r>
              <a:rPr lang="en-US" altLang="en-US" sz="2400" b="1" dirty="0">
                <a:solidFill>
                  <a:srgbClr val="0000FF"/>
                </a:solidFill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</a:rPr>
              <a:t>với</a:t>
            </a:r>
            <a:r>
              <a:rPr lang="en-US" altLang="en-US" sz="2400" b="1" dirty="0">
                <a:solidFill>
                  <a:srgbClr val="0000FF"/>
                </a:solidFill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</a:rPr>
              <a:t>mặt</a:t>
            </a:r>
            <a:r>
              <a:rPr lang="en-US" altLang="en-US" sz="2400" b="1" dirty="0">
                <a:solidFill>
                  <a:srgbClr val="0000FF"/>
                </a:solidFill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</a:rPr>
              <a:t>phẳng</a:t>
            </a:r>
            <a:r>
              <a:rPr lang="en-US" altLang="en-US" sz="2400" b="1" dirty="0">
                <a:solidFill>
                  <a:srgbClr val="0000FF"/>
                </a:solidFill>
              </a:rPr>
              <a:t>, ta </a:t>
            </a:r>
            <a:r>
              <a:rPr lang="en-US" altLang="en-US" sz="2400" b="1" dirty="0" err="1">
                <a:solidFill>
                  <a:srgbClr val="0000FF"/>
                </a:solidFill>
              </a:rPr>
              <a:t>chứng</a:t>
            </a:r>
            <a:r>
              <a:rPr lang="en-US" altLang="en-US" sz="2400" b="1" dirty="0">
                <a:solidFill>
                  <a:srgbClr val="0000FF"/>
                </a:solidFill>
              </a:rPr>
              <a:t> minh </a:t>
            </a:r>
            <a:r>
              <a:rPr lang="en-US" altLang="en-US" sz="2400" b="1" dirty="0" err="1">
                <a:solidFill>
                  <a:srgbClr val="0000FF"/>
                </a:solidFill>
              </a:rPr>
              <a:t>đường</a:t>
            </a:r>
            <a:r>
              <a:rPr lang="en-US" altLang="en-US" sz="2400" b="1" dirty="0">
                <a:solidFill>
                  <a:srgbClr val="0000FF"/>
                </a:solidFill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</a:rPr>
              <a:t>thẳng</a:t>
            </a:r>
            <a:r>
              <a:rPr lang="en-US" altLang="en-US" sz="2400" b="1" dirty="0">
                <a:solidFill>
                  <a:srgbClr val="0000FF"/>
                </a:solidFill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</a:rPr>
              <a:t>đó</a:t>
            </a:r>
            <a:r>
              <a:rPr lang="en-US" altLang="en-US" sz="2400" b="1" dirty="0">
                <a:solidFill>
                  <a:srgbClr val="0000FF"/>
                </a:solidFill>
              </a:rPr>
              <a:t> song </a:t>
            </a:r>
            <a:r>
              <a:rPr lang="en-US" altLang="en-US" sz="2400" b="1" dirty="0" err="1">
                <a:solidFill>
                  <a:srgbClr val="0000FF"/>
                </a:solidFill>
              </a:rPr>
              <a:t>song</a:t>
            </a:r>
            <a:r>
              <a:rPr lang="en-US" altLang="en-US" sz="2400" b="1" dirty="0">
                <a:solidFill>
                  <a:srgbClr val="0000FF"/>
                </a:solidFill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</a:rPr>
              <a:t>với</a:t>
            </a:r>
            <a:r>
              <a:rPr lang="en-US" altLang="en-US" sz="2400" b="1" dirty="0">
                <a:solidFill>
                  <a:srgbClr val="0000FF"/>
                </a:solidFill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</a:rPr>
              <a:t>một</a:t>
            </a:r>
            <a:r>
              <a:rPr lang="en-US" altLang="en-US" sz="2400" b="1" dirty="0">
                <a:solidFill>
                  <a:srgbClr val="0000FF"/>
                </a:solidFill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</a:rPr>
              <a:t>đường</a:t>
            </a:r>
            <a:r>
              <a:rPr lang="en-US" altLang="en-US" sz="2400" b="1" dirty="0">
                <a:solidFill>
                  <a:srgbClr val="0000FF"/>
                </a:solidFill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</a:rPr>
              <a:t>thẳng</a:t>
            </a:r>
            <a:r>
              <a:rPr lang="en-US" altLang="en-US" sz="2400" b="1" dirty="0">
                <a:solidFill>
                  <a:srgbClr val="0000FF"/>
                </a:solidFill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</a:rPr>
              <a:t>nằm</a:t>
            </a:r>
            <a:r>
              <a:rPr lang="en-US" altLang="en-US" sz="2400" b="1" dirty="0">
                <a:solidFill>
                  <a:srgbClr val="0000FF"/>
                </a:solidFill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</a:rPr>
              <a:t>trong</a:t>
            </a:r>
            <a:r>
              <a:rPr lang="en-US" altLang="en-US" sz="2400" b="1" dirty="0">
                <a:solidFill>
                  <a:srgbClr val="0000FF"/>
                </a:solidFill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</a:rPr>
              <a:t>mặt</a:t>
            </a:r>
            <a:r>
              <a:rPr lang="en-US" altLang="en-US" sz="2400" b="1" dirty="0">
                <a:solidFill>
                  <a:srgbClr val="0000FF"/>
                </a:solidFill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</a:rPr>
              <a:t>phẳng</a:t>
            </a:r>
            <a:r>
              <a:rPr lang="en-US" altLang="en-US" sz="2400" b="1" dirty="0">
                <a:solidFill>
                  <a:srgbClr val="0000FF"/>
                </a:solidFill>
              </a:rPr>
              <a:t>.</a:t>
            </a:r>
          </a:p>
        </p:txBody>
      </p:sp>
      <p:pic>
        <p:nvPicPr>
          <p:cNvPr id="50216" name="Picture 11" descr="ViÕt vë "/>
          <p:cNvPicPr>
            <a:picLocks noChangeAspect="1" noChangeArrowheads="1" noCrop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6234113"/>
            <a:ext cx="1676400" cy="928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37508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0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0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50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50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50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1" dur="500"/>
                                        <p:tgtEl>
                                          <p:spTgt spid="501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50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50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25 -0.08333 L 0.3625 -0.25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502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000" y="-8333"/>
                                    </p:animMotion>
                                  </p:childTnLst>
                                </p:cTn>
                              </p:par>
                              <p:par>
                                <p:cTn id="52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7917 -0.1 L 0.3875 -0.26667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502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417" y="-8333"/>
                                    </p:animMotion>
                                  </p:childTnLst>
                                </p:cTn>
                              </p:par>
                              <p:par>
                                <p:cTn id="54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7917 -0.1088 L 0.37917 -0.28009 " pathEditMode="relative" rAng="0" ptsTypes="AA">
                                      <p:cBhvr>
                                        <p:cTn id="55" dur="2000" fill="hold"/>
                                        <p:tgtEl>
                                          <p:spTgt spid="502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000" y="-85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7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59" dur="1000"/>
                                        <p:tgtEl>
                                          <p:spTgt spid="50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3" dur="500"/>
                                        <p:tgtEl>
                                          <p:spTgt spid="502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7" dur="500"/>
                                        <p:tgtEl>
                                          <p:spTgt spid="50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9" grpId="0"/>
      <p:bldP spid="50190" grpId="0"/>
      <p:bldP spid="50213" grpId="0" animBg="1"/>
      <p:bldP spid="50213" grpId="1" animBg="1"/>
      <p:bldP spid="5021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B.P</a:t>
            </a:r>
          </a:p>
        </p:txBody>
      </p:sp>
      <p:grpSp>
        <p:nvGrpSpPr>
          <p:cNvPr id="12291" name="Group 2"/>
          <p:cNvGrpSpPr>
            <a:grpSpLocks/>
          </p:cNvGrpSpPr>
          <p:nvPr/>
        </p:nvGrpSpPr>
        <p:grpSpPr bwMode="auto">
          <a:xfrm>
            <a:off x="0" y="0"/>
            <a:ext cx="9144000" cy="533400"/>
            <a:chOff x="0" y="0"/>
            <a:chExt cx="5760" cy="336"/>
          </a:xfrm>
        </p:grpSpPr>
        <p:sp>
          <p:nvSpPr>
            <p:cNvPr id="51203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5760" cy="336"/>
            </a:xfrm>
            <a:prstGeom prst="rect">
              <a:avLst/>
            </a:prstGeom>
            <a:gradFill rotWithShape="1">
              <a:gsLst>
                <a:gs pos="0">
                  <a:srgbClr val="00CC66"/>
                </a:gs>
                <a:gs pos="50000">
                  <a:schemeClr val="bg1"/>
                </a:gs>
                <a:gs pos="100000">
                  <a:srgbClr val="00CC66"/>
                </a:gs>
              </a:gsLst>
              <a:lin ang="5400000" scaled="1"/>
            </a:gradFill>
            <a:ln w="9525">
              <a:solidFill>
                <a:srgbClr val="D6009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lang="en-US" altLang="en-US"/>
            </a:p>
          </p:txBody>
        </p:sp>
        <p:sp>
          <p:nvSpPr>
            <p:cNvPr id="12310" name="Text Box 4"/>
            <p:cNvSpPr txBox="1">
              <a:spLocks noChangeArrowheads="1"/>
            </p:cNvSpPr>
            <p:nvPr/>
          </p:nvSpPr>
          <p:spPr bwMode="auto">
            <a:xfrm>
              <a:off x="288" y="48"/>
              <a:ext cx="499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0000FF"/>
                  </a:solidFill>
                </a:rPr>
                <a:t>§3.</a:t>
              </a:r>
              <a:r>
                <a:rPr lang="en-US" altLang="en-US"/>
                <a:t> </a:t>
              </a:r>
              <a:r>
                <a:rPr lang="en-US" altLang="en-US" b="1">
                  <a:solidFill>
                    <a:srgbClr val="0000FF"/>
                  </a:solidFill>
                </a:rPr>
                <a:t>ĐƯỜNG THẲNG VÀ MẶT PHẲNG SONG SONG</a:t>
              </a:r>
              <a:r>
                <a:rPr lang="en-US" altLang="en-US">
                  <a:solidFill>
                    <a:srgbClr val="0000FF"/>
                  </a:solidFill>
                </a:rPr>
                <a:t> </a:t>
              </a:r>
            </a:p>
          </p:txBody>
        </p:sp>
      </p:grpSp>
      <p:sp>
        <p:nvSpPr>
          <p:cNvPr id="12292" name="Text Box 3"/>
          <p:cNvSpPr txBox="1">
            <a:spLocks noChangeArrowheads="1"/>
          </p:cNvSpPr>
          <p:nvPr/>
        </p:nvSpPr>
        <p:spPr bwMode="auto">
          <a:xfrm>
            <a:off x="76200" y="609600"/>
            <a:ext cx="2667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0000CC"/>
                </a:solidFill>
              </a:rPr>
              <a:t>II. TÍNH CHẤT</a:t>
            </a:r>
          </a:p>
        </p:txBody>
      </p:sp>
      <p:sp>
        <p:nvSpPr>
          <p:cNvPr id="12293" name="Rectangle 7"/>
          <p:cNvSpPr>
            <a:spLocks noChangeArrowheads="1"/>
          </p:cNvSpPr>
          <p:nvPr/>
        </p:nvSpPr>
        <p:spPr bwMode="auto">
          <a:xfrm>
            <a:off x="0" y="30337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2294" name="Rectangle 8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2295" name="Rectangle 12"/>
          <p:cNvSpPr>
            <a:spLocks noChangeArrowheads="1"/>
          </p:cNvSpPr>
          <p:nvPr/>
        </p:nvSpPr>
        <p:spPr bwMode="auto">
          <a:xfrm>
            <a:off x="609600" y="2895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2296" name="Rectangle 14"/>
          <p:cNvSpPr>
            <a:spLocks noChangeArrowheads="1"/>
          </p:cNvSpPr>
          <p:nvPr/>
        </p:nvSpPr>
        <p:spPr bwMode="auto">
          <a:xfrm>
            <a:off x="0" y="30337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2297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26" name="AutoShape 26"/>
          <p:cNvSpPr>
            <a:spLocks noChangeArrowheads="1"/>
          </p:cNvSpPr>
          <p:nvPr/>
        </p:nvSpPr>
        <p:spPr bwMode="auto">
          <a:xfrm>
            <a:off x="1981200" y="1600200"/>
            <a:ext cx="6934200" cy="1447800"/>
          </a:xfrm>
          <a:prstGeom prst="flowChartAlternateProcess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n-US" altLang="en-US" sz="2400" b="1">
                <a:solidFill>
                  <a:srgbClr val="0000FF"/>
                </a:solidFill>
              </a:rPr>
              <a:t>Cho tứ diện ABCD. Gọi M, N, P lần lượt là trung điểm của AB, AC, AD. Các đường thẳng MN, NP, PM có song song với mặt phẳng (BCD) không?</a:t>
            </a:r>
          </a:p>
        </p:txBody>
      </p:sp>
      <p:sp>
        <p:nvSpPr>
          <p:cNvPr id="12299" name="AutoShape 27"/>
          <p:cNvSpPr>
            <a:spLocks noChangeArrowheads="1"/>
          </p:cNvSpPr>
          <p:nvPr/>
        </p:nvSpPr>
        <p:spPr bwMode="auto">
          <a:xfrm>
            <a:off x="381000" y="914400"/>
            <a:ext cx="1524000" cy="685800"/>
          </a:xfrm>
          <a:prstGeom prst="flowChartProcess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en-US" sz="2400" b="1" u="sng">
                <a:solidFill>
                  <a:srgbClr val="CC0000"/>
                </a:solidFill>
              </a:rPr>
              <a:t>Định lí 1</a:t>
            </a:r>
          </a:p>
        </p:txBody>
      </p:sp>
      <p:sp>
        <p:nvSpPr>
          <p:cNvPr id="51228" name="AutoShape 28"/>
          <p:cNvSpPr>
            <a:spLocks noChangeArrowheads="1"/>
          </p:cNvSpPr>
          <p:nvPr/>
        </p:nvSpPr>
        <p:spPr bwMode="auto">
          <a:xfrm>
            <a:off x="457200" y="1524000"/>
            <a:ext cx="1524000" cy="685800"/>
          </a:xfrm>
          <a:prstGeom prst="flowChartProcess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en-US" sz="2400" b="1" u="sng">
                <a:solidFill>
                  <a:srgbClr val="CC0000"/>
                </a:solidFill>
              </a:rPr>
              <a:t>Ví dụ:</a:t>
            </a:r>
          </a:p>
        </p:txBody>
      </p:sp>
      <p:pic>
        <p:nvPicPr>
          <p:cNvPr id="51239" name="Picture 39" descr="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3221038"/>
            <a:ext cx="3581400" cy="347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1243" name="Group 43"/>
          <p:cNvGrpSpPr>
            <a:grpSpLocks/>
          </p:cNvGrpSpPr>
          <p:nvPr/>
        </p:nvGrpSpPr>
        <p:grpSpPr bwMode="auto">
          <a:xfrm>
            <a:off x="3810000" y="3429000"/>
            <a:ext cx="5715000" cy="838200"/>
            <a:chOff x="2016" y="2160"/>
            <a:chExt cx="3600" cy="528"/>
          </a:xfrm>
        </p:grpSpPr>
        <p:sp>
          <p:nvSpPr>
            <p:cNvPr id="12307" name="Rectangle 40"/>
            <p:cNvSpPr>
              <a:spLocks noChangeArrowheads="1"/>
            </p:cNvSpPr>
            <p:nvPr/>
          </p:nvSpPr>
          <p:spPr bwMode="auto">
            <a:xfrm>
              <a:off x="2016" y="2160"/>
              <a:ext cx="3600" cy="5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2400">
                  <a:solidFill>
                    <a:srgbClr val="0000FF"/>
                  </a:solidFill>
                </a:rPr>
                <a:t>Ta có: MN // BC (do MN là đường trung </a:t>
              </a:r>
            </a:p>
            <a:p>
              <a:pPr eaLnBrk="1" hangingPunct="1"/>
              <a:r>
                <a:rPr lang="en-US" altLang="en-US" sz="2400">
                  <a:solidFill>
                    <a:srgbClr val="0000FF"/>
                  </a:solidFill>
                </a:rPr>
                <a:t>bình của               )</a:t>
              </a:r>
            </a:p>
          </p:txBody>
        </p:sp>
        <p:graphicFrame>
          <p:nvGraphicFramePr>
            <p:cNvPr id="12308" name="Object 42"/>
            <p:cNvGraphicFramePr>
              <a:graphicFrameLocks noChangeAspect="1"/>
            </p:cNvGraphicFramePr>
            <p:nvPr/>
          </p:nvGraphicFramePr>
          <p:xfrm>
            <a:off x="2784" y="2395"/>
            <a:ext cx="624" cy="25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22" name="Equation" r:id="rId4" imgW="431425" imgH="177646" progId="Equation.DSMT4">
                    <p:embed/>
                  </p:oleObj>
                </mc:Choice>
                <mc:Fallback>
                  <p:oleObj name="Equation" r:id="rId4" imgW="431425" imgH="177646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84" y="2395"/>
                          <a:ext cx="624" cy="25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51244" name="Rectangle 44"/>
          <p:cNvSpPr>
            <a:spLocks noChangeArrowheads="1"/>
          </p:cNvSpPr>
          <p:nvPr/>
        </p:nvSpPr>
        <p:spPr bwMode="auto">
          <a:xfrm>
            <a:off x="3852863" y="4267200"/>
            <a:ext cx="6096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2400">
                <a:solidFill>
                  <a:srgbClr val="0000FF"/>
                </a:solidFill>
              </a:rPr>
              <a:t>Mà: </a:t>
            </a:r>
          </a:p>
        </p:txBody>
      </p:sp>
      <p:graphicFrame>
        <p:nvGraphicFramePr>
          <p:cNvPr id="51245" name="Object 45"/>
          <p:cNvGraphicFramePr>
            <a:graphicFrameLocks noChangeAspect="1"/>
          </p:cNvGraphicFramePr>
          <p:nvPr/>
        </p:nvGraphicFramePr>
        <p:xfrm>
          <a:off x="4691063" y="4191000"/>
          <a:ext cx="22098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3" name="Equation" r:id="rId6" imgW="901309" imgH="253890" progId="Equation.DSMT4">
                  <p:embed/>
                </p:oleObj>
              </mc:Choice>
              <mc:Fallback>
                <p:oleObj name="Equation" r:id="rId6" imgW="901309" imgH="25389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1063" y="4191000"/>
                        <a:ext cx="22098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7" name="Object 47"/>
          <p:cNvGraphicFramePr>
            <a:graphicFrameLocks noChangeAspect="1"/>
          </p:cNvGraphicFramePr>
          <p:nvPr/>
        </p:nvGraphicFramePr>
        <p:xfrm>
          <a:off x="4614863" y="4675188"/>
          <a:ext cx="1981200" cy="582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4" name="Equation" r:id="rId8" imgW="863225" imgH="253890" progId="Equation.DSMT4">
                  <p:embed/>
                </p:oleObj>
              </mc:Choice>
              <mc:Fallback>
                <p:oleObj name="Equation" r:id="rId8" imgW="863225" imgH="25389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4863" y="4675188"/>
                        <a:ext cx="1981200" cy="582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48" name="Rectangle 48"/>
          <p:cNvSpPr>
            <a:spLocks noChangeArrowheads="1"/>
          </p:cNvSpPr>
          <p:nvPr/>
        </p:nvSpPr>
        <p:spPr bwMode="auto">
          <a:xfrm>
            <a:off x="3852863" y="5181600"/>
            <a:ext cx="6096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2400">
                <a:solidFill>
                  <a:srgbClr val="0000FF"/>
                </a:solidFill>
              </a:rPr>
              <a:t>Vậy: MN // (BCD) </a:t>
            </a:r>
          </a:p>
        </p:txBody>
      </p:sp>
    </p:spTree>
    <p:extLst>
      <p:ext uri="{BB962C8B-B14F-4D97-AF65-F5344CB8AC3E}">
        <p14:creationId xmlns:p14="http://schemas.microsoft.com/office/powerpoint/2010/main" val="1001137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51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6" dur="500"/>
                                        <p:tgtEl>
                                          <p:spTgt spid="51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1" dur="500"/>
                                        <p:tgtEl>
                                          <p:spTgt spid="51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51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51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51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51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6" grpId="0" animBg="1"/>
      <p:bldP spid="51228" grpId="0"/>
      <p:bldP spid="51244" grpId="0"/>
      <p:bldP spid="5124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740</Words>
  <Application>Microsoft Office PowerPoint</Application>
  <PresentationFormat>On-screen Show (4:3)</PresentationFormat>
  <Paragraphs>133</Paragraphs>
  <Slides>14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Office Theme</vt:lpstr>
      <vt:lpstr>Equation</vt:lpstr>
      <vt:lpstr>PowerPoint Presentation</vt:lpstr>
      <vt:lpstr>KIỂM TRA BÀI CŨ</vt:lpstr>
      <vt:lpstr>KIỂM TRA BÀI CŨ</vt:lpstr>
      <vt:lpstr>Trường THPT Hoài Đức B              Tổ Toán-Tin</vt:lpstr>
      <vt:lpstr>ĐƯỜNG THẲNG VÀ MẶT PHẲNG SONG SONG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20</cp:revision>
  <dcterms:created xsi:type="dcterms:W3CDTF">2018-10-12T01:14:39Z</dcterms:created>
  <dcterms:modified xsi:type="dcterms:W3CDTF">2018-10-13T03:00:45Z</dcterms:modified>
</cp:coreProperties>
</file>