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338" r:id="rId2"/>
    <p:sldId id="282" r:id="rId3"/>
    <p:sldId id="288" r:id="rId4"/>
    <p:sldId id="289" r:id="rId5"/>
    <p:sldId id="304" r:id="rId6"/>
    <p:sldId id="301" r:id="rId7"/>
    <p:sldId id="331" r:id="rId8"/>
    <p:sldId id="293" r:id="rId9"/>
    <p:sldId id="290" r:id="rId10"/>
    <p:sldId id="303" r:id="rId11"/>
    <p:sldId id="296" r:id="rId12"/>
    <p:sldId id="297" r:id="rId13"/>
    <p:sldId id="308" r:id="rId14"/>
    <p:sldId id="292" r:id="rId15"/>
    <p:sldId id="278" r:id="rId16"/>
    <p:sldId id="264" r:id="rId17"/>
    <p:sldId id="337" r:id="rId18"/>
    <p:sldId id="336" r:id="rId19"/>
    <p:sldId id="283" r:id="rId20"/>
    <p:sldId id="275" r:id="rId21"/>
    <p:sldId id="334" r:id="rId22"/>
    <p:sldId id="335" r:id="rId23"/>
    <p:sldId id="273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F0"/>
    <a:srgbClr val="660066"/>
    <a:srgbClr val="CC0099"/>
    <a:srgbClr val="FF0000"/>
    <a:srgbClr val="000066"/>
    <a:srgbClr val="A50021"/>
    <a:srgbClr val="7E0000"/>
    <a:srgbClr val="FFFF00"/>
    <a:srgbClr val="0000FF"/>
    <a:srgbClr val="C8D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439" autoAdjust="0"/>
    <p:restoredTop sz="94660"/>
  </p:normalViewPr>
  <p:slideViewPr>
    <p:cSldViewPr>
      <p:cViewPr>
        <p:scale>
          <a:sx n="66" d="100"/>
          <a:sy n="66" d="100"/>
        </p:scale>
        <p:origin x="-1716" y="-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8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.emf"/><Relationship Id="rId3" Type="http://schemas.openxmlformats.org/officeDocument/2006/relationships/image" Target="../media/image22.emf"/><Relationship Id="rId7" Type="http://schemas.openxmlformats.org/officeDocument/2006/relationships/image" Target="../media/image26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2" Type="http://schemas.openxmlformats.org/officeDocument/2006/relationships/image" Target="../media/image29.emf"/><Relationship Id="rId1" Type="http://schemas.openxmlformats.org/officeDocument/2006/relationships/image" Target="../media/image28.emf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e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45.emf"/><Relationship Id="rId3" Type="http://schemas.openxmlformats.org/officeDocument/2006/relationships/image" Target="../media/image40.emf"/><Relationship Id="rId7" Type="http://schemas.openxmlformats.org/officeDocument/2006/relationships/image" Target="../media/image44.emf"/><Relationship Id="rId2" Type="http://schemas.openxmlformats.org/officeDocument/2006/relationships/image" Target="../media/image39.emf"/><Relationship Id="rId1" Type="http://schemas.openxmlformats.org/officeDocument/2006/relationships/image" Target="../media/image38.emf"/><Relationship Id="rId6" Type="http://schemas.openxmlformats.org/officeDocument/2006/relationships/image" Target="../media/image43.emf"/><Relationship Id="rId5" Type="http://schemas.openxmlformats.org/officeDocument/2006/relationships/image" Target="../media/image42.emf"/><Relationship Id="rId10" Type="http://schemas.openxmlformats.org/officeDocument/2006/relationships/image" Target="../media/image47.emf"/><Relationship Id="rId4" Type="http://schemas.openxmlformats.org/officeDocument/2006/relationships/image" Target="../media/image41.emf"/><Relationship Id="rId9" Type="http://schemas.openxmlformats.org/officeDocument/2006/relationships/image" Target="../media/image4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24C70-483D-4B8B-AE38-6D94CB16907E}" type="datetimeFigureOut">
              <a:rPr lang="en-US" smtClean="0"/>
              <a:pPr/>
              <a:t>11/16/2017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0C9C3-6B83-48DA-8C8C-4A482602F34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47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0857B0-81F1-4B17-A67E-8E173559BF01}" type="datetime1">
              <a:rPr lang="en-US">
                <a:latin typeface="Arial" pitchFamily="34" charset="0"/>
              </a:rPr>
              <a:pPr/>
              <a:t>11/16/2017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Nguyễn Quý Dương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78720-5343-4634-8087-62C66BF66650}" type="slidenum">
              <a:rPr lang="en-US">
                <a:latin typeface="Arial" pitchFamily="34" charset="0"/>
              </a:rPr>
              <a:pPr/>
              <a:t>20</a:t>
            </a:fld>
            <a:endParaRPr lang="en-US">
              <a:latin typeface="Arial" pitchFamily="34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0857B0-81F1-4B17-A67E-8E173559BF01}" type="datetime1">
              <a:rPr lang="en-US">
                <a:latin typeface="Arial" pitchFamily="34" charset="0"/>
              </a:rPr>
              <a:pPr/>
              <a:t>11/16/2017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Nguyễn Quý Dương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78720-5343-4634-8087-62C66BF66650}" type="slidenum">
              <a:rPr lang="en-US">
                <a:latin typeface="Arial" pitchFamily="34" charset="0"/>
              </a:rPr>
              <a:pPr/>
              <a:t>21</a:t>
            </a:fld>
            <a:endParaRPr lang="en-US">
              <a:latin typeface="Arial" pitchFamily="34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/>
          <a:p>
            <a:fld id="{750857B0-81F1-4B17-A67E-8E173559BF01}" type="datetime1">
              <a:rPr lang="en-US">
                <a:latin typeface="Arial" pitchFamily="34" charset="0"/>
              </a:rPr>
              <a:pPr/>
              <a:t>11/16/2017</a:t>
            </a:fld>
            <a:endParaRPr lang="en-US">
              <a:latin typeface="Arial" pitchFamily="34" charset="0"/>
            </a:endParaRPr>
          </a:p>
        </p:txBody>
      </p:sp>
      <p:sp>
        <p:nvSpPr>
          <p:cNvPr id="4608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>
                <a:latin typeface="Arial" pitchFamily="34" charset="0"/>
              </a:rPr>
              <a:t>Nguyễn Quý Dương</a:t>
            </a:r>
          </a:p>
        </p:txBody>
      </p:sp>
      <p:sp>
        <p:nvSpPr>
          <p:cNvPr id="4608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978720-5343-4634-8087-62C66BF66650}" type="slidenum">
              <a:rPr lang="en-US">
                <a:latin typeface="Arial" pitchFamily="34" charset="0"/>
              </a:rPr>
              <a:pPr/>
              <a:t>22</a:t>
            </a:fld>
            <a:endParaRPr lang="en-US">
              <a:latin typeface="Arial" pitchFamily="34" charset="0"/>
            </a:endParaRPr>
          </a:p>
        </p:txBody>
      </p:sp>
      <p:sp>
        <p:nvSpPr>
          <p:cNvPr id="460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E3DDC8-8013-4526-94AE-EB6AE04303FF}" type="datetime1">
              <a:rPr lang="vi-VN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EE9FA1-8938-482A-9559-1147D5EF5CA9}" type="datetime1">
              <a:rPr lang="vi-VN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84624-D344-40E9-B260-85454E7BE001}" type="datetime1">
              <a:rPr lang="vi-VN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50938" y="214313"/>
            <a:ext cx="7793037" cy="14620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826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45088" y="20177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826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5088" y="4151313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925C-C85E-4873-BC69-B5CFAC980D98}" type="datetime1">
              <a:rPr lang="vi-VN" smtClean="0"/>
              <a:t>16/11/2017</a:t>
            </a:fld>
            <a:endParaRPr lang="en-US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D0FD4-4813-4CFF-8685-8360DBC6A2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0EB94D-F05F-4A82-A8E8-234E04937040}" type="datetime1">
              <a:rPr lang="vi-VN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B0C0E-9B0C-46FB-B3C9-0E2715F03062}" type="datetime1">
              <a:rPr lang="vi-VN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4D0F1-61B3-4D28-A7CF-BA172FA85286}" type="datetime1">
              <a:rPr lang="vi-VN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16DC2B-C149-4420-857B-6299E7A10D48}" type="datetime1">
              <a:rPr lang="vi-VN" smtClean="0"/>
              <a:t>16/11/2017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4BBB-2C98-4C3D-8560-473A28F9B38C}" type="datetime1">
              <a:rPr lang="vi-VN" smtClean="0"/>
              <a:t>16/11/2017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45C132-0C7D-4695-A6DE-3DD56A103CB7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331EB-FCD8-4905-B431-D2F1E944FAF5}" type="datetime1">
              <a:rPr lang="vi-VN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1F95C-7FF0-461C-AC10-875958E18645}" type="datetime1">
              <a:rPr lang="vi-VN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750020-8610-4DBF-A698-243917F77B82}" type="datetime1">
              <a:rPr lang="vi-VN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vi-VN" smtClean="0"/>
              <a:t>Vũ Thị Hương - THPT Hòn Gai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F17758-89DE-4C8D-92C7-3BF5C5353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</p:sldLayoutIdLst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1.gi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2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2.gif"/><Relationship Id="rId5" Type="http://schemas.openxmlformats.org/officeDocument/2006/relationships/image" Target="../media/image9.wmf"/><Relationship Id="rId4" Type="http://schemas.openxmlformats.org/officeDocument/2006/relationships/oleObject" Target="../embeddings/oleObject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audio" Target="../media/audio1.wav"/><Relationship Id="rId7" Type="http://schemas.openxmlformats.org/officeDocument/2006/relationships/image" Target="../media/image1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6.wmf"/><Relationship Id="rId5" Type="http://schemas.openxmlformats.org/officeDocument/2006/relationships/image" Target="../media/image13.w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5.w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gif"/><Relationship Id="rId3" Type="http://schemas.openxmlformats.org/officeDocument/2006/relationships/audio" Target="../media/audio1.wav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8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oleObject" Target="../embeddings/oleObject14.bin"/><Relationship Id="rId18" Type="http://schemas.openxmlformats.org/officeDocument/2006/relationships/image" Target="../media/image26.emf"/><Relationship Id="rId3" Type="http://schemas.openxmlformats.org/officeDocument/2006/relationships/notesSlide" Target="../notesSlides/notesSlide1.xml"/><Relationship Id="rId21" Type="http://schemas.openxmlformats.org/officeDocument/2006/relationships/image" Target="../media/image1.gif"/><Relationship Id="rId7" Type="http://schemas.openxmlformats.org/officeDocument/2006/relationships/oleObject" Target="../embeddings/oleObject11.bin"/><Relationship Id="rId12" Type="http://schemas.openxmlformats.org/officeDocument/2006/relationships/image" Target="../media/image23.emf"/><Relationship Id="rId17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5.emf"/><Relationship Id="rId20" Type="http://schemas.openxmlformats.org/officeDocument/2006/relationships/image" Target="../media/image27.e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20.emf"/><Relationship Id="rId11" Type="http://schemas.openxmlformats.org/officeDocument/2006/relationships/oleObject" Target="../embeddings/oleObject13.bin"/><Relationship Id="rId5" Type="http://schemas.openxmlformats.org/officeDocument/2006/relationships/oleObject" Target="../embeddings/oleObject10.bin"/><Relationship Id="rId15" Type="http://schemas.openxmlformats.org/officeDocument/2006/relationships/oleObject" Target="../embeddings/oleObject15.bin"/><Relationship Id="rId10" Type="http://schemas.openxmlformats.org/officeDocument/2006/relationships/image" Target="../media/image22.emf"/><Relationship Id="rId19" Type="http://schemas.openxmlformats.org/officeDocument/2006/relationships/oleObject" Target="../embeddings/oleObject17.bin"/><Relationship Id="rId4" Type="http://schemas.openxmlformats.org/officeDocument/2006/relationships/audio" Target="../media/audio3.wav"/><Relationship Id="rId9" Type="http://schemas.openxmlformats.org/officeDocument/2006/relationships/oleObject" Target="../embeddings/oleObject12.bin"/><Relationship Id="rId14" Type="http://schemas.openxmlformats.org/officeDocument/2006/relationships/image" Target="../media/image24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13" Type="http://schemas.openxmlformats.org/officeDocument/2006/relationships/image" Target="../media/image32.emf"/><Relationship Id="rId18" Type="http://schemas.openxmlformats.org/officeDocument/2006/relationships/oleObject" Target="../embeddings/oleObject25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36.emf"/><Relationship Id="rId7" Type="http://schemas.openxmlformats.org/officeDocument/2006/relationships/image" Target="../media/image29.emf"/><Relationship Id="rId12" Type="http://schemas.openxmlformats.org/officeDocument/2006/relationships/oleObject" Target="../embeddings/oleObject22.bin"/><Relationship Id="rId17" Type="http://schemas.openxmlformats.org/officeDocument/2006/relationships/image" Target="../media/image3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24.bin"/><Relationship Id="rId20" Type="http://schemas.openxmlformats.org/officeDocument/2006/relationships/oleObject" Target="../embeddings/oleObject26.bin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31.emf"/><Relationship Id="rId5" Type="http://schemas.openxmlformats.org/officeDocument/2006/relationships/image" Target="../media/image28.emf"/><Relationship Id="rId15" Type="http://schemas.openxmlformats.org/officeDocument/2006/relationships/image" Target="../media/image33.emf"/><Relationship Id="rId23" Type="http://schemas.openxmlformats.org/officeDocument/2006/relationships/image" Target="../media/image37.emf"/><Relationship Id="rId10" Type="http://schemas.openxmlformats.org/officeDocument/2006/relationships/oleObject" Target="../embeddings/oleObject21.bin"/><Relationship Id="rId19" Type="http://schemas.openxmlformats.org/officeDocument/2006/relationships/image" Target="../media/image35.emf"/><Relationship Id="rId4" Type="http://schemas.openxmlformats.org/officeDocument/2006/relationships/oleObject" Target="../embeddings/oleObject18.bin"/><Relationship Id="rId9" Type="http://schemas.openxmlformats.org/officeDocument/2006/relationships/image" Target="../media/image30.emf"/><Relationship Id="rId14" Type="http://schemas.openxmlformats.org/officeDocument/2006/relationships/oleObject" Target="../embeddings/oleObject23.bin"/><Relationship Id="rId22" Type="http://schemas.openxmlformats.org/officeDocument/2006/relationships/oleObject" Target="../embeddings/oleObject27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42.emf"/><Relationship Id="rId18" Type="http://schemas.openxmlformats.org/officeDocument/2006/relationships/oleObject" Target="../embeddings/oleObject35.bin"/><Relationship Id="rId3" Type="http://schemas.openxmlformats.org/officeDocument/2006/relationships/notesSlide" Target="../notesSlides/notesSlide3.xml"/><Relationship Id="rId21" Type="http://schemas.openxmlformats.org/officeDocument/2006/relationships/image" Target="../media/image46.emf"/><Relationship Id="rId7" Type="http://schemas.openxmlformats.org/officeDocument/2006/relationships/image" Target="../media/image39.emf"/><Relationship Id="rId12" Type="http://schemas.openxmlformats.org/officeDocument/2006/relationships/oleObject" Target="../embeddings/oleObject32.bin"/><Relationship Id="rId1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4.bin"/><Relationship Id="rId20" Type="http://schemas.openxmlformats.org/officeDocument/2006/relationships/oleObject" Target="../embeddings/oleObject36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1.emf"/><Relationship Id="rId5" Type="http://schemas.openxmlformats.org/officeDocument/2006/relationships/image" Target="../media/image38.emf"/><Relationship Id="rId15" Type="http://schemas.openxmlformats.org/officeDocument/2006/relationships/image" Target="../media/image43.emf"/><Relationship Id="rId23" Type="http://schemas.openxmlformats.org/officeDocument/2006/relationships/image" Target="../media/image47.emf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45.e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40.emf"/><Relationship Id="rId14" Type="http://schemas.openxmlformats.org/officeDocument/2006/relationships/oleObject" Target="../embeddings/oleObject33.bin"/><Relationship Id="rId22" Type="http://schemas.openxmlformats.org/officeDocument/2006/relationships/oleObject" Target="../embeddings/oleObject37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ctrTitle"/>
          </p:nvPr>
        </p:nvSpPr>
        <p:spPr>
          <a:xfrm>
            <a:off x="23813" y="285750"/>
            <a:ext cx="8967787" cy="1847850"/>
          </a:xfrm>
          <a:solidFill>
            <a:srgbClr val="3366FF"/>
          </a:solidFill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accent1"/>
            </a:extrusionClr>
          </a:sp3d>
        </p:spPr>
        <p:txBody>
          <a:bodyPr>
            <a:flatTx/>
          </a:bodyPr>
          <a:lstStyle/>
          <a:p>
            <a:pPr eaLnBrk="1" hangingPunct="1">
              <a:defRPr/>
            </a:pPr>
            <a:r>
              <a:rPr lang="en-US" sz="4000" b="1" dirty="0" smtClean="0">
                <a:solidFill>
                  <a:srgbClr val="EBFC08"/>
                </a:solidFill>
                <a:latin typeface="Times New Roman" pitchFamily="18" charset="0"/>
                <a:cs typeface="Times New Roman" pitchFamily="18" charset="0"/>
              </a:rPr>
              <a:t>NHIỆT LIỆT CHÀO MỪNG CÁC THẦY CÔ ĐẾN DỰ GIỜ LỚP 11B2</a:t>
            </a:r>
          </a:p>
        </p:txBody>
      </p:sp>
      <p:sp>
        <p:nvSpPr>
          <p:cNvPr id="5" name="Rectangle 3"/>
          <p:cNvSpPr>
            <a:spLocks noGrp="1"/>
          </p:cNvSpPr>
          <p:nvPr>
            <p:ph type="subTitle" idx="1"/>
          </p:nvPr>
        </p:nvSpPr>
        <p:spPr>
          <a:xfrm>
            <a:off x="0" y="2286000"/>
            <a:ext cx="6400800" cy="685800"/>
          </a:xfrm>
          <a:solidFill>
            <a:srgbClr val="00CC66"/>
          </a:solidFill>
        </p:spPr>
        <p:txBody>
          <a:bodyPr tIns="82800"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0000"/>
                </a:solidFill>
                <a:latin typeface="Times New Roman" pitchFamily="18" charset="0"/>
              </a:rPr>
              <a:t>MÔN: HÌNH HỌC 11</a:t>
            </a:r>
          </a:p>
        </p:txBody>
      </p:sp>
      <p:sp>
        <p:nvSpPr>
          <p:cNvPr id="8196" name="Rectangle 5"/>
          <p:cNvSpPr>
            <a:spLocks noChangeArrowheads="1"/>
          </p:cNvSpPr>
          <p:nvPr/>
        </p:nvSpPr>
        <p:spPr bwMode="auto">
          <a:xfrm>
            <a:off x="762000" y="3276600"/>
            <a:ext cx="7315200" cy="990600"/>
          </a:xfrm>
          <a:prstGeom prst="rect">
            <a:avLst/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vi-VN" dirty="0"/>
              <a:t>TIẾT 17: </a:t>
            </a:r>
            <a:r>
              <a:rPr lang="en-US" altLang="vi-VN" dirty="0" smtClean="0"/>
              <a:t>HAI ĐƯỜNG THẲNG SONG </a:t>
            </a:r>
            <a:r>
              <a:rPr lang="en-US" altLang="vi-VN" dirty="0" err="1" smtClean="0"/>
              <a:t>SONG</a:t>
            </a:r>
            <a:r>
              <a:rPr lang="en-US" altLang="vi-VN" dirty="0" smtClean="0"/>
              <a:t> VÀ HAI ĐƯỜNG THẲNG CHÉO NHAU ( BT)</a:t>
            </a:r>
            <a:endParaRPr lang="en-US" altLang="vi-VN" dirty="0"/>
          </a:p>
        </p:txBody>
      </p:sp>
      <p:sp>
        <p:nvSpPr>
          <p:cNvPr id="2" name="TextBox 1"/>
          <p:cNvSpPr txBox="1"/>
          <p:nvPr/>
        </p:nvSpPr>
        <p:spPr>
          <a:xfrm>
            <a:off x="4267200" y="4657413"/>
            <a:ext cx="397403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Vũ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Hương</a:t>
            </a: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– Tin 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Hòn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Gai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CCD31B-E197-4130-9ADC-4C56794FD991}" type="datetime1">
              <a:rPr lang="vi-VN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46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685800" y="42672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685800" y="52578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66" name="AutoShape 30"/>
          <p:cNvSpPr>
            <a:spLocks noChangeArrowheads="1"/>
          </p:cNvSpPr>
          <p:nvPr/>
        </p:nvSpPr>
        <p:spPr bwMode="auto">
          <a:xfrm>
            <a:off x="152400" y="76200"/>
            <a:ext cx="1295400" cy="609600"/>
          </a:xfrm>
          <a:prstGeom prst="roundRect">
            <a:avLst>
              <a:gd name="adj" fmla="val 37241"/>
            </a:avLst>
          </a:prstGeom>
          <a:gradFill rotWithShape="1">
            <a:gsLst>
              <a:gs pos="0">
                <a:srgbClr val="6699FF"/>
              </a:gs>
              <a:gs pos="50000">
                <a:srgbClr val="B1CBFF"/>
              </a:gs>
              <a:gs pos="100000">
                <a:srgbClr val="6699FF"/>
              </a:gs>
            </a:gsLst>
            <a:lin ang="5400000" scaled="1"/>
          </a:gradFill>
          <a:ln w="57150" cmpd="thickThin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Câu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6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0368" name="AutoShape 32"/>
          <p:cNvSpPr>
            <a:spLocks noChangeArrowheads="1"/>
          </p:cNvSpPr>
          <p:nvPr/>
        </p:nvSpPr>
        <p:spPr bwMode="auto">
          <a:xfrm>
            <a:off x="762000" y="25146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75" name="AutoShape 39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667657" y="4267200"/>
            <a:ext cx="1295400" cy="609600"/>
          </a:xfrm>
          <a:prstGeom prst="octagon">
            <a:avLst>
              <a:gd name="adj" fmla="val 33778"/>
            </a:avLst>
          </a:prstGeom>
          <a:solidFill>
            <a:srgbClr val="FFFF00"/>
          </a:solidFill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dirty="0" smtClean="0">
                <a:solidFill>
                  <a:schemeClr val="hlink"/>
                </a:solidFill>
                <a:latin typeface="Times New Roman"/>
              </a:rPr>
              <a:t>C.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559475"/>
            <a:ext cx="89916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Cho hình chóp S.ABCD có đáy ABCD là hình bình hành. Giao tuyến của 2 mặt phẳng (SAD), (SBC) là đường thẳng song song với: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762000" y="33528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BD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>
            <a:off x="3657600" y="2636384"/>
            <a:ext cx="4876800" cy="1588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001000" y="2209800"/>
            <a:ext cx="4684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sz="2800" b="1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3733800" y="2590800"/>
            <a:ext cx="4267200" cy="3810000"/>
            <a:chOff x="3352800" y="1524000"/>
            <a:chExt cx="4659406" cy="4640893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4827494" y="4489537"/>
              <a:ext cx="2801471" cy="124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3816350" y="6094760"/>
              <a:ext cx="2801471" cy="1240"/>
            </a:xfrm>
            <a:prstGeom prst="line">
              <a:avLst/>
            </a:prstGeom>
            <a:ln w="381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 flipH="1" flipV="1">
              <a:off x="3515517" y="4784023"/>
              <a:ext cx="1606463" cy="101749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5400000" flipH="1" flipV="1">
              <a:off x="6325953" y="4792989"/>
              <a:ext cx="1606459" cy="999565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16200000" flipH="1">
              <a:off x="3369379" y="3031421"/>
              <a:ext cx="2813137" cy="103094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019303" y="3390901"/>
              <a:ext cx="4495797" cy="9143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4724400" y="1600200"/>
              <a:ext cx="2904565" cy="2889336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16200000" flipH="1">
              <a:off x="3429002" y="2895601"/>
              <a:ext cx="4495799" cy="1904999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9" name="TextBox 48"/>
            <p:cNvSpPr txBox="1"/>
            <p:nvPr/>
          </p:nvSpPr>
          <p:spPr>
            <a:xfrm>
              <a:off x="4267200" y="15240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3352800" y="57150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6705600" y="58674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84594" y="42672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620000" y="42672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sp>
        <p:nvSpPr>
          <p:cNvPr id="90" name="Rectangle 5"/>
          <p:cNvSpPr txBox="1">
            <a:spLocks noChangeArrowheads="1"/>
          </p:cNvSpPr>
          <p:nvPr/>
        </p:nvSpPr>
        <p:spPr bwMode="auto">
          <a:xfrm>
            <a:off x="2438400" y="54820"/>
            <a:ext cx="5022057" cy="7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200" b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AI </a:t>
            </a:r>
            <a:r>
              <a:rPr lang="en-US" sz="32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NHANH HƠN !!!!!!!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0465C9-F8AA-47B4-99D0-D60F13BCE5B7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repeatCount="3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70366" grpId="0" animBg="1"/>
      <p:bldP spid="270368" grpId="0" animBg="1"/>
      <p:bldP spid="270375" grpId="0" animBg="1"/>
      <p:bldP spid="12" grpId="0"/>
      <p:bldP spid="10" grpId="0" animBg="1"/>
      <p:bldP spid="4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5" name="Text Box 5"/>
          <p:cNvSpPr txBox="1">
            <a:spLocks noChangeArrowheads="1"/>
          </p:cNvSpPr>
          <p:nvPr/>
        </p:nvSpPr>
        <p:spPr bwMode="auto">
          <a:xfrm>
            <a:off x="152400" y="806946"/>
            <a:ext cx="5410200" cy="5309146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vi-VN" sz="2400" dirty="0" smtClean="0"/>
              <a:t> </a:t>
            </a:r>
            <a:r>
              <a:rPr lang="en-US" sz="2400" dirty="0" smtClean="0"/>
              <a:t>		</a:t>
            </a:r>
            <a:r>
              <a:rPr lang="vi-VN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tứ diện ABCD. I và J lần lượt là trung điểm của AD và AC.Gọi G là trọng tâm tam giác BCD.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Giao tuyến của hai mặt phẳng (GIJ) và (BCD) là đường thẳng:</a:t>
            </a:r>
            <a:endParaRPr lang="en-US" sz="2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AutoNum type="alphaUcParenBoth"/>
            </a:pPr>
            <a:r>
              <a:rPr lang="it-IT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 I và song song với AB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(B) Qua J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BC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(C) Qua 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CD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(D) Qua 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BD.</a:t>
            </a:r>
          </a:p>
        </p:txBody>
      </p:sp>
      <p:pic>
        <p:nvPicPr>
          <p:cNvPr id="76806" name="Picture 6" descr="abu061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29028" y="4953000"/>
            <a:ext cx="990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Oval 7"/>
          <p:cNvSpPr>
            <a:spLocks noChangeArrowheads="1"/>
          </p:cNvSpPr>
          <p:nvPr/>
        </p:nvSpPr>
        <p:spPr bwMode="auto">
          <a:xfrm>
            <a:off x="228600" y="228600"/>
            <a:ext cx="13716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Mistral" pitchFamily="66" charset="0"/>
              </a:rPr>
              <a:t>Câu </a:t>
            </a:r>
            <a:r>
              <a:rPr lang="en-US" sz="3200" smtClean="0">
                <a:solidFill>
                  <a:srgbClr val="FF0000"/>
                </a:solidFill>
                <a:latin typeface="Mistral" pitchFamily="66" charset="0"/>
              </a:rPr>
              <a:t>7</a:t>
            </a:r>
            <a:endParaRPr lang="en-US" sz="320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76816" name="Line 16"/>
          <p:cNvSpPr>
            <a:spLocks noChangeShapeType="1"/>
          </p:cNvSpPr>
          <p:nvPr/>
        </p:nvSpPr>
        <p:spPr bwMode="auto">
          <a:xfrm flipH="1">
            <a:off x="6675120" y="3048000"/>
            <a:ext cx="1249680" cy="633413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66"/>
              </a:solidFill>
            </a:endParaRPr>
          </a:p>
        </p:txBody>
      </p:sp>
      <p:sp>
        <p:nvSpPr>
          <p:cNvPr id="76817" name="Line 17"/>
          <p:cNvSpPr>
            <a:spLocks noChangeShapeType="1"/>
          </p:cNvSpPr>
          <p:nvPr/>
        </p:nvSpPr>
        <p:spPr bwMode="auto">
          <a:xfrm>
            <a:off x="5539740" y="4160520"/>
            <a:ext cx="2156460" cy="56388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Line 18"/>
          <p:cNvSpPr>
            <a:spLocks noChangeShapeType="1"/>
          </p:cNvSpPr>
          <p:nvPr/>
        </p:nvSpPr>
        <p:spPr bwMode="auto">
          <a:xfrm flipH="1">
            <a:off x="6485255" y="4205922"/>
            <a:ext cx="1200150" cy="5540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9" name="Line 19"/>
          <p:cNvSpPr>
            <a:spLocks noChangeShapeType="1"/>
          </p:cNvSpPr>
          <p:nvPr/>
        </p:nvSpPr>
        <p:spPr bwMode="auto">
          <a:xfrm>
            <a:off x="6705600" y="3733801"/>
            <a:ext cx="304800" cy="76200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Line 20"/>
          <p:cNvSpPr>
            <a:spLocks noChangeShapeType="1"/>
          </p:cNvSpPr>
          <p:nvPr/>
        </p:nvSpPr>
        <p:spPr bwMode="auto">
          <a:xfrm flipH="1">
            <a:off x="7010400" y="3124201"/>
            <a:ext cx="838200" cy="1371600"/>
          </a:xfrm>
          <a:prstGeom prst="line">
            <a:avLst/>
          </a:prstGeom>
          <a:noFill/>
          <a:ln w="28575">
            <a:solidFill>
              <a:srgbClr val="000066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1" name="Oval 21"/>
          <p:cNvSpPr>
            <a:spLocks noChangeArrowheads="1"/>
          </p:cNvSpPr>
          <p:nvPr/>
        </p:nvSpPr>
        <p:spPr bwMode="auto">
          <a:xfrm>
            <a:off x="6972300" y="4484687"/>
            <a:ext cx="66675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4" name="Oval 24"/>
          <p:cNvSpPr>
            <a:spLocks noChangeArrowheads="1"/>
          </p:cNvSpPr>
          <p:nvPr/>
        </p:nvSpPr>
        <p:spPr bwMode="auto">
          <a:xfrm>
            <a:off x="6629400" y="3654425"/>
            <a:ext cx="65087" cy="66675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5" name="Oval 25"/>
          <p:cNvSpPr>
            <a:spLocks noChangeArrowheads="1"/>
          </p:cNvSpPr>
          <p:nvPr/>
        </p:nvSpPr>
        <p:spPr bwMode="auto">
          <a:xfrm>
            <a:off x="7848600" y="3028632"/>
            <a:ext cx="66675" cy="65088"/>
          </a:xfrm>
          <a:prstGeom prst="ellipse">
            <a:avLst/>
          </a:prstGeom>
          <a:solidFill>
            <a:srgbClr val="FF0000"/>
          </a:solidFill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37"/>
          <p:cNvGrpSpPr>
            <a:grpSpLocks/>
          </p:cNvGrpSpPr>
          <p:nvPr/>
        </p:nvGrpSpPr>
        <p:grpSpPr bwMode="auto">
          <a:xfrm>
            <a:off x="5105400" y="1219200"/>
            <a:ext cx="4191000" cy="4572000"/>
            <a:chOff x="3408" y="1392"/>
            <a:chExt cx="2112" cy="2211"/>
          </a:xfrm>
        </p:grpSpPr>
        <p:sp>
          <p:nvSpPr>
            <p:cNvPr id="76810" name="Line 10"/>
            <p:cNvSpPr>
              <a:spLocks noChangeShapeType="1"/>
            </p:cNvSpPr>
            <p:nvPr/>
          </p:nvSpPr>
          <p:spPr bwMode="auto">
            <a:xfrm>
              <a:off x="3612" y="2808"/>
              <a:ext cx="1661" cy="1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1" name="Line 11"/>
            <p:cNvSpPr>
              <a:spLocks noChangeShapeType="1"/>
            </p:cNvSpPr>
            <p:nvPr/>
          </p:nvSpPr>
          <p:spPr bwMode="auto">
            <a:xfrm>
              <a:off x="3612" y="2808"/>
              <a:ext cx="573" cy="5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2" name="Line 12"/>
            <p:cNvSpPr>
              <a:spLocks noChangeShapeType="1"/>
            </p:cNvSpPr>
            <p:nvPr/>
          </p:nvSpPr>
          <p:spPr bwMode="auto">
            <a:xfrm flipH="1">
              <a:off x="4185" y="2808"/>
              <a:ext cx="1088" cy="53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3" name="Line 13"/>
            <p:cNvSpPr>
              <a:spLocks noChangeShapeType="1"/>
            </p:cNvSpPr>
            <p:nvPr/>
          </p:nvSpPr>
          <p:spPr bwMode="auto">
            <a:xfrm flipH="1">
              <a:off x="3612" y="1596"/>
              <a:ext cx="581" cy="1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4" name="Line 14"/>
            <p:cNvSpPr>
              <a:spLocks noChangeShapeType="1"/>
            </p:cNvSpPr>
            <p:nvPr/>
          </p:nvSpPr>
          <p:spPr bwMode="auto">
            <a:xfrm flipH="1">
              <a:off x="4185" y="1596"/>
              <a:ext cx="8" cy="17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15" name="Line 15"/>
            <p:cNvSpPr>
              <a:spLocks noChangeShapeType="1"/>
            </p:cNvSpPr>
            <p:nvPr/>
          </p:nvSpPr>
          <p:spPr bwMode="auto">
            <a:xfrm>
              <a:off x="4193" y="1596"/>
              <a:ext cx="1080" cy="12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832" name="Text Box 32"/>
            <p:cNvSpPr txBox="1">
              <a:spLocks noChangeArrowheads="1"/>
            </p:cNvSpPr>
            <p:nvPr/>
          </p:nvSpPr>
          <p:spPr bwMode="auto">
            <a:xfrm>
              <a:off x="4176" y="1392"/>
              <a:ext cx="288" cy="33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A</a:t>
              </a:r>
              <a:endParaRPr lang="en-US" b="1"/>
            </a:p>
          </p:txBody>
        </p:sp>
        <p:sp>
          <p:nvSpPr>
            <p:cNvPr id="76833" name="Text Box 33"/>
            <p:cNvSpPr txBox="1">
              <a:spLocks noChangeArrowheads="1"/>
            </p:cNvSpPr>
            <p:nvPr/>
          </p:nvSpPr>
          <p:spPr bwMode="auto">
            <a:xfrm>
              <a:off x="3408" y="2784"/>
              <a:ext cx="288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B</a:t>
              </a:r>
            </a:p>
          </p:txBody>
        </p:sp>
        <p:sp>
          <p:nvSpPr>
            <p:cNvPr id="76834" name="Text Box 34"/>
            <p:cNvSpPr txBox="1">
              <a:spLocks noChangeArrowheads="1"/>
            </p:cNvSpPr>
            <p:nvPr/>
          </p:nvSpPr>
          <p:spPr bwMode="auto">
            <a:xfrm>
              <a:off x="4032" y="3312"/>
              <a:ext cx="288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C</a:t>
              </a:r>
            </a:p>
          </p:txBody>
        </p:sp>
        <p:sp>
          <p:nvSpPr>
            <p:cNvPr id="76835" name="Text Box 35"/>
            <p:cNvSpPr txBox="1">
              <a:spLocks noChangeArrowheads="1"/>
            </p:cNvSpPr>
            <p:nvPr/>
          </p:nvSpPr>
          <p:spPr bwMode="auto">
            <a:xfrm>
              <a:off x="5232" y="2736"/>
              <a:ext cx="288" cy="29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/>
                <a:t>D</a:t>
              </a:r>
            </a:p>
          </p:txBody>
        </p:sp>
      </p:grpSp>
      <p:sp>
        <p:nvSpPr>
          <p:cNvPr id="76836" name="Text Box 36"/>
          <p:cNvSpPr txBox="1">
            <a:spLocks noChangeArrowheads="1"/>
          </p:cNvSpPr>
          <p:nvPr/>
        </p:nvSpPr>
        <p:spPr bwMode="auto">
          <a:xfrm>
            <a:off x="7848600" y="2514600"/>
            <a:ext cx="457200" cy="5232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Times New Roman" pitchFamily="18" charset="0"/>
                <a:cs typeface="Times New Roman" pitchFamily="18" charset="0"/>
              </a:rPr>
              <a:t>I</a:t>
            </a:r>
          </a:p>
        </p:txBody>
      </p:sp>
      <p:sp>
        <p:nvSpPr>
          <p:cNvPr id="76838" name="Text Box 38"/>
          <p:cNvSpPr txBox="1">
            <a:spLocks noChangeArrowheads="1"/>
          </p:cNvSpPr>
          <p:nvPr/>
        </p:nvSpPr>
        <p:spPr bwMode="auto">
          <a:xfrm>
            <a:off x="6388100" y="3573462"/>
            <a:ext cx="2286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J</a:t>
            </a:r>
          </a:p>
        </p:txBody>
      </p:sp>
      <p:sp>
        <p:nvSpPr>
          <p:cNvPr id="76839" name="Text Box 39"/>
          <p:cNvSpPr txBox="1">
            <a:spLocks noChangeArrowheads="1"/>
          </p:cNvSpPr>
          <p:nvPr/>
        </p:nvSpPr>
        <p:spPr bwMode="auto">
          <a:xfrm>
            <a:off x="6997700" y="4487862"/>
            <a:ext cx="457200" cy="46166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G</a:t>
            </a:r>
            <a:endParaRPr lang="en-US" b="1"/>
          </a:p>
        </p:txBody>
      </p:sp>
      <p:sp>
        <p:nvSpPr>
          <p:cNvPr id="76844" name="Line 44"/>
          <p:cNvSpPr>
            <a:spLocks noChangeShapeType="1"/>
          </p:cNvSpPr>
          <p:nvPr/>
        </p:nvSpPr>
        <p:spPr bwMode="auto">
          <a:xfrm flipH="1">
            <a:off x="5257800" y="4779962"/>
            <a:ext cx="1200150" cy="5540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45" name="Line 45"/>
          <p:cNvSpPr>
            <a:spLocks noChangeShapeType="1"/>
          </p:cNvSpPr>
          <p:nvPr/>
        </p:nvSpPr>
        <p:spPr bwMode="auto">
          <a:xfrm flipH="1">
            <a:off x="7683500" y="3946842"/>
            <a:ext cx="533400" cy="261938"/>
          </a:xfrm>
          <a:prstGeom prst="line">
            <a:avLst/>
          </a:prstGeom>
          <a:noFill/>
          <a:ln w="19050">
            <a:solidFill>
              <a:srgbClr val="FF00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46" name="Line 46"/>
          <p:cNvSpPr>
            <a:spLocks noChangeShapeType="1"/>
          </p:cNvSpPr>
          <p:nvPr/>
        </p:nvSpPr>
        <p:spPr bwMode="auto">
          <a:xfrm flipH="1">
            <a:off x="8239125" y="3673792"/>
            <a:ext cx="533400" cy="26193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5"/>
          <p:cNvSpPr txBox="1">
            <a:spLocks noChangeArrowheads="1"/>
          </p:cNvSpPr>
          <p:nvPr/>
        </p:nvSpPr>
        <p:spPr bwMode="auto">
          <a:xfrm>
            <a:off x="1143000" y="207220"/>
            <a:ext cx="6885782" cy="7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200" b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AI </a:t>
            </a:r>
            <a:r>
              <a:rPr lang="en-US" sz="32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NHANH HƠN !!!!!!!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0AF2-03AC-4BE1-B752-E0C69A0F5F5E}" type="datetime1">
              <a:rPr lang="vi-VN" smtClean="0"/>
              <a:t>16/11/2017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680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6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6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6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6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76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6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7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76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76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51" dur="500"/>
                                        <p:tgtEl>
                                          <p:spTgt spid="7680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8ID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76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6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3" dur="500"/>
                                        <p:tgtEl>
                                          <p:spTgt spid="76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76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5" grpId="0"/>
      <p:bldP spid="76807" grpId="0" animBg="1"/>
      <p:bldP spid="76816" grpId="0" animBg="1"/>
      <p:bldP spid="76817" grpId="0" animBg="1"/>
      <p:bldP spid="76818" grpId="0" animBg="1"/>
      <p:bldP spid="76819" grpId="0" animBg="1"/>
      <p:bldP spid="76820" grpId="0" animBg="1"/>
      <p:bldP spid="76821" grpId="0" animBg="1"/>
      <p:bldP spid="76824" grpId="0" animBg="1"/>
      <p:bldP spid="76825" grpId="0" animBg="1"/>
      <p:bldP spid="76836" grpId="0"/>
      <p:bldP spid="76838" grpId="0"/>
      <p:bldP spid="76839" grpId="0"/>
      <p:bldP spid="76844" grpId="0" animBg="1"/>
      <p:bldP spid="76845" grpId="0" animBg="1"/>
      <p:bldP spid="7684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329293"/>
            <a:ext cx="2667000" cy="219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9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3451225"/>
            <a:ext cx="2514600" cy="26491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Text Box 11"/>
          <p:cNvSpPr txBox="1">
            <a:spLocks noChangeArrowheads="1"/>
          </p:cNvSpPr>
          <p:nvPr/>
        </p:nvSpPr>
        <p:spPr bwMode="auto">
          <a:xfrm>
            <a:off x="1295400" y="59436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(A)</a:t>
            </a:r>
          </a:p>
        </p:txBody>
      </p:sp>
      <p:sp>
        <p:nvSpPr>
          <p:cNvPr id="35852" name="Text Box 12"/>
          <p:cNvSpPr txBox="1">
            <a:spLocks noChangeArrowheads="1"/>
          </p:cNvSpPr>
          <p:nvPr/>
        </p:nvSpPr>
        <p:spPr bwMode="auto">
          <a:xfrm>
            <a:off x="3124200" y="44338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(B)</a:t>
            </a:r>
          </a:p>
        </p:txBody>
      </p:sp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5029200" y="6248400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</a:rPr>
              <a:t>(C)</a:t>
            </a:r>
          </a:p>
        </p:txBody>
      </p:sp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7315200" y="4738688"/>
            <a:ext cx="533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Times New Roman" pitchFamily="18" charset="0"/>
                <a:cs typeface="Times New Roman" pitchFamily="18" charset="0"/>
              </a:rPr>
              <a:t>(D)</a:t>
            </a: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381000" y="609600"/>
            <a:ext cx="83058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50000"/>
              </a:spcBef>
            </a:pP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Cho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chóp S.ABCD có đáy ABCD là hình bình hành,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 điểm của SA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Hình vẽ thể hiện thiết diện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 </a:t>
            </a:r>
            <a:r>
              <a:rPr lang="en-US" sz="24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 chóp S.ABCD cắt bởi mp (MBC) là:</a:t>
            </a:r>
          </a:p>
        </p:txBody>
      </p:sp>
      <p:sp>
        <p:nvSpPr>
          <p:cNvPr id="35856" name="AutoShape 16"/>
          <p:cNvSpPr>
            <a:spLocks noChangeArrowheads="1"/>
          </p:cNvSpPr>
          <p:nvPr/>
        </p:nvSpPr>
        <p:spPr bwMode="auto">
          <a:xfrm>
            <a:off x="6858000" y="4343400"/>
            <a:ext cx="1371600" cy="1130300"/>
          </a:xfrm>
          <a:prstGeom prst="smileyFace">
            <a:avLst>
              <a:gd name="adj" fmla="val 4653"/>
            </a:avLst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vi-VN"/>
          </a:p>
        </p:txBody>
      </p:sp>
      <p:pic>
        <p:nvPicPr>
          <p:cNvPr id="35859" name="Picture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033610" y="2209800"/>
            <a:ext cx="2738416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14800" y="4343400"/>
            <a:ext cx="242617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Oval 7"/>
          <p:cNvSpPr>
            <a:spLocks noChangeArrowheads="1"/>
          </p:cNvSpPr>
          <p:nvPr/>
        </p:nvSpPr>
        <p:spPr bwMode="auto">
          <a:xfrm>
            <a:off x="457200" y="150674"/>
            <a:ext cx="16764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Mistral" pitchFamily="66" charset="0"/>
              </a:rPr>
              <a:t>Câu </a:t>
            </a:r>
            <a:r>
              <a:rPr lang="en-US" sz="3200" smtClean="0">
                <a:solidFill>
                  <a:srgbClr val="FF0000"/>
                </a:solidFill>
                <a:latin typeface="Mistral" pitchFamily="66" charset="0"/>
              </a:rPr>
              <a:t>8</a:t>
            </a:r>
            <a:endParaRPr lang="en-US" sz="320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 bwMode="auto">
          <a:xfrm>
            <a:off x="1191418" y="-23106"/>
            <a:ext cx="6885782" cy="7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200" b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AI </a:t>
            </a:r>
            <a:r>
              <a:rPr lang="en-US" sz="32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NHANH HƠN !!!!!!!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D692C-CF5E-4B10-830D-0EAB93FECA04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5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8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70" decel="1000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770" decel="100000"/>
                                        <p:tgtEl>
                                          <p:spTgt spid="358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2" dur="77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1" grpId="0"/>
      <p:bldP spid="35852" grpId="0"/>
      <p:bldP spid="35853" grpId="0"/>
      <p:bldP spid="35855" grpId="0"/>
      <p:bldP spid="35856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467600" cy="11430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en-US" sz="4000" b="1">
                <a:latin typeface="Times New Roman" pitchFamily="18" charset="0"/>
              </a:rPr>
              <a:t>Phương pháp </a:t>
            </a:r>
            <a:r>
              <a:rPr lang="en-US" sz="4000" b="1" smtClean="0">
                <a:latin typeface="Times New Roman" pitchFamily="18" charset="0"/>
              </a:rPr>
              <a:t>tìm giao tuyến của hai mặt phẳng (dùng quan hệ </a:t>
            </a:r>
            <a:r>
              <a:rPr lang="en-US" sz="4000" b="1">
                <a:latin typeface="Times New Roman" pitchFamily="18" charset="0"/>
              </a:rPr>
              <a:t>song </a:t>
            </a:r>
            <a:r>
              <a:rPr lang="en-US" sz="4000" b="1" smtClean="0">
                <a:latin typeface="Times New Roman" pitchFamily="18" charset="0"/>
              </a:rPr>
              <a:t>song)</a:t>
            </a:r>
            <a:endParaRPr lang="en-US" sz="4000" b="1">
              <a:latin typeface="Times New Roman" pitchFamily="18" charset="0"/>
            </a:endParaRPr>
          </a:p>
        </p:txBody>
      </p:sp>
      <p:pic>
        <p:nvPicPr>
          <p:cNvPr id="119817" name="Picture 9" descr="CA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0"/>
            <a:ext cx="1028700" cy="857250"/>
          </a:xfrm>
          <a:prstGeom prst="rect">
            <a:avLst/>
          </a:prstGeom>
          <a:noFill/>
        </p:spPr>
      </p:pic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0" y="0"/>
          <a:ext cx="1143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9" name="Picture 11" descr="BOOKANI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524000"/>
            <a:ext cx="685800" cy="533400"/>
          </a:xfrm>
          <a:prstGeom prst="rect">
            <a:avLst/>
          </a:prstGeom>
          <a:noFill/>
        </p:spPr>
      </p:pic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2667000" y="1981200"/>
            <a:ext cx="1066800" cy="0"/>
          </a:xfrm>
          <a:prstGeom prst="line">
            <a:avLst/>
          </a:prstGeom>
          <a:noFill/>
          <a:ln w="76200" cmpd="tri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4876800" y="1981200"/>
            <a:ext cx="1066800" cy="0"/>
          </a:xfrm>
          <a:prstGeom prst="line">
            <a:avLst/>
          </a:prstGeom>
          <a:noFill/>
          <a:ln w="76200" cmpd="tri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8100" y="2133600"/>
            <a:ext cx="9105900" cy="2286000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		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Nếu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mặt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phẳng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(P), (Q)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có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điểm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chung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lần</a:t>
            </a:r>
            <a:endParaRPr kumimoji="0" lang="en-US" sz="2800" b="0" i="0" u="none" strike="noStrike" kern="1200" cap="none" spc="0" normalizeH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lượt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chứa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song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song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d, d’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giao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tuyến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  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(P)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(Q)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là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qua S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song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song</a:t>
            </a:r>
            <a:r>
              <a:rPr lang="en-US" sz="2800" dirty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d, d’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hoặc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trùng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với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một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hai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đường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thẳng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d,d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’.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9672344"/>
              </p:ext>
            </p:extLst>
          </p:nvPr>
        </p:nvGraphicFramePr>
        <p:xfrm>
          <a:off x="2216150" y="4181475"/>
          <a:ext cx="4794250" cy="2371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7" name="Equation" r:id="rId7" imgW="2361960" imgH="1168200" progId="Equation.DSMT4">
                  <p:embed/>
                </p:oleObj>
              </mc:Choice>
              <mc:Fallback>
                <p:oleObj name="Equation" r:id="rId7" imgW="2361960" imgH="1168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6150" y="4181475"/>
                        <a:ext cx="4794250" cy="2371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DC8BE-8CCB-4471-BE69-4AC2EFDCD116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20" grpId="0" animBg="1"/>
      <p:bldP spid="1198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28600" y="2836303"/>
            <a:ext cx="8763000" cy="32931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    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chóp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S.ABCD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có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đáy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thang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AB//CD, AB&gt;CD.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M, 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lượt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SA, SB.</a:t>
            </a:r>
          </a:p>
          <a:p>
            <a:pPr marL="457200" indent="-457200" algn="just">
              <a:spcBef>
                <a:spcPct val="50000"/>
              </a:spcBef>
              <a:buAutoNum type="alphaLcParenR"/>
              <a:defRPr/>
            </a:pP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Chứng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minh MN song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song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với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CD.</a:t>
            </a:r>
          </a:p>
          <a:p>
            <a:pPr marL="457200" indent="-457200" algn="just">
              <a:spcBef>
                <a:spcPct val="50000"/>
              </a:spcBef>
              <a:buAutoNum type="alphaLcParenR"/>
              <a:defRPr/>
            </a:pP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Xác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định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giao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P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SC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và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mặt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phẳng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(AND).</a:t>
            </a:r>
          </a:p>
          <a:p>
            <a:pPr marL="457200" indent="-457200" algn="just">
              <a:spcBef>
                <a:spcPct val="50000"/>
              </a:spcBef>
              <a:buAutoNum type="alphaLcParenR"/>
              <a:defRPr/>
            </a:pP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Kéo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dài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AN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PD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tại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I.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Chứng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minh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rằng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: SI, AB, CD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đôi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  <a:p>
            <a:pPr marL="457200" indent="-457200" algn="just">
              <a:spcBef>
                <a:spcPct val="50000"/>
              </a:spcBef>
              <a:defRPr/>
            </a:pP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một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 song </a:t>
            </a:r>
            <a:r>
              <a:rPr lang="en-US" sz="2600" dirty="0" err="1" smtClean="0">
                <a:solidFill>
                  <a:srgbClr val="0000FF"/>
                </a:solidFill>
                <a:latin typeface="Times New Roman" pitchFamily="18" charset="0"/>
              </a:rPr>
              <a:t>song</a:t>
            </a:r>
            <a:r>
              <a:rPr lang="en-US" sz="2600" dirty="0" smtClean="0">
                <a:solidFill>
                  <a:srgbClr val="0000FF"/>
                </a:solidFill>
                <a:latin typeface="Times New Roman" pitchFamily="18" charset="0"/>
              </a:rPr>
              <a:t>.</a:t>
            </a: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057400" y="304800"/>
          <a:ext cx="4800600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00600"/>
              </a:tblGrid>
              <a:tr h="701675">
                <a:tc>
                  <a:txBody>
                    <a:bodyPr/>
                    <a:lstStyle/>
                    <a:p>
                      <a:r>
                        <a:rPr lang="en-US" sz="3600" baseline="0" smtClean="0">
                          <a:latin typeface="Times New Roman" pitchFamily="18" charset="0"/>
                          <a:cs typeface="Times New Roman" pitchFamily="18" charset="0"/>
                        </a:rPr>
                        <a:t>PHẦN 3: TĂNG TỐC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29" marB="45829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533400" y="1082675"/>
            <a:ext cx="7797800" cy="1384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đội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suy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nghĩ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trao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đổi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trong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nhóm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bày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làm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20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5" name="Oval 7"/>
          <p:cNvSpPr>
            <a:spLocks noChangeArrowheads="1"/>
          </p:cNvSpPr>
          <p:nvPr/>
        </p:nvSpPr>
        <p:spPr bwMode="auto">
          <a:xfrm>
            <a:off x="152400" y="2301875"/>
            <a:ext cx="16764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Mistral" pitchFamily="66" charset="0"/>
              </a:rPr>
              <a:t>Câu </a:t>
            </a:r>
            <a:r>
              <a:rPr lang="en-US" sz="3200" smtClean="0">
                <a:solidFill>
                  <a:srgbClr val="FF0000"/>
                </a:solidFill>
                <a:latin typeface="Mistral" pitchFamily="66" charset="0"/>
              </a:rPr>
              <a:t>9</a:t>
            </a:r>
            <a:endParaRPr lang="en-US" sz="320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091F2-80EA-4A2F-83C3-386E85C3B0F7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381000"/>
            <a:ext cx="7086600" cy="1143000"/>
          </a:xfrm>
          <a:noFill/>
          <a:ln/>
        </p:spPr>
        <p:txBody>
          <a:bodyPr anchor="b">
            <a:normAutofit fontScale="90000"/>
          </a:bodyPr>
          <a:lstStyle/>
          <a:p>
            <a:r>
              <a:rPr lang="en-US" sz="4000" b="1">
                <a:latin typeface="Times New Roman" pitchFamily="18" charset="0"/>
              </a:rPr>
              <a:t>Phương pháp chứng minh hai đ</a:t>
            </a:r>
            <a:r>
              <a:rPr lang="en-US" sz="40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ườ</a:t>
            </a:r>
            <a:r>
              <a:rPr lang="en-US" sz="4000" b="1">
                <a:latin typeface="Times New Roman" pitchFamily="18" charset="0"/>
              </a:rPr>
              <a:t>ng thẳng song song:</a:t>
            </a:r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" y="2209800"/>
            <a:ext cx="8839200" cy="1295400"/>
          </a:xfrm>
          <a:noFill/>
          <a:ln/>
        </p:spPr>
        <p:txBody>
          <a:bodyPr>
            <a:noAutofit/>
          </a:bodyPr>
          <a:lstStyle/>
          <a:p>
            <a:pPr>
              <a:buNone/>
            </a:pPr>
            <a:r>
              <a:rPr lang="en-US" sz="2400" b="1" i="1" smtClean="0">
                <a:latin typeface="Times New Roman" pitchFamily="18" charset="0"/>
              </a:rPr>
              <a:t>* </a:t>
            </a:r>
            <a:r>
              <a:rPr lang="en-US" sz="2400" b="1" i="1" u="sng" smtClean="0">
                <a:latin typeface="Times New Roman" pitchFamily="18" charset="0"/>
              </a:rPr>
              <a:t>Cách </a:t>
            </a:r>
            <a:r>
              <a:rPr lang="en-US" sz="2400" b="1" i="1" u="sng">
                <a:latin typeface="Times New Roman" pitchFamily="18" charset="0"/>
              </a:rPr>
              <a:t>1</a:t>
            </a:r>
            <a:r>
              <a:rPr lang="en-US" sz="2400" u="sng">
                <a:latin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</a:rPr>
              <a:t> Chứng minh chúng cùng thuộc một mặt phẳng và </a:t>
            </a:r>
            <a:r>
              <a:rPr lang="en-US" sz="2400" smtClean="0">
                <a:latin typeface="Times New Roman" pitchFamily="18" charset="0"/>
              </a:rPr>
              <a:t>dùng</a:t>
            </a:r>
          </a:p>
          <a:p>
            <a:pPr>
              <a:buNone/>
            </a:pPr>
            <a:r>
              <a:rPr lang="en-US" sz="2400" smtClean="0">
                <a:latin typeface="Times New Roman" pitchFamily="18" charset="0"/>
              </a:rPr>
              <a:t> </a:t>
            </a:r>
            <a:r>
              <a:rPr lang="en-US" sz="2400">
                <a:latin typeface="Times New Roman" pitchFamily="18" charset="0"/>
              </a:rPr>
              <a:t>phương pháp chứng minh hai đường thẳng song song trong hình học </a:t>
            </a:r>
            <a:endParaRPr lang="en-US" sz="2400" smtClean="0">
              <a:latin typeface="Times New Roman" pitchFamily="18" charset="0"/>
            </a:endParaRPr>
          </a:p>
          <a:p>
            <a:pPr>
              <a:buNone/>
            </a:pPr>
            <a:r>
              <a:rPr lang="en-US" sz="2400" smtClean="0">
                <a:latin typeface="Times New Roman" pitchFamily="18" charset="0"/>
              </a:rPr>
              <a:t>phẳng</a:t>
            </a:r>
            <a:r>
              <a:rPr lang="en-US" sz="2400">
                <a:latin typeface="Times New Roman" pitchFamily="18" charset="0"/>
              </a:rPr>
              <a:t>.</a:t>
            </a:r>
          </a:p>
        </p:txBody>
      </p:sp>
      <p:sp>
        <p:nvSpPr>
          <p:cNvPr id="119814" name="Text Box 6"/>
          <p:cNvSpPr txBox="1">
            <a:spLocks noChangeArrowheads="1"/>
          </p:cNvSpPr>
          <p:nvPr/>
        </p:nvSpPr>
        <p:spPr bwMode="auto">
          <a:xfrm>
            <a:off x="76200" y="3657600"/>
            <a:ext cx="883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Cách 2</a:t>
            </a:r>
            <a:r>
              <a:rPr lang="en-US" sz="2400" u="sng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Chứng minh chúng cùng song song với đường thẳng thứ ba.</a:t>
            </a:r>
          </a:p>
        </p:txBody>
      </p:sp>
      <p:sp>
        <p:nvSpPr>
          <p:cNvPr id="119815" name="Text Box 7"/>
          <p:cNvSpPr txBox="1">
            <a:spLocks noChangeArrowheads="1"/>
          </p:cNvSpPr>
          <p:nvPr/>
        </p:nvSpPr>
        <p:spPr bwMode="auto">
          <a:xfrm>
            <a:off x="76200" y="5029200"/>
            <a:ext cx="8534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Cách 4.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Dùng hệ quả của định lí về giao tuyến của ba mặt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phẳng.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6" name="Text Box 8"/>
          <p:cNvSpPr txBox="1">
            <a:spLocks noChangeArrowheads="1"/>
          </p:cNvSpPr>
          <p:nvPr/>
        </p:nvSpPr>
        <p:spPr bwMode="auto">
          <a:xfrm>
            <a:off x="88900" y="4343400"/>
            <a:ext cx="85979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 eaLnBrk="0" hangingPunct="0">
              <a:spcBef>
                <a:spcPct val="50000"/>
              </a:spcBef>
            </a:pPr>
            <a:r>
              <a:rPr lang="en-US" sz="2400" i="1">
                <a:latin typeface="Times New Roman" pitchFamily="18" charset="0"/>
                <a:cs typeface="Times New Roman" pitchFamily="18" charset="0"/>
              </a:rPr>
              <a:t>*</a:t>
            </a:r>
            <a:r>
              <a:rPr lang="en-US" sz="2400" b="1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u="sng">
                <a:latin typeface="Times New Roman" pitchFamily="18" charset="0"/>
                <a:cs typeface="Times New Roman" pitchFamily="18" charset="0"/>
              </a:rPr>
              <a:t>Cách 3.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Dùng định lí về giao tuyến của ba mặt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phẳng.</a:t>
            </a: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9817" name="Picture 9" descr="CAU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15300" y="0"/>
            <a:ext cx="1028700" cy="857250"/>
          </a:xfrm>
          <a:prstGeom prst="rect">
            <a:avLst/>
          </a:prstGeom>
          <a:noFill/>
        </p:spPr>
      </p:pic>
      <p:graphicFrame>
        <p:nvGraphicFramePr>
          <p:cNvPr id="119818" name="Object 10"/>
          <p:cNvGraphicFramePr>
            <a:graphicFrameLocks noChangeAspect="1"/>
          </p:cNvGraphicFramePr>
          <p:nvPr/>
        </p:nvGraphicFramePr>
        <p:xfrm>
          <a:off x="0" y="0"/>
          <a:ext cx="1143000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1" name="Clip" r:id="rId4" imgW="1278360" imgH="1274040" progId="">
                  <p:embed/>
                </p:oleObj>
              </mc:Choice>
              <mc:Fallback>
                <p:oleObj name="Clip" r:id="rId4" imgW="1278360" imgH="127404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43000" cy="1139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9819" name="Picture 11" descr="BOOKANI2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1447800"/>
            <a:ext cx="685800" cy="533400"/>
          </a:xfrm>
          <a:prstGeom prst="rect">
            <a:avLst/>
          </a:prstGeom>
          <a:noFill/>
        </p:spPr>
      </p:pic>
      <p:sp>
        <p:nvSpPr>
          <p:cNvPr id="119820" name="Line 12"/>
          <p:cNvSpPr>
            <a:spLocks noChangeShapeType="1"/>
          </p:cNvSpPr>
          <p:nvPr/>
        </p:nvSpPr>
        <p:spPr bwMode="auto">
          <a:xfrm>
            <a:off x="2667000" y="1981200"/>
            <a:ext cx="1066800" cy="0"/>
          </a:xfrm>
          <a:prstGeom prst="line">
            <a:avLst/>
          </a:prstGeom>
          <a:noFill/>
          <a:ln w="76200" cmpd="tri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19821" name="Line 13"/>
          <p:cNvSpPr>
            <a:spLocks noChangeShapeType="1"/>
          </p:cNvSpPr>
          <p:nvPr/>
        </p:nvSpPr>
        <p:spPr bwMode="auto">
          <a:xfrm>
            <a:off x="4876800" y="1981200"/>
            <a:ext cx="1066800" cy="0"/>
          </a:xfrm>
          <a:prstGeom prst="line">
            <a:avLst/>
          </a:prstGeom>
          <a:noFill/>
          <a:ln w="76200" cmpd="tri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986B5-BFC9-44C3-BCDB-F28D3B874731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19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9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198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198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98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98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119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11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 animBg="1"/>
      <p:bldP spid="119815" grpId="0"/>
      <p:bldP spid="119816" grpId="0"/>
      <p:bldP spid="119820" grpId="0" animBg="1"/>
      <p:bldP spid="11982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79400" y="2398233"/>
            <a:ext cx="7797800" cy="3600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	Cho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đều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ABCD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cạnh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a.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Gọi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M, N, Q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lần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lượt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trung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điểm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BC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, BA,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A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.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1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. Thiết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của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tứ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diện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cắt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0000FF"/>
                </a:solidFill>
                <a:latin typeface="Times New Roman" pitchFamily="18" charset="0"/>
              </a:rPr>
              <a:t>bởi</a:t>
            </a: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 mp(MNQ)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là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</a:rPr>
              <a:t>gì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?</a:t>
            </a:r>
          </a:p>
          <a:p>
            <a:pPr marL="457200" indent="-457200" algn="just">
              <a:spcBef>
                <a:spcPct val="50000"/>
              </a:spcBef>
              <a:buFontTx/>
              <a:buAutoNum type="alphaUcPeriod"/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Tam giác;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	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	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B. 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bình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hành;   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C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.  Hình thoi;   	        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D.  </a:t>
            </a:r>
            <a:r>
              <a:rPr lang="en-US" sz="2400" b="1" err="1" smtClean="0">
                <a:solidFill>
                  <a:srgbClr val="FF0000"/>
                </a:solidFill>
                <a:latin typeface="Times New Roman" pitchFamily="18" charset="0"/>
              </a:rPr>
              <a:t>Hình</a:t>
            </a: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 vuông.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itchFamily="18" charset="0"/>
              </a:rPr>
              <a:t>2. Diện tích thiết diện đó bằng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</a:rPr>
              <a:t>A.	 	B.		 C.		 D.</a:t>
            </a:r>
            <a:endParaRPr lang="en-US" sz="2400" b="1" dirty="0" smtClean="0">
              <a:solidFill>
                <a:srgbClr val="FF0000"/>
              </a:solidFill>
              <a:latin typeface="Times New Roman" pitchFamily="18" charset="0"/>
            </a:endParaRPr>
          </a:p>
        </p:txBody>
      </p:sp>
      <p:graphicFrame>
        <p:nvGraphicFramePr>
          <p:cNvPr id="27655" name="Object 2"/>
          <p:cNvGraphicFramePr>
            <a:graphicFrameLocks noChangeAspect="1"/>
          </p:cNvGraphicFramePr>
          <p:nvPr/>
        </p:nvGraphicFramePr>
        <p:xfrm>
          <a:off x="723900" y="5257800"/>
          <a:ext cx="6604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Equation" r:id="rId4" imgW="266400" imgH="419040" progId="Equation.DSMT4">
                  <p:embed/>
                </p:oleObj>
              </mc:Choice>
              <mc:Fallback>
                <p:oleObj name="Equation" r:id="rId4" imgW="266400" imgH="419040" progId="Equation.DSMT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900" y="5257800"/>
                        <a:ext cx="6604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6" name="Object 3"/>
          <p:cNvGraphicFramePr>
            <a:graphicFrameLocks noChangeAspect="1"/>
          </p:cNvGraphicFramePr>
          <p:nvPr/>
        </p:nvGraphicFramePr>
        <p:xfrm>
          <a:off x="2690812" y="5257800"/>
          <a:ext cx="661988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Equation" r:id="rId6" imgW="266400" imgH="419040" progId="Equation.DSMT4">
                  <p:embed/>
                </p:oleObj>
              </mc:Choice>
              <mc:Fallback>
                <p:oleObj name="Equation" r:id="rId6" imgW="266400" imgH="4190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0812" y="5257800"/>
                        <a:ext cx="661988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7" name="Object 4"/>
          <p:cNvGraphicFramePr>
            <a:graphicFrameLocks noChangeAspect="1"/>
          </p:cNvGraphicFramePr>
          <p:nvPr/>
        </p:nvGraphicFramePr>
        <p:xfrm>
          <a:off x="4648200" y="5257800"/>
          <a:ext cx="660400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2" name="Equation" r:id="rId8" imgW="266400" imgH="419040" progId="Equation.DSMT4">
                  <p:embed/>
                </p:oleObj>
              </mc:Choice>
              <mc:Fallback>
                <p:oleObj name="Equation" r:id="rId8" imgW="266400" imgH="4190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5257800"/>
                        <a:ext cx="660400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658" name="Object 5"/>
          <p:cNvGraphicFramePr>
            <a:graphicFrameLocks noChangeAspect="1"/>
          </p:cNvGraphicFramePr>
          <p:nvPr/>
        </p:nvGraphicFramePr>
        <p:xfrm>
          <a:off x="6553200" y="5257800"/>
          <a:ext cx="81756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3" name="Equation" r:id="rId10" imgW="330120" imgH="419040" progId="Equation.DSMT4">
                  <p:embed/>
                </p:oleObj>
              </mc:Choice>
              <mc:Fallback>
                <p:oleObj name="Equation" r:id="rId10" imgW="330120" imgH="419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3200" y="5257800"/>
                        <a:ext cx="817562" cy="103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4191000" y="4419600"/>
            <a:ext cx="5461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sp>
        <p:nvSpPr>
          <p:cNvPr id="18" name="Oval 17"/>
          <p:cNvSpPr/>
          <p:nvPr/>
        </p:nvSpPr>
        <p:spPr>
          <a:xfrm>
            <a:off x="2162628" y="5500914"/>
            <a:ext cx="546100" cy="4572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vi-VN"/>
          </a:p>
        </p:txBody>
      </p:sp>
      <p:graphicFrame>
        <p:nvGraphicFramePr>
          <p:cNvPr id="14" name="Table 13"/>
          <p:cNvGraphicFramePr>
            <a:graphicFrameLocks noGrp="1"/>
          </p:cNvGraphicFramePr>
          <p:nvPr/>
        </p:nvGraphicFramePr>
        <p:xfrm>
          <a:off x="1981200" y="76200"/>
          <a:ext cx="4648200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48200"/>
              </a:tblGrid>
              <a:tr h="701675">
                <a:tc>
                  <a:txBody>
                    <a:bodyPr/>
                    <a:lstStyle/>
                    <a:p>
                      <a:r>
                        <a:rPr lang="en-US" sz="3600" baseline="0" smtClean="0">
                          <a:latin typeface="Times New Roman" pitchFamily="18" charset="0"/>
                          <a:cs typeface="Times New Roman" pitchFamily="18" charset="0"/>
                        </a:rPr>
                        <a:t>PHẦN 4: VỀ ĐÍCH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29" marB="45829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-228600" y="838200"/>
            <a:ext cx="9372600" cy="1169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Có 2 câu hỏi, trả lời đúng được 20 điểm, sai bị trừ 10 điểm.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Đội nào giơ tay nhanh nhất được quyền trả lời. </a:t>
            </a:r>
            <a:endParaRPr 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17" name="Oval 7"/>
          <p:cNvSpPr>
            <a:spLocks noChangeArrowheads="1"/>
          </p:cNvSpPr>
          <p:nvPr/>
        </p:nvSpPr>
        <p:spPr bwMode="auto">
          <a:xfrm>
            <a:off x="-76200" y="1905000"/>
            <a:ext cx="16764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Mistral" pitchFamily="66" charset="0"/>
              </a:rPr>
              <a:t>Câu </a:t>
            </a:r>
            <a:r>
              <a:rPr lang="en-US" sz="3200" smtClean="0">
                <a:solidFill>
                  <a:srgbClr val="FF0000"/>
                </a:solidFill>
                <a:latin typeface="Mistral" pitchFamily="66" charset="0"/>
              </a:rPr>
              <a:t>10</a:t>
            </a:r>
            <a:endParaRPr lang="en-US" sz="320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F1BEA3-8550-4298-83D3-4D06CC99DEFE}" type="datetime1">
              <a:rPr lang="vi-VN" smtClean="0"/>
              <a:t>16/11/2017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 spd="slow">
    <p:strips dir="rd"/>
    <p:sndAc>
      <p:stSnd>
        <p:snd r:embed="rId3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/>
          <p:cNvSpPr/>
          <p:nvPr/>
        </p:nvSpPr>
        <p:spPr>
          <a:xfrm rot="21398865">
            <a:off x="3470293" y="2806983"/>
            <a:ext cx="2092578" cy="238225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 rot="1207220">
            <a:off x="2156048" y="5263890"/>
            <a:ext cx="2801471" cy="1240"/>
          </a:xfrm>
          <a:prstGeom prst="line">
            <a:avLst/>
          </a:prstGeom>
          <a:ln w="381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16200000" flipV="1">
            <a:off x="4381500" y="3848100"/>
            <a:ext cx="2362200" cy="152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6607220" flipH="1" flipV="1">
            <a:off x="4825052" y="4668848"/>
            <a:ext cx="1606459" cy="99956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1207220" flipV="1">
            <a:off x="2402668" y="3886479"/>
            <a:ext cx="3803650" cy="1587500"/>
          </a:xfrm>
          <a:prstGeom prst="line">
            <a:avLst/>
          </a:prstGeom>
          <a:ln w="381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6607220">
            <a:off x="1190019" y="2370424"/>
            <a:ext cx="4495797" cy="914399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1207220">
            <a:off x="4054891" y="1285591"/>
            <a:ext cx="2904565" cy="2889336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7407220" flipH="1">
            <a:off x="2513687" y="2360051"/>
            <a:ext cx="4495799" cy="1904999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rot="1207220" flipV="1">
            <a:off x="3510848" y="2378429"/>
            <a:ext cx="1905000" cy="83819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191000" y="685800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324600" y="4495800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37290" y="4583388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23" name="TextBox 22"/>
          <p:cNvSpPr txBox="1"/>
          <p:nvPr/>
        </p:nvSpPr>
        <p:spPr>
          <a:xfrm rot="178806">
            <a:off x="4655668" y="5795309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24" name="TextBox 23"/>
          <p:cNvSpPr txBox="1"/>
          <p:nvPr/>
        </p:nvSpPr>
        <p:spPr>
          <a:xfrm rot="164658">
            <a:off x="3283496" y="5337333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M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036794" y="2598107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latin typeface="Times New Roman" pitchFamily="18" charset="0"/>
                <a:cs typeface="Times New Roman" pitchFamily="18" charset="0"/>
              </a:rPr>
              <a:t>N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562600" y="2514600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 rot="16200000" flipV="1">
            <a:off x="2286001" y="3987800"/>
            <a:ext cx="2362200" cy="152400"/>
          </a:xfrm>
          <a:prstGeom prst="line">
            <a:avLst/>
          </a:prstGeom>
          <a:ln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1207220" flipV="1">
            <a:off x="3647761" y="4772477"/>
            <a:ext cx="1905000" cy="838199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5715000" y="5181600"/>
            <a:ext cx="3922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Q</a:t>
            </a:r>
            <a:endParaRPr 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D48C45-24CE-4DCB-94B6-72A7A97EEF72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11BFD-0228-4D4D-B019-BD2C8AE8CD57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98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248400" y="4613275"/>
          <a:ext cx="2895600" cy="224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r:id="rId4" imgW="1999440" imgH="1831320" progId="">
                  <p:embed/>
                </p:oleObj>
              </mc:Choice>
              <mc:Fallback>
                <p:oleObj r:id="rId4" imgW="1999440" imgH="18313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4613275"/>
                        <a:ext cx="2895600" cy="2244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3" name="Text Box 13"/>
          <p:cNvSpPr txBox="1">
            <a:spLocks noChangeArrowheads="1"/>
          </p:cNvSpPr>
          <p:nvPr/>
        </p:nvSpPr>
        <p:spPr bwMode="auto">
          <a:xfrm>
            <a:off x="0" y="762000"/>
            <a:ext cx="9144000" cy="641350"/>
          </a:xfrm>
          <a:prstGeom prst="rect">
            <a:avLst/>
          </a:prstGeom>
          <a:gradFill rotWithShape="1">
            <a:gsLst>
              <a:gs pos="0">
                <a:srgbClr val="08F830"/>
              </a:gs>
              <a:gs pos="50000">
                <a:schemeClr val="bg1"/>
              </a:gs>
              <a:gs pos="100000">
                <a:srgbClr val="08F83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3600" b="1">
                <a:latin typeface="+mn-lt"/>
              </a:rPr>
              <a:t>HƯỚNG DẪN VỀ NHÀ</a:t>
            </a:r>
          </a:p>
        </p:txBody>
      </p:sp>
      <p:graphicFrame>
        <p:nvGraphicFramePr>
          <p:cNvPr id="4099" name="Object 3"/>
          <p:cNvGraphicFramePr>
            <a:graphicFrameLocks noGrp="1" noChangeAspect="1"/>
          </p:cNvGraphicFramePr>
          <p:nvPr>
            <p:ph sz="half" idx="1"/>
          </p:nvPr>
        </p:nvGraphicFramePr>
        <p:xfrm>
          <a:off x="0" y="0"/>
          <a:ext cx="2667000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r:id="rId6" imgW="1278360" imgH="1274040" progId="">
                  <p:embed/>
                </p:oleObj>
              </mc:Choice>
              <mc:Fallback>
                <p:oleObj r:id="rId6" imgW="1278360" imgH="127404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667000" cy="266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4" name="Text Box 14"/>
          <p:cNvSpPr txBox="1">
            <a:spLocks noChangeArrowheads="1"/>
          </p:cNvSpPr>
          <p:nvPr/>
        </p:nvSpPr>
        <p:spPr bwMode="auto">
          <a:xfrm>
            <a:off x="2133600" y="2433638"/>
            <a:ext cx="5334000" cy="4619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FF"/>
                </a:solidFill>
                <a:latin typeface="Calibri" pitchFamily="34" charset="0"/>
              </a:rPr>
              <a:t>Xem lại bài đã chữa.</a:t>
            </a:r>
            <a:endParaRPr lang="en-US" sz="2400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2133600" y="3281363"/>
            <a:ext cx="48768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>
                <a:solidFill>
                  <a:srgbClr val="0000FF"/>
                </a:solidFill>
                <a:latin typeface="Calibri" pitchFamily="34" charset="0"/>
              </a:rPr>
              <a:t>Hoàn thành các bài tập SGK, </a:t>
            </a:r>
            <a:r>
              <a:rPr lang="en-US" sz="2400" b="1" i="1" smtClean="0">
                <a:solidFill>
                  <a:srgbClr val="0000FF"/>
                </a:solidFill>
                <a:latin typeface="Calibri" pitchFamily="34" charset="0"/>
              </a:rPr>
              <a:t>SBT.</a:t>
            </a:r>
            <a:endParaRPr lang="en-US" sz="2400" b="1" i="1">
              <a:solidFill>
                <a:srgbClr val="0000FF"/>
              </a:solidFill>
              <a:latin typeface="Calibri" pitchFamily="34" charset="0"/>
            </a:endParaRPr>
          </a:p>
        </p:txBody>
      </p:sp>
      <p:sp>
        <p:nvSpPr>
          <p:cNvPr id="35856" name="Text Box 16"/>
          <p:cNvSpPr txBox="1">
            <a:spLocks noChangeArrowheads="1"/>
          </p:cNvSpPr>
          <p:nvPr/>
        </p:nvSpPr>
        <p:spPr bwMode="auto">
          <a:xfrm>
            <a:off x="2133600" y="4038600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FF"/>
                </a:solidFill>
                <a:latin typeface="Calibri" pitchFamily="34" charset="0"/>
              </a:rPr>
              <a:t>Đọc và chuẩn bị trước bài 3: Đường</a:t>
            </a:r>
          </a:p>
          <a:p>
            <a:pPr>
              <a:spcBef>
                <a:spcPct val="50000"/>
              </a:spcBef>
            </a:pPr>
            <a:r>
              <a:rPr lang="en-US" sz="2400" b="1" i="1" smtClean="0">
                <a:solidFill>
                  <a:srgbClr val="0000FF"/>
                </a:solidFill>
                <a:latin typeface="Calibri" pitchFamily="34" charset="0"/>
              </a:rPr>
              <a:t> thẳng và mặt phẳng song song.</a:t>
            </a:r>
            <a:endParaRPr lang="en-US" sz="2400" b="1" i="1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35857" name="Picture 17" descr="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23669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9" name="Picture 19" descr="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32051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0" name="Picture 20" descr="16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71600" y="4043363"/>
            <a:ext cx="609600" cy="604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60043-7122-4D5F-9342-65063053A815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5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8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8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5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58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35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53" grpId="0" animBg="1"/>
      <p:bldP spid="35854" grpId="0" animBg="1"/>
      <p:bldP spid="35855" grpId="0"/>
      <p:bldP spid="3585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828800" y="746125"/>
          <a:ext cx="5410200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10200"/>
              </a:tblGrid>
              <a:tr h="701675">
                <a:tc>
                  <a:txBody>
                    <a:bodyPr/>
                    <a:lstStyle/>
                    <a:p>
                      <a:r>
                        <a:rPr lang="en-US" sz="4000" baseline="0" smtClean="0">
                          <a:latin typeface="Times New Roman" pitchFamily="18" charset="0"/>
                          <a:cs typeface="Times New Roman" pitchFamily="18" charset="0"/>
                        </a:rPr>
                        <a:t>PHẦN 1: KHỞI ĐỘNG</a:t>
                      </a:r>
                      <a:endParaRPr lang="vi-VN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29" marB="45829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80" name="Text Box 4"/>
          <p:cNvSpPr txBox="1">
            <a:spLocks noChangeArrowheads="1"/>
          </p:cNvSpPr>
          <p:nvPr/>
        </p:nvSpPr>
        <p:spPr bwMode="auto">
          <a:xfrm>
            <a:off x="812800" y="1935556"/>
            <a:ext cx="7416800" cy="206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24" tIns="45712" rIns="91424" bIns="45712">
            <a:spAutoFit/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Các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đội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4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hỏi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mỗi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trả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lời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đúng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được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10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sai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endParaRPr lang="en-US" sz="32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bị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trừ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</a:rPr>
              <a:t>điểm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4EF5E-00D1-4E98-A6CE-B8258FD9007E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0"/>
            <a:ext cx="6588125" cy="642938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12301" name="Text Box 41"/>
          <p:cNvSpPr txBox="1">
            <a:spLocks noChangeArrowheads="1"/>
          </p:cNvSpPr>
          <p:nvPr/>
        </p:nvSpPr>
        <p:spPr bwMode="auto">
          <a:xfrm>
            <a:off x="0" y="642938"/>
            <a:ext cx="91440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         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tứ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diện ABCD. Gọi M, N lần lượt là trung điểm của các cạnh AB, CD và G là trung điểm đoạn MN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. A’ là giao điểm của đường thẳng AG với mp(BCD).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12290" name="Object 45"/>
          <p:cNvGraphicFramePr>
            <a:graphicFrameLocks noChangeAspect="1"/>
          </p:cNvGraphicFramePr>
          <p:nvPr/>
        </p:nvGraphicFramePr>
        <p:xfrm>
          <a:off x="6880225" y="59436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8" name="Equation" r:id="rId5" imgW="253800" imgH="279360" progId="Equation.DSMT4">
                  <p:embed/>
                </p:oleObj>
              </mc:Choice>
              <mc:Fallback>
                <p:oleObj name="Equation" r:id="rId5" imgW="253800" imgH="27936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0225" y="5943600"/>
                        <a:ext cx="25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46"/>
          <p:cNvSpPr>
            <a:spLocks noChangeShapeType="1"/>
          </p:cNvSpPr>
          <p:nvPr/>
        </p:nvSpPr>
        <p:spPr bwMode="auto">
          <a:xfrm>
            <a:off x="5526088" y="3268663"/>
            <a:ext cx="1289050" cy="2781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47"/>
          <p:cNvSpPr>
            <a:spLocks noChangeShapeType="1"/>
          </p:cNvSpPr>
          <p:nvPr/>
        </p:nvSpPr>
        <p:spPr bwMode="auto">
          <a:xfrm flipH="1">
            <a:off x="6815138" y="4956175"/>
            <a:ext cx="904875" cy="1073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48"/>
          <p:cNvSpPr>
            <a:spLocks noChangeShapeType="1"/>
          </p:cNvSpPr>
          <p:nvPr/>
        </p:nvSpPr>
        <p:spPr bwMode="auto">
          <a:xfrm>
            <a:off x="4160838" y="6049963"/>
            <a:ext cx="2654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49"/>
          <p:cNvSpPr>
            <a:spLocks noChangeShapeType="1"/>
          </p:cNvSpPr>
          <p:nvPr/>
        </p:nvSpPr>
        <p:spPr bwMode="auto">
          <a:xfrm flipH="1">
            <a:off x="4164013" y="3268663"/>
            <a:ext cx="1362075" cy="277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50"/>
          <p:cNvSpPr>
            <a:spLocks noChangeShapeType="1"/>
          </p:cNvSpPr>
          <p:nvPr/>
        </p:nvSpPr>
        <p:spPr bwMode="auto">
          <a:xfrm>
            <a:off x="5526088" y="3268663"/>
            <a:ext cx="2192337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51"/>
          <p:cNvSpPr>
            <a:spLocks noChangeShapeType="1"/>
          </p:cNvSpPr>
          <p:nvPr/>
        </p:nvSpPr>
        <p:spPr bwMode="auto">
          <a:xfrm flipV="1">
            <a:off x="4160838" y="4965700"/>
            <a:ext cx="3540125" cy="10795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1" name="Object 52"/>
          <p:cNvGraphicFramePr>
            <a:graphicFrameLocks noChangeAspect="1"/>
          </p:cNvGraphicFramePr>
          <p:nvPr/>
        </p:nvGraphicFramePr>
        <p:xfrm>
          <a:off x="5568950" y="29591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9" name="Equation" r:id="rId7" imgW="241200" imgH="266400" progId="Equation.DSMT4">
                  <p:embed/>
                </p:oleObj>
              </mc:Choice>
              <mc:Fallback>
                <p:oleObj name="Equation" r:id="rId7" imgW="241200" imgH="2664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959100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3"/>
          <p:cNvGraphicFramePr>
            <a:graphicFrameLocks noChangeAspect="1"/>
          </p:cNvGraphicFramePr>
          <p:nvPr/>
        </p:nvGraphicFramePr>
        <p:xfrm>
          <a:off x="3848100" y="58880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0" name="Equation" r:id="rId9" imgW="241200" imgH="266400" progId="Equation.DSMT4">
                  <p:embed/>
                </p:oleObj>
              </mc:Choice>
              <mc:Fallback>
                <p:oleObj name="Equation" r:id="rId9" imgW="241200" imgH="2664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8100" y="5888038"/>
                        <a:ext cx="2397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4"/>
          <p:cNvGraphicFramePr>
            <a:graphicFrameLocks noChangeAspect="1"/>
          </p:cNvGraphicFramePr>
          <p:nvPr/>
        </p:nvGraphicFramePr>
        <p:xfrm>
          <a:off x="7766050" y="4727575"/>
          <a:ext cx="2778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1" name="Equation" r:id="rId11" imgW="279360" imgH="266400" progId="Equation.DSMT4">
                  <p:embed/>
                </p:oleObj>
              </mc:Choice>
              <mc:Fallback>
                <p:oleObj name="Equation" r:id="rId11" imgW="279360" imgH="266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66050" y="4727575"/>
                        <a:ext cx="2778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55"/>
          <p:cNvGraphicFramePr>
            <a:graphicFrameLocks noChangeAspect="1"/>
          </p:cNvGraphicFramePr>
          <p:nvPr/>
        </p:nvGraphicFramePr>
        <p:xfrm>
          <a:off x="4546600" y="4364038"/>
          <a:ext cx="3270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2" name="Equation" r:id="rId13" imgW="342720" imgH="266400" progId="Equation.DSMT4">
                  <p:embed/>
                </p:oleObj>
              </mc:Choice>
              <mc:Fallback>
                <p:oleObj name="Equation" r:id="rId13" imgW="342720" imgH="2664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4364038"/>
                        <a:ext cx="3270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56"/>
          <p:cNvGraphicFramePr>
            <a:graphicFrameLocks noChangeAspect="1"/>
          </p:cNvGraphicFramePr>
          <p:nvPr/>
        </p:nvGraphicFramePr>
        <p:xfrm>
          <a:off x="5895975" y="5022850"/>
          <a:ext cx="25558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3" name="Equation" r:id="rId15" imgW="266400" imgH="279360" progId="Equation.DSMT4">
                  <p:embed/>
                </p:oleObj>
              </mc:Choice>
              <mc:Fallback>
                <p:oleObj name="Equation" r:id="rId15" imgW="266400" imgH="27936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5975" y="5022850"/>
                        <a:ext cx="255588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57"/>
          <p:cNvGraphicFramePr>
            <a:graphicFrameLocks noChangeAspect="1"/>
          </p:cNvGraphicFramePr>
          <p:nvPr/>
        </p:nvGraphicFramePr>
        <p:xfrm>
          <a:off x="7331075" y="5402263"/>
          <a:ext cx="2778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17" imgW="291960" imgH="279360" progId="Equation.DSMT4">
                  <p:embed/>
                </p:oleObj>
              </mc:Choice>
              <mc:Fallback>
                <p:oleObj name="Equation" r:id="rId17" imgW="291960" imgH="27936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31075" y="5402263"/>
                        <a:ext cx="2778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58"/>
          <p:cNvGraphicFramePr>
            <a:graphicFrameLocks noChangeAspect="1"/>
          </p:cNvGraphicFramePr>
          <p:nvPr/>
        </p:nvGraphicFramePr>
        <p:xfrm>
          <a:off x="6257925" y="5672138"/>
          <a:ext cx="3159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19" imgW="317160" imgH="266400" progId="Equation.DSMT4">
                  <p:embed/>
                </p:oleObj>
              </mc:Choice>
              <mc:Fallback>
                <p:oleObj name="Equation" r:id="rId19" imgW="317160" imgH="2664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7925" y="5672138"/>
                        <a:ext cx="3159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Line 59"/>
          <p:cNvSpPr>
            <a:spLocks noChangeShapeType="1"/>
          </p:cNvSpPr>
          <p:nvPr/>
        </p:nvSpPr>
        <p:spPr bwMode="auto">
          <a:xfrm flipH="1" flipV="1">
            <a:off x="5526088" y="3268663"/>
            <a:ext cx="619125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60"/>
          <p:cNvSpPr>
            <a:spLocks noChangeShapeType="1"/>
          </p:cNvSpPr>
          <p:nvPr/>
        </p:nvSpPr>
        <p:spPr bwMode="auto">
          <a:xfrm>
            <a:off x="4895850" y="4530725"/>
            <a:ext cx="2395538" cy="9350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63"/>
          <p:cNvSpPr>
            <a:spLocks noChangeShapeType="1"/>
          </p:cNvSpPr>
          <p:nvPr/>
        </p:nvSpPr>
        <p:spPr bwMode="auto">
          <a:xfrm flipV="1">
            <a:off x="4160838" y="5465763"/>
            <a:ext cx="3130550" cy="5635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64"/>
          <p:cNvSpPr>
            <a:spLocks noChangeShapeType="1"/>
          </p:cNvSpPr>
          <p:nvPr/>
        </p:nvSpPr>
        <p:spPr bwMode="auto">
          <a:xfrm>
            <a:off x="5526088" y="3268663"/>
            <a:ext cx="1765300" cy="2197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65"/>
          <p:cNvSpPr>
            <a:spLocks noChangeShapeType="1"/>
          </p:cNvSpPr>
          <p:nvPr/>
        </p:nvSpPr>
        <p:spPr bwMode="auto">
          <a:xfrm flipH="1" flipV="1">
            <a:off x="6145213" y="5021263"/>
            <a:ext cx="228600" cy="614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8" name="AutoShape 32"/>
          <p:cNvSpPr>
            <a:spLocks noChangeArrowheads="1"/>
          </p:cNvSpPr>
          <p:nvPr/>
        </p:nvSpPr>
        <p:spPr bwMode="auto">
          <a:xfrm>
            <a:off x="457200" y="35052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AutoShape 32"/>
          <p:cNvSpPr>
            <a:spLocks noChangeArrowheads="1"/>
          </p:cNvSpPr>
          <p:nvPr/>
        </p:nvSpPr>
        <p:spPr bwMode="auto">
          <a:xfrm>
            <a:off x="2514600" y="35052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DC.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457200" y="24384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AC;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AutoShape 39">
            <a:hlinkClick r:id="" action="ppaction://noaction">
              <a:snd r:embed="rId4" name="applause.wav"/>
            </a:hlinkClick>
          </p:cNvPr>
          <p:cNvSpPr>
            <a:spLocks noChangeArrowheads="1"/>
          </p:cNvSpPr>
          <p:nvPr/>
        </p:nvSpPr>
        <p:spPr bwMode="auto">
          <a:xfrm>
            <a:off x="460830" y="3505200"/>
            <a:ext cx="1295400" cy="609600"/>
          </a:xfrm>
          <a:prstGeom prst="octagon">
            <a:avLst>
              <a:gd name="adj" fmla="val 33778"/>
            </a:avLst>
          </a:prstGeom>
          <a:solidFill>
            <a:srgbClr val="FFFF00"/>
          </a:solidFill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/>
              </a:rPr>
              <a:t>C.</a:t>
            </a:r>
            <a:r>
              <a:rPr lang="en-US" sz="260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AN;</a:t>
            </a:r>
            <a:endParaRPr lang="en-US" sz="26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" name="Picture 8" descr="11AD6AEB7F8C4A4ABF121A2BE59AF8AE[1]"/>
          <p:cNvPicPr>
            <a:picLocks noChangeAspect="1" noChangeArrowheads="1" noCrop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-478968" y="2855688"/>
            <a:ext cx="2667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2590800" y="2438400"/>
            <a:ext cx="1295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AD;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304800" y="1828800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1. Giao điểm của BG với mp(BCD) là điểm nằm trên: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C427D0-F544-4718-B264-1B0114800CAD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repeatCount="3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0"/>
            <a:ext cx="6588125" cy="642938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12301" name="Text Box 41"/>
          <p:cNvSpPr txBox="1">
            <a:spLocks noChangeArrowheads="1"/>
          </p:cNvSpPr>
          <p:nvPr/>
        </p:nvSpPr>
        <p:spPr bwMode="auto">
          <a:xfrm>
            <a:off x="0" y="642938"/>
            <a:ext cx="9144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         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tứ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diện ABCD. Gọi M, N lần lượt là trung điểm của các cạnh AB, CD và G là trung điểm đoạn MN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. A’ là giao điểm của đường thẳng AG với mp(BCD). Qua M kẻ Mx song song với AA’ và Mx cắt (BCD) tại M’.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12290" name="Object 45"/>
          <p:cNvGraphicFramePr>
            <a:graphicFrameLocks noChangeAspect="1"/>
          </p:cNvGraphicFramePr>
          <p:nvPr/>
        </p:nvGraphicFramePr>
        <p:xfrm>
          <a:off x="7827962" y="53467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4" name="Equation" r:id="rId4" imgW="253800" imgH="279360" progId="Equation.DSMT4">
                  <p:embed/>
                </p:oleObj>
              </mc:Choice>
              <mc:Fallback>
                <p:oleObj name="Equation" r:id="rId4" imgW="253800" imgH="27936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2" y="5346700"/>
                        <a:ext cx="25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46"/>
          <p:cNvSpPr>
            <a:spLocks noChangeShapeType="1"/>
          </p:cNvSpPr>
          <p:nvPr/>
        </p:nvSpPr>
        <p:spPr bwMode="auto">
          <a:xfrm>
            <a:off x="6473825" y="2671763"/>
            <a:ext cx="1289050" cy="2781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47"/>
          <p:cNvSpPr>
            <a:spLocks noChangeShapeType="1"/>
          </p:cNvSpPr>
          <p:nvPr/>
        </p:nvSpPr>
        <p:spPr bwMode="auto">
          <a:xfrm flipH="1">
            <a:off x="7762875" y="4359275"/>
            <a:ext cx="904875" cy="1073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48"/>
          <p:cNvSpPr>
            <a:spLocks noChangeShapeType="1"/>
          </p:cNvSpPr>
          <p:nvPr/>
        </p:nvSpPr>
        <p:spPr bwMode="auto">
          <a:xfrm>
            <a:off x="5108575" y="5453063"/>
            <a:ext cx="2654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49"/>
          <p:cNvSpPr>
            <a:spLocks noChangeShapeType="1"/>
          </p:cNvSpPr>
          <p:nvPr/>
        </p:nvSpPr>
        <p:spPr bwMode="auto">
          <a:xfrm flipH="1">
            <a:off x="5111750" y="2671763"/>
            <a:ext cx="1362075" cy="277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50"/>
          <p:cNvSpPr>
            <a:spLocks noChangeShapeType="1"/>
          </p:cNvSpPr>
          <p:nvPr/>
        </p:nvSpPr>
        <p:spPr bwMode="auto">
          <a:xfrm>
            <a:off x="6473825" y="2671763"/>
            <a:ext cx="2192337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51"/>
          <p:cNvSpPr>
            <a:spLocks noChangeShapeType="1"/>
          </p:cNvSpPr>
          <p:nvPr/>
        </p:nvSpPr>
        <p:spPr bwMode="auto">
          <a:xfrm flipV="1">
            <a:off x="5108575" y="4368800"/>
            <a:ext cx="3540125" cy="10795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1" name="Object 52"/>
          <p:cNvGraphicFramePr>
            <a:graphicFrameLocks noChangeAspect="1"/>
          </p:cNvGraphicFramePr>
          <p:nvPr/>
        </p:nvGraphicFramePr>
        <p:xfrm>
          <a:off x="6516687" y="23622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5" name="Equation" r:id="rId6" imgW="241200" imgH="266400" progId="Equation.DSMT4">
                  <p:embed/>
                </p:oleObj>
              </mc:Choice>
              <mc:Fallback>
                <p:oleObj name="Equation" r:id="rId6" imgW="241200" imgH="2664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7" y="2362200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3"/>
          <p:cNvGraphicFramePr>
            <a:graphicFrameLocks noChangeAspect="1"/>
          </p:cNvGraphicFramePr>
          <p:nvPr/>
        </p:nvGraphicFramePr>
        <p:xfrm>
          <a:off x="4795837" y="50625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6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7" y="5062538"/>
                        <a:ext cx="2397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4"/>
          <p:cNvGraphicFramePr>
            <a:graphicFrameLocks noChangeAspect="1"/>
          </p:cNvGraphicFramePr>
          <p:nvPr/>
        </p:nvGraphicFramePr>
        <p:xfrm>
          <a:off x="8713787" y="4130675"/>
          <a:ext cx="2778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7" name="Equation" r:id="rId10" imgW="279360" imgH="266400" progId="Equation.DSMT4">
                  <p:embed/>
                </p:oleObj>
              </mc:Choice>
              <mc:Fallback>
                <p:oleObj name="Equation" r:id="rId10" imgW="279360" imgH="266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3787" y="4130675"/>
                        <a:ext cx="2778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55"/>
          <p:cNvGraphicFramePr>
            <a:graphicFrameLocks noChangeAspect="1"/>
          </p:cNvGraphicFramePr>
          <p:nvPr/>
        </p:nvGraphicFramePr>
        <p:xfrm>
          <a:off x="5494337" y="3767138"/>
          <a:ext cx="3270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8" name="Equation" r:id="rId12" imgW="342720" imgH="266400" progId="Equation.DSMT4">
                  <p:embed/>
                </p:oleObj>
              </mc:Choice>
              <mc:Fallback>
                <p:oleObj name="Equation" r:id="rId12" imgW="342720" imgH="2664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7" y="3767138"/>
                        <a:ext cx="3270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56"/>
          <p:cNvGraphicFramePr>
            <a:graphicFrameLocks noChangeAspect="1"/>
          </p:cNvGraphicFramePr>
          <p:nvPr/>
        </p:nvGraphicFramePr>
        <p:xfrm>
          <a:off x="6843712" y="4425950"/>
          <a:ext cx="25558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69" name="Equation" r:id="rId14" imgW="266400" imgH="279360" progId="Equation.DSMT4">
                  <p:embed/>
                </p:oleObj>
              </mc:Choice>
              <mc:Fallback>
                <p:oleObj name="Equation" r:id="rId14" imgW="266400" imgH="27936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2" y="4425950"/>
                        <a:ext cx="255588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57"/>
          <p:cNvGraphicFramePr>
            <a:graphicFrameLocks noChangeAspect="1"/>
          </p:cNvGraphicFramePr>
          <p:nvPr/>
        </p:nvGraphicFramePr>
        <p:xfrm>
          <a:off x="8278812" y="4805363"/>
          <a:ext cx="2778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0" name="Equation" r:id="rId16" imgW="291960" imgH="279360" progId="Equation.DSMT4">
                  <p:embed/>
                </p:oleObj>
              </mc:Choice>
              <mc:Fallback>
                <p:oleObj name="Equation" r:id="rId16" imgW="291960" imgH="27936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2" y="4805363"/>
                        <a:ext cx="2778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58"/>
          <p:cNvGraphicFramePr>
            <a:graphicFrameLocks noChangeAspect="1"/>
          </p:cNvGraphicFramePr>
          <p:nvPr/>
        </p:nvGraphicFramePr>
        <p:xfrm>
          <a:off x="7205662" y="5075238"/>
          <a:ext cx="3159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1" name="Equation" r:id="rId18" imgW="317160" imgH="266400" progId="Equation.DSMT4">
                  <p:embed/>
                </p:oleObj>
              </mc:Choice>
              <mc:Fallback>
                <p:oleObj name="Equation" r:id="rId18" imgW="317160" imgH="2664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2" y="5075238"/>
                        <a:ext cx="3159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Line 59"/>
          <p:cNvSpPr>
            <a:spLocks noChangeShapeType="1"/>
          </p:cNvSpPr>
          <p:nvPr/>
        </p:nvSpPr>
        <p:spPr bwMode="auto">
          <a:xfrm flipH="1" flipV="1">
            <a:off x="6473825" y="2671763"/>
            <a:ext cx="619125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60"/>
          <p:cNvSpPr>
            <a:spLocks noChangeShapeType="1"/>
          </p:cNvSpPr>
          <p:nvPr/>
        </p:nvSpPr>
        <p:spPr bwMode="auto">
          <a:xfrm>
            <a:off x="5843587" y="3933825"/>
            <a:ext cx="2395538" cy="9350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63"/>
          <p:cNvSpPr>
            <a:spLocks noChangeShapeType="1"/>
          </p:cNvSpPr>
          <p:nvPr/>
        </p:nvSpPr>
        <p:spPr bwMode="auto">
          <a:xfrm flipV="1">
            <a:off x="5108575" y="4868863"/>
            <a:ext cx="3130550" cy="5635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64"/>
          <p:cNvSpPr>
            <a:spLocks noChangeShapeType="1"/>
          </p:cNvSpPr>
          <p:nvPr/>
        </p:nvSpPr>
        <p:spPr bwMode="auto">
          <a:xfrm>
            <a:off x="6473825" y="2671763"/>
            <a:ext cx="1765300" cy="2197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65"/>
          <p:cNvSpPr>
            <a:spLocks noChangeShapeType="1"/>
          </p:cNvSpPr>
          <p:nvPr/>
        </p:nvSpPr>
        <p:spPr bwMode="auto">
          <a:xfrm flipH="1" flipV="1">
            <a:off x="7092950" y="4424363"/>
            <a:ext cx="228600" cy="614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66"/>
          <p:cNvSpPr>
            <a:spLocks noChangeShapeType="1"/>
          </p:cNvSpPr>
          <p:nvPr/>
        </p:nvSpPr>
        <p:spPr bwMode="auto">
          <a:xfrm flipH="1" flipV="1">
            <a:off x="5843587" y="3933825"/>
            <a:ext cx="454025" cy="127793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67"/>
          <p:cNvSpPr>
            <a:spLocks noChangeShapeType="1"/>
          </p:cNvSpPr>
          <p:nvPr/>
        </p:nvSpPr>
        <p:spPr bwMode="auto">
          <a:xfrm flipH="1" flipV="1">
            <a:off x="5843587" y="3933825"/>
            <a:ext cx="758825" cy="2136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8" name="Object 68"/>
          <p:cNvGraphicFramePr>
            <a:graphicFrameLocks noChangeAspect="1"/>
          </p:cNvGraphicFramePr>
          <p:nvPr/>
        </p:nvGraphicFramePr>
        <p:xfrm>
          <a:off x="6318250" y="5092700"/>
          <a:ext cx="3984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2" name="Equation" r:id="rId20" imgW="419040" imgH="266400" progId="Equation.DSMT4">
                  <p:embed/>
                </p:oleObj>
              </mc:Choice>
              <mc:Fallback>
                <p:oleObj name="Equation" r:id="rId20" imgW="419040" imgH="2664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5092700"/>
                        <a:ext cx="398462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69"/>
          <p:cNvGraphicFramePr>
            <a:graphicFrameLocks noChangeAspect="1"/>
          </p:cNvGraphicFramePr>
          <p:nvPr/>
        </p:nvGraphicFramePr>
        <p:xfrm>
          <a:off x="6591300" y="5857875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73" name="Equation" r:id="rId22" imgW="190440" imgH="203040" progId="Equation.DSMT4">
                  <p:embed/>
                </p:oleObj>
              </mc:Choice>
              <mc:Fallback>
                <p:oleObj name="Equation" r:id="rId22" imgW="190440" imgH="20304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5857875"/>
                        <a:ext cx="190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457200" y="2743200"/>
            <a:ext cx="3962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M’ là trung điểm BA’;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304800" y="2129135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2. Tìm các mệnh đề đúng: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457200" y="3505200"/>
            <a:ext cx="3962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M’ là trung điểm BN;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457200" y="4343400"/>
            <a:ext cx="39624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A’ là trung điểm M’N;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457200" y="5257800"/>
            <a:ext cx="25908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M’N = BA’;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utoShape 32"/>
          <p:cNvSpPr>
            <a:spLocks noChangeArrowheads="1"/>
          </p:cNvSpPr>
          <p:nvPr/>
        </p:nvSpPr>
        <p:spPr bwMode="auto">
          <a:xfrm>
            <a:off x="457200" y="6019800"/>
            <a:ext cx="25908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E.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2M’N = 3BN.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61908-3C72-4482-B3F1-C7F1784958EA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6675" y="0"/>
            <a:ext cx="6588125" cy="642938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12301" name="Text Box 41"/>
          <p:cNvSpPr txBox="1">
            <a:spLocks noChangeArrowheads="1"/>
          </p:cNvSpPr>
          <p:nvPr/>
        </p:nvSpPr>
        <p:spPr bwMode="auto">
          <a:xfrm>
            <a:off x="0" y="642938"/>
            <a:ext cx="9144000" cy="15696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>
                <a:latin typeface="Times New Roman" pitchFamily="18" charset="0"/>
              </a:rPr>
              <a:t>           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Cho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tứ </a:t>
            </a:r>
            <a:r>
              <a:rPr lang="en-US" sz="2400">
                <a:solidFill>
                  <a:srgbClr val="0000FF"/>
                </a:solidFill>
                <a:latin typeface="Times New Roman" pitchFamily="18" charset="0"/>
              </a:rPr>
              <a:t>diện ABCD. Gọi M, N lần lượt là trung điểm của các cạnh AB, CD và G là trung điểm đoạn MN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. A’ là giao điểm của đường thẳng AG với mp(BCD). Qua M kẻ Mx song song với AA’ và Mx cắt (BCD) tại M’.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graphicFrame>
        <p:nvGraphicFramePr>
          <p:cNvPr id="12290" name="Object 45"/>
          <p:cNvGraphicFramePr>
            <a:graphicFrameLocks noChangeAspect="1"/>
          </p:cNvGraphicFramePr>
          <p:nvPr/>
        </p:nvGraphicFramePr>
        <p:xfrm>
          <a:off x="7827962" y="5346700"/>
          <a:ext cx="254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8" name="Equation" r:id="rId4" imgW="253800" imgH="279360" progId="Equation.DSMT4">
                  <p:embed/>
                </p:oleObj>
              </mc:Choice>
              <mc:Fallback>
                <p:oleObj name="Equation" r:id="rId4" imgW="253800" imgH="279360" progId="Equation.DSMT4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7962" y="5346700"/>
                        <a:ext cx="254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3" name="Line 46"/>
          <p:cNvSpPr>
            <a:spLocks noChangeShapeType="1"/>
          </p:cNvSpPr>
          <p:nvPr/>
        </p:nvSpPr>
        <p:spPr bwMode="auto">
          <a:xfrm>
            <a:off x="6473825" y="2671763"/>
            <a:ext cx="1289050" cy="27813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4" name="Line 47"/>
          <p:cNvSpPr>
            <a:spLocks noChangeShapeType="1"/>
          </p:cNvSpPr>
          <p:nvPr/>
        </p:nvSpPr>
        <p:spPr bwMode="auto">
          <a:xfrm flipH="1">
            <a:off x="7762875" y="4359275"/>
            <a:ext cx="904875" cy="10731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5" name="Line 48"/>
          <p:cNvSpPr>
            <a:spLocks noChangeShapeType="1"/>
          </p:cNvSpPr>
          <p:nvPr/>
        </p:nvSpPr>
        <p:spPr bwMode="auto">
          <a:xfrm>
            <a:off x="5108575" y="5453063"/>
            <a:ext cx="26543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6" name="Line 49"/>
          <p:cNvSpPr>
            <a:spLocks noChangeShapeType="1"/>
          </p:cNvSpPr>
          <p:nvPr/>
        </p:nvSpPr>
        <p:spPr bwMode="auto">
          <a:xfrm flipH="1">
            <a:off x="5111750" y="2671763"/>
            <a:ext cx="1362075" cy="2776537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7" name="Line 50"/>
          <p:cNvSpPr>
            <a:spLocks noChangeShapeType="1"/>
          </p:cNvSpPr>
          <p:nvPr/>
        </p:nvSpPr>
        <p:spPr bwMode="auto">
          <a:xfrm>
            <a:off x="6473825" y="2671763"/>
            <a:ext cx="2192337" cy="16764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08" name="Line 51"/>
          <p:cNvSpPr>
            <a:spLocks noChangeShapeType="1"/>
          </p:cNvSpPr>
          <p:nvPr/>
        </p:nvSpPr>
        <p:spPr bwMode="auto">
          <a:xfrm flipV="1">
            <a:off x="5108575" y="4368800"/>
            <a:ext cx="3540125" cy="1079500"/>
          </a:xfrm>
          <a:prstGeom prst="line">
            <a:avLst/>
          </a:prstGeom>
          <a:noFill/>
          <a:ln w="28575">
            <a:solidFill>
              <a:srgbClr val="00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1" name="Object 52"/>
          <p:cNvGraphicFramePr>
            <a:graphicFrameLocks noChangeAspect="1"/>
          </p:cNvGraphicFramePr>
          <p:nvPr/>
        </p:nvGraphicFramePr>
        <p:xfrm>
          <a:off x="6516687" y="2362200"/>
          <a:ext cx="2413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9" name="Equation" r:id="rId6" imgW="241200" imgH="266400" progId="Equation.DSMT4">
                  <p:embed/>
                </p:oleObj>
              </mc:Choice>
              <mc:Fallback>
                <p:oleObj name="Equation" r:id="rId6" imgW="241200" imgH="266400" progId="Equation.DSMT4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687" y="2362200"/>
                        <a:ext cx="241300" cy="266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53"/>
          <p:cNvGraphicFramePr>
            <a:graphicFrameLocks noChangeAspect="1"/>
          </p:cNvGraphicFramePr>
          <p:nvPr/>
        </p:nvGraphicFramePr>
        <p:xfrm>
          <a:off x="4795837" y="5062538"/>
          <a:ext cx="2397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0" name="Equation" r:id="rId8" imgW="241200" imgH="266400" progId="Equation.DSMT4">
                  <p:embed/>
                </p:oleObj>
              </mc:Choice>
              <mc:Fallback>
                <p:oleObj name="Equation" r:id="rId8" imgW="241200" imgH="266400" progId="Equation.DSMT4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5837" y="5062538"/>
                        <a:ext cx="2397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54"/>
          <p:cNvGraphicFramePr>
            <a:graphicFrameLocks noChangeAspect="1"/>
          </p:cNvGraphicFramePr>
          <p:nvPr/>
        </p:nvGraphicFramePr>
        <p:xfrm>
          <a:off x="8713787" y="4130675"/>
          <a:ext cx="277813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1" name="Equation" r:id="rId10" imgW="279360" imgH="266400" progId="Equation.DSMT4">
                  <p:embed/>
                </p:oleObj>
              </mc:Choice>
              <mc:Fallback>
                <p:oleObj name="Equation" r:id="rId10" imgW="279360" imgH="266400" progId="Equation.DSMT4">
                  <p:embed/>
                  <p:pic>
                    <p:nvPicPr>
                      <p:cNvPr id="0" name="Object 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13787" y="4130675"/>
                        <a:ext cx="277813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4" name="Object 55"/>
          <p:cNvGraphicFramePr>
            <a:graphicFrameLocks noChangeAspect="1"/>
          </p:cNvGraphicFramePr>
          <p:nvPr/>
        </p:nvGraphicFramePr>
        <p:xfrm>
          <a:off x="5494337" y="3767138"/>
          <a:ext cx="3270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2" name="Equation" r:id="rId12" imgW="342720" imgH="266400" progId="Equation.DSMT4">
                  <p:embed/>
                </p:oleObj>
              </mc:Choice>
              <mc:Fallback>
                <p:oleObj name="Equation" r:id="rId12" imgW="342720" imgH="266400" progId="Equation.DSMT4">
                  <p:embed/>
                  <p:pic>
                    <p:nvPicPr>
                      <p:cNvPr id="0" name="Object 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4337" y="3767138"/>
                        <a:ext cx="327025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5" name="Object 56"/>
          <p:cNvGraphicFramePr>
            <a:graphicFrameLocks noChangeAspect="1"/>
          </p:cNvGraphicFramePr>
          <p:nvPr/>
        </p:nvGraphicFramePr>
        <p:xfrm>
          <a:off x="6843712" y="4425950"/>
          <a:ext cx="255588" cy="26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3" name="Equation" r:id="rId14" imgW="266400" imgH="279360" progId="Equation.DSMT4">
                  <p:embed/>
                </p:oleObj>
              </mc:Choice>
              <mc:Fallback>
                <p:oleObj name="Equation" r:id="rId14" imgW="266400" imgH="279360" progId="Equation.DSMT4">
                  <p:embed/>
                  <p:pic>
                    <p:nvPicPr>
                      <p:cNvPr id="0" name="Object 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3712" y="4425950"/>
                        <a:ext cx="255588" cy="26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6" name="Object 57"/>
          <p:cNvGraphicFramePr>
            <a:graphicFrameLocks noChangeAspect="1"/>
          </p:cNvGraphicFramePr>
          <p:nvPr/>
        </p:nvGraphicFramePr>
        <p:xfrm>
          <a:off x="8278812" y="4805363"/>
          <a:ext cx="2778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4" name="Equation" r:id="rId16" imgW="291960" imgH="279360" progId="Equation.DSMT4">
                  <p:embed/>
                </p:oleObj>
              </mc:Choice>
              <mc:Fallback>
                <p:oleObj name="Equation" r:id="rId16" imgW="291960" imgH="279360" progId="Equation.DSMT4">
                  <p:embed/>
                  <p:pic>
                    <p:nvPicPr>
                      <p:cNvPr id="0" name="Object 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8812" y="4805363"/>
                        <a:ext cx="2778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7" name="Object 58"/>
          <p:cNvGraphicFramePr>
            <a:graphicFrameLocks noChangeAspect="1"/>
          </p:cNvGraphicFramePr>
          <p:nvPr/>
        </p:nvGraphicFramePr>
        <p:xfrm>
          <a:off x="7205662" y="5075238"/>
          <a:ext cx="315913" cy="265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5" name="Equation" r:id="rId18" imgW="317160" imgH="266400" progId="Equation.DSMT4">
                  <p:embed/>
                </p:oleObj>
              </mc:Choice>
              <mc:Fallback>
                <p:oleObj name="Equation" r:id="rId18" imgW="317160" imgH="266400" progId="Equation.DSMT4">
                  <p:embed/>
                  <p:pic>
                    <p:nvPicPr>
                      <p:cNvPr id="0" name="Object 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5662" y="5075238"/>
                        <a:ext cx="315913" cy="265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309" name="Line 59"/>
          <p:cNvSpPr>
            <a:spLocks noChangeShapeType="1"/>
          </p:cNvSpPr>
          <p:nvPr/>
        </p:nvSpPr>
        <p:spPr bwMode="auto">
          <a:xfrm flipH="1" flipV="1">
            <a:off x="6473825" y="2671763"/>
            <a:ext cx="619125" cy="1752600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0" name="Line 60"/>
          <p:cNvSpPr>
            <a:spLocks noChangeShapeType="1"/>
          </p:cNvSpPr>
          <p:nvPr/>
        </p:nvSpPr>
        <p:spPr bwMode="auto">
          <a:xfrm>
            <a:off x="5843587" y="3933825"/>
            <a:ext cx="2395538" cy="935038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1" name="Line 63"/>
          <p:cNvSpPr>
            <a:spLocks noChangeShapeType="1"/>
          </p:cNvSpPr>
          <p:nvPr/>
        </p:nvSpPr>
        <p:spPr bwMode="auto">
          <a:xfrm flipV="1">
            <a:off x="5108575" y="4868863"/>
            <a:ext cx="3130550" cy="563562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2" name="Line 64"/>
          <p:cNvSpPr>
            <a:spLocks noChangeShapeType="1"/>
          </p:cNvSpPr>
          <p:nvPr/>
        </p:nvSpPr>
        <p:spPr bwMode="auto">
          <a:xfrm>
            <a:off x="6473825" y="2671763"/>
            <a:ext cx="1765300" cy="2197100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3" name="Line 65"/>
          <p:cNvSpPr>
            <a:spLocks noChangeShapeType="1"/>
          </p:cNvSpPr>
          <p:nvPr/>
        </p:nvSpPr>
        <p:spPr bwMode="auto">
          <a:xfrm flipH="1" flipV="1">
            <a:off x="7092950" y="4424363"/>
            <a:ext cx="228600" cy="614362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4" name="Line 66"/>
          <p:cNvSpPr>
            <a:spLocks noChangeShapeType="1"/>
          </p:cNvSpPr>
          <p:nvPr/>
        </p:nvSpPr>
        <p:spPr bwMode="auto">
          <a:xfrm flipH="1" flipV="1">
            <a:off x="5843587" y="3933825"/>
            <a:ext cx="454025" cy="1277938"/>
          </a:xfrm>
          <a:prstGeom prst="line">
            <a:avLst/>
          </a:prstGeom>
          <a:noFill/>
          <a:ln w="28575">
            <a:solidFill>
              <a:srgbClr val="FF00FF"/>
            </a:solidFill>
            <a:prstDash val="dash"/>
            <a:round/>
            <a:headEnd type="oval" w="med" len="med"/>
            <a:tailEnd type="oval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315" name="Line 67"/>
          <p:cNvSpPr>
            <a:spLocks noChangeShapeType="1"/>
          </p:cNvSpPr>
          <p:nvPr/>
        </p:nvSpPr>
        <p:spPr bwMode="auto">
          <a:xfrm flipH="1" flipV="1">
            <a:off x="5843587" y="3933825"/>
            <a:ext cx="758825" cy="2136775"/>
          </a:xfrm>
          <a:prstGeom prst="line">
            <a:avLst/>
          </a:prstGeom>
          <a:noFill/>
          <a:ln w="28575">
            <a:solidFill>
              <a:srgbClr val="FF00FF"/>
            </a:solidFill>
            <a:round/>
            <a:headEnd/>
            <a:tailEnd type="oval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2298" name="Object 68"/>
          <p:cNvGraphicFramePr>
            <a:graphicFrameLocks noChangeAspect="1"/>
          </p:cNvGraphicFramePr>
          <p:nvPr/>
        </p:nvGraphicFramePr>
        <p:xfrm>
          <a:off x="6318250" y="5092700"/>
          <a:ext cx="398462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6" name="Equation" r:id="rId20" imgW="419040" imgH="266400" progId="Equation.DSMT4">
                  <p:embed/>
                </p:oleObj>
              </mc:Choice>
              <mc:Fallback>
                <p:oleObj name="Equation" r:id="rId20" imgW="419040" imgH="266400" progId="Equation.DSMT4">
                  <p:embed/>
                  <p:pic>
                    <p:nvPicPr>
                      <p:cNvPr id="0" name="Object 6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0" y="5092700"/>
                        <a:ext cx="398462" cy="254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9" name="Object 69"/>
          <p:cNvGraphicFramePr>
            <a:graphicFrameLocks noChangeAspect="1"/>
          </p:cNvGraphicFramePr>
          <p:nvPr/>
        </p:nvGraphicFramePr>
        <p:xfrm>
          <a:off x="6591300" y="5857875"/>
          <a:ext cx="190500" cy="20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97" name="Equation" r:id="rId22" imgW="190440" imgH="203040" progId="Equation.DSMT4">
                  <p:embed/>
                </p:oleObj>
              </mc:Choice>
              <mc:Fallback>
                <p:oleObj name="Equation" r:id="rId22" imgW="190440" imgH="203040" progId="Equation.DSMT4">
                  <p:embed/>
                  <p:pic>
                    <p:nvPicPr>
                      <p:cNvPr id="0" name="Object 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1300" y="5857875"/>
                        <a:ext cx="190500" cy="20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AutoShape 32"/>
          <p:cNvSpPr>
            <a:spLocks noChangeArrowheads="1"/>
          </p:cNvSpPr>
          <p:nvPr/>
        </p:nvSpPr>
        <p:spPr bwMode="auto">
          <a:xfrm>
            <a:off x="457200" y="2743200"/>
            <a:ext cx="25146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514350" indent="-514350">
              <a:defRPr/>
            </a:pPr>
            <a:r>
              <a:rPr lang="en-US" sz="2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 = 2GA’;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1"/>
          <p:cNvSpPr txBox="1">
            <a:spLocks noChangeArrowheads="1"/>
          </p:cNvSpPr>
          <p:nvPr/>
        </p:nvSpPr>
        <p:spPr bwMode="auto">
          <a:xfrm>
            <a:off x="304800" y="2129135"/>
            <a:ext cx="9144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Wingdings" pitchFamily="2" charset="2"/>
              <a:buNone/>
            </a:pP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</a:rPr>
              <a:t>3. Tìm mệnh đề đúng:</a:t>
            </a:r>
            <a:endParaRPr lang="en-US" sz="240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6" name="AutoShape 32"/>
          <p:cNvSpPr>
            <a:spLocks noChangeArrowheads="1"/>
          </p:cNvSpPr>
          <p:nvPr/>
        </p:nvSpPr>
        <p:spPr bwMode="auto">
          <a:xfrm>
            <a:off x="457200" y="3505200"/>
            <a:ext cx="25146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 = 3GA’;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AutoShape 32"/>
          <p:cNvSpPr>
            <a:spLocks noChangeArrowheads="1"/>
          </p:cNvSpPr>
          <p:nvPr/>
        </p:nvSpPr>
        <p:spPr bwMode="auto">
          <a:xfrm>
            <a:off x="457200" y="4343400"/>
            <a:ext cx="25146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2GA = 3GA’;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AutoShape 32"/>
          <p:cNvSpPr>
            <a:spLocks noChangeArrowheads="1"/>
          </p:cNvSpPr>
          <p:nvPr/>
        </p:nvSpPr>
        <p:spPr bwMode="auto">
          <a:xfrm>
            <a:off x="457200" y="5257800"/>
            <a:ext cx="25146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D.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GA = GA’.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32"/>
          <p:cNvSpPr>
            <a:spLocks noChangeArrowheads="1"/>
          </p:cNvSpPr>
          <p:nvPr/>
        </p:nvSpPr>
        <p:spPr bwMode="auto">
          <a:xfrm>
            <a:off x="457200" y="3505200"/>
            <a:ext cx="2514600" cy="609600"/>
          </a:xfrm>
          <a:prstGeom prst="octagon">
            <a:avLst>
              <a:gd name="adj" fmla="val 33778"/>
            </a:avLst>
          </a:prstGeom>
          <a:solidFill>
            <a:srgbClr val="FFFF00"/>
          </a:solidFill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GA = 3GA’;</a:t>
            </a:r>
            <a:endParaRPr lang="en-US" sz="260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28637-121B-492B-B3C9-33DFF56026E1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7" grpId="0" animBg="1"/>
      <p:bldP spid="38" grpId="0" animBg="1"/>
      <p:bldP spid="3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10" name="Text Box 6"/>
          <p:cNvSpPr txBox="1">
            <a:spLocks noChangeArrowheads="1"/>
          </p:cNvSpPr>
          <p:nvPr/>
        </p:nvSpPr>
        <p:spPr bwMode="auto">
          <a:xfrm>
            <a:off x="228600" y="838200"/>
            <a:ext cx="8534400" cy="341632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              </a:t>
            </a: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Cho hai ñöôøng thaúng a vaø b song song vôùi nhau</a:t>
            </a:r>
            <a:r>
              <a:rPr lang="en-US" sz="2400" smtClean="0">
                <a:solidFill>
                  <a:schemeClr val="hlink"/>
                </a:solidFill>
                <a:latin typeface="VNI-Times" pitchFamily="2" charset="0"/>
              </a:rPr>
              <a:t>. Caâu </a:t>
            </a:r>
            <a:r>
              <a:rPr lang="en-US" sz="2400">
                <a:solidFill>
                  <a:schemeClr val="hlink"/>
                </a:solidFill>
                <a:latin typeface="VNI-Times" pitchFamily="2" charset="0"/>
              </a:rPr>
              <a:t>naøo sai trong caùc caâu sau?</a:t>
            </a:r>
          </a:p>
          <a:p>
            <a:pPr marL="342900" indent="-342900">
              <a:spcBef>
                <a:spcPct val="50000"/>
              </a:spcBef>
              <a:buFontTx/>
              <a:buAutoNum type="alphaUcParenBoth"/>
            </a:pPr>
            <a:r>
              <a:rPr lang="en-US" sz="2400">
                <a:latin typeface="VNI-Times" pitchFamily="2" charset="0"/>
              </a:rPr>
              <a:t> Hai ñöôøng thaúng a vaø b cuøng naèm treân moät maët phaúng;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(B) Neáu c laø ñöôøng thaúng song song vôùi a thì c song song hoaëc truøng vôùi b;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(C) Moïi maët phaúng caét a ñeàu caét b;</a:t>
            </a:r>
          </a:p>
          <a:p>
            <a:pPr marL="342900" indent="-342900">
              <a:spcBef>
                <a:spcPct val="50000"/>
              </a:spcBef>
            </a:pPr>
            <a:r>
              <a:rPr lang="en-US" sz="2400">
                <a:latin typeface="VNI-Times" pitchFamily="2" charset="0"/>
              </a:rPr>
              <a:t>(D) Moïi ñöôøng thaúng caét a ñeàu phaûi caét b;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5549900" y="3733800"/>
            <a:ext cx="3594100" cy="2557463"/>
            <a:chOff x="2027" y="2459"/>
            <a:chExt cx="2264" cy="1611"/>
          </a:xfrm>
        </p:grpSpPr>
        <p:sp>
          <p:nvSpPr>
            <p:cNvPr id="72717" name="Line 13"/>
            <p:cNvSpPr>
              <a:spLocks noChangeShapeType="1"/>
            </p:cNvSpPr>
            <p:nvPr/>
          </p:nvSpPr>
          <p:spPr bwMode="auto">
            <a:xfrm>
              <a:off x="2878" y="3864"/>
              <a:ext cx="571" cy="206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2718" name="Line 14"/>
            <p:cNvSpPr>
              <a:spLocks noChangeShapeType="1"/>
            </p:cNvSpPr>
            <p:nvPr/>
          </p:nvSpPr>
          <p:spPr bwMode="auto">
            <a:xfrm>
              <a:off x="3449" y="2658"/>
              <a:ext cx="1" cy="1412"/>
            </a:xfrm>
            <a:prstGeom prst="line">
              <a:avLst/>
            </a:prstGeom>
            <a:noFill/>
            <a:ln w="19050">
              <a:solidFill>
                <a:srgbClr val="FF006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67"/>
            <p:cNvGrpSpPr>
              <a:grpSpLocks/>
            </p:cNvGrpSpPr>
            <p:nvPr/>
          </p:nvGrpSpPr>
          <p:grpSpPr bwMode="auto">
            <a:xfrm>
              <a:off x="2027" y="2459"/>
              <a:ext cx="2264" cy="1413"/>
              <a:chOff x="2027" y="2459"/>
              <a:chExt cx="2264" cy="1413"/>
            </a:xfrm>
          </p:grpSpPr>
          <p:sp>
            <p:nvSpPr>
              <p:cNvPr id="72713" name="Line 9"/>
              <p:cNvSpPr>
                <a:spLocks noChangeShapeType="1"/>
              </p:cNvSpPr>
              <p:nvPr/>
            </p:nvSpPr>
            <p:spPr bwMode="auto">
              <a:xfrm>
                <a:off x="2688" y="3343"/>
                <a:ext cx="975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4" name="Line 10"/>
              <p:cNvSpPr>
                <a:spLocks noChangeShapeType="1"/>
              </p:cNvSpPr>
              <p:nvPr/>
            </p:nvSpPr>
            <p:spPr bwMode="auto">
              <a:xfrm>
                <a:off x="2688" y="3153"/>
                <a:ext cx="1050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5" name="Line 11"/>
              <p:cNvSpPr>
                <a:spLocks noChangeShapeType="1"/>
              </p:cNvSpPr>
              <p:nvPr/>
            </p:nvSpPr>
            <p:spPr bwMode="auto">
              <a:xfrm>
                <a:off x="2878" y="2459"/>
                <a:ext cx="1" cy="1413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6" name="Line 12"/>
              <p:cNvSpPr>
                <a:spLocks noChangeShapeType="1"/>
              </p:cNvSpPr>
              <p:nvPr/>
            </p:nvSpPr>
            <p:spPr bwMode="auto">
              <a:xfrm>
                <a:off x="2878" y="2459"/>
                <a:ext cx="571" cy="199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19" name="Line 15"/>
              <p:cNvSpPr>
                <a:spLocks noChangeShapeType="1"/>
              </p:cNvSpPr>
              <p:nvPr/>
            </p:nvSpPr>
            <p:spPr bwMode="auto">
              <a:xfrm>
                <a:off x="3449" y="3153"/>
                <a:ext cx="289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0" name="Line 16"/>
              <p:cNvSpPr>
                <a:spLocks noChangeShapeType="1"/>
              </p:cNvSpPr>
              <p:nvPr/>
            </p:nvSpPr>
            <p:spPr bwMode="auto">
              <a:xfrm>
                <a:off x="3449" y="3343"/>
                <a:ext cx="214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5" name="Line 21"/>
              <p:cNvSpPr>
                <a:spLocks noChangeShapeType="1"/>
              </p:cNvSpPr>
              <p:nvPr/>
            </p:nvSpPr>
            <p:spPr bwMode="auto">
              <a:xfrm>
                <a:off x="2878" y="2459"/>
                <a:ext cx="1" cy="430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7" name="Line 23"/>
              <p:cNvSpPr>
                <a:spLocks noChangeShapeType="1"/>
              </p:cNvSpPr>
              <p:nvPr/>
            </p:nvSpPr>
            <p:spPr bwMode="auto">
              <a:xfrm>
                <a:off x="2878" y="3500"/>
                <a:ext cx="1" cy="364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8" name="Line 24"/>
              <p:cNvSpPr>
                <a:spLocks noChangeShapeType="1"/>
              </p:cNvSpPr>
              <p:nvPr/>
            </p:nvSpPr>
            <p:spPr bwMode="auto">
              <a:xfrm>
                <a:off x="2878" y="2889"/>
                <a:ext cx="571" cy="611"/>
              </a:xfrm>
              <a:prstGeom prst="line">
                <a:avLst/>
              </a:prstGeom>
              <a:noFill/>
              <a:ln w="19050">
                <a:solidFill>
                  <a:srgbClr val="FF0066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29" name="Line 25"/>
              <p:cNvSpPr>
                <a:spLocks noChangeShapeType="1"/>
              </p:cNvSpPr>
              <p:nvPr/>
            </p:nvSpPr>
            <p:spPr bwMode="auto">
              <a:xfrm>
                <a:off x="2688" y="3343"/>
                <a:ext cx="612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0" name="Line 26"/>
              <p:cNvSpPr>
                <a:spLocks noChangeShapeType="1"/>
              </p:cNvSpPr>
              <p:nvPr/>
            </p:nvSpPr>
            <p:spPr bwMode="auto">
              <a:xfrm>
                <a:off x="2688" y="3153"/>
                <a:ext cx="438" cy="1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32" name="Oval 28"/>
              <p:cNvSpPr>
                <a:spLocks noChangeArrowheads="1"/>
              </p:cNvSpPr>
              <p:nvPr/>
            </p:nvSpPr>
            <p:spPr bwMode="auto">
              <a:xfrm>
                <a:off x="3110" y="3137"/>
                <a:ext cx="41" cy="41"/>
              </a:xfrm>
              <a:prstGeom prst="ellipse">
                <a:avLst/>
              </a:prstGeom>
              <a:solidFill>
                <a:srgbClr val="FF0000"/>
              </a:solidFill>
              <a:ln w="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755" name="Arc 51"/>
              <p:cNvSpPr>
                <a:spLocks/>
              </p:cNvSpPr>
              <p:nvPr/>
            </p:nvSpPr>
            <p:spPr bwMode="auto">
              <a:xfrm rot="10800000">
                <a:off x="3256" y="2600"/>
                <a:ext cx="192" cy="240"/>
              </a:xfrm>
              <a:custGeom>
                <a:avLst/>
                <a:gdLst>
                  <a:gd name="G0" fmla="+- 0 0 0"/>
                  <a:gd name="G1" fmla="+- 21600 0 0"/>
                  <a:gd name="G2" fmla="+- 21600 0 0"/>
                  <a:gd name="T0" fmla="*/ 0 w 21600"/>
                  <a:gd name="T1" fmla="*/ 0 h 21600"/>
                  <a:gd name="T2" fmla="*/ 21600 w 21600"/>
                  <a:gd name="T3" fmla="*/ 21600 h 21600"/>
                  <a:gd name="T4" fmla="*/ 0 w 21600"/>
                  <a:gd name="T5" fmla="*/ 216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12700" cap="sq">
                <a:solidFill>
                  <a:srgbClr val="FF0066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" name="Group 66"/>
              <p:cNvGrpSpPr>
                <a:grpSpLocks/>
              </p:cNvGrpSpPr>
              <p:nvPr/>
            </p:nvGrpSpPr>
            <p:grpSpPr bwMode="auto">
              <a:xfrm>
                <a:off x="2027" y="2889"/>
                <a:ext cx="2264" cy="663"/>
                <a:chOff x="2027" y="2889"/>
                <a:chExt cx="2264" cy="663"/>
              </a:xfrm>
            </p:grpSpPr>
            <p:sp>
              <p:nvSpPr>
                <p:cNvPr id="72721" name="Line 17"/>
                <p:cNvSpPr>
                  <a:spLocks noChangeShapeType="1"/>
                </p:cNvSpPr>
                <p:nvPr/>
              </p:nvSpPr>
              <p:spPr bwMode="auto">
                <a:xfrm flipH="1">
                  <a:off x="2027" y="2889"/>
                  <a:ext cx="546" cy="61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2" name="Line 18"/>
                <p:cNvSpPr>
                  <a:spLocks noChangeShapeType="1"/>
                </p:cNvSpPr>
                <p:nvPr/>
              </p:nvSpPr>
              <p:spPr bwMode="auto">
                <a:xfrm>
                  <a:off x="2573" y="2889"/>
                  <a:ext cx="1710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3" name="Line 19"/>
                <p:cNvSpPr>
                  <a:spLocks noChangeShapeType="1"/>
                </p:cNvSpPr>
                <p:nvPr/>
              </p:nvSpPr>
              <p:spPr bwMode="auto">
                <a:xfrm>
                  <a:off x="3449" y="2889"/>
                  <a:ext cx="834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4" name="Line 20"/>
                <p:cNvSpPr>
                  <a:spLocks noChangeShapeType="1"/>
                </p:cNvSpPr>
                <p:nvPr/>
              </p:nvSpPr>
              <p:spPr bwMode="auto">
                <a:xfrm>
                  <a:off x="2573" y="2889"/>
                  <a:ext cx="305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26" name="Line 22"/>
                <p:cNvSpPr>
                  <a:spLocks noChangeShapeType="1"/>
                </p:cNvSpPr>
                <p:nvPr/>
              </p:nvSpPr>
              <p:spPr bwMode="auto">
                <a:xfrm>
                  <a:off x="2027" y="3500"/>
                  <a:ext cx="1719" cy="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3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3746" y="2889"/>
                  <a:ext cx="545" cy="611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54" name="Arc 50"/>
                <p:cNvSpPr>
                  <a:spLocks/>
                </p:cNvSpPr>
                <p:nvPr/>
              </p:nvSpPr>
              <p:spPr bwMode="auto">
                <a:xfrm>
                  <a:off x="2160" y="3321"/>
                  <a:ext cx="144" cy="188"/>
                </a:xfrm>
                <a:custGeom>
                  <a:avLst/>
                  <a:gdLst>
                    <a:gd name="G0" fmla="+- 0 0 0"/>
                    <a:gd name="G1" fmla="+- 21484 0 0"/>
                    <a:gd name="G2" fmla="+- 21600 0 0"/>
                    <a:gd name="T0" fmla="*/ 2238 w 21600"/>
                    <a:gd name="T1" fmla="*/ 0 h 28186"/>
                    <a:gd name="T2" fmla="*/ 20534 w 21600"/>
                    <a:gd name="T3" fmla="*/ 28186 h 28186"/>
                    <a:gd name="T4" fmla="*/ 0 w 21600"/>
                    <a:gd name="T5" fmla="*/ 21484 h 28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1600" h="28186" fill="none" extrusionOk="0">
                      <a:moveTo>
                        <a:pt x="2237" y="0"/>
                      </a:moveTo>
                      <a:cubicBezTo>
                        <a:pt x="13241" y="1146"/>
                        <a:pt x="21600" y="10421"/>
                        <a:pt x="21600" y="21484"/>
                      </a:cubicBezTo>
                      <a:cubicBezTo>
                        <a:pt x="21600" y="23760"/>
                        <a:pt x="21240" y="26022"/>
                        <a:pt x="20533" y="28185"/>
                      </a:cubicBezTo>
                    </a:path>
                    <a:path w="21600" h="28186" stroke="0" extrusionOk="0">
                      <a:moveTo>
                        <a:pt x="2237" y="0"/>
                      </a:moveTo>
                      <a:cubicBezTo>
                        <a:pt x="13241" y="1146"/>
                        <a:pt x="21600" y="10421"/>
                        <a:pt x="21600" y="21484"/>
                      </a:cubicBezTo>
                      <a:cubicBezTo>
                        <a:pt x="21600" y="23760"/>
                        <a:pt x="21240" y="26022"/>
                        <a:pt x="20533" y="28185"/>
                      </a:cubicBezTo>
                      <a:lnTo>
                        <a:pt x="0" y="21484"/>
                      </a:lnTo>
                      <a:close/>
                    </a:path>
                  </a:pathLst>
                </a:custGeom>
                <a:noFill/>
                <a:ln w="12700" cap="sq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756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064" y="3264"/>
                  <a:ext cx="192" cy="288"/>
                </a:xfrm>
                <a:prstGeom prst="rect">
                  <a:avLst/>
                </a:prstGeom>
                <a:noFill/>
                <a:ln w="12700" cap="sq">
                  <a:noFill/>
                  <a:miter lim="800000"/>
                  <a:headEnd type="none" w="sm" len="sm"/>
                  <a:tailEnd type="none" w="sm" len="sm"/>
                </a:ln>
                <a:effectLst/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2400">
                      <a:sym typeface="Symbol" pitchFamily="18" charset="2"/>
                    </a:rPr>
                    <a:t></a:t>
                  </a:r>
                </a:p>
              </p:txBody>
            </p:sp>
          </p:grpSp>
          <p:sp>
            <p:nvSpPr>
              <p:cNvPr id="72757" name="Text Box 53"/>
              <p:cNvSpPr txBox="1">
                <a:spLocks noChangeArrowheads="1"/>
              </p:cNvSpPr>
              <p:nvPr/>
            </p:nvSpPr>
            <p:spPr bwMode="auto">
              <a:xfrm>
                <a:off x="3280" y="2608"/>
                <a:ext cx="38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>
                    <a:solidFill>
                      <a:srgbClr val="FF0066"/>
                    </a:solidFill>
                    <a:sym typeface="Symbol" pitchFamily="18" charset="2"/>
                  </a:rPr>
                  <a:t>P</a:t>
                </a:r>
              </a:p>
            </p:txBody>
          </p:sp>
          <p:sp>
            <p:nvSpPr>
              <p:cNvPr id="72760" name="Text Box 56"/>
              <p:cNvSpPr txBox="1">
                <a:spLocks noChangeArrowheads="1"/>
              </p:cNvSpPr>
              <p:nvPr/>
            </p:nvSpPr>
            <p:spPr bwMode="auto">
              <a:xfrm>
                <a:off x="2552" y="2896"/>
                <a:ext cx="384" cy="288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400">
                    <a:solidFill>
                      <a:srgbClr val="000000"/>
                    </a:solidFill>
                    <a:sym typeface="Symbol" pitchFamily="18" charset="2"/>
                  </a:rPr>
                  <a:t>a</a:t>
                </a:r>
              </a:p>
            </p:txBody>
          </p:sp>
          <p:sp>
            <p:nvSpPr>
              <p:cNvPr id="72761" name="Text Box 57"/>
              <p:cNvSpPr txBox="1">
                <a:spLocks noChangeArrowheads="1"/>
              </p:cNvSpPr>
              <p:nvPr/>
            </p:nvSpPr>
            <p:spPr bwMode="auto">
              <a:xfrm>
                <a:off x="2496" y="3168"/>
                <a:ext cx="384" cy="2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000000"/>
                    </a:solidFill>
                    <a:sym typeface="Symbol" pitchFamily="18" charset="2"/>
                  </a:rPr>
                  <a:t>b</a:t>
                </a:r>
              </a:p>
            </p:txBody>
          </p:sp>
          <p:sp>
            <p:nvSpPr>
              <p:cNvPr id="72762" name="Text Box 58"/>
              <p:cNvSpPr txBox="1">
                <a:spLocks noChangeArrowheads="1"/>
              </p:cNvSpPr>
              <p:nvPr/>
            </p:nvSpPr>
            <p:spPr bwMode="auto">
              <a:xfrm>
                <a:off x="3064" y="2920"/>
                <a:ext cx="384" cy="250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2000">
                    <a:solidFill>
                      <a:srgbClr val="000000"/>
                    </a:solidFill>
                    <a:sym typeface="Symbol" pitchFamily="18" charset="2"/>
                  </a:rPr>
                  <a:t>A</a:t>
                </a:r>
              </a:p>
            </p:txBody>
          </p:sp>
        </p:grpSp>
      </p:grpSp>
      <p:pic>
        <p:nvPicPr>
          <p:cNvPr id="72776" name="Picture 72" descr="abu061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33800"/>
            <a:ext cx="990600" cy="55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42862"/>
            <a:ext cx="6588125" cy="642938"/>
          </a:xfrm>
        </p:spPr>
        <p:txBody>
          <a:bodyPr/>
          <a:lstStyle/>
          <a:p>
            <a:pPr eaLnBrk="1" hangingPunct="1"/>
            <a:r>
              <a:rPr lang="en-US" sz="3400" smtClean="0">
                <a:latin typeface="Times New Roman" pitchFamily="18" charset="0"/>
                <a:cs typeface="Times New Roman" pitchFamily="18" charset="0"/>
              </a:rPr>
              <a:t>Bài tập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2AA7D-A9CA-45CA-BC8F-D2C77683B08D}" type="datetime1">
              <a:rPr lang="vi-VN" smtClean="0"/>
              <a:t>16/11/2017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27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0" dur="500"/>
                                        <p:tgtEl>
                                          <p:spTgt spid="727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8ID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71" name="AutoShape 35"/>
          <p:cNvSpPr>
            <a:spLocks noChangeArrowheads="1"/>
          </p:cNvSpPr>
          <p:nvPr/>
        </p:nvSpPr>
        <p:spPr bwMode="auto">
          <a:xfrm>
            <a:off x="4800600" y="3657600"/>
            <a:ext cx="41148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D.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AutoShape 30"/>
          <p:cNvSpPr>
            <a:spLocks noChangeArrowheads="1"/>
          </p:cNvSpPr>
          <p:nvPr/>
        </p:nvSpPr>
        <p:spPr bwMode="auto">
          <a:xfrm>
            <a:off x="152400" y="228600"/>
            <a:ext cx="1295400" cy="609600"/>
          </a:xfrm>
          <a:prstGeom prst="roundRect">
            <a:avLst>
              <a:gd name="adj" fmla="val 37241"/>
            </a:avLst>
          </a:prstGeom>
          <a:gradFill rotWithShape="1">
            <a:gsLst>
              <a:gs pos="0">
                <a:srgbClr val="6699FF"/>
              </a:gs>
              <a:gs pos="50000">
                <a:srgbClr val="B1CBFF"/>
              </a:gs>
              <a:gs pos="100000">
                <a:srgbClr val="6699FF"/>
              </a:gs>
            </a:gsLst>
            <a:lin ang="5400000" scaled="1"/>
          </a:gradFill>
          <a:ln w="57150" cmpd="thickThin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>
                <a:solidFill>
                  <a:srgbClr val="FF0000"/>
                </a:solidFill>
                <a:latin typeface="Times New Roman" pitchFamily="18" charset="0"/>
              </a:rPr>
              <a:t>Câu </a:t>
            </a: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1</a:t>
            </a:r>
            <a:endParaRPr lang="en-US" sz="2800" b="1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600200" y="292663"/>
            <a:ext cx="7086600" cy="1307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không gian, giữa 2 đường thẳng có bao</a:t>
            </a: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nhiêu vị trí tương đối?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70" name="AutoShape 34"/>
          <p:cNvSpPr>
            <a:spLocks noChangeArrowheads="1"/>
          </p:cNvSpPr>
          <p:nvPr/>
        </p:nvSpPr>
        <p:spPr bwMode="auto">
          <a:xfrm>
            <a:off x="4724400" y="2514600"/>
            <a:ext cx="41910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latin typeface="Times New Roman"/>
              </a:rPr>
              <a:t>B.</a:t>
            </a:r>
            <a:r>
              <a:rPr lang="en-US" sz="2800" dirty="0">
                <a:latin typeface="Times New Roman"/>
              </a:rPr>
              <a:t>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3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70369" name="AutoShape 33"/>
          <p:cNvSpPr>
            <a:spLocks noChangeArrowheads="1"/>
          </p:cNvSpPr>
          <p:nvPr/>
        </p:nvSpPr>
        <p:spPr bwMode="auto">
          <a:xfrm>
            <a:off x="228600" y="3657600"/>
            <a:ext cx="41910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latin typeface="Times New Roman"/>
              </a:rPr>
              <a:t>C.</a:t>
            </a:r>
            <a:r>
              <a:rPr lang="en-US" sz="2800" dirty="0">
                <a:latin typeface="Times New Roman"/>
              </a:rPr>
              <a:t>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70368" name="AutoShape 32"/>
          <p:cNvSpPr>
            <a:spLocks noChangeArrowheads="1"/>
          </p:cNvSpPr>
          <p:nvPr/>
        </p:nvSpPr>
        <p:spPr bwMode="auto">
          <a:xfrm>
            <a:off x="228600" y="2514600"/>
            <a:ext cx="41910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latin typeface="Times New Roman"/>
              </a:rPr>
              <a:t>A.</a:t>
            </a:r>
            <a:r>
              <a:rPr lang="en-US" sz="2800" dirty="0">
                <a:latin typeface="Times New Roman"/>
              </a:rPr>
              <a:t>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2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70375" name="AutoShape 39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228600" y="3657600"/>
            <a:ext cx="4191000" cy="609600"/>
          </a:xfrm>
          <a:prstGeom prst="octagon">
            <a:avLst>
              <a:gd name="adj" fmla="val 33778"/>
            </a:avLst>
          </a:prstGeom>
          <a:solidFill>
            <a:srgbClr val="FFFF00"/>
          </a:solidFill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r>
              <a:rPr lang="en-US" sz="2800" dirty="0">
                <a:solidFill>
                  <a:schemeClr val="hlink"/>
                </a:solidFill>
                <a:latin typeface="Times New Roman"/>
              </a:rPr>
              <a:t>C</a:t>
            </a:r>
            <a:r>
              <a:rPr lang="en-US" sz="2800" dirty="0" smtClean="0">
                <a:solidFill>
                  <a:schemeClr val="hlink"/>
                </a:solidFill>
                <a:latin typeface="Times New Roman"/>
              </a:rPr>
              <a:t>.</a:t>
            </a:r>
            <a:r>
              <a:rPr lang="en-US" sz="2800" dirty="0" smtClean="0">
                <a:latin typeface="Times New Roman"/>
              </a:rPr>
              <a:t>               </a:t>
            </a:r>
            <a:r>
              <a:rPr lang="en-US" sz="2800" dirty="0" smtClean="0">
                <a:solidFill>
                  <a:srgbClr val="FF0000"/>
                </a:solidFill>
                <a:latin typeface="Times New Roman"/>
              </a:rPr>
              <a:t>4</a:t>
            </a:r>
            <a:endParaRPr lang="en-US" sz="2800" dirty="0">
              <a:solidFill>
                <a:srgbClr val="FF0000"/>
              </a:solidFill>
              <a:latin typeface="Times New Rom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5D2E3DF-1A55-4D21-8A59-7748CF1C472B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400"/>
                                        <p:tgtEl>
                                          <p:spTgt spid="270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4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70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9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0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repeatCount="3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71" grpId="0" animBg="1"/>
      <p:bldP spid="12" grpId="0" animBg="1"/>
      <p:bldP spid="13" grpId="0"/>
      <p:bldP spid="270370" grpId="0" animBg="1"/>
      <p:bldP spid="270369" grpId="0" animBg="1"/>
      <p:bldP spid="270368" grpId="0" animBg="1"/>
      <p:bldP spid="270375" grpId="0" animBg="1"/>
      <p:bldP spid="27037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AutoShape 32"/>
          <p:cNvSpPr>
            <a:spLocks noChangeArrowheads="1"/>
          </p:cNvSpPr>
          <p:nvPr/>
        </p:nvSpPr>
        <p:spPr bwMode="auto">
          <a:xfrm>
            <a:off x="47172" y="4648200"/>
            <a:ext cx="9096828" cy="8382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8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>
                <a:solidFill>
                  <a:srgbClr val="FF0000"/>
                </a:solidFill>
                <a:latin typeface="Times New Roman" pitchFamily="18" charset="0"/>
              </a:rPr>
              <a:t>Hai </a:t>
            </a: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đường thẳng không cùng nằm trên một mặt phẳng thì</a:t>
            </a:r>
          </a:p>
          <a:p>
            <a:pPr>
              <a:defRPr/>
            </a:pPr>
            <a:r>
              <a:rPr lang="en-US" sz="2800" smtClean="0">
                <a:solidFill>
                  <a:srgbClr val="FF0000"/>
                </a:solidFill>
                <a:latin typeface="Times New Roman" pitchFamily="18" charset="0"/>
              </a:rPr>
              <a:t> chéo nhau. </a:t>
            </a:r>
            <a:endParaRPr lang="en-US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66" name="AutoShape 30"/>
          <p:cNvSpPr>
            <a:spLocks noChangeArrowheads="1"/>
          </p:cNvSpPr>
          <p:nvPr/>
        </p:nvSpPr>
        <p:spPr bwMode="auto">
          <a:xfrm>
            <a:off x="228600" y="76200"/>
            <a:ext cx="1295400" cy="609600"/>
          </a:xfrm>
          <a:prstGeom prst="roundRect">
            <a:avLst>
              <a:gd name="adj" fmla="val 37241"/>
            </a:avLst>
          </a:prstGeom>
          <a:gradFill rotWithShape="1">
            <a:gsLst>
              <a:gs pos="0">
                <a:srgbClr val="6699FF"/>
              </a:gs>
              <a:gs pos="50000">
                <a:srgbClr val="B1CBFF"/>
              </a:gs>
              <a:gs pos="100000">
                <a:srgbClr val="6699FF"/>
              </a:gs>
            </a:gsLst>
            <a:lin ang="5400000" scaled="1"/>
          </a:gradFill>
          <a:ln w="57150" cmpd="thickThin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2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0368" name="AutoShape 32"/>
          <p:cNvSpPr>
            <a:spLocks noChangeArrowheads="1"/>
          </p:cNvSpPr>
          <p:nvPr/>
        </p:nvSpPr>
        <p:spPr bwMode="auto">
          <a:xfrm>
            <a:off x="0" y="990600"/>
            <a:ext cx="8991600" cy="7620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75" name="AutoShape 39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76200" y="4648200"/>
            <a:ext cx="9067800" cy="838200"/>
          </a:xfrm>
          <a:prstGeom prst="octagon">
            <a:avLst>
              <a:gd name="adj" fmla="val 33778"/>
            </a:avLst>
          </a:prstGeom>
          <a:solidFill>
            <a:srgbClr val="FFFF00"/>
          </a:solidFill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chemeClr val="hlink"/>
                </a:solidFill>
                <a:latin typeface="Times New Roman"/>
              </a:rPr>
              <a:t>D</a:t>
            </a:r>
            <a:r>
              <a:rPr lang="en-US" sz="2800" dirty="0" smtClean="0">
                <a:solidFill>
                  <a:schemeClr val="hlink"/>
                </a:solidFill>
                <a:latin typeface="Times New Roman"/>
              </a:rPr>
              <a:t>.</a:t>
            </a:r>
            <a:r>
              <a:rPr lang="en-US" sz="28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cùng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nằm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trên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mặt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phẳng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thì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chéo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.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8" descr="11AD6AEB7F8C4A4ABF121A2BE59AF8A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457200" y="4125912"/>
            <a:ext cx="2667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676400" y="291405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mệnh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0" y="2133600"/>
            <a:ext cx="8991600" cy="7620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32"/>
          <p:cNvSpPr>
            <a:spLocks noChangeArrowheads="1"/>
          </p:cNvSpPr>
          <p:nvPr/>
        </p:nvSpPr>
        <p:spPr bwMode="auto">
          <a:xfrm>
            <a:off x="0" y="3276600"/>
            <a:ext cx="9067800" cy="8382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8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Hai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đường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thẳng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phân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biệt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không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song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</a:rPr>
              <a:t>song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thì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chéo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</a:rPr>
              <a:t>nhau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F87FA-AF1B-4DA1-A46E-F9EEF805C63B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repeatCount="3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70366" grpId="0" animBg="1"/>
      <p:bldP spid="270368" grpId="0" animBg="1"/>
      <p:bldP spid="270375" grpId="0" animBg="1"/>
      <p:bldP spid="12" grpId="0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smartruss_trandat_13073447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4419600" y="381000"/>
            <a:ext cx="2819400" cy="2743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>
            <a:off x="6052458" y="914400"/>
            <a:ext cx="190500" cy="3581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202" name="Line 10"/>
          <p:cNvSpPr>
            <a:spLocks noChangeShapeType="1"/>
          </p:cNvSpPr>
          <p:nvPr/>
        </p:nvSpPr>
        <p:spPr bwMode="auto">
          <a:xfrm flipV="1">
            <a:off x="3200400" y="2895599"/>
            <a:ext cx="2590800" cy="53926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114800" y="2286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</a:rPr>
              <a:t>1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96000" y="12192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2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76600" y="3276600"/>
            <a:ext cx="38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smtClean="0">
                <a:solidFill>
                  <a:srgbClr val="0000FF"/>
                </a:solidFill>
              </a:rPr>
              <a:t>3</a:t>
            </a:r>
            <a:endParaRPr lang="en-US" sz="3600" b="1">
              <a:solidFill>
                <a:srgbClr val="0000FF"/>
              </a:solidFill>
            </a:endParaRPr>
          </a:p>
        </p:txBody>
      </p:sp>
      <p:sp>
        <p:nvSpPr>
          <p:cNvPr id="79" name="Line 10"/>
          <p:cNvSpPr>
            <a:spLocks noChangeShapeType="1"/>
          </p:cNvSpPr>
          <p:nvPr/>
        </p:nvSpPr>
        <p:spPr bwMode="auto">
          <a:xfrm flipV="1">
            <a:off x="3200400" y="2286000"/>
            <a:ext cx="2590800" cy="539261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0" name="TextBox 79"/>
          <p:cNvSpPr txBox="1"/>
          <p:nvPr/>
        </p:nvSpPr>
        <p:spPr>
          <a:xfrm>
            <a:off x="3352800" y="2667000"/>
            <a:ext cx="38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00FF"/>
                </a:solidFill>
              </a:rPr>
              <a:t>4</a:t>
            </a:r>
            <a:endParaRPr lang="en-US" sz="3200" b="1">
              <a:solidFill>
                <a:srgbClr val="0000FF"/>
              </a:solidFill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0" y="0"/>
            <a:ext cx="3810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       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                 Kể tên các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cặp đường thẳng song </a:t>
            </a:r>
          </a:p>
          <a:p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song, chéo nhau?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83" name="Oval 7"/>
          <p:cNvSpPr>
            <a:spLocks noChangeArrowheads="1"/>
          </p:cNvSpPr>
          <p:nvPr/>
        </p:nvSpPr>
        <p:spPr bwMode="auto">
          <a:xfrm>
            <a:off x="0" y="76200"/>
            <a:ext cx="16764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 dirty="0" err="1">
                <a:solidFill>
                  <a:srgbClr val="FF0000"/>
                </a:solidFill>
                <a:latin typeface="Mistral" pitchFamily="66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Mistral" pitchFamily="66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Mistral" pitchFamily="66" charset="0"/>
              </a:rPr>
              <a:t>3</a:t>
            </a:r>
            <a:endParaRPr lang="en-US" sz="3200" dirty="0">
              <a:solidFill>
                <a:srgbClr val="FF0000"/>
              </a:solidFill>
              <a:latin typeface="Mistral" pitchFamily="66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79400" y="4648200"/>
            <a:ext cx="7797800" cy="2123642"/>
          </a:xfrm>
          <a:prstGeom prst="rect">
            <a:avLst/>
          </a:prstGeom>
          <a:solidFill>
            <a:srgbClr val="EFF5F0"/>
          </a:solidFill>
          <a:ln>
            <a:noFill/>
          </a:ln>
          <a:effectLst/>
          <a:extLst/>
        </p:spPr>
        <p:txBody>
          <a:bodyPr lIns="91424" tIns="45712" rIns="91424" bIns="45712">
            <a:spAutoFit/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>
              <a:spcBef>
                <a:spcPct val="50000"/>
              </a:spcBef>
              <a:defRPr/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Đáp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</a:rPr>
              <a:t>án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</a:rPr>
              <a:t>: 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song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song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: 3-4.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cặp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đường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thẳng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chéo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</a:rPr>
              <a:t>: 1-3, 1-4, 2-3, 2-4.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FF33B-B41F-4515-A748-BAE43156D1A4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8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9" grpId="0" animBg="1"/>
      <p:bldP spid="8201" grpId="0" animBg="1"/>
      <p:bldP spid="8202" grpId="0" animBg="1"/>
      <p:bldP spid="9" grpId="0"/>
      <p:bldP spid="10" grpId="0"/>
      <p:bldP spid="11" grpId="0"/>
      <p:bldP spid="79" grpId="0" animBg="1"/>
      <p:bldP spid="80" grpId="0"/>
      <p:bldP spid="81" grpId="0"/>
      <p:bldP spid="83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6350" y="838200"/>
            <a:ext cx="8528050" cy="4876800"/>
          </a:xfrm>
        </p:spPr>
        <p:txBody>
          <a:bodyPr>
            <a:noAutofit/>
          </a:bodyPr>
          <a:lstStyle/>
          <a:p>
            <a:pPr eaLnBrk="1" hangingPunct="1">
              <a:buFontTx/>
              <a:buNone/>
            </a:pPr>
            <a:r>
              <a:rPr lang="en-US" sz="2400" dirty="0" smtClean="0"/>
              <a:t>             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chóp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S.ABCD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đáy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ABCD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O. M, N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SA, SC.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khẳng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A. AD // BC;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SB // CD;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C. SB // NO;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D. NO // SA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 // AC;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E. SA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F. SD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G. SC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BD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buFontTx/>
              <a:buNone/>
            </a:pP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H. SO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AN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 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 rot="10800000" flipV="1">
            <a:off x="5962650" y="5703888"/>
            <a:ext cx="3181350" cy="1154112"/>
            <a:chOff x="2332" y="1554"/>
            <a:chExt cx="1105" cy="1218"/>
          </a:xfrm>
        </p:grpSpPr>
        <p:sp>
          <p:nvSpPr>
            <p:cNvPr id="31749" name="Freeform 5"/>
            <p:cNvSpPr>
              <a:spLocks/>
            </p:cNvSpPr>
            <p:nvPr/>
          </p:nvSpPr>
          <p:spPr bwMode="auto">
            <a:xfrm>
              <a:off x="2450" y="2113"/>
              <a:ext cx="30" cy="30"/>
            </a:xfrm>
            <a:custGeom>
              <a:avLst/>
              <a:gdLst>
                <a:gd name="T0" fmla="*/ 0 w 61"/>
                <a:gd name="T1" fmla="*/ 1 h 60"/>
                <a:gd name="T2" fmla="*/ 0 w 61"/>
                <a:gd name="T3" fmla="*/ 1 h 60"/>
                <a:gd name="T4" fmla="*/ 0 w 61"/>
                <a:gd name="T5" fmla="*/ 1 h 60"/>
                <a:gd name="T6" fmla="*/ 0 w 61"/>
                <a:gd name="T7" fmla="*/ 1 h 60"/>
                <a:gd name="T8" fmla="*/ 0 w 61"/>
                <a:gd name="T9" fmla="*/ 1 h 60"/>
                <a:gd name="T10" fmla="*/ 0 w 61"/>
                <a:gd name="T11" fmla="*/ 1 h 60"/>
                <a:gd name="T12" fmla="*/ 0 w 61"/>
                <a:gd name="T13" fmla="*/ 1 h 60"/>
                <a:gd name="T14" fmla="*/ 0 w 61"/>
                <a:gd name="T15" fmla="*/ 1 h 60"/>
                <a:gd name="T16" fmla="*/ 0 w 61"/>
                <a:gd name="T17" fmla="*/ 0 h 60"/>
                <a:gd name="T18" fmla="*/ 0 w 61"/>
                <a:gd name="T19" fmla="*/ 1 h 60"/>
                <a:gd name="T20" fmla="*/ 0 w 61"/>
                <a:gd name="T21" fmla="*/ 1 h 60"/>
                <a:gd name="T22" fmla="*/ 0 w 61"/>
                <a:gd name="T23" fmla="*/ 1 h 60"/>
                <a:gd name="T24" fmla="*/ 0 w 61"/>
                <a:gd name="T25" fmla="*/ 1 h 60"/>
                <a:gd name="T26" fmla="*/ 0 w 61"/>
                <a:gd name="T27" fmla="*/ 1 h 60"/>
                <a:gd name="T28" fmla="*/ 0 w 61"/>
                <a:gd name="T29" fmla="*/ 1 h 60"/>
                <a:gd name="T30" fmla="*/ 0 w 61"/>
                <a:gd name="T31" fmla="*/ 1 h 60"/>
                <a:gd name="T32" fmla="*/ 0 w 61"/>
                <a:gd name="T33" fmla="*/ 1 h 6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61" h="60">
                  <a:moveTo>
                    <a:pt x="31" y="60"/>
                  </a:moveTo>
                  <a:lnTo>
                    <a:pt x="18" y="57"/>
                  </a:lnTo>
                  <a:lnTo>
                    <a:pt x="9" y="50"/>
                  </a:lnTo>
                  <a:lnTo>
                    <a:pt x="2" y="41"/>
                  </a:lnTo>
                  <a:lnTo>
                    <a:pt x="0" y="30"/>
                  </a:lnTo>
                  <a:lnTo>
                    <a:pt x="2" y="18"/>
                  </a:lnTo>
                  <a:lnTo>
                    <a:pt x="9" y="8"/>
                  </a:lnTo>
                  <a:lnTo>
                    <a:pt x="18" y="2"/>
                  </a:lnTo>
                  <a:lnTo>
                    <a:pt x="31" y="0"/>
                  </a:lnTo>
                  <a:lnTo>
                    <a:pt x="42" y="2"/>
                  </a:lnTo>
                  <a:lnTo>
                    <a:pt x="52" y="8"/>
                  </a:lnTo>
                  <a:lnTo>
                    <a:pt x="58" y="18"/>
                  </a:lnTo>
                  <a:lnTo>
                    <a:pt x="61" y="30"/>
                  </a:lnTo>
                  <a:lnTo>
                    <a:pt x="58" y="41"/>
                  </a:lnTo>
                  <a:lnTo>
                    <a:pt x="52" y="50"/>
                  </a:lnTo>
                  <a:lnTo>
                    <a:pt x="42" y="57"/>
                  </a:lnTo>
                  <a:lnTo>
                    <a:pt x="31" y="6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0" name="Freeform 6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1" name="Freeform 7"/>
            <p:cNvSpPr>
              <a:spLocks/>
            </p:cNvSpPr>
            <p:nvPr/>
          </p:nvSpPr>
          <p:spPr bwMode="auto">
            <a:xfrm>
              <a:off x="2431" y="2013"/>
              <a:ext cx="67" cy="91"/>
            </a:xfrm>
            <a:custGeom>
              <a:avLst/>
              <a:gdLst>
                <a:gd name="T0" fmla="*/ 1 w 132"/>
                <a:gd name="T1" fmla="*/ 1 h 182"/>
                <a:gd name="T2" fmla="*/ 1 w 132"/>
                <a:gd name="T3" fmla="*/ 1 h 182"/>
                <a:gd name="T4" fmla="*/ 1 w 132"/>
                <a:gd name="T5" fmla="*/ 1 h 182"/>
                <a:gd name="T6" fmla="*/ 1 w 132"/>
                <a:gd name="T7" fmla="*/ 1 h 182"/>
                <a:gd name="T8" fmla="*/ 1 w 132"/>
                <a:gd name="T9" fmla="*/ 1 h 182"/>
                <a:gd name="T10" fmla="*/ 1 w 132"/>
                <a:gd name="T11" fmla="*/ 1 h 182"/>
                <a:gd name="T12" fmla="*/ 1 w 132"/>
                <a:gd name="T13" fmla="*/ 1 h 182"/>
                <a:gd name="T14" fmla="*/ 1 w 132"/>
                <a:gd name="T15" fmla="*/ 1 h 182"/>
                <a:gd name="T16" fmla="*/ 1 w 132"/>
                <a:gd name="T17" fmla="*/ 1 h 182"/>
                <a:gd name="T18" fmla="*/ 1 w 132"/>
                <a:gd name="T19" fmla="*/ 0 h 182"/>
                <a:gd name="T20" fmla="*/ 1 w 132"/>
                <a:gd name="T21" fmla="*/ 1 h 182"/>
                <a:gd name="T22" fmla="*/ 1 w 132"/>
                <a:gd name="T23" fmla="*/ 1 h 182"/>
                <a:gd name="T24" fmla="*/ 0 w 132"/>
                <a:gd name="T25" fmla="*/ 1 h 182"/>
                <a:gd name="T26" fmla="*/ 1 w 132"/>
                <a:gd name="T27" fmla="*/ 1 h 182"/>
                <a:gd name="T28" fmla="*/ 1 w 132"/>
                <a:gd name="T29" fmla="*/ 1 h 182"/>
                <a:gd name="T30" fmla="*/ 1 w 132"/>
                <a:gd name="T31" fmla="*/ 1 h 182"/>
                <a:gd name="T32" fmla="*/ 1 w 132"/>
                <a:gd name="T33" fmla="*/ 1 h 182"/>
                <a:gd name="T34" fmla="*/ 1 w 132"/>
                <a:gd name="T35" fmla="*/ 1 h 18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2">
                  <a:moveTo>
                    <a:pt x="50" y="182"/>
                  </a:moveTo>
                  <a:lnTo>
                    <a:pt x="80" y="182"/>
                  </a:lnTo>
                  <a:lnTo>
                    <a:pt x="85" y="174"/>
                  </a:lnTo>
                  <a:lnTo>
                    <a:pt x="98" y="154"/>
                  </a:lnTo>
                  <a:lnTo>
                    <a:pt x="113" y="125"/>
                  </a:lnTo>
                  <a:lnTo>
                    <a:pt x="125" y="91"/>
                  </a:lnTo>
                  <a:lnTo>
                    <a:pt x="132" y="58"/>
                  </a:lnTo>
                  <a:lnTo>
                    <a:pt x="128" y="29"/>
                  </a:lnTo>
                  <a:lnTo>
                    <a:pt x="107" y="9"/>
                  </a:lnTo>
                  <a:lnTo>
                    <a:pt x="67" y="0"/>
                  </a:lnTo>
                  <a:lnTo>
                    <a:pt x="25" y="9"/>
                  </a:lnTo>
                  <a:lnTo>
                    <a:pt x="4" y="29"/>
                  </a:lnTo>
                  <a:lnTo>
                    <a:pt x="0" y="58"/>
                  </a:lnTo>
                  <a:lnTo>
                    <a:pt x="6" y="91"/>
                  </a:lnTo>
                  <a:lnTo>
                    <a:pt x="18" y="125"/>
                  </a:lnTo>
                  <a:lnTo>
                    <a:pt x="33" y="154"/>
                  </a:lnTo>
                  <a:lnTo>
                    <a:pt x="46" y="174"/>
                  </a:lnTo>
                  <a:lnTo>
                    <a:pt x="50" y="18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2" name="Freeform 8"/>
            <p:cNvSpPr>
              <a:spLocks/>
            </p:cNvSpPr>
            <p:nvPr/>
          </p:nvSpPr>
          <p:spPr bwMode="auto">
            <a:xfrm>
              <a:off x="2359" y="2051"/>
              <a:ext cx="89" cy="73"/>
            </a:xfrm>
            <a:custGeom>
              <a:avLst/>
              <a:gdLst>
                <a:gd name="T0" fmla="*/ 1 w 177"/>
                <a:gd name="T1" fmla="*/ 1 h 146"/>
                <a:gd name="T2" fmla="*/ 1 w 177"/>
                <a:gd name="T3" fmla="*/ 1 h 146"/>
                <a:gd name="T4" fmla="*/ 1 w 177"/>
                <a:gd name="T5" fmla="*/ 1 h 146"/>
                <a:gd name="T6" fmla="*/ 1 w 177"/>
                <a:gd name="T7" fmla="*/ 1 h 146"/>
                <a:gd name="T8" fmla="*/ 1 w 177"/>
                <a:gd name="T9" fmla="*/ 1 h 146"/>
                <a:gd name="T10" fmla="*/ 1 w 177"/>
                <a:gd name="T11" fmla="*/ 1 h 146"/>
                <a:gd name="T12" fmla="*/ 1 w 177"/>
                <a:gd name="T13" fmla="*/ 1 h 146"/>
                <a:gd name="T14" fmla="*/ 1 w 177"/>
                <a:gd name="T15" fmla="*/ 0 h 146"/>
                <a:gd name="T16" fmla="*/ 1 w 177"/>
                <a:gd name="T17" fmla="*/ 1 h 146"/>
                <a:gd name="T18" fmla="*/ 1 w 177"/>
                <a:gd name="T19" fmla="*/ 1 h 146"/>
                <a:gd name="T20" fmla="*/ 1 w 177"/>
                <a:gd name="T21" fmla="*/ 1 h 146"/>
                <a:gd name="T22" fmla="*/ 0 w 177"/>
                <a:gd name="T23" fmla="*/ 1 h 146"/>
                <a:gd name="T24" fmla="*/ 1 w 177"/>
                <a:gd name="T25" fmla="*/ 1 h 146"/>
                <a:gd name="T26" fmla="*/ 1 w 177"/>
                <a:gd name="T27" fmla="*/ 1 h 146"/>
                <a:gd name="T28" fmla="*/ 1 w 177"/>
                <a:gd name="T29" fmla="*/ 1 h 146"/>
                <a:gd name="T30" fmla="*/ 1 w 177"/>
                <a:gd name="T31" fmla="*/ 1 h 146"/>
                <a:gd name="T32" fmla="*/ 1 w 177"/>
                <a:gd name="T33" fmla="*/ 1 h 146"/>
                <a:gd name="T34" fmla="*/ 1 w 177"/>
                <a:gd name="T35" fmla="*/ 1 h 146"/>
                <a:gd name="T36" fmla="*/ 1 w 177"/>
                <a:gd name="T37" fmla="*/ 1 h 146"/>
                <a:gd name="T38" fmla="*/ 1 w 177"/>
                <a:gd name="T39" fmla="*/ 1 h 146"/>
                <a:gd name="T40" fmla="*/ 1 w 177"/>
                <a:gd name="T41" fmla="*/ 1 h 146"/>
                <a:gd name="T42" fmla="*/ 1 w 177"/>
                <a:gd name="T43" fmla="*/ 1 h 146"/>
                <a:gd name="T44" fmla="*/ 1 w 177"/>
                <a:gd name="T45" fmla="*/ 1 h 146"/>
                <a:gd name="T46" fmla="*/ 1 w 177"/>
                <a:gd name="T47" fmla="*/ 1 h 146"/>
                <a:gd name="T48" fmla="*/ 1 w 177"/>
                <a:gd name="T49" fmla="*/ 1 h 146"/>
                <a:gd name="T50" fmla="*/ 1 w 177"/>
                <a:gd name="T51" fmla="*/ 1 h 14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6">
                  <a:moveTo>
                    <a:pt x="163" y="144"/>
                  </a:moveTo>
                  <a:lnTo>
                    <a:pt x="177" y="118"/>
                  </a:lnTo>
                  <a:lnTo>
                    <a:pt x="172" y="110"/>
                  </a:lnTo>
                  <a:lnTo>
                    <a:pt x="161" y="89"/>
                  </a:lnTo>
                  <a:lnTo>
                    <a:pt x="144" y="62"/>
                  </a:lnTo>
                  <a:lnTo>
                    <a:pt x="122" y="33"/>
                  </a:lnTo>
                  <a:lnTo>
                    <a:pt x="95" y="11"/>
                  </a:lnTo>
                  <a:lnTo>
                    <a:pt x="69" y="0"/>
                  </a:lnTo>
                  <a:lnTo>
                    <a:pt x="40" y="7"/>
                  </a:lnTo>
                  <a:lnTo>
                    <a:pt x="14" y="38"/>
                  </a:lnTo>
                  <a:lnTo>
                    <a:pt x="3" y="60"/>
                  </a:lnTo>
                  <a:lnTo>
                    <a:pt x="0" y="78"/>
                  </a:lnTo>
                  <a:lnTo>
                    <a:pt x="1" y="94"/>
                  </a:lnTo>
                  <a:lnTo>
                    <a:pt x="8" y="106"/>
                  </a:lnTo>
                  <a:lnTo>
                    <a:pt x="17" y="117"/>
                  </a:lnTo>
                  <a:lnTo>
                    <a:pt x="30" y="126"/>
                  </a:lnTo>
                  <a:lnTo>
                    <a:pt x="46" y="132"/>
                  </a:lnTo>
                  <a:lnTo>
                    <a:pt x="62" y="138"/>
                  </a:lnTo>
                  <a:lnTo>
                    <a:pt x="79" y="141"/>
                  </a:lnTo>
                  <a:lnTo>
                    <a:pt x="98" y="143"/>
                  </a:lnTo>
                  <a:lnTo>
                    <a:pt x="115" y="144"/>
                  </a:lnTo>
                  <a:lnTo>
                    <a:pt x="130" y="146"/>
                  </a:lnTo>
                  <a:lnTo>
                    <a:pt x="144" y="146"/>
                  </a:lnTo>
                  <a:lnTo>
                    <a:pt x="154" y="144"/>
                  </a:lnTo>
                  <a:lnTo>
                    <a:pt x="161" y="144"/>
                  </a:lnTo>
                  <a:lnTo>
                    <a:pt x="163" y="14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359" y="2133"/>
              <a:ext cx="89" cy="71"/>
            </a:xfrm>
            <a:custGeom>
              <a:avLst/>
              <a:gdLst>
                <a:gd name="T0" fmla="*/ 1 w 178"/>
                <a:gd name="T1" fmla="*/ 0 h 143"/>
                <a:gd name="T2" fmla="*/ 1 w 178"/>
                <a:gd name="T3" fmla="*/ 0 h 143"/>
                <a:gd name="T4" fmla="*/ 1 w 178"/>
                <a:gd name="T5" fmla="*/ 0 h 143"/>
                <a:gd name="T6" fmla="*/ 1 w 178"/>
                <a:gd name="T7" fmla="*/ 0 h 143"/>
                <a:gd name="T8" fmla="*/ 1 w 178"/>
                <a:gd name="T9" fmla="*/ 0 h 143"/>
                <a:gd name="T10" fmla="*/ 1 w 178"/>
                <a:gd name="T11" fmla="*/ 0 h 143"/>
                <a:gd name="T12" fmla="*/ 1 w 178"/>
                <a:gd name="T13" fmla="*/ 0 h 143"/>
                <a:gd name="T14" fmla="*/ 1 w 178"/>
                <a:gd name="T15" fmla="*/ 0 h 143"/>
                <a:gd name="T16" fmla="*/ 1 w 178"/>
                <a:gd name="T17" fmla="*/ 0 h 143"/>
                <a:gd name="T18" fmla="*/ 1 w 178"/>
                <a:gd name="T19" fmla="*/ 0 h 143"/>
                <a:gd name="T20" fmla="*/ 1 w 178"/>
                <a:gd name="T21" fmla="*/ 0 h 143"/>
                <a:gd name="T22" fmla="*/ 1 w 178"/>
                <a:gd name="T23" fmla="*/ 0 h 143"/>
                <a:gd name="T24" fmla="*/ 1 w 178"/>
                <a:gd name="T25" fmla="*/ 0 h 143"/>
                <a:gd name="T26" fmla="*/ 1 w 178"/>
                <a:gd name="T27" fmla="*/ 0 h 143"/>
                <a:gd name="T28" fmla="*/ 1 w 178"/>
                <a:gd name="T29" fmla="*/ 0 h 143"/>
                <a:gd name="T30" fmla="*/ 0 w 178"/>
                <a:gd name="T31" fmla="*/ 0 h 143"/>
                <a:gd name="T32" fmla="*/ 1 w 178"/>
                <a:gd name="T33" fmla="*/ 0 h 143"/>
                <a:gd name="T34" fmla="*/ 1 w 178"/>
                <a:gd name="T35" fmla="*/ 0 h 143"/>
                <a:gd name="T36" fmla="*/ 1 w 178"/>
                <a:gd name="T37" fmla="*/ 0 h 143"/>
                <a:gd name="T38" fmla="*/ 1 w 178"/>
                <a:gd name="T39" fmla="*/ 0 h 143"/>
                <a:gd name="T40" fmla="*/ 1 w 178"/>
                <a:gd name="T41" fmla="*/ 0 h 143"/>
                <a:gd name="T42" fmla="*/ 1 w 178"/>
                <a:gd name="T43" fmla="*/ 0 h 143"/>
                <a:gd name="T44" fmla="*/ 1 w 178"/>
                <a:gd name="T45" fmla="*/ 0 h 143"/>
                <a:gd name="T46" fmla="*/ 1 w 178"/>
                <a:gd name="T47" fmla="*/ 0 h 143"/>
                <a:gd name="T48" fmla="*/ 1 w 178"/>
                <a:gd name="T49" fmla="*/ 0 h 143"/>
                <a:gd name="T50" fmla="*/ 1 w 178"/>
                <a:gd name="T51" fmla="*/ 0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8" h="143">
                  <a:moveTo>
                    <a:pt x="178" y="27"/>
                  </a:moveTo>
                  <a:lnTo>
                    <a:pt x="164" y="1"/>
                  </a:lnTo>
                  <a:lnTo>
                    <a:pt x="162" y="1"/>
                  </a:lnTo>
                  <a:lnTo>
                    <a:pt x="155" y="1"/>
                  </a:lnTo>
                  <a:lnTo>
                    <a:pt x="145" y="0"/>
                  </a:lnTo>
                  <a:lnTo>
                    <a:pt x="131" y="0"/>
                  </a:lnTo>
                  <a:lnTo>
                    <a:pt x="116" y="1"/>
                  </a:lnTo>
                  <a:lnTo>
                    <a:pt x="99" y="2"/>
                  </a:lnTo>
                  <a:lnTo>
                    <a:pt x="80" y="5"/>
                  </a:lnTo>
                  <a:lnTo>
                    <a:pt x="63" y="7"/>
                  </a:lnTo>
                  <a:lnTo>
                    <a:pt x="46" y="13"/>
                  </a:lnTo>
                  <a:lnTo>
                    <a:pt x="31" y="18"/>
                  </a:lnTo>
                  <a:lnTo>
                    <a:pt x="18" y="27"/>
                  </a:lnTo>
                  <a:lnTo>
                    <a:pt x="8" y="37"/>
                  </a:lnTo>
                  <a:lnTo>
                    <a:pt x="2" y="50"/>
                  </a:lnTo>
                  <a:lnTo>
                    <a:pt x="0" y="65"/>
                  </a:lnTo>
                  <a:lnTo>
                    <a:pt x="4" y="83"/>
                  </a:lnTo>
                  <a:lnTo>
                    <a:pt x="14" y="104"/>
                  </a:lnTo>
                  <a:lnTo>
                    <a:pt x="41" y="135"/>
                  </a:lnTo>
                  <a:lnTo>
                    <a:pt x="69" y="143"/>
                  </a:lnTo>
                  <a:lnTo>
                    <a:pt x="96" y="132"/>
                  </a:lnTo>
                  <a:lnTo>
                    <a:pt x="122" y="111"/>
                  </a:lnTo>
                  <a:lnTo>
                    <a:pt x="145" y="83"/>
                  </a:lnTo>
                  <a:lnTo>
                    <a:pt x="162" y="55"/>
                  </a:lnTo>
                  <a:lnTo>
                    <a:pt x="174" y="35"/>
                  </a:lnTo>
                  <a:lnTo>
                    <a:pt x="178" y="2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432" y="2151"/>
              <a:ext cx="66" cy="90"/>
            </a:xfrm>
            <a:custGeom>
              <a:avLst/>
              <a:gdLst>
                <a:gd name="T0" fmla="*/ 1 w 132"/>
                <a:gd name="T1" fmla="*/ 0 h 181"/>
                <a:gd name="T2" fmla="*/ 1 w 132"/>
                <a:gd name="T3" fmla="*/ 0 h 181"/>
                <a:gd name="T4" fmla="*/ 1 w 132"/>
                <a:gd name="T5" fmla="*/ 0 h 181"/>
                <a:gd name="T6" fmla="*/ 1 w 132"/>
                <a:gd name="T7" fmla="*/ 0 h 181"/>
                <a:gd name="T8" fmla="*/ 1 w 132"/>
                <a:gd name="T9" fmla="*/ 0 h 181"/>
                <a:gd name="T10" fmla="*/ 1 w 132"/>
                <a:gd name="T11" fmla="*/ 0 h 181"/>
                <a:gd name="T12" fmla="*/ 0 w 132"/>
                <a:gd name="T13" fmla="*/ 0 h 181"/>
                <a:gd name="T14" fmla="*/ 1 w 132"/>
                <a:gd name="T15" fmla="*/ 0 h 181"/>
                <a:gd name="T16" fmla="*/ 1 w 132"/>
                <a:gd name="T17" fmla="*/ 0 h 181"/>
                <a:gd name="T18" fmla="*/ 1 w 132"/>
                <a:gd name="T19" fmla="*/ 0 h 181"/>
                <a:gd name="T20" fmla="*/ 1 w 132"/>
                <a:gd name="T21" fmla="*/ 0 h 181"/>
                <a:gd name="T22" fmla="*/ 1 w 132"/>
                <a:gd name="T23" fmla="*/ 0 h 181"/>
                <a:gd name="T24" fmla="*/ 1 w 132"/>
                <a:gd name="T25" fmla="*/ 0 h 181"/>
                <a:gd name="T26" fmla="*/ 1 w 132"/>
                <a:gd name="T27" fmla="*/ 0 h 181"/>
                <a:gd name="T28" fmla="*/ 1 w 132"/>
                <a:gd name="T29" fmla="*/ 0 h 181"/>
                <a:gd name="T30" fmla="*/ 1 w 132"/>
                <a:gd name="T31" fmla="*/ 0 h 181"/>
                <a:gd name="T32" fmla="*/ 1 w 132"/>
                <a:gd name="T33" fmla="*/ 0 h 181"/>
                <a:gd name="T34" fmla="*/ 1 w 132"/>
                <a:gd name="T35" fmla="*/ 0 h 181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32" h="181">
                  <a:moveTo>
                    <a:pt x="82" y="0"/>
                  </a:moveTo>
                  <a:lnTo>
                    <a:pt x="52" y="0"/>
                  </a:lnTo>
                  <a:lnTo>
                    <a:pt x="47" y="8"/>
                  </a:lnTo>
                  <a:lnTo>
                    <a:pt x="35" y="29"/>
                  </a:lnTo>
                  <a:lnTo>
                    <a:pt x="20" y="57"/>
                  </a:lnTo>
                  <a:lnTo>
                    <a:pt x="7" y="90"/>
                  </a:lnTo>
                  <a:lnTo>
                    <a:pt x="0" y="123"/>
                  </a:lnTo>
                  <a:lnTo>
                    <a:pt x="5" y="152"/>
                  </a:lnTo>
                  <a:lnTo>
                    <a:pt x="24" y="172"/>
                  </a:lnTo>
                  <a:lnTo>
                    <a:pt x="64" y="181"/>
                  </a:lnTo>
                  <a:lnTo>
                    <a:pt x="106" y="172"/>
                  </a:lnTo>
                  <a:lnTo>
                    <a:pt x="127" y="152"/>
                  </a:lnTo>
                  <a:lnTo>
                    <a:pt x="132" y="123"/>
                  </a:lnTo>
                  <a:lnTo>
                    <a:pt x="127" y="90"/>
                  </a:lnTo>
                  <a:lnTo>
                    <a:pt x="114" y="57"/>
                  </a:lnTo>
                  <a:lnTo>
                    <a:pt x="99" y="29"/>
                  </a:lnTo>
                  <a:lnTo>
                    <a:pt x="86" y="8"/>
                  </a:lnTo>
                  <a:lnTo>
                    <a:pt x="82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482" y="2132"/>
              <a:ext cx="88" cy="72"/>
            </a:xfrm>
            <a:custGeom>
              <a:avLst/>
              <a:gdLst>
                <a:gd name="T0" fmla="*/ 0 w 177"/>
                <a:gd name="T1" fmla="*/ 1 h 144"/>
                <a:gd name="T2" fmla="*/ 0 w 177"/>
                <a:gd name="T3" fmla="*/ 1 h 144"/>
                <a:gd name="T4" fmla="*/ 0 w 177"/>
                <a:gd name="T5" fmla="*/ 1 h 144"/>
                <a:gd name="T6" fmla="*/ 0 w 177"/>
                <a:gd name="T7" fmla="*/ 1 h 144"/>
                <a:gd name="T8" fmla="*/ 0 w 177"/>
                <a:gd name="T9" fmla="*/ 1 h 144"/>
                <a:gd name="T10" fmla="*/ 0 w 177"/>
                <a:gd name="T11" fmla="*/ 1 h 144"/>
                <a:gd name="T12" fmla="*/ 0 w 177"/>
                <a:gd name="T13" fmla="*/ 1 h 144"/>
                <a:gd name="T14" fmla="*/ 0 w 177"/>
                <a:gd name="T15" fmla="*/ 1 h 144"/>
                <a:gd name="T16" fmla="*/ 0 w 177"/>
                <a:gd name="T17" fmla="*/ 1 h 144"/>
                <a:gd name="T18" fmla="*/ 0 w 177"/>
                <a:gd name="T19" fmla="*/ 1 h 144"/>
                <a:gd name="T20" fmla="*/ 0 w 177"/>
                <a:gd name="T21" fmla="*/ 1 h 144"/>
                <a:gd name="T22" fmla="*/ 0 w 177"/>
                <a:gd name="T23" fmla="*/ 1 h 144"/>
                <a:gd name="T24" fmla="*/ 0 w 177"/>
                <a:gd name="T25" fmla="*/ 1 h 144"/>
                <a:gd name="T26" fmla="*/ 0 w 177"/>
                <a:gd name="T27" fmla="*/ 1 h 144"/>
                <a:gd name="T28" fmla="*/ 0 w 177"/>
                <a:gd name="T29" fmla="*/ 1 h 144"/>
                <a:gd name="T30" fmla="*/ 0 w 177"/>
                <a:gd name="T31" fmla="*/ 1 h 144"/>
                <a:gd name="T32" fmla="*/ 0 w 177"/>
                <a:gd name="T33" fmla="*/ 1 h 144"/>
                <a:gd name="T34" fmla="*/ 0 w 177"/>
                <a:gd name="T35" fmla="*/ 1 h 144"/>
                <a:gd name="T36" fmla="*/ 0 w 177"/>
                <a:gd name="T37" fmla="*/ 1 h 144"/>
                <a:gd name="T38" fmla="*/ 0 w 177"/>
                <a:gd name="T39" fmla="*/ 1 h 144"/>
                <a:gd name="T40" fmla="*/ 0 w 177"/>
                <a:gd name="T41" fmla="*/ 1 h 144"/>
                <a:gd name="T42" fmla="*/ 0 w 177"/>
                <a:gd name="T43" fmla="*/ 0 h 144"/>
                <a:gd name="T44" fmla="*/ 0 w 177"/>
                <a:gd name="T45" fmla="*/ 0 h 144"/>
                <a:gd name="T46" fmla="*/ 0 w 177"/>
                <a:gd name="T47" fmla="*/ 1 h 144"/>
                <a:gd name="T48" fmla="*/ 0 w 177"/>
                <a:gd name="T49" fmla="*/ 1 h 144"/>
                <a:gd name="T50" fmla="*/ 0 w 177"/>
                <a:gd name="T51" fmla="*/ 1 h 14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7" h="144">
                  <a:moveTo>
                    <a:pt x="15" y="1"/>
                  </a:moveTo>
                  <a:lnTo>
                    <a:pt x="0" y="26"/>
                  </a:lnTo>
                  <a:lnTo>
                    <a:pt x="5" y="34"/>
                  </a:lnTo>
                  <a:lnTo>
                    <a:pt x="16" y="55"/>
                  </a:lnTo>
                  <a:lnTo>
                    <a:pt x="33" y="83"/>
                  </a:lnTo>
                  <a:lnTo>
                    <a:pt x="56" y="110"/>
                  </a:lnTo>
                  <a:lnTo>
                    <a:pt x="82" y="132"/>
                  </a:lnTo>
                  <a:lnTo>
                    <a:pt x="109" y="144"/>
                  </a:lnTo>
                  <a:lnTo>
                    <a:pt x="137" y="137"/>
                  </a:lnTo>
                  <a:lnTo>
                    <a:pt x="164" y="106"/>
                  </a:lnTo>
                  <a:lnTo>
                    <a:pt x="174" y="85"/>
                  </a:lnTo>
                  <a:lnTo>
                    <a:pt x="177" y="67"/>
                  </a:lnTo>
                  <a:lnTo>
                    <a:pt x="176" y="50"/>
                  </a:lnTo>
                  <a:lnTo>
                    <a:pt x="170" y="38"/>
                  </a:lnTo>
                  <a:lnTo>
                    <a:pt x="161" y="27"/>
                  </a:lnTo>
                  <a:lnTo>
                    <a:pt x="147" y="19"/>
                  </a:lnTo>
                  <a:lnTo>
                    <a:pt x="132" y="12"/>
                  </a:lnTo>
                  <a:lnTo>
                    <a:pt x="116" y="8"/>
                  </a:lnTo>
                  <a:lnTo>
                    <a:pt x="98" y="4"/>
                  </a:lnTo>
                  <a:lnTo>
                    <a:pt x="81" y="2"/>
                  </a:lnTo>
                  <a:lnTo>
                    <a:pt x="63" y="1"/>
                  </a:lnTo>
                  <a:lnTo>
                    <a:pt x="48" y="0"/>
                  </a:lnTo>
                  <a:lnTo>
                    <a:pt x="35" y="0"/>
                  </a:lnTo>
                  <a:lnTo>
                    <a:pt x="24" y="1"/>
                  </a:lnTo>
                  <a:lnTo>
                    <a:pt x="17" y="1"/>
                  </a:lnTo>
                  <a:lnTo>
                    <a:pt x="15" y="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2481" y="2051"/>
              <a:ext cx="90" cy="72"/>
            </a:xfrm>
            <a:custGeom>
              <a:avLst/>
              <a:gdLst>
                <a:gd name="T0" fmla="*/ 0 w 180"/>
                <a:gd name="T1" fmla="*/ 1 h 143"/>
                <a:gd name="T2" fmla="*/ 1 w 180"/>
                <a:gd name="T3" fmla="*/ 1 h 143"/>
                <a:gd name="T4" fmla="*/ 1 w 180"/>
                <a:gd name="T5" fmla="*/ 1 h 143"/>
                <a:gd name="T6" fmla="*/ 1 w 180"/>
                <a:gd name="T7" fmla="*/ 1 h 143"/>
                <a:gd name="T8" fmla="*/ 1 w 180"/>
                <a:gd name="T9" fmla="*/ 1 h 143"/>
                <a:gd name="T10" fmla="*/ 1 w 180"/>
                <a:gd name="T11" fmla="*/ 1 h 143"/>
                <a:gd name="T12" fmla="*/ 1 w 180"/>
                <a:gd name="T13" fmla="*/ 1 h 143"/>
                <a:gd name="T14" fmla="*/ 1 w 180"/>
                <a:gd name="T15" fmla="*/ 1 h 143"/>
                <a:gd name="T16" fmla="*/ 1 w 180"/>
                <a:gd name="T17" fmla="*/ 1 h 143"/>
                <a:gd name="T18" fmla="*/ 1 w 180"/>
                <a:gd name="T19" fmla="*/ 1 h 143"/>
                <a:gd name="T20" fmla="*/ 1 w 180"/>
                <a:gd name="T21" fmla="*/ 1 h 143"/>
                <a:gd name="T22" fmla="*/ 1 w 180"/>
                <a:gd name="T23" fmla="*/ 1 h 143"/>
                <a:gd name="T24" fmla="*/ 1 w 180"/>
                <a:gd name="T25" fmla="*/ 1 h 143"/>
                <a:gd name="T26" fmla="*/ 1 w 180"/>
                <a:gd name="T27" fmla="*/ 1 h 143"/>
                <a:gd name="T28" fmla="*/ 1 w 180"/>
                <a:gd name="T29" fmla="*/ 1 h 143"/>
                <a:gd name="T30" fmla="*/ 1 w 180"/>
                <a:gd name="T31" fmla="*/ 1 h 143"/>
                <a:gd name="T32" fmla="*/ 1 w 180"/>
                <a:gd name="T33" fmla="*/ 1 h 143"/>
                <a:gd name="T34" fmla="*/ 1 w 180"/>
                <a:gd name="T35" fmla="*/ 1 h 143"/>
                <a:gd name="T36" fmla="*/ 1 w 180"/>
                <a:gd name="T37" fmla="*/ 1 h 143"/>
                <a:gd name="T38" fmla="*/ 1 w 180"/>
                <a:gd name="T39" fmla="*/ 0 h 143"/>
                <a:gd name="T40" fmla="*/ 1 w 180"/>
                <a:gd name="T41" fmla="*/ 1 h 143"/>
                <a:gd name="T42" fmla="*/ 1 w 180"/>
                <a:gd name="T43" fmla="*/ 1 h 143"/>
                <a:gd name="T44" fmla="*/ 1 w 180"/>
                <a:gd name="T45" fmla="*/ 1 h 143"/>
                <a:gd name="T46" fmla="*/ 1 w 180"/>
                <a:gd name="T47" fmla="*/ 1 h 143"/>
                <a:gd name="T48" fmla="*/ 1 w 180"/>
                <a:gd name="T49" fmla="*/ 1 h 143"/>
                <a:gd name="T50" fmla="*/ 0 w 180"/>
                <a:gd name="T51" fmla="*/ 1 h 14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80" h="143">
                  <a:moveTo>
                    <a:pt x="0" y="116"/>
                  </a:moveTo>
                  <a:lnTo>
                    <a:pt x="15" y="142"/>
                  </a:lnTo>
                  <a:lnTo>
                    <a:pt x="17" y="142"/>
                  </a:lnTo>
                  <a:lnTo>
                    <a:pt x="24" y="142"/>
                  </a:lnTo>
                  <a:lnTo>
                    <a:pt x="34" y="143"/>
                  </a:lnTo>
                  <a:lnTo>
                    <a:pt x="48" y="143"/>
                  </a:lnTo>
                  <a:lnTo>
                    <a:pt x="63" y="142"/>
                  </a:lnTo>
                  <a:lnTo>
                    <a:pt x="80" y="141"/>
                  </a:lnTo>
                  <a:lnTo>
                    <a:pt x="99" y="139"/>
                  </a:lnTo>
                  <a:lnTo>
                    <a:pt x="116" y="135"/>
                  </a:lnTo>
                  <a:lnTo>
                    <a:pt x="133" y="131"/>
                  </a:lnTo>
                  <a:lnTo>
                    <a:pt x="148" y="125"/>
                  </a:lnTo>
                  <a:lnTo>
                    <a:pt x="161" y="117"/>
                  </a:lnTo>
                  <a:lnTo>
                    <a:pt x="171" y="106"/>
                  </a:lnTo>
                  <a:lnTo>
                    <a:pt x="177" y="94"/>
                  </a:lnTo>
                  <a:lnTo>
                    <a:pt x="180" y="79"/>
                  </a:lnTo>
                  <a:lnTo>
                    <a:pt x="175" y="60"/>
                  </a:lnTo>
                  <a:lnTo>
                    <a:pt x="166" y="40"/>
                  </a:lnTo>
                  <a:lnTo>
                    <a:pt x="138" y="7"/>
                  </a:lnTo>
                  <a:lnTo>
                    <a:pt x="109" y="0"/>
                  </a:lnTo>
                  <a:lnTo>
                    <a:pt x="82" y="10"/>
                  </a:lnTo>
                  <a:lnTo>
                    <a:pt x="56" y="32"/>
                  </a:lnTo>
                  <a:lnTo>
                    <a:pt x="33" y="59"/>
                  </a:lnTo>
                  <a:lnTo>
                    <a:pt x="16" y="87"/>
                  </a:lnTo>
                  <a:lnTo>
                    <a:pt x="4" y="108"/>
                  </a:lnTo>
                  <a:lnTo>
                    <a:pt x="0" y="11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2654" y="1594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2" y="24"/>
                  </a:moveTo>
                  <a:lnTo>
                    <a:pt x="8" y="23"/>
                  </a:lnTo>
                  <a:lnTo>
                    <a:pt x="3" y="21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8" y="1"/>
                  </a:lnTo>
                  <a:lnTo>
                    <a:pt x="12" y="0"/>
                  </a:lnTo>
                  <a:lnTo>
                    <a:pt x="17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1"/>
                  </a:lnTo>
                  <a:lnTo>
                    <a:pt x="17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2647" y="1554"/>
              <a:ext cx="26" cy="37"/>
            </a:xfrm>
            <a:custGeom>
              <a:avLst/>
              <a:gdLst>
                <a:gd name="T0" fmla="*/ 1 w 52"/>
                <a:gd name="T1" fmla="*/ 1 h 73"/>
                <a:gd name="T2" fmla="*/ 1 w 52"/>
                <a:gd name="T3" fmla="*/ 1 h 73"/>
                <a:gd name="T4" fmla="*/ 1 w 52"/>
                <a:gd name="T5" fmla="*/ 1 h 73"/>
                <a:gd name="T6" fmla="*/ 1 w 52"/>
                <a:gd name="T7" fmla="*/ 1 h 73"/>
                <a:gd name="T8" fmla="*/ 1 w 52"/>
                <a:gd name="T9" fmla="*/ 1 h 73"/>
                <a:gd name="T10" fmla="*/ 1 w 52"/>
                <a:gd name="T11" fmla="*/ 1 h 73"/>
                <a:gd name="T12" fmla="*/ 1 w 52"/>
                <a:gd name="T13" fmla="*/ 1 h 73"/>
                <a:gd name="T14" fmla="*/ 1 w 52"/>
                <a:gd name="T15" fmla="*/ 1 h 73"/>
                <a:gd name="T16" fmla="*/ 1 w 52"/>
                <a:gd name="T17" fmla="*/ 1 h 73"/>
                <a:gd name="T18" fmla="*/ 1 w 52"/>
                <a:gd name="T19" fmla="*/ 0 h 73"/>
                <a:gd name="T20" fmla="*/ 1 w 52"/>
                <a:gd name="T21" fmla="*/ 1 h 73"/>
                <a:gd name="T22" fmla="*/ 1 w 52"/>
                <a:gd name="T23" fmla="*/ 1 h 73"/>
                <a:gd name="T24" fmla="*/ 0 w 52"/>
                <a:gd name="T25" fmla="*/ 1 h 73"/>
                <a:gd name="T26" fmla="*/ 1 w 52"/>
                <a:gd name="T27" fmla="*/ 1 h 73"/>
                <a:gd name="T28" fmla="*/ 1 w 52"/>
                <a:gd name="T29" fmla="*/ 1 h 73"/>
                <a:gd name="T30" fmla="*/ 1 w 52"/>
                <a:gd name="T31" fmla="*/ 1 h 73"/>
                <a:gd name="T32" fmla="*/ 1 w 52"/>
                <a:gd name="T33" fmla="*/ 1 h 73"/>
                <a:gd name="T34" fmla="*/ 1 w 52"/>
                <a:gd name="T35" fmla="*/ 1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19" y="73"/>
                  </a:moveTo>
                  <a:lnTo>
                    <a:pt x="31" y="73"/>
                  </a:lnTo>
                  <a:lnTo>
                    <a:pt x="33" y="70"/>
                  </a:lnTo>
                  <a:lnTo>
                    <a:pt x="38" y="62"/>
                  </a:lnTo>
                  <a:lnTo>
                    <a:pt x="43" y="50"/>
                  </a:lnTo>
                  <a:lnTo>
                    <a:pt x="49" y="36"/>
                  </a:lnTo>
                  <a:lnTo>
                    <a:pt x="52" y="24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4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2"/>
                  </a:lnTo>
                  <a:lnTo>
                    <a:pt x="17" y="70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618" y="1569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8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5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7"/>
                  </a:lnTo>
                  <a:lnTo>
                    <a:pt x="0" y="33"/>
                  </a:lnTo>
                  <a:lnTo>
                    <a:pt x="3" y="43"/>
                  </a:lnTo>
                  <a:lnTo>
                    <a:pt x="11" y="51"/>
                  </a:lnTo>
                  <a:lnTo>
                    <a:pt x="25" y="56"/>
                  </a:lnTo>
                  <a:lnTo>
                    <a:pt x="39" y="58"/>
                  </a:lnTo>
                  <a:lnTo>
                    <a:pt x="52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618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0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71" y="10"/>
                  </a:moveTo>
                  <a:lnTo>
                    <a:pt x="66" y="0"/>
                  </a:lnTo>
                  <a:lnTo>
                    <a:pt x="62" y="0"/>
                  </a:lnTo>
                  <a:lnTo>
                    <a:pt x="53" y="0"/>
                  </a:lnTo>
                  <a:lnTo>
                    <a:pt x="39" y="0"/>
                  </a:lnTo>
                  <a:lnTo>
                    <a:pt x="25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2"/>
                  </a:lnTo>
                  <a:lnTo>
                    <a:pt x="16" y="54"/>
                  </a:lnTo>
                  <a:lnTo>
                    <a:pt x="28" y="57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8" y="33"/>
                  </a:lnTo>
                  <a:lnTo>
                    <a:pt x="64" y="22"/>
                  </a:lnTo>
                  <a:lnTo>
                    <a:pt x="70" y="14"/>
                  </a:lnTo>
                  <a:lnTo>
                    <a:pt x="71" y="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647" y="1610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0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1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32" y="0"/>
                  </a:moveTo>
                  <a:lnTo>
                    <a:pt x="20" y="0"/>
                  </a:lnTo>
                  <a:lnTo>
                    <a:pt x="18" y="4"/>
                  </a:lnTo>
                  <a:lnTo>
                    <a:pt x="14" y="12"/>
                  </a:lnTo>
                  <a:lnTo>
                    <a:pt x="8" y="23"/>
                  </a:lnTo>
                  <a:lnTo>
                    <a:pt x="2" y="36"/>
                  </a:lnTo>
                  <a:lnTo>
                    <a:pt x="0" y="50"/>
                  </a:lnTo>
                  <a:lnTo>
                    <a:pt x="1" y="61"/>
                  </a:lnTo>
                  <a:lnTo>
                    <a:pt x="9" y="69"/>
                  </a:lnTo>
                  <a:lnTo>
                    <a:pt x="25" y="73"/>
                  </a:lnTo>
                  <a:lnTo>
                    <a:pt x="41" y="69"/>
                  </a:lnTo>
                  <a:lnTo>
                    <a:pt x="50" y="61"/>
                  </a:lnTo>
                  <a:lnTo>
                    <a:pt x="52" y="50"/>
                  </a:lnTo>
                  <a:lnTo>
                    <a:pt x="49" y="36"/>
                  </a:lnTo>
                  <a:lnTo>
                    <a:pt x="45" y="23"/>
                  </a:lnTo>
                  <a:lnTo>
                    <a:pt x="39" y="12"/>
                  </a:lnTo>
                  <a:lnTo>
                    <a:pt x="34" y="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2667" y="1602"/>
              <a:ext cx="36" cy="28"/>
            </a:xfrm>
            <a:custGeom>
              <a:avLst/>
              <a:gdLst>
                <a:gd name="T0" fmla="*/ 1 w 71"/>
                <a:gd name="T1" fmla="*/ 0 h 57"/>
                <a:gd name="T2" fmla="*/ 0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1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7"/>
                  </a:lnTo>
                  <a:lnTo>
                    <a:pt x="55" y="54"/>
                  </a:lnTo>
                  <a:lnTo>
                    <a:pt x="66" y="42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2667" y="1569"/>
              <a:ext cx="36" cy="28"/>
            </a:xfrm>
            <a:custGeom>
              <a:avLst/>
              <a:gdLst>
                <a:gd name="T0" fmla="*/ 0 w 71"/>
                <a:gd name="T1" fmla="*/ 0 h 57"/>
                <a:gd name="T2" fmla="*/ 1 w 71"/>
                <a:gd name="T3" fmla="*/ 0 h 57"/>
                <a:gd name="T4" fmla="*/ 1 w 71"/>
                <a:gd name="T5" fmla="*/ 0 h 57"/>
                <a:gd name="T6" fmla="*/ 1 w 71"/>
                <a:gd name="T7" fmla="*/ 0 h 57"/>
                <a:gd name="T8" fmla="*/ 1 w 71"/>
                <a:gd name="T9" fmla="*/ 0 h 57"/>
                <a:gd name="T10" fmla="*/ 1 w 71"/>
                <a:gd name="T11" fmla="*/ 0 h 57"/>
                <a:gd name="T12" fmla="*/ 1 w 71"/>
                <a:gd name="T13" fmla="*/ 0 h 57"/>
                <a:gd name="T14" fmla="*/ 1 w 71"/>
                <a:gd name="T15" fmla="*/ 0 h 57"/>
                <a:gd name="T16" fmla="*/ 1 w 71"/>
                <a:gd name="T17" fmla="*/ 0 h 57"/>
                <a:gd name="T18" fmla="*/ 1 w 71"/>
                <a:gd name="T19" fmla="*/ 0 h 57"/>
                <a:gd name="T20" fmla="*/ 1 w 71"/>
                <a:gd name="T21" fmla="*/ 0 h 57"/>
                <a:gd name="T22" fmla="*/ 1 w 71"/>
                <a:gd name="T23" fmla="*/ 0 h 57"/>
                <a:gd name="T24" fmla="*/ 1 w 71"/>
                <a:gd name="T25" fmla="*/ 0 h 57"/>
                <a:gd name="T26" fmla="*/ 1 w 71"/>
                <a:gd name="T27" fmla="*/ 0 h 57"/>
                <a:gd name="T28" fmla="*/ 1 w 71"/>
                <a:gd name="T29" fmla="*/ 0 h 57"/>
                <a:gd name="T30" fmla="*/ 1 w 71"/>
                <a:gd name="T31" fmla="*/ 0 h 57"/>
                <a:gd name="T32" fmla="*/ 1 w 71"/>
                <a:gd name="T33" fmla="*/ 0 h 57"/>
                <a:gd name="T34" fmla="*/ 0 w 71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7">
                  <a:moveTo>
                    <a:pt x="0" y="47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6" y="55"/>
                  </a:lnTo>
                  <a:lnTo>
                    <a:pt x="59" y="50"/>
                  </a:lnTo>
                  <a:lnTo>
                    <a:pt x="68" y="43"/>
                  </a:lnTo>
                  <a:lnTo>
                    <a:pt x="71" y="32"/>
                  </a:lnTo>
                  <a:lnTo>
                    <a:pt x="66" y="17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2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368" y="2439"/>
              <a:ext cx="12" cy="12"/>
            </a:xfrm>
            <a:custGeom>
              <a:avLst/>
              <a:gdLst>
                <a:gd name="T0" fmla="*/ 1 w 24"/>
                <a:gd name="T1" fmla="*/ 1 h 24"/>
                <a:gd name="T2" fmla="*/ 1 w 24"/>
                <a:gd name="T3" fmla="*/ 1 h 24"/>
                <a:gd name="T4" fmla="*/ 1 w 24"/>
                <a:gd name="T5" fmla="*/ 1 h 24"/>
                <a:gd name="T6" fmla="*/ 1 w 24"/>
                <a:gd name="T7" fmla="*/ 1 h 24"/>
                <a:gd name="T8" fmla="*/ 0 w 24"/>
                <a:gd name="T9" fmla="*/ 1 h 24"/>
                <a:gd name="T10" fmla="*/ 1 w 24"/>
                <a:gd name="T11" fmla="*/ 1 h 24"/>
                <a:gd name="T12" fmla="*/ 1 w 24"/>
                <a:gd name="T13" fmla="*/ 1 h 24"/>
                <a:gd name="T14" fmla="*/ 1 w 24"/>
                <a:gd name="T15" fmla="*/ 1 h 24"/>
                <a:gd name="T16" fmla="*/ 1 w 24"/>
                <a:gd name="T17" fmla="*/ 0 h 24"/>
                <a:gd name="T18" fmla="*/ 1 w 24"/>
                <a:gd name="T19" fmla="*/ 1 h 24"/>
                <a:gd name="T20" fmla="*/ 1 w 24"/>
                <a:gd name="T21" fmla="*/ 1 h 24"/>
                <a:gd name="T22" fmla="*/ 1 w 24"/>
                <a:gd name="T23" fmla="*/ 1 h 24"/>
                <a:gd name="T24" fmla="*/ 1 w 24"/>
                <a:gd name="T25" fmla="*/ 1 h 24"/>
                <a:gd name="T26" fmla="*/ 1 w 24"/>
                <a:gd name="T27" fmla="*/ 1 h 24"/>
                <a:gd name="T28" fmla="*/ 1 w 24"/>
                <a:gd name="T29" fmla="*/ 1 h 24"/>
                <a:gd name="T30" fmla="*/ 1 w 24"/>
                <a:gd name="T31" fmla="*/ 1 h 24"/>
                <a:gd name="T32" fmla="*/ 1 w 24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4" h="24">
                  <a:moveTo>
                    <a:pt x="11" y="24"/>
                  </a:moveTo>
                  <a:lnTo>
                    <a:pt x="7" y="23"/>
                  </a:lnTo>
                  <a:lnTo>
                    <a:pt x="3" y="20"/>
                  </a:lnTo>
                  <a:lnTo>
                    <a:pt x="1" y="16"/>
                  </a:lnTo>
                  <a:lnTo>
                    <a:pt x="0" y="11"/>
                  </a:lnTo>
                  <a:lnTo>
                    <a:pt x="1" y="7"/>
                  </a:lnTo>
                  <a:lnTo>
                    <a:pt x="3" y="3"/>
                  </a:lnTo>
                  <a:lnTo>
                    <a:pt x="7" y="1"/>
                  </a:lnTo>
                  <a:lnTo>
                    <a:pt x="11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3" y="7"/>
                  </a:lnTo>
                  <a:lnTo>
                    <a:pt x="24" y="11"/>
                  </a:lnTo>
                  <a:lnTo>
                    <a:pt x="23" y="16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1" y="2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3361" y="2399"/>
              <a:ext cx="26" cy="36"/>
            </a:xfrm>
            <a:custGeom>
              <a:avLst/>
              <a:gdLst>
                <a:gd name="T0" fmla="*/ 0 w 53"/>
                <a:gd name="T1" fmla="*/ 0 h 73"/>
                <a:gd name="T2" fmla="*/ 0 w 53"/>
                <a:gd name="T3" fmla="*/ 0 h 73"/>
                <a:gd name="T4" fmla="*/ 0 w 53"/>
                <a:gd name="T5" fmla="*/ 0 h 73"/>
                <a:gd name="T6" fmla="*/ 0 w 53"/>
                <a:gd name="T7" fmla="*/ 0 h 73"/>
                <a:gd name="T8" fmla="*/ 0 w 53"/>
                <a:gd name="T9" fmla="*/ 0 h 73"/>
                <a:gd name="T10" fmla="*/ 0 w 53"/>
                <a:gd name="T11" fmla="*/ 0 h 73"/>
                <a:gd name="T12" fmla="*/ 0 w 53"/>
                <a:gd name="T13" fmla="*/ 0 h 73"/>
                <a:gd name="T14" fmla="*/ 0 w 53"/>
                <a:gd name="T15" fmla="*/ 0 h 73"/>
                <a:gd name="T16" fmla="*/ 0 w 53"/>
                <a:gd name="T17" fmla="*/ 0 h 73"/>
                <a:gd name="T18" fmla="*/ 0 w 53"/>
                <a:gd name="T19" fmla="*/ 0 h 73"/>
                <a:gd name="T20" fmla="*/ 0 w 53"/>
                <a:gd name="T21" fmla="*/ 0 h 73"/>
                <a:gd name="T22" fmla="*/ 0 w 53"/>
                <a:gd name="T23" fmla="*/ 0 h 73"/>
                <a:gd name="T24" fmla="*/ 0 w 53"/>
                <a:gd name="T25" fmla="*/ 0 h 73"/>
                <a:gd name="T26" fmla="*/ 0 w 53"/>
                <a:gd name="T27" fmla="*/ 0 h 73"/>
                <a:gd name="T28" fmla="*/ 0 w 53"/>
                <a:gd name="T29" fmla="*/ 0 h 73"/>
                <a:gd name="T30" fmla="*/ 0 w 53"/>
                <a:gd name="T31" fmla="*/ 0 h 73"/>
                <a:gd name="T32" fmla="*/ 0 w 53"/>
                <a:gd name="T33" fmla="*/ 0 h 73"/>
                <a:gd name="T34" fmla="*/ 0 w 53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3">
                  <a:moveTo>
                    <a:pt x="19" y="73"/>
                  </a:moveTo>
                  <a:lnTo>
                    <a:pt x="32" y="73"/>
                  </a:lnTo>
                  <a:lnTo>
                    <a:pt x="34" y="69"/>
                  </a:lnTo>
                  <a:lnTo>
                    <a:pt x="39" y="61"/>
                  </a:lnTo>
                  <a:lnTo>
                    <a:pt x="45" y="50"/>
                  </a:lnTo>
                  <a:lnTo>
                    <a:pt x="50" y="36"/>
                  </a:lnTo>
                  <a:lnTo>
                    <a:pt x="53" y="23"/>
                  </a:lnTo>
                  <a:lnTo>
                    <a:pt x="50" y="12"/>
                  </a:lnTo>
                  <a:lnTo>
                    <a:pt x="42" y="4"/>
                  </a:lnTo>
                  <a:lnTo>
                    <a:pt x="26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2" y="61"/>
                  </a:lnTo>
                  <a:lnTo>
                    <a:pt x="17" y="69"/>
                  </a:lnTo>
                  <a:lnTo>
                    <a:pt x="19" y="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3331" y="2414"/>
              <a:ext cx="36" cy="29"/>
            </a:xfrm>
            <a:custGeom>
              <a:avLst/>
              <a:gdLst>
                <a:gd name="T0" fmla="*/ 1 w 71"/>
                <a:gd name="T1" fmla="*/ 1 h 58"/>
                <a:gd name="T2" fmla="*/ 1 w 71"/>
                <a:gd name="T3" fmla="*/ 1 h 58"/>
                <a:gd name="T4" fmla="*/ 1 w 71"/>
                <a:gd name="T5" fmla="*/ 1 h 58"/>
                <a:gd name="T6" fmla="*/ 1 w 71"/>
                <a:gd name="T7" fmla="*/ 1 h 58"/>
                <a:gd name="T8" fmla="*/ 1 w 71"/>
                <a:gd name="T9" fmla="*/ 1 h 58"/>
                <a:gd name="T10" fmla="*/ 1 w 71"/>
                <a:gd name="T11" fmla="*/ 1 h 58"/>
                <a:gd name="T12" fmla="*/ 1 w 71"/>
                <a:gd name="T13" fmla="*/ 1 h 58"/>
                <a:gd name="T14" fmla="*/ 1 w 71"/>
                <a:gd name="T15" fmla="*/ 0 h 58"/>
                <a:gd name="T16" fmla="*/ 1 w 71"/>
                <a:gd name="T17" fmla="*/ 1 h 58"/>
                <a:gd name="T18" fmla="*/ 1 w 71"/>
                <a:gd name="T19" fmla="*/ 1 h 58"/>
                <a:gd name="T20" fmla="*/ 0 w 71"/>
                <a:gd name="T21" fmla="*/ 1 h 58"/>
                <a:gd name="T22" fmla="*/ 1 w 71"/>
                <a:gd name="T23" fmla="*/ 1 h 58"/>
                <a:gd name="T24" fmla="*/ 1 w 71"/>
                <a:gd name="T25" fmla="*/ 1 h 58"/>
                <a:gd name="T26" fmla="*/ 1 w 71"/>
                <a:gd name="T27" fmla="*/ 1 h 58"/>
                <a:gd name="T28" fmla="*/ 1 w 71"/>
                <a:gd name="T29" fmla="*/ 1 h 58"/>
                <a:gd name="T30" fmla="*/ 1 w 71"/>
                <a:gd name="T31" fmla="*/ 1 h 58"/>
                <a:gd name="T32" fmla="*/ 1 w 71"/>
                <a:gd name="T33" fmla="*/ 1 h 58"/>
                <a:gd name="T34" fmla="*/ 1 w 71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8">
                  <a:moveTo>
                    <a:pt x="66" y="58"/>
                  </a:moveTo>
                  <a:lnTo>
                    <a:pt x="71" y="47"/>
                  </a:lnTo>
                  <a:lnTo>
                    <a:pt x="70" y="44"/>
                  </a:lnTo>
                  <a:lnTo>
                    <a:pt x="64" y="36"/>
                  </a:lnTo>
                  <a:lnTo>
                    <a:pt x="58" y="24"/>
                  </a:lnTo>
                  <a:lnTo>
                    <a:pt x="49" y="14"/>
                  </a:lnTo>
                  <a:lnTo>
                    <a:pt x="39" y="5"/>
                  </a:lnTo>
                  <a:lnTo>
                    <a:pt x="28" y="0"/>
                  </a:lnTo>
                  <a:lnTo>
                    <a:pt x="16" y="4"/>
                  </a:lnTo>
                  <a:lnTo>
                    <a:pt x="6" y="16"/>
                  </a:lnTo>
                  <a:lnTo>
                    <a:pt x="0" y="32"/>
                  </a:lnTo>
                  <a:lnTo>
                    <a:pt x="3" y="43"/>
                  </a:lnTo>
                  <a:lnTo>
                    <a:pt x="13" y="51"/>
                  </a:lnTo>
                  <a:lnTo>
                    <a:pt x="25" y="55"/>
                  </a:lnTo>
                  <a:lnTo>
                    <a:pt x="39" y="58"/>
                  </a:lnTo>
                  <a:lnTo>
                    <a:pt x="53" y="58"/>
                  </a:lnTo>
                  <a:lnTo>
                    <a:pt x="62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31" y="2447"/>
              <a:ext cx="37" cy="28"/>
            </a:xfrm>
            <a:custGeom>
              <a:avLst/>
              <a:gdLst>
                <a:gd name="T0" fmla="*/ 1 w 72"/>
                <a:gd name="T1" fmla="*/ 1 h 56"/>
                <a:gd name="T2" fmla="*/ 1 w 72"/>
                <a:gd name="T3" fmla="*/ 0 h 56"/>
                <a:gd name="T4" fmla="*/ 1 w 72"/>
                <a:gd name="T5" fmla="*/ 0 h 56"/>
                <a:gd name="T6" fmla="*/ 1 w 72"/>
                <a:gd name="T7" fmla="*/ 0 h 56"/>
                <a:gd name="T8" fmla="*/ 1 w 72"/>
                <a:gd name="T9" fmla="*/ 0 h 56"/>
                <a:gd name="T10" fmla="*/ 1 w 72"/>
                <a:gd name="T11" fmla="*/ 1 h 56"/>
                <a:gd name="T12" fmla="*/ 1 w 72"/>
                <a:gd name="T13" fmla="*/ 1 h 56"/>
                <a:gd name="T14" fmla="*/ 1 w 72"/>
                <a:gd name="T15" fmla="*/ 1 h 56"/>
                <a:gd name="T16" fmla="*/ 0 w 72"/>
                <a:gd name="T17" fmla="*/ 1 h 56"/>
                <a:gd name="T18" fmla="*/ 1 w 72"/>
                <a:gd name="T19" fmla="*/ 1 h 56"/>
                <a:gd name="T20" fmla="*/ 1 w 72"/>
                <a:gd name="T21" fmla="*/ 1 h 56"/>
                <a:gd name="T22" fmla="*/ 1 w 72"/>
                <a:gd name="T23" fmla="*/ 1 h 56"/>
                <a:gd name="T24" fmla="*/ 1 w 72"/>
                <a:gd name="T25" fmla="*/ 1 h 56"/>
                <a:gd name="T26" fmla="*/ 1 w 72"/>
                <a:gd name="T27" fmla="*/ 1 h 56"/>
                <a:gd name="T28" fmla="*/ 1 w 72"/>
                <a:gd name="T29" fmla="*/ 1 h 56"/>
                <a:gd name="T30" fmla="*/ 1 w 72"/>
                <a:gd name="T31" fmla="*/ 1 h 56"/>
                <a:gd name="T32" fmla="*/ 1 w 72"/>
                <a:gd name="T33" fmla="*/ 1 h 56"/>
                <a:gd name="T34" fmla="*/ 1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7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3" y="15"/>
                  </a:lnTo>
                  <a:lnTo>
                    <a:pt x="0" y="25"/>
                  </a:lnTo>
                  <a:lnTo>
                    <a:pt x="6" y="41"/>
                  </a:lnTo>
                  <a:lnTo>
                    <a:pt x="17" y="54"/>
                  </a:lnTo>
                  <a:lnTo>
                    <a:pt x="29" y="56"/>
                  </a:lnTo>
                  <a:lnTo>
                    <a:pt x="39" y="53"/>
                  </a:lnTo>
                  <a:lnTo>
                    <a:pt x="49" y="44"/>
                  </a:lnTo>
                  <a:lnTo>
                    <a:pt x="59" y="33"/>
                  </a:lnTo>
                  <a:lnTo>
                    <a:pt x="66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3361" y="2454"/>
              <a:ext cx="26" cy="37"/>
            </a:xfrm>
            <a:custGeom>
              <a:avLst/>
              <a:gdLst>
                <a:gd name="T0" fmla="*/ 0 w 53"/>
                <a:gd name="T1" fmla="*/ 0 h 72"/>
                <a:gd name="T2" fmla="*/ 0 w 53"/>
                <a:gd name="T3" fmla="*/ 0 h 72"/>
                <a:gd name="T4" fmla="*/ 0 w 53"/>
                <a:gd name="T5" fmla="*/ 1 h 72"/>
                <a:gd name="T6" fmla="*/ 0 w 53"/>
                <a:gd name="T7" fmla="*/ 1 h 72"/>
                <a:gd name="T8" fmla="*/ 0 w 53"/>
                <a:gd name="T9" fmla="*/ 1 h 72"/>
                <a:gd name="T10" fmla="*/ 0 w 53"/>
                <a:gd name="T11" fmla="*/ 1 h 72"/>
                <a:gd name="T12" fmla="*/ 0 w 53"/>
                <a:gd name="T13" fmla="*/ 1 h 72"/>
                <a:gd name="T14" fmla="*/ 0 w 53"/>
                <a:gd name="T15" fmla="*/ 1 h 72"/>
                <a:gd name="T16" fmla="*/ 0 w 53"/>
                <a:gd name="T17" fmla="*/ 1 h 72"/>
                <a:gd name="T18" fmla="*/ 0 w 53"/>
                <a:gd name="T19" fmla="*/ 1 h 72"/>
                <a:gd name="T20" fmla="*/ 0 w 53"/>
                <a:gd name="T21" fmla="*/ 1 h 72"/>
                <a:gd name="T22" fmla="*/ 0 w 53"/>
                <a:gd name="T23" fmla="*/ 1 h 72"/>
                <a:gd name="T24" fmla="*/ 0 w 53"/>
                <a:gd name="T25" fmla="*/ 1 h 72"/>
                <a:gd name="T26" fmla="*/ 0 w 53"/>
                <a:gd name="T27" fmla="*/ 1 h 72"/>
                <a:gd name="T28" fmla="*/ 0 w 53"/>
                <a:gd name="T29" fmla="*/ 1 h 72"/>
                <a:gd name="T30" fmla="*/ 0 w 53"/>
                <a:gd name="T31" fmla="*/ 1 h 72"/>
                <a:gd name="T32" fmla="*/ 0 w 53"/>
                <a:gd name="T33" fmla="*/ 1 h 72"/>
                <a:gd name="T34" fmla="*/ 0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3" y="0"/>
                  </a:moveTo>
                  <a:lnTo>
                    <a:pt x="20" y="0"/>
                  </a:lnTo>
                  <a:lnTo>
                    <a:pt x="18" y="3"/>
                  </a:lnTo>
                  <a:lnTo>
                    <a:pt x="13" y="11"/>
                  </a:lnTo>
                  <a:lnTo>
                    <a:pt x="8" y="23"/>
                  </a:lnTo>
                  <a:lnTo>
                    <a:pt x="3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6" y="72"/>
                  </a:lnTo>
                  <a:lnTo>
                    <a:pt x="42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0" y="35"/>
                  </a:lnTo>
                  <a:lnTo>
                    <a:pt x="46" y="23"/>
                  </a:lnTo>
                  <a:lnTo>
                    <a:pt x="40" y="11"/>
                  </a:lnTo>
                  <a:lnTo>
                    <a:pt x="35" y="3"/>
                  </a:lnTo>
                  <a:lnTo>
                    <a:pt x="33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3381" y="2447"/>
              <a:ext cx="36" cy="28"/>
            </a:xfrm>
            <a:custGeom>
              <a:avLst/>
              <a:gdLst>
                <a:gd name="T0" fmla="*/ 1 w 71"/>
                <a:gd name="T1" fmla="*/ 0 h 56"/>
                <a:gd name="T2" fmla="*/ 0 w 71"/>
                <a:gd name="T3" fmla="*/ 1 h 56"/>
                <a:gd name="T4" fmla="*/ 1 w 71"/>
                <a:gd name="T5" fmla="*/ 1 h 56"/>
                <a:gd name="T6" fmla="*/ 1 w 71"/>
                <a:gd name="T7" fmla="*/ 1 h 56"/>
                <a:gd name="T8" fmla="*/ 1 w 71"/>
                <a:gd name="T9" fmla="*/ 1 h 56"/>
                <a:gd name="T10" fmla="*/ 1 w 71"/>
                <a:gd name="T11" fmla="*/ 1 h 56"/>
                <a:gd name="T12" fmla="*/ 1 w 71"/>
                <a:gd name="T13" fmla="*/ 1 h 56"/>
                <a:gd name="T14" fmla="*/ 1 w 71"/>
                <a:gd name="T15" fmla="*/ 1 h 56"/>
                <a:gd name="T16" fmla="*/ 1 w 71"/>
                <a:gd name="T17" fmla="*/ 1 h 56"/>
                <a:gd name="T18" fmla="*/ 1 w 71"/>
                <a:gd name="T19" fmla="*/ 1 h 56"/>
                <a:gd name="T20" fmla="*/ 1 w 71"/>
                <a:gd name="T21" fmla="*/ 1 h 56"/>
                <a:gd name="T22" fmla="*/ 1 w 71"/>
                <a:gd name="T23" fmla="*/ 1 h 56"/>
                <a:gd name="T24" fmla="*/ 1 w 71"/>
                <a:gd name="T25" fmla="*/ 1 h 56"/>
                <a:gd name="T26" fmla="*/ 1 w 71"/>
                <a:gd name="T27" fmla="*/ 1 h 56"/>
                <a:gd name="T28" fmla="*/ 1 w 71"/>
                <a:gd name="T29" fmla="*/ 0 h 56"/>
                <a:gd name="T30" fmla="*/ 1 w 71"/>
                <a:gd name="T31" fmla="*/ 0 h 56"/>
                <a:gd name="T32" fmla="*/ 1 w 71"/>
                <a:gd name="T33" fmla="*/ 0 h 56"/>
                <a:gd name="T34" fmla="*/ 1 w 71"/>
                <a:gd name="T35" fmla="*/ 0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1" h="56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4"/>
                  </a:lnTo>
                  <a:lnTo>
                    <a:pt x="32" y="53"/>
                  </a:lnTo>
                  <a:lnTo>
                    <a:pt x="44" y="56"/>
                  </a:lnTo>
                  <a:lnTo>
                    <a:pt x="55" y="54"/>
                  </a:lnTo>
                  <a:lnTo>
                    <a:pt x="66" y="41"/>
                  </a:lnTo>
                  <a:lnTo>
                    <a:pt x="71" y="25"/>
                  </a:lnTo>
                  <a:lnTo>
                    <a:pt x="68" y="15"/>
                  </a:lnTo>
                  <a:lnTo>
                    <a:pt x="59" y="7"/>
                  </a:lnTo>
                  <a:lnTo>
                    <a:pt x="46" y="2"/>
                  </a:lnTo>
                  <a:lnTo>
                    <a:pt x="32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3380" y="2414"/>
              <a:ext cx="37" cy="28"/>
            </a:xfrm>
            <a:custGeom>
              <a:avLst/>
              <a:gdLst>
                <a:gd name="T0" fmla="*/ 0 w 72"/>
                <a:gd name="T1" fmla="*/ 0 h 57"/>
                <a:gd name="T2" fmla="*/ 1 w 72"/>
                <a:gd name="T3" fmla="*/ 0 h 57"/>
                <a:gd name="T4" fmla="*/ 1 w 72"/>
                <a:gd name="T5" fmla="*/ 0 h 57"/>
                <a:gd name="T6" fmla="*/ 1 w 72"/>
                <a:gd name="T7" fmla="*/ 0 h 57"/>
                <a:gd name="T8" fmla="*/ 1 w 72"/>
                <a:gd name="T9" fmla="*/ 0 h 57"/>
                <a:gd name="T10" fmla="*/ 1 w 72"/>
                <a:gd name="T11" fmla="*/ 0 h 57"/>
                <a:gd name="T12" fmla="*/ 1 w 72"/>
                <a:gd name="T13" fmla="*/ 0 h 57"/>
                <a:gd name="T14" fmla="*/ 1 w 72"/>
                <a:gd name="T15" fmla="*/ 0 h 57"/>
                <a:gd name="T16" fmla="*/ 1 w 72"/>
                <a:gd name="T17" fmla="*/ 0 h 57"/>
                <a:gd name="T18" fmla="*/ 1 w 72"/>
                <a:gd name="T19" fmla="*/ 0 h 57"/>
                <a:gd name="T20" fmla="*/ 1 w 72"/>
                <a:gd name="T21" fmla="*/ 0 h 57"/>
                <a:gd name="T22" fmla="*/ 1 w 72"/>
                <a:gd name="T23" fmla="*/ 0 h 57"/>
                <a:gd name="T24" fmla="*/ 1 w 72"/>
                <a:gd name="T25" fmla="*/ 0 h 57"/>
                <a:gd name="T26" fmla="*/ 1 w 72"/>
                <a:gd name="T27" fmla="*/ 0 h 57"/>
                <a:gd name="T28" fmla="*/ 1 w 72"/>
                <a:gd name="T29" fmla="*/ 0 h 57"/>
                <a:gd name="T30" fmla="*/ 1 w 72"/>
                <a:gd name="T31" fmla="*/ 0 h 57"/>
                <a:gd name="T32" fmla="*/ 1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0" y="46"/>
                  </a:moveTo>
                  <a:lnTo>
                    <a:pt x="6" y="57"/>
                  </a:lnTo>
                  <a:lnTo>
                    <a:pt x="9" y="57"/>
                  </a:lnTo>
                  <a:lnTo>
                    <a:pt x="19" y="57"/>
                  </a:lnTo>
                  <a:lnTo>
                    <a:pt x="32" y="57"/>
                  </a:lnTo>
                  <a:lnTo>
                    <a:pt x="47" y="54"/>
                  </a:lnTo>
                  <a:lnTo>
                    <a:pt x="60" y="50"/>
                  </a:lnTo>
                  <a:lnTo>
                    <a:pt x="69" y="43"/>
                  </a:lnTo>
                  <a:lnTo>
                    <a:pt x="72" y="31"/>
                  </a:lnTo>
                  <a:lnTo>
                    <a:pt x="67" y="16"/>
                  </a:lnTo>
                  <a:lnTo>
                    <a:pt x="55" y="4"/>
                  </a:lnTo>
                  <a:lnTo>
                    <a:pt x="44" y="0"/>
                  </a:lnTo>
                  <a:lnTo>
                    <a:pt x="33" y="4"/>
                  </a:lnTo>
                  <a:lnTo>
                    <a:pt x="23" y="13"/>
                  </a:lnTo>
                  <a:lnTo>
                    <a:pt x="14" y="23"/>
                  </a:lnTo>
                  <a:lnTo>
                    <a:pt x="7" y="35"/>
                  </a:lnTo>
                  <a:lnTo>
                    <a:pt x="1" y="43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672" y="2420"/>
              <a:ext cx="11" cy="12"/>
            </a:xfrm>
            <a:custGeom>
              <a:avLst/>
              <a:gdLst>
                <a:gd name="T0" fmla="*/ 0 w 23"/>
                <a:gd name="T1" fmla="*/ 1 h 24"/>
                <a:gd name="T2" fmla="*/ 0 w 23"/>
                <a:gd name="T3" fmla="*/ 1 h 24"/>
                <a:gd name="T4" fmla="*/ 0 w 23"/>
                <a:gd name="T5" fmla="*/ 1 h 24"/>
                <a:gd name="T6" fmla="*/ 0 w 23"/>
                <a:gd name="T7" fmla="*/ 1 h 24"/>
                <a:gd name="T8" fmla="*/ 0 w 23"/>
                <a:gd name="T9" fmla="*/ 1 h 24"/>
                <a:gd name="T10" fmla="*/ 0 w 23"/>
                <a:gd name="T11" fmla="*/ 1 h 24"/>
                <a:gd name="T12" fmla="*/ 0 w 23"/>
                <a:gd name="T13" fmla="*/ 1 h 24"/>
                <a:gd name="T14" fmla="*/ 0 w 23"/>
                <a:gd name="T15" fmla="*/ 1 h 24"/>
                <a:gd name="T16" fmla="*/ 0 w 23"/>
                <a:gd name="T17" fmla="*/ 0 h 24"/>
                <a:gd name="T18" fmla="*/ 0 w 23"/>
                <a:gd name="T19" fmla="*/ 1 h 24"/>
                <a:gd name="T20" fmla="*/ 0 w 23"/>
                <a:gd name="T21" fmla="*/ 1 h 24"/>
                <a:gd name="T22" fmla="*/ 0 w 23"/>
                <a:gd name="T23" fmla="*/ 1 h 24"/>
                <a:gd name="T24" fmla="*/ 0 w 23"/>
                <a:gd name="T25" fmla="*/ 1 h 24"/>
                <a:gd name="T26" fmla="*/ 0 w 23"/>
                <a:gd name="T27" fmla="*/ 1 h 24"/>
                <a:gd name="T28" fmla="*/ 0 w 23"/>
                <a:gd name="T29" fmla="*/ 1 h 24"/>
                <a:gd name="T30" fmla="*/ 0 w 23"/>
                <a:gd name="T31" fmla="*/ 1 h 24"/>
                <a:gd name="T32" fmla="*/ 0 w 23"/>
                <a:gd name="T33" fmla="*/ 1 h 2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23" h="24">
                  <a:moveTo>
                    <a:pt x="12" y="24"/>
                  </a:moveTo>
                  <a:lnTo>
                    <a:pt x="7" y="23"/>
                  </a:lnTo>
                  <a:lnTo>
                    <a:pt x="4" y="20"/>
                  </a:lnTo>
                  <a:lnTo>
                    <a:pt x="1" y="17"/>
                  </a:lnTo>
                  <a:lnTo>
                    <a:pt x="0" y="12"/>
                  </a:lnTo>
                  <a:lnTo>
                    <a:pt x="1" y="8"/>
                  </a:lnTo>
                  <a:lnTo>
                    <a:pt x="4" y="3"/>
                  </a:lnTo>
                  <a:lnTo>
                    <a:pt x="7" y="1"/>
                  </a:lnTo>
                  <a:lnTo>
                    <a:pt x="12" y="0"/>
                  </a:lnTo>
                  <a:lnTo>
                    <a:pt x="16" y="1"/>
                  </a:lnTo>
                  <a:lnTo>
                    <a:pt x="20" y="3"/>
                  </a:lnTo>
                  <a:lnTo>
                    <a:pt x="22" y="8"/>
                  </a:lnTo>
                  <a:lnTo>
                    <a:pt x="23" y="12"/>
                  </a:lnTo>
                  <a:lnTo>
                    <a:pt x="22" y="17"/>
                  </a:lnTo>
                  <a:lnTo>
                    <a:pt x="20" y="20"/>
                  </a:lnTo>
                  <a:lnTo>
                    <a:pt x="16" y="23"/>
                  </a:lnTo>
                  <a:lnTo>
                    <a:pt x="12" y="2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664" y="2381"/>
              <a:ext cx="26" cy="36"/>
            </a:xfrm>
            <a:custGeom>
              <a:avLst/>
              <a:gdLst>
                <a:gd name="T0" fmla="*/ 1 w 52"/>
                <a:gd name="T1" fmla="*/ 0 h 73"/>
                <a:gd name="T2" fmla="*/ 1 w 52"/>
                <a:gd name="T3" fmla="*/ 0 h 73"/>
                <a:gd name="T4" fmla="*/ 1 w 52"/>
                <a:gd name="T5" fmla="*/ 0 h 73"/>
                <a:gd name="T6" fmla="*/ 1 w 52"/>
                <a:gd name="T7" fmla="*/ 0 h 73"/>
                <a:gd name="T8" fmla="*/ 1 w 52"/>
                <a:gd name="T9" fmla="*/ 0 h 73"/>
                <a:gd name="T10" fmla="*/ 1 w 52"/>
                <a:gd name="T11" fmla="*/ 0 h 73"/>
                <a:gd name="T12" fmla="*/ 1 w 52"/>
                <a:gd name="T13" fmla="*/ 0 h 73"/>
                <a:gd name="T14" fmla="*/ 1 w 52"/>
                <a:gd name="T15" fmla="*/ 0 h 73"/>
                <a:gd name="T16" fmla="*/ 1 w 52"/>
                <a:gd name="T17" fmla="*/ 0 h 73"/>
                <a:gd name="T18" fmla="*/ 1 w 52"/>
                <a:gd name="T19" fmla="*/ 0 h 73"/>
                <a:gd name="T20" fmla="*/ 1 w 52"/>
                <a:gd name="T21" fmla="*/ 0 h 73"/>
                <a:gd name="T22" fmla="*/ 1 w 52"/>
                <a:gd name="T23" fmla="*/ 0 h 73"/>
                <a:gd name="T24" fmla="*/ 0 w 52"/>
                <a:gd name="T25" fmla="*/ 0 h 73"/>
                <a:gd name="T26" fmla="*/ 1 w 52"/>
                <a:gd name="T27" fmla="*/ 0 h 73"/>
                <a:gd name="T28" fmla="*/ 1 w 52"/>
                <a:gd name="T29" fmla="*/ 0 h 73"/>
                <a:gd name="T30" fmla="*/ 1 w 52"/>
                <a:gd name="T31" fmla="*/ 0 h 73"/>
                <a:gd name="T32" fmla="*/ 1 w 52"/>
                <a:gd name="T33" fmla="*/ 0 h 73"/>
                <a:gd name="T34" fmla="*/ 1 w 52"/>
                <a:gd name="T35" fmla="*/ 0 h 73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2" h="73">
                  <a:moveTo>
                    <a:pt x="20" y="73"/>
                  </a:moveTo>
                  <a:lnTo>
                    <a:pt x="31" y="73"/>
                  </a:lnTo>
                  <a:lnTo>
                    <a:pt x="34" y="69"/>
                  </a:lnTo>
                  <a:lnTo>
                    <a:pt x="38" y="61"/>
                  </a:lnTo>
                  <a:lnTo>
                    <a:pt x="44" y="50"/>
                  </a:lnTo>
                  <a:lnTo>
                    <a:pt x="50" y="36"/>
                  </a:lnTo>
                  <a:lnTo>
                    <a:pt x="52" y="23"/>
                  </a:lnTo>
                  <a:lnTo>
                    <a:pt x="51" y="12"/>
                  </a:lnTo>
                  <a:lnTo>
                    <a:pt x="43" y="4"/>
                  </a:lnTo>
                  <a:lnTo>
                    <a:pt x="27" y="0"/>
                  </a:lnTo>
                  <a:lnTo>
                    <a:pt x="10" y="4"/>
                  </a:lnTo>
                  <a:lnTo>
                    <a:pt x="1" y="12"/>
                  </a:lnTo>
                  <a:lnTo>
                    <a:pt x="0" y="23"/>
                  </a:lnTo>
                  <a:lnTo>
                    <a:pt x="2" y="36"/>
                  </a:lnTo>
                  <a:lnTo>
                    <a:pt x="7" y="50"/>
                  </a:lnTo>
                  <a:lnTo>
                    <a:pt x="13" y="61"/>
                  </a:lnTo>
                  <a:lnTo>
                    <a:pt x="17" y="69"/>
                  </a:lnTo>
                  <a:lnTo>
                    <a:pt x="20" y="7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635" y="2396"/>
              <a:ext cx="35" cy="28"/>
            </a:xfrm>
            <a:custGeom>
              <a:avLst/>
              <a:gdLst>
                <a:gd name="T0" fmla="*/ 0 w 72"/>
                <a:gd name="T1" fmla="*/ 0 h 58"/>
                <a:gd name="T2" fmla="*/ 0 w 72"/>
                <a:gd name="T3" fmla="*/ 0 h 58"/>
                <a:gd name="T4" fmla="*/ 0 w 72"/>
                <a:gd name="T5" fmla="*/ 0 h 58"/>
                <a:gd name="T6" fmla="*/ 0 w 72"/>
                <a:gd name="T7" fmla="*/ 0 h 58"/>
                <a:gd name="T8" fmla="*/ 0 w 72"/>
                <a:gd name="T9" fmla="*/ 0 h 58"/>
                <a:gd name="T10" fmla="*/ 0 w 72"/>
                <a:gd name="T11" fmla="*/ 0 h 58"/>
                <a:gd name="T12" fmla="*/ 0 w 72"/>
                <a:gd name="T13" fmla="*/ 0 h 58"/>
                <a:gd name="T14" fmla="*/ 0 w 72"/>
                <a:gd name="T15" fmla="*/ 0 h 58"/>
                <a:gd name="T16" fmla="*/ 0 w 72"/>
                <a:gd name="T17" fmla="*/ 0 h 58"/>
                <a:gd name="T18" fmla="*/ 0 w 72"/>
                <a:gd name="T19" fmla="*/ 0 h 58"/>
                <a:gd name="T20" fmla="*/ 0 w 72"/>
                <a:gd name="T21" fmla="*/ 0 h 58"/>
                <a:gd name="T22" fmla="*/ 0 w 72"/>
                <a:gd name="T23" fmla="*/ 0 h 58"/>
                <a:gd name="T24" fmla="*/ 0 w 72"/>
                <a:gd name="T25" fmla="*/ 0 h 58"/>
                <a:gd name="T26" fmla="*/ 0 w 72"/>
                <a:gd name="T27" fmla="*/ 0 h 58"/>
                <a:gd name="T28" fmla="*/ 0 w 72"/>
                <a:gd name="T29" fmla="*/ 0 h 58"/>
                <a:gd name="T30" fmla="*/ 0 w 72"/>
                <a:gd name="T31" fmla="*/ 0 h 58"/>
                <a:gd name="T32" fmla="*/ 0 w 72"/>
                <a:gd name="T33" fmla="*/ 0 h 58"/>
                <a:gd name="T34" fmla="*/ 0 w 72"/>
                <a:gd name="T35" fmla="*/ 0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66" y="58"/>
                  </a:moveTo>
                  <a:lnTo>
                    <a:pt x="72" y="47"/>
                  </a:lnTo>
                  <a:lnTo>
                    <a:pt x="71" y="44"/>
                  </a:lnTo>
                  <a:lnTo>
                    <a:pt x="65" y="36"/>
                  </a:lnTo>
                  <a:lnTo>
                    <a:pt x="58" y="24"/>
                  </a:lnTo>
                  <a:lnTo>
                    <a:pt x="50" y="14"/>
                  </a:lnTo>
                  <a:lnTo>
                    <a:pt x="40" y="5"/>
                  </a:lnTo>
                  <a:lnTo>
                    <a:pt x="28" y="0"/>
                  </a:lnTo>
                  <a:lnTo>
                    <a:pt x="16" y="3"/>
                  </a:lnTo>
                  <a:lnTo>
                    <a:pt x="6" y="15"/>
                  </a:lnTo>
                  <a:lnTo>
                    <a:pt x="0" y="31"/>
                  </a:lnTo>
                  <a:lnTo>
                    <a:pt x="4" y="43"/>
                  </a:lnTo>
                  <a:lnTo>
                    <a:pt x="12" y="51"/>
                  </a:lnTo>
                  <a:lnTo>
                    <a:pt x="26" y="56"/>
                  </a:lnTo>
                  <a:lnTo>
                    <a:pt x="40" y="58"/>
                  </a:lnTo>
                  <a:lnTo>
                    <a:pt x="52" y="58"/>
                  </a:lnTo>
                  <a:lnTo>
                    <a:pt x="63" y="58"/>
                  </a:lnTo>
                  <a:lnTo>
                    <a:pt x="66" y="5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635" y="2428"/>
              <a:ext cx="35" cy="29"/>
            </a:xfrm>
            <a:custGeom>
              <a:avLst/>
              <a:gdLst>
                <a:gd name="T0" fmla="*/ 0 w 72"/>
                <a:gd name="T1" fmla="*/ 1 h 56"/>
                <a:gd name="T2" fmla="*/ 0 w 72"/>
                <a:gd name="T3" fmla="*/ 0 h 56"/>
                <a:gd name="T4" fmla="*/ 0 w 72"/>
                <a:gd name="T5" fmla="*/ 0 h 56"/>
                <a:gd name="T6" fmla="*/ 0 w 72"/>
                <a:gd name="T7" fmla="*/ 0 h 56"/>
                <a:gd name="T8" fmla="*/ 0 w 72"/>
                <a:gd name="T9" fmla="*/ 0 h 56"/>
                <a:gd name="T10" fmla="*/ 0 w 72"/>
                <a:gd name="T11" fmla="*/ 1 h 56"/>
                <a:gd name="T12" fmla="*/ 0 w 72"/>
                <a:gd name="T13" fmla="*/ 1 h 56"/>
                <a:gd name="T14" fmla="*/ 0 w 72"/>
                <a:gd name="T15" fmla="*/ 1 h 56"/>
                <a:gd name="T16" fmla="*/ 0 w 72"/>
                <a:gd name="T17" fmla="*/ 1 h 56"/>
                <a:gd name="T18" fmla="*/ 0 w 72"/>
                <a:gd name="T19" fmla="*/ 1 h 56"/>
                <a:gd name="T20" fmla="*/ 0 w 72"/>
                <a:gd name="T21" fmla="*/ 1 h 56"/>
                <a:gd name="T22" fmla="*/ 0 w 72"/>
                <a:gd name="T23" fmla="*/ 1 h 56"/>
                <a:gd name="T24" fmla="*/ 0 w 72"/>
                <a:gd name="T25" fmla="*/ 1 h 56"/>
                <a:gd name="T26" fmla="*/ 0 w 72"/>
                <a:gd name="T27" fmla="*/ 1 h 56"/>
                <a:gd name="T28" fmla="*/ 0 w 72"/>
                <a:gd name="T29" fmla="*/ 1 h 56"/>
                <a:gd name="T30" fmla="*/ 0 w 72"/>
                <a:gd name="T31" fmla="*/ 1 h 56"/>
                <a:gd name="T32" fmla="*/ 0 w 72"/>
                <a:gd name="T33" fmla="*/ 1 h 56"/>
                <a:gd name="T34" fmla="*/ 0 w 72"/>
                <a:gd name="T35" fmla="*/ 1 h 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6">
                  <a:moveTo>
                    <a:pt x="72" y="10"/>
                  </a:moveTo>
                  <a:lnTo>
                    <a:pt x="66" y="0"/>
                  </a:lnTo>
                  <a:lnTo>
                    <a:pt x="63" y="0"/>
                  </a:lnTo>
                  <a:lnTo>
                    <a:pt x="53" y="0"/>
                  </a:lnTo>
                  <a:lnTo>
                    <a:pt x="40" y="0"/>
                  </a:lnTo>
                  <a:lnTo>
                    <a:pt x="26" y="2"/>
                  </a:lnTo>
                  <a:lnTo>
                    <a:pt x="13" y="7"/>
                  </a:lnTo>
                  <a:lnTo>
                    <a:pt x="4" y="14"/>
                  </a:lnTo>
                  <a:lnTo>
                    <a:pt x="0" y="25"/>
                  </a:lnTo>
                  <a:lnTo>
                    <a:pt x="6" y="40"/>
                  </a:lnTo>
                  <a:lnTo>
                    <a:pt x="16" y="53"/>
                  </a:lnTo>
                  <a:lnTo>
                    <a:pt x="28" y="56"/>
                  </a:lnTo>
                  <a:lnTo>
                    <a:pt x="40" y="53"/>
                  </a:lnTo>
                  <a:lnTo>
                    <a:pt x="50" y="44"/>
                  </a:lnTo>
                  <a:lnTo>
                    <a:pt x="58" y="33"/>
                  </a:lnTo>
                  <a:lnTo>
                    <a:pt x="65" y="22"/>
                  </a:lnTo>
                  <a:lnTo>
                    <a:pt x="71" y="14"/>
                  </a:lnTo>
                  <a:lnTo>
                    <a:pt x="72" y="1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664" y="2435"/>
              <a:ext cx="27" cy="37"/>
            </a:xfrm>
            <a:custGeom>
              <a:avLst/>
              <a:gdLst>
                <a:gd name="T0" fmla="*/ 1 w 53"/>
                <a:gd name="T1" fmla="*/ 0 h 72"/>
                <a:gd name="T2" fmla="*/ 1 w 53"/>
                <a:gd name="T3" fmla="*/ 0 h 72"/>
                <a:gd name="T4" fmla="*/ 1 w 53"/>
                <a:gd name="T5" fmla="*/ 1 h 72"/>
                <a:gd name="T6" fmla="*/ 1 w 53"/>
                <a:gd name="T7" fmla="*/ 1 h 72"/>
                <a:gd name="T8" fmla="*/ 1 w 53"/>
                <a:gd name="T9" fmla="*/ 1 h 72"/>
                <a:gd name="T10" fmla="*/ 1 w 53"/>
                <a:gd name="T11" fmla="*/ 1 h 72"/>
                <a:gd name="T12" fmla="*/ 0 w 53"/>
                <a:gd name="T13" fmla="*/ 1 h 72"/>
                <a:gd name="T14" fmla="*/ 1 w 53"/>
                <a:gd name="T15" fmla="*/ 1 h 72"/>
                <a:gd name="T16" fmla="*/ 1 w 53"/>
                <a:gd name="T17" fmla="*/ 1 h 72"/>
                <a:gd name="T18" fmla="*/ 1 w 53"/>
                <a:gd name="T19" fmla="*/ 1 h 72"/>
                <a:gd name="T20" fmla="*/ 1 w 53"/>
                <a:gd name="T21" fmla="*/ 1 h 72"/>
                <a:gd name="T22" fmla="*/ 1 w 53"/>
                <a:gd name="T23" fmla="*/ 1 h 72"/>
                <a:gd name="T24" fmla="*/ 1 w 53"/>
                <a:gd name="T25" fmla="*/ 1 h 72"/>
                <a:gd name="T26" fmla="*/ 1 w 53"/>
                <a:gd name="T27" fmla="*/ 1 h 72"/>
                <a:gd name="T28" fmla="*/ 1 w 53"/>
                <a:gd name="T29" fmla="*/ 1 h 72"/>
                <a:gd name="T30" fmla="*/ 1 w 53"/>
                <a:gd name="T31" fmla="*/ 1 h 72"/>
                <a:gd name="T32" fmla="*/ 1 w 53"/>
                <a:gd name="T33" fmla="*/ 1 h 72"/>
                <a:gd name="T34" fmla="*/ 1 w 53"/>
                <a:gd name="T35" fmla="*/ 0 h 7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53" h="72">
                  <a:moveTo>
                    <a:pt x="32" y="0"/>
                  </a:moveTo>
                  <a:lnTo>
                    <a:pt x="21" y="0"/>
                  </a:lnTo>
                  <a:lnTo>
                    <a:pt x="19" y="3"/>
                  </a:lnTo>
                  <a:lnTo>
                    <a:pt x="14" y="11"/>
                  </a:lnTo>
                  <a:lnTo>
                    <a:pt x="8" y="23"/>
                  </a:lnTo>
                  <a:lnTo>
                    <a:pt x="2" y="35"/>
                  </a:lnTo>
                  <a:lnTo>
                    <a:pt x="0" y="49"/>
                  </a:lnTo>
                  <a:lnTo>
                    <a:pt x="2" y="61"/>
                  </a:lnTo>
                  <a:lnTo>
                    <a:pt x="10" y="69"/>
                  </a:lnTo>
                  <a:lnTo>
                    <a:pt x="27" y="72"/>
                  </a:lnTo>
                  <a:lnTo>
                    <a:pt x="43" y="69"/>
                  </a:lnTo>
                  <a:lnTo>
                    <a:pt x="51" y="61"/>
                  </a:lnTo>
                  <a:lnTo>
                    <a:pt x="53" y="49"/>
                  </a:lnTo>
                  <a:lnTo>
                    <a:pt x="51" y="35"/>
                  </a:lnTo>
                  <a:lnTo>
                    <a:pt x="45" y="23"/>
                  </a:lnTo>
                  <a:lnTo>
                    <a:pt x="39" y="11"/>
                  </a:lnTo>
                  <a:lnTo>
                    <a:pt x="35" y="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2684" y="2428"/>
              <a:ext cx="35" cy="29"/>
            </a:xfrm>
            <a:custGeom>
              <a:avLst/>
              <a:gdLst>
                <a:gd name="T0" fmla="*/ 0 w 72"/>
                <a:gd name="T1" fmla="*/ 0 h 57"/>
                <a:gd name="T2" fmla="*/ 0 w 72"/>
                <a:gd name="T3" fmla="*/ 1 h 57"/>
                <a:gd name="T4" fmla="*/ 0 w 72"/>
                <a:gd name="T5" fmla="*/ 1 h 57"/>
                <a:gd name="T6" fmla="*/ 0 w 72"/>
                <a:gd name="T7" fmla="*/ 1 h 57"/>
                <a:gd name="T8" fmla="*/ 0 w 72"/>
                <a:gd name="T9" fmla="*/ 1 h 57"/>
                <a:gd name="T10" fmla="*/ 0 w 72"/>
                <a:gd name="T11" fmla="*/ 1 h 57"/>
                <a:gd name="T12" fmla="*/ 0 w 72"/>
                <a:gd name="T13" fmla="*/ 1 h 57"/>
                <a:gd name="T14" fmla="*/ 0 w 72"/>
                <a:gd name="T15" fmla="*/ 1 h 57"/>
                <a:gd name="T16" fmla="*/ 0 w 72"/>
                <a:gd name="T17" fmla="*/ 1 h 57"/>
                <a:gd name="T18" fmla="*/ 0 w 72"/>
                <a:gd name="T19" fmla="*/ 1 h 57"/>
                <a:gd name="T20" fmla="*/ 0 w 72"/>
                <a:gd name="T21" fmla="*/ 1 h 57"/>
                <a:gd name="T22" fmla="*/ 0 w 72"/>
                <a:gd name="T23" fmla="*/ 1 h 57"/>
                <a:gd name="T24" fmla="*/ 0 w 72"/>
                <a:gd name="T25" fmla="*/ 1 h 57"/>
                <a:gd name="T26" fmla="*/ 0 w 72"/>
                <a:gd name="T27" fmla="*/ 1 h 57"/>
                <a:gd name="T28" fmla="*/ 0 w 72"/>
                <a:gd name="T29" fmla="*/ 0 h 57"/>
                <a:gd name="T30" fmla="*/ 0 w 72"/>
                <a:gd name="T31" fmla="*/ 0 h 57"/>
                <a:gd name="T32" fmla="*/ 0 w 72"/>
                <a:gd name="T33" fmla="*/ 0 h 57"/>
                <a:gd name="T34" fmla="*/ 0 w 72"/>
                <a:gd name="T35" fmla="*/ 0 h 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7">
                  <a:moveTo>
                    <a:pt x="6" y="0"/>
                  </a:moveTo>
                  <a:lnTo>
                    <a:pt x="0" y="10"/>
                  </a:lnTo>
                  <a:lnTo>
                    <a:pt x="1" y="14"/>
                  </a:lnTo>
                  <a:lnTo>
                    <a:pt x="7" y="22"/>
                  </a:lnTo>
                  <a:lnTo>
                    <a:pt x="14" y="33"/>
                  </a:lnTo>
                  <a:lnTo>
                    <a:pt x="23" y="43"/>
                  </a:lnTo>
                  <a:lnTo>
                    <a:pt x="33" y="53"/>
                  </a:lnTo>
                  <a:lnTo>
                    <a:pt x="44" y="57"/>
                  </a:lnTo>
                  <a:lnTo>
                    <a:pt x="56" y="55"/>
                  </a:lnTo>
                  <a:lnTo>
                    <a:pt x="66" y="42"/>
                  </a:lnTo>
                  <a:lnTo>
                    <a:pt x="72" y="26"/>
                  </a:lnTo>
                  <a:lnTo>
                    <a:pt x="68" y="15"/>
                  </a:lnTo>
                  <a:lnTo>
                    <a:pt x="60" y="7"/>
                  </a:lnTo>
                  <a:lnTo>
                    <a:pt x="46" y="2"/>
                  </a:lnTo>
                  <a:lnTo>
                    <a:pt x="33" y="0"/>
                  </a:lnTo>
                  <a:lnTo>
                    <a:pt x="20" y="0"/>
                  </a:lnTo>
                  <a:lnTo>
                    <a:pt x="9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2684" y="2395"/>
              <a:ext cx="35" cy="29"/>
            </a:xfrm>
            <a:custGeom>
              <a:avLst/>
              <a:gdLst>
                <a:gd name="T0" fmla="*/ 0 w 72"/>
                <a:gd name="T1" fmla="*/ 1 h 58"/>
                <a:gd name="T2" fmla="*/ 0 w 72"/>
                <a:gd name="T3" fmla="*/ 1 h 58"/>
                <a:gd name="T4" fmla="*/ 0 w 72"/>
                <a:gd name="T5" fmla="*/ 1 h 58"/>
                <a:gd name="T6" fmla="*/ 0 w 72"/>
                <a:gd name="T7" fmla="*/ 1 h 58"/>
                <a:gd name="T8" fmla="*/ 0 w 72"/>
                <a:gd name="T9" fmla="*/ 1 h 58"/>
                <a:gd name="T10" fmla="*/ 0 w 72"/>
                <a:gd name="T11" fmla="*/ 1 h 58"/>
                <a:gd name="T12" fmla="*/ 0 w 72"/>
                <a:gd name="T13" fmla="*/ 1 h 58"/>
                <a:gd name="T14" fmla="*/ 0 w 72"/>
                <a:gd name="T15" fmla="*/ 1 h 58"/>
                <a:gd name="T16" fmla="*/ 0 w 72"/>
                <a:gd name="T17" fmla="*/ 1 h 58"/>
                <a:gd name="T18" fmla="*/ 0 w 72"/>
                <a:gd name="T19" fmla="*/ 1 h 58"/>
                <a:gd name="T20" fmla="*/ 0 w 72"/>
                <a:gd name="T21" fmla="*/ 1 h 58"/>
                <a:gd name="T22" fmla="*/ 0 w 72"/>
                <a:gd name="T23" fmla="*/ 0 h 58"/>
                <a:gd name="T24" fmla="*/ 0 w 72"/>
                <a:gd name="T25" fmla="*/ 1 h 58"/>
                <a:gd name="T26" fmla="*/ 0 w 72"/>
                <a:gd name="T27" fmla="*/ 1 h 58"/>
                <a:gd name="T28" fmla="*/ 0 w 72"/>
                <a:gd name="T29" fmla="*/ 1 h 58"/>
                <a:gd name="T30" fmla="*/ 0 w 72"/>
                <a:gd name="T31" fmla="*/ 1 h 58"/>
                <a:gd name="T32" fmla="*/ 0 w 72"/>
                <a:gd name="T33" fmla="*/ 1 h 58"/>
                <a:gd name="T34" fmla="*/ 0 w 72"/>
                <a:gd name="T35" fmla="*/ 1 h 5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72" h="58">
                  <a:moveTo>
                    <a:pt x="0" y="47"/>
                  </a:moveTo>
                  <a:lnTo>
                    <a:pt x="6" y="58"/>
                  </a:lnTo>
                  <a:lnTo>
                    <a:pt x="9" y="58"/>
                  </a:lnTo>
                  <a:lnTo>
                    <a:pt x="20" y="58"/>
                  </a:lnTo>
                  <a:lnTo>
                    <a:pt x="33" y="58"/>
                  </a:lnTo>
                  <a:lnTo>
                    <a:pt x="46" y="55"/>
                  </a:lnTo>
                  <a:lnTo>
                    <a:pt x="59" y="51"/>
                  </a:lnTo>
                  <a:lnTo>
                    <a:pt x="68" y="43"/>
                  </a:lnTo>
                  <a:lnTo>
                    <a:pt x="72" y="32"/>
                  </a:lnTo>
                  <a:lnTo>
                    <a:pt x="66" y="16"/>
                  </a:lnTo>
                  <a:lnTo>
                    <a:pt x="56" y="4"/>
                  </a:lnTo>
                  <a:lnTo>
                    <a:pt x="44" y="0"/>
                  </a:lnTo>
                  <a:lnTo>
                    <a:pt x="33" y="5"/>
                  </a:lnTo>
                  <a:lnTo>
                    <a:pt x="23" y="14"/>
                  </a:lnTo>
                  <a:lnTo>
                    <a:pt x="14" y="24"/>
                  </a:lnTo>
                  <a:lnTo>
                    <a:pt x="7" y="36"/>
                  </a:lnTo>
                  <a:lnTo>
                    <a:pt x="1" y="44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2471" y="1815"/>
              <a:ext cx="72" cy="84"/>
            </a:xfrm>
            <a:custGeom>
              <a:avLst/>
              <a:gdLst>
                <a:gd name="T0" fmla="*/ 1 w 144"/>
                <a:gd name="T1" fmla="*/ 0 h 167"/>
                <a:gd name="T2" fmla="*/ 1 w 144"/>
                <a:gd name="T3" fmla="*/ 1 h 167"/>
                <a:gd name="T4" fmla="*/ 1 w 144"/>
                <a:gd name="T5" fmla="*/ 1 h 167"/>
                <a:gd name="T6" fmla="*/ 1 w 144"/>
                <a:gd name="T7" fmla="*/ 1 h 167"/>
                <a:gd name="T8" fmla="*/ 1 w 144"/>
                <a:gd name="T9" fmla="*/ 1 h 167"/>
                <a:gd name="T10" fmla="*/ 1 w 144"/>
                <a:gd name="T11" fmla="*/ 1 h 167"/>
                <a:gd name="T12" fmla="*/ 1 w 144"/>
                <a:gd name="T13" fmla="*/ 1 h 167"/>
                <a:gd name="T14" fmla="*/ 1 w 144"/>
                <a:gd name="T15" fmla="*/ 1 h 167"/>
                <a:gd name="T16" fmla="*/ 1 w 144"/>
                <a:gd name="T17" fmla="*/ 1 h 167"/>
                <a:gd name="T18" fmla="*/ 1 w 144"/>
                <a:gd name="T19" fmla="*/ 1 h 167"/>
                <a:gd name="T20" fmla="*/ 1 w 144"/>
                <a:gd name="T21" fmla="*/ 1 h 167"/>
                <a:gd name="T22" fmla="*/ 0 w 144"/>
                <a:gd name="T23" fmla="*/ 1 h 167"/>
                <a:gd name="T24" fmla="*/ 1 w 144"/>
                <a:gd name="T25" fmla="*/ 1 h 167"/>
                <a:gd name="T26" fmla="*/ 1 w 144"/>
                <a:gd name="T27" fmla="*/ 1 h 167"/>
                <a:gd name="T28" fmla="*/ 1 w 144"/>
                <a:gd name="T29" fmla="*/ 1 h 167"/>
                <a:gd name="T30" fmla="*/ 1 w 144"/>
                <a:gd name="T31" fmla="*/ 1 h 167"/>
                <a:gd name="T32" fmla="*/ 1 w 144"/>
                <a:gd name="T33" fmla="*/ 1 h 167"/>
                <a:gd name="T34" fmla="*/ 1 w 144"/>
                <a:gd name="T35" fmla="*/ 1 h 167"/>
                <a:gd name="T36" fmla="*/ 1 w 144"/>
                <a:gd name="T37" fmla="*/ 1 h 167"/>
                <a:gd name="T38" fmla="*/ 1 w 144"/>
                <a:gd name="T39" fmla="*/ 1 h 167"/>
                <a:gd name="T40" fmla="*/ 1 w 144"/>
                <a:gd name="T41" fmla="*/ 1 h 167"/>
                <a:gd name="T42" fmla="*/ 1 w 144"/>
                <a:gd name="T43" fmla="*/ 1 h 167"/>
                <a:gd name="T44" fmla="*/ 1 w 144"/>
                <a:gd name="T45" fmla="*/ 1 h 167"/>
                <a:gd name="T46" fmla="*/ 1 w 144"/>
                <a:gd name="T47" fmla="*/ 1 h 167"/>
                <a:gd name="T48" fmla="*/ 1 w 144"/>
                <a:gd name="T49" fmla="*/ 0 h 16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67">
                  <a:moveTo>
                    <a:pt x="144" y="0"/>
                  </a:moveTo>
                  <a:lnTo>
                    <a:pt x="143" y="28"/>
                  </a:lnTo>
                  <a:lnTo>
                    <a:pt x="138" y="57"/>
                  </a:lnTo>
                  <a:lnTo>
                    <a:pt x="129" y="84"/>
                  </a:lnTo>
                  <a:lnTo>
                    <a:pt x="116" y="111"/>
                  </a:lnTo>
                  <a:lnTo>
                    <a:pt x="100" y="135"/>
                  </a:lnTo>
                  <a:lnTo>
                    <a:pt x="82" y="152"/>
                  </a:lnTo>
                  <a:lnTo>
                    <a:pt x="60" y="164"/>
                  </a:lnTo>
                  <a:lnTo>
                    <a:pt x="36" y="167"/>
                  </a:lnTo>
                  <a:lnTo>
                    <a:pt x="16" y="163"/>
                  </a:lnTo>
                  <a:lnTo>
                    <a:pt x="5" y="152"/>
                  </a:lnTo>
                  <a:lnTo>
                    <a:pt x="0" y="140"/>
                  </a:lnTo>
                  <a:lnTo>
                    <a:pt x="2" y="123"/>
                  </a:lnTo>
                  <a:lnTo>
                    <a:pt x="12" y="109"/>
                  </a:lnTo>
                  <a:lnTo>
                    <a:pt x="24" y="96"/>
                  </a:lnTo>
                  <a:lnTo>
                    <a:pt x="42" y="85"/>
                  </a:lnTo>
                  <a:lnTo>
                    <a:pt x="62" y="82"/>
                  </a:lnTo>
                  <a:lnTo>
                    <a:pt x="80" y="79"/>
                  </a:lnTo>
                  <a:lnTo>
                    <a:pt x="95" y="69"/>
                  </a:lnTo>
                  <a:lnTo>
                    <a:pt x="108" y="57"/>
                  </a:lnTo>
                  <a:lnTo>
                    <a:pt x="121" y="41"/>
                  </a:lnTo>
                  <a:lnTo>
                    <a:pt x="130" y="26"/>
                  </a:lnTo>
                  <a:lnTo>
                    <a:pt x="138" y="13"/>
                  </a:lnTo>
                  <a:lnTo>
                    <a:pt x="143" y="4"/>
                  </a:lnTo>
                  <a:lnTo>
                    <a:pt x="144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2436" y="1811"/>
              <a:ext cx="102" cy="40"/>
            </a:xfrm>
            <a:custGeom>
              <a:avLst/>
              <a:gdLst>
                <a:gd name="T0" fmla="*/ 1 w 204"/>
                <a:gd name="T1" fmla="*/ 0 h 82"/>
                <a:gd name="T2" fmla="*/ 1 w 204"/>
                <a:gd name="T3" fmla="*/ 0 h 82"/>
                <a:gd name="T4" fmla="*/ 1 w 204"/>
                <a:gd name="T5" fmla="*/ 0 h 82"/>
                <a:gd name="T6" fmla="*/ 1 w 204"/>
                <a:gd name="T7" fmla="*/ 0 h 82"/>
                <a:gd name="T8" fmla="*/ 1 w 204"/>
                <a:gd name="T9" fmla="*/ 0 h 82"/>
                <a:gd name="T10" fmla="*/ 1 w 204"/>
                <a:gd name="T11" fmla="*/ 0 h 82"/>
                <a:gd name="T12" fmla="*/ 1 w 204"/>
                <a:gd name="T13" fmla="*/ 0 h 82"/>
                <a:gd name="T14" fmla="*/ 1 w 204"/>
                <a:gd name="T15" fmla="*/ 0 h 82"/>
                <a:gd name="T16" fmla="*/ 1 w 204"/>
                <a:gd name="T17" fmla="*/ 0 h 82"/>
                <a:gd name="T18" fmla="*/ 1 w 204"/>
                <a:gd name="T19" fmla="*/ 0 h 82"/>
                <a:gd name="T20" fmla="*/ 1 w 204"/>
                <a:gd name="T21" fmla="*/ 0 h 82"/>
                <a:gd name="T22" fmla="*/ 1 w 204"/>
                <a:gd name="T23" fmla="*/ 0 h 82"/>
                <a:gd name="T24" fmla="*/ 1 w 204"/>
                <a:gd name="T25" fmla="*/ 0 h 82"/>
                <a:gd name="T26" fmla="*/ 1 w 204"/>
                <a:gd name="T27" fmla="*/ 0 h 82"/>
                <a:gd name="T28" fmla="*/ 1 w 204"/>
                <a:gd name="T29" fmla="*/ 0 h 82"/>
                <a:gd name="T30" fmla="*/ 1 w 204"/>
                <a:gd name="T31" fmla="*/ 0 h 82"/>
                <a:gd name="T32" fmla="*/ 1 w 204"/>
                <a:gd name="T33" fmla="*/ 0 h 82"/>
                <a:gd name="T34" fmla="*/ 1 w 204"/>
                <a:gd name="T35" fmla="*/ 0 h 82"/>
                <a:gd name="T36" fmla="*/ 0 w 204"/>
                <a:gd name="T37" fmla="*/ 0 h 82"/>
                <a:gd name="T38" fmla="*/ 1 w 204"/>
                <a:gd name="T39" fmla="*/ 0 h 82"/>
                <a:gd name="T40" fmla="*/ 1 w 204"/>
                <a:gd name="T41" fmla="*/ 0 h 82"/>
                <a:gd name="T42" fmla="*/ 1 w 204"/>
                <a:gd name="T43" fmla="*/ 0 h 82"/>
                <a:gd name="T44" fmla="*/ 1 w 204"/>
                <a:gd name="T45" fmla="*/ 0 h 82"/>
                <a:gd name="T46" fmla="*/ 1 w 204"/>
                <a:gd name="T47" fmla="*/ 0 h 82"/>
                <a:gd name="T48" fmla="*/ 1 w 204"/>
                <a:gd name="T49" fmla="*/ 0 h 82"/>
                <a:gd name="T50" fmla="*/ 1 w 204"/>
                <a:gd name="T51" fmla="*/ 0 h 82"/>
                <a:gd name="T52" fmla="*/ 1 w 204"/>
                <a:gd name="T53" fmla="*/ 0 h 82"/>
                <a:gd name="T54" fmla="*/ 1 w 204"/>
                <a:gd name="T55" fmla="*/ 0 h 82"/>
                <a:gd name="T56" fmla="*/ 1 w 204"/>
                <a:gd name="T57" fmla="*/ 0 h 82"/>
                <a:gd name="T58" fmla="*/ 1 w 204"/>
                <a:gd name="T59" fmla="*/ 0 h 82"/>
                <a:gd name="T60" fmla="*/ 1 w 204"/>
                <a:gd name="T61" fmla="*/ 0 h 82"/>
                <a:gd name="T62" fmla="*/ 1 w 204"/>
                <a:gd name="T63" fmla="*/ 0 h 82"/>
                <a:gd name="T64" fmla="*/ 1 w 204"/>
                <a:gd name="T65" fmla="*/ 0 h 8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4" h="82">
                  <a:moveTo>
                    <a:pt x="204" y="0"/>
                  </a:moveTo>
                  <a:lnTo>
                    <a:pt x="196" y="10"/>
                  </a:lnTo>
                  <a:lnTo>
                    <a:pt x="187" y="21"/>
                  </a:lnTo>
                  <a:lnTo>
                    <a:pt x="175" y="31"/>
                  </a:lnTo>
                  <a:lnTo>
                    <a:pt x="165" y="40"/>
                  </a:lnTo>
                  <a:lnTo>
                    <a:pt x="152" y="50"/>
                  </a:lnTo>
                  <a:lnTo>
                    <a:pt x="139" y="58"/>
                  </a:lnTo>
                  <a:lnTo>
                    <a:pt x="127" y="65"/>
                  </a:lnTo>
                  <a:lnTo>
                    <a:pt x="114" y="70"/>
                  </a:lnTo>
                  <a:lnTo>
                    <a:pt x="100" y="76"/>
                  </a:lnTo>
                  <a:lnTo>
                    <a:pt x="88" y="80"/>
                  </a:lnTo>
                  <a:lnTo>
                    <a:pt x="74" y="81"/>
                  </a:lnTo>
                  <a:lnTo>
                    <a:pt x="61" y="82"/>
                  </a:lnTo>
                  <a:lnTo>
                    <a:pt x="48" y="81"/>
                  </a:lnTo>
                  <a:lnTo>
                    <a:pt x="37" y="77"/>
                  </a:lnTo>
                  <a:lnTo>
                    <a:pt x="25" y="71"/>
                  </a:lnTo>
                  <a:lnTo>
                    <a:pt x="15" y="65"/>
                  </a:lnTo>
                  <a:lnTo>
                    <a:pt x="2" y="48"/>
                  </a:lnTo>
                  <a:lnTo>
                    <a:pt x="0" y="33"/>
                  </a:lnTo>
                  <a:lnTo>
                    <a:pt x="6" y="21"/>
                  </a:lnTo>
                  <a:lnTo>
                    <a:pt x="17" y="10"/>
                  </a:lnTo>
                  <a:lnTo>
                    <a:pt x="33" y="3"/>
                  </a:lnTo>
                  <a:lnTo>
                    <a:pt x="52" y="1"/>
                  </a:lnTo>
                  <a:lnTo>
                    <a:pt x="71" y="5"/>
                  </a:lnTo>
                  <a:lnTo>
                    <a:pt x="90" y="15"/>
                  </a:lnTo>
                  <a:lnTo>
                    <a:pt x="105" y="22"/>
                  </a:lnTo>
                  <a:lnTo>
                    <a:pt x="123" y="24"/>
                  </a:lnTo>
                  <a:lnTo>
                    <a:pt x="142" y="22"/>
                  </a:lnTo>
                  <a:lnTo>
                    <a:pt x="160" y="17"/>
                  </a:lnTo>
                  <a:lnTo>
                    <a:pt x="177" y="12"/>
                  </a:lnTo>
                  <a:lnTo>
                    <a:pt x="191" y="6"/>
                  </a:lnTo>
                  <a:lnTo>
                    <a:pt x="200" y="2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2534" y="1815"/>
              <a:ext cx="42" cy="104"/>
            </a:xfrm>
            <a:custGeom>
              <a:avLst/>
              <a:gdLst>
                <a:gd name="T0" fmla="*/ 1 w 84"/>
                <a:gd name="T1" fmla="*/ 0 h 208"/>
                <a:gd name="T2" fmla="*/ 1 w 84"/>
                <a:gd name="T3" fmla="*/ 1 h 208"/>
                <a:gd name="T4" fmla="*/ 1 w 84"/>
                <a:gd name="T5" fmla="*/ 1 h 208"/>
                <a:gd name="T6" fmla="*/ 1 w 84"/>
                <a:gd name="T7" fmla="*/ 1 h 208"/>
                <a:gd name="T8" fmla="*/ 1 w 84"/>
                <a:gd name="T9" fmla="*/ 1 h 208"/>
                <a:gd name="T10" fmla="*/ 1 w 84"/>
                <a:gd name="T11" fmla="*/ 1 h 208"/>
                <a:gd name="T12" fmla="*/ 1 w 84"/>
                <a:gd name="T13" fmla="*/ 1 h 208"/>
                <a:gd name="T14" fmla="*/ 1 w 84"/>
                <a:gd name="T15" fmla="*/ 1 h 208"/>
                <a:gd name="T16" fmla="*/ 1 w 84"/>
                <a:gd name="T17" fmla="*/ 1 h 208"/>
                <a:gd name="T18" fmla="*/ 1 w 84"/>
                <a:gd name="T19" fmla="*/ 1 h 208"/>
                <a:gd name="T20" fmla="*/ 1 w 84"/>
                <a:gd name="T21" fmla="*/ 1 h 208"/>
                <a:gd name="T22" fmla="*/ 1 w 84"/>
                <a:gd name="T23" fmla="*/ 1 h 208"/>
                <a:gd name="T24" fmla="*/ 1 w 84"/>
                <a:gd name="T25" fmla="*/ 1 h 208"/>
                <a:gd name="T26" fmla="*/ 0 w 84"/>
                <a:gd name="T27" fmla="*/ 1 h 208"/>
                <a:gd name="T28" fmla="*/ 1 w 84"/>
                <a:gd name="T29" fmla="*/ 1 h 208"/>
                <a:gd name="T30" fmla="*/ 1 w 84"/>
                <a:gd name="T31" fmla="*/ 1 h 208"/>
                <a:gd name="T32" fmla="*/ 1 w 84"/>
                <a:gd name="T33" fmla="*/ 1 h 208"/>
                <a:gd name="T34" fmla="*/ 1 w 84"/>
                <a:gd name="T35" fmla="*/ 1 h 208"/>
                <a:gd name="T36" fmla="*/ 1 w 84"/>
                <a:gd name="T37" fmla="*/ 1 h 208"/>
                <a:gd name="T38" fmla="*/ 1 w 84"/>
                <a:gd name="T39" fmla="*/ 1 h 208"/>
                <a:gd name="T40" fmla="*/ 1 w 84"/>
                <a:gd name="T41" fmla="*/ 0 h 208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84" h="208">
                  <a:moveTo>
                    <a:pt x="24" y="0"/>
                  </a:moveTo>
                  <a:lnTo>
                    <a:pt x="42" y="21"/>
                  </a:lnTo>
                  <a:lnTo>
                    <a:pt x="59" y="45"/>
                  </a:lnTo>
                  <a:lnTo>
                    <a:pt x="71" y="73"/>
                  </a:lnTo>
                  <a:lnTo>
                    <a:pt x="79" y="100"/>
                  </a:lnTo>
                  <a:lnTo>
                    <a:pt x="84" y="128"/>
                  </a:lnTo>
                  <a:lnTo>
                    <a:pt x="82" y="155"/>
                  </a:lnTo>
                  <a:lnTo>
                    <a:pt x="74" y="178"/>
                  </a:lnTo>
                  <a:lnTo>
                    <a:pt x="57" y="197"/>
                  </a:lnTo>
                  <a:lnTo>
                    <a:pt x="40" y="208"/>
                  </a:lnTo>
                  <a:lnTo>
                    <a:pt x="25" y="208"/>
                  </a:lnTo>
                  <a:lnTo>
                    <a:pt x="12" y="201"/>
                  </a:lnTo>
                  <a:lnTo>
                    <a:pt x="4" y="187"/>
                  </a:lnTo>
                  <a:lnTo>
                    <a:pt x="0" y="170"/>
                  </a:lnTo>
                  <a:lnTo>
                    <a:pt x="1" y="151"/>
                  </a:lnTo>
                  <a:lnTo>
                    <a:pt x="7" y="133"/>
                  </a:lnTo>
                  <a:lnTo>
                    <a:pt x="19" y="115"/>
                  </a:lnTo>
                  <a:lnTo>
                    <a:pt x="34" y="84"/>
                  </a:lnTo>
                  <a:lnTo>
                    <a:pt x="34" y="46"/>
                  </a:lnTo>
                  <a:lnTo>
                    <a:pt x="27" y="14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2551" y="1812"/>
              <a:ext cx="72" cy="84"/>
            </a:xfrm>
            <a:custGeom>
              <a:avLst/>
              <a:gdLst>
                <a:gd name="T0" fmla="*/ 0 w 144"/>
                <a:gd name="T1" fmla="*/ 0 h 170"/>
                <a:gd name="T2" fmla="*/ 1 w 144"/>
                <a:gd name="T3" fmla="*/ 0 h 170"/>
                <a:gd name="T4" fmla="*/ 1 w 144"/>
                <a:gd name="T5" fmla="*/ 0 h 170"/>
                <a:gd name="T6" fmla="*/ 1 w 144"/>
                <a:gd name="T7" fmla="*/ 0 h 170"/>
                <a:gd name="T8" fmla="*/ 1 w 144"/>
                <a:gd name="T9" fmla="*/ 0 h 170"/>
                <a:gd name="T10" fmla="*/ 1 w 144"/>
                <a:gd name="T11" fmla="*/ 0 h 170"/>
                <a:gd name="T12" fmla="*/ 1 w 144"/>
                <a:gd name="T13" fmla="*/ 0 h 170"/>
                <a:gd name="T14" fmla="*/ 1 w 144"/>
                <a:gd name="T15" fmla="*/ 0 h 170"/>
                <a:gd name="T16" fmla="*/ 1 w 144"/>
                <a:gd name="T17" fmla="*/ 0 h 170"/>
                <a:gd name="T18" fmla="*/ 1 w 144"/>
                <a:gd name="T19" fmla="*/ 0 h 170"/>
                <a:gd name="T20" fmla="*/ 1 w 144"/>
                <a:gd name="T21" fmla="*/ 0 h 170"/>
                <a:gd name="T22" fmla="*/ 1 w 144"/>
                <a:gd name="T23" fmla="*/ 0 h 170"/>
                <a:gd name="T24" fmla="*/ 1 w 144"/>
                <a:gd name="T25" fmla="*/ 0 h 170"/>
                <a:gd name="T26" fmla="*/ 1 w 144"/>
                <a:gd name="T27" fmla="*/ 0 h 170"/>
                <a:gd name="T28" fmla="*/ 1 w 144"/>
                <a:gd name="T29" fmla="*/ 0 h 170"/>
                <a:gd name="T30" fmla="*/ 1 w 144"/>
                <a:gd name="T31" fmla="*/ 0 h 170"/>
                <a:gd name="T32" fmla="*/ 1 w 144"/>
                <a:gd name="T33" fmla="*/ 0 h 170"/>
                <a:gd name="T34" fmla="*/ 1 w 144"/>
                <a:gd name="T35" fmla="*/ 0 h 170"/>
                <a:gd name="T36" fmla="*/ 1 w 144"/>
                <a:gd name="T37" fmla="*/ 0 h 170"/>
                <a:gd name="T38" fmla="*/ 1 w 144"/>
                <a:gd name="T39" fmla="*/ 0 h 170"/>
                <a:gd name="T40" fmla="*/ 1 w 144"/>
                <a:gd name="T41" fmla="*/ 0 h 170"/>
                <a:gd name="T42" fmla="*/ 1 w 144"/>
                <a:gd name="T43" fmla="*/ 0 h 170"/>
                <a:gd name="T44" fmla="*/ 1 w 144"/>
                <a:gd name="T45" fmla="*/ 0 h 170"/>
                <a:gd name="T46" fmla="*/ 1 w 144"/>
                <a:gd name="T47" fmla="*/ 0 h 170"/>
                <a:gd name="T48" fmla="*/ 0 w 144"/>
                <a:gd name="T49" fmla="*/ 0 h 17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4" h="170">
                  <a:moveTo>
                    <a:pt x="0" y="0"/>
                  </a:moveTo>
                  <a:lnTo>
                    <a:pt x="27" y="7"/>
                  </a:lnTo>
                  <a:lnTo>
                    <a:pt x="54" y="18"/>
                  </a:lnTo>
                  <a:lnTo>
                    <a:pt x="81" y="33"/>
                  </a:lnTo>
                  <a:lnTo>
                    <a:pt x="104" y="50"/>
                  </a:lnTo>
                  <a:lnTo>
                    <a:pt x="123" y="71"/>
                  </a:lnTo>
                  <a:lnTo>
                    <a:pt x="137" y="92"/>
                  </a:lnTo>
                  <a:lnTo>
                    <a:pt x="144" y="117"/>
                  </a:lnTo>
                  <a:lnTo>
                    <a:pt x="142" y="141"/>
                  </a:lnTo>
                  <a:lnTo>
                    <a:pt x="134" y="159"/>
                  </a:lnTo>
                  <a:lnTo>
                    <a:pt x="121" y="168"/>
                  </a:lnTo>
                  <a:lnTo>
                    <a:pt x="107" y="170"/>
                  </a:lnTo>
                  <a:lnTo>
                    <a:pt x="94" y="164"/>
                  </a:lnTo>
                  <a:lnTo>
                    <a:pt x="80" y="152"/>
                  </a:lnTo>
                  <a:lnTo>
                    <a:pt x="69" y="136"/>
                  </a:lnTo>
                  <a:lnTo>
                    <a:pt x="64" y="118"/>
                  </a:lnTo>
                  <a:lnTo>
                    <a:pt x="65" y="97"/>
                  </a:lnTo>
                  <a:lnTo>
                    <a:pt x="65" y="80"/>
                  </a:lnTo>
                  <a:lnTo>
                    <a:pt x="59" y="63"/>
                  </a:lnTo>
                  <a:lnTo>
                    <a:pt x="49" y="46"/>
                  </a:lnTo>
                  <a:lnTo>
                    <a:pt x="36" y="31"/>
                  </a:lnTo>
                  <a:lnTo>
                    <a:pt x="23" y="19"/>
                  </a:lnTo>
                  <a:lnTo>
                    <a:pt x="12" y="10"/>
                  </a:lnTo>
                  <a:lnTo>
                    <a:pt x="4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2558" y="1793"/>
              <a:ext cx="99" cy="51"/>
            </a:xfrm>
            <a:custGeom>
              <a:avLst/>
              <a:gdLst>
                <a:gd name="T0" fmla="*/ 0 w 199"/>
                <a:gd name="T1" fmla="*/ 0 h 103"/>
                <a:gd name="T2" fmla="*/ 0 w 199"/>
                <a:gd name="T3" fmla="*/ 0 h 103"/>
                <a:gd name="T4" fmla="*/ 0 w 199"/>
                <a:gd name="T5" fmla="*/ 0 h 103"/>
                <a:gd name="T6" fmla="*/ 0 w 199"/>
                <a:gd name="T7" fmla="*/ 0 h 103"/>
                <a:gd name="T8" fmla="*/ 0 w 199"/>
                <a:gd name="T9" fmla="*/ 0 h 103"/>
                <a:gd name="T10" fmla="*/ 0 w 199"/>
                <a:gd name="T11" fmla="*/ 0 h 103"/>
                <a:gd name="T12" fmla="*/ 0 w 199"/>
                <a:gd name="T13" fmla="*/ 0 h 103"/>
                <a:gd name="T14" fmla="*/ 0 w 199"/>
                <a:gd name="T15" fmla="*/ 0 h 103"/>
                <a:gd name="T16" fmla="*/ 0 w 199"/>
                <a:gd name="T17" fmla="*/ 0 h 103"/>
                <a:gd name="T18" fmla="*/ 0 w 199"/>
                <a:gd name="T19" fmla="*/ 0 h 103"/>
                <a:gd name="T20" fmla="*/ 0 w 199"/>
                <a:gd name="T21" fmla="*/ 0 h 103"/>
                <a:gd name="T22" fmla="*/ 0 w 199"/>
                <a:gd name="T23" fmla="*/ 0 h 103"/>
                <a:gd name="T24" fmla="*/ 0 w 199"/>
                <a:gd name="T25" fmla="*/ 0 h 103"/>
                <a:gd name="T26" fmla="*/ 0 w 199"/>
                <a:gd name="T27" fmla="*/ 0 h 103"/>
                <a:gd name="T28" fmla="*/ 0 w 199"/>
                <a:gd name="T29" fmla="*/ 0 h 103"/>
                <a:gd name="T30" fmla="*/ 0 w 199"/>
                <a:gd name="T31" fmla="*/ 0 h 103"/>
                <a:gd name="T32" fmla="*/ 0 w 199"/>
                <a:gd name="T33" fmla="*/ 0 h 103"/>
                <a:gd name="T34" fmla="*/ 0 w 199"/>
                <a:gd name="T35" fmla="*/ 0 h 103"/>
                <a:gd name="T36" fmla="*/ 0 w 199"/>
                <a:gd name="T37" fmla="*/ 0 h 103"/>
                <a:gd name="T38" fmla="*/ 0 w 199"/>
                <a:gd name="T39" fmla="*/ 0 h 103"/>
                <a:gd name="T40" fmla="*/ 0 w 199"/>
                <a:gd name="T41" fmla="*/ 0 h 103"/>
                <a:gd name="T42" fmla="*/ 0 w 199"/>
                <a:gd name="T43" fmla="*/ 0 h 103"/>
                <a:gd name="T44" fmla="*/ 0 w 199"/>
                <a:gd name="T45" fmla="*/ 0 h 103"/>
                <a:gd name="T46" fmla="*/ 0 w 199"/>
                <a:gd name="T47" fmla="*/ 0 h 103"/>
                <a:gd name="T48" fmla="*/ 0 w 199"/>
                <a:gd name="T49" fmla="*/ 0 h 103"/>
                <a:gd name="T50" fmla="*/ 0 w 199"/>
                <a:gd name="T51" fmla="*/ 0 h 103"/>
                <a:gd name="T52" fmla="*/ 0 w 199"/>
                <a:gd name="T53" fmla="*/ 0 h 103"/>
                <a:gd name="T54" fmla="*/ 0 w 199"/>
                <a:gd name="T55" fmla="*/ 0 h 103"/>
                <a:gd name="T56" fmla="*/ 0 w 199"/>
                <a:gd name="T57" fmla="*/ 0 h 103"/>
                <a:gd name="T58" fmla="*/ 0 w 199"/>
                <a:gd name="T59" fmla="*/ 0 h 103"/>
                <a:gd name="T60" fmla="*/ 0 w 199"/>
                <a:gd name="T61" fmla="*/ 0 h 103"/>
                <a:gd name="T62" fmla="*/ 0 w 199"/>
                <a:gd name="T63" fmla="*/ 0 h 103"/>
                <a:gd name="T64" fmla="*/ 0 w 199"/>
                <a:gd name="T65" fmla="*/ 0 h 10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199" h="103">
                  <a:moveTo>
                    <a:pt x="0" y="18"/>
                  </a:moveTo>
                  <a:lnTo>
                    <a:pt x="13" y="13"/>
                  </a:lnTo>
                  <a:lnTo>
                    <a:pt x="27" y="8"/>
                  </a:lnTo>
                  <a:lnTo>
                    <a:pt x="40" y="5"/>
                  </a:lnTo>
                  <a:lnTo>
                    <a:pt x="54" y="3"/>
                  </a:lnTo>
                  <a:lnTo>
                    <a:pt x="69" y="0"/>
                  </a:lnTo>
                  <a:lnTo>
                    <a:pt x="84" y="0"/>
                  </a:lnTo>
                  <a:lnTo>
                    <a:pt x="99" y="0"/>
                  </a:lnTo>
                  <a:lnTo>
                    <a:pt x="114" y="1"/>
                  </a:lnTo>
                  <a:lnTo>
                    <a:pt x="128" y="4"/>
                  </a:lnTo>
                  <a:lnTo>
                    <a:pt x="141" y="8"/>
                  </a:lnTo>
                  <a:lnTo>
                    <a:pt x="153" y="13"/>
                  </a:lnTo>
                  <a:lnTo>
                    <a:pt x="165" y="19"/>
                  </a:lnTo>
                  <a:lnTo>
                    <a:pt x="175" y="27"/>
                  </a:lnTo>
                  <a:lnTo>
                    <a:pt x="183" y="35"/>
                  </a:lnTo>
                  <a:lnTo>
                    <a:pt x="190" y="45"/>
                  </a:lnTo>
                  <a:lnTo>
                    <a:pt x="196" y="57"/>
                  </a:lnTo>
                  <a:lnTo>
                    <a:pt x="199" y="76"/>
                  </a:lnTo>
                  <a:lnTo>
                    <a:pt x="194" y="91"/>
                  </a:lnTo>
                  <a:lnTo>
                    <a:pt x="182" y="99"/>
                  </a:lnTo>
                  <a:lnTo>
                    <a:pt x="167" y="103"/>
                  </a:lnTo>
                  <a:lnTo>
                    <a:pt x="150" y="101"/>
                  </a:lnTo>
                  <a:lnTo>
                    <a:pt x="132" y="92"/>
                  </a:lnTo>
                  <a:lnTo>
                    <a:pt x="118" y="80"/>
                  </a:lnTo>
                  <a:lnTo>
                    <a:pt x="106" y="63"/>
                  </a:lnTo>
                  <a:lnTo>
                    <a:pt x="97" y="49"/>
                  </a:lnTo>
                  <a:lnTo>
                    <a:pt x="82" y="37"/>
                  </a:lnTo>
                  <a:lnTo>
                    <a:pt x="65" y="29"/>
                  </a:lnTo>
                  <a:lnTo>
                    <a:pt x="46" y="25"/>
                  </a:lnTo>
                  <a:lnTo>
                    <a:pt x="29" y="21"/>
                  </a:lnTo>
                  <a:lnTo>
                    <a:pt x="14" y="19"/>
                  </a:lnTo>
                  <a:lnTo>
                    <a:pt x="4" y="18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2631" y="2659"/>
              <a:ext cx="53" cy="98"/>
            </a:xfrm>
            <a:custGeom>
              <a:avLst/>
              <a:gdLst>
                <a:gd name="T0" fmla="*/ 0 w 107"/>
                <a:gd name="T1" fmla="*/ 0 h 195"/>
                <a:gd name="T2" fmla="*/ 0 w 107"/>
                <a:gd name="T3" fmla="*/ 1 h 195"/>
                <a:gd name="T4" fmla="*/ 0 w 107"/>
                <a:gd name="T5" fmla="*/ 1 h 195"/>
                <a:gd name="T6" fmla="*/ 0 w 107"/>
                <a:gd name="T7" fmla="*/ 1 h 195"/>
                <a:gd name="T8" fmla="*/ 0 w 107"/>
                <a:gd name="T9" fmla="*/ 1 h 195"/>
                <a:gd name="T10" fmla="*/ 0 w 107"/>
                <a:gd name="T11" fmla="*/ 1 h 195"/>
                <a:gd name="T12" fmla="*/ 0 w 107"/>
                <a:gd name="T13" fmla="*/ 1 h 195"/>
                <a:gd name="T14" fmla="*/ 0 w 107"/>
                <a:gd name="T15" fmla="*/ 1 h 195"/>
                <a:gd name="T16" fmla="*/ 0 w 107"/>
                <a:gd name="T17" fmla="*/ 1 h 195"/>
                <a:gd name="T18" fmla="*/ 0 w 107"/>
                <a:gd name="T19" fmla="*/ 1 h 195"/>
                <a:gd name="T20" fmla="*/ 0 w 107"/>
                <a:gd name="T21" fmla="*/ 1 h 195"/>
                <a:gd name="T22" fmla="*/ 0 w 107"/>
                <a:gd name="T23" fmla="*/ 1 h 195"/>
                <a:gd name="T24" fmla="*/ 0 w 107"/>
                <a:gd name="T25" fmla="*/ 1 h 195"/>
                <a:gd name="T26" fmla="*/ 0 w 107"/>
                <a:gd name="T27" fmla="*/ 1 h 195"/>
                <a:gd name="T28" fmla="*/ 0 w 107"/>
                <a:gd name="T29" fmla="*/ 1 h 195"/>
                <a:gd name="T30" fmla="*/ 0 w 107"/>
                <a:gd name="T31" fmla="*/ 1 h 195"/>
                <a:gd name="T32" fmla="*/ 0 w 107"/>
                <a:gd name="T33" fmla="*/ 1 h 195"/>
                <a:gd name="T34" fmla="*/ 0 w 107"/>
                <a:gd name="T35" fmla="*/ 1 h 195"/>
                <a:gd name="T36" fmla="*/ 0 w 107"/>
                <a:gd name="T37" fmla="*/ 1 h 195"/>
                <a:gd name="T38" fmla="*/ 0 w 107"/>
                <a:gd name="T39" fmla="*/ 1 h 195"/>
                <a:gd name="T40" fmla="*/ 0 w 107"/>
                <a:gd name="T41" fmla="*/ 1 h 195"/>
                <a:gd name="T42" fmla="*/ 0 w 107"/>
                <a:gd name="T43" fmla="*/ 1 h 195"/>
                <a:gd name="T44" fmla="*/ 0 w 107"/>
                <a:gd name="T45" fmla="*/ 1 h 195"/>
                <a:gd name="T46" fmla="*/ 0 w 107"/>
                <a:gd name="T47" fmla="*/ 1 h 195"/>
                <a:gd name="T48" fmla="*/ 0 w 107"/>
                <a:gd name="T49" fmla="*/ 0 h 1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7" h="195">
                  <a:moveTo>
                    <a:pt x="95" y="0"/>
                  </a:moveTo>
                  <a:lnTo>
                    <a:pt x="103" y="26"/>
                  </a:lnTo>
                  <a:lnTo>
                    <a:pt x="107" y="55"/>
                  </a:lnTo>
                  <a:lnTo>
                    <a:pt x="107" y="85"/>
                  </a:lnTo>
                  <a:lnTo>
                    <a:pt x="104" y="114"/>
                  </a:lnTo>
                  <a:lnTo>
                    <a:pt x="96" y="141"/>
                  </a:lnTo>
                  <a:lnTo>
                    <a:pt x="83" y="164"/>
                  </a:lnTo>
                  <a:lnTo>
                    <a:pt x="66" y="183"/>
                  </a:lnTo>
                  <a:lnTo>
                    <a:pt x="44" y="193"/>
                  </a:lnTo>
                  <a:lnTo>
                    <a:pt x="24" y="195"/>
                  </a:lnTo>
                  <a:lnTo>
                    <a:pt x="10" y="190"/>
                  </a:lnTo>
                  <a:lnTo>
                    <a:pt x="3" y="177"/>
                  </a:lnTo>
                  <a:lnTo>
                    <a:pt x="0" y="162"/>
                  </a:lnTo>
                  <a:lnTo>
                    <a:pt x="3" y="145"/>
                  </a:lnTo>
                  <a:lnTo>
                    <a:pt x="12" y="127"/>
                  </a:lnTo>
                  <a:lnTo>
                    <a:pt x="24" y="114"/>
                  </a:lnTo>
                  <a:lnTo>
                    <a:pt x="43" y="103"/>
                  </a:lnTo>
                  <a:lnTo>
                    <a:pt x="58" y="94"/>
                  </a:lnTo>
                  <a:lnTo>
                    <a:pt x="69" y="80"/>
                  </a:lnTo>
                  <a:lnTo>
                    <a:pt x="79" y="64"/>
                  </a:lnTo>
                  <a:lnTo>
                    <a:pt x="86" y="46"/>
                  </a:lnTo>
                  <a:lnTo>
                    <a:pt x="90" y="28"/>
                  </a:lnTo>
                  <a:lnTo>
                    <a:pt x="92" y="13"/>
                  </a:lnTo>
                  <a:lnTo>
                    <a:pt x="95" y="3"/>
                  </a:lnTo>
                  <a:lnTo>
                    <a:pt x="95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2581" y="2656"/>
              <a:ext cx="91" cy="63"/>
            </a:xfrm>
            <a:custGeom>
              <a:avLst/>
              <a:gdLst>
                <a:gd name="T0" fmla="*/ 0 w 183"/>
                <a:gd name="T1" fmla="*/ 0 h 126"/>
                <a:gd name="T2" fmla="*/ 0 w 183"/>
                <a:gd name="T3" fmla="*/ 1 h 126"/>
                <a:gd name="T4" fmla="*/ 0 w 183"/>
                <a:gd name="T5" fmla="*/ 1 h 126"/>
                <a:gd name="T6" fmla="*/ 0 w 183"/>
                <a:gd name="T7" fmla="*/ 1 h 126"/>
                <a:gd name="T8" fmla="*/ 0 w 183"/>
                <a:gd name="T9" fmla="*/ 1 h 126"/>
                <a:gd name="T10" fmla="*/ 0 w 183"/>
                <a:gd name="T11" fmla="*/ 1 h 126"/>
                <a:gd name="T12" fmla="*/ 0 w 183"/>
                <a:gd name="T13" fmla="*/ 1 h 126"/>
                <a:gd name="T14" fmla="*/ 0 w 183"/>
                <a:gd name="T15" fmla="*/ 1 h 126"/>
                <a:gd name="T16" fmla="*/ 0 w 183"/>
                <a:gd name="T17" fmla="*/ 1 h 126"/>
                <a:gd name="T18" fmla="*/ 0 w 183"/>
                <a:gd name="T19" fmla="*/ 1 h 126"/>
                <a:gd name="T20" fmla="*/ 0 w 183"/>
                <a:gd name="T21" fmla="*/ 1 h 126"/>
                <a:gd name="T22" fmla="*/ 0 w 183"/>
                <a:gd name="T23" fmla="*/ 1 h 126"/>
                <a:gd name="T24" fmla="*/ 0 w 183"/>
                <a:gd name="T25" fmla="*/ 1 h 126"/>
                <a:gd name="T26" fmla="*/ 0 w 183"/>
                <a:gd name="T27" fmla="*/ 1 h 126"/>
                <a:gd name="T28" fmla="*/ 0 w 183"/>
                <a:gd name="T29" fmla="*/ 1 h 126"/>
                <a:gd name="T30" fmla="*/ 0 w 183"/>
                <a:gd name="T31" fmla="*/ 1 h 126"/>
                <a:gd name="T32" fmla="*/ 0 w 183"/>
                <a:gd name="T33" fmla="*/ 1 h 126"/>
                <a:gd name="T34" fmla="*/ 0 w 183"/>
                <a:gd name="T35" fmla="*/ 1 h 126"/>
                <a:gd name="T36" fmla="*/ 0 w 183"/>
                <a:gd name="T37" fmla="*/ 1 h 126"/>
                <a:gd name="T38" fmla="*/ 0 w 183"/>
                <a:gd name="T39" fmla="*/ 1 h 126"/>
                <a:gd name="T40" fmla="*/ 0 w 183"/>
                <a:gd name="T41" fmla="*/ 1 h 126"/>
                <a:gd name="T42" fmla="*/ 0 w 183"/>
                <a:gd name="T43" fmla="*/ 1 h 126"/>
                <a:gd name="T44" fmla="*/ 0 w 183"/>
                <a:gd name="T45" fmla="*/ 1 h 126"/>
                <a:gd name="T46" fmla="*/ 0 w 183"/>
                <a:gd name="T47" fmla="*/ 1 h 126"/>
                <a:gd name="T48" fmla="*/ 0 w 183"/>
                <a:gd name="T49" fmla="*/ 0 h 12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3" h="126">
                  <a:moveTo>
                    <a:pt x="183" y="0"/>
                  </a:moveTo>
                  <a:lnTo>
                    <a:pt x="173" y="25"/>
                  </a:lnTo>
                  <a:lnTo>
                    <a:pt x="159" y="51"/>
                  </a:lnTo>
                  <a:lnTo>
                    <a:pt x="141" y="74"/>
                  </a:lnTo>
                  <a:lnTo>
                    <a:pt x="120" y="94"/>
                  </a:lnTo>
                  <a:lnTo>
                    <a:pt x="97" y="111"/>
                  </a:lnTo>
                  <a:lnTo>
                    <a:pt x="73" y="122"/>
                  </a:lnTo>
                  <a:lnTo>
                    <a:pt x="48" y="126"/>
                  </a:lnTo>
                  <a:lnTo>
                    <a:pt x="24" y="120"/>
                  </a:lnTo>
                  <a:lnTo>
                    <a:pt x="7" y="109"/>
                  </a:lnTo>
                  <a:lnTo>
                    <a:pt x="0" y="96"/>
                  </a:lnTo>
                  <a:lnTo>
                    <a:pt x="1" y="82"/>
                  </a:lnTo>
                  <a:lnTo>
                    <a:pt x="8" y="69"/>
                  </a:lnTo>
                  <a:lnTo>
                    <a:pt x="22" y="58"/>
                  </a:lnTo>
                  <a:lnTo>
                    <a:pt x="39" y="50"/>
                  </a:lnTo>
                  <a:lnTo>
                    <a:pt x="58" y="46"/>
                  </a:lnTo>
                  <a:lnTo>
                    <a:pt x="78" y="50"/>
                  </a:lnTo>
                  <a:lnTo>
                    <a:pt x="96" y="52"/>
                  </a:lnTo>
                  <a:lnTo>
                    <a:pt x="113" y="48"/>
                  </a:lnTo>
                  <a:lnTo>
                    <a:pt x="130" y="40"/>
                  </a:lnTo>
                  <a:lnTo>
                    <a:pt x="148" y="30"/>
                  </a:lnTo>
                  <a:lnTo>
                    <a:pt x="161" y="20"/>
                  </a:lnTo>
                  <a:lnTo>
                    <a:pt x="173" y="10"/>
                  </a:lnTo>
                  <a:lnTo>
                    <a:pt x="181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2681" y="2658"/>
              <a:ext cx="52" cy="98"/>
            </a:xfrm>
            <a:custGeom>
              <a:avLst/>
              <a:gdLst>
                <a:gd name="T0" fmla="*/ 0 w 102"/>
                <a:gd name="T1" fmla="*/ 0 h 197"/>
                <a:gd name="T2" fmla="*/ 1 w 102"/>
                <a:gd name="T3" fmla="*/ 0 h 197"/>
                <a:gd name="T4" fmla="*/ 1 w 102"/>
                <a:gd name="T5" fmla="*/ 0 h 197"/>
                <a:gd name="T6" fmla="*/ 1 w 102"/>
                <a:gd name="T7" fmla="*/ 0 h 197"/>
                <a:gd name="T8" fmla="*/ 1 w 102"/>
                <a:gd name="T9" fmla="*/ 0 h 197"/>
                <a:gd name="T10" fmla="*/ 1 w 102"/>
                <a:gd name="T11" fmla="*/ 0 h 197"/>
                <a:gd name="T12" fmla="*/ 1 w 102"/>
                <a:gd name="T13" fmla="*/ 0 h 197"/>
                <a:gd name="T14" fmla="*/ 1 w 102"/>
                <a:gd name="T15" fmla="*/ 0 h 197"/>
                <a:gd name="T16" fmla="*/ 1 w 102"/>
                <a:gd name="T17" fmla="*/ 0 h 197"/>
                <a:gd name="T18" fmla="*/ 1 w 102"/>
                <a:gd name="T19" fmla="*/ 0 h 197"/>
                <a:gd name="T20" fmla="*/ 1 w 102"/>
                <a:gd name="T21" fmla="*/ 0 h 197"/>
                <a:gd name="T22" fmla="*/ 1 w 102"/>
                <a:gd name="T23" fmla="*/ 0 h 197"/>
                <a:gd name="T24" fmla="*/ 1 w 102"/>
                <a:gd name="T25" fmla="*/ 0 h 197"/>
                <a:gd name="T26" fmla="*/ 1 w 102"/>
                <a:gd name="T27" fmla="*/ 0 h 197"/>
                <a:gd name="T28" fmla="*/ 1 w 102"/>
                <a:gd name="T29" fmla="*/ 0 h 197"/>
                <a:gd name="T30" fmla="*/ 1 w 102"/>
                <a:gd name="T31" fmla="*/ 0 h 197"/>
                <a:gd name="T32" fmla="*/ 1 w 102"/>
                <a:gd name="T33" fmla="*/ 0 h 197"/>
                <a:gd name="T34" fmla="*/ 1 w 102"/>
                <a:gd name="T35" fmla="*/ 0 h 197"/>
                <a:gd name="T36" fmla="*/ 1 w 102"/>
                <a:gd name="T37" fmla="*/ 0 h 197"/>
                <a:gd name="T38" fmla="*/ 1 w 102"/>
                <a:gd name="T39" fmla="*/ 0 h 197"/>
                <a:gd name="T40" fmla="*/ 1 w 102"/>
                <a:gd name="T41" fmla="*/ 0 h 197"/>
                <a:gd name="T42" fmla="*/ 1 w 102"/>
                <a:gd name="T43" fmla="*/ 0 h 197"/>
                <a:gd name="T44" fmla="*/ 1 w 102"/>
                <a:gd name="T45" fmla="*/ 0 h 197"/>
                <a:gd name="T46" fmla="*/ 1 w 102"/>
                <a:gd name="T47" fmla="*/ 0 h 197"/>
                <a:gd name="T48" fmla="*/ 0 w 102"/>
                <a:gd name="T49" fmla="*/ 0 h 19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02" h="197">
                  <a:moveTo>
                    <a:pt x="0" y="0"/>
                  </a:moveTo>
                  <a:lnTo>
                    <a:pt x="23" y="14"/>
                  </a:lnTo>
                  <a:lnTo>
                    <a:pt x="46" y="33"/>
                  </a:lnTo>
                  <a:lnTo>
                    <a:pt x="66" y="54"/>
                  </a:lnTo>
                  <a:lnTo>
                    <a:pt x="83" y="77"/>
                  </a:lnTo>
                  <a:lnTo>
                    <a:pt x="95" y="103"/>
                  </a:lnTo>
                  <a:lnTo>
                    <a:pt x="102" y="128"/>
                  </a:lnTo>
                  <a:lnTo>
                    <a:pt x="102" y="153"/>
                  </a:lnTo>
                  <a:lnTo>
                    <a:pt x="93" y="177"/>
                  </a:lnTo>
                  <a:lnTo>
                    <a:pt x="79" y="191"/>
                  </a:lnTo>
                  <a:lnTo>
                    <a:pt x="65" y="197"/>
                  </a:lnTo>
                  <a:lnTo>
                    <a:pt x="51" y="194"/>
                  </a:lnTo>
                  <a:lnTo>
                    <a:pt x="39" y="183"/>
                  </a:lnTo>
                  <a:lnTo>
                    <a:pt x="30" y="170"/>
                  </a:lnTo>
                  <a:lnTo>
                    <a:pt x="25" y="151"/>
                  </a:lnTo>
                  <a:lnTo>
                    <a:pt x="25" y="132"/>
                  </a:lnTo>
                  <a:lnTo>
                    <a:pt x="32" y="112"/>
                  </a:lnTo>
                  <a:lnTo>
                    <a:pt x="37" y="96"/>
                  </a:lnTo>
                  <a:lnTo>
                    <a:pt x="35" y="77"/>
                  </a:lnTo>
                  <a:lnTo>
                    <a:pt x="31" y="59"/>
                  </a:lnTo>
                  <a:lnTo>
                    <a:pt x="24" y="41"/>
                  </a:lnTo>
                  <a:lnTo>
                    <a:pt x="16" y="24"/>
                  </a:lnTo>
                  <a:lnTo>
                    <a:pt x="8" y="12"/>
                  </a:lnTo>
                  <a:lnTo>
                    <a:pt x="2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2684" y="2652"/>
              <a:ext cx="90" cy="64"/>
            </a:xfrm>
            <a:custGeom>
              <a:avLst/>
              <a:gdLst>
                <a:gd name="T0" fmla="*/ 0 w 180"/>
                <a:gd name="T1" fmla="*/ 0 h 129"/>
                <a:gd name="T2" fmla="*/ 1 w 180"/>
                <a:gd name="T3" fmla="*/ 0 h 129"/>
                <a:gd name="T4" fmla="*/ 1 w 180"/>
                <a:gd name="T5" fmla="*/ 0 h 129"/>
                <a:gd name="T6" fmla="*/ 1 w 180"/>
                <a:gd name="T7" fmla="*/ 0 h 129"/>
                <a:gd name="T8" fmla="*/ 1 w 180"/>
                <a:gd name="T9" fmla="*/ 0 h 129"/>
                <a:gd name="T10" fmla="*/ 1 w 180"/>
                <a:gd name="T11" fmla="*/ 0 h 129"/>
                <a:gd name="T12" fmla="*/ 1 w 180"/>
                <a:gd name="T13" fmla="*/ 0 h 129"/>
                <a:gd name="T14" fmla="*/ 1 w 180"/>
                <a:gd name="T15" fmla="*/ 0 h 129"/>
                <a:gd name="T16" fmla="*/ 1 w 180"/>
                <a:gd name="T17" fmla="*/ 0 h 129"/>
                <a:gd name="T18" fmla="*/ 1 w 180"/>
                <a:gd name="T19" fmla="*/ 0 h 129"/>
                <a:gd name="T20" fmla="*/ 1 w 180"/>
                <a:gd name="T21" fmla="*/ 0 h 129"/>
                <a:gd name="T22" fmla="*/ 1 w 180"/>
                <a:gd name="T23" fmla="*/ 0 h 129"/>
                <a:gd name="T24" fmla="*/ 1 w 180"/>
                <a:gd name="T25" fmla="*/ 0 h 129"/>
                <a:gd name="T26" fmla="*/ 1 w 180"/>
                <a:gd name="T27" fmla="*/ 0 h 129"/>
                <a:gd name="T28" fmla="*/ 1 w 180"/>
                <a:gd name="T29" fmla="*/ 0 h 129"/>
                <a:gd name="T30" fmla="*/ 1 w 180"/>
                <a:gd name="T31" fmla="*/ 0 h 129"/>
                <a:gd name="T32" fmla="*/ 1 w 180"/>
                <a:gd name="T33" fmla="*/ 0 h 129"/>
                <a:gd name="T34" fmla="*/ 1 w 180"/>
                <a:gd name="T35" fmla="*/ 0 h 129"/>
                <a:gd name="T36" fmla="*/ 1 w 180"/>
                <a:gd name="T37" fmla="*/ 0 h 129"/>
                <a:gd name="T38" fmla="*/ 1 w 180"/>
                <a:gd name="T39" fmla="*/ 0 h 129"/>
                <a:gd name="T40" fmla="*/ 1 w 180"/>
                <a:gd name="T41" fmla="*/ 0 h 129"/>
                <a:gd name="T42" fmla="*/ 1 w 180"/>
                <a:gd name="T43" fmla="*/ 0 h 129"/>
                <a:gd name="T44" fmla="*/ 1 w 180"/>
                <a:gd name="T45" fmla="*/ 0 h 129"/>
                <a:gd name="T46" fmla="*/ 1 w 180"/>
                <a:gd name="T47" fmla="*/ 0 h 129"/>
                <a:gd name="T48" fmla="*/ 0 w 180"/>
                <a:gd name="T49" fmla="*/ 0 h 12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80" h="129">
                  <a:moveTo>
                    <a:pt x="0" y="2"/>
                  </a:moveTo>
                  <a:lnTo>
                    <a:pt x="28" y="0"/>
                  </a:lnTo>
                  <a:lnTo>
                    <a:pt x="57" y="1"/>
                  </a:lnTo>
                  <a:lnTo>
                    <a:pt x="87" y="7"/>
                  </a:lnTo>
                  <a:lnTo>
                    <a:pt x="114" y="16"/>
                  </a:lnTo>
                  <a:lnTo>
                    <a:pt x="140" y="30"/>
                  </a:lnTo>
                  <a:lnTo>
                    <a:pt x="159" y="46"/>
                  </a:lnTo>
                  <a:lnTo>
                    <a:pt x="173" y="67"/>
                  </a:lnTo>
                  <a:lnTo>
                    <a:pt x="180" y="91"/>
                  </a:lnTo>
                  <a:lnTo>
                    <a:pt x="178" y="110"/>
                  </a:lnTo>
                  <a:lnTo>
                    <a:pt x="170" y="123"/>
                  </a:lnTo>
                  <a:lnTo>
                    <a:pt x="156" y="129"/>
                  </a:lnTo>
                  <a:lnTo>
                    <a:pt x="141" y="128"/>
                  </a:lnTo>
                  <a:lnTo>
                    <a:pt x="125" y="121"/>
                  </a:lnTo>
                  <a:lnTo>
                    <a:pt x="110" y="109"/>
                  </a:lnTo>
                  <a:lnTo>
                    <a:pt x="98" y="93"/>
                  </a:lnTo>
                  <a:lnTo>
                    <a:pt x="93" y="73"/>
                  </a:lnTo>
                  <a:lnTo>
                    <a:pt x="87" y="57"/>
                  </a:lnTo>
                  <a:lnTo>
                    <a:pt x="75" y="44"/>
                  </a:lnTo>
                  <a:lnTo>
                    <a:pt x="60" y="31"/>
                  </a:lnTo>
                  <a:lnTo>
                    <a:pt x="44" y="20"/>
                  </a:lnTo>
                  <a:lnTo>
                    <a:pt x="28" y="12"/>
                  </a:lnTo>
                  <a:lnTo>
                    <a:pt x="14" y="7"/>
                  </a:lnTo>
                  <a:lnTo>
                    <a:pt x="4" y="3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688" y="2614"/>
              <a:ext cx="103" cy="42"/>
            </a:xfrm>
            <a:custGeom>
              <a:avLst/>
              <a:gdLst>
                <a:gd name="T0" fmla="*/ 0 w 206"/>
                <a:gd name="T1" fmla="*/ 0 h 85"/>
                <a:gd name="T2" fmla="*/ 1 w 206"/>
                <a:gd name="T3" fmla="*/ 0 h 85"/>
                <a:gd name="T4" fmla="*/ 1 w 206"/>
                <a:gd name="T5" fmla="*/ 0 h 85"/>
                <a:gd name="T6" fmla="*/ 1 w 206"/>
                <a:gd name="T7" fmla="*/ 0 h 85"/>
                <a:gd name="T8" fmla="*/ 1 w 206"/>
                <a:gd name="T9" fmla="*/ 0 h 85"/>
                <a:gd name="T10" fmla="*/ 1 w 206"/>
                <a:gd name="T11" fmla="*/ 0 h 85"/>
                <a:gd name="T12" fmla="*/ 1 w 206"/>
                <a:gd name="T13" fmla="*/ 0 h 85"/>
                <a:gd name="T14" fmla="*/ 1 w 206"/>
                <a:gd name="T15" fmla="*/ 0 h 85"/>
                <a:gd name="T16" fmla="*/ 1 w 206"/>
                <a:gd name="T17" fmla="*/ 0 h 85"/>
                <a:gd name="T18" fmla="*/ 1 w 206"/>
                <a:gd name="T19" fmla="*/ 0 h 85"/>
                <a:gd name="T20" fmla="*/ 1 w 206"/>
                <a:gd name="T21" fmla="*/ 0 h 85"/>
                <a:gd name="T22" fmla="*/ 1 w 206"/>
                <a:gd name="T23" fmla="*/ 0 h 85"/>
                <a:gd name="T24" fmla="*/ 1 w 206"/>
                <a:gd name="T25" fmla="*/ 0 h 85"/>
                <a:gd name="T26" fmla="*/ 1 w 206"/>
                <a:gd name="T27" fmla="*/ 0 h 85"/>
                <a:gd name="T28" fmla="*/ 1 w 206"/>
                <a:gd name="T29" fmla="*/ 0 h 85"/>
                <a:gd name="T30" fmla="*/ 1 w 206"/>
                <a:gd name="T31" fmla="*/ 0 h 85"/>
                <a:gd name="T32" fmla="*/ 1 w 206"/>
                <a:gd name="T33" fmla="*/ 0 h 85"/>
                <a:gd name="T34" fmla="*/ 1 w 206"/>
                <a:gd name="T35" fmla="*/ 0 h 85"/>
                <a:gd name="T36" fmla="*/ 1 w 206"/>
                <a:gd name="T37" fmla="*/ 0 h 85"/>
                <a:gd name="T38" fmla="*/ 1 w 206"/>
                <a:gd name="T39" fmla="*/ 0 h 85"/>
                <a:gd name="T40" fmla="*/ 1 w 206"/>
                <a:gd name="T41" fmla="*/ 0 h 85"/>
                <a:gd name="T42" fmla="*/ 1 w 206"/>
                <a:gd name="T43" fmla="*/ 0 h 85"/>
                <a:gd name="T44" fmla="*/ 1 w 206"/>
                <a:gd name="T45" fmla="*/ 0 h 85"/>
                <a:gd name="T46" fmla="*/ 1 w 206"/>
                <a:gd name="T47" fmla="*/ 0 h 85"/>
                <a:gd name="T48" fmla="*/ 1 w 206"/>
                <a:gd name="T49" fmla="*/ 0 h 85"/>
                <a:gd name="T50" fmla="*/ 1 w 206"/>
                <a:gd name="T51" fmla="*/ 0 h 85"/>
                <a:gd name="T52" fmla="*/ 1 w 206"/>
                <a:gd name="T53" fmla="*/ 0 h 85"/>
                <a:gd name="T54" fmla="*/ 1 w 206"/>
                <a:gd name="T55" fmla="*/ 0 h 85"/>
                <a:gd name="T56" fmla="*/ 1 w 206"/>
                <a:gd name="T57" fmla="*/ 0 h 85"/>
                <a:gd name="T58" fmla="*/ 1 w 206"/>
                <a:gd name="T59" fmla="*/ 0 h 85"/>
                <a:gd name="T60" fmla="*/ 1 w 206"/>
                <a:gd name="T61" fmla="*/ 0 h 85"/>
                <a:gd name="T62" fmla="*/ 1 w 206"/>
                <a:gd name="T63" fmla="*/ 0 h 85"/>
                <a:gd name="T64" fmla="*/ 0 w 206"/>
                <a:gd name="T65" fmla="*/ 0 h 8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6" h="85">
                  <a:moveTo>
                    <a:pt x="0" y="54"/>
                  </a:moveTo>
                  <a:lnTo>
                    <a:pt x="11" y="45"/>
                  </a:lnTo>
                  <a:lnTo>
                    <a:pt x="22" y="37"/>
                  </a:lnTo>
                  <a:lnTo>
                    <a:pt x="34" y="30"/>
                  </a:lnTo>
                  <a:lnTo>
                    <a:pt x="46" y="23"/>
                  </a:lnTo>
                  <a:lnTo>
                    <a:pt x="60" y="16"/>
                  </a:lnTo>
                  <a:lnTo>
                    <a:pt x="74" y="11"/>
                  </a:lnTo>
                  <a:lnTo>
                    <a:pt x="88" y="7"/>
                  </a:lnTo>
                  <a:lnTo>
                    <a:pt x="103" y="3"/>
                  </a:lnTo>
                  <a:lnTo>
                    <a:pt x="117" y="1"/>
                  </a:lnTo>
                  <a:lnTo>
                    <a:pt x="130" y="0"/>
                  </a:lnTo>
                  <a:lnTo>
                    <a:pt x="143" y="1"/>
                  </a:lnTo>
                  <a:lnTo>
                    <a:pt x="156" y="3"/>
                  </a:lnTo>
                  <a:lnTo>
                    <a:pt x="168" y="7"/>
                  </a:lnTo>
                  <a:lnTo>
                    <a:pt x="179" y="12"/>
                  </a:lnTo>
                  <a:lnTo>
                    <a:pt x="189" y="19"/>
                  </a:lnTo>
                  <a:lnTo>
                    <a:pt x="197" y="29"/>
                  </a:lnTo>
                  <a:lnTo>
                    <a:pt x="206" y="47"/>
                  </a:lnTo>
                  <a:lnTo>
                    <a:pt x="206" y="62"/>
                  </a:lnTo>
                  <a:lnTo>
                    <a:pt x="198" y="73"/>
                  </a:lnTo>
                  <a:lnTo>
                    <a:pt x="185" y="82"/>
                  </a:lnTo>
                  <a:lnTo>
                    <a:pt x="167" y="85"/>
                  </a:lnTo>
                  <a:lnTo>
                    <a:pt x="149" y="84"/>
                  </a:lnTo>
                  <a:lnTo>
                    <a:pt x="132" y="76"/>
                  </a:lnTo>
                  <a:lnTo>
                    <a:pt x="116" y="63"/>
                  </a:lnTo>
                  <a:lnTo>
                    <a:pt x="102" y="53"/>
                  </a:lnTo>
                  <a:lnTo>
                    <a:pt x="84" y="47"/>
                  </a:lnTo>
                  <a:lnTo>
                    <a:pt x="66" y="45"/>
                  </a:lnTo>
                  <a:lnTo>
                    <a:pt x="46" y="46"/>
                  </a:lnTo>
                  <a:lnTo>
                    <a:pt x="29" y="48"/>
                  </a:lnTo>
                  <a:lnTo>
                    <a:pt x="14" y="50"/>
                  </a:lnTo>
                  <a:lnTo>
                    <a:pt x="4" y="53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360" y="2408"/>
              <a:ext cx="74" cy="47"/>
            </a:xfrm>
            <a:custGeom>
              <a:avLst/>
              <a:gdLst>
                <a:gd name="T0" fmla="*/ 0 w 147"/>
                <a:gd name="T1" fmla="*/ 0 h 95"/>
                <a:gd name="T2" fmla="*/ 1 w 147"/>
                <a:gd name="T3" fmla="*/ 0 h 95"/>
                <a:gd name="T4" fmla="*/ 1 w 147"/>
                <a:gd name="T5" fmla="*/ 0 h 95"/>
                <a:gd name="T6" fmla="*/ 1 w 147"/>
                <a:gd name="T7" fmla="*/ 0 h 95"/>
                <a:gd name="T8" fmla="*/ 1 w 147"/>
                <a:gd name="T9" fmla="*/ 0 h 95"/>
                <a:gd name="T10" fmla="*/ 1 w 147"/>
                <a:gd name="T11" fmla="*/ 0 h 95"/>
                <a:gd name="T12" fmla="*/ 1 w 147"/>
                <a:gd name="T13" fmla="*/ 0 h 95"/>
                <a:gd name="T14" fmla="*/ 1 w 147"/>
                <a:gd name="T15" fmla="*/ 0 h 95"/>
                <a:gd name="T16" fmla="*/ 1 w 147"/>
                <a:gd name="T17" fmla="*/ 0 h 95"/>
                <a:gd name="T18" fmla="*/ 1 w 147"/>
                <a:gd name="T19" fmla="*/ 0 h 95"/>
                <a:gd name="T20" fmla="*/ 1 w 147"/>
                <a:gd name="T21" fmla="*/ 0 h 95"/>
                <a:gd name="T22" fmla="*/ 1 w 147"/>
                <a:gd name="T23" fmla="*/ 0 h 95"/>
                <a:gd name="T24" fmla="*/ 1 w 147"/>
                <a:gd name="T25" fmla="*/ 0 h 95"/>
                <a:gd name="T26" fmla="*/ 1 w 147"/>
                <a:gd name="T27" fmla="*/ 0 h 95"/>
                <a:gd name="T28" fmla="*/ 1 w 147"/>
                <a:gd name="T29" fmla="*/ 0 h 95"/>
                <a:gd name="T30" fmla="*/ 1 w 147"/>
                <a:gd name="T31" fmla="*/ 0 h 95"/>
                <a:gd name="T32" fmla="*/ 1 w 147"/>
                <a:gd name="T33" fmla="*/ 0 h 95"/>
                <a:gd name="T34" fmla="*/ 1 w 147"/>
                <a:gd name="T35" fmla="*/ 0 h 95"/>
                <a:gd name="T36" fmla="*/ 1 w 147"/>
                <a:gd name="T37" fmla="*/ 0 h 95"/>
                <a:gd name="T38" fmla="*/ 1 w 147"/>
                <a:gd name="T39" fmla="*/ 0 h 95"/>
                <a:gd name="T40" fmla="*/ 1 w 147"/>
                <a:gd name="T41" fmla="*/ 0 h 95"/>
                <a:gd name="T42" fmla="*/ 1 w 147"/>
                <a:gd name="T43" fmla="*/ 0 h 95"/>
                <a:gd name="T44" fmla="*/ 1 w 147"/>
                <a:gd name="T45" fmla="*/ 0 h 95"/>
                <a:gd name="T46" fmla="*/ 1 w 147"/>
                <a:gd name="T47" fmla="*/ 0 h 95"/>
                <a:gd name="T48" fmla="*/ 0 w 147"/>
                <a:gd name="T49" fmla="*/ 0 h 9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47" h="95">
                  <a:moveTo>
                    <a:pt x="0" y="5"/>
                  </a:moveTo>
                  <a:lnTo>
                    <a:pt x="22" y="2"/>
                  </a:lnTo>
                  <a:lnTo>
                    <a:pt x="45" y="0"/>
                  </a:lnTo>
                  <a:lnTo>
                    <a:pt x="68" y="3"/>
                  </a:lnTo>
                  <a:lnTo>
                    <a:pt x="91" y="8"/>
                  </a:lnTo>
                  <a:lnTo>
                    <a:pt x="111" y="17"/>
                  </a:lnTo>
                  <a:lnTo>
                    <a:pt x="128" y="29"/>
                  </a:lnTo>
                  <a:lnTo>
                    <a:pt x="141" y="44"/>
                  </a:lnTo>
                  <a:lnTo>
                    <a:pt x="147" y="63"/>
                  </a:lnTo>
                  <a:lnTo>
                    <a:pt x="146" y="79"/>
                  </a:lnTo>
                  <a:lnTo>
                    <a:pt x="141" y="89"/>
                  </a:lnTo>
                  <a:lnTo>
                    <a:pt x="130" y="94"/>
                  </a:lnTo>
                  <a:lnTo>
                    <a:pt x="119" y="95"/>
                  </a:lnTo>
                  <a:lnTo>
                    <a:pt x="105" y="90"/>
                  </a:lnTo>
                  <a:lnTo>
                    <a:pt x="93" y="82"/>
                  </a:lnTo>
                  <a:lnTo>
                    <a:pt x="83" y="70"/>
                  </a:lnTo>
                  <a:lnTo>
                    <a:pt x="77" y="55"/>
                  </a:lnTo>
                  <a:lnTo>
                    <a:pt x="71" y="43"/>
                  </a:lnTo>
                  <a:lnTo>
                    <a:pt x="62" y="33"/>
                  </a:lnTo>
                  <a:lnTo>
                    <a:pt x="50" y="23"/>
                  </a:lnTo>
                  <a:lnTo>
                    <a:pt x="36" y="17"/>
                  </a:lnTo>
                  <a:lnTo>
                    <a:pt x="22" y="12"/>
                  </a:lnTo>
                  <a:lnTo>
                    <a:pt x="10" y="7"/>
                  </a:lnTo>
                  <a:lnTo>
                    <a:pt x="3" y="6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2357" y="2414"/>
              <a:ext cx="43" cy="77"/>
            </a:xfrm>
            <a:custGeom>
              <a:avLst/>
              <a:gdLst>
                <a:gd name="T0" fmla="*/ 0 w 87"/>
                <a:gd name="T1" fmla="*/ 0 h 154"/>
                <a:gd name="T2" fmla="*/ 0 w 87"/>
                <a:gd name="T3" fmla="*/ 1 h 154"/>
                <a:gd name="T4" fmla="*/ 0 w 87"/>
                <a:gd name="T5" fmla="*/ 1 h 154"/>
                <a:gd name="T6" fmla="*/ 0 w 87"/>
                <a:gd name="T7" fmla="*/ 1 h 154"/>
                <a:gd name="T8" fmla="*/ 0 w 87"/>
                <a:gd name="T9" fmla="*/ 1 h 154"/>
                <a:gd name="T10" fmla="*/ 0 w 87"/>
                <a:gd name="T11" fmla="*/ 1 h 154"/>
                <a:gd name="T12" fmla="*/ 0 w 87"/>
                <a:gd name="T13" fmla="*/ 1 h 154"/>
                <a:gd name="T14" fmla="*/ 0 w 87"/>
                <a:gd name="T15" fmla="*/ 1 h 154"/>
                <a:gd name="T16" fmla="*/ 0 w 87"/>
                <a:gd name="T17" fmla="*/ 1 h 154"/>
                <a:gd name="T18" fmla="*/ 0 w 87"/>
                <a:gd name="T19" fmla="*/ 1 h 154"/>
                <a:gd name="T20" fmla="*/ 0 w 87"/>
                <a:gd name="T21" fmla="*/ 1 h 154"/>
                <a:gd name="T22" fmla="*/ 0 w 87"/>
                <a:gd name="T23" fmla="*/ 1 h 154"/>
                <a:gd name="T24" fmla="*/ 0 w 87"/>
                <a:gd name="T25" fmla="*/ 1 h 154"/>
                <a:gd name="T26" fmla="*/ 0 w 87"/>
                <a:gd name="T27" fmla="*/ 1 h 154"/>
                <a:gd name="T28" fmla="*/ 0 w 87"/>
                <a:gd name="T29" fmla="*/ 1 h 154"/>
                <a:gd name="T30" fmla="*/ 0 w 87"/>
                <a:gd name="T31" fmla="*/ 1 h 154"/>
                <a:gd name="T32" fmla="*/ 0 w 87"/>
                <a:gd name="T33" fmla="*/ 1 h 154"/>
                <a:gd name="T34" fmla="*/ 0 w 87"/>
                <a:gd name="T35" fmla="*/ 1 h 154"/>
                <a:gd name="T36" fmla="*/ 0 w 87"/>
                <a:gd name="T37" fmla="*/ 1 h 154"/>
                <a:gd name="T38" fmla="*/ 0 w 87"/>
                <a:gd name="T39" fmla="*/ 1 h 154"/>
                <a:gd name="T40" fmla="*/ 0 w 87"/>
                <a:gd name="T41" fmla="*/ 1 h 154"/>
                <a:gd name="T42" fmla="*/ 0 w 87"/>
                <a:gd name="T43" fmla="*/ 1 h 154"/>
                <a:gd name="T44" fmla="*/ 0 w 87"/>
                <a:gd name="T45" fmla="*/ 1 h 154"/>
                <a:gd name="T46" fmla="*/ 0 w 87"/>
                <a:gd name="T47" fmla="*/ 1 h 154"/>
                <a:gd name="T48" fmla="*/ 0 w 87"/>
                <a:gd name="T49" fmla="*/ 0 h 1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87" h="154">
                  <a:moveTo>
                    <a:pt x="0" y="0"/>
                  </a:moveTo>
                  <a:lnTo>
                    <a:pt x="20" y="10"/>
                  </a:lnTo>
                  <a:lnTo>
                    <a:pt x="38" y="24"/>
                  </a:lnTo>
                  <a:lnTo>
                    <a:pt x="56" y="40"/>
                  </a:lnTo>
                  <a:lnTo>
                    <a:pt x="69" y="59"/>
                  </a:lnTo>
                  <a:lnTo>
                    <a:pt x="81" y="78"/>
                  </a:lnTo>
                  <a:lnTo>
                    <a:pt x="87" y="98"/>
                  </a:lnTo>
                  <a:lnTo>
                    <a:pt x="87" y="119"/>
                  </a:lnTo>
                  <a:lnTo>
                    <a:pt x="81" y="137"/>
                  </a:lnTo>
                  <a:lnTo>
                    <a:pt x="71" y="150"/>
                  </a:lnTo>
                  <a:lnTo>
                    <a:pt x="59" y="154"/>
                  </a:lnTo>
                  <a:lnTo>
                    <a:pt x="49" y="152"/>
                  </a:lnTo>
                  <a:lnTo>
                    <a:pt x="38" y="144"/>
                  </a:lnTo>
                  <a:lnTo>
                    <a:pt x="30" y="133"/>
                  </a:lnTo>
                  <a:lnTo>
                    <a:pt x="26" y="119"/>
                  </a:lnTo>
                  <a:lnTo>
                    <a:pt x="26" y="103"/>
                  </a:lnTo>
                  <a:lnTo>
                    <a:pt x="30" y="88"/>
                  </a:lnTo>
                  <a:lnTo>
                    <a:pt x="34" y="74"/>
                  </a:lnTo>
                  <a:lnTo>
                    <a:pt x="31" y="60"/>
                  </a:lnTo>
                  <a:lnTo>
                    <a:pt x="27" y="45"/>
                  </a:lnTo>
                  <a:lnTo>
                    <a:pt x="21" y="31"/>
                  </a:lnTo>
                  <a:lnTo>
                    <a:pt x="14" y="19"/>
                  </a:lnTo>
                  <a:lnTo>
                    <a:pt x="7" y="9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2359" y="2373"/>
              <a:ext cx="81" cy="34"/>
            </a:xfrm>
            <a:custGeom>
              <a:avLst/>
              <a:gdLst>
                <a:gd name="T0" fmla="*/ 0 w 161"/>
                <a:gd name="T1" fmla="*/ 0 h 69"/>
                <a:gd name="T2" fmla="*/ 1 w 161"/>
                <a:gd name="T3" fmla="*/ 0 h 69"/>
                <a:gd name="T4" fmla="*/ 1 w 161"/>
                <a:gd name="T5" fmla="*/ 0 h 69"/>
                <a:gd name="T6" fmla="*/ 1 w 161"/>
                <a:gd name="T7" fmla="*/ 0 h 69"/>
                <a:gd name="T8" fmla="*/ 1 w 161"/>
                <a:gd name="T9" fmla="*/ 0 h 69"/>
                <a:gd name="T10" fmla="*/ 1 w 161"/>
                <a:gd name="T11" fmla="*/ 0 h 69"/>
                <a:gd name="T12" fmla="*/ 1 w 161"/>
                <a:gd name="T13" fmla="*/ 0 h 69"/>
                <a:gd name="T14" fmla="*/ 1 w 161"/>
                <a:gd name="T15" fmla="*/ 0 h 69"/>
                <a:gd name="T16" fmla="*/ 1 w 161"/>
                <a:gd name="T17" fmla="*/ 0 h 69"/>
                <a:gd name="T18" fmla="*/ 1 w 161"/>
                <a:gd name="T19" fmla="*/ 0 h 69"/>
                <a:gd name="T20" fmla="*/ 1 w 161"/>
                <a:gd name="T21" fmla="*/ 0 h 69"/>
                <a:gd name="T22" fmla="*/ 1 w 161"/>
                <a:gd name="T23" fmla="*/ 0 h 69"/>
                <a:gd name="T24" fmla="*/ 1 w 161"/>
                <a:gd name="T25" fmla="*/ 0 h 69"/>
                <a:gd name="T26" fmla="*/ 1 w 161"/>
                <a:gd name="T27" fmla="*/ 0 h 69"/>
                <a:gd name="T28" fmla="*/ 1 w 161"/>
                <a:gd name="T29" fmla="*/ 0 h 69"/>
                <a:gd name="T30" fmla="*/ 1 w 161"/>
                <a:gd name="T31" fmla="*/ 0 h 69"/>
                <a:gd name="T32" fmla="*/ 1 w 161"/>
                <a:gd name="T33" fmla="*/ 0 h 69"/>
                <a:gd name="T34" fmla="*/ 1 w 161"/>
                <a:gd name="T35" fmla="*/ 0 h 69"/>
                <a:gd name="T36" fmla="*/ 1 w 161"/>
                <a:gd name="T37" fmla="*/ 0 h 69"/>
                <a:gd name="T38" fmla="*/ 1 w 161"/>
                <a:gd name="T39" fmla="*/ 0 h 69"/>
                <a:gd name="T40" fmla="*/ 1 w 161"/>
                <a:gd name="T41" fmla="*/ 0 h 69"/>
                <a:gd name="T42" fmla="*/ 1 w 161"/>
                <a:gd name="T43" fmla="*/ 0 h 69"/>
                <a:gd name="T44" fmla="*/ 1 w 161"/>
                <a:gd name="T45" fmla="*/ 0 h 69"/>
                <a:gd name="T46" fmla="*/ 1 w 161"/>
                <a:gd name="T47" fmla="*/ 0 h 69"/>
                <a:gd name="T48" fmla="*/ 0 w 161"/>
                <a:gd name="T49" fmla="*/ 0 h 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61" h="69">
                  <a:moveTo>
                    <a:pt x="0" y="69"/>
                  </a:moveTo>
                  <a:lnTo>
                    <a:pt x="14" y="52"/>
                  </a:lnTo>
                  <a:lnTo>
                    <a:pt x="30" y="36"/>
                  </a:lnTo>
                  <a:lnTo>
                    <a:pt x="49" y="22"/>
                  </a:lnTo>
                  <a:lnTo>
                    <a:pt x="69" y="11"/>
                  </a:lnTo>
                  <a:lnTo>
                    <a:pt x="90" y="4"/>
                  </a:lnTo>
                  <a:lnTo>
                    <a:pt x="110" y="0"/>
                  </a:lnTo>
                  <a:lnTo>
                    <a:pt x="130" y="4"/>
                  </a:lnTo>
                  <a:lnTo>
                    <a:pt x="147" y="13"/>
                  </a:lnTo>
                  <a:lnTo>
                    <a:pt x="158" y="25"/>
                  </a:lnTo>
                  <a:lnTo>
                    <a:pt x="161" y="37"/>
                  </a:lnTo>
                  <a:lnTo>
                    <a:pt x="156" y="47"/>
                  </a:lnTo>
                  <a:lnTo>
                    <a:pt x="148" y="55"/>
                  </a:lnTo>
                  <a:lnTo>
                    <a:pt x="136" y="61"/>
                  </a:lnTo>
                  <a:lnTo>
                    <a:pt x="121" y="64"/>
                  </a:lnTo>
                  <a:lnTo>
                    <a:pt x="105" y="61"/>
                  </a:lnTo>
                  <a:lnTo>
                    <a:pt x="90" y="54"/>
                  </a:lnTo>
                  <a:lnTo>
                    <a:pt x="77" y="49"/>
                  </a:lnTo>
                  <a:lnTo>
                    <a:pt x="63" y="47"/>
                  </a:lnTo>
                  <a:lnTo>
                    <a:pt x="48" y="50"/>
                  </a:lnTo>
                  <a:lnTo>
                    <a:pt x="34" y="54"/>
                  </a:lnTo>
                  <a:lnTo>
                    <a:pt x="21" y="59"/>
                  </a:lnTo>
                  <a:lnTo>
                    <a:pt x="10" y="64"/>
                  </a:lnTo>
                  <a:lnTo>
                    <a:pt x="2" y="68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356" y="2338"/>
              <a:ext cx="57" cy="66"/>
            </a:xfrm>
            <a:custGeom>
              <a:avLst/>
              <a:gdLst>
                <a:gd name="T0" fmla="*/ 0 w 114"/>
                <a:gd name="T1" fmla="*/ 0 h 133"/>
                <a:gd name="T2" fmla="*/ 1 w 114"/>
                <a:gd name="T3" fmla="*/ 0 h 133"/>
                <a:gd name="T4" fmla="*/ 1 w 114"/>
                <a:gd name="T5" fmla="*/ 0 h 133"/>
                <a:gd name="T6" fmla="*/ 1 w 114"/>
                <a:gd name="T7" fmla="*/ 0 h 133"/>
                <a:gd name="T8" fmla="*/ 1 w 114"/>
                <a:gd name="T9" fmla="*/ 0 h 133"/>
                <a:gd name="T10" fmla="*/ 1 w 114"/>
                <a:gd name="T11" fmla="*/ 0 h 133"/>
                <a:gd name="T12" fmla="*/ 1 w 114"/>
                <a:gd name="T13" fmla="*/ 0 h 133"/>
                <a:gd name="T14" fmla="*/ 1 w 114"/>
                <a:gd name="T15" fmla="*/ 0 h 133"/>
                <a:gd name="T16" fmla="*/ 1 w 114"/>
                <a:gd name="T17" fmla="*/ 0 h 133"/>
                <a:gd name="T18" fmla="*/ 1 w 114"/>
                <a:gd name="T19" fmla="*/ 0 h 133"/>
                <a:gd name="T20" fmla="*/ 1 w 114"/>
                <a:gd name="T21" fmla="*/ 0 h 133"/>
                <a:gd name="T22" fmla="*/ 1 w 114"/>
                <a:gd name="T23" fmla="*/ 0 h 133"/>
                <a:gd name="T24" fmla="*/ 1 w 114"/>
                <a:gd name="T25" fmla="*/ 0 h 133"/>
                <a:gd name="T26" fmla="*/ 1 w 114"/>
                <a:gd name="T27" fmla="*/ 0 h 133"/>
                <a:gd name="T28" fmla="*/ 1 w 114"/>
                <a:gd name="T29" fmla="*/ 0 h 133"/>
                <a:gd name="T30" fmla="*/ 1 w 114"/>
                <a:gd name="T31" fmla="*/ 0 h 133"/>
                <a:gd name="T32" fmla="*/ 1 w 114"/>
                <a:gd name="T33" fmla="*/ 0 h 133"/>
                <a:gd name="T34" fmla="*/ 1 w 114"/>
                <a:gd name="T35" fmla="*/ 0 h 133"/>
                <a:gd name="T36" fmla="*/ 1 w 114"/>
                <a:gd name="T37" fmla="*/ 0 h 133"/>
                <a:gd name="T38" fmla="*/ 1 w 114"/>
                <a:gd name="T39" fmla="*/ 0 h 133"/>
                <a:gd name="T40" fmla="*/ 1 w 114"/>
                <a:gd name="T41" fmla="*/ 0 h 133"/>
                <a:gd name="T42" fmla="*/ 1 w 114"/>
                <a:gd name="T43" fmla="*/ 0 h 133"/>
                <a:gd name="T44" fmla="*/ 1 w 114"/>
                <a:gd name="T45" fmla="*/ 0 h 133"/>
                <a:gd name="T46" fmla="*/ 1 w 114"/>
                <a:gd name="T47" fmla="*/ 0 h 133"/>
                <a:gd name="T48" fmla="*/ 0 w 114"/>
                <a:gd name="T49" fmla="*/ 0 h 1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14" h="133">
                  <a:moveTo>
                    <a:pt x="0" y="133"/>
                  </a:moveTo>
                  <a:lnTo>
                    <a:pt x="1" y="111"/>
                  </a:lnTo>
                  <a:lnTo>
                    <a:pt x="5" y="88"/>
                  </a:lnTo>
                  <a:lnTo>
                    <a:pt x="11" y="65"/>
                  </a:lnTo>
                  <a:lnTo>
                    <a:pt x="22" y="44"/>
                  </a:lnTo>
                  <a:lnTo>
                    <a:pt x="35" y="25"/>
                  </a:lnTo>
                  <a:lnTo>
                    <a:pt x="49" y="12"/>
                  </a:lnTo>
                  <a:lnTo>
                    <a:pt x="67" y="2"/>
                  </a:lnTo>
                  <a:lnTo>
                    <a:pt x="86" y="0"/>
                  </a:lnTo>
                  <a:lnTo>
                    <a:pt x="102" y="4"/>
                  </a:lnTo>
                  <a:lnTo>
                    <a:pt x="112" y="12"/>
                  </a:lnTo>
                  <a:lnTo>
                    <a:pt x="114" y="22"/>
                  </a:lnTo>
                  <a:lnTo>
                    <a:pt x="112" y="35"/>
                  </a:lnTo>
                  <a:lnTo>
                    <a:pt x="105" y="46"/>
                  </a:lnTo>
                  <a:lnTo>
                    <a:pt x="94" y="56"/>
                  </a:lnTo>
                  <a:lnTo>
                    <a:pt x="81" y="65"/>
                  </a:lnTo>
                  <a:lnTo>
                    <a:pt x="64" y="67"/>
                  </a:lnTo>
                  <a:lnTo>
                    <a:pt x="52" y="69"/>
                  </a:lnTo>
                  <a:lnTo>
                    <a:pt x="39" y="77"/>
                  </a:lnTo>
                  <a:lnTo>
                    <a:pt x="29" y="88"/>
                  </a:lnTo>
                  <a:lnTo>
                    <a:pt x="18" y="99"/>
                  </a:lnTo>
                  <a:lnTo>
                    <a:pt x="11" y="112"/>
                  </a:lnTo>
                  <a:lnTo>
                    <a:pt x="5" y="122"/>
                  </a:lnTo>
                  <a:lnTo>
                    <a:pt x="1" y="13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332" y="2318"/>
              <a:ext cx="35" cy="82"/>
            </a:xfrm>
            <a:custGeom>
              <a:avLst/>
              <a:gdLst>
                <a:gd name="T0" fmla="*/ 1 w 70"/>
                <a:gd name="T1" fmla="*/ 1 h 163"/>
                <a:gd name="T2" fmla="*/ 1 w 70"/>
                <a:gd name="T3" fmla="*/ 1 h 163"/>
                <a:gd name="T4" fmla="*/ 1 w 70"/>
                <a:gd name="T5" fmla="*/ 1 h 163"/>
                <a:gd name="T6" fmla="*/ 1 w 70"/>
                <a:gd name="T7" fmla="*/ 1 h 163"/>
                <a:gd name="T8" fmla="*/ 0 w 70"/>
                <a:gd name="T9" fmla="*/ 1 h 163"/>
                <a:gd name="T10" fmla="*/ 0 w 70"/>
                <a:gd name="T11" fmla="*/ 1 h 163"/>
                <a:gd name="T12" fmla="*/ 1 w 70"/>
                <a:gd name="T13" fmla="*/ 1 h 163"/>
                <a:gd name="T14" fmla="*/ 1 w 70"/>
                <a:gd name="T15" fmla="*/ 1 h 163"/>
                <a:gd name="T16" fmla="*/ 1 w 70"/>
                <a:gd name="T17" fmla="*/ 1 h 163"/>
                <a:gd name="T18" fmla="*/ 1 w 70"/>
                <a:gd name="T19" fmla="*/ 0 h 163"/>
                <a:gd name="T20" fmla="*/ 1 w 70"/>
                <a:gd name="T21" fmla="*/ 1 h 163"/>
                <a:gd name="T22" fmla="*/ 1 w 70"/>
                <a:gd name="T23" fmla="*/ 1 h 163"/>
                <a:gd name="T24" fmla="*/ 1 w 70"/>
                <a:gd name="T25" fmla="*/ 1 h 163"/>
                <a:gd name="T26" fmla="*/ 1 w 70"/>
                <a:gd name="T27" fmla="*/ 1 h 163"/>
                <a:gd name="T28" fmla="*/ 1 w 70"/>
                <a:gd name="T29" fmla="*/ 1 h 163"/>
                <a:gd name="T30" fmla="*/ 1 w 70"/>
                <a:gd name="T31" fmla="*/ 1 h 163"/>
                <a:gd name="T32" fmla="*/ 1 w 70"/>
                <a:gd name="T33" fmla="*/ 1 h 163"/>
                <a:gd name="T34" fmla="*/ 1 w 70"/>
                <a:gd name="T35" fmla="*/ 1 h 163"/>
                <a:gd name="T36" fmla="*/ 1 w 70"/>
                <a:gd name="T37" fmla="*/ 1 h 163"/>
                <a:gd name="T38" fmla="*/ 1 w 70"/>
                <a:gd name="T39" fmla="*/ 1 h 163"/>
                <a:gd name="T40" fmla="*/ 1 w 70"/>
                <a:gd name="T41" fmla="*/ 1 h 16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0" t="0" r="r" b="b"/>
              <a:pathLst>
                <a:path w="70" h="163">
                  <a:moveTo>
                    <a:pt x="30" y="163"/>
                  </a:moveTo>
                  <a:lnTo>
                    <a:pt x="18" y="145"/>
                  </a:lnTo>
                  <a:lnTo>
                    <a:pt x="9" y="124"/>
                  </a:lnTo>
                  <a:lnTo>
                    <a:pt x="3" y="101"/>
                  </a:lnTo>
                  <a:lnTo>
                    <a:pt x="0" y="78"/>
                  </a:lnTo>
                  <a:lnTo>
                    <a:pt x="0" y="56"/>
                  </a:lnTo>
                  <a:lnTo>
                    <a:pt x="4" y="36"/>
                  </a:lnTo>
                  <a:lnTo>
                    <a:pt x="13" y="18"/>
                  </a:lnTo>
                  <a:lnTo>
                    <a:pt x="28" y="6"/>
                  </a:lnTo>
                  <a:lnTo>
                    <a:pt x="43" y="0"/>
                  </a:lnTo>
                  <a:lnTo>
                    <a:pt x="56" y="2"/>
                  </a:lnTo>
                  <a:lnTo>
                    <a:pt x="64" y="9"/>
                  </a:lnTo>
                  <a:lnTo>
                    <a:pt x="70" y="21"/>
                  </a:lnTo>
                  <a:lnTo>
                    <a:pt x="70" y="34"/>
                  </a:lnTo>
                  <a:lnTo>
                    <a:pt x="68" y="48"/>
                  </a:lnTo>
                  <a:lnTo>
                    <a:pt x="59" y="62"/>
                  </a:lnTo>
                  <a:lnTo>
                    <a:pt x="48" y="74"/>
                  </a:lnTo>
                  <a:lnTo>
                    <a:pt x="33" y="97"/>
                  </a:lnTo>
                  <a:lnTo>
                    <a:pt x="27" y="127"/>
                  </a:lnTo>
                  <a:lnTo>
                    <a:pt x="28" y="152"/>
                  </a:lnTo>
                  <a:lnTo>
                    <a:pt x="30" y="16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376" y="1599"/>
              <a:ext cx="180" cy="174"/>
            </a:xfrm>
            <a:custGeom>
              <a:avLst/>
              <a:gdLst>
                <a:gd name="T0" fmla="*/ 0 w 361"/>
                <a:gd name="T1" fmla="*/ 1 h 348"/>
                <a:gd name="T2" fmla="*/ 0 w 361"/>
                <a:gd name="T3" fmla="*/ 1 h 348"/>
                <a:gd name="T4" fmla="*/ 0 w 361"/>
                <a:gd name="T5" fmla="*/ 0 h 348"/>
                <a:gd name="T6" fmla="*/ 0 w 361"/>
                <a:gd name="T7" fmla="*/ 0 h 348"/>
                <a:gd name="T8" fmla="*/ 0 w 361"/>
                <a:gd name="T9" fmla="*/ 1 h 348"/>
                <a:gd name="T10" fmla="*/ 0 w 361"/>
                <a:gd name="T11" fmla="*/ 1 h 348"/>
                <a:gd name="T12" fmla="*/ 0 w 361"/>
                <a:gd name="T13" fmla="*/ 1 h 348"/>
                <a:gd name="T14" fmla="*/ 0 w 361"/>
                <a:gd name="T15" fmla="*/ 1 h 348"/>
                <a:gd name="T16" fmla="*/ 0 w 361"/>
                <a:gd name="T17" fmla="*/ 1 h 348"/>
                <a:gd name="T18" fmla="*/ 0 w 361"/>
                <a:gd name="T19" fmla="*/ 1 h 348"/>
                <a:gd name="T20" fmla="*/ 0 w 361"/>
                <a:gd name="T21" fmla="*/ 1 h 348"/>
                <a:gd name="T22" fmla="*/ 0 w 361"/>
                <a:gd name="T23" fmla="*/ 1 h 348"/>
                <a:gd name="T24" fmla="*/ 0 w 361"/>
                <a:gd name="T25" fmla="*/ 1 h 348"/>
                <a:gd name="T26" fmla="*/ 0 w 361"/>
                <a:gd name="T27" fmla="*/ 1 h 348"/>
                <a:gd name="T28" fmla="*/ 0 w 361"/>
                <a:gd name="T29" fmla="*/ 1 h 348"/>
                <a:gd name="T30" fmla="*/ 0 w 361"/>
                <a:gd name="T31" fmla="*/ 1 h 348"/>
                <a:gd name="T32" fmla="*/ 0 w 361"/>
                <a:gd name="T33" fmla="*/ 1 h 348"/>
                <a:gd name="T34" fmla="*/ 0 w 361"/>
                <a:gd name="T35" fmla="*/ 1 h 348"/>
                <a:gd name="T36" fmla="*/ 0 w 361"/>
                <a:gd name="T37" fmla="*/ 1 h 348"/>
                <a:gd name="T38" fmla="*/ 0 w 361"/>
                <a:gd name="T39" fmla="*/ 1 h 348"/>
                <a:gd name="T40" fmla="*/ 0 w 361"/>
                <a:gd name="T41" fmla="*/ 1 h 348"/>
                <a:gd name="T42" fmla="*/ 0 w 361"/>
                <a:gd name="T43" fmla="*/ 1 h 348"/>
                <a:gd name="T44" fmla="*/ 0 w 361"/>
                <a:gd name="T45" fmla="*/ 1 h 348"/>
                <a:gd name="T46" fmla="*/ 0 w 361"/>
                <a:gd name="T47" fmla="*/ 1 h 348"/>
                <a:gd name="T48" fmla="*/ 0 w 361"/>
                <a:gd name="T49" fmla="*/ 1 h 348"/>
                <a:gd name="T50" fmla="*/ 0 w 361"/>
                <a:gd name="T51" fmla="*/ 1 h 348"/>
                <a:gd name="T52" fmla="*/ 0 w 361"/>
                <a:gd name="T53" fmla="*/ 1 h 348"/>
                <a:gd name="T54" fmla="*/ 0 w 361"/>
                <a:gd name="T55" fmla="*/ 1 h 348"/>
                <a:gd name="T56" fmla="*/ 0 w 361"/>
                <a:gd name="T57" fmla="*/ 1 h 348"/>
                <a:gd name="T58" fmla="*/ 0 w 361"/>
                <a:gd name="T59" fmla="*/ 1 h 348"/>
                <a:gd name="T60" fmla="*/ 0 w 361"/>
                <a:gd name="T61" fmla="*/ 1 h 348"/>
                <a:gd name="T62" fmla="*/ 0 w 361"/>
                <a:gd name="T63" fmla="*/ 1 h 348"/>
                <a:gd name="T64" fmla="*/ 0 w 361"/>
                <a:gd name="T65" fmla="*/ 1 h 348"/>
                <a:gd name="T66" fmla="*/ 0 w 361"/>
                <a:gd name="T67" fmla="*/ 1 h 348"/>
                <a:gd name="T68" fmla="*/ 0 w 361"/>
                <a:gd name="T69" fmla="*/ 1 h 348"/>
                <a:gd name="T70" fmla="*/ 0 w 361"/>
                <a:gd name="T71" fmla="*/ 1 h 348"/>
                <a:gd name="T72" fmla="*/ 0 w 361"/>
                <a:gd name="T73" fmla="*/ 1 h 348"/>
                <a:gd name="T74" fmla="*/ 0 w 361"/>
                <a:gd name="T75" fmla="*/ 1 h 348"/>
                <a:gd name="T76" fmla="*/ 0 w 361"/>
                <a:gd name="T77" fmla="*/ 1 h 348"/>
                <a:gd name="T78" fmla="*/ 0 w 361"/>
                <a:gd name="T79" fmla="*/ 1 h 348"/>
                <a:gd name="T80" fmla="*/ 0 w 361"/>
                <a:gd name="T81" fmla="*/ 1 h 3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361" h="348">
                  <a:moveTo>
                    <a:pt x="8" y="6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8" y="0"/>
                  </a:lnTo>
                  <a:lnTo>
                    <a:pt x="23" y="4"/>
                  </a:lnTo>
                  <a:lnTo>
                    <a:pt x="44" y="8"/>
                  </a:lnTo>
                  <a:lnTo>
                    <a:pt x="69" y="16"/>
                  </a:lnTo>
                  <a:lnTo>
                    <a:pt x="98" y="27"/>
                  </a:lnTo>
                  <a:lnTo>
                    <a:pt x="129" y="39"/>
                  </a:lnTo>
                  <a:lnTo>
                    <a:pt x="162" y="55"/>
                  </a:lnTo>
                  <a:lnTo>
                    <a:pt x="196" y="74"/>
                  </a:lnTo>
                  <a:lnTo>
                    <a:pt x="229" y="96"/>
                  </a:lnTo>
                  <a:lnTo>
                    <a:pt x="262" y="120"/>
                  </a:lnTo>
                  <a:lnTo>
                    <a:pt x="291" y="146"/>
                  </a:lnTo>
                  <a:lnTo>
                    <a:pt x="317" y="178"/>
                  </a:lnTo>
                  <a:lnTo>
                    <a:pt x="340" y="210"/>
                  </a:lnTo>
                  <a:lnTo>
                    <a:pt x="356" y="247"/>
                  </a:lnTo>
                  <a:lnTo>
                    <a:pt x="361" y="267"/>
                  </a:lnTo>
                  <a:lnTo>
                    <a:pt x="358" y="287"/>
                  </a:lnTo>
                  <a:lnTo>
                    <a:pt x="354" y="304"/>
                  </a:lnTo>
                  <a:lnTo>
                    <a:pt x="346" y="319"/>
                  </a:lnTo>
                  <a:lnTo>
                    <a:pt x="336" y="331"/>
                  </a:lnTo>
                  <a:lnTo>
                    <a:pt x="328" y="340"/>
                  </a:lnTo>
                  <a:lnTo>
                    <a:pt x="323" y="346"/>
                  </a:lnTo>
                  <a:lnTo>
                    <a:pt x="320" y="348"/>
                  </a:lnTo>
                  <a:lnTo>
                    <a:pt x="321" y="346"/>
                  </a:lnTo>
                  <a:lnTo>
                    <a:pt x="326" y="341"/>
                  </a:lnTo>
                  <a:lnTo>
                    <a:pt x="331" y="332"/>
                  </a:lnTo>
                  <a:lnTo>
                    <a:pt x="336" y="320"/>
                  </a:lnTo>
                  <a:lnTo>
                    <a:pt x="340" y="305"/>
                  </a:lnTo>
                  <a:lnTo>
                    <a:pt x="342" y="287"/>
                  </a:lnTo>
                  <a:lnTo>
                    <a:pt x="341" y="267"/>
                  </a:lnTo>
                  <a:lnTo>
                    <a:pt x="336" y="244"/>
                  </a:lnTo>
                  <a:lnTo>
                    <a:pt x="326" y="220"/>
                  </a:lnTo>
                  <a:lnTo>
                    <a:pt x="309" y="194"/>
                  </a:lnTo>
                  <a:lnTo>
                    <a:pt x="283" y="165"/>
                  </a:lnTo>
                  <a:lnTo>
                    <a:pt x="250" y="136"/>
                  </a:lnTo>
                  <a:lnTo>
                    <a:pt x="207" y="105"/>
                  </a:lnTo>
                  <a:lnTo>
                    <a:pt x="153" y="73"/>
                  </a:lnTo>
                  <a:lnTo>
                    <a:pt x="88" y="39"/>
                  </a:lnTo>
                  <a:lnTo>
                    <a:pt x="8" y="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332" y="2439"/>
              <a:ext cx="63" cy="171"/>
            </a:xfrm>
            <a:custGeom>
              <a:avLst/>
              <a:gdLst>
                <a:gd name="T0" fmla="*/ 1 w 126"/>
                <a:gd name="T1" fmla="*/ 0 h 343"/>
                <a:gd name="T2" fmla="*/ 1 w 126"/>
                <a:gd name="T3" fmla="*/ 0 h 343"/>
                <a:gd name="T4" fmla="*/ 1 w 126"/>
                <a:gd name="T5" fmla="*/ 0 h 343"/>
                <a:gd name="T6" fmla="*/ 0 w 126"/>
                <a:gd name="T7" fmla="*/ 0 h 343"/>
                <a:gd name="T8" fmla="*/ 1 w 126"/>
                <a:gd name="T9" fmla="*/ 0 h 343"/>
                <a:gd name="T10" fmla="*/ 1 w 126"/>
                <a:gd name="T11" fmla="*/ 0 h 343"/>
                <a:gd name="T12" fmla="*/ 1 w 126"/>
                <a:gd name="T13" fmla="*/ 0 h 343"/>
                <a:gd name="T14" fmla="*/ 1 w 126"/>
                <a:gd name="T15" fmla="*/ 0 h 343"/>
                <a:gd name="T16" fmla="*/ 1 w 126"/>
                <a:gd name="T17" fmla="*/ 0 h 343"/>
                <a:gd name="T18" fmla="*/ 1 w 126"/>
                <a:gd name="T19" fmla="*/ 0 h 343"/>
                <a:gd name="T20" fmla="*/ 1 w 126"/>
                <a:gd name="T21" fmla="*/ 0 h 343"/>
                <a:gd name="T22" fmla="*/ 1 w 126"/>
                <a:gd name="T23" fmla="*/ 0 h 343"/>
                <a:gd name="T24" fmla="*/ 1 w 126"/>
                <a:gd name="T25" fmla="*/ 0 h 343"/>
                <a:gd name="T26" fmla="*/ 1 w 126"/>
                <a:gd name="T27" fmla="*/ 0 h 343"/>
                <a:gd name="T28" fmla="*/ 1 w 126"/>
                <a:gd name="T29" fmla="*/ 0 h 343"/>
                <a:gd name="T30" fmla="*/ 1 w 126"/>
                <a:gd name="T31" fmla="*/ 0 h 343"/>
                <a:gd name="T32" fmla="*/ 1 w 126"/>
                <a:gd name="T33" fmla="*/ 0 h 343"/>
                <a:gd name="T34" fmla="*/ 1 w 126"/>
                <a:gd name="T35" fmla="*/ 0 h 343"/>
                <a:gd name="T36" fmla="*/ 1 w 126"/>
                <a:gd name="T37" fmla="*/ 0 h 343"/>
                <a:gd name="T38" fmla="*/ 1 w 126"/>
                <a:gd name="T39" fmla="*/ 0 h 343"/>
                <a:gd name="T40" fmla="*/ 1 w 126"/>
                <a:gd name="T41" fmla="*/ 0 h 343"/>
                <a:gd name="T42" fmla="*/ 1 w 126"/>
                <a:gd name="T43" fmla="*/ 0 h 343"/>
                <a:gd name="T44" fmla="*/ 1 w 126"/>
                <a:gd name="T45" fmla="*/ 0 h 343"/>
                <a:gd name="T46" fmla="*/ 1 w 126"/>
                <a:gd name="T47" fmla="*/ 0 h 343"/>
                <a:gd name="T48" fmla="*/ 1 w 126"/>
                <a:gd name="T49" fmla="*/ 0 h 34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6" h="343">
                  <a:moveTo>
                    <a:pt x="25" y="0"/>
                  </a:moveTo>
                  <a:lnTo>
                    <a:pt x="10" y="30"/>
                  </a:lnTo>
                  <a:lnTo>
                    <a:pt x="2" y="71"/>
                  </a:lnTo>
                  <a:lnTo>
                    <a:pt x="0" y="121"/>
                  </a:lnTo>
                  <a:lnTo>
                    <a:pt x="5" y="175"/>
                  </a:lnTo>
                  <a:lnTo>
                    <a:pt x="19" y="228"/>
                  </a:lnTo>
                  <a:lnTo>
                    <a:pt x="43" y="276"/>
                  </a:lnTo>
                  <a:lnTo>
                    <a:pt x="79" y="316"/>
                  </a:lnTo>
                  <a:lnTo>
                    <a:pt x="126" y="343"/>
                  </a:lnTo>
                  <a:lnTo>
                    <a:pt x="123" y="341"/>
                  </a:lnTo>
                  <a:lnTo>
                    <a:pt x="115" y="332"/>
                  </a:lnTo>
                  <a:lnTo>
                    <a:pt x="102" y="321"/>
                  </a:lnTo>
                  <a:lnTo>
                    <a:pt x="87" y="306"/>
                  </a:lnTo>
                  <a:lnTo>
                    <a:pt x="71" y="288"/>
                  </a:lnTo>
                  <a:lnTo>
                    <a:pt x="55" y="267"/>
                  </a:lnTo>
                  <a:lnTo>
                    <a:pt x="41" y="245"/>
                  </a:lnTo>
                  <a:lnTo>
                    <a:pt x="30" y="221"/>
                  </a:lnTo>
                  <a:lnTo>
                    <a:pt x="19" y="183"/>
                  </a:lnTo>
                  <a:lnTo>
                    <a:pt x="13" y="145"/>
                  </a:lnTo>
                  <a:lnTo>
                    <a:pt x="12" y="108"/>
                  </a:lnTo>
                  <a:lnTo>
                    <a:pt x="13" y="73"/>
                  </a:lnTo>
                  <a:lnTo>
                    <a:pt x="17" y="43"/>
                  </a:lnTo>
                  <a:lnTo>
                    <a:pt x="20" y="20"/>
                  </a:lnTo>
                  <a:lnTo>
                    <a:pt x="24" y="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2684" y="2480"/>
              <a:ext cx="165" cy="80"/>
            </a:xfrm>
            <a:custGeom>
              <a:avLst/>
              <a:gdLst>
                <a:gd name="T0" fmla="*/ 0 w 332"/>
                <a:gd name="T1" fmla="*/ 1 h 160"/>
                <a:gd name="T2" fmla="*/ 0 w 332"/>
                <a:gd name="T3" fmla="*/ 1 h 160"/>
                <a:gd name="T4" fmla="*/ 0 w 332"/>
                <a:gd name="T5" fmla="*/ 1 h 160"/>
                <a:gd name="T6" fmla="*/ 0 w 332"/>
                <a:gd name="T7" fmla="*/ 1 h 160"/>
                <a:gd name="T8" fmla="*/ 0 w 332"/>
                <a:gd name="T9" fmla="*/ 1 h 160"/>
                <a:gd name="T10" fmla="*/ 0 w 332"/>
                <a:gd name="T11" fmla="*/ 1 h 160"/>
                <a:gd name="T12" fmla="*/ 0 w 332"/>
                <a:gd name="T13" fmla="*/ 1 h 160"/>
                <a:gd name="T14" fmla="*/ 0 w 332"/>
                <a:gd name="T15" fmla="*/ 1 h 160"/>
                <a:gd name="T16" fmla="*/ 0 w 332"/>
                <a:gd name="T17" fmla="*/ 1 h 160"/>
                <a:gd name="T18" fmla="*/ 0 w 332"/>
                <a:gd name="T19" fmla="*/ 1 h 160"/>
                <a:gd name="T20" fmla="*/ 0 w 332"/>
                <a:gd name="T21" fmla="*/ 1 h 160"/>
                <a:gd name="T22" fmla="*/ 0 w 332"/>
                <a:gd name="T23" fmla="*/ 1 h 160"/>
                <a:gd name="T24" fmla="*/ 0 w 332"/>
                <a:gd name="T25" fmla="*/ 0 h 160"/>
                <a:gd name="T26" fmla="*/ 0 w 332"/>
                <a:gd name="T27" fmla="*/ 0 h 160"/>
                <a:gd name="T28" fmla="*/ 0 w 332"/>
                <a:gd name="T29" fmla="*/ 1 h 160"/>
                <a:gd name="T30" fmla="*/ 0 w 332"/>
                <a:gd name="T31" fmla="*/ 1 h 160"/>
                <a:gd name="T32" fmla="*/ 0 w 332"/>
                <a:gd name="T33" fmla="*/ 1 h 160"/>
                <a:gd name="T34" fmla="*/ 0 w 332"/>
                <a:gd name="T35" fmla="*/ 1 h 160"/>
                <a:gd name="T36" fmla="*/ 0 w 332"/>
                <a:gd name="T37" fmla="*/ 1 h 160"/>
                <a:gd name="T38" fmla="*/ 0 w 332"/>
                <a:gd name="T39" fmla="*/ 1 h 160"/>
                <a:gd name="T40" fmla="*/ 0 w 332"/>
                <a:gd name="T41" fmla="*/ 1 h 160"/>
                <a:gd name="T42" fmla="*/ 0 w 332"/>
                <a:gd name="T43" fmla="*/ 1 h 160"/>
                <a:gd name="T44" fmla="*/ 0 w 332"/>
                <a:gd name="T45" fmla="*/ 1 h 160"/>
                <a:gd name="T46" fmla="*/ 0 w 332"/>
                <a:gd name="T47" fmla="*/ 1 h 160"/>
                <a:gd name="T48" fmla="*/ 0 w 332"/>
                <a:gd name="T49" fmla="*/ 1 h 160"/>
                <a:gd name="T50" fmla="*/ 0 w 332"/>
                <a:gd name="T51" fmla="*/ 1 h 160"/>
                <a:gd name="T52" fmla="*/ 0 w 332"/>
                <a:gd name="T53" fmla="*/ 1 h 160"/>
                <a:gd name="T54" fmla="*/ 0 w 332"/>
                <a:gd name="T55" fmla="*/ 1 h 160"/>
                <a:gd name="T56" fmla="*/ 0 w 332"/>
                <a:gd name="T57" fmla="*/ 1 h 160"/>
                <a:gd name="T58" fmla="*/ 0 w 332"/>
                <a:gd name="T59" fmla="*/ 1 h 160"/>
                <a:gd name="T60" fmla="*/ 0 w 332"/>
                <a:gd name="T61" fmla="*/ 1 h 160"/>
                <a:gd name="T62" fmla="*/ 0 w 332"/>
                <a:gd name="T63" fmla="*/ 1 h 160"/>
                <a:gd name="T64" fmla="*/ 0 w 332"/>
                <a:gd name="T65" fmla="*/ 1 h 16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32" h="160">
                  <a:moveTo>
                    <a:pt x="332" y="160"/>
                  </a:moveTo>
                  <a:lnTo>
                    <a:pt x="326" y="146"/>
                  </a:lnTo>
                  <a:lnTo>
                    <a:pt x="318" y="130"/>
                  </a:lnTo>
                  <a:lnTo>
                    <a:pt x="305" y="114"/>
                  </a:lnTo>
                  <a:lnTo>
                    <a:pt x="290" y="96"/>
                  </a:lnTo>
                  <a:lnTo>
                    <a:pt x="273" y="79"/>
                  </a:lnTo>
                  <a:lnTo>
                    <a:pt x="254" y="63"/>
                  </a:lnTo>
                  <a:lnTo>
                    <a:pt x="232" y="48"/>
                  </a:lnTo>
                  <a:lnTo>
                    <a:pt x="208" y="34"/>
                  </a:lnTo>
                  <a:lnTo>
                    <a:pt x="183" y="21"/>
                  </a:lnTo>
                  <a:lnTo>
                    <a:pt x="158" y="11"/>
                  </a:lnTo>
                  <a:lnTo>
                    <a:pt x="132" y="4"/>
                  </a:lnTo>
                  <a:lnTo>
                    <a:pt x="104" y="0"/>
                  </a:lnTo>
                  <a:lnTo>
                    <a:pt x="77" y="0"/>
                  </a:lnTo>
                  <a:lnTo>
                    <a:pt x="51" y="2"/>
                  </a:lnTo>
                  <a:lnTo>
                    <a:pt x="26" y="10"/>
                  </a:lnTo>
                  <a:lnTo>
                    <a:pt x="0" y="23"/>
                  </a:lnTo>
                  <a:lnTo>
                    <a:pt x="5" y="21"/>
                  </a:lnTo>
                  <a:lnTo>
                    <a:pt x="15" y="19"/>
                  </a:lnTo>
                  <a:lnTo>
                    <a:pt x="33" y="17"/>
                  </a:lnTo>
                  <a:lnTo>
                    <a:pt x="54" y="15"/>
                  </a:lnTo>
                  <a:lnTo>
                    <a:pt x="79" y="13"/>
                  </a:lnTo>
                  <a:lnTo>
                    <a:pt x="105" y="15"/>
                  </a:lnTo>
                  <a:lnTo>
                    <a:pt x="132" y="18"/>
                  </a:lnTo>
                  <a:lnTo>
                    <a:pt x="157" y="24"/>
                  </a:lnTo>
                  <a:lnTo>
                    <a:pt x="194" y="39"/>
                  </a:lnTo>
                  <a:lnTo>
                    <a:pt x="226" y="59"/>
                  </a:lnTo>
                  <a:lnTo>
                    <a:pt x="256" y="81"/>
                  </a:lnTo>
                  <a:lnTo>
                    <a:pt x="282" y="104"/>
                  </a:lnTo>
                  <a:lnTo>
                    <a:pt x="303" y="125"/>
                  </a:lnTo>
                  <a:lnTo>
                    <a:pt x="318" y="144"/>
                  </a:lnTo>
                  <a:lnTo>
                    <a:pt x="329" y="155"/>
                  </a:lnTo>
                  <a:lnTo>
                    <a:pt x="332" y="16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2464" y="1984"/>
              <a:ext cx="186" cy="670"/>
            </a:xfrm>
            <a:custGeom>
              <a:avLst/>
              <a:gdLst>
                <a:gd name="T0" fmla="*/ 0 w 373"/>
                <a:gd name="T1" fmla="*/ 1 h 1340"/>
                <a:gd name="T2" fmla="*/ 0 w 373"/>
                <a:gd name="T3" fmla="*/ 1 h 1340"/>
                <a:gd name="T4" fmla="*/ 0 w 373"/>
                <a:gd name="T5" fmla="*/ 1 h 1340"/>
                <a:gd name="T6" fmla="*/ 0 w 373"/>
                <a:gd name="T7" fmla="*/ 1 h 1340"/>
                <a:gd name="T8" fmla="*/ 0 w 373"/>
                <a:gd name="T9" fmla="*/ 1 h 1340"/>
                <a:gd name="T10" fmla="*/ 0 w 373"/>
                <a:gd name="T11" fmla="*/ 1 h 1340"/>
                <a:gd name="T12" fmla="*/ 0 w 373"/>
                <a:gd name="T13" fmla="*/ 1 h 1340"/>
                <a:gd name="T14" fmla="*/ 0 w 373"/>
                <a:gd name="T15" fmla="*/ 1 h 1340"/>
                <a:gd name="T16" fmla="*/ 0 w 373"/>
                <a:gd name="T17" fmla="*/ 1 h 1340"/>
                <a:gd name="T18" fmla="*/ 0 w 373"/>
                <a:gd name="T19" fmla="*/ 1 h 1340"/>
                <a:gd name="T20" fmla="*/ 0 w 373"/>
                <a:gd name="T21" fmla="*/ 1 h 1340"/>
                <a:gd name="T22" fmla="*/ 0 w 373"/>
                <a:gd name="T23" fmla="*/ 1 h 1340"/>
                <a:gd name="T24" fmla="*/ 0 w 373"/>
                <a:gd name="T25" fmla="*/ 1 h 1340"/>
                <a:gd name="T26" fmla="*/ 0 w 373"/>
                <a:gd name="T27" fmla="*/ 1 h 1340"/>
                <a:gd name="T28" fmla="*/ 0 w 373"/>
                <a:gd name="T29" fmla="*/ 1 h 1340"/>
                <a:gd name="T30" fmla="*/ 0 w 373"/>
                <a:gd name="T31" fmla="*/ 1 h 1340"/>
                <a:gd name="T32" fmla="*/ 0 w 373"/>
                <a:gd name="T33" fmla="*/ 1 h 1340"/>
                <a:gd name="T34" fmla="*/ 0 w 373"/>
                <a:gd name="T35" fmla="*/ 1 h 1340"/>
                <a:gd name="T36" fmla="*/ 0 w 373"/>
                <a:gd name="T37" fmla="*/ 1 h 1340"/>
                <a:gd name="T38" fmla="*/ 0 w 373"/>
                <a:gd name="T39" fmla="*/ 1 h 1340"/>
                <a:gd name="T40" fmla="*/ 0 w 373"/>
                <a:gd name="T41" fmla="*/ 1 h 1340"/>
                <a:gd name="T42" fmla="*/ 0 w 373"/>
                <a:gd name="T43" fmla="*/ 1 h 1340"/>
                <a:gd name="T44" fmla="*/ 0 w 373"/>
                <a:gd name="T45" fmla="*/ 1 h 1340"/>
                <a:gd name="T46" fmla="*/ 0 w 373"/>
                <a:gd name="T47" fmla="*/ 1 h 1340"/>
                <a:gd name="T48" fmla="*/ 0 w 373"/>
                <a:gd name="T49" fmla="*/ 1 h 1340"/>
                <a:gd name="T50" fmla="*/ 0 w 373"/>
                <a:gd name="T51" fmla="*/ 1 h 1340"/>
                <a:gd name="T52" fmla="*/ 0 w 373"/>
                <a:gd name="T53" fmla="*/ 1 h 1340"/>
                <a:gd name="T54" fmla="*/ 0 w 373"/>
                <a:gd name="T55" fmla="*/ 1 h 1340"/>
                <a:gd name="T56" fmla="*/ 0 w 373"/>
                <a:gd name="T57" fmla="*/ 1 h 1340"/>
                <a:gd name="T58" fmla="*/ 0 w 373"/>
                <a:gd name="T59" fmla="*/ 1 h 1340"/>
                <a:gd name="T60" fmla="*/ 0 w 373"/>
                <a:gd name="T61" fmla="*/ 1 h 1340"/>
                <a:gd name="T62" fmla="*/ 0 w 373"/>
                <a:gd name="T63" fmla="*/ 1 h 1340"/>
                <a:gd name="T64" fmla="*/ 0 w 373"/>
                <a:gd name="T65" fmla="*/ 1 h 1340"/>
                <a:gd name="T66" fmla="*/ 0 w 373"/>
                <a:gd name="T67" fmla="*/ 1 h 1340"/>
                <a:gd name="T68" fmla="*/ 0 w 373"/>
                <a:gd name="T69" fmla="*/ 1 h 1340"/>
                <a:gd name="T70" fmla="*/ 0 w 373"/>
                <a:gd name="T71" fmla="*/ 1 h 1340"/>
                <a:gd name="T72" fmla="*/ 0 w 373"/>
                <a:gd name="T73" fmla="*/ 1 h 1340"/>
                <a:gd name="T74" fmla="*/ 0 w 373"/>
                <a:gd name="T75" fmla="*/ 1 h 1340"/>
                <a:gd name="T76" fmla="*/ 0 w 373"/>
                <a:gd name="T77" fmla="*/ 1 h 1340"/>
                <a:gd name="T78" fmla="*/ 0 w 373"/>
                <a:gd name="T79" fmla="*/ 1 h 1340"/>
                <a:gd name="T80" fmla="*/ 0 w 373"/>
                <a:gd name="T81" fmla="*/ 1 h 1340"/>
                <a:gd name="T82" fmla="*/ 0 w 373"/>
                <a:gd name="T83" fmla="*/ 1 h 1340"/>
                <a:gd name="T84" fmla="*/ 0 w 373"/>
                <a:gd name="T85" fmla="*/ 1 h 1340"/>
                <a:gd name="T86" fmla="*/ 0 w 373"/>
                <a:gd name="T87" fmla="*/ 1 h 1340"/>
                <a:gd name="T88" fmla="*/ 0 w 373"/>
                <a:gd name="T89" fmla="*/ 1 h 1340"/>
                <a:gd name="T90" fmla="*/ 0 w 373"/>
                <a:gd name="T91" fmla="*/ 1 h 1340"/>
                <a:gd name="T92" fmla="*/ 0 w 373"/>
                <a:gd name="T93" fmla="*/ 1 h 1340"/>
                <a:gd name="T94" fmla="*/ 0 w 373"/>
                <a:gd name="T95" fmla="*/ 1 h 1340"/>
                <a:gd name="T96" fmla="*/ 0 w 373"/>
                <a:gd name="T97" fmla="*/ 1 h 1340"/>
                <a:gd name="T98" fmla="*/ 0 w 373"/>
                <a:gd name="T99" fmla="*/ 1 h 1340"/>
                <a:gd name="T100" fmla="*/ 0 w 373"/>
                <a:gd name="T101" fmla="*/ 1 h 1340"/>
                <a:gd name="T102" fmla="*/ 0 w 373"/>
                <a:gd name="T103" fmla="*/ 1 h 1340"/>
                <a:gd name="T104" fmla="*/ 0 w 373"/>
                <a:gd name="T105" fmla="*/ 1 h 1340"/>
                <a:gd name="T106" fmla="*/ 0 w 373"/>
                <a:gd name="T107" fmla="*/ 1 h 1340"/>
                <a:gd name="T108" fmla="*/ 0 w 373"/>
                <a:gd name="T109" fmla="*/ 1 h 1340"/>
                <a:gd name="T110" fmla="*/ 0 w 373"/>
                <a:gd name="T111" fmla="*/ 1 h 134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3" h="1340">
                  <a:moveTo>
                    <a:pt x="373" y="1336"/>
                  </a:moveTo>
                  <a:lnTo>
                    <a:pt x="330" y="1333"/>
                  </a:lnTo>
                  <a:lnTo>
                    <a:pt x="286" y="1329"/>
                  </a:lnTo>
                  <a:lnTo>
                    <a:pt x="242" y="1323"/>
                  </a:lnTo>
                  <a:lnTo>
                    <a:pt x="201" y="1315"/>
                  </a:lnTo>
                  <a:lnTo>
                    <a:pt x="162" y="1304"/>
                  </a:lnTo>
                  <a:lnTo>
                    <a:pt x="127" y="1287"/>
                  </a:lnTo>
                  <a:lnTo>
                    <a:pt x="96" y="1268"/>
                  </a:lnTo>
                  <a:lnTo>
                    <a:pt x="72" y="1242"/>
                  </a:lnTo>
                  <a:lnTo>
                    <a:pt x="53" y="1211"/>
                  </a:lnTo>
                  <a:lnTo>
                    <a:pt x="43" y="1175"/>
                  </a:lnTo>
                  <a:lnTo>
                    <a:pt x="42" y="1130"/>
                  </a:lnTo>
                  <a:lnTo>
                    <a:pt x="50" y="1077"/>
                  </a:lnTo>
                  <a:lnTo>
                    <a:pt x="68" y="1017"/>
                  </a:lnTo>
                  <a:lnTo>
                    <a:pt x="99" y="946"/>
                  </a:lnTo>
                  <a:lnTo>
                    <a:pt x="142" y="867"/>
                  </a:lnTo>
                  <a:lnTo>
                    <a:pt x="200" y="777"/>
                  </a:lnTo>
                  <a:lnTo>
                    <a:pt x="248" y="700"/>
                  </a:lnTo>
                  <a:lnTo>
                    <a:pt x="287" y="626"/>
                  </a:lnTo>
                  <a:lnTo>
                    <a:pt x="318" y="556"/>
                  </a:lnTo>
                  <a:lnTo>
                    <a:pt x="341" y="489"/>
                  </a:lnTo>
                  <a:lnTo>
                    <a:pt x="357" y="426"/>
                  </a:lnTo>
                  <a:lnTo>
                    <a:pt x="365" y="366"/>
                  </a:lnTo>
                  <a:lnTo>
                    <a:pt x="368" y="310"/>
                  </a:lnTo>
                  <a:lnTo>
                    <a:pt x="364" y="258"/>
                  </a:lnTo>
                  <a:lnTo>
                    <a:pt x="355" y="210"/>
                  </a:lnTo>
                  <a:lnTo>
                    <a:pt x="341" y="167"/>
                  </a:lnTo>
                  <a:lnTo>
                    <a:pt x="323" y="129"/>
                  </a:lnTo>
                  <a:lnTo>
                    <a:pt x="301" y="94"/>
                  </a:lnTo>
                  <a:lnTo>
                    <a:pt x="276" y="65"/>
                  </a:lnTo>
                  <a:lnTo>
                    <a:pt x="248" y="41"/>
                  </a:lnTo>
                  <a:lnTo>
                    <a:pt x="218" y="22"/>
                  </a:lnTo>
                  <a:lnTo>
                    <a:pt x="186" y="8"/>
                  </a:lnTo>
                  <a:lnTo>
                    <a:pt x="162" y="2"/>
                  </a:lnTo>
                  <a:lnTo>
                    <a:pt x="140" y="0"/>
                  </a:lnTo>
                  <a:lnTo>
                    <a:pt x="119" y="2"/>
                  </a:lnTo>
                  <a:lnTo>
                    <a:pt x="101" y="7"/>
                  </a:lnTo>
                  <a:lnTo>
                    <a:pt x="84" y="15"/>
                  </a:lnTo>
                  <a:lnTo>
                    <a:pt x="69" y="25"/>
                  </a:lnTo>
                  <a:lnTo>
                    <a:pt x="56" y="35"/>
                  </a:lnTo>
                  <a:lnTo>
                    <a:pt x="43" y="48"/>
                  </a:lnTo>
                  <a:lnTo>
                    <a:pt x="33" y="62"/>
                  </a:lnTo>
                  <a:lnTo>
                    <a:pt x="25" y="75"/>
                  </a:lnTo>
                  <a:lnTo>
                    <a:pt x="16" y="87"/>
                  </a:lnTo>
                  <a:lnTo>
                    <a:pt x="11" y="99"/>
                  </a:lnTo>
                  <a:lnTo>
                    <a:pt x="6" y="108"/>
                  </a:lnTo>
                  <a:lnTo>
                    <a:pt x="3" y="116"/>
                  </a:lnTo>
                  <a:lnTo>
                    <a:pt x="1" y="121"/>
                  </a:lnTo>
                  <a:lnTo>
                    <a:pt x="0" y="123"/>
                  </a:lnTo>
                  <a:lnTo>
                    <a:pt x="1" y="122"/>
                  </a:lnTo>
                  <a:lnTo>
                    <a:pt x="4" y="117"/>
                  </a:lnTo>
                  <a:lnTo>
                    <a:pt x="8" y="111"/>
                  </a:lnTo>
                  <a:lnTo>
                    <a:pt x="15" y="103"/>
                  </a:lnTo>
                  <a:lnTo>
                    <a:pt x="23" y="94"/>
                  </a:lnTo>
                  <a:lnTo>
                    <a:pt x="33" y="85"/>
                  </a:lnTo>
                  <a:lnTo>
                    <a:pt x="44" y="75"/>
                  </a:lnTo>
                  <a:lnTo>
                    <a:pt x="56" y="64"/>
                  </a:lnTo>
                  <a:lnTo>
                    <a:pt x="69" y="54"/>
                  </a:lnTo>
                  <a:lnTo>
                    <a:pt x="84" y="45"/>
                  </a:lnTo>
                  <a:lnTo>
                    <a:pt x="99" y="37"/>
                  </a:lnTo>
                  <a:lnTo>
                    <a:pt x="115" y="31"/>
                  </a:lnTo>
                  <a:lnTo>
                    <a:pt x="133" y="27"/>
                  </a:lnTo>
                  <a:lnTo>
                    <a:pt x="151" y="26"/>
                  </a:lnTo>
                  <a:lnTo>
                    <a:pt x="170" y="27"/>
                  </a:lnTo>
                  <a:lnTo>
                    <a:pt x="189" y="33"/>
                  </a:lnTo>
                  <a:lnTo>
                    <a:pt x="210" y="42"/>
                  </a:lnTo>
                  <a:lnTo>
                    <a:pt x="232" y="55"/>
                  </a:lnTo>
                  <a:lnTo>
                    <a:pt x="253" y="72"/>
                  </a:lnTo>
                  <a:lnTo>
                    <a:pt x="273" y="92"/>
                  </a:lnTo>
                  <a:lnTo>
                    <a:pt x="293" y="114"/>
                  </a:lnTo>
                  <a:lnTo>
                    <a:pt x="311" y="140"/>
                  </a:lnTo>
                  <a:lnTo>
                    <a:pt x="327" y="169"/>
                  </a:lnTo>
                  <a:lnTo>
                    <a:pt x="340" y="200"/>
                  </a:lnTo>
                  <a:lnTo>
                    <a:pt x="350" y="236"/>
                  </a:lnTo>
                  <a:lnTo>
                    <a:pt x="357" y="273"/>
                  </a:lnTo>
                  <a:lnTo>
                    <a:pt x="361" y="313"/>
                  </a:lnTo>
                  <a:lnTo>
                    <a:pt x="360" y="357"/>
                  </a:lnTo>
                  <a:lnTo>
                    <a:pt x="353" y="402"/>
                  </a:lnTo>
                  <a:lnTo>
                    <a:pt x="340" y="450"/>
                  </a:lnTo>
                  <a:lnTo>
                    <a:pt x="322" y="501"/>
                  </a:lnTo>
                  <a:lnTo>
                    <a:pt x="297" y="554"/>
                  </a:lnTo>
                  <a:lnTo>
                    <a:pt x="268" y="610"/>
                  </a:lnTo>
                  <a:lnTo>
                    <a:pt x="236" y="663"/>
                  </a:lnTo>
                  <a:lnTo>
                    <a:pt x="205" y="715"/>
                  </a:lnTo>
                  <a:lnTo>
                    <a:pt x="175" y="764"/>
                  </a:lnTo>
                  <a:lnTo>
                    <a:pt x="145" y="813"/>
                  </a:lnTo>
                  <a:lnTo>
                    <a:pt x="118" y="858"/>
                  </a:lnTo>
                  <a:lnTo>
                    <a:pt x="92" y="902"/>
                  </a:lnTo>
                  <a:lnTo>
                    <a:pt x="68" y="944"/>
                  </a:lnTo>
                  <a:lnTo>
                    <a:pt x="49" y="984"/>
                  </a:lnTo>
                  <a:lnTo>
                    <a:pt x="31" y="1022"/>
                  </a:lnTo>
                  <a:lnTo>
                    <a:pt x="19" y="1060"/>
                  </a:lnTo>
                  <a:lnTo>
                    <a:pt x="11" y="1095"/>
                  </a:lnTo>
                  <a:lnTo>
                    <a:pt x="7" y="1130"/>
                  </a:lnTo>
                  <a:lnTo>
                    <a:pt x="11" y="1162"/>
                  </a:lnTo>
                  <a:lnTo>
                    <a:pt x="19" y="1193"/>
                  </a:lnTo>
                  <a:lnTo>
                    <a:pt x="35" y="1223"/>
                  </a:lnTo>
                  <a:lnTo>
                    <a:pt x="56" y="1249"/>
                  </a:lnTo>
                  <a:lnTo>
                    <a:pt x="79" y="1271"/>
                  </a:lnTo>
                  <a:lnTo>
                    <a:pt x="104" y="1290"/>
                  </a:lnTo>
                  <a:lnTo>
                    <a:pt x="130" y="1305"/>
                  </a:lnTo>
                  <a:lnTo>
                    <a:pt x="158" y="1317"/>
                  </a:lnTo>
                  <a:lnTo>
                    <a:pt x="187" y="1325"/>
                  </a:lnTo>
                  <a:lnTo>
                    <a:pt x="215" y="1332"/>
                  </a:lnTo>
                  <a:lnTo>
                    <a:pt x="242" y="1337"/>
                  </a:lnTo>
                  <a:lnTo>
                    <a:pt x="269" y="1339"/>
                  </a:lnTo>
                  <a:lnTo>
                    <a:pt x="293" y="1340"/>
                  </a:lnTo>
                  <a:lnTo>
                    <a:pt x="316" y="1340"/>
                  </a:lnTo>
                  <a:lnTo>
                    <a:pt x="334" y="1339"/>
                  </a:lnTo>
                  <a:lnTo>
                    <a:pt x="350" y="1338"/>
                  </a:lnTo>
                  <a:lnTo>
                    <a:pt x="363" y="1337"/>
                  </a:lnTo>
                  <a:lnTo>
                    <a:pt x="371" y="1336"/>
                  </a:lnTo>
                  <a:lnTo>
                    <a:pt x="373" y="133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2886" y="2685"/>
              <a:ext cx="55" cy="62"/>
            </a:xfrm>
            <a:custGeom>
              <a:avLst/>
              <a:gdLst>
                <a:gd name="T0" fmla="*/ 1 w 110"/>
                <a:gd name="T1" fmla="*/ 1 h 123"/>
                <a:gd name="T2" fmla="*/ 1 w 110"/>
                <a:gd name="T3" fmla="*/ 1 h 123"/>
                <a:gd name="T4" fmla="*/ 1 w 110"/>
                <a:gd name="T5" fmla="*/ 1 h 123"/>
                <a:gd name="T6" fmla="*/ 1 w 110"/>
                <a:gd name="T7" fmla="*/ 1 h 123"/>
                <a:gd name="T8" fmla="*/ 1 w 110"/>
                <a:gd name="T9" fmla="*/ 1 h 123"/>
                <a:gd name="T10" fmla="*/ 1 w 110"/>
                <a:gd name="T11" fmla="*/ 1 h 123"/>
                <a:gd name="T12" fmla="*/ 1 w 110"/>
                <a:gd name="T13" fmla="*/ 1 h 123"/>
                <a:gd name="T14" fmla="*/ 1 w 110"/>
                <a:gd name="T15" fmla="*/ 1 h 123"/>
                <a:gd name="T16" fmla="*/ 1 w 110"/>
                <a:gd name="T17" fmla="*/ 1 h 123"/>
                <a:gd name="T18" fmla="*/ 1 w 110"/>
                <a:gd name="T19" fmla="*/ 1 h 123"/>
                <a:gd name="T20" fmla="*/ 1 w 110"/>
                <a:gd name="T21" fmla="*/ 1 h 123"/>
                <a:gd name="T22" fmla="*/ 1 w 110"/>
                <a:gd name="T23" fmla="*/ 1 h 123"/>
                <a:gd name="T24" fmla="*/ 1 w 110"/>
                <a:gd name="T25" fmla="*/ 0 h 123"/>
                <a:gd name="T26" fmla="*/ 1 w 110"/>
                <a:gd name="T27" fmla="*/ 1 h 123"/>
                <a:gd name="T28" fmla="*/ 1 w 110"/>
                <a:gd name="T29" fmla="*/ 1 h 123"/>
                <a:gd name="T30" fmla="*/ 1 w 110"/>
                <a:gd name="T31" fmla="*/ 1 h 123"/>
                <a:gd name="T32" fmla="*/ 1 w 110"/>
                <a:gd name="T33" fmla="*/ 1 h 123"/>
                <a:gd name="T34" fmla="*/ 1 w 110"/>
                <a:gd name="T35" fmla="*/ 1 h 123"/>
                <a:gd name="T36" fmla="*/ 1 w 110"/>
                <a:gd name="T37" fmla="*/ 1 h 123"/>
                <a:gd name="T38" fmla="*/ 1 w 110"/>
                <a:gd name="T39" fmla="*/ 1 h 123"/>
                <a:gd name="T40" fmla="*/ 1 w 110"/>
                <a:gd name="T41" fmla="*/ 1 h 123"/>
                <a:gd name="T42" fmla="*/ 1 w 110"/>
                <a:gd name="T43" fmla="*/ 1 h 123"/>
                <a:gd name="T44" fmla="*/ 1 w 110"/>
                <a:gd name="T45" fmla="*/ 1 h 123"/>
                <a:gd name="T46" fmla="*/ 1 w 110"/>
                <a:gd name="T47" fmla="*/ 1 h 123"/>
                <a:gd name="T48" fmla="*/ 1 w 110"/>
                <a:gd name="T49" fmla="*/ 1 h 123"/>
                <a:gd name="T50" fmla="*/ 1 w 110"/>
                <a:gd name="T51" fmla="*/ 1 h 123"/>
                <a:gd name="T52" fmla="*/ 0 w 110"/>
                <a:gd name="T53" fmla="*/ 1 h 123"/>
                <a:gd name="T54" fmla="*/ 0 w 110"/>
                <a:gd name="T55" fmla="*/ 1 h 123"/>
                <a:gd name="T56" fmla="*/ 1 w 110"/>
                <a:gd name="T57" fmla="*/ 1 h 123"/>
                <a:gd name="T58" fmla="*/ 1 w 110"/>
                <a:gd name="T59" fmla="*/ 1 h 123"/>
                <a:gd name="T60" fmla="*/ 1 w 110"/>
                <a:gd name="T61" fmla="*/ 1 h 123"/>
                <a:gd name="T62" fmla="*/ 1 w 110"/>
                <a:gd name="T63" fmla="*/ 1 h 123"/>
                <a:gd name="T64" fmla="*/ 1 w 110"/>
                <a:gd name="T65" fmla="*/ 1 h 123"/>
                <a:gd name="T66" fmla="*/ 1 w 110"/>
                <a:gd name="T67" fmla="*/ 1 h 123"/>
                <a:gd name="T68" fmla="*/ 1 w 110"/>
                <a:gd name="T69" fmla="*/ 1 h 123"/>
                <a:gd name="T70" fmla="*/ 1 w 110"/>
                <a:gd name="T71" fmla="*/ 1 h 123"/>
                <a:gd name="T72" fmla="*/ 1 w 110"/>
                <a:gd name="T73" fmla="*/ 1 h 123"/>
                <a:gd name="T74" fmla="*/ 1 w 110"/>
                <a:gd name="T75" fmla="*/ 1 h 123"/>
                <a:gd name="T76" fmla="*/ 1 w 110"/>
                <a:gd name="T77" fmla="*/ 1 h 123"/>
                <a:gd name="T78" fmla="*/ 1 w 110"/>
                <a:gd name="T79" fmla="*/ 1 h 123"/>
                <a:gd name="T80" fmla="*/ 1 w 110"/>
                <a:gd name="T81" fmla="*/ 1 h 123"/>
                <a:gd name="T82" fmla="*/ 1 w 110"/>
                <a:gd name="T83" fmla="*/ 1 h 123"/>
                <a:gd name="T84" fmla="*/ 1 w 110"/>
                <a:gd name="T85" fmla="*/ 1 h 123"/>
                <a:gd name="T86" fmla="*/ 1 w 110"/>
                <a:gd name="T87" fmla="*/ 1 h 123"/>
                <a:gd name="T88" fmla="*/ 1 w 110"/>
                <a:gd name="T89" fmla="*/ 1 h 123"/>
                <a:gd name="T90" fmla="*/ 1 w 110"/>
                <a:gd name="T91" fmla="*/ 1 h 123"/>
                <a:gd name="T92" fmla="*/ 1 w 110"/>
                <a:gd name="T93" fmla="*/ 1 h 123"/>
                <a:gd name="T94" fmla="*/ 1 w 110"/>
                <a:gd name="T95" fmla="*/ 1 h 123"/>
                <a:gd name="T96" fmla="*/ 1 w 110"/>
                <a:gd name="T97" fmla="*/ 1 h 123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0" h="123">
                  <a:moveTo>
                    <a:pt x="99" y="62"/>
                  </a:moveTo>
                  <a:lnTo>
                    <a:pt x="105" y="56"/>
                  </a:lnTo>
                  <a:lnTo>
                    <a:pt x="110" y="48"/>
                  </a:lnTo>
                  <a:lnTo>
                    <a:pt x="110" y="39"/>
                  </a:lnTo>
                  <a:lnTo>
                    <a:pt x="108" y="31"/>
                  </a:lnTo>
                  <a:lnTo>
                    <a:pt x="102" y="25"/>
                  </a:lnTo>
                  <a:lnTo>
                    <a:pt x="94" y="21"/>
                  </a:lnTo>
                  <a:lnTo>
                    <a:pt x="86" y="20"/>
                  </a:lnTo>
                  <a:lnTo>
                    <a:pt x="77" y="23"/>
                  </a:lnTo>
                  <a:lnTo>
                    <a:pt x="74" y="13"/>
                  </a:lnTo>
                  <a:lnTo>
                    <a:pt x="70" y="6"/>
                  </a:lnTo>
                  <a:lnTo>
                    <a:pt x="63" y="2"/>
                  </a:lnTo>
                  <a:lnTo>
                    <a:pt x="55" y="0"/>
                  </a:lnTo>
                  <a:lnTo>
                    <a:pt x="48" y="2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3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4"/>
                  </a:lnTo>
                  <a:lnTo>
                    <a:pt x="3" y="31"/>
                  </a:lnTo>
                  <a:lnTo>
                    <a:pt x="1" y="39"/>
                  </a:lnTo>
                  <a:lnTo>
                    <a:pt x="1" y="47"/>
                  </a:lnTo>
                  <a:lnTo>
                    <a:pt x="4" y="55"/>
                  </a:lnTo>
                  <a:lnTo>
                    <a:pt x="11" y="61"/>
                  </a:lnTo>
                  <a:lnTo>
                    <a:pt x="4" y="66"/>
                  </a:lnTo>
                  <a:lnTo>
                    <a:pt x="0" y="74"/>
                  </a:lnTo>
                  <a:lnTo>
                    <a:pt x="0" y="84"/>
                  </a:lnTo>
                  <a:lnTo>
                    <a:pt x="2" y="92"/>
                  </a:lnTo>
                  <a:lnTo>
                    <a:pt x="8" y="97"/>
                  </a:lnTo>
                  <a:lnTo>
                    <a:pt x="16" y="101"/>
                  </a:lnTo>
                  <a:lnTo>
                    <a:pt x="24" y="102"/>
                  </a:lnTo>
                  <a:lnTo>
                    <a:pt x="33" y="100"/>
                  </a:lnTo>
                  <a:lnTo>
                    <a:pt x="35" y="109"/>
                  </a:lnTo>
                  <a:lnTo>
                    <a:pt x="40" y="116"/>
                  </a:lnTo>
                  <a:lnTo>
                    <a:pt x="46" y="121"/>
                  </a:lnTo>
                  <a:lnTo>
                    <a:pt x="54" y="123"/>
                  </a:lnTo>
                  <a:lnTo>
                    <a:pt x="62" y="121"/>
                  </a:lnTo>
                  <a:lnTo>
                    <a:pt x="69" y="116"/>
                  </a:lnTo>
                  <a:lnTo>
                    <a:pt x="73" y="109"/>
                  </a:lnTo>
                  <a:lnTo>
                    <a:pt x="76" y="101"/>
                  </a:lnTo>
                  <a:lnTo>
                    <a:pt x="85" y="103"/>
                  </a:lnTo>
                  <a:lnTo>
                    <a:pt x="93" y="102"/>
                  </a:lnTo>
                  <a:lnTo>
                    <a:pt x="101" y="99"/>
                  </a:lnTo>
                  <a:lnTo>
                    <a:pt x="107" y="93"/>
                  </a:lnTo>
                  <a:lnTo>
                    <a:pt x="109" y="85"/>
                  </a:lnTo>
                  <a:lnTo>
                    <a:pt x="109" y="77"/>
                  </a:lnTo>
                  <a:lnTo>
                    <a:pt x="105" y="69"/>
                  </a:lnTo>
                  <a:lnTo>
                    <a:pt x="99" y="6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2905" y="2708"/>
              <a:ext cx="16" cy="16"/>
            </a:xfrm>
            <a:custGeom>
              <a:avLst/>
              <a:gdLst>
                <a:gd name="T0" fmla="*/ 1 w 31"/>
                <a:gd name="T1" fmla="*/ 0 h 33"/>
                <a:gd name="T2" fmla="*/ 1 w 31"/>
                <a:gd name="T3" fmla="*/ 0 h 33"/>
                <a:gd name="T4" fmla="*/ 1 w 31"/>
                <a:gd name="T5" fmla="*/ 0 h 33"/>
                <a:gd name="T6" fmla="*/ 1 w 31"/>
                <a:gd name="T7" fmla="*/ 0 h 33"/>
                <a:gd name="T8" fmla="*/ 0 w 31"/>
                <a:gd name="T9" fmla="*/ 0 h 33"/>
                <a:gd name="T10" fmla="*/ 1 w 31"/>
                <a:gd name="T11" fmla="*/ 0 h 33"/>
                <a:gd name="T12" fmla="*/ 1 w 31"/>
                <a:gd name="T13" fmla="*/ 0 h 33"/>
                <a:gd name="T14" fmla="*/ 1 w 31"/>
                <a:gd name="T15" fmla="*/ 0 h 33"/>
                <a:gd name="T16" fmla="*/ 1 w 31"/>
                <a:gd name="T17" fmla="*/ 0 h 33"/>
                <a:gd name="T18" fmla="*/ 1 w 31"/>
                <a:gd name="T19" fmla="*/ 0 h 33"/>
                <a:gd name="T20" fmla="*/ 1 w 31"/>
                <a:gd name="T21" fmla="*/ 0 h 33"/>
                <a:gd name="T22" fmla="*/ 1 w 31"/>
                <a:gd name="T23" fmla="*/ 0 h 33"/>
                <a:gd name="T24" fmla="*/ 1 w 31"/>
                <a:gd name="T25" fmla="*/ 0 h 33"/>
                <a:gd name="T26" fmla="*/ 1 w 31"/>
                <a:gd name="T27" fmla="*/ 0 h 33"/>
                <a:gd name="T28" fmla="*/ 1 w 31"/>
                <a:gd name="T29" fmla="*/ 0 h 33"/>
                <a:gd name="T30" fmla="*/ 1 w 31"/>
                <a:gd name="T31" fmla="*/ 0 h 33"/>
                <a:gd name="T32" fmla="*/ 1 w 31"/>
                <a:gd name="T33" fmla="*/ 0 h 3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1" h="33">
                  <a:moveTo>
                    <a:pt x="15" y="33"/>
                  </a:moveTo>
                  <a:lnTo>
                    <a:pt x="9" y="32"/>
                  </a:lnTo>
                  <a:lnTo>
                    <a:pt x="4" y="28"/>
                  </a:lnTo>
                  <a:lnTo>
                    <a:pt x="1" y="24"/>
                  </a:lnTo>
                  <a:lnTo>
                    <a:pt x="0" y="17"/>
                  </a:lnTo>
                  <a:lnTo>
                    <a:pt x="1" y="10"/>
                  </a:lnTo>
                  <a:lnTo>
                    <a:pt x="4" y="5"/>
                  </a:lnTo>
                  <a:lnTo>
                    <a:pt x="9" y="2"/>
                  </a:lnTo>
                  <a:lnTo>
                    <a:pt x="15" y="0"/>
                  </a:lnTo>
                  <a:lnTo>
                    <a:pt x="22" y="2"/>
                  </a:lnTo>
                  <a:lnTo>
                    <a:pt x="26" y="5"/>
                  </a:lnTo>
                  <a:lnTo>
                    <a:pt x="30" y="10"/>
                  </a:lnTo>
                  <a:lnTo>
                    <a:pt x="31" y="17"/>
                  </a:lnTo>
                  <a:lnTo>
                    <a:pt x="30" y="24"/>
                  </a:lnTo>
                  <a:lnTo>
                    <a:pt x="26" y="28"/>
                  </a:lnTo>
                  <a:lnTo>
                    <a:pt x="22" y="32"/>
                  </a:lnTo>
                  <a:lnTo>
                    <a:pt x="15" y="3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2366" y="2699"/>
              <a:ext cx="56" cy="61"/>
            </a:xfrm>
            <a:custGeom>
              <a:avLst/>
              <a:gdLst>
                <a:gd name="T0" fmla="*/ 1 w 111"/>
                <a:gd name="T1" fmla="*/ 1 h 122"/>
                <a:gd name="T2" fmla="*/ 1 w 111"/>
                <a:gd name="T3" fmla="*/ 1 h 122"/>
                <a:gd name="T4" fmla="*/ 1 w 111"/>
                <a:gd name="T5" fmla="*/ 1 h 122"/>
                <a:gd name="T6" fmla="*/ 1 w 111"/>
                <a:gd name="T7" fmla="*/ 1 h 122"/>
                <a:gd name="T8" fmla="*/ 1 w 111"/>
                <a:gd name="T9" fmla="*/ 1 h 122"/>
                <a:gd name="T10" fmla="*/ 1 w 111"/>
                <a:gd name="T11" fmla="*/ 1 h 122"/>
                <a:gd name="T12" fmla="*/ 1 w 111"/>
                <a:gd name="T13" fmla="*/ 1 h 122"/>
                <a:gd name="T14" fmla="*/ 1 w 111"/>
                <a:gd name="T15" fmla="*/ 1 h 122"/>
                <a:gd name="T16" fmla="*/ 1 w 111"/>
                <a:gd name="T17" fmla="*/ 1 h 122"/>
                <a:gd name="T18" fmla="*/ 1 w 111"/>
                <a:gd name="T19" fmla="*/ 1 h 122"/>
                <a:gd name="T20" fmla="*/ 1 w 111"/>
                <a:gd name="T21" fmla="*/ 1 h 122"/>
                <a:gd name="T22" fmla="*/ 1 w 111"/>
                <a:gd name="T23" fmla="*/ 1 h 122"/>
                <a:gd name="T24" fmla="*/ 1 w 111"/>
                <a:gd name="T25" fmla="*/ 0 h 122"/>
                <a:gd name="T26" fmla="*/ 1 w 111"/>
                <a:gd name="T27" fmla="*/ 1 h 122"/>
                <a:gd name="T28" fmla="*/ 1 w 111"/>
                <a:gd name="T29" fmla="*/ 1 h 122"/>
                <a:gd name="T30" fmla="*/ 1 w 111"/>
                <a:gd name="T31" fmla="*/ 1 h 122"/>
                <a:gd name="T32" fmla="*/ 1 w 111"/>
                <a:gd name="T33" fmla="*/ 1 h 122"/>
                <a:gd name="T34" fmla="*/ 1 w 111"/>
                <a:gd name="T35" fmla="*/ 1 h 122"/>
                <a:gd name="T36" fmla="*/ 1 w 111"/>
                <a:gd name="T37" fmla="*/ 1 h 122"/>
                <a:gd name="T38" fmla="*/ 1 w 111"/>
                <a:gd name="T39" fmla="*/ 1 h 122"/>
                <a:gd name="T40" fmla="*/ 1 w 111"/>
                <a:gd name="T41" fmla="*/ 1 h 122"/>
                <a:gd name="T42" fmla="*/ 1 w 111"/>
                <a:gd name="T43" fmla="*/ 1 h 122"/>
                <a:gd name="T44" fmla="*/ 1 w 111"/>
                <a:gd name="T45" fmla="*/ 1 h 122"/>
                <a:gd name="T46" fmla="*/ 1 w 111"/>
                <a:gd name="T47" fmla="*/ 1 h 122"/>
                <a:gd name="T48" fmla="*/ 1 w 111"/>
                <a:gd name="T49" fmla="*/ 1 h 122"/>
                <a:gd name="T50" fmla="*/ 1 w 111"/>
                <a:gd name="T51" fmla="*/ 1 h 122"/>
                <a:gd name="T52" fmla="*/ 1 w 111"/>
                <a:gd name="T53" fmla="*/ 1 h 122"/>
                <a:gd name="T54" fmla="*/ 0 w 111"/>
                <a:gd name="T55" fmla="*/ 1 h 122"/>
                <a:gd name="T56" fmla="*/ 1 w 111"/>
                <a:gd name="T57" fmla="*/ 1 h 122"/>
                <a:gd name="T58" fmla="*/ 1 w 111"/>
                <a:gd name="T59" fmla="*/ 1 h 122"/>
                <a:gd name="T60" fmla="*/ 1 w 111"/>
                <a:gd name="T61" fmla="*/ 1 h 122"/>
                <a:gd name="T62" fmla="*/ 1 w 111"/>
                <a:gd name="T63" fmla="*/ 1 h 122"/>
                <a:gd name="T64" fmla="*/ 1 w 111"/>
                <a:gd name="T65" fmla="*/ 1 h 122"/>
                <a:gd name="T66" fmla="*/ 1 w 111"/>
                <a:gd name="T67" fmla="*/ 1 h 122"/>
                <a:gd name="T68" fmla="*/ 1 w 111"/>
                <a:gd name="T69" fmla="*/ 1 h 122"/>
                <a:gd name="T70" fmla="*/ 1 w 111"/>
                <a:gd name="T71" fmla="*/ 1 h 122"/>
                <a:gd name="T72" fmla="*/ 1 w 111"/>
                <a:gd name="T73" fmla="*/ 1 h 122"/>
                <a:gd name="T74" fmla="*/ 1 w 111"/>
                <a:gd name="T75" fmla="*/ 1 h 122"/>
                <a:gd name="T76" fmla="*/ 1 w 111"/>
                <a:gd name="T77" fmla="*/ 1 h 122"/>
                <a:gd name="T78" fmla="*/ 1 w 111"/>
                <a:gd name="T79" fmla="*/ 1 h 122"/>
                <a:gd name="T80" fmla="*/ 1 w 111"/>
                <a:gd name="T81" fmla="*/ 1 h 122"/>
                <a:gd name="T82" fmla="*/ 1 w 111"/>
                <a:gd name="T83" fmla="*/ 1 h 122"/>
                <a:gd name="T84" fmla="*/ 1 w 111"/>
                <a:gd name="T85" fmla="*/ 1 h 122"/>
                <a:gd name="T86" fmla="*/ 1 w 111"/>
                <a:gd name="T87" fmla="*/ 1 h 122"/>
                <a:gd name="T88" fmla="*/ 1 w 111"/>
                <a:gd name="T89" fmla="*/ 1 h 122"/>
                <a:gd name="T90" fmla="*/ 1 w 111"/>
                <a:gd name="T91" fmla="*/ 1 h 122"/>
                <a:gd name="T92" fmla="*/ 1 w 111"/>
                <a:gd name="T93" fmla="*/ 1 h 122"/>
                <a:gd name="T94" fmla="*/ 1 w 111"/>
                <a:gd name="T95" fmla="*/ 1 h 122"/>
                <a:gd name="T96" fmla="*/ 1 w 111"/>
                <a:gd name="T97" fmla="*/ 1 h 12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111" h="122">
                  <a:moveTo>
                    <a:pt x="101" y="61"/>
                  </a:moveTo>
                  <a:lnTo>
                    <a:pt x="108" y="55"/>
                  </a:lnTo>
                  <a:lnTo>
                    <a:pt x="111" y="47"/>
                  </a:lnTo>
                  <a:lnTo>
                    <a:pt x="111" y="39"/>
                  </a:lnTo>
                  <a:lnTo>
                    <a:pt x="109" y="31"/>
                  </a:lnTo>
                  <a:lnTo>
                    <a:pt x="103" y="24"/>
                  </a:lnTo>
                  <a:lnTo>
                    <a:pt x="96" y="21"/>
                  </a:lnTo>
                  <a:lnTo>
                    <a:pt x="88" y="20"/>
                  </a:lnTo>
                  <a:lnTo>
                    <a:pt x="79" y="22"/>
                  </a:lnTo>
                  <a:lnTo>
                    <a:pt x="77" y="13"/>
                  </a:lnTo>
                  <a:lnTo>
                    <a:pt x="71" y="6"/>
                  </a:lnTo>
                  <a:lnTo>
                    <a:pt x="64" y="1"/>
                  </a:lnTo>
                  <a:lnTo>
                    <a:pt x="56" y="0"/>
                  </a:lnTo>
                  <a:lnTo>
                    <a:pt x="48" y="1"/>
                  </a:lnTo>
                  <a:lnTo>
                    <a:pt x="41" y="6"/>
                  </a:lnTo>
                  <a:lnTo>
                    <a:pt x="36" y="13"/>
                  </a:lnTo>
                  <a:lnTo>
                    <a:pt x="34" y="22"/>
                  </a:lnTo>
                  <a:lnTo>
                    <a:pt x="25" y="20"/>
                  </a:lnTo>
                  <a:lnTo>
                    <a:pt x="17" y="20"/>
                  </a:lnTo>
                  <a:lnTo>
                    <a:pt x="9" y="23"/>
                  </a:lnTo>
                  <a:lnTo>
                    <a:pt x="3" y="30"/>
                  </a:lnTo>
                  <a:lnTo>
                    <a:pt x="1" y="38"/>
                  </a:lnTo>
                  <a:lnTo>
                    <a:pt x="1" y="46"/>
                  </a:lnTo>
                  <a:lnTo>
                    <a:pt x="4" y="54"/>
                  </a:lnTo>
                  <a:lnTo>
                    <a:pt x="11" y="60"/>
                  </a:lnTo>
                  <a:lnTo>
                    <a:pt x="4" y="66"/>
                  </a:lnTo>
                  <a:lnTo>
                    <a:pt x="1" y="74"/>
                  </a:lnTo>
                  <a:lnTo>
                    <a:pt x="0" y="83"/>
                  </a:lnTo>
                  <a:lnTo>
                    <a:pt x="2" y="91"/>
                  </a:lnTo>
                  <a:lnTo>
                    <a:pt x="8" y="98"/>
                  </a:lnTo>
                  <a:lnTo>
                    <a:pt x="16" y="102"/>
                  </a:lnTo>
                  <a:lnTo>
                    <a:pt x="24" y="102"/>
                  </a:lnTo>
                  <a:lnTo>
                    <a:pt x="33" y="99"/>
                  </a:lnTo>
                  <a:lnTo>
                    <a:pt x="35" y="108"/>
                  </a:lnTo>
                  <a:lnTo>
                    <a:pt x="40" y="115"/>
                  </a:lnTo>
                  <a:lnTo>
                    <a:pt x="47" y="120"/>
                  </a:lnTo>
                  <a:lnTo>
                    <a:pt x="55" y="122"/>
                  </a:lnTo>
                  <a:lnTo>
                    <a:pt x="63" y="120"/>
                  </a:lnTo>
                  <a:lnTo>
                    <a:pt x="70" y="115"/>
                  </a:lnTo>
                  <a:lnTo>
                    <a:pt x="76" y="108"/>
                  </a:lnTo>
                  <a:lnTo>
                    <a:pt x="78" y="100"/>
                  </a:lnTo>
                  <a:lnTo>
                    <a:pt x="87" y="103"/>
                  </a:lnTo>
                  <a:lnTo>
                    <a:pt x="95" y="102"/>
                  </a:lnTo>
                  <a:lnTo>
                    <a:pt x="103" y="98"/>
                  </a:lnTo>
                  <a:lnTo>
                    <a:pt x="109" y="92"/>
                  </a:lnTo>
                  <a:lnTo>
                    <a:pt x="111" y="84"/>
                  </a:lnTo>
                  <a:lnTo>
                    <a:pt x="110" y="76"/>
                  </a:lnTo>
                  <a:lnTo>
                    <a:pt x="107" y="68"/>
                  </a:lnTo>
                  <a:lnTo>
                    <a:pt x="101" y="6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2385" y="2721"/>
              <a:ext cx="16" cy="16"/>
            </a:xfrm>
            <a:custGeom>
              <a:avLst/>
              <a:gdLst>
                <a:gd name="T0" fmla="*/ 1 w 32"/>
                <a:gd name="T1" fmla="*/ 1 h 32"/>
                <a:gd name="T2" fmla="*/ 1 w 32"/>
                <a:gd name="T3" fmla="*/ 1 h 32"/>
                <a:gd name="T4" fmla="*/ 1 w 32"/>
                <a:gd name="T5" fmla="*/ 1 h 32"/>
                <a:gd name="T6" fmla="*/ 1 w 32"/>
                <a:gd name="T7" fmla="*/ 1 h 32"/>
                <a:gd name="T8" fmla="*/ 0 w 32"/>
                <a:gd name="T9" fmla="*/ 1 h 32"/>
                <a:gd name="T10" fmla="*/ 1 w 32"/>
                <a:gd name="T11" fmla="*/ 1 h 32"/>
                <a:gd name="T12" fmla="*/ 1 w 32"/>
                <a:gd name="T13" fmla="*/ 1 h 32"/>
                <a:gd name="T14" fmla="*/ 1 w 32"/>
                <a:gd name="T15" fmla="*/ 1 h 32"/>
                <a:gd name="T16" fmla="*/ 1 w 32"/>
                <a:gd name="T17" fmla="*/ 0 h 32"/>
                <a:gd name="T18" fmla="*/ 1 w 32"/>
                <a:gd name="T19" fmla="*/ 1 h 32"/>
                <a:gd name="T20" fmla="*/ 1 w 32"/>
                <a:gd name="T21" fmla="*/ 1 h 32"/>
                <a:gd name="T22" fmla="*/ 1 w 32"/>
                <a:gd name="T23" fmla="*/ 1 h 32"/>
                <a:gd name="T24" fmla="*/ 1 w 32"/>
                <a:gd name="T25" fmla="*/ 1 h 32"/>
                <a:gd name="T26" fmla="*/ 1 w 32"/>
                <a:gd name="T27" fmla="*/ 1 h 32"/>
                <a:gd name="T28" fmla="*/ 1 w 32"/>
                <a:gd name="T29" fmla="*/ 1 h 32"/>
                <a:gd name="T30" fmla="*/ 1 w 32"/>
                <a:gd name="T31" fmla="*/ 1 h 32"/>
                <a:gd name="T32" fmla="*/ 1 w 32"/>
                <a:gd name="T33" fmla="*/ 1 h 3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2" h="32">
                  <a:moveTo>
                    <a:pt x="16" y="32"/>
                  </a:moveTo>
                  <a:lnTo>
                    <a:pt x="9" y="31"/>
                  </a:lnTo>
                  <a:lnTo>
                    <a:pt x="4" y="28"/>
                  </a:lnTo>
                  <a:lnTo>
                    <a:pt x="1" y="23"/>
                  </a:lnTo>
                  <a:lnTo>
                    <a:pt x="0" y="16"/>
                  </a:lnTo>
                  <a:lnTo>
                    <a:pt x="1" y="9"/>
                  </a:lnTo>
                  <a:lnTo>
                    <a:pt x="4" y="5"/>
                  </a:lnTo>
                  <a:lnTo>
                    <a:pt x="9" y="1"/>
                  </a:lnTo>
                  <a:lnTo>
                    <a:pt x="16" y="0"/>
                  </a:lnTo>
                  <a:lnTo>
                    <a:pt x="23" y="1"/>
                  </a:lnTo>
                  <a:lnTo>
                    <a:pt x="27" y="5"/>
                  </a:lnTo>
                  <a:lnTo>
                    <a:pt x="31" y="9"/>
                  </a:lnTo>
                  <a:lnTo>
                    <a:pt x="32" y="16"/>
                  </a:lnTo>
                  <a:lnTo>
                    <a:pt x="31" y="23"/>
                  </a:lnTo>
                  <a:lnTo>
                    <a:pt x="27" y="28"/>
                  </a:lnTo>
                  <a:lnTo>
                    <a:pt x="23" y="31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2400" y="1686"/>
              <a:ext cx="68" cy="74"/>
            </a:xfrm>
            <a:custGeom>
              <a:avLst/>
              <a:gdLst>
                <a:gd name="T0" fmla="*/ 1 w 136"/>
                <a:gd name="T1" fmla="*/ 0 h 149"/>
                <a:gd name="T2" fmla="*/ 1 w 136"/>
                <a:gd name="T3" fmla="*/ 0 h 149"/>
                <a:gd name="T4" fmla="*/ 1 w 136"/>
                <a:gd name="T5" fmla="*/ 0 h 149"/>
                <a:gd name="T6" fmla="*/ 1 w 136"/>
                <a:gd name="T7" fmla="*/ 0 h 149"/>
                <a:gd name="T8" fmla="*/ 1 w 136"/>
                <a:gd name="T9" fmla="*/ 0 h 149"/>
                <a:gd name="T10" fmla="*/ 1 w 136"/>
                <a:gd name="T11" fmla="*/ 0 h 149"/>
                <a:gd name="T12" fmla="*/ 1 w 136"/>
                <a:gd name="T13" fmla="*/ 0 h 149"/>
                <a:gd name="T14" fmla="*/ 1 w 136"/>
                <a:gd name="T15" fmla="*/ 0 h 149"/>
                <a:gd name="T16" fmla="*/ 1 w 136"/>
                <a:gd name="T17" fmla="*/ 0 h 149"/>
                <a:gd name="T18" fmla="*/ 1 w 136"/>
                <a:gd name="T19" fmla="*/ 0 h 149"/>
                <a:gd name="T20" fmla="*/ 1 w 136"/>
                <a:gd name="T21" fmla="*/ 0 h 149"/>
                <a:gd name="T22" fmla="*/ 1 w 136"/>
                <a:gd name="T23" fmla="*/ 0 h 149"/>
                <a:gd name="T24" fmla="*/ 1 w 136"/>
                <a:gd name="T25" fmla="*/ 0 h 149"/>
                <a:gd name="T26" fmla="*/ 1 w 136"/>
                <a:gd name="T27" fmla="*/ 0 h 149"/>
                <a:gd name="T28" fmla="*/ 0 w 136"/>
                <a:gd name="T29" fmla="*/ 0 h 149"/>
                <a:gd name="T30" fmla="*/ 1 w 136"/>
                <a:gd name="T31" fmla="*/ 0 h 149"/>
                <a:gd name="T32" fmla="*/ 1 w 136"/>
                <a:gd name="T33" fmla="*/ 0 h 149"/>
                <a:gd name="T34" fmla="*/ 0 w 136"/>
                <a:gd name="T35" fmla="*/ 0 h 149"/>
                <a:gd name="T36" fmla="*/ 1 w 136"/>
                <a:gd name="T37" fmla="*/ 0 h 149"/>
                <a:gd name="T38" fmla="*/ 1 w 136"/>
                <a:gd name="T39" fmla="*/ 0 h 149"/>
                <a:gd name="T40" fmla="*/ 1 w 136"/>
                <a:gd name="T41" fmla="*/ 0 h 149"/>
                <a:gd name="T42" fmla="*/ 1 w 136"/>
                <a:gd name="T43" fmla="*/ 0 h 149"/>
                <a:gd name="T44" fmla="*/ 1 w 136"/>
                <a:gd name="T45" fmla="*/ 0 h 149"/>
                <a:gd name="T46" fmla="*/ 1 w 136"/>
                <a:gd name="T47" fmla="*/ 0 h 149"/>
                <a:gd name="T48" fmla="*/ 1 w 136"/>
                <a:gd name="T49" fmla="*/ 0 h 149"/>
                <a:gd name="T50" fmla="*/ 1 w 136"/>
                <a:gd name="T51" fmla="*/ 0 h 149"/>
                <a:gd name="T52" fmla="*/ 1 w 136"/>
                <a:gd name="T53" fmla="*/ 0 h 149"/>
                <a:gd name="T54" fmla="*/ 1 w 136"/>
                <a:gd name="T55" fmla="*/ 0 h 149"/>
                <a:gd name="T56" fmla="*/ 1 w 136"/>
                <a:gd name="T57" fmla="*/ 0 h 149"/>
                <a:gd name="T58" fmla="*/ 1 w 136"/>
                <a:gd name="T59" fmla="*/ 0 h 149"/>
                <a:gd name="T60" fmla="*/ 1 w 136"/>
                <a:gd name="T61" fmla="*/ 0 h 149"/>
                <a:gd name="T62" fmla="*/ 1 w 136"/>
                <a:gd name="T63" fmla="*/ 0 h 149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9">
                  <a:moveTo>
                    <a:pt x="123" y="75"/>
                  </a:moveTo>
                  <a:lnTo>
                    <a:pt x="131" y="67"/>
                  </a:lnTo>
                  <a:lnTo>
                    <a:pt x="135" y="58"/>
                  </a:lnTo>
                  <a:lnTo>
                    <a:pt x="136" y="47"/>
                  </a:lnTo>
                  <a:lnTo>
                    <a:pt x="133" y="38"/>
                  </a:lnTo>
                  <a:lnTo>
                    <a:pt x="129" y="34"/>
                  </a:lnTo>
                  <a:lnTo>
                    <a:pt x="126" y="30"/>
                  </a:lnTo>
                  <a:lnTo>
                    <a:pt x="121" y="28"/>
                  </a:lnTo>
                  <a:lnTo>
                    <a:pt x="117" y="26"/>
                  </a:lnTo>
                  <a:lnTo>
                    <a:pt x="112" y="26"/>
                  </a:lnTo>
                  <a:lnTo>
                    <a:pt x="106" y="26"/>
                  </a:lnTo>
                  <a:lnTo>
                    <a:pt x="102" y="26"/>
                  </a:lnTo>
                  <a:lnTo>
                    <a:pt x="96" y="28"/>
                  </a:lnTo>
                  <a:lnTo>
                    <a:pt x="94" y="18"/>
                  </a:lnTo>
                  <a:lnTo>
                    <a:pt x="88" y="8"/>
                  </a:lnTo>
                  <a:lnTo>
                    <a:pt x="79" y="3"/>
                  </a:lnTo>
                  <a:lnTo>
                    <a:pt x="68" y="0"/>
                  </a:lnTo>
                  <a:lnTo>
                    <a:pt x="58" y="3"/>
                  </a:lnTo>
                  <a:lnTo>
                    <a:pt x="50" y="8"/>
                  </a:lnTo>
                  <a:lnTo>
                    <a:pt x="44" y="16"/>
                  </a:lnTo>
                  <a:lnTo>
                    <a:pt x="42" y="27"/>
                  </a:lnTo>
                  <a:lnTo>
                    <a:pt x="36" y="24"/>
                  </a:lnTo>
                  <a:lnTo>
                    <a:pt x="30" y="24"/>
                  </a:lnTo>
                  <a:lnTo>
                    <a:pt x="25" y="24"/>
                  </a:lnTo>
                  <a:lnTo>
                    <a:pt x="20" y="24"/>
                  </a:lnTo>
                  <a:lnTo>
                    <a:pt x="15" y="27"/>
                  </a:lnTo>
                  <a:lnTo>
                    <a:pt x="11" y="29"/>
                  </a:lnTo>
                  <a:lnTo>
                    <a:pt x="7" y="32"/>
                  </a:lnTo>
                  <a:lnTo>
                    <a:pt x="4" y="37"/>
                  </a:lnTo>
                  <a:lnTo>
                    <a:pt x="0" y="46"/>
                  </a:lnTo>
                  <a:lnTo>
                    <a:pt x="2" y="57"/>
                  </a:lnTo>
                  <a:lnTo>
                    <a:pt x="6" y="66"/>
                  </a:lnTo>
                  <a:lnTo>
                    <a:pt x="13" y="74"/>
                  </a:lnTo>
                  <a:lnTo>
                    <a:pt x="5" y="81"/>
                  </a:lnTo>
                  <a:lnTo>
                    <a:pt x="0" y="90"/>
                  </a:lnTo>
                  <a:lnTo>
                    <a:pt x="0" y="100"/>
                  </a:lnTo>
                  <a:lnTo>
                    <a:pt x="4" y="111"/>
                  </a:lnTo>
                  <a:lnTo>
                    <a:pt x="7" y="115"/>
                  </a:lnTo>
                  <a:lnTo>
                    <a:pt x="11" y="119"/>
                  </a:lnTo>
                  <a:lnTo>
                    <a:pt x="14" y="121"/>
                  </a:lnTo>
                  <a:lnTo>
                    <a:pt x="19" y="122"/>
                  </a:lnTo>
                  <a:lnTo>
                    <a:pt x="25" y="123"/>
                  </a:lnTo>
                  <a:lnTo>
                    <a:pt x="29" y="123"/>
                  </a:lnTo>
                  <a:lnTo>
                    <a:pt x="34" y="122"/>
                  </a:lnTo>
                  <a:lnTo>
                    <a:pt x="40" y="121"/>
                  </a:lnTo>
                  <a:lnTo>
                    <a:pt x="42" y="132"/>
                  </a:lnTo>
                  <a:lnTo>
                    <a:pt x="49" y="141"/>
                  </a:lnTo>
                  <a:lnTo>
                    <a:pt x="57" y="147"/>
                  </a:lnTo>
                  <a:lnTo>
                    <a:pt x="67" y="149"/>
                  </a:lnTo>
                  <a:lnTo>
                    <a:pt x="78" y="147"/>
                  </a:lnTo>
                  <a:lnTo>
                    <a:pt x="86" y="141"/>
                  </a:lnTo>
                  <a:lnTo>
                    <a:pt x="91" y="133"/>
                  </a:lnTo>
                  <a:lnTo>
                    <a:pt x="94" y="122"/>
                  </a:lnTo>
                  <a:lnTo>
                    <a:pt x="100" y="123"/>
                  </a:lnTo>
                  <a:lnTo>
                    <a:pt x="105" y="125"/>
                  </a:lnTo>
                  <a:lnTo>
                    <a:pt x="111" y="125"/>
                  </a:lnTo>
                  <a:lnTo>
                    <a:pt x="116" y="123"/>
                  </a:lnTo>
                  <a:lnTo>
                    <a:pt x="120" y="122"/>
                  </a:lnTo>
                  <a:lnTo>
                    <a:pt x="125" y="120"/>
                  </a:lnTo>
                  <a:lnTo>
                    <a:pt x="128" y="117"/>
                  </a:lnTo>
                  <a:lnTo>
                    <a:pt x="132" y="112"/>
                  </a:lnTo>
                  <a:lnTo>
                    <a:pt x="135" y="103"/>
                  </a:lnTo>
                  <a:lnTo>
                    <a:pt x="134" y="92"/>
                  </a:lnTo>
                  <a:lnTo>
                    <a:pt x="129" y="83"/>
                  </a:lnTo>
                  <a:lnTo>
                    <a:pt x="123" y="7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423" y="1713"/>
              <a:ext cx="20" cy="20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0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1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11" y="38"/>
                  </a:lnTo>
                  <a:lnTo>
                    <a:pt x="5" y="34"/>
                  </a:lnTo>
                  <a:lnTo>
                    <a:pt x="1" y="27"/>
                  </a:lnTo>
                  <a:lnTo>
                    <a:pt x="0" y="20"/>
                  </a:lnTo>
                  <a:lnTo>
                    <a:pt x="1" y="12"/>
                  </a:lnTo>
                  <a:lnTo>
                    <a:pt x="5" y="6"/>
                  </a:lnTo>
                  <a:lnTo>
                    <a:pt x="11" y="2"/>
                  </a:lnTo>
                  <a:lnTo>
                    <a:pt x="19" y="0"/>
                  </a:lnTo>
                  <a:lnTo>
                    <a:pt x="26" y="2"/>
                  </a:lnTo>
                  <a:lnTo>
                    <a:pt x="33" y="6"/>
                  </a:lnTo>
                  <a:lnTo>
                    <a:pt x="38" y="12"/>
                  </a:lnTo>
                  <a:lnTo>
                    <a:pt x="39" y="20"/>
                  </a:lnTo>
                  <a:lnTo>
                    <a:pt x="38" y="27"/>
                  </a:lnTo>
                  <a:lnTo>
                    <a:pt x="33" y="34"/>
                  </a:lnTo>
                  <a:lnTo>
                    <a:pt x="26" y="38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282" y="2529"/>
              <a:ext cx="64" cy="90"/>
            </a:xfrm>
            <a:custGeom>
              <a:avLst/>
              <a:gdLst>
                <a:gd name="T0" fmla="*/ 0 w 129"/>
                <a:gd name="T1" fmla="*/ 0 h 181"/>
                <a:gd name="T2" fmla="*/ 0 w 129"/>
                <a:gd name="T3" fmla="*/ 0 h 181"/>
                <a:gd name="T4" fmla="*/ 0 w 129"/>
                <a:gd name="T5" fmla="*/ 0 h 181"/>
                <a:gd name="T6" fmla="*/ 0 w 129"/>
                <a:gd name="T7" fmla="*/ 0 h 181"/>
                <a:gd name="T8" fmla="*/ 0 w 129"/>
                <a:gd name="T9" fmla="*/ 0 h 181"/>
                <a:gd name="T10" fmla="*/ 0 w 129"/>
                <a:gd name="T11" fmla="*/ 0 h 181"/>
                <a:gd name="T12" fmla="*/ 0 w 129"/>
                <a:gd name="T13" fmla="*/ 0 h 181"/>
                <a:gd name="T14" fmla="*/ 0 w 129"/>
                <a:gd name="T15" fmla="*/ 0 h 181"/>
                <a:gd name="T16" fmla="*/ 0 w 129"/>
                <a:gd name="T17" fmla="*/ 0 h 181"/>
                <a:gd name="T18" fmla="*/ 0 w 129"/>
                <a:gd name="T19" fmla="*/ 0 h 181"/>
                <a:gd name="T20" fmla="*/ 0 w 129"/>
                <a:gd name="T21" fmla="*/ 0 h 181"/>
                <a:gd name="T22" fmla="*/ 0 w 129"/>
                <a:gd name="T23" fmla="*/ 0 h 181"/>
                <a:gd name="T24" fmla="*/ 0 w 129"/>
                <a:gd name="T25" fmla="*/ 0 h 181"/>
                <a:gd name="T26" fmla="*/ 0 w 129"/>
                <a:gd name="T27" fmla="*/ 0 h 181"/>
                <a:gd name="T28" fmla="*/ 0 w 129"/>
                <a:gd name="T29" fmla="*/ 0 h 181"/>
                <a:gd name="T30" fmla="*/ 0 w 129"/>
                <a:gd name="T31" fmla="*/ 0 h 181"/>
                <a:gd name="T32" fmla="*/ 0 w 129"/>
                <a:gd name="T33" fmla="*/ 0 h 181"/>
                <a:gd name="T34" fmla="*/ 0 w 129"/>
                <a:gd name="T35" fmla="*/ 0 h 181"/>
                <a:gd name="T36" fmla="*/ 0 w 129"/>
                <a:gd name="T37" fmla="*/ 0 h 181"/>
                <a:gd name="T38" fmla="*/ 0 w 129"/>
                <a:gd name="T39" fmla="*/ 0 h 181"/>
                <a:gd name="T40" fmla="*/ 0 w 129"/>
                <a:gd name="T41" fmla="*/ 0 h 181"/>
                <a:gd name="T42" fmla="*/ 0 w 129"/>
                <a:gd name="T43" fmla="*/ 0 h 181"/>
                <a:gd name="T44" fmla="*/ 0 w 129"/>
                <a:gd name="T45" fmla="*/ 0 h 181"/>
                <a:gd name="T46" fmla="*/ 0 w 129"/>
                <a:gd name="T47" fmla="*/ 0 h 181"/>
                <a:gd name="T48" fmla="*/ 0 w 129"/>
                <a:gd name="T49" fmla="*/ 0 h 18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29" h="181">
                  <a:moveTo>
                    <a:pt x="0" y="181"/>
                  </a:moveTo>
                  <a:lnTo>
                    <a:pt x="25" y="172"/>
                  </a:lnTo>
                  <a:lnTo>
                    <a:pt x="52" y="158"/>
                  </a:lnTo>
                  <a:lnTo>
                    <a:pt x="76" y="141"/>
                  </a:lnTo>
                  <a:lnTo>
                    <a:pt x="97" y="120"/>
                  </a:lnTo>
                  <a:lnTo>
                    <a:pt x="114" y="98"/>
                  </a:lnTo>
                  <a:lnTo>
                    <a:pt x="124" y="74"/>
                  </a:lnTo>
                  <a:lnTo>
                    <a:pt x="129" y="50"/>
                  </a:lnTo>
                  <a:lnTo>
                    <a:pt x="124" y="26"/>
                  </a:lnTo>
                  <a:lnTo>
                    <a:pt x="114" y="8"/>
                  </a:lnTo>
                  <a:lnTo>
                    <a:pt x="100" y="0"/>
                  </a:lnTo>
                  <a:lnTo>
                    <a:pt x="86" y="1"/>
                  </a:lnTo>
                  <a:lnTo>
                    <a:pt x="72" y="8"/>
                  </a:lnTo>
                  <a:lnTo>
                    <a:pt x="61" y="21"/>
                  </a:lnTo>
                  <a:lnTo>
                    <a:pt x="53" y="38"/>
                  </a:lnTo>
                  <a:lnTo>
                    <a:pt x="49" y="58"/>
                  </a:lnTo>
                  <a:lnTo>
                    <a:pt x="52" y="79"/>
                  </a:lnTo>
                  <a:lnTo>
                    <a:pt x="54" y="95"/>
                  </a:lnTo>
                  <a:lnTo>
                    <a:pt x="49" y="113"/>
                  </a:lnTo>
                  <a:lnTo>
                    <a:pt x="41" y="129"/>
                  </a:lnTo>
                  <a:lnTo>
                    <a:pt x="31" y="145"/>
                  </a:lnTo>
                  <a:lnTo>
                    <a:pt x="19" y="160"/>
                  </a:lnTo>
                  <a:lnTo>
                    <a:pt x="10" y="171"/>
                  </a:lnTo>
                  <a:lnTo>
                    <a:pt x="2" y="179"/>
                  </a:lnTo>
                  <a:lnTo>
                    <a:pt x="0" y="18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251" y="2513"/>
              <a:ext cx="45" cy="103"/>
            </a:xfrm>
            <a:custGeom>
              <a:avLst/>
              <a:gdLst>
                <a:gd name="T0" fmla="*/ 1 w 90"/>
                <a:gd name="T1" fmla="*/ 1 h 206"/>
                <a:gd name="T2" fmla="*/ 1 w 90"/>
                <a:gd name="T3" fmla="*/ 1 h 206"/>
                <a:gd name="T4" fmla="*/ 1 w 90"/>
                <a:gd name="T5" fmla="*/ 1 h 206"/>
                <a:gd name="T6" fmla="*/ 1 w 90"/>
                <a:gd name="T7" fmla="*/ 1 h 206"/>
                <a:gd name="T8" fmla="*/ 1 w 90"/>
                <a:gd name="T9" fmla="*/ 1 h 206"/>
                <a:gd name="T10" fmla="*/ 1 w 90"/>
                <a:gd name="T11" fmla="*/ 1 h 206"/>
                <a:gd name="T12" fmla="*/ 1 w 90"/>
                <a:gd name="T13" fmla="*/ 1 h 206"/>
                <a:gd name="T14" fmla="*/ 1 w 90"/>
                <a:gd name="T15" fmla="*/ 1 h 206"/>
                <a:gd name="T16" fmla="*/ 1 w 90"/>
                <a:gd name="T17" fmla="*/ 1 h 206"/>
                <a:gd name="T18" fmla="*/ 1 w 90"/>
                <a:gd name="T19" fmla="*/ 0 h 206"/>
                <a:gd name="T20" fmla="*/ 1 w 90"/>
                <a:gd name="T21" fmla="*/ 1 h 206"/>
                <a:gd name="T22" fmla="*/ 1 w 90"/>
                <a:gd name="T23" fmla="*/ 1 h 206"/>
                <a:gd name="T24" fmla="*/ 1 w 90"/>
                <a:gd name="T25" fmla="*/ 1 h 206"/>
                <a:gd name="T26" fmla="*/ 0 w 90"/>
                <a:gd name="T27" fmla="*/ 1 h 206"/>
                <a:gd name="T28" fmla="*/ 1 w 90"/>
                <a:gd name="T29" fmla="*/ 1 h 206"/>
                <a:gd name="T30" fmla="*/ 1 w 90"/>
                <a:gd name="T31" fmla="*/ 1 h 206"/>
                <a:gd name="T32" fmla="*/ 1 w 90"/>
                <a:gd name="T33" fmla="*/ 1 h 206"/>
                <a:gd name="T34" fmla="*/ 1 w 90"/>
                <a:gd name="T35" fmla="*/ 1 h 206"/>
                <a:gd name="T36" fmla="*/ 1 w 90"/>
                <a:gd name="T37" fmla="*/ 1 h 206"/>
                <a:gd name="T38" fmla="*/ 1 w 90"/>
                <a:gd name="T39" fmla="*/ 1 h 206"/>
                <a:gd name="T40" fmla="*/ 1 w 90"/>
                <a:gd name="T41" fmla="*/ 1 h 206"/>
                <a:gd name="T42" fmla="*/ 1 w 90"/>
                <a:gd name="T43" fmla="*/ 1 h 206"/>
                <a:gd name="T44" fmla="*/ 1 w 90"/>
                <a:gd name="T45" fmla="*/ 1 h 206"/>
                <a:gd name="T46" fmla="*/ 1 w 90"/>
                <a:gd name="T47" fmla="*/ 1 h 206"/>
                <a:gd name="T48" fmla="*/ 1 w 90"/>
                <a:gd name="T49" fmla="*/ 1 h 20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90" h="206">
                  <a:moveTo>
                    <a:pt x="50" y="206"/>
                  </a:moveTo>
                  <a:lnTo>
                    <a:pt x="65" y="183"/>
                  </a:lnTo>
                  <a:lnTo>
                    <a:pt x="77" y="157"/>
                  </a:lnTo>
                  <a:lnTo>
                    <a:pt x="85" y="128"/>
                  </a:lnTo>
                  <a:lnTo>
                    <a:pt x="90" y="99"/>
                  </a:lnTo>
                  <a:lnTo>
                    <a:pt x="88" y="70"/>
                  </a:lnTo>
                  <a:lnTo>
                    <a:pt x="83" y="45"/>
                  </a:lnTo>
                  <a:lnTo>
                    <a:pt x="70" y="23"/>
                  </a:lnTo>
                  <a:lnTo>
                    <a:pt x="52" y="7"/>
                  </a:lnTo>
                  <a:lnTo>
                    <a:pt x="33" y="0"/>
                  </a:lnTo>
                  <a:lnTo>
                    <a:pt x="18" y="2"/>
                  </a:lnTo>
                  <a:lnTo>
                    <a:pt x="7" y="12"/>
                  </a:lnTo>
                  <a:lnTo>
                    <a:pt x="1" y="26"/>
                  </a:lnTo>
                  <a:lnTo>
                    <a:pt x="0" y="43"/>
                  </a:lnTo>
                  <a:lnTo>
                    <a:pt x="3" y="61"/>
                  </a:lnTo>
                  <a:lnTo>
                    <a:pt x="12" y="80"/>
                  </a:lnTo>
                  <a:lnTo>
                    <a:pt x="27" y="93"/>
                  </a:lnTo>
                  <a:lnTo>
                    <a:pt x="39" y="106"/>
                  </a:lnTo>
                  <a:lnTo>
                    <a:pt x="47" y="122"/>
                  </a:lnTo>
                  <a:lnTo>
                    <a:pt x="52" y="141"/>
                  </a:lnTo>
                  <a:lnTo>
                    <a:pt x="53" y="159"/>
                  </a:lnTo>
                  <a:lnTo>
                    <a:pt x="53" y="178"/>
                  </a:lnTo>
                  <a:lnTo>
                    <a:pt x="53" y="193"/>
                  </a:lnTo>
                  <a:lnTo>
                    <a:pt x="50" y="203"/>
                  </a:lnTo>
                  <a:lnTo>
                    <a:pt x="50" y="20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283" y="2583"/>
              <a:ext cx="100" cy="50"/>
            </a:xfrm>
            <a:custGeom>
              <a:avLst/>
              <a:gdLst>
                <a:gd name="T0" fmla="*/ 0 w 201"/>
                <a:gd name="T1" fmla="*/ 1 h 99"/>
                <a:gd name="T2" fmla="*/ 0 w 201"/>
                <a:gd name="T3" fmla="*/ 1 h 99"/>
                <a:gd name="T4" fmla="*/ 0 w 201"/>
                <a:gd name="T5" fmla="*/ 1 h 99"/>
                <a:gd name="T6" fmla="*/ 0 w 201"/>
                <a:gd name="T7" fmla="*/ 1 h 99"/>
                <a:gd name="T8" fmla="*/ 0 w 201"/>
                <a:gd name="T9" fmla="*/ 1 h 99"/>
                <a:gd name="T10" fmla="*/ 0 w 201"/>
                <a:gd name="T11" fmla="*/ 1 h 99"/>
                <a:gd name="T12" fmla="*/ 0 w 201"/>
                <a:gd name="T13" fmla="*/ 1 h 99"/>
                <a:gd name="T14" fmla="*/ 0 w 201"/>
                <a:gd name="T15" fmla="*/ 1 h 99"/>
                <a:gd name="T16" fmla="*/ 0 w 201"/>
                <a:gd name="T17" fmla="*/ 1 h 99"/>
                <a:gd name="T18" fmla="*/ 0 w 201"/>
                <a:gd name="T19" fmla="*/ 1 h 99"/>
                <a:gd name="T20" fmla="*/ 0 w 201"/>
                <a:gd name="T21" fmla="*/ 1 h 99"/>
                <a:gd name="T22" fmla="*/ 0 w 201"/>
                <a:gd name="T23" fmla="*/ 1 h 99"/>
                <a:gd name="T24" fmla="*/ 0 w 201"/>
                <a:gd name="T25" fmla="*/ 1 h 99"/>
                <a:gd name="T26" fmla="*/ 0 w 201"/>
                <a:gd name="T27" fmla="*/ 1 h 99"/>
                <a:gd name="T28" fmla="*/ 0 w 201"/>
                <a:gd name="T29" fmla="*/ 1 h 99"/>
                <a:gd name="T30" fmla="*/ 0 w 201"/>
                <a:gd name="T31" fmla="*/ 1 h 99"/>
                <a:gd name="T32" fmla="*/ 0 w 201"/>
                <a:gd name="T33" fmla="*/ 1 h 99"/>
                <a:gd name="T34" fmla="*/ 0 w 201"/>
                <a:gd name="T35" fmla="*/ 1 h 99"/>
                <a:gd name="T36" fmla="*/ 0 w 201"/>
                <a:gd name="T37" fmla="*/ 1 h 99"/>
                <a:gd name="T38" fmla="*/ 0 w 201"/>
                <a:gd name="T39" fmla="*/ 1 h 99"/>
                <a:gd name="T40" fmla="*/ 0 w 201"/>
                <a:gd name="T41" fmla="*/ 0 h 99"/>
                <a:gd name="T42" fmla="*/ 0 w 201"/>
                <a:gd name="T43" fmla="*/ 1 h 99"/>
                <a:gd name="T44" fmla="*/ 0 w 201"/>
                <a:gd name="T45" fmla="*/ 1 h 99"/>
                <a:gd name="T46" fmla="*/ 0 w 201"/>
                <a:gd name="T47" fmla="*/ 1 h 99"/>
                <a:gd name="T48" fmla="*/ 0 w 201"/>
                <a:gd name="T49" fmla="*/ 1 h 99"/>
                <a:gd name="T50" fmla="*/ 0 w 201"/>
                <a:gd name="T51" fmla="*/ 1 h 99"/>
                <a:gd name="T52" fmla="*/ 0 w 201"/>
                <a:gd name="T53" fmla="*/ 1 h 99"/>
                <a:gd name="T54" fmla="*/ 0 w 201"/>
                <a:gd name="T55" fmla="*/ 1 h 99"/>
                <a:gd name="T56" fmla="*/ 0 w 201"/>
                <a:gd name="T57" fmla="*/ 1 h 99"/>
                <a:gd name="T58" fmla="*/ 0 w 201"/>
                <a:gd name="T59" fmla="*/ 1 h 99"/>
                <a:gd name="T60" fmla="*/ 0 w 201"/>
                <a:gd name="T61" fmla="*/ 1 h 99"/>
                <a:gd name="T62" fmla="*/ 0 w 201"/>
                <a:gd name="T63" fmla="*/ 1 h 99"/>
                <a:gd name="T64" fmla="*/ 0 w 201"/>
                <a:gd name="T65" fmla="*/ 1 h 9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201" h="99">
                  <a:moveTo>
                    <a:pt x="0" y="78"/>
                  </a:moveTo>
                  <a:lnTo>
                    <a:pt x="13" y="84"/>
                  </a:lnTo>
                  <a:lnTo>
                    <a:pt x="26" y="88"/>
                  </a:lnTo>
                  <a:lnTo>
                    <a:pt x="39" y="92"/>
                  </a:lnTo>
                  <a:lnTo>
                    <a:pt x="53" y="95"/>
                  </a:lnTo>
                  <a:lnTo>
                    <a:pt x="68" y="98"/>
                  </a:lnTo>
                  <a:lnTo>
                    <a:pt x="83" y="99"/>
                  </a:lnTo>
                  <a:lnTo>
                    <a:pt x="98" y="99"/>
                  </a:lnTo>
                  <a:lnTo>
                    <a:pt x="113" y="99"/>
                  </a:lnTo>
                  <a:lnTo>
                    <a:pt x="127" y="96"/>
                  </a:lnTo>
                  <a:lnTo>
                    <a:pt x="140" y="93"/>
                  </a:lnTo>
                  <a:lnTo>
                    <a:pt x="152" y="90"/>
                  </a:lnTo>
                  <a:lnTo>
                    <a:pt x="165" y="84"/>
                  </a:lnTo>
                  <a:lnTo>
                    <a:pt x="175" y="77"/>
                  </a:lnTo>
                  <a:lnTo>
                    <a:pt x="184" y="68"/>
                  </a:lnTo>
                  <a:lnTo>
                    <a:pt x="191" y="58"/>
                  </a:lnTo>
                  <a:lnTo>
                    <a:pt x="197" y="47"/>
                  </a:lnTo>
                  <a:lnTo>
                    <a:pt x="201" y="27"/>
                  </a:lnTo>
                  <a:lnTo>
                    <a:pt x="196" y="12"/>
                  </a:lnTo>
                  <a:lnTo>
                    <a:pt x="186" y="3"/>
                  </a:lnTo>
                  <a:lnTo>
                    <a:pt x="171" y="0"/>
                  </a:lnTo>
                  <a:lnTo>
                    <a:pt x="153" y="2"/>
                  </a:lnTo>
                  <a:lnTo>
                    <a:pt x="136" y="9"/>
                  </a:lnTo>
                  <a:lnTo>
                    <a:pt x="120" y="20"/>
                  </a:lnTo>
                  <a:lnTo>
                    <a:pt x="108" y="38"/>
                  </a:lnTo>
                  <a:lnTo>
                    <a:pt x="98" y="52"/>
                  </a:lnTo>
                  <a:lnTo>
                    <a:pt x="83" y="62"/>
                  </a:lnTo>
                  <a:lnTo>
                    <a:pt x="66" y="69"/>
                  </a:lnTo>
                  <a:lnTo>
                    <a:pt x="47" y="73"/>
                  </a:lnTo>
                  <a:lnTo>
                    <a:pt x="29" y="76"/>
                  </a:lnTo>
                  <a:lnTo>
                    <a:pt x="14" y="78"/>
                  </a:lnTo>
                  <a:lnTo>
                    <a:pt x="4" y="78"/>
                  </a:lnTo>
                  <a:lnTo>
                    <a:pt x="0" y="7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3281" y="2628"/>
              <a:ext cx="99" cy="50"/>
            </a:xfrm>
            <a:custGeom>
              <a:avLst/>
              <a:gdLst>
                <a:gd name="T0" fmla="*/ 0 w 198"/>
                <a:gd name="T1" fmla="*/ 0 h 100"/>
                <a:gd name="T2" fmla="*/ 1 w 198"/>
                <a:gd name="T3" fmla="*/ 1 h 100"/>
                <a:gd name="T4" fmla="*/ 1 w 198"/>
                <a:gd name="T5" fmla="*/ 1 h 100"/>
                <a:gd name="T6" fmla="*/ 1 w 198"/>
                <a:gd name="T7" fmla="*/ 1 h 100"/>
                <a:gd name="T8" fmla="*/ 1 w 198"/>
                <a:gd name="T9" fmla="*/ 1 h 100"/>
                <a:gd name="T10" fmla="*/ 1 w 198"/>
                <a:gd name="T11" fmla="*/ 1 h 100"/>
                <a:gd name="T12" fmla="*/ 1 w 198"/>
                <a:gd name="T13" fmla="*/ 1 h 100"/>
                <a:gd name="T14" fmla="*/ 1 w 198"/>
                <a:gd name="T15" fmla="*/ 1 h 100"/>
                <a:gd name="T16" fmla="*/ 1 w 198"/>
                <a:gd name="T17" fmla="*/ 1 h 100"/>
                <a:gd name="T18" fmla="*/ 1 w 198"/>
                <a:gd name="T19" fmla="*/ 1 h 100"/>
                <a:gd name="T20" fmla="*/ 1 w 198"/>
                <a:gd name="T21" fmla="*/ 1 h 100"/>
                <a:gd name="T22" fmla="*/ 1 w 198"/>
                <a:gd name="T23" fmla="*/ 1 h 100"/>
                <a:gd name="T24" fmla="*/ 1 w 198"/>
                <a:gd name="T25" fmla="*/ 1 h 100"/>
                <a:gd name="T26" fmla="*/ 1 w 198"/>
                <a:gd name="T27" fmla="*/ 1 h 100"/>
                <a:gd name="T28" fmla="*/ 1 w 198"/>
                <a:gd name="T29" fmla="*/ 1 h 100"/>
                <a:gd name="T30" fmla="*/ 1 w 198"/>
                <a:gd name="T31" fmla="*/ 1 h 100"/>
                <a:gd name="T32" fmla="*/ 1 w 198"/>
                <a:gd name="T33" fmla="*/ 1 h 100"/>
                <a:gd name="T34" fmla="*/ 1 w 198"/>
                <a:gd name="T35" fmla="*/ 1 h 100"/>
                <a:gd name="T36" fmla="*/ 1 w 198"/>
                <a:gd name="T37" fmla="*/ 1 h 100"/>
                <a:gd name="T38" fmla="*/ 1 w 198"/>
                <a:gd name="T39" fmla="*/ 1 h 100"/>
                <a:gd name="T40" fmla="*/ 1 w 198"/>
                <a:gd name="T41" fmla="*/ 1 h 100"/>
                <a:gd name="T42" fmla="*/ 1 w 198"/>
                <a:gd name="T43" fmla="*/ 1 h 100"/>
                <a:gd name="T44" fmla="*/ 1 w 198"/>
                <a:gd name="T45" fmla="*/ 1 h 100"/>
                <a:gd name="T46" fmla="*/ 1 w 198"/>
                <a:gd name="T47" fmla="*/ 1 h 100"/>
                <a:gd name="T48" fmla="*/ 0 w 198"/>
                <a:gd name="T49" fmla="*/ 0 h 100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98" h="100">
                  <a:moveTo>
                    <a:pt x="0" y="0"/>
                  </a:moveTo>
                  <a:lnTo>
                    <a:pt x="15" y="23"/>
                  </a:lnTo>
                  <a:lnTo>
                    <a:pt x="33" y="44"/>
                  </a:lnTo>
                  <a:lnTo>
                    <a:pt x="55" y="65"/>
                  </a:lnTo>
                  <a:lnTo>
                    <a:pt x="79" y="81"/>
                  </a:lnTo>
                  <a:lnTo>
                    <a:pt x="105" y="94"/>
                  </a:lnTo>
                  <a:lnTo>
                    <a:pt x="130" y="100"/>
                  </a:lnTo>
                  <a:lnTo>
                    <a:pt x="154" y="99"/>
                  </a:lnTo>
                  <a:lnTo>
                    <a:pt x="177" y="89"/>
                  </a:lnTo>
                  <a:lnTo>
                    <a:pt x="192" y="76"/>
                  </a:lnTo>
                  <a:lnTo>
                    <a:pt x="198" y="61"/>
                  </a:lnTo>
                  <a:lnTo>
                    <a:pt x="194" y="47"/>
                  </a:lnTo>
                  <a:lnTo>
                    <a:pt x="184" y="35"/>
                  </a:lnTo>
                  <a:lnTo>
                    <a:pt x="169" y="26"/>
                  </a:lnTo>
                  <a:lnTo>
                    <a:pt x="151" y="21"/>
                  </a:lnTo>
                  <a:lnTo>
                    <a:pt x="131" y="23"/>
                  </a:lnTo>
                  <a:lnTo>
                    <a:pt x="111" y="29"/>
                  </a:lnTo>
                  <a:lnTo>
                    <a:pt x="95" y="34"/>
                  </a:lnTo>
                  <a:lnTo>
                    <a:pt x="78" y="34"/>
                  </a:lnTo>
                  <a:lnTo>
                    <a:pt x="58" y="29"/>
                  </a:lnTo>
                  <a:lnTo>
                    <a:pt x="41" y="23"/>
                  </a:lnTo>
                  <a:lnTo>
                    <a:pt x="25" y="15"/>
                  </a:lnTo>
                  <a:lnTo>
                    <a:pt x="11" y="8"/>
                  </a:lnTo>
                  <a:lnTo>
                    <a:pt x="3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273" y="2637"/>
              <a:ext cx="68" cy="87"/>
            </a:xfrm>
            <a:custGeom>
              <a:avLst/>
              <a:gdLst>
                <a:gd name="T0" fmla="*/ 0 w 136"/>
                <a:gd name="T1" fmla="*/ 0 h 174"/>
                <a:gd name="T2" fmla="*/ 0 w 136"/>
                <a:gd name="T3" fmla="*/ 1 h 174"/>
                <a:gd name="T4" fmla="*/ 1 w 136"/>
                <a:gd name="T5" fmla="*/ 1 h 174"/>
                <a:gd name="T6" fmla="*/ 1 w 136"/>
                <a:gd name="T7" fmla="*/ 1 h 174"/>
                <a:gd name="T8" fmla="*/ 1 w 136"/>
                <a:gd name="T9" fmla="*/ 1 h 174"/>
                <a:gd name="T10" fmla="*/ 1 w 136"/>
                <a:gd name="T11" fmla="*/ 1 h 174"/>
                <a:gd name="T12" fmla="*/ 1 w 136"/>
                <a:gd name="T13" fmla="*/ 1 h 174"/>
                <a:gd name="T14" fmla="*/ 1 w 136"/>
                <a:gd name="T15" fmla="*/ 1 h 174"/>
                <a:gd name="T16" fmla="*/ 1 w 136"/>
                <a:gd name="T17" fmla="*/ 1 h 174"/>
                <a:gd name="T18" fmla="*/ 1 w 136"/>
                <a:gd name="T19" fmla="*/ 1 h 174"/>
                <a:gd name="T20" fmla="*/ 1 w 136"/>
                <a:gd name="T21" fmla="*/ 1 h 174"/>
                <a:gd name="T22" fmla="*/ 1 w 136"/>
                <a:gd name="T23" fmla="*/ 1 h 174"/>
                <a:gd name="T24" fmla="*/ 1 w 136"/>
                <a:gd name="T25" fmla="*/ 1 h 174"/>
                <a:gd name="T26" fmla="*/ 1 w 136"/>
                <a:gd name="T27" fmla="*/ 1 h 174"/>
                <a:gd name="T28" fmla="*/ 1 w 136"/>
                <a:gd name="T29" fmla="*/ 1 h 174"/>
                <a:gd name="T30" fmla="*/ 1 w 136"/>
                <a:gd name="T31" fmla="*/ 1 h 174"/>
                <a:gd name="T32" fmla="*/ 1 w 136"/>
                <a:gd name="T33" fmla="*/ 1 h 174"/>
                <a:gd name="T34" fmla="*/ 1 w 136"/>
                <a:gd name="T35" fmla="*/ 1 h 174"/>
                <a:gd name="T36" fmla="*/ 1 w 136"/>
                <a:gd name="T37" fmla="*/ 1 h 174"/>
                <a:gd name="T38" fmla="*/ 1 w 136"/>
                <a:gd name="T39" fmla="*/ 1 h 174"/>
                <a:gd name="T40" fmla="*/ 1 w 136"/>
                <a:gd name="T41" fmla="*/ 1 h 174"/>
                <a:gd name="T42" fmla="*/ 1 w 136"/>
                <a:gd name="T43" fmla="*/ 1 h 174"/>
                <a:gd name="T44" fmla="*/ 1 w 136"/>
                <a:gd name="T45" fmla="*/ 1 h 174"/>
                <a:gd name="T46" fmla="*/ 1 w 136"/>
                <a:gd name="T47" fmla="*/ 1 h 174"/>
                <a:gd name="T48" fmla="*/ 0 w 136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136" h="174">
                  <a:moveTo>
                    <a:pt x="0" y="0"/>
                  </a:moveTo>
                  <a:lnTo>
                    <a:pt x="0" y="28"/>
                  </a:lnTo>
                  <a:lnTo>
                    <a:pt x="2" y="56"/>
                  </a:lnTo>
                  <a:lnTo>
                    <a:pt x="10" y="85"/>
                  </a:lnTo>
                  <a:lnTo>
                    <a:pt x="20" y="113"/>
                  </a:lnTo>
                  <a:lnTo>
                    <a:pt x="35" y="137"/>
                  </a:lnTo>
                  <a:lnTo>
                    <a:pt x="53" y="157"/>
                  </a:lnTo>
                  <a:lnTo>
                    <a:pt x="74" y="169"/>
                  </a:lnTo>
                  <a:lnTo>
                    <a:pt x="99" y="174"/>
                  </a:lnTo>
                  <a:lnTo>
                    <a:pt x="118" y="170"/>
                  </a:lnTo>
                  <a:lnTo>
                    <a:pt x="131" y="161"/>
                  </a:lnTo>
                  <a:lnTo>
                    <a:pt x="136" y="147"/>
                  </a:lnTo>
                  <a:lnTo>
                    <a:pt x="133" y="132"/>
                  </a:lnTo>
                  <a:lnTo>
                    <a:pt x="126" y="116"/>
                  </a:lnTo>
                  <a:lnTo>
                    <a:pt x="114" y="102"/>
                  </a:lnTo>
                  <a:lnTo>
                    <a:pt x="96" y="92"/>
                  </a:lnTo>
                  <a:lnTo>
                    <a:pt x="77" y="88"/>
                  </a:lnTo>
                  <a:lnTo>
                    <a:pt x="61" y="83"/>
                  </a:lnTo>
                  <a:lnTo>
                    <a:pt x="46" y="73"/>
                  </a:lnTo>
                  <a:lnTo>
                    <a:pt x="32" y="59"/>
                  </a:lnTo>
                  <a:lnTo>
                    <a:pt x="21" y="43"/>
                  </a:lnTo>
                  <a:lnTo>
                    <a:pt x="12" y="26"/>
                  </a:lnTo>
                  <a:lnTo>
                    <a:pt x="5" y="13"/>
                  </a:lnTo>
                  <a:lnTo>
                    <a:pt x="1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028" y="2593"/>
              <a:ext cx="234" cy="81"/>
            </a:xfrm>
            <a:custGeom>
              <a:avLst/>
              <a:gdLst>
                <a:gd name="T0" fmla="*/ 0 w 469"/>
                <a:gd name="T1" fmla="*/ 0 h 163"/>
                <a:gd name="T2" fmla="*/ 0 w 469"/>
                <a:gd name="T3" fmla="*/ 0 h 163"/>
                <a:gd name="T4" fmla="*/ 0 w 469"/>
                <a:gd name="T5" fmla="*/ 0 h 163"/>
                <a:gd name="T6" fmla="*/ 0 w 469"/>
                <a:gd name="T7" fmla="*/ 0 h 163"/>
                <a:gd name="T8" fmla="*/ 0 w 469"/>
                <a:gd name="T9" fmla="*/ 0 h 163"/>
                <a:gd name="T10" fmla="*/ 0 w 469"/>
                <a:gd name="T11" fmla="*/ 0 h 163"/>
                <a:gd name="T12" fmla="*/ 0 w 469"/>
                <a:gd name="T13" fmla="*/ 0 h 163"/>
                <a:gd name="T14" fmla="*/ 0 w 469"/>
                <a:gd name="T15" fmla="*/ 0 h 163"/>
                <a:gd name="T16" fmla="*/ 0 w 469"/>
                <a:gd name="T17" fmla="*/ 0 h 163"/>
                <a:gd name="T18" fmla="*/ 0 w 469"/>
                <a:gd name="T19" fmla="*/ 0 h 163"/>
                <a:gd name="T20" fmla="*/ 0 w 469"/>
                <a:gd name="T21" fmla="*/ 0 h 163"/>
                <a:gd name="T22" fmla="*/ 0 w 469"/>
                <a:gd name="T23" fmla="*/ 0 h 163"/>
                <a:gd name="T24" fmla="*/ 0 w 469"/>
                <a:gd name="T25" fmla="*/ 0 h 163"/>
                <a:gd name="T26" fmla="*/ 0 w 469"/>
                <a:gd name="T27" fmla="*/ 0 h 163"/>
                <a:gd name="T28" fmla="*/ 0 w 469"/>
                <a:gd name="T29" fmla="*/ 0 h 163"/>
                <a:gd name="T30" fmla="*/ 0 w 469"/>
                <a:gd name="T31" fmla="*/ 0 h 163"/>
                <a:gd name="T32" fmla="*/ 0 w 469"/>
                <a:gd name="T33" fmla="*/ 0 h 163"/>
                <a:gd name="T34" fmla="*/ 0 w 469"/>
                <a:gd name="T35" fmla="*/ 0 h 163"/>
                <a:gd name="T36" fmla="*/ 0 w 469"/>
                <a:gd name="T37" fmla="*/ 0 h 163"/>
                <a:gd name="T38" fmla="*/ 0 w 469"/>
                <a:gd name="T39" fmla="*/ 0 h 163"/>
                <a:gd name="T40" fmla="*/ 0 w 469"/>
                <a:gd name="T41" fmla="*/ 0 h 163"/>
                <a:gd name="T42" fmla="*/ 0 w 469"/>
                <a:gd name="T43" fmla="*/ 0 h 163"/>
                <a:gd name="T44" fmla="*/ 0 w 469"/>
                <a:gd name="T45" fmla="*/ 0 h 163"/>
                <a:gd name="T46" fmla="*/ 0 w 469"/>
                <a:gd name="T47" fmla="*/ 0 h 163"/>
                <a:gd name="T48" fmla="*/ 0 w 469"/>
                <a:gd name="T49" fmla="*/ 0 h 163"/>
                <a:gd name="T50" fmla="*/ 0 w 469"/>
                <a:gd name="T51" fmla="*/ 0 h 163"/>
                <a:gd name="T52" fmla="*/ 0 w 469"/>
                <a:gd name="T53" fmla="*/ 0 h 163"/>
                <a:gd name="T54" fmla="*/ 0 w 469"/>
                <a:gd name="T55" fmla="*/ 0 h 163"/>
                <a:gd name="T56" fmla="*/ 0 w 469"/>
                <a:gd name="T57" fmla="*/ 0 h 163"/>
                <a:gd name="T58" fmla="*/ 0 w 469"/>
                <a:gd name="T59" fmla="*/ 0 h 163"/>
                <a:gd name="T60" fmla="*/ 0 w 469"/>
                <a:gd name="T61" fmla="*/ 0 h 163"/>
                <a:gd name="T62" fmla="*/ 0 w 469"/>
                <a:gd name="T63" fmla="*/ 0 h 163"/>
                <a:gd name="T64" fmla="*/ 0 w 469"/>
                <a:gd name="T65" fmla="*/ 0 h 163"/>
                <a:gd name="T66" fmla="*/ 0 w 469"/>
                <a:gd name="T67" fmla="*/ 0 h 163"/>
                <a:gd name="T68" fmla="*/ 0 w 469"/>
                <a:gd name="T69" fmla="*/ 0 h 163"/>
                <a:gd name="T70" fmla="*/ 0 w 469"/>
                <a:gd name="T71" fmla="*/ 0 h 163"/>
                <a:gd name="T72" fmla="*/ 0 w 469"/>
                <a:gd name="T73" fmla="*/ 0 h 163"/>
                <a:gd name="T74" fmla="*/ 0 w 469"/>
                <a:gd name="T75" fmla="*/ 0 h 163"/>
                <a:gd name="T76" fmla="*/ 0 w 469"/>
                <a:gd name="T77" fmla="*/ 0 h 163"/>
                <a:gd name="T78" fmla="*/ 0 w 469"/>
                <a:gd name="T79" fmla="*/ 0 h 163"/>
                <a:gd name="T80" fmla="*/ 0 w 469"/>
                <a:gd name="T81" fmla="*/ 0 h 16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69" h="163">
                  <a:moveTo>
                    <a:pt x="9" y="5"/>
                  </a:moveTo>
                  <a:lnTo>
                    <a:pt x="1" y="0"/>
                  </a:lnTo>
                  <a:lnTo>
                    <a:pt x="0" y="2"/>
                  </a:lnTo>
                  <a:lnTo>
                    <a:pt x="6" y="8"/>
                  </a:lnTo>
                  <a:lnTo>
                    <a:pt x="16" y="19"/>
                  </a:lnTo>
                  <a:lnTo>
                    <a:pt x="32" y="34"/>
                  </a:lnTo>
                  <a:lnTo>
                    <a:pt x="53" y="50"/>
                  </a:lnTo>
                  <a:lnTo>
                    <a:pt x="78" y="67"/>
                  </a:lnTo>
                  <a:lnTo>
                    <a:pt x="107" y="85"/>
                  </a:lnTo>
                  <a:lnTo>
                    <a:pt x="138" y="104"/>
                  </a:lnTo>
                  <a:lnTo>
                    <a:pt x="173" y="121"/>
                  </a:lnTo>
                  <a:lnTo>
                    <a:pt x="210" y="137"/>
                  </a:lnTo>
                  <a:lnTo>
                    <a:pt x="248" y="149"/>
                  </a:lnTo>
                  <a:lnTo>
                    <a:pt x="287" y="158"/>
                  </a:lnTo>
                  <a:lnTo>
                    <a:pt x="326" y="163"/>
                  </a:lnTo>
                  <a:lnTo>
                    <a:pt x="366" y="161"/>
                  </a:lnTo>
                  <a:lnTo>
                    <a:pt x="405" y="154"/>
                  </a:lnTo>
                  <a:lnTo>
                    <a:pt x="425" y="146"/>
                  </a:lnTo>
                  <a:lnTo>
                    <a:pt x="440" y="135"/>
                  </a:lnTo>
                  <a:lnTo>
                    <a:pt x="451" y="121"/>
                  </a:lnTo>
                  <a:lnTo>
                    <a:pt x="460" y="106"/>
                  </a:lnTo>
                  <a:lnTo>
                    <a:pt x="464" y="91"/>
                  </a:lnTo>
                  <a:lnTo>
                    <a:pt x="468" y="80"/>
                  </a:lnTo>
                  <a:lnTo>
                    <a:pt x="469" y="72"/>
                  </a:lnTo>
                  <a:lnTo>
                    <a:pt x="469" y="68"/>
                  </a:lnTo>
                  <a:lnTo>
                    <a:pt x="468" y="70"/>
                  </a:lnTo>
                  <a:lnTo>
                    <a:pt x="465" y="76"/>
                  </a:lnTo>
                  <a:lnTo>
                    <a:pt x="462" y="85"/>
                  </a:lnTo>
                  <a:lnTo>
                    <a:pt x="455" y="97"/>
                  </a:lnTo>
                  <a:lnTo>
                    <a:pt x="445" y="108"/>
                  </a:lnTo>
                  <a:lnTo>
                    <a:pt x="432" y="121"/>
                  </a:lnTo>
                  <a:lnTo>
                    <a:pt x="415" y="131"/>
                  </a:lnTo>
                  <a:lnTo>
                    <a:pt x="393" y="139"/>
                  </a:lnTo>
                  <a:lnTo>
                    <a:pt x="366" y="145"/>
                  </a:lnTo>
                  <a:lnTo>
                    <a:pt x="335" y="145"/>
                  </a:lnTo>
                  <a:lnTo>
                    <a:pt x="297" y="142"/>
                  </a:lnTo>
                  <a:lnTo>
                    <a:pt x="255" y="130"/>
                  </a:lnTo>
                  <a:lnTo>
                    <a:pt x="204" y="113"/>
                  </a:lnTo>
                  <a:lnTo>
                    <a:pt x="146" y="87"/>
                  </a:lnTo>
                  <a:lnTo>
                    <a:pt x="82" y="51"/>
                  </a:lnTo>
                  <a:lnTo>
                    <a:pt x="9" y="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125" y="2508"/>
              <a:ext cx="71" cy="73"/>
            </a:xfrm>
            <a:custGeom>
              <a:avLst/>
              <a:gdLst>
                <a:gd name="T0" fmla="*/ 1 w 142"/>
                <a:gd name="T1" fmla="*/ 1 h 145"/>
                <a:gd name="T2" fmla="*/ 1 w 142"/>
                <a:gd name="T3" fmla="*/ 1 h 145"/>
                <a:gd name="T4" fmla="*/ 1 w 142"/>
                <a:gd name="T5" fmla="*/ 1 h 145"/>
                <a:gd name="T6" fmla="*/ 1 w 142"/>
                <a:gd name="T7" fmla="*/ 1 h 145"/>
                <a:gd name="T8" fmla="*/ 1 w 142"/>
                <a:gd name="T9" fmla="*/ 1 h 145"/>
                <a:gd name="T10" fmla="*/ 1 w 142"/>
                <a:gd name="T11" fmla="*/ 1 h 145"/>
                <a:gd name="T12" fmla="*/ 1 w 142"/>
                <a:gd name="T13" fmla="*/ 1 h 145"/>
                <a:gd name="T14" fmla="*/ 1 w 142"/>
                <a:gd name="T15" fmla="*/ 1 h 145"/>
                <a:gd name="T16" fmla="*/ 0 w 142"/>
                <a:gd name="T17" fmla="*/ 1 h 145"/>
                <a:gd name="T18" fmla="*/ 1 w 142"/>
                <a:gd name="T19" fmla="*/ 1 h 145"/>
                <a:gd name="T20" fmla="*/ 1 w 142"/>
                <a:gd name="T21" fmla="*/ 1 h 145"/>
                <a:gd name="T22" fmla="*/ 1 w 142"/>
                <a:gd name="T23" fmla="*/ 1 h 145"/>
                <a:gd name="T24" fmla="*/ 1 w 142"/>
                <a:gd name="T25" fmla="*/ 1 h 145"/>
                <a:gd name="T26" fmla="*/ 1 w 142"/>
                <a:gd name="T27" fmla="*/ 1 h 145"/>
                <a:gd name="T28" fmla="*/ 1 w 142"/>
                <a:gd name="T29" fmla="*/ 1 h 145"/>
                <a:gd name="T30" fmla="*/ 1 w 142"/>
                <a:gd name="T31" fmla="*/ 1 h 145"/>
                <a:gd name="T32" fmla="*/ 1 w 142"/>
                <a:gd name="T33" fmla="*/ 1 h 145"/>
                <a:gd name="T34" fmla="*/ 1 w 142"/>
                <a:gd name="T35" fmla="*/ 0 h 145"/>
                <a:gd name="T36" fmla="*/ 1 w 142"/>
                <a:gd name="T37" fmla="*/ 1 h 145"/>
                <a:gd name="T38" fmla="*/ 1 w 142"/>
                <a:gd name="T39" fmla="*/ 1 h 145"/>
                <a:gd name="T40" fmla="*/ 1 w 142"/>
                <a:gd name="T41" fmla="*/ 1 h 145"/>
                <a:gd name="T42" fmla="*/ 1 w 142"/>
                <a:gd name="T43" fmla="*/ 1 h 145"/>
                <a:gd name="T44" fmla="*/ 1 w 142"/>
                <a:gd name="T45" fmla="*/ 1 h 145"/>
                <a:gd name="T46" fmla="*/ 1 w 142"/>
                <a:gd name="T47" fmla="*/ 1 h 145"/>
                <a:gd name="T48" fmla="*/ 1 w 142"/>
                <a:gd name="T49" fmla="*/ 1 h 145"/>
                <a:gd name="T50" fmla="*/ 1 w 142"/>
                <a:gd name="T51" fmla="*/ 1 h 145"/>
                <a:gd name="T52" fmla="*/ 1 w 142"/>
                <a:gd name="T53" fmla="*/ 1 h 145"/>
                <a:gd name="T54" fmla="*/ 1 w 142"/>
                <a:gd name="T55" fmla="*/ 1 h 145"/>
                <a:gd name="T56" fmla="*/ 1 w 142"/>
                <a:gd name="T57" fmla="*/ 1 h 145"/>
                <a:gd name="T58" fmla="*/ 1 w 142"/>
                <a:gd name="T59" fmla="*/ 1 h 145"/>
                <a:gd name="T60" fmla="*/ 1 w 142"/>
                <a:gd name="T61" fmla="*/ 1 h 145"/>
                <a:gd name="T62" fmla="*/ 1 w 142"/>
                <a:gd name="T63" fmla="*/ 1 h 145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42" h="145">
                  <a:moveTo>
                    <a:pt x="89" y="123"/>
                  </a:moveTo>
                  <a:lnTo>
                    <a:pt x="85" y="134"/>
                  </a:lnTo>
                  <a:lnTo>
                    <a:pt x="76" y="140"/>
                  </a:lnTo>
                  <a:lnTo>
                    <a:pt x="67" y="145"/>
                  </a:lnTo>
                  <a:lnTo>
                    <a:pt x="57" y="145"/>
                  </a:lnTo>
                  <a:lnTo>
                    <a:pt x="48" y="140"/>
                  </a:lnTo>
                  <a:lnTo>
                    <a:pt x="41" y="134"/>
                  </a:lnTo>
                  <a:lnTo>
                    <a:pt x="37" y="124"/>
                  </a:lnTo>
                  <a:lnTo>
                    <a:pt x="36" y="113"/>
                  </a:lnTo>
                  <a:lnTo>
                    <a:pt x="30" y="114"/>
                  </a:lnTo>
                  <a:lnTo>
                    <a:pt x="25" y="114"/>
                  </a:lnTo>
                  <a:lnTo>
                    <a:pt x="20" y="113"/>
                  </a:lnTo>
                  <a:lnTo>
                    <a:pt x="15" y="112"/>
                  </a:lnTo>
                  <a:lnTo>
                    <a:pt x="11" y="108"/>
                  </a:lnTo>
                  <a:lnTo>
                    <a:pt x="7" y="105"/>
                  </a:lnTo>
                  <a:lnTo>
                    <a:pt x="4" y="101"/>
                  </a:lnTo>
                  <a:lnTo>
                    <a:pt x="2" y="97"/>
                  </a:lnTo>
                  <a:lnTo>
                    <a:pt x="0" y="86"/>
                  </a:lnTo>
                  <a:lnTo>
                    <a:pt x="3" y="76"/>
                  </a:lnTo>
                  <a:lnTo>
                    <a:pt x="9" y="68"/>
                  </a:lnTo>
                  <a:lnTo>
                    <a:pt x="18" y="62"/>
                  </a:lnTo>
                  <a:lnTo>
                    <a:pt x="12" y="53"/>
                  </a:lnTo>
                  <a:lnTo>
                    <a:pt x="10" y="43"/>
                  </a:lnTo>
                  <a:lnTo>
                    <a:pt x="11" y="32"/>
                  </a:lnTo>
                  <a:lnTo>
                    <a:pt x="15" y="23"/>
                  </a:lnTo>
                  <a:lnTo>
                    <a:pt x="19" y="20"/>
                  </a:lnTo>
                  <a:lnTo>
                    <a:pt x="24" y="17"/>
                  </a:lnTo>
                  <a:lnTo>
                    <a:pt x="28" y="16"/>
                  </a:lnTo>
                  <a:lnTo>
                    <a:pt x="33" y="15"/>
                  </a:lnTo>
                  <a:lnTo>
                    <a:pt x="38" y="15"/>
                  </a:lnTo>
                  <a:lnTo>
                    <a:pt x="43" y="16"/>
                  </a:lnTo>
                  <a:lnTo>
                    <a:pt x="49" y="18"/>
                  </a:lnTo>
                  <a:lnTo>
                    <a:pt x="53" y="21"/>
                  </a:lnTo>
                  <a:lnTo>
                    <a:pt x="58" y="10"/>
                  </a:lnTo>
                  <a:lnTo>
                    <a:pt x="66" y="3"/>
                  </a:lnTo>
                  <a:lnTo>
                    <a:pt x="75" y="0"/>
                  </a:lnTo>
                  <a:lnTo>
                    <a:pt x="86" y="0"/>
                  </a:lnTo>
                  <a:lnTo>
                    <a:pt x="95" y="3"/>
                  </a:lnTo>
                  <a:lnTo>
                    <a:pt x="102" y="10"/>
                  </a:lnTo>
                  <a:lnTo>
                    <a:pt x="106" y="21"/>
                  </a:lnTo>
                  <a:lnTo>
                    <a:pt x="106" y="31"/>
                  </a:lnTo>
                  <a:lnTo>
                    <a:pt x="112" y="30"/>
                  </a:lnTo>
                  <a:lnTo>
                    <a:pt x="118" y="30"/>
                  </a:lnTo>
                  <a:lnTo>
                    <a:pt x="123" y="31"/>
                  </a:lnTo>
                  <a:lnTo>
                    <a:pt x="128" y="33"/>
                  </a:lnTo>
                  <a:lnTo>
                    <a:pt x="133" y="36"/>
                  </a:lnTo>
                  <a:lnTo>
                    <a:pt x="136" y="39"/>
                  </a:lnTo>
                  <a:lnTo>
                    <a:pt x="139" y="44"/>
                  </a:lnTo>
                  <a:lnTo>
                    <a:pt x="141" y="48"/>
                  </a:lnTo>
                  <a:lnTo>
                    <a:pt x="142" y="58"/>
                  </a:lnTo>
                  <a:lnTo>
                    <a:pt x="140" y="68"/>
                  </a:lnTo>
                  <a:lnTo>
                    <a:pt x="134" y="76"/>
                  </a:lnTo>
                  <a:lnTo>
                    <a:pt x="125" y="83"/>
                  </a:lnTo>
                  <a:lnTo>
                    <a:pt x="131" y="92"/>
                  </a:lnTo>
                  <a:lnTo>
                    <a:pt x="133" y="101"/>
                  </a:lnTo>
                  <a:lnTo>
                    <a:pt x="132" y="112"/>
                  </a:lnTo>
                  <a:lnTo>
                    <a:pt x="127" y="121"/>
                  </a:lnTo>
                  <a:lnTo>
                    <a:pt x="124" y="124"/>
                  </a:lnTo>
                  <a:lnTo>
                    <a:pt x="119" y="127"/>
                  </a:lnTo>
                  <a:lnTo>
                    <a:pt x="114" y="129"/>
                  </a:lnTo>
                  <a:lnTo>
                    <a:pt x="110" y="129"/>
                  </a:lnTo>
                  <a:lnTo>
                    <a:pt x="104" y="129"/>
                  </a:lnTo>
                  <a:lnTo>
                    <a:pt x="100" y="128"/>
                  </a:lnTo>
                  <a:lnTo>
                    <a:pt x="94" y="127"/>
                  </a:lnTo>
                  <a:lnTo>
                    <a:pt x="89" y="12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149" y="2534"/>
              <a:ext cx="21" cy="20"/>
            </a:xfrm>
            <a:custGeom>
              <a:avLst/>
              <a:gdLst>
                <a:gd name="T0" fmla="*/ 1 w 40"/>
                <a:gd name="T1" fmla="*/ 1 h 39"/>
                <a:gd name="T2" fmla="*/ 1 w 40"/>
                <a:gd name="T3" fmla="*/ 1 h 39"/>
                <a:gd name="T4" fmla="*/ 1 w 40"/>
                <a:gd name="T5" fmla="*/ 1 h 39"/>
                <a:gd name="T6" fmla="*/ 1 w 40"/>
                <a:gd name="T7" fmla="*/ 0 h 39"/>
                <a:gd name="T8" fmla="*/ 1 w 40"/>
                <a:gd name="T9" fmla="*/ 1 h 39"/>
                <a:gd name="T10" fmla="*/ 1 w 40"/>
                <a:gd name="T11" fmla="*/ 1 h 39"/>
                <a:gd name="T12" fmla="*/ 1 w 40"/>
                <a:gd name="T13" fmla="*/ 1 h 39"/>
                <a:gd name="T14" fmla="*/ 0 w 40"/>
                <a:gd name="T15" fmla="*/ 1 h 39"/>
                <a:gd name="T16" fmla="*/ 1 w 40"/>
                <a:gd name="T17" fmla="*/ 1 h 39"/>
                <a:gd name="T18" fmla="*/ 1 w 40"/>
                <a:gd name="T19" fmla="*/ 1 h 39"/>
                <a:gd name="T20" fmla="*/ 1 w 40"/>
                <a:gd name="T21" fmla="*/ 1 h 39"/>
                <a:gd name="T22" fmla="*/ 1 w 40"/>
                <a:gd name="T23" fmla="*/ 1 h 39"/>
                <a:gd name="T24" fmla="*/ 1 w 40"/>
                <a:gd name="T25" fmla="*/ 1 h 39"/>
                <a:gd name="T26" fmla="*/ 1 w 40"/>
                <a:gd name="T27" fmla="*/ 1 h 39"/>
                <a:gd name="T28" fmla="*/ 1 w 40"/>
                <a:gd name="T29" fmla="*/ 1 h 39"/>
                <a:gd name="T30" fmla="*/ 1 w 40"/>
                <a:gd name="T31" fmla="*/ 1 h 39"/>
                <a:gd name="T32" fmla="*/ 1 w 40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0" h="39">
                  <a:moveTo>
                    <a:pt x="39" y="14"/>
                  </a:moveTo>
                  <a:lnTo>
                    <a:pt x="36" y="7"/>
                  </a:lnTo>
                  <a:lnTo>
                    <a:pt x="29" y="2"/>
                  </a:lnTo>
                  <a:lnTo>
                    <a:pt x="22" y="0"/>
                  </a:lnTo>
                  <a:lnTo>
                    <a:pt x="14" y="1"/>
                  </a:lnTo>
                  <a:lnTo>
                    <a:pt x="7" y="4"/>
                  </a:lnTo>
                  <a:lnTo>
                    <a:pt x="2" y="11"/>
                  </a:lnTo>
                  <a:lnTo>
                    <a:pt x="0" y="18"/>
                  </a:lnTo>
                  <a:lnTo>
                    <a:pt x="1" y="26"/>
                  </a:lnTo>
                  <a:lnTo>
                    <a:pt x="5" y="32"/>
                  </a:lnTo>
                  <a:lnTo>
                    <a:pt x="12" y="37"/>
                  </a:lnTo>
                  <a:lnTo>
                    <a:pt x="18" y="39"/>
                  </a:lnTo>
                  <a:lnTo>
                    <a:pt x="26" y="38"/>
                  </a:lnTo>
                  <a:lnTo>
                    <a:pt x="33" y="34"/>
                  </a:lnTo>
                  <a:lnTo>
                    <a:pt x="38" y="29"/>
                  </a:lnTo>
                  <a:lnTo>
                    <a:pt x="40" y="22"/>
                  </a:lnTo>
                  <a:lnTo>
                    <a:pt x="39" y="1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2944" y="2499"/>
              <a:ext cx="26" cy="26"/>
            </a:xfrm>
            <a:custGeom>
              <a:avLst/>
              <a:gdLst>
                <a:gd name="T0" fmla="*/ 1 w 52"/>
                <a:gd name="T1" fmla="*/ 1 h 50"/>
                <a:gd name="T2" fmla="*/ 1 w 52"/>
                <a:gd name="T3" fmla="*/ 1 h 50"/>
                <a:gd name="T4" fmla="*/ 1 w 52"/>
                <a:gd name="T5" fmla="*/ 1 h 50"/>
                <a:gd name="T6" fmla="*/ 1 w 52"/>
                <a:gd name="T7" fmla="*/ 1 h 50"/>
                <a:gd name="T8" fmla="*/ 1 w 52"/>
                <a:gd name="T9" fmla="*/ 1 h 50"/>
                <a:gd name="T10" fmla="*/ 1 w 52"/>
                <a:gd name="T11" fmla="*/ 1 h 50"/>
                <a:gd name="T12" fmla="*/ 1 w 52"/>
                <a:gd name="T13" fmla="*/ 1 h 50"/>
                <a:gd name="T14" fmla="*/ 1 w 52"/>
                <a:gd name="T15" fmla="*/ 1 h 50"/>
                <a:gd name="T16" fmla="*/ 1 w 52"/>
                <a:gd name="T17" fmla="*/ 0 h 50"/>
                <a:gd name="T18" fmla="*/ 1 w 52"/>
                <a:gd name="T19" fmla="*/ 1 h 50"/>
                <a:gd name="T20" fmla="*/ 1 w 52"/>
                <a:gd name="T21" fmla="*/ 1 h 50"/>
                <a:gd name="T22" fmla="*/ 1 w 52"/>
                <a:gd name="T23" fmla="*/ 1 h 50"/>
                <a:gd name="T24" fmla="*/ 0 w 52"/>
                <a:gd name="T25" fmla="*/ 1 h 50"/>
                <a:gd name="T26" fmla="*/ 1 w 52"/>
                <a:gd name="T27" fmla="*/ 1 h 50"/>
                <a:gd name="T28" fmla="*/ 1 w 52"/>
                <a:gd name="T29" fmla="*/ 1 h 50"/>
                <a:gd name="T30" fmla="*/ 1 w 52"/>
                <a:gd name="T31" fmla="*/ 1 h 50"/>
                <a:gd name="T32" fmla="*/ 1 w 52"/>
                <a:gd name="T33" fmla="*/ 1 h 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2" h="50">
                  <a:moveTo>
                    <a:pt x="26" y="50"/>
                  </a:moveTo>
                  <a:lnTo>
                    <a:pt x="37" y="48"/>
                  </a:lnTo>
                  <a:lnTo>
                    <a:pt x="45" y="42"/>
                  </a:lnTo>
                  <a:lnTo>
                    <a:pt x="49" y="34"/>
                  </a:lnTo>
                  <a:lnTo>
                    <a:pt x="52" y="25"/>
                  </a:lnTo>
                  <a:lnTo>
                    <a:pt x="49" y="15"/>
                  </a:lnTo>
                  <a:lnTo>
                    <a:pt x="45" y="6"/>
                  </a:lnTo>
                  <a:lnTo>
                    <a:pt x="37" y="2"/>
                  </a:lnTo>
                  <a:lnTo>
                    <a:pt x="26" y="0"/>
                  </a:lnTo>
                  <a:lnTo>
                    <a:pt x="16" y="2"/>
                  </a:lnTo>
                  <a:lnTo>
                    <a:pt x="8" y="6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4"/>
                  </a:lnTo>
                  <a:lnTo>
                    <a:pt x="8" y="42"/>
                  </a:lnTo>
                  <a:lnTo>
                    <a:pt x="16" y="48"/>
                  </a:lnTo>
                  <a:lnTo>
                    <a:pt x="26" y="5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5" name="Freeform 71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930" y="2414"/>
              <a:ext cx="56" cy="78"/>
            </a:xfrm>
            <a:custGeom>
              <a:avLst/>
              <a:gdLst>
                <a:gd name="T0" fmla="*/ 0 w 113"/>
                <a:gd name="T1" fmla="*/ 1 h 156"/>
                <a:gd name="T2" fmla="*/ 0 w 113"/>
                <a:gd name="T3" fmla="*/ 1 h 156"/>
                <a:gd name="T4" fmla="*/ 0 w 113"/>
                <a:gd name="T5" fmla="*/ 1 h 156"/>
                <a:gd name="T6" fmla="*/ 0 w 113"/>
                <a:gd name="T7" fmla="*/ 1 h 156"/>
                <a:gd name="T8" fmla="*/ 0 w 113"/>
                <a:gd name="T9" fmla="*/ 1 h 156"/>
                <a:gd name="T10" fmla="*/ 0 w 113"/>
                <a:gd name="T11" fmla="*/ 1 h 156"/>
                <a:gd name="T12" fmla="*/ 0 w 113"/>
                <a:gd name="T13" fmla="*/ 1 h 156"/>
                <a:gd name="T14" fmla="*/ 0 w 113"/>
                <a:gd name="T15" fmla="*/ 1 h 156"/>
                <a:gd name="T16" fmla="*/ 0 w 113"/>
                <a:gd name="T17" fmla="*/ 1 h 156"/>
                <a:gd name="T18" fmla="*/ 0 w 113"/>
                <a:gd name="T19" fmla="*/ 0 h 156"/>
                <a:gd name="T20" fmla="*/ 0 w 113"/>
                <a:gd name="T21" fmla="*/ 1 h 156"/>
                <a:gd name="T22" fmla="*/ 0 w 113"/>
                <a:gd name="T23" fmla="*/ 1 h 156"/>
                <a:gd name="T24" fmla="*/ 0 w 113"/>
                <a:gd name="T25" fmla="*/ 1 h 156"/>
                <a:gd name="T26" fmla="*/ 0 w 113"/>
                <a:gd name="T27" fmla="*/ 1 h 156"/>
                <a:gd name="T28" fmla="*/ 0 w 113"/>
                <a:gd name="T29" fmla="*/ 1 h 156"/>
                <a:gd name="T30" fmla="*/ 0 w 113"/>
                <a:gd name="T31" fmla="*/ 1 h 156"/>
                <a:gd name="T32" fmla="*/ 0 w 113"/>
                <a:gd name="T33" fmla="*/ 1 h 156"/>
                <a:gd name="T34" fmla="*/ 0 w 113"/>
                <a:gd name="T35" fmla="*/ 1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3" h="156">
                  <a:moveTo>
                    <a:pt x="69" y="156"/>
                  </a:moveTo>
                  <a:lnTo>
                    <a:pt x="44" y="156"/>
                  </a:lnTo>
                  <a:lnTo>
                    <a:pt x="39" y="149"/>
                  </a:lnTo>
                  <a:lnTo>
                    <a:pt x="29" y="131"/>
                  </a:lnTo>
                  <a:lnTo>
                    <a:pt x="17" y="106"/>
                  </a:lnTo>
                  <a:lnTo>
                    <a:pt x="6" y="77"/>
                  </a:lnTo>
                  <a:lnTo>
                    <a:pt x="0" y="50"/>
                  </a:lnTo>
                  <a:lnTo>
                    <a:pt x="5" y="24"/>
                  </a:lnTo>
                  <a:lnTo>
                    <a:pt x="22" y="7"/>
                  </a:lnTo>
                  <a:lnTo>
                    <a:pt x="55" y="0"/>
                  </a:lnTo>
                  <a:lnTo>
                    <a:pt x="91" y="7"/>
                  </a:lnTo>
                  <a:lnTo>
                    <a:pt x="108" y="24"/>
                  </a:lnTo>
                  <a:lnTo>
                    <a:pt x="113" y="50"/>
                  </a:lnTo>
                  <a:lnTo>
                    <a:pt x="107" y="77"/>
                  </a:lnTo>
                  <a:lnTo>
                    <a:pt x="97" y="106"/>
                  </a:lnTo>
                  <a:lnTo>
                    <a:pt x="84" y="131"/>
                  </a:lnTo>
                  <a:lnTo>
                    <a:pt x="74" y="149"/>
                  </a:lnTo>
                  <a:lnTo>
                    <a:pt x="69" y="156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972" y="2447"/>
              <a:ext cx="76" cy="61"/>
            </a:xfrm>
            <a:custGeom>
              <a:avLst/>
              <a:gdLst>
                <a:gd name="T0" fmla="*/ 1 w 152"/>
                <a:gd name="T1" fmla="*/ 0 h 123"/>
                <a:gd name="T2" fmla="*/ 0 w 152"/>
                <a:gd name="T3" fmla="*/ 0 h 123"/>
                <a:gd name="T4" fmla="*/ 1 w 152"/>
                <a:gd name="T5" fmla="*/ 0 h 123"/>
                <a:gd name="T6" fmla="*/ 1 w 152"/>
                <a:gd name="T7" fmla="*/ 0 h 123"/>
                <a:gd name="T8" fmla="*/ 1 w 152"/>
                <a:gd name="T9" fmla="*/ 0 h 123"/>
                <a:gd name="T10" fmla="*/ 1 w 152"/>
                <a:gd name="T11" fmla="*/ 0 h 123"/>
                <a:gd name="T12" fmla="*/ 1 w 152"/>
                <a:gd name="T13" fmla="*/ 0 h 123"/>
                <a:gd name="T14" fmla="*/ 1 w 152"/>
                <a:gd name="T15" fmla="*/ 0 h 123"/>
                <a:gd name="T16" fmla="*/ 1 w 152"/>
                <a:gd name="T17" fmla="*/ 0 h 123"/>
                <a:gd name="T18" fmla="*/ 1 w 152"/>
                <a:gd name="T19" fmla="*/ 0 h 123"/>
                <a:gd name="T20" fmla="*/ 1 w 152"/>
                <a:gd name="T21" fmla="*/ 0 h 123"/>
                <a:gd name="T22" fmla="*/ 1 w 152"/>
                <a:gd name="T23" fmla="*/ 0 h 123"/>
                <a:gd name="T24" fmla="*/ 1 w 152"/>
                <a:gd name="T25" fmla="*/ 0 h 123"/>
                <a:gd name="T26" fmla="*/ 1 w 152"/>
                <a:gd name="T27" fmla="*/ 0 h 123"/>
                <a:gd name="T28" fmla="*/ 1 w 152"/>
                <a:gd name="T29" fmla="*/ 0 h 123"/>
                <a:gd name="T30" fmla="*/ 1 w 152"/>
                <a:gd name="T31" fmla="*/ 0 h 123"/>
                <a:gd name="T32" fmla="*/ 1 w 152"/>
                <a:gd name="T33" fmla="*/ 0 h 123"/>
                <a:gd name="T34" fmla="*/ 1 w 152"/>
                <a:gd name="T35" fmla="*/ 0 h 123"/>
                <a:gd name="T36" fmla="*/ 1 w 152"/>
                <a:gd name="T37" fmla="*/ 0 h 123"/>
                <a:gd name="T38" fmla="*/ 1 w 152"/>
                <a:gd name="T39" fmla="*/ 0 h 123"/>
                <a:gd name="T40" fmla="*/ 1 w 152"/>
                <a:gd name="T41" fmla="*/ 0 h 123"/>
                <a:gd name="T42" fmla="*/ 1 w 152"/>
                <a:gd name="T43" fmla="*/ 0 h 123"/>
                <a:gd name="T44" fmla="*/ 1 w 152"/>
                <a:gd name="T45" fmla="*/ 0 h 123"/>
                <a:gd name="T46" fmla="*/ 1 w 152"/>
                <a:gd name="T47" fmla="*/ 0 h 123"/>
                <a:gd name="T48" fmla="*/ 1 w 152"/>
                <a:gd name="T49" fmla="*/ 0 h 123"/>
                <a:gd name="T50" fmla="*/ 1 w 152"/>
                <a:gd name="T51" fmla="*/ 0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3" y="122"/>
                  </a:moveTo>
                  <a:lnTo>
                    <a:pt x="0" y="100"/>
                  </a:lnTo>
                  <a:lnTo>
                    <a:pt x="4" y="93"/>
                  </a:lnTo>
                  <a:lnTo>
                    <a:pt x="14" y="75"/>
                  </a:lnTo>
                  <a:lnTo>
                    <a:pt x="29" y="52"/>
                  </a:lnTo>
                  <a:lnTo>
                    <a:pt x="48" y="27"/>
                  </a:lnTo>
                  <a:lnTo>
                    <a:pt x="70" y="9"/>
                  </a:lnTo>
                  <a:lnTo>
                    <a:pt x="93" y="0"/>
                  </a:lnTo>
                  <a:lnTo>
                    <a:pt x="118" y="5"/>
                  </a:lnTo>
                  <a:lnTo>
                    <a:pt x="141" y="32"/>
                  </a:lnTo>
                  <a:lnTo>
                    <a:pt x="149" y="50"/>
                  </a:lnTo>
                  <a:lnTo>
                    <a:pt x="152" y="65"/>
                  </a:lnTo>
                  <a:lnTo>
                    <a:pt x="151" y="79"/>
                  </a:lnTo>
                  <a:lnTo>
                    <a:pt x="146" y="91"/>
                  </a:lnTo>
                  <a:lnTo>
                    <a:pt x="138" y="99"/>
                  </a:lnTo>
                  <a:lnTo>
                    <a:pt x="127" y="107"/>
                  </a:lnTo>
                  <a:lnTo>
                    <a:pt x="114" y="113"/>
                  </a:lnTo>
                  <a:lnTo>
                    <a:pt x="99" y="116"/>
                  </a:lnTo>
                  <a:lnTo>
                    <a:pt x="84" y="120"/>
                  </a:lnTo>
                  <a:lnTo>
                    <a:pt x="69" y="121"/>
                  </a:lnTo>
                  <a:lnTo>
                    <a:pt x="54" y="122"/>
                  </a:lnTo>
                  <a:lnTo>
                    <a:pt x="42" y="123"/>
                  </a:lnTo>
                  <a:lnTo>
                    <a:pt x="30" y="123"/>
                  </a:lnTo>
                  <a:lnTo>
                    <a:pt x="21" y="122"/>
                  </a:lnTo>
                  <a:lnTo>
                    <a:pt x="15" y="122"/>
                  </a:lnTo>
                  <a:lnTo>
                    <a:pt x="13" y="122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972" y="2517"/>
              <a:ext cx="76" cy="61"/>
            </a:xfrm>
            <a:custGeom>
              <a:avLst/>
              <a:gdLst>
                <a:gd name="T0" fmla="*/ 0 w 153"/>
                <a:gd name="T1" fmla="*/ 1 h 122"/>
                <a:gd name="T2" fmla="*/ 0 w 153"/>
                <a:gd name="T3" fmla="*/ 1 h 122"/>
                <a:gd name="T4" fmla="*/ 0 w 153"/>
                <a:gd name="T5" fmla="*/ 1 h 122"/>
                <a:gd name="T6" fmla="*/ 0 w 153"/>
                <a:gd name="T7" fmla="*/ 1 h 122"/>
                <a:gd name="T8" fmla="*/ 0 w 153"/>
                <a:gd name="T9" fmla="*/ 0 h 122"/>
                <a:gd name="T10" fmla="*/ 0 w 153"/>
                <a:gd name="T11" fmla="*/ 0 h 122"/>
                <a:gd name="T12" fmla="*/ 0 w 153"/>
                <a:gd name="T13" fmla="*/ 1 h 122"/>
                <a:gd name="T14" fmla="*/ 0 w 153"/>
                <a:gd name="T15" fmla="*/ 1 h 122"/>
                <a:gd name="T16" fmla="*/ 0 w 153"/>
                <a:gd name="T17" fmla="*/ 1 h 122"/>
                <a:gd name="T18" fmla="*/ 0 w 153"/>
                <a:gd name="T19" fmla="*/ 1 h 122"/>
                <a:gd name="T20" fmla="*/ 0 w 153"/>
                <a:gd name="T21" fmla="*/ 1 h 122"/>
                <a:gd name="T22" fmla="*/ 0 w 153"/>
                <a:gd name="T23" fmla="*/ 1 h 122"/>
                <a:gd name="T24" fmla="*/ 0 w 153"/>
                <a:gd name="T25" fmla="*/ 1 h 122"/>
                <a:gd name="T26" fmla="*/ 0 w 153"/>
                <a:gd name="T27" fmla="*/ 1 h 122"/>
                <a:gd name="T28" fmla="*/ 0 w 153"/>
                <a:gd name="T29" fmla="*/ 1 h 122"/>
                <a:gd name="T30" fmla="*/ 0 w 153"/>
                <a:gd name="T31" fmla="*/ 1 h 122"/>
                <a:gd name="T32" fmla="*/ 0 w 153"/>
                <a:gd name="T33" fmla="*/ 1 h 122"/>
                <a:gd name="T34" fmla="*/ 0 w 153"/>
                <a:gd name="T35" fmla="*/ 1 h 122"/>
                <a:gd name="T36" fmla="*/ 0 w 153"/>
                <a:gd name="T37" fmla="*/ 1 h 122"/>
                <a:gd name="T38" fmla="*/ 0 w 153"/>
                <a:gd name="T39" fmla="*/ 1 h 122"/>
                <a:gd name="T40" fmla="*/ 0 w 153"/>
                <a:gd name="T41" fmla="*/ 1 h 122"/>
                <a:gd name="T42" fmla="*/ 0 w 153"/>
                <a:gd name="T43" fmla="*/ 1 h 122"/>
                <a:gd name="T44" fmla="*/ 0 w 153"/>
                <a:gd name="T45" fmla="*/ 1 h 122"/>
                <a:gd name="T46" fmla="*/ 0 w 153"/>
                <a:gd name="T47" fmla="*/ 1 h 122"/>
                <a:gd name="T48" fmla="*/ 0 w 153"/>
                <a:gd name="T49" fmla="*/ 1 h 122"/>
                <a:gd name="T50" fmla="*/ 0 w 153"/>
                <a:gd name="T51" fmla="*/ 1 h 1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3" h="122">
                  <a:moveTo>
                    <a:pt x="0" y="23"/>
                  </a:moveTo>
                  <a:lnTo>
                    <a:pt x="13" y="1"/>
                  </a:lnTo>
                  <a:lnTo>
                    <a:pt x="15" y="1"/>
                  </a:lnTo>
                  <a:lnTo>
                    <a:pt x="21" y="1"/>
                  </a:lnTo>
                  <a:lnTo>
                    <a:pt x="30" y="0"/>
                  </a:lnTo>
                  <a:lnTo>
                    <a:pt x="42" y="0"/>
                  </a:lnTo>
                  <a:lnTo>
                    <a:pt x="54" y="1"/>
                  </a:lnTo>
                  <a:lnTo>
                    <a:pt x="69" y="2"/>
                  </a:lnTo>
                  <a:lnTo>
                    <a:pt x="84" y="4"/>
                  </a:lnTo>
                  <a:lnTo>
                    <a:pt x="99" y="7"/>
                  </a:lnTo>
                  <a:lnTo>
                    <a:pt x="114" y="10"/>
                  </a:lnTo>
                  <a:lnTo>
                    <a:pt x="127" y="16"/>
                  </a:lnTo>
                  <a:lnTo>
                    <a:pt x="138" y="23"/>
                  </a:lnTo>
                  <a:lnTo>
                    <a:pt x="146" y="32"/>
                  </a:lnTo>
                  <a:lnTo>
                    <a:pt x="152" y="43"/>
                  </a:lnTo>
                  <a:lnTo>
                    <a:pt x="153" y="55"/>
                  </a:lnTo>
                  <a:lnTo>
                    <a:pt x="150" y="70"/>
                  </a:lnTo>
                  <a:lnTo>
                    <a:pt x="142" y="89"/>
                  </a:lnTo>
                  <a:lnTo>
                    <a:pt x="118" y="115"/>
                  </a:lnTo>
                  <a:lnTo>
                    <a:pt x="93" y="122"/>
                  </a:lnTo>
                  <a:lnTo>
                    <a:pt x="70" y="114"/>
                  </a:lnTo>
                  <a:lnTo>
                    <a:pt x="48" y="95"/>
                  </a:lnTo>
                  <a:lnTo>
                    <a:pt x="29" y="72"/>
                  </a:lnTo>
                  <a:lnTo>
                    <a:pt x="14" y="48"/>
                  </a:lnTo>
                  <a:lnTo>
                    <a:pt x="4" y="3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2930" y="2532"/>
              <a:ext cx="55" cy="78"/>
            </a:xfrm>
            <a:custGeom>
              <a:avLst/>
              <a:gdLst>
                <a:gd name="T0" fmla="*/ 0 w 112"/>
                <a:gd name="T1" fmla="*/ 0 h 156"/>
                <a:gd name="T2" fmla="*/ 0 w 112"/>
                <a:gd name="T3" fmla="*/ 0 h 156"/>
                <a:gd name="T4" fmla="*/ 0 w 112"/>
                <a:gd name="T5" fmla="*/ 1 h 156"/>
                <a:gd name="T6" fmla="*/ 0 w 112"/>
                <a:gd name="T7" fmla="*/ 1 h 156"/>
                <a:gd name="T8" fmla="*/ 0 w 112"/>
                <a:gd name="T9" fmla="*/ 1 h 156"/>
                <a:gd name="T10" fmla="*/ 0 w 112"/>
                <a:gd name="T11" fmla="*/ 1 h 156"/>
                <a:gd name="T12" fmla="*/ 0 w 112"/>
                <a:gd name="T13" fmla="*/ 1 h 156"/>
                <a:gd name="T14" fmla="*/ 0 w 112"/>
                <a:gd name="T15" fmla="*/ 1 h 156"/>
                <a:gd name="T16" fmla="*/ 0 w 112"/>
                <a:gd name="T17" fmla="*/ 1 h 156"/>
                <a:gd name="T18" fmla="*/ 0 w 112"/>
                <a:gd name="T19" fmla="*/ 1 h 156"/>
                <a:gd name="T20" fmla="*/ 0 w 112"/>
                <a:gd name="T21" fmla="*/ 1 h 156"/>
                <a:gd name="T22" fmla="*/ 0 w 112"/>
                <a:gd name="T23" fmla="*/ 1 h 156"/>
                <a:gd name="T24" fmla="*/ 0 w 112"/>
                <a:gd name="T25" fmla="*/ 1 h 156"/>
                <a:gd name="T26" fmla="*/ 0 w 112"/>
                <a:gd name="T27" fmla="*/ 1 h 156"/>
                <a:gd name="T28" fmla="*/ 0 w 112"/>
                <a:gd name="T29" fmla="*/ 1 h 156"/>
                <a:gd name="T30" fmla="*/ 0 w 112"/>
                <a:gd name="T31" fmla="*/ 1 h 156"/>
                <a:gd name="T32" fmla="*/ 0 w 112"/>
                <a:gd name="T33" fmla="*/ 1 h 156"/>
                <a:gd name="T34" fmla="*/ 0 w 112"/>
                <a:gd name="T35" fmla="*/ 0 h 15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12" h="156">
                  <a:moveTo>
                    <a:pt x="43" y="0"/>
                  </a:moveTo>
                  <a:lnTo>
                    <a:pt x="68" y="0"/>
                  </a:lnTo>
                  <a:lnTo>
                    <a:pt x="73" y="7"/>
                  </a:lnTo>
                  <a:lnTo>
                    <a:pt x="83" y="24"/>
                  </a:lnTo>
                  <a:lnTo>
                    <a:pt x="96" y="50"/>
                  </a:lnTo>
                  <a:lnTo>
                    <a:pt x="106" y="77"/>
                  </a:lnTo>
                  <a:lnTo>
                    <a:pt x="112" y="106"/>
                  </a:lnTo>
                  <a:lnTo>
                    <a:pt x="108" y="131"/>
                  </a:lnTo>
                  <a:lnTo>
                    <a:pt x="91" y="149"/>
                  </a:lnTo>
                  <a:lnTo>
                    <a:pt x="56" y="156"/>
                  </a:lnTo>
                  <a:lnTo>
                    <a:pt x="22" y="149"/>
                  </a:lnTo>
                  <a:lnTo>
                    <a:pt x="4" y="131"/>
                  </a:lnTo>
                  <a:lnTo>
                    <a:pt x="0" y="106"/>
                  </a:lnTo>
                  <a:lnTo>
                    <a:pt x="5" y="77"/>
                  </a:lnTo>
                  <a:lnTo>
                    <a:pt x="15" y="50"/>
                  </a:lnTo>
                  <a:lnTo>
                    <a:pt x="28" y="24"/>
                  </a:lnTo>
                  <a:lnTo>
                    <a:pt x="38" y="7"/>
                  </a:lnTo>
                  <a:lnTo>
                    <a:pt x="43" y="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2868" y="2515"/>
              <a:ext cx="75" cy="62"/>
            </a:xfrm>
            <a:custGeom>
              <a:avLst/>
              <a:gdLst>
                <a:gd name="T0" fmla="*/ 0 w 151"/>
                <a:gd name="T1" fmla="*/ 1 h 123"/>
                <a:gd name="T2" fmla="*/ 0 w 151"/>
                <a:gd name="T3" fmla="*/ 1 h 123"/>
                <a:gd name="T4" fmla="*/ 0 w 151"/>
                <a:gd name="T5" fmla="*/ 1 h 123"/>
                <a:gd name="T6" fmla="*/ 0 w 151"/>
                <a:gd name="T7" fmla="*/ 1 h 123"/>
                <a:gd name="T8" fmla="*/ 0 w 151"/>
                <a:gd name="T9" fmla="*/ 1 h 123"/>
                <a:gd name="T10" fmla="*/ 0 w 151"/>
                <a:gd name="T11" fmla="*/ 1 h 123"/>
                <a:gd name="T12" fmla="*/ 0 w 151"/>
                <a:gd name="T13" fmla="*/ 1 h 123"/>
                <a:gd name="T14" fmla="*/ 0 w 151"/>
                <a:gd name="T15" fmla="*/ 1 h 123"/>
                <a:gd name="T16" fmla="*/ 0 w 151"/>
                <a:gd name="T17" fmla="*/ 1 h 123"/>
                <a:gd name="T18" fmla="*/ 0 w 151"/>
                <a:gd name="T19" fmla="*/ 1 h 123"/>
                <a:gd name="T20" fmla="*/ 0 w 151"/>
                <a:gd name="T21" fmla="*/ 1 h 123"/>
                <a:gd name="T22" fmla="*/ 0 w 151"/>
                <a:gd name="T23" fmla="*/ 1 h 123"/>
                <a:gd name="T24" fmla="*/ 0 w 151"/>
                <a:gd name="T25" fmla="*/ 1 h 123"/>
                <a:gd name="T26" fmla="*/ 0 w 151"/>
                <a:gd name="T27" fmla="*/ 1 h 123"/>
                <a:gd name="T28" fmla="*/ 0 w 151"/>
                <a:gd name="T29" fmla="*/ 1 h 123"/>
                <a:gd name="T30" fmla="*/ 0 w 151"/>
                <a:gd name="T31" fmla="*/ 1 h 123"/>
                <a:gd name="T32" fmla="*/ 0 w 151"/>
                <a:gd name="T33" fmla="*/ 1 h 123"/>
                <a:gd name="T34" fmla="*/ 0 w 151"/>
                <a:gd name="T35" fmla="*/ 1 h 123"/>
                <a:gd name="T36" fmla="*/ 0 w 151"/>
                <a:gd name="T37" fmla="*/ 1 h 123"/>
                <a:gd name="T38" fmla="*/ 0 w 151"/>
                <a:gd name="T39" fmla="*/ 1 h 123"/>
                <a:gd name="T40" fmla="*/ 0 w 151"/>
                <a:gd name="T41" fmla="*/ 1 h 123"/>
                <a:gd name="T42" fmla="*/ 0 w 151"/>
                <a:gd name="T43" fmla="*/ 0 h 123"/>
                <a:gd name="T44" fmla="*/ 0 w 151"/>
                <a:gd name="T45" fmla="*/ 0 h 123"/>
                <a:gd name="T46" fmla="*/ 0 w 151"/>
                <a:gd name="T47" fmla="*/ 1 h 123"/>
                <a:gd name="T48" fmla="*/ 0 w 151"/>
                <a:gd name="T49" fmla="*/ 1 h 123"/>
                <a:gd name="T50" fmla="*/ 0 w 151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1" h="123">
                  <a:moveTo>
                    <a:pt x="138" y="1"/>
                  </a:moveTo>
                  <a:lnTo>
                    <a:pt x="151" y="23"/>
                  </a:lnTo>
                  <a:lnTo>
                    <a:pt x="147" y="30"/>
                  </a:lnTo>
                  <a:lnTo>
                    <a:pt x="137" y="48"/>
                  </a:lnTo>
                  <a:lnTo>
                    <a:pt x="122" y="71"/>
                  </a:lnTo>
                  <a:lnTo>
                    <a:pt x="103" y="95"/>
                  </a:lnTo>
                  <a:lnTo>
                    <a:pt x="82" y="114"/>
                  </a:lnTo>
                  <a:lnTo>
                    <a:pt x="57" y="123"/>
                  </a:lnTo>
                  <a:lnTo>
                    <a:pt x="34" y="117"/>
                  </a:lnTo>
                  <a:lnTo>
                    <a:pt x="11" y="91"/>
                  </a:lnTo>
                  <a:lnTo>
                    <a:pt x="3" y="72"/>
                  </a:lnTo>
                  <a:lnTo>
                    <a:pt x="0" y="57"/>
                  </a:lnTo>
                  <a:lnTo>
                    <a:pt x="0" y="44"/>
                  </a:lnTo>
                  <a:lnTo>
                    <a:pt x="6" y="32"/>
                  </a:lnTo>
                  <a:lnTo>
                    <a:pt x="14" y="24"/>
                  </a:lnTo>
                  <a:lnTo>
                    <a:pt x="25" y="16"/>
                  </a:lnTo>
                  <a:lnTo>
                    <a:pt x="38" y="10"/>
                  </a:lnTo>
                  <a:lnTo>
                    <a:pt x="52" y="7"/>
                  </a:lnTo>
                  <a:lnTo>
                    <a:pt x="67" y="3"/>
                  </a:lnTo>
                  <a:lnTo>
                    <a:pt x="82" y="2"/>
                  </a:lnTo>
                  <a:lnTo>
                    <a:pt x="97" y="1"/>
                  </a:lnTo>
                  <a:lnTo>
                    <a:pt x="109" y="0"/>
                  </a:lnTo>
                  <a:lnTo>
                    <a:pt x="121" y="0"/>
                  </a:lnTo>
                  <a:lnTo>
                    <a:pt x="130" y="1"/>
                  </a:lnTo>
                  <a:lnTo>
                    <a:pt x="136" y="1"/>
                  </a:lnTo>
                  <a:lnTo>
                    <a:pt x="138" y="1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2867" y="2446"/>
              <a:ext cx="76" cy="62"/>
            </a:xfrm>
            <a:custGeom>
              <a:avLst/>
              <a:gdLst>
                <a:gd name="T0" fmla="*/ 1 w 152"/>
                <a:gd name="T1" fmla="*/ 1 h 123"/>
                <a:gd name="T2" fmla="*/ 1 w 152"/>
                <a:gd name="T3" fmla="*/ 1 h 123"/>
                <a:gd name="T4" fmla="*/ 1 w 152"/>
                <a:gd name="T5" fmla="*/ 1 h 123"/>
                <a:gd name="T6" fmla="*/ 1 w 152"/>
                <a:gd name="T7" fmla="*/ 1 h 123"/>
                <a:gd name="T8" fmla="*/ 1 w 152"/>
                <a:gd name="T9" fmla="*/ 1 h 123"/>
                <a:gd name="T10" fmla="*/ 1 w 152"/>
                <a:gd name="T11" fmla="*/ 1 h 123"/>
                <a:gd name="T12" fmla="*/ 1 w 152"/>
                <a:gd name="T13" fmla="*/ 1 h 123"/>
                <a:gd name="T14" fmla="*/ 1 w 152"/>
                <a:gd name="T15" fmla="*/ 1 h 123"/>
                <a:gd name="T16" fmla="*/ 1 w 152"/>
                <a:gd name="T17" fmla="*/ 1 h 123"/>
                <a:gd name="T18" fmla="*/ 1 w 152"/>
                <a:gd name="T19" fmla="*/ 1 h 123"/>
                <a:gd name="T20" fmla="*/ 1 w 152"/>
                <a:gd name="T21" fmla="*/ 1 h 123"/>
                <a:gd name="T22" fmla="*/ 1 w 152"/>
                <a:gd name="T23" fmla="*/ 1 h 123"/>
                <a:gd name="T24" fmla="*/ 1 w 152"/>
                <a:gd name="T25" fmla="*/ 1 h 123"/>
                <a:gd name="T26" fmla="*/ 1 w 152"/>
                <a:gd name="T27" fmla="*/ 1 h 123"/>
                <a:gd name="T28" fmla="*/ 1 w 152"/>
                <a:gd name="T29" fmla="*/ 1 h 123"/>
                <a:gd name="T30" fmla="*/ 0 w 152"/>
                <a:gd name="T31" fmla="*/ 1 h 123"/>
                <a:gd name="T32" fmla="*/ 1 w 152"/>
                <a:gd name="T33" fmla="*/ 1 h 123"/>
                <a:gd name="T34" fmla="*/ 1 w 152"/>
                <a:gd name="T35" fmla="*/ 1 h 123"/>
                <a:gd name="T36" fmla="*/ 1 w 152"/>
                <a:gd name="T37" fmla="*/ 1 h 123"/>
                <a:gd name="T38" fmla="*/ 1 w 152"/>
                <a:gd name="T39" fmla="*/ 0 h 123"/>
                <a:gd name="T40" fmla="*/ 1 w 152"/>
                <a:gd name="T41" fmla="*/ 1 h 123"/>
                <a:gd name="T42" fmla="*/ 1 w 152"/>
                <a:gd name="T43" fmla="*/ 1 h 123"/>
                <a:gd name="T44" fmla="*/ 1 w 152"/>
                <a:gd name="T45" fmla="*/ 1 h 123"/>
                <a:gd name="T46" fmla="*/ 1 w 152"/>
                <a:gd name="T47" fmla="*/ 1 h 123"/>
                <a:gd name="T48" fmla="*/ 1 w 152"/>
                <a:gd name="T49" fmla="*/ 1 h 123"/>
                <a:gd name="T50" fmla="*/ 1 w 152"/>
                <a:gd name="T51" fmla="*/ 1 h 123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52" h="123">
                  <a:moveTo>
                    <a:pt x="152" y="99"/>
                  </a:moveTo>
                  <a:lnTo>
                    <a:pt x="139" y="122"/>
                  </a:lnTo>
                  <a:lnTo>
                    <a:pt x="137" y="122"/>
                  </a:lnTo>
                  <a:lnTo>
                    <a:pt x="131" y="122"/>
                  </a:lnTo>
                  <a:lnTo>
                    <a:pt x="122" y="123"/>
                  </a:lnTo>
                  <a:lnTo>
                    <a:pt x="110" y="122"/>
                  </a:lnTo>
                  <a:lnTo>
                    <a:pt x="98" y="122"/>
                  </a:lnTo>
                  <a:lnTo>
                    <a:pt x="83" y="121"/>
                  </a:lnTo>
                  <a:lnTo>
                    <a:pt x="68" y="118"/>
                  </a:lnTo>
                  <a:lnTo>
                    <a:pt x="53" y="116"/>
                  </a:lnTo>
                  <a:lnTo>
                    <a:pt x="39" y="111"/>
                  </a:lnTo>
                  <a:lnTo>
                    <a:pt x="26" y="106"/>
                  </a:lnTo>
                  <a:lnTo>
                    <a:pt x="15" y="99"/>
                  </a:lnTo>
                  <a:lnTo>
                    <a:pt x="7" y="91"/>
                  </a:lnTo>
                  <a:lnTo>
                    <a:pt x="1" y="79"/>
                  </a:lnTo>
                  <a:lnTo>
                    <a:pt x="0" y="66"/>
                  </a:lnTo>
                  <a:lnTo>
                    <a:pt x="3" y="51"/>
                  </a:lnTo>
                  <a:lnTo>
                    <a:pt x="11" y="33"/>
                  </a:lnTo>
                  <a:lnTo>
                    <a:pt x="34" y="6"/>
                  </a:lnTo>
                  <a:lnTo>
                    <a:pt x="58" y="0"/>
                  </a:lnTo>
                  <a:lnTo>
                    <a:pt x="83" y="8"/>
                  </a:lnTo>
                  <a:lnTo>
                    <a:pt x="104" y="27"/>
                  </a:lnTo>
                  <a:lnTo>
                    <a:pt x="123" y="50"/>
                  </a:lnTo>
                  <a:lnTo>
                    <a:pt x="138" y="73"/>
                  </a:lnTo>
                  <a:lnTo>
                    <a:pt x="148" y="92"/>
                  </a:lnTo>
                  <a:lnTo>
                    <a:pt x="152" y="9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2555" y="2447"/>
              <a:ext cx="68" cy="74"/>
            </a:xfrm>
            <a:custGeom>
              <a:avLst/>
              <a:gdLst>
                <a:gd name="T0" fmla="*/ 1 w 136"/>
                <a:gd name="T1" fmla="*/ 1 h 148"/>
                <a:gd name="T2" fmla="*/ 0 w 136"/>
                <a:gd name="T3" fmla="*/ 1 h 148"/>
                <a:gd name="T4" fmla="*/ 1 w 136"/>
                <a:gd name="T5" fmla="*/ 1 h 148"/>
                <a:gd name="T6" fmla="*/ 1 w 136"/>
                <a:gd name="T7" fmla="*/ 1 h 148"/>
                <a:gd name="T8" fmla="*/ 1 w 136"/>
                <a:gd name="T9" fmla="*/ 1 h 148"/>
                <a:gd name="T10" fmla="*/ 1 w 136"/>
                <a:gd name="T11" fmla="*/ 1 h 148"/>
                <a:gd name="T12" fmla="*/ 1 w 136"/>
                <a:gd name="T13" fmla="*/ 1 h 148"/>
                <a:gd name="T14" fmla="*/ 1 w 136"/>
                <a:gd name="T15" fmla="*/ 1 h 148"/>
                <a:gd name="T16" fmla="*/ 1 w 136"/>
                <a:gd name="T17" fmla="*/ 1 h 148"/>
                <a:gd name="T18" fmla="*/ 1 w 136"/>
                <a:gd name="T19" fmla="*/ 1 h 148"/>
                <a:gd name="T20" fmla="*/ 1 w 136"/>
                <a:gd name="T21" fmla="*/ 1 h 148"/>
                <a:gd name="T22" fmla="*/ 1 w 136"/>
                <a:gd name="T23" fmla="*/ 1 h 148"/>
                <a:gd name="T24" fmla="*/ 1 w 136"/>
                <a:gd name="T25" fmla="*/ 1 h 148"/>
                <a:gd name="T26" fmla="*/ 1 w 136"/>
                <a:gd name="T27" fmla="*/ 1 h 148"/>
                <a:gd name="T28" fmla="*/ 1 w 136"/>
                <a:gd name="T29" fmla="*/ 1 h 148"/>
                <a:gd name="T30" fmla="*/ 1 w 136"/>
                <a:gd name="T31" fmla="*/ 1 h 148"/>
                <a:gd name="T32" fmla="*/ 1 w 136"/>
                <a:gd name="T33" fmla="*/ 1 h 148"/>
                <a:gd name="T34" fmla="*/ 1 w 136"/>
                <a:gd name="T35" fmla="*/ 1 h 148"/>
                <a:gd name="T36" fmla="*/ 1 w 136"/>
                <a:gd name="T37" fmla="*/ 1 h 148"/>
                <a:gd name="T38" fmla="*/ 1 w 136"/>
                <a:gd name="T39" fmla="*/ 1 h 148"/>
                <a:gd name="T40" fmla="*/ 1 w 136"/>
                <a:gd name="T41" fmla="*/ 1 h 148"/>
                <a:gd name="T42" fmla="*/ 1 w 136"/>
                <a:gd name="T43" fmla="*/ 1 h 148"/>
                <a:gd name="T44" fmla="*/ 1 w 136"/>
                <a:gd name="T45" fmla="*/ 1 h 148"/>
                <a:gd name="T46" fmla="*/ 1 w 136"/>
                <a:gd name="T47" fmla="*/ 1 h 148"/>
                <a:gd name="T48" fmla="*/ 1 w 136"/>
                <a:gd name="T49" fmla="*/ 1 h 148"/>
                <a:gd name="T50" fmla="*/ 1 w 136"/>
                <a:gd name="T51" fmla="*/ 1 h 148"/>
                <a:gd name="T52" fmla="*/ 1 w 136"/>
                <a:gd name="T53" fmla="*/ 1 h 148"/>
                <a:gd name="T54" fmla="*/ 1 w 136"/>
                <a:gd name="T55" fmla="*/ 1 h 148"/>
                <a:gd name="T56" fmla="*/ 1 w 136"/>
                <a:gd name="T57" fmla="*/ 1 h 148"/>
                <a:gd name="T58" fmla="*/ 1 w 136"/>
                <a:gd name="T59" fmla="*/ 1 h 148"/>
                <a:gd name="T60" fmla="*/ 1 w 136"/>
                <a:gd name="T61" fmla="*/ 1 h 148"/>
                <a:gd name="T62" fmla="*/ 1 w 136"/>
                <a:gd name="T63" fmla="*/ 1 h 14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8">
                  <a:moveTo>
                    <a:pt x="14" y="75"/>
                  </a:moveTo>
                  <a:lnTo>
                    <a:pt x="6" y="67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8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7"/>
                  </a:lnTo>
                  <a:lnTo>
                    <a:pt x="20" y="25"/>
                  </a:lnTo>
                  <a:lnTo>
                    <a:pt x="24" y="25"/>
                  </a:lnTo>
                  <a:lnTo>
                    <a:pt x="30" y="25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0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7" y="24"/>
                  </a:lnTo>
                  <a:lnTo>
                    <a:pt x="121" y="26"/>
                  </a:lnTo>
                  <a:lnTo>
                    <a:pt x="126" y="29"/>
                  </a:lnTo>
                  <a:lnTo>
                    <a:pt x="129" y="32"/>
                  </a:lnTo>
                  <a:lnTo>
                    <a:pt x="133" y="37"/>
                  </a:lnTo>
                  <a:lnTo>
                    <a:pt x="136" y="46"/>
                  </a:lnTo>
                  <a:lnTo>
                    <a:pt x="135" y="56"/>
                  </a:lnTo>
                  <a:lnTo>
                    <a:pt x="130" y="65"/>
                  </a:lnTo>
                  <a:lnTo>
                    <a:pt x="122" y="73"/>
                  </a:lnTo>
                  <a:lnTo>
                    <a:pt x="130" y="80"/>
                  </a:lnTo>
                  <a:lnTo>
                    <a:pt x="135" y="90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5"/>
                  </a:lnTo>
                  <a:lnTo>
                    <a:pt x="126" y="118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40"/>
                  </a:lnTo>
                  <a:lnTo>
                    <a:pt x="80" y="146"/>
                  </a:lnTo>
                  <a:lnTo>
                    <a:pt x="69" y="148"/>
                  </a:lnTo>
                  <a:lnTo>
                    <a:pt x="59" y="146"/>
                  </a:lnTo>
                  <a:lnTo>
                    <a:pt x="51" y="140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20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5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579" y="2473"/>
              <a:ext cx="20" cy="21"/>
            </a:xfrm>
            <a:custGeom>
              <a:avLst/>
              <a:gdLst>
                <a:gd name="T0" fmla="*/ 1 w 39"/>
                <a:gd name="T1" fmla="*/ 1 h 40"/>
                <a:gd name="T2" fmla="*/ 1 w 39"/>
                <a:gd name="T3" fmla="*/ 1 h 40"/>
                <a:gd name="T4" fmla="*/ 1 w 39"/>
                <a:gd name="T5" fmla="*/ 1 h 40"/>
                <a:gd name="T6" fmla="*/ 1 w 39"/>
                <a:gd name="T7" fmla="*/ 1 h 40"/>
                <a:gd name="T8" fmla="*/ 1 w 39"/>
                <a:gd name="T9" fmla="*/ 1 h 40"/>
                <a:gd name="T10" fmla="*/ 1 w 39"/>
                <a:gd name="T11" fmla="*/ 1 h 40"/>
                <a:gd name="T12" fmla="*/ 1 w 39"/>
                <a:gd name="T13" fmla="*/ 1 h 40"/>
                <a:gd name="T14" fmla="*/ 1 w 39"/>
                <a:gd name="T15" fmla="*/ 1 h 40"/>
                <a:gd name="T16" fmla="*/ 1 w 39"/>
                <a:gd name="T17" fmla="*/ 0 h 40"/>
                <a:gd name="T18" fmla="*/ 1 w 39"/>
                <a:gd name="T19" fmla="*/ 1 h 40"/>
                <a:gd name="T20" fmla="*/ 1 w 39"/>
                <a:gd name="T21" fmla="*/ 1 h 40"/>
                <a:gd name="T22" fmla="*/ 1 w 39"/>
                <a:gd name="T23" fmla="*/ 1 h 40"/>
                <a:gd name="T24" fmla="*/ 0 w 39"/>
                <a:gd name="T25" fmla="*/ 1 h 40"/>
                <a:gd name="T26" fmla="*/ 1 w 39"/>
                <a:gd name="T27" fmla="*/ 1 h 40"/>
                <a:gd name="T28" fmla="*/ 1 w 39"/>
                <a:gd name="T29" fmla="*/ 1 h 40"/>
                <a:gd name="T30" fmla="*/ 1 w 39"/>
                <a:gd name="T31" fmla="*/ 1 h 40"/>
                <a:gd name="T32" fmla="*/ 1 w 39"/>
                <a:gd name="T33" fmla="*/ 1 h 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40">
                  <a:moveTo>
                    <a:pt x="19" y="40"/>
                  </a:moveTo>
                  <a:lnTo>
                    <a:pt x="27" y="39"/>
                  </a:lnTo>
                  <a:lnTo>
                    <a:pt x="33" y="34"/>
                  </a:lnTo>
                  <a:lnTo>
                    <a:pt x="38" y="27"/>
                  </a:lnTo>
                  <a:lnTo>
                    <a:pt x="39" y="20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2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20"/>
                  </a:lnTo>
                  <a:lnTo>
                    <a:pt x="1" y="27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642" y="1923"/>
              <a:ext cx="68" cy="74"/>
            </a:xfrm>
            <a:custGeom>
              <a:avLst/>
              <a:gdLst>
                <a:gd name="T0" fmla="*/ 1 w 136"/>
                <a:gd name="T1" fmla="*/ 1 h 147"/>
                <a:gd name="T2" fmla="*/ 0 w 136"/>
                <a:gd name="T3" fmla="*/ 1 h 147"/>
                <a:gd name="T4" fmla="*/ 1 w 136"/>
                <a:gd name="T5" fmla="*/ 1 h 147"/>
                <a:gd name="T6" fmla="*/ 1 w 136"/>
                <a:gd name="T7" fmla="*/ 1 h 147"/>
                <a:gd name="T8" fmla="*/ 1 w 136"/>
                <a:gd name="T9" fmla="*/ 1 h 147"/>
                <a:gd name="T10" fmla="*/ 1 w 136"/>
                <a:gd name="T11" fmla="*/ 1 h 147"/>
                <a:gd name="T12" fmla="*/ 1 w 136"/>
                <a:gd name="T13" fmla="*/ 1 h 147"/>
                <a:gd name="T14" fmla="*/ 1 w 136"/>
                <a:gd name="T15" fmla="*/ 1 h 147"/>
                <a:gd name="T16" fmla="*/ 1 w 136"/>
                <a:gd name="T17" fmla="*/ 1 h 147"/>
                <a:gd name="T18" fmla="*/ 1 w 136"/>
                <a:gd name="T19" fmla="*/ 1 h 147"/>
                <a:gd name="T20" fmla="*/ 1 w 136"/>
                <a:gd name="T21" fmla="*/ 1 h 147"/>
                <a:gd name="T22" fmla="*/ 1 w 136"/>
                <a:gd name="T23" fmla="*/ 1 h 147"/>
                <a:gd name="T24" fmla="*/ 1 w 136"/>
                <a:gd name="T25" fmla="*/ 1 h 147"/>
                <a:gd name="T26" fmla="*/ 1 w 136"/>
                <a:gd name="T27" fmla="*/ 1 h 147"/>
                <a:gd name="T28" fmla="*/ 1 w 136"/>
                <a:gd name="T29" fmla="*/ 1 h 147"/>
                <a:gd name="T30" fmla="*/ 1 w 136"/>
                <a:gd name="T31" fmla="*/ 1 h 147"/>
                <a:gd name="T32" fmla="*/ 1 w 136"/>
                <a:gd name="T33" fmla="*/ 1 h 147"/>
                <a:gd name="T34" fmla="*/ 1 w 136"/>
                <a:gd name="T35" fmla="*/ 1 h 147"/>
                <a:gd name="T36" fmla="*/ 1 w 136"/>
                <a:gd name="T37" fmla="*/ 1 h 147"/>
                <a:gd name="T38" fmla="*/ 1 w 136"/>
                <a:gd name="T39" fmla="*/ 1 h 147"/>
                <a:gd name="T40" fmla="*/ 1 w 136"/>
                <a:gd name="T41" fmla="*/ 1 h 147"/>
                <a:gd name="T42" fmla="*/ 1 w 136"/>
                <a:gd name="T43" fmla="*/ 1 h 147"/>
                <a:gd name="T44" fmla="*/ 1 w 136"/>
                <a:gd name="T45" fmla="*/ 1 h 147"/>
                <a:gd name="T46" fmla="*/ 1 w 136"/>
                <a:gd name="T47" fmla="*/ 1 h 147"/>
                <a:gd name="T48" fmla="*/ 1 w 136"/>
                <a:gd name="T49" fmla="*/ 1 h 147"/>
                <a:gd name="T50" fmla="*/ 1 w 136"/>
                <a:gd name="T51" fmla="*/ 1 h 147"/>
                <a:gd name="T52" fmla="*/ 1 w 136"/>
                <a:gd name="T53" fmla="*/ 1 h 147"/>
                <a:gd name="T54" fmla="*/ 1 w 136"/>
                <a:gd name="T55" fmla="*/ 1 h 147"/>
                <a:gd name="T56" fmla="*/ 1 w 136"/>
                <a:gd name="T57" fmla="*/ 1 h 147"/>
                <a:gd name="T58" fmla="*/ 1 w 136"/>
                <a:gd name="T59" fmla="*/ 1 h 147"/>
                <a:gd name="T60" fmla="*/ 1 w 136"/>
                <a:gd name="T61" fmla="*/ 1 h 147"/>
                <a:gd name="T62" fmla="*/ 1 w 136"/>
                <a:gd name="T63" fmla="*/ 1 h 147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136" h="147">
                  <a:moveTo>
                    <a:pt x="14" y="74"/>
                  </a:moveTo>
                  <a:lnTo>
                    <a:pt x="6" y="66"/>
                  </a:lnTo>
                  <a:lnTo>
                    <a:pt x="1" y="57"/>
                  </a:lnTo>
                  <a:lnTo>
                    <a:pt x="0" y="47"/>
                  </a:lnTo>
                  <a:lnTo>
                    <a:pt x="4" y="36"/>
                  </a:lnTo>
                  <a:lnTo>
                    <a:pt x="7" y="33"/>
                  </a:lnTo>
                  <a:lnTo>
                    <a:pt x="11" y="30"/>
                  </a:lnTo>
                  <a:lnTo>
                    <a:pt x="15" y="26"/>
                  </a:lnTo>
                  <a:lnTo>
                    <a:pt x="20" y="25"/>
                  </a:lnTo>
                  <a:lnTo>
                    <a:pt x="25" y="24"/>
                  </a:lnTo>
                  <a:lnTo>
                    <a:pt x="30" y="24"/>
                  </a:lnTo>
                  <a:lnTo>
                    <a:pt x="35" y="25"/>
                  </a:lnTo>
                  <a:lnTo>
                    <a:pt x="41" y="27"/>
                  </a:lnTo>
                  <a:lnTo>
                    <a:pt x="43" y="16"/>
                  </a:lnTo>
                  <a:lnTo>
                    <a:pt x="50" y="8"/>
                  </a:lnTo>
                  <a:lnTo>
                    <a:pt x="58" y="2"/>
                  </a:lnTo>
                  <a:lnTo>
                    <a:pt x="68" y="0"/>
                  </a:lnTo>
                  <a:lnTo>
                    <a:pt x="79" y="2"/>
                  </a:lnTo>
                  <a:lnTo>
                    <a:pt x="87" y="8"/>
                  </a:lnTo>
                  <a:lnTo>
                    <a:pt x="92" y="16"/>
                  </a:lnTo>
                  <a:lnTo>
                    <a:pt x="95" y="26"/>
                  </a:lnTo>
                  <a:lnTo>
                    <a:pt x="101" y="24"/>
                  </a:lnTo>
                  <a:lnTo>
                    <a:pt x="105" y="23"/>
                  </a:lnTo>
                  <a:lnTo>
                    <a:pt x="111" y="23"/>
                  </a:lnTo>
                  <a:lnTo>
                    <a:pt x="116" y="24"/>
                  </a:lnTo>
                  <a:lnTo>
                    <a:pt x="121" y="25"/>
                  </a:lnTo>
                  <a:lnTo>
                    <a:pt x="126" y="28"/>
                  </a:lnTo>
                  <a:lnTo>
                    <a:pt x="129" y="32"/>
                  </a:lnTo>
                  <a:lnTo>
                    <a:pt x="133" y="35"/>
                  </a:lnTo>
                  <a:lnTo>
                    <a:pt x="136" y="46"/>
                  </a:lnTo>
                  <a:lnTo>
                    <a:pt x="135" y="55"/>
                  </a:lnTo>
                  <a:lnTo>
                    <a:pt x="130" y="65"/>
                  </a:lnTo>
                  <a:lnTo>
                    <a:pt x="122" y="72"/>
                  </a:lnTo>
                  <a:lnTo>
                    <a:pt x="130" y="80"/>
                  </a:lnTo>
                  <a:lnTo>
                    <a:pt x="135" y="89"/>
                  </a:lnTo>
                  <a:lnTo>
                    <a:pt x="136" y="100"/>
                  </a:lnTo>
                  <a:lnTo>
                    <a:pt x="133" y="110"/>
                  </a:lnTo>
                  <a:lnTo>
                    <a:pt x="129" y="114"/>
                  </a:lnTo>
                  <a:lnTo>
                    <a:pt x="126" y="117"/>
                  </a:lnTo>
                  <a:lnTo>
                    <a:pt x="121" y="121"/>
                  </a:lnTo>
                  <a:lnTo>
                    <a:pt x="117" y="122"/>
                  </a:lnTo>
                  <a:lnTo>
                    <a:pt x="112" y="123"/>
                  </a:lnTo>
                  <a:lnTo>
                    <a:pt x="106" y="123"/>
                  </a:lnTo>
                  <a:lnTo>
                    <a:pt x="102" y="122"/>
                  </a:lnTo>
                  <a:lnTo>
                    <a:pt x="96" y="121"/>
                  </a:lnTo>
                  <a:lnTo>
                    <a:pt x="94" y="131"/>
                  </a:lnTo>
                  <a:lnTo>
                    <a:pt x="88" y="139"/>
                  </a:lnTo>
                  <a:lnTo>
                    <a:pt x="80" y="145"/>
                  </a:lnTo>
                  <a:lnTo>
                    <a:pt x="69" y="147"/>
                  </a:lnTo>
                  <a:lnTo>
                    <a:pt x="59" y="145"/>
                  </a:lnTo>
                  <a:lnTo>
                    <a:pt x="51" y="139"/>
                  </a:lnTo>
                  <a:lnTo>
                    <a:pt x="45" y="131"/>
                  </a:lnTo>
                  <a:lnTo>
                    <a:pt x="42" y="121"/>
                  </a:lnTo>
                  <a:lnTo>
                    <a:pt x="36" y="123"/>
                  </a:lnTo>
                  <a:lnTo>
                    <a:pt x="31" y="124"/>
                  </a:lnTo>
                  <a:lnTo>
                    <a:pt x="26" y="124"/>
                  </a:lnTo>
                  <a:lnTo>
                    <a:pt x="21" y="123"/>
                  </a:lnTo>
                  <a:lnTo>
                    <a:pt x="16" y="122"/>
                  </a:lnTo>
                  <a:lnTo>
                    <a:pt x="12" y="119"/>
                  </a:lnTo>
                  <a:lnTo>
                    <a:pt x="8" y="116"/>
                  </a:lnTo>
                  <a:lnTo>
                    <a:pt x="5" y="111"/>
                  </a:lnTo>
                  <a:lnTo>
                    <a:pt x="1" y="101"/>
                  </a:lnTo>
                  <a:lnTo>
                    <a:pt x="3" y="92"/>
                  </a:lnTo>
                  <a:lnTo>
                    <a:pt x="7" y="83"/>
                  </a:lnTo>
                  <a:lnTo>
                    <a:pt x="14" y="74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667" y="1949"/>
              <a:ext cx="20" cy="20"/>
            </a:xfrm>
            <a:custGeom>
              <a:avLst/>
              <a:gdLst>
                <a:gd name="T0" fmla="*/ 1 w 39"/>
                <a:gd name="T1" fmla="*/ 1 h 39"/>
                <a:gd name="T2" fmla="*/ 1 w 39"/>
                <a:gd name="T3" fmla="*/ 1 h 39"/>
                <a:gd name="T4" fmla="*/ 1 w 39"/>
                <a:gd name="T5" fmla="*/ 1 h 39"/>
                <a:gd name="T6" fmla="*/ 1 w 39"/>
                <a:gd name="T7" fmla="*/ 1 h 39"/>
                <a:gd name="T8" fmla="*/ 1 w 39"/>
                <a:gd name="T9" fmla="*/ 1 h 39"/>
                <a:gd name="T10" fmla="*/ 1 w 39"/>
                <a:gd name="T11" fmla="*/ 1 h 39"/>
                <a:gd name="T12" fmla="*/ 1 w 39"/>
                <a:gd name="T13" fmla="*/ 1 h 39"/>
                <a:gd name="T14" fmla="*/ 1 w 39"/>
                <a:gd name="T15" fmla="*/ 1 h 39"/>
                <a:gd name="T16" fmla="*/ 1 w 39"/>
                <a:gd name="T17" fmla="*/ 0 h 39"/>
                <a:gd name="T18" fmla="*/ 1 w 39"/>
                <a:gd name="T19" fmla="*/ 1 h 39"/>
                <a:gd name="T20" fmla="*/ 1 w 39"/>
                <a:gd name="T21" fmla="*/ 1 h 39"/>
                <a:gd name="T22" fmla="*/ 1 w 39"/>
                <a:gd name="T23" fmla="*/ 1 h 39"/>
                <a:gd name="T24" fmla="*/ 0 w 39"/>
                <a:gd name="T25" fmla="*/ 1 h 39"/>
                <a:gd name="T26" fmla="*/ 1 w 39"/>
                <a:gd name="T27" fmla="*/ 1 h 39"/>
                <a:gd name="T28" fmla="*/ 1 w 39"/>
                <a:gd name="T29" fmla="*/ 1 h 39"/>
                <a:gd name="T30" fmla="*/ 1 w 39"/>
                <a:gd name="T31" fmla="*/ 1 h 39"/>
                <a:gd name="T32" fmla="*/ 1 w 39"/>
                <a:gd name="T33" fmla="*/ 1 h 3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39" h="39">
                  <a:moveTo>
                    <a:pt x="19" y="39"/>
                  </a:moveTo>
                  <a:lnTo>
                    <a:pt x="28" y="38"/>
                  </a:lnTo>
                  <a:lnTo>
                    <a:pt x="33" y="33"/>
                  </a:lnTo>
                  <a:lnTo>
                    <a:pt x="38" y="27"/>
                  </a:lnTo>
                  <a:lnTo>
                    <a:pt x="39" y="19"/>
                  </a:lnTo>
                  <a:lnTo>
                    <a:pt x="38" y="12"/>
                  </a:lnTo>
                  <a:lnTo>
                    <a:pt x="33" y="5"/>
                  </a:lnTo>
                  <a:lnTo>
                    <a:pt x="28" y="1"/>
                  </a:lnTo>
                  <a:lnTo>
                    <a:pt x="19" y="0"/>
                  </a:lnTo>
                  <a:lnTo>
                    <a:pt x="13" y="1"/>
                  </a:lnTo>
                  <a:lnTo>
                    <a:pt x="6" y="5"/>
                  </a:lnTo>
                  <a:lnTo>
                    <a:pt x="1" y="12"/>
                  </a:lnTo>
                  <a:lnTo>
                    <a:pt x="0" y="19"/>
                  </a:lnTo>
                  <a:lnTo>
                    <a:pt x="1" y="27"/>
                  </a:lnTo>
                  <a:lnTo>
                    <a:pt x="6" y="33"/>
                  </a:lnTo>
                  <a:lnTo>
                    <a:pt x="13" y="38"/>
                  </a:lnTo>
                  <a:lnTo>
                    <a:pt x="19" y="3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2593" y="1695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9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29"/>
                  </a:lnTo>
                  <a:lnTo>
                    <a:pt x="2" y="35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10" y="50"/>
                  </a:lnTo>
                  <a:lnTo>
                    <a:pt x="14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2601" y="170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4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2352" y="181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7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2359" y="1819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8" y="10"/>
                  </a:lnTo>
                  <a:lnTo>
                    <a:pt x="29" y="13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336" y="1607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343" y="1614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2456" y="192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5" y="13"/>
                  </a:lnTo>
                  <a:lnTo>
                    <a:pt x="52" y="8"/>
                  </a:lnTo>
                  <a:lnTo>
                    <a:pt x="47" y="5"/>
                  </a:lnTo>
                  <a:lnTo>
                    <a:pt x="42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7" y="54"/>
                  </a:lnTo>
                  <a:lnTo>
                    <a:pt x="52" y="51"/>
                  </a:lnTo>
                  <a:lnTo>
                    <a:pt x="55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2463" y="193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1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357" y="1988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365" y="1995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3"/>
                  </a:lnTo>
                  <a:lnTo>
                    <a:pt x="27" y="6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658" y="2044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7"/>
                  </a:lnTo>
                  <a:lnTo>
                    <a:pt x="9" y="51"/>
                  </a:lnTo>
                  <a:lnTo>
                    <a:pt x="13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5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666" y="205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6" y="27"/>
                  </a:lnTo>
                  <a:lnTo>
                    <a:pt x="4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4" y="5"/>
                  </a:lnTo>
                  <a:lnTo>
                    <a:pt x="6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8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1"/>
                  </a:lnTo>
                  <a:lnTo>
                    <a:pt x="25" y="26"/>
                  </a:lnTo>
                  <a:lnTo>
                    <a:pt x="20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674" y="1787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6" y="60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682" y="1795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8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677" y="2164"/>
              <a:ext cx="30" cy="29"/>
            </a:xfrm>
            <a:custGeom>
              <a:avLst/>
              <a:gdLst>
                <a:gd name="T0" fmla="*/ 1 w 58"/>
                <a:gd name="T1" fmla="*/ 0 h 60"/>
                <a:gd name="T2" fmla="*/ 1 w 58"/>
                <a:gd name="T3" fmla="*/ 0 h 60"/>
                <a:gd name="T4" fmla="*/ 1 w 58"/>
                <a:gd name="T5" fmla="*/ 0 h 60"/>
                <a:gd name="T6" fmla="*/ 1 w 58"/>
                <a:gd name="T7" fmla="*/ 0 h 60"/>
                <a:gd name="T8" fmla="*/ 1 w 58"/>
                <a:gd name="T9" fmla="*/ 0 h 60"/>
                <a:gd name="T10" fmla="*/ 1 w 58"/>
                <a:gd name="T11" fmla="*/ 0 h 60"/>
                <a:gd name="T12" fmla="*/ 1 w 58"/>
                <a:gd name="T13" fmla="*/ 0 h 60"/>
                <a:gd name="T14" fmla="*/ 1 w 58"/>
                <a:gd name="T15" fmla="*/ 0 h 60"/>
                <a:gd name="T16" fmla="*/ 1 w 58"/>
                <a:gd name="T17" fmla="*/ 0 h 60"/>
                <a:gd name="T18" fmla="*/ 1 w 58"/>
                <a:gd name="T19" fmla="*/ 0 h 60"/>
                <a:gd name="T20" fmla="*/ 1 w 58"/>
                <a:gd name="T21" fmla="*/ 0 h 60"/>
                <a:gd name="T22" fmla="*/ 1 w 58"/>
                <a:gd name="T23" fmla="*/ 0 h 60"/>
                <a:gd name="T24" fmla="*/ 0 w 58"/>
                <a:gd name="T25" fmla="*/ 0 h 60"/>
                <a:gd name="T26" fmla="*/ 0 w 58"/>
                <a:gd name="T27" fmla="*/ 0 h 60"/>
                <a:gd name="T28" fmla="*/ 1 w 58"/>
                <a:gd name="T29" fmla="*/ 0 h 60"/>
                <a:gd name="T30" fmla="*/ 1 w 58"/>
                <a:gd name="T31" fmla="*/ 0 h 60"/>
                <a:gd name="T32" fmla="*/ 1 w 58"/>
                <a:gd name="T33" fmla="*/ 0 h 60"/>
                <a:gd name="T34" fmla="*/ 1 w 58"/>
                <a:gd name="T35" fmla="*/ 0 h 60"/>
                <a:gd name="T36" fmla="*/ 1 w 58"/>
                <a:gd name="T37" fmla="*/ 0 h 60"/>
                <a:gd name="T38" fmla="*/ 1 w 58"/>
                <a:gd name="T39" fmla="*/ 0 h 60"/>
                <a:gd name="T40" fmla="*/ 1 w 58"/>
                <a:gd name="T41" fmla="*/ 0 h 60"/>
                <a:gd name="T42" fmla="*/ 1 w 58"/>
                <a:gd name="T43" fmla="*/ 0 h 60"/>
                <a:gd name="T44" fmla="*/ 1 w 58"/>
                <a:gd name="T45" fmla="*/ 0 h 60"/>
                <a:gd name="T46" fmla="*/ 1 w 58"/>
                <a:gd name="T47" fmla="*/ 0 h 60"/>
                <a:gd name="T48" fmla="*/ 1 w 58"/>
                <a:gd name="T49" fmla="*/ 0 h 60"/>
                <a:gd name="T50" fmla="*/ 1 w 58"/>
                <a:gd name="T51" fmla="*/ 0 h 60"/>
                <a:gd name="T52" fmla="*/ 1 w 58"/>
                <a:gd name="T53" fmla="*/ 0 h 60"/>
                <a:gd name="T54" fmla="*/ 1 w 58"/>
                <a:gd name="T55" fmla="*/ 0 h 60"/>
                <a:gd name="T56" fmla="*/ 1 w 58"/>
                <a:gd name="T57" fmla="*/ 0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60">
                  <a:moveTo>
                    <a:pt x="58" y="30"/>
                  </a:moveTo>
                  <a:lnTo>
                    <a:pt x="58" y="24"/>
                  </a:lnTo>
                  <a:lnTo>
                    <a:pt x="56" y="18"/>
                  </a:lnTo>
                  <a:lnTo>
                    <a:pt x="54" y="14"/>
                  </a:lnTo>
                  <a:lnTo>
                    <a:pt x="50" y="9"/>
                  </a:lnTo>
                  <a:lnTo>
                    <a:pt x="46" y="6"/>
                  </a:lnTo>
                  <a:lnTo>
                    <a:pt x="40" y="2"/>
                  </a:lnTo>
                  <a:lnTo>
                    <a:pt x="34" y="1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2" y="42"/>
                  </a:lnTo>
                  <a:lnTo>
                    <a:pt x="4" y="46"/>
                  </a:lnTo>
                  <a:lnTo>
                    <a:pt x="8" y="51"/>
                  </a:lnTo>
                  <a:lnTo>
                    <a:pt x="12" y="54"/>
                  </a:lnTo>
                  <a:lnTo>
                    <a:pt x="18" y="58"/>
                  </a:lnTo>
                  <a:lnTo>
                    <a:pt x="23" y="59"/>
                  </a:lnTo>
                  <a:lnTo>
                    <a:pt x="28" y="60"/>
                  </a:lnTo>
                  <a:lnTo>
                    <a:pt x="34" y="59"/>
                  </a:lnTo>
                  <a:lnTo>
                    <a:pt x="40" y="58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6" y="42"/>
                  </a:lnTo>
                  <a:lnTo>
                    <a:pt x="58" y="36"/>
                  </a:lnTo>
                  <a:lnTo>
                    <a:pt x="58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685" y="2171"/>
              <a:ext cx="14" cy="15"/>
            </a:xfrm>
            <a:custGeom>
              <a:avLst/>
              <a:gdLst>
                <a:gd name="T0" fmla="*/ 1 w 28"/>
                <a:gd name="T1" fmla="*/ 1 h 30"/>
                <a:gd name="T2" fmla="*/ 1 w 28"/>
                <a:gd name="T3" fmla="*/ 1 h 30"/>
                <a:gd name="T4" fmla="*/ 1 w 28"/>
                <a:gd name="T5" fmla="*/ 1 h 30"/>
                <a:gd name="T6" fmla="*/ 1 w 28"/>
                <a:gd name="T7" fmla="*/ 1 h 30"/>
                <a:gd name="T8" fmla="*/ 1 w 28"/>
                <a:gd name="T9" fmla="*/ 1 h 30"/>
                <a:gd name="T10" fmla="*/ 1 w 28"/>
                <a:gd name="T11" fmla="*/ 1 h 30"/>
                <a:gd name="T12" fmla="*/ 1 w 28"/>
                <a:gd name="T13" fmla="*/ 1 h 30"/>
                <a:gd name="T14" fmla="*/ 0 w 28"/>
                <a:gd name="T15" fmla="*/ 1 h 30"/>
                <a:gd name="T16" fmla="*/ 0 w 28"/>
                <a:gd name="T17" fmla="*/ 1 h 30"/>
                <a:gd name="T18" fmla="*/ 0 w 28"/>
                <a:gd name="T19" fmla="*/ 1 h 30"/>
                <a:gd name="T20" fmla="*/ 1 w 28"/>
                <a:gd name="T21" fmla="*/ 1 h 30"/>
                <a:gd name="T22" fmla="*/ 1 w 28"/>
                <a:gd name="T23" fmla="*/ 1 h 30"/>
                <a:gd name="T24" fmla="*/ 1 w 28"/>
                <a:gd name="T25" fmla="*/ 1 h 30"/>
                <a:gd name="T26" fmla="*/ 1 w 28"/>
                <a:gd name="T27" fmla="*/ 1 h 30"/>
                <a:gd name="T28" fmla="*/ 1 w 28"/>
                <a:gd name="T29" fmla="*/ 1 h 30"/>
                <a:gd name="T30" fmla="*/ 1 w 28"/>
                <a:gd name="T31" fmla="*/ 0 h 30"/>
                <a:gd name="T32" fmla="*/ 1 w 28"/>
                <a:gd name="T33" fmla="*/ 0 h 30"/>
                <a:gd name="T34" fmla="*/ 1 w 28"/>
                <a:gd name="T35" fmla="*/ 0 h 30"/>
                <a:gd name="T36" fmla="*/ 1 w 28"/>
                <a:gd name="T37" fmla="*/ 1 h 30"/>
                <a:gd name="T38" fmla="*/ 1 w 28"/>
                <a:gd name="T39" fmla="*/ 1 h 30"/>
                <a:gd name="T40" fmla="*/ 1 w 28"/>
                <a:gd name="T41" fmla="*/ 1 h 30"/>
                <a:gd name="T42" fmla="*/ 1 w 28"/>
                <a:gd name="T43" fmla="*/ 1 h 30"/>
                <a:gd name="T44" fmla="*/ 1 w 28"/>
                <a:gd name="T45" fmla="*/ 1 h 30"/>
                <a:gd name="T46" fmla="*/ 1 w 28"/>
                <a:gd name="T47" fmla="*/ 1 h 30"/>
                <a:gd name="T48" fmla="*/ 1 w 28"/>
                <a:gd name="T49" fmla="*/ 1 h 30"/>
                <a:gd name="T50" fmla="*/ 1 w 28"/>
                <a:gd name="T51" fmla="*/ 1 h 30"/>
                <a:gd name="T52" fmla="*/ 1 w 28"/>
                <a:gd name="T53" fmla="*/ 1 h 30"/>
                <a:gd name="T54" fmla="*/ 1 w 28"/>
                <a:gd name="T55" fmla="*/ 1 h 30"/>
                <a:gd name="T56" fmla="*/ 1 w 28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30">
                  <a:moveTo>
                    <a:pt x="13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5" y="28"/>
                  </a:lnTo>
                  <a:lnTo>
                    <a:pt x="3" y="25"/>
                  </a:lnTo>
                  <a:lnTo>
                    <a:pt x="2" y="23"/>
                  </a:lnTo>
                  <a:lnTo>
                    <a:pt x="1" y="21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9"/>
                  </a:lnTo>
                  <a:lnTo>
                    <a:pt x="2" y="7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8" y="15"/>
                  </a:lnTo>
                  <a:lnTo>
                    <a:pt x="27" y="21"/>
                  </a:lnTo>
                  <a:lnTo>
                    <a:pt x="25" y="25"/>
                  </a:lnTo>
                  <a:lnTo>
                    <a:pt x="19" y="29"/>
                  </a:lnTo>
                  <a:lnTo>
                    <a:pt x="13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2539" y="2259"/>
              <a:ext cx="29" cy="30"/>
            </a:xfrm>
            <a:custGeom>
              <a:avLst/>
              <a:gdLst>
                <a:gd name="T0" fmla="*/ 0 w 60"/>
                <a:gd name="T1" fmla="*/ 1 h 60"/>
                <a:gd name="T2" fmla="*/ 0 w 60"/>
                <a:gd name="T3" fmla="*/ 1 h 60"/>
                <a:gd name="T4" fmla="*/ 0 w 60"/>
                <a:gd name="T5" fmla="*/ 1 h 60"/>
                <a:gd name="T6" fmla="*/ 0 w 60"/>
                <a:gd name="T7" fmla="*/ 1 h 60"/>
                <a:gd name="T8" fmla="*/ 0 w 60"/>
                <a:gd name="T9" fmla="*/ 1 h 60"/>
                <a:gd name="T10" fmla="*/ 0 w 60"/>
                <a:gd name="T11" fmla="*/ 1 h 60"/>
                <a:gd name="T12" fmla="*/ 0 w 60"/>
                <a:gd name="T13" fmla="*/ 1 h 60"/>
                <a:gd name="T14" fmla="*/ 0 w 60"/>
                <a:gd name="T15" fmla="*/ 1 h 60"/>
                <a:gd name="T16" fmla="*/ 0 w 60"/>
                <a:gd name="T17" fmla="*/ 0 h 60"/>
                <a:gd name="T18" fmla="*/ 0 w 60"/>
                <a:gd name="T19" fmla="*/ 1 h 60"/>
                <a:gd name="T20" fmla="*/ 0 w 60"/>
                <a:gd name="T21" fmla="*/ 1 h 60"/>
                <a:gd name="T22" fmla="*/ 0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0 w 60"/>
                <a:gd name="T29" fmla="*/ 1 h 60"/>
                <a:gd name="T30" fmla="*/ 0 w 60"/>
                <a:gd name="T31" fmla="*/ 1 h 60"/>
                <a:gd name="T32" fmla="*/ 0 w 60"/>
                <a:gd name="T33" fmla="*/ 1 h 60"/>
                <a:gd name="T34" fmla="*/ 0 w 60"/>
                <a:gd name="T35" fmla="*/ 1 h 60"/>
                <a:gd name="T36" fmla="*/ 0 w 60"/>
                <a:gd name="T37" fmla="*/ 1 h 60"/>
                <a:gd name="T38" fmla="*/ 0 w 60"/>
                <a:gd name="T39" fmla="*/ 1 h 60"/>
                <a:gd name="T40" fmla="*/ 0 w 60"/>
                <a:gd name="T41" fmla="*/ 1 h 60"/>
                <a:gd name="T42" fmla="*/ 0 w 60"/>
                <a:gd name="T43" fmla="*/ 1 h 60"/>
                <a:gd name="T44" fmla="*/ 0 w 60"/>
                <a:gd name="T45" fmla="*/ 1 h 60"/>
                <a:gd name="T46" fmla="*/ 0 w 60"/>
                <a:gd name="T47" fmla="*/ 1 h 60"/>
                <a:gd name="T48" fmla="*/ 0 w 60"/>
                <a:gd name="T49" fmla="*/ 1 h 60"/>
                <a:gd name="T50" fmla="*/ 0 w 60"/>
                <a:gd name="T51" fmla="*/ 1 h 60"/>
                <a:gd name="T52" fmla="*/ 0 w 60"/>
                <a:gd name="T53" fmla="*/ 1 h 60"/>
                <a:gd name="T54" fmla="*/ 0 w 60"/>
                <a:gd name="T55" fmla="*/ 1 h 60"/>
                <a:gd name="T56" fmla="*/ 0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2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8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2546" y="226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2416" y="229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8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2423" y="2298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2344" y="2212"/>
              <a:ext cx="30" cy="29"/>
            </a:xfrm>
            <a:custGeom>
              <a:avLst/>
              <a:gdLst>
                <a:gd name="T0" fmla="*/ 1 w 60"/>
                <a:gd name="T1" fmla="*/ 1 h 57"/>
                <a:gd name="T2" fmla="*/ 1 w 60"/>
                <a:gd name="T3" fmla="*/ 1 h 57"/>
                <a:gd name="T4" fmla="*/ 1 w 60"/>
                <a:gd name="T5" fmla="*/ 1 h 57"/>
                <a:gd name="T6" fmla="*/ 1 w 60"/>
                <a:gd name="T7" fmla="*/ 1 h 57"/>
                <a:gd name="T8" fmla="*/ 1 w 60"/>
                <a:gd name="T9" fmla="*/ 1 h 57"/>
                <a:gd name="T10" fmla="*/ 1 w 60"/>
                <a:gd name="T11" fmla="*/ 1 h 57"/>
                <a:gd name="T12" fmla="*/ 1 w 60"/>
                <a:gd name="T13" fmla="*/ 1 h 57"/>
                <a:gd name="T14" fmla="*/ 1 w 60"/>
                <a:gd name="T15" fmla="*/ 0 h 57"/>
                <a:gd name="T16" fmla="*/ 1 w 60"/>
                <a:gd name="T17" fmla="*/ 0 h 57"/>
                <a:gd name="T18" fmla="*/ 1 w 60"/>
                <a:gd name="T19" fmla="*/ 1 h 57"/>
                <a:gd name="T20" fmla="*/ 1 w 60"/>
                <a:gd name="T21" fmla="*/ 1 h 57"/>
                <a:gd name="T22" fmla="*/ 1 w 60"/>
                <a:gd name="T23" fmla="*/ 1 h 57"/>
                <a:gd name="T24" fmla="*/ 0 w 60"/>
                <a:gd name="T25" fmla="*/ 1 h 57"/>
                <a:gd name="T26" fmla="*/ 1 w 60"/>
                <a:gd name="T27" fmla="*/ 1 h 57"/>
                <a:gd name="T28" fmla="*/ 1 w 60"/>
                <a:gd name="T29" fmla="*/ 1 h 57"/>
                <a:gd name="T30" fmla="*/ 1 w 60"/>
                <a:gd name="T31" fmla="*/ 1 h 57"/>
                <a:gd name="T32" fmla="*/ 1 w 60"/>
                <a:gd name="T33" fmla="*/ 1 h 57"/>
                <a:gd name="T34" fmla="*/ 1 w 60"/>
                <a:gd name="T35" fmla="*/ 1 h 57"/>
                <a:gd name="T36" fmla="*/ 1 w 60"/>
                <a:gd name="T37" fmla="*/ 1 h 57"/>
                <a:gd name="T38" fmla="*/ 1 w 60"/>
                <a:gd name="T39" fmla="*/ 1 h 57"/>
                <a:gd name="T40" fmla="*/ 1 w 60"/>
                <a:gd name="T41" fmla="*/ 1 h 57"/>
                <a:gd name="T42" fmla="*/ 1 w 60"/>
                <a:gd name="T43" fmla="*/ 1 h 57"/>
                <a:gd name="T44" fmla="*/ 1 w 60"/>
                <a:gd name="T45" fmla="*/ 1 h 57"/>
                <a:gd name="T46" fmla="*/ 1 w 60"/>
                <a:gd name="T47" fmla="*/ 1 h 57"/>
                <a:gd name="T48" fmla="*/ 1 w 60"/>
                <a:gd name="T49" fmla="*/ 1 h 57"/>
                <a:gd name="T50" fmla="*/ 1 w 60"/>
                <a:gd name="T51" fmla="*/ 1 h 57"/>
                <a:gd name="T52" fmla="*/ 1 w 60"/>
                <a:gd name="T53" fmla="*/ 1 h 57"/>
                <a:gd name="T54" fmla="*/ 1 w 60"/>
                <a:gd name="T55" fmla="*/ 1 h 57"/>
                <a:gd name="T56" fmla="*/ 1 w 60"/>
                <a:gd name="T57" fmla="*/ 1 h 5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7">
                  <a:moveTo>
                    <a:pt x="60" y="27"/>
                  </a:moveTo>
                  <a:lnTo>
                    <a:pt x="59" y="23"/>
                  </a:lnTo>
                  <a:lnTo>
                    <a:pt x="57" y="17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7"/>
                  </a:lnTo>
                  <a:lnTo>
                    <a:pt x="1" y="33"/>
                  </a:lnTo>
                  <a:lnTo>
                    <a:pt x="2" y="39"/>
                  </a:lnTo>
                  <a:lnTo>
                    <a:pt x="4" y="45"/>
                  </a:lnTo>
                  <a:lnTo>
                    <a:pt x="8" y="49"/>
                  </a:lnTo>
                  <a:lnTo>
                    <a:pt x="12" y="53"/>
                  </a:lnTo>
                  <a:lnTo>
                    <a:pt x="18" y="55"/>
                  </a:lnTo>
                  <a:lnTo>
                    <a:pt x="24" y="57"/>
                  </a:lnTo>
                  <a:lnTo>
                    <a:pt x="30" y="57"/>
                  </a:lnTo>
                  <a:lnTo>
                    <a:pt x="35" y="57"/>
                  </a:lnTo>
                  <a:lnTo>
                    <a:pt x="41" y="55"/>
                  </a:lnTo>
                  <a:lnTo>
                    <a:pt x="46" y="53"/>
                  </a:lnTo>
                  <a:lnTo>
                    <a:pt x="50" y="49"/>
                  </a:lnTo>
                  <a:lnTo>
                    <a:pt x="54" y="45"/>
                  </a:lnTo>
                  <a:lnTo>
                    <a:pt x="57" y="39"/>
                  </a:lnTo>
                  <a:lnTo>
                    <a:pt x="59" y="33"/>
                  </a:lnTo>
                  <a:lnTo>
                    <a:pt x="60" y="2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2351" y="2219"/>
              <a:ext cx="15" cy="14"/>
            </a:xfrm>
            <a:custGeom>
              <a:avLst/>
              <a:gdLst>
                <a:gd name="T0" fmla="*/ 1 w 30"/>
                <a:gd name="T1" fmla="*/ 1 h 27"/>
                <a:gd name="T2" fmla="*/ 1 w 30"/>
                <a:gd name="T3" fmla="*/ 1 h 27"/>
                <a:gd name="T4" fmla="*/ 1 w 30"/>
                <a:gd name="T5" fmla="*/ 1 h 27"/>
                <a:gd name="T6" fmla="*/ 1 w 30"/>
                <a:gd name="T7" fmla="*/ 1 h 27"/>
                <a:gd name="T8" fmla="*/ 1 w 30"/>
                <a:gd name="T9" fmla="*/ 1 h 27"/>
                <a:gd name="T10" fmla="*/ 1 w 30"/>
                <a:gd name="T11" fmla="*/ 1 h 27"/>
                <a:gd name="T12" fmla="*/ 1 w 30"/>
                <a:gd name="T13" fmla="*/ 1 h 27"/>
                <a:gd name="T14" fmla="*/ 0 w 30"/>
                <a:gd name="T15" fmla="*/ 1 h 27"/>
                <a:gd name="T16" fmla="*/ 0 w 30"/>
                <a:gd name="T17" fmla="*/ 1 h 27"/>
                <a:gd name="T18" fmla="*/ 0 w 30"/>
                <a:gd name="T19" fmla="*/ 1 h 27"/>
                <a:gd name="T20" fmla="*/ 1 w 30"/>
                <a:gd name="T21" fmla="*/ 1 h 27"/>
                <a:gd name="T22" fmla="*/ 1 w 30"/>
                <a:gd name="T23" fmla="*/ 1 h 27"/>
                <a:gd name="T24" fmla="*/ 1 w 30"/>
                <a:gd name="T25" fmla="*/ 1 h 27"/>
                <a:gd name="T26" fmla="*/ 1 w 30"/>
                <a:gd name="T27" fmla="*/ 1 h 27"/>
                <a:gd name="T28" fmla="*/ 1 w 30"/>
                <a:gd name="T29" fmla="*/ 0 h 27"/>
                <a:gd name="T30" fmla="*/ 1 w 30"/>
                <a:gd name="T31" fmla="*/ 0 h 27"/>
                <a:gd name="T32" fmla="*/ 1 w 30"/>
                <a:gd name="T33" fmla="*/ 0 h 27"/>
                <a:gd name="T34" fmla="*/ 1 w 30"/>
                <a:gd name="T35" fmla="*/ 0 h 27"/>
                <a:gd name="T36" fmla="*/ 1 w 30"/>
                <a:gd name="T37" fmla="*/ 0 h 27"/>
                <a:gd name="T38" fmla="*/ 1 w 30"/>
                <a:gd name="T39" fmla="*/ 1 h 27"/>
                <a:gd name="T40" fmla="*/ 1 w 30"/>
                <a:gd name="T41" fmla="*/ 1 h 27"/>
                <a:gd name="T42" fmla="*/ 1 w 30"/>
                <a:gd name="T43" fmla="*/ 1 h 27"/>
                <a:gd name="T44" fmla="*/ 1 w 30"/>
                <a:gd name="T45" fmla="*/ 1 h 27"/>
                <a:gd name="T46" fmla="*/ 1 w 30"/>
                <a:gd name="T47" fmla="*/ 1 h 27"/>
                <a:gd name="T48" fmla="*/ 1 w 30"/>
                <a:gd name="T49" fmla="*/ 1 h 27"/>
                <a:gd name="T50" fmla="*/ 1 w 30"/>
                <a:gd name="T51" fmla="*/ 1 h 27"/>
                <a:gd name="T52" fmla="*/ 1 w 30"/>
                <a:gd name="T53" fmla="*/ 1 h 27"/>
                <a:gd name="T54" fmla="*/ 1 w 30"/>
                <a:gd name="T55" fmla="*/ 1 h 27"/>
                <a:gd name="T56" fmla="*/ 1 w 30"/>
                <a:gd name="T57" fmla="*/ 1 h 27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7">
                  <a:moveTo>
                    <a:pt x="15" y="27"/>
                  </a:moveTo>
                  <a:lnTo>
                    <a:pt x="11" y="27"/>
                  </a:lnTo>
                  <a:lnTo>
                    <a:pt x="9" y="26"/>
                  </a:lnTo>
                  <a:lnTo>
                    <a:pt x="7" y="25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1" y="18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10"/>
                  </a:lnTo>
                  <a:lnTo>
                    <a:pt x="1" y="7"/>
                  </a:lnTo>
                  <a:lnTo>
                    <a:pt x="2" y="4"/>
                  </a:lnTo>
                  <a:lnTo>
                    <a:pt x="4" y="2"/>
                  </a:lnTo>
                  <a:lnTo>
                    <a:pt x="7" y="1"/>
                  </a:lnTo>
                  <a:lnTo>
                    <a:pt x="9" y="0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0"/>
                  </a:lnTo>
                  <a:lnTo>
                    <a:pt x="23" y="1"/>
                  </a:lnTo>
                  <a:lnTo>
                    <a:pt x="25" y="2"/>
                  </a:lnTo>
                  <a:lnTo>
                    <a:pt x="26" y="4"/>
                  </a:lnTo>
                  <a:lnTo>
                    <a:pt x="29" y="7"/>
                  </a:lnTo>
                  <a:lnTo>
                    <a:pt x="30" y="10"/>
                  </a:lnTo>
                  <a:lnTo>
                    <a:pt x="30" y="12"/>
                  </a:lnTo>
                  <a:lnTo>
                    <a:pt x="29" y="18"/>
                  </a:lnTo>
                  <a:lnTo>
                    <a:pt x="25" y="23"/>
                  </a:lnTo>
                  <a:lnTo>
                    <a:pt x="20" y="26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2458" y="240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2466" y="2411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1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2403" y="253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0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8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6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2410" y="2546"/>
              <a:ext cx="15" cy="15"/>
            </a:xfrm>
            <a:custGeom>
              <a:avLst/>
              <a:gdLst>
                <a:gd name="T0" fmla="*/ 1 w 29"/>
                <a:gd name="T1" fmla="*/ 1 h 30"/>
                <a:gd name="T2" fmla="*/ 1 w 29"/>
                <a:gd name="T3" fmla="*/ 1 h 30"/>
                <a:gd name="T4" fmla="*/ 1 w 29"/>
                <a:gd name="T5" fmla="*/ 1 h 30"/>
                <a:gd name="T6" fmla="*/ 1 w 29"/>
                <a:gd name="T7" fmla="*/ 1 h 30"/>
                <a:gd name="T8" fmla="*/ 1 w 29"/>
                <a:gd name="T9" fmla="*/ 1 h 30"/>
                <a:gd name="T10" fmla="*/ 1 w 29"/>
                <a:gd name="T11" fmla="*/ 1 h 30"/>
                <a:gd name="T12" fmla="*/ 1 w 29"/>
                <a:gd name="T13" fmla="*/ 1 h 30"/>
                <a:gd name="T14" fmla="*/ 0 w 29"/>
                <a:gd name="T15" fmla="*/ 1 h 30"/>
                <a:gd name="T16" fmla="*/ 0 w 29"/>
                <a:gd name="T17" fmla="*/ 1 h 30"/>
                <a:gd name="T18" fmla="*/ 0 w 29"/>
                <a:gd name="T19" fmla="*/ 1 h 30"/>
                <a:gd name="T20" fmla="*/ 1 w 29"/>
                <a:gd name="T21" fmla="*/ 1 h 30"/>
                <a:gd name="T22" fmla="*/ 1 w 29"/>
                <a:gd name="T23" fmla="*/ 1 h 30"/>
                <a:gd name="T24" fmla="*/ 1 w 29"/>
                <a:gd name="T25" fmla="*/ 1 h 30"/>
                <a:gd name="T26" fmla="*/ 1 w 29"/>
                <a:gd name="T27" fmla="*/ 1 h 30"/>
                <a:gd name="T28" fmla="*/ 1 w 29"/>
                <a:gd name="T29" fmla="*/ 1 h 30"/>
                <a:gd name="T30" fmla="*/ 1 w 29"/>
                <a:gd name="T31" fmla="*/ 0 h 30"/>
                <a:gd name="T32" fmla="*/ 1 w 29"/>
                <a:gd name="T33" fmla="*/ 0 h 30"/>
                <a:gd name="T34" fmla="*/ 1 w 29"/>
                <a:gd name="T35" fmla="*/ 0 h 30"/>
                <a:gd name="T36" fmla="*/ 1 w 29"/>
                <a:gd name="T37" fmla="*/ 1 h 30"/>
                <a:gd name="T38" fmla="*/ 1 w 29"/>
                <a:gd name="T39" fmla="*/ 1 h 30"/>
                <a:gd name="T40" fmla="*/ 1 w 29"/>
                <a:gd name="T41" fmla="*/ 1 h 30"/>
                <a:gd name="T42" fmla="*/ 1 w 29"/>
                <a:gd name="T43" fmla="*/ 1 h 30"/>
                <a:gd name="T44" fmla="*/ 1 w 29"/>
                <a:gd name="T45" fmla="*/ 1 h 30"/>
                <a:gd name="T46" fmla="*/ 1 w 29"/>
                <a:gd name="T47" fmla="*/ 1 h 30"/>
                <a:gd name="T48" fmla="*/ 1 w 29"/>
                <a:gd name="T49" fmla="*/ 1 h 30"/>
                <a:gd name="T50" fmla="*/ 1 w 29"/>
                <a:gd name="T51" fmla="*/ 1 h 30"/>
                <a:gd name="T52" fmla="*/ 1 w 29"/>
                <a:gd name="T53" fmla="*/ 1 h 30"/>
                <a:gd name="T54" fmla="*/ 1 w 29"/>
                <a:gd name="T55" fmla="*/ 1 h 30"/>
                <a:gd name="T56" fmla="*/ 1 w 29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1" y="21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5"/>
                  </a:lnTo>
                  <a:lnTo>
                    <a:pt x="28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2480" y="2665"/>
              <a:ext cx="30" cy="29"/>
            </a:xfrm>
            <a:custGeom>
              <a:avLst/>
              <a:gdLst>
                <a:gd name="T0" fmla="*/ 1 w 59"/>
                <a:gd name="T1" fmla="*/ 0 h 59"/>
                <a:gd name="T2" fmla="*/ 1 w 59"/>
                <a:gd name="T3" fmla="*/ 0 h 59"/>
                <a:gd name="T4" fmla="*/ 1 w 59"/>
                <a:gd name="T5" fmla="*/ 0 h 59"/>
                <a:gd name="T6" fmla="*/ 1 w 59"/>
                <a:gd name="T7" fmla="*/ 0 h 59"/>
                <a:gd name="T8" fmla="*/ 1 w 59"/>
                <a:gd name="T9" fmla="*/ 0 h 59"/>
                <a:gd name="T10" fmla="*/ 1 w 59"/>
                <a:gd name="T11" fmla="*/ 0 h 59"/>
                <a:gd name="T12" fmla="*/ 1 w 59"/>
                <a:gd name="T13" fmla="*/ 0 h 59"/>
                <a:gd name="T14" fmla="*/ 1 w 59"/>
                <a:gd name="T15" fmla="*/ 0 h 59"/>
                <a:gd name="T16" fmla="*/ 1 w 59"/>
                <a:gd name="T17" fmla="*/ 0 h 59"/>
                <a:gd name="T18" fmla="*/ 1 w 59"/>
                <a:gd name="T19" fmla="*/ 0 h 59"/>
                <a:gd name="T20" fmla="*/ 1 w 59"/>
                <a:gd name="T21" fmla="*/ 0 h 59"/>
                <a:gd name="T22" fmla="*/ 1 w 59"/>
                <a:gd name="T23" fmla="*/ 0 h 59"/>
                <a:gd name="T24" fmla="*/ 0 w 59"/>
                <a:gd name="T25" fmla="*/ 0 h 59"/>
                <a:gd name="T26" fmla="*/ 1 w 59"/>
                <a:gd name="T27" fmla="*/ 0 h 59"/>
                <a:gd name="T28" fmla="*/ 1 w 59"/>
                <a:gd name="T29" fmla="*/ 0 h 59"/>
                <a:gd name="T30" fmla="*/ 1 w 59"/>
                <a:gd name="T31" fmla="*/ 0 h 59"/>
                <a:gd name="T32" fmla="*/ 1 w 59"/>
                <a:gd name="T33" fmla="*/ 0 h 59"/>
                <a:gd name="T34" fmla="*/ 1 w 59"/>
                <a:gd name="T35" fmla="*/ 0 h 59"/>
                <a:gd name="T36" fmla="*/ 1 w 59"/>
                <a:gd name="T37" fmla="*/ 0 h 59"/>
                <a:gd name="T38" fmla="*/ 1 w 59"/>
                <a:gd name="T39" fmla="*/ 0 h 59"/>
                <a:gd name="T40" fmla="*/ 1 w 59"/>
                <a:gd name="T41" fmla="*/ 0 h 59"/>
                <a:gd name="T42" fmla="*/ 1 w 59"/>
                <a:gd name="T43" fmla="*/ 0 h 59"/>
                <a:gd name="T44" fmla="*/ 1 w 59"/>
                <a:gd name="T45" fmla="*/ 0 h 59"/>
                <a:gd name="T46" fmla="*/ 1 w 59"/>
                <a:gd name="T47" fmla="*/ 0 h 59"/>
                <a:gd name="T48" fmla="*/ 1 w 59"/>
                <a:gd name="T49" fmla="*/ 0 h 59"/>
                <a:gd name="T50" fmla="*/ 1 w 59"/>
                <a:gd name="T51" fmla="*/ 0 h 59"/>
                <a:gd name="T52" fmla="*/ 1 w 59"/>
                <a:gd name="T53" fmla="*/ 0 h 59"/>
                <a:gd name="T54" fmla="*/ 1 w 59"/>
                <a:gd name="T55" fmla="*/ 0 h 59"/>
                <a:gd name="T56" fmla="*/ 1 w 59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59">
                  <a:moveTo>
                    <a:pt x="59" y="29"/>
                  </a:moveTo>
                  <a:lnTo>
                    <a:pt x="58" y="23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8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7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5" y="46"/>
                  </a:lnTo>
                  <a:lnTo>
                    <a:pt x="9" y="51"/>
                  </a:lnTo>
                  <a:lnTo>
                    <a:pt x="13" y="54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5" y="59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1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8" y="35"/>
                  </a:lnTo>
                  <a:lnTo>
                    <a:pt x="59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487" y="2672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5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4" y="4"/>
                  </a:lnTo>
                  <a:lnTo>
                    <a:pt x="6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8" y="8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624" y="2585"/>
              <a:ext cx="30" cy="29"/>
            </a:xfrm>
            <a:custGeom>
              <a:avLst/>
              <a:gdLst>
                <a:gd name="T0" fmla="*/ 1 w 60"/>
                <a:gd name="T1" fmla="*/ 0 h 59"/>
                <a:gd name="T2" fmla="*/ 1 w 60"/>
                <a:gd name="T3" fmla="*/ 0 h 59"/>
                <a:gd name="T4" fmla="*/ 1 w 60"/>
                <a:gd name="T5" fmla="*/ 0 h 59"/>
                <a:gd name="T6" fmla="*/ 1 w 60"/>
                <a:gd name="T7" fmla="*/ 0 h 59"/>
                <a:gd name="T8" fmla="*/ 1 w 60"/>
                <a:gd name="T9" fmla="*/ 0 h 59"/>
                <a:gd name="T10" fmla="*/ 1 w 60"/>
                <a:gd name="T11" fmla="*/ 0 h 59"/>
                <a:gd name="T12" fmla="*/ 1 w 60"/>
                <a:gd name="T13" fmla="*/ 0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0 h 59"/>
                <a:gd name="T20" fmla="*/ 1 w 60"/>
                <a:gd name="T21" fmla="*/ 0 h 59"/>
                <a:gd name="T22" fmla="*/ 1 w 60"/>
                <a:gd name="T23" fmla="*/ 0 h 59"/>
                <a:gd name="T24" fmla="*/ 0 w 60"/>
                <a:gd name="T25" fmla="*/ 0 h 59"/>
                <a:gd name="T26" fmla="*/ 1 w 60"/>
                <a:gd name="T27" fmla="*/ 0 h 59"/>
                <a:gd name="T28" fmla="*/ 1 w 60"/>
                <a:gd name="T29" fmla="*/ 0 h 59"/>
                <a:gd name="T30" fmla="*/ 1 w 60"/>
                <a:gd name="T31" fmla="*/ 0 h 59"/>
                <a:gd name="T32" fmla="*/ 1 w 60"/>
                <a:gd name="T33" fmla="*/ 0 h 59"/>
                <a:gd name="T34" fmla="*/ 1 w 60"/>
                <a:gd name="T35" fmla="*/ 0 h 59"/>
                <a:gd name="T36" fmla="*/ 1 w 60"/>
                <a:gd name="T37" fmla="*/ 0 h 59"/>
                <a:gd name="T38" fmla="*/ 1 w 60"/>
                <a:gd name="T39" fmla="*/ 0 h 59"/>
                <a:gd name="T40" fmla="*/ 1 w 60"/>
                <a:gd name="T41" fmla="*/ 0 h 59"/>
                <a:gd name="T42" fmla="*/ 1 w 60"/>
                <a:gd name="T43" fmla="*/ 0 h 59"/>
                <a:gd name="T44" fmla="*/ 1 w 60"/>
                <a:gd name="T45" fmla="*/ 0 h 59"/>
                <a:gd name="T46" fmla="*/ 1 w 60"/>
                <a:gd name="T47" fmla="*/ 0 h 59"/>
                <a:gd name="T48" fmla="*/ 1 w 60"/>
                <a:gd name="T49" fmla="*/ 0 h 59"/>
                <a:gd name="T50" fmla="*/ 1 w 60"/>
                <a:gd name="T51" fmla="*/ 0 h 59"/>
                <a:gd name="T52" fmla="*/ 1 w 60"/>
                <a:gd name="T53" fmla="*/ 0 h 59"/>
                <a:gd name="T54" fmla="*/ 1 w 60"/>
                <a:gd name="T55" fmla="*/ 0 h 59"/>
                <a:gd name="T56" fmla="*/ 1 w 60"/>
                <a:gd name="T57" fmla="*/ 0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5" y="13"/>
                  </a:lnTo>
                  <a:lnTo>
                    <a:pt x="51" y="8"/>
                  </a:lnTo>
                  <a:lnTo>
                    <a:pt x="47" y="5"/>
                  </a:lnTo>
                  <a:lnTo>
                    <a:pt x="42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2" y="36"/>
                  </a:lnTo>
                  <a:lnTo>
                    <a:pt x="3" y="40"/>
                  </a:lnTo>
                  <a:lnTo>
                    <a:pt x="6" y="46"/>
                  </a:lnTo>
                  <a:lnTo>
                    <a:pt x="10" y="51"/>
                  </a:lnTo>
                  <a:lnTo>
                    <a:pt x="14" y="54"/>
                  </a:lnTo>
                  <a:lnTo>
                    <a:pt x="19" y="56"/>
                  </a:lnTo>
                  <a:lnTo>
                    <a:pt x="25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2" y="56"/>
                  </a:lnTo>
                  <a:lnTo>
                    <a:pt x="47" y="54"/>
                  </a:lnTo>
                  <a:lnTo>
                    <a:pt x="51" y="51"/>
                  </a:lnTo>
                  <a:lnTo>
                    <a:pt x="55" y="46"/>
                  </a:lnTo>
                  <a:lnTo>
                    <a:pt x="58" y="40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2631" y="2592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3" y="23"/>
                  </a:lnTo>
                  <a:lnTo>
                    <a:pt x="2" y="20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2621" y="233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8" y="24"/>
                  </a:lnTo>
                  <a:lnTo>
                    <a:pt x="57" y="18"/>
                  </a:lnTo>
                  <a:lnTo>
                    <a:pt x="55" y="14"/>
                  </a:lnTo>
                  <a:lnTo>
                    <a:pt x="52" y="9"/>
                  </a:lnTo>
                  <a:lnTo>
                    <a:pt x="47" y="6"/>
                  </a:lnTo>
                  <a:lnTo>
                    <a:pt x="41" y="2"/>
                  </a:lnTo>
                  <a:lnTo>
                    <a:pt x="35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1"/>
                  </a:lnTo>
                  <a:lnTo>
                    <a:pt x="5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60"/>
                  </a:lnTo>
                  <a:lnTo>
                    <a:pt x="30" y="60"/>
                  </a:lnTo>
                  <a:lnTo>
                    <a:pt x="35" y="60"/>
                  </a:lnTo>
                  <a:lnTo>
                    <a:pt x="41" y="57"/>
                  </a:lnTo>
                  <a:lnTo>
                    <a:pt x="47" y="55"/>
                  </a:lnTo>
                  <a:lnTo>
                    <a:pt x="52" y="52"/>
                  </a:lnTo>
                  <a:lnTo>
                    <a:pt x="55" y="47"/>
                  </a:lnTo>
                  <a:lnTo>
                    <a:pt x="57" y="41"/>
                  </a:lnTo>
                  <a:lnTo>
                    <a:pt x="58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628" y="2341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7" y="26"/>
                  </a:lnTo>
                  <a:lnTo>
                    <a:pt x="4" y="24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7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4" y="3"/>
                  </a:lnTo>
                  <a:lnTo>
                    <a:pt x="7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30" y="11"/>
                  </a:lnTo>
                  <a:lnTo>
                    <a:pt x="30" y="14"/>
                  </a:lnTo>
                  <a:lnTo>
                    <a:pt x="28" y="20"/>
                  </a:lnTo>
                  <a:lnTo>
                    <a:pt x="25" y="24"/>
                  </a:lnTo>
                  <a:lnTo>
                    <a:pt x="20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709" y="2526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716" y="2533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4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821" y="2427"/>
              <a:ext cx="30" cy="30"/>
            </a:xfrm>
            <a:custGeom>
              <a:avLst/>
              <a:gdLst>
                <a:gd name="T0" fmla="*/ 1 w 58"/>
                <a:gd name="T1" fmla="*/ 1 h 58"/>
                <a:gd name="T2" fmla="*/ 1 w 58"/>
                <a:gd name="T3" fmla="*/ 1 h 58"/>
                <a:gd name="T4" fmla="*/ 1 w 58"/>
                <a:gd name="T5" fmla="*/ 1 h 58"/>
                <a:gd name="T6" fmla="*/ 1 w 58"/>
                <a:gd name="T7" fmla="*/ 1 h 58"/>
                <a:gd name="T8" fmla="*/ 1 w 58"/>
                <a:gd name="T9" fmla="*/ 1 h 58"/>
                <a:gd name="T10" fmla="*/ 1 w 58"/>
                <a:gd name="T11" fmla="*/ 1 h 58"/>
                <a:gd name="T12" fmla="*/ 1 w 58"/>
                <a:gd name="T13" fmla="*/ 1 h 58"/>
                <a:gd name="T14" fmla="*/ 1 w 58"/>
                <a:gd name="T15" fmla="*/ 0 h 58"/>
                <a:gd name="T16" fmla="*/ 1 w 58"/>
                <a:gd name="T17" fmla="*/ 0 h 58"/>
                <a:gd name="T18" fmla="*/ 1 w 58"/>
                <a:gd name="T19" fmla="*/ 1 h 58"/>
                <a:gd name="T20" fmla="*/ 1 w 58"/>
                <a:gd name="T21" fmla="*/ 1 h 58"/>
                <a:gd name="T22" fmla="*/ 1 w 58"/>
                <a:gd name="T23" fmla="*/ 1 h 58"/>
                <a:gd name="T24" fmla="*/ 0 w 58"/>
                <a:gd name="T25" fmla="*/ 1 h 58"/>
                <a:gd name="T26" fmla="*/ 0 w 58"/>
                <a:gd name="T27" fmla="*/ 1 h 58"/>
                <a:gd name="T28" fmla="*/ 1 w 58"/>
                <a:gd name="T29" fmla="*/ 1 h 58"/>
                <a:gd name="T30" fmla="*/ 1 w 58"/>
                <a:gd name="T31" fmla="*/ 1 h 58"/>
                <a:gd name="T32" fmla="*/ 1 w 58"/>
                <a:gd name="T33" fmla="*/ 1 h 58"/>
                <a:gd name="T34" fmla="*/ 1 w 58"/>
                <a:gd name="T35" fmla="*/ 1 h 58"/>
                <a:gd name="T36" fmla="*/ 1 w 58"/>
                <a:gd name="T37" fmla="*/ 1 h 58"/>
                <a:gd name="T38" fmla="*/ 1 w 58"/>
                <a:gd name="T39" fmla="*/ 1 h 58"/>
                <a:gd name="T40" fmla="*/ 1 w 58"/>
                <a:gd name="T41" fmla="*/ 1 h 58"/>
                <a:gd name="T42" fmla="*/ 1 w 58"/>
                <a:gd name="T43" fmla="*/ 1 h 58"/>
                <a:gd name="T44" fmla="*/ 1 w 58"/>
                <a:gd name="T45" fmla="*/ 1 h 58"/>
                <a:gd name="T46" fmla="*/ 1 w 58"/>
                <a:gd name="T47" fmla="*/ 1 h 58"/>
                <a:gd name="T48" fmla="*/ 1 w 58"/>
                <a:gd name="T49" fmla="*/ 1 h 58"/>
                <a:gd name="T50" fmla="*/ 1 w 58"/>
                <a:gd name="T51" fmla="*/ 1 h 58"/>
                <a:gd name="T52" fmla="*/ 1 w 58"/>
                <a:gd name="T53" fmla="*/ 1 h 58"/>
                <a:gd name="T54" fmla="*/ 1 w 58"/>
                <a:gd name="T55" fmla="*/ 1 h 58"/>
                <a:gd name="T56" fmla="*/ 1 w 58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8">
                  <a:moveTo>
                    <a:pt x="58" y="28"/>
                  </a:moveTo>
                  <a:lnTo>
                    <a:pt x="58" y="23"/>
                  </a:lnTo>
                  <a:lnTo>
                    <a:pt x="56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0" y="2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7"/>
                  </a:lnTo>
                  <a:lnTo>
                    <a:pt x="0" y="28"/>
                  </a:lnTo>
                  <a:lnTo>
                    <a:pt x="0" y="34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3" y="58"/>
                  </a:lnTo>
                  <a:lnTo>
                    <a:pt x="28" y="58"/>
                  </a:lnTo>
                  <a:lnTo>
                    <a:pt x="34" y="58"/>
                  </a:lnTo>
                  <a:lnTo>
                    <a:pt x="40" y="56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6" y="40"/>
                  </a:lnTo>
                  <a:lnTo>
                    <a:pt x="58" y="34"/>
                  </a:lnTo>
                  <a:lnTo>
                    <a:pt x="58" y="2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2829" y="2435"/>
              <a:ext cx="14" cy="14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4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4"/>
                  </a:lnTo>
                  <a:lnTo>
                    <a:pt x="3" y="21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2" y="8"/>
                  </a:lnTo>
                  <a:lnTo>
                    <a:pt x="3" y="5"/>
                  </a:lnTo>
                  <a:lnTo>
                    <a:pt x="4" y="3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1"/>
                  </a:lnTo>
                  <a:lnTo>
                    <a:pt x="24" y="2"/>
                  </a:lnTo>
                  <a:lnTo>
                    <a:pt x="26" y="3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9" y="11"/>
                  </a:lnTo>
                  <a:lnTo>
                    <a:pt x="29" y="13"/>
                  </a:lnTo>
                  <a:lnTo>
                    <a:pt x="28" y="19"/>
                  </a:lnTo>
                  <a:lnTo>
                    <a:pt x="26" y="24"/>
                  </a:lnTo>
                  <a:lnTo>
                    <a:pt x="20" y="27"/>
                  </a:lnTo>
                  <a:lnTo>
                    <a:pt x="14" y="2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2818" y="2606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0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5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6"/>
                  </a:lnTo>
                  <a:lnTo>
                    <a:pt x="9" y="50"/>
                  </a:lnTo>
                  <a:lnTo>
                    <a:pt x="14" y="54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5" y="58"/>
                  </a:lnTo>
                  <a:lnTo>
                    <a:pt x="41" y="57"/>
                  </a:lnTo>
                  <a:lnTo>
                    <a:pt x="46" y="54"/>
                  </a:lnTo>
                  <a:lnTo>
                    <a:pt x="50" y="50"/>
                  </a:lnTo>
                  <a:lnTo>
                    <a:pt x="54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2826" y="2613"/>
              <a:ext cx="15" cy="15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3" y="2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0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2802" y="2723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1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1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8" y="25"/>
                  </a:lnTo>
                  <a:lnTo>
                    <a:pt x="57" y="19"/>
                  </a:lnTo>
                  <a:lnTo>
                    <a:pt x="54" y="14"/>
                  </a:lnTo>
                  <a:lnTo>
                    <a:pt x="50" y="10"/>
                  </a:lnTo>
                  <a:lnTo>
                    <a:pt x="46" y="6"/>
                  </a:lnTo>
                  <a:lnTo>
                    <a:pt x="41" y="3"/>
                  </a:lnTo>
                  <a:lnTo>
                    <a:pt x="35" y="2"/>
                  </a:lnTo>
                  <a:lnTo>
                    <a:pt x="29" y="0"/>
                  </a:lnTo>
                  <a:lnTo>
                    <a:pt x="18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8"/>
                  </a:lnTo>
                  <a:lnTo>
                    <a:pt x="9" y="52"/>
                  </a:lnTo>
                  <a:lnTo>
                    <a:pt x="13" y="56"/>
                  </a:lnTo>
                  <a:lnTo>
                    <a:pt x="18" y="58"/>
                  </a:lnTo>
                  <a:lnTo>
                    <a:pt x="24" y="60"/>
                  </a:lnTo>
                  <a:lnTo>
                    <a:pt x="29" y="60"/>
                  </a:lnTo>
                  <a:lnTo>
                    <a:pt x="35" y="60"/>
                  </a:lnTo>
                  <a:lnTo>
                    <a:pt x="41" y="58"/>
                  </a:lnTo>
                  <a:lnTo>
                    <a:pt x="46" y="56"/>
                  </a:lnTo>
                  <a:lnTo>
                    <a:pt x="50" y="52"/>
                  </a:lnTo>
                  <a:lnTo>
                    <a:pt x="54" y="48"/>
                  </a:lnTo>
                  <a:lnTo>
                    <a:pt x="57" y="42"/>
                  </a:lnTo>
                  <a:lnTo>
                    <a:pt x="58" y="36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2810" y="273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8"/>
                  </a:lnTo>
                  <a:lnTo>
                    <a:pt x="5" y="26"/>
                  </a:lnTo>
                  <a:lnTo>
                    <a:pt x="4" y="23"/>
                  </a:lnTo>
                  <a:lnTo>
                    <a:pt x="2" y="21"/>
                  </a:lnTo>
                  <a:lnTo>
                    <a:pt x="0" y="19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2" y="10"/>
                  </a:lnTo>
                  <a:lnTo>
                    <a:pt x="4" y="7"/>
                  </a:lnTo>
                  <a:lnTo>
                    <a:pt x="5" y="5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6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3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018" y="2652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4"/>
                  </a:lnTo>
                  <a:lnTo>
                    <a:pt x="51" y="9"/>
                  </a:lnTo>
                  <a:lnTo>
                    <a:pt x="46" y="6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3" y="41"/>
                  </a:lnTo>
                  <a:lnTo>
                    <a:pt x="6" y="46"/>
                  </a:lnTo>
                  <a:lnTo>
                    <a:pt x="9" y="51"/>
                  </a:lnTo>
                  <a:lnTo>
                    <a:pt x="14" y="54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4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1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25" y="266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9"/>
                  </a:lnTo>
                  <a:lnTo>
                    <a:pt x="7" y="26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2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6" y="25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3124" y="2731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1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6" y="13"/>
                  </a:lnTo>
                  <a:lnTo>
                    <a:pt x="52" y="9"/>
                  </a:lnTo>
                  <a:lnTo>
                    <a:pt x="48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10" y="9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3" y="41"/>
                  </a:lnTo>
                  <a:lnTo>
                    <a:pt x="6" y="47"/>
                  </a:lnTo>
                  <a:lnTo>
                    <a:pt x="10" y="51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59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8" y="55"/>
                  </a:lnTo>
                  <a:lnTo>
                    <a:pt x="52" y="51"/>
                  </a:lnTo>
                  <a:lnTo>
                    <a:pt x="56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132" y="2738"/>
              <a:ext cx="15" cy="15"/>
            </a:xfrm>
            <a:custGeom>
              <a:avLst/>
              <a:gdLst>
                <a:gd name="T0" fmla="*/ 1 w 30"/>
                <a:gd name="T1" fmla="*/ 1 h 29"/>
                <a:gd name="T2" fmla="*/ 1 w 30"/>
                <a:gd name="T3" fmla="*/ 1 h 29"/>
                <a:gd name="T4" fmla="*/ 1 w 30"/>
                <a:gd name="T5" fmla="*/ 1 h 29"/>
                <a:gd name="T6" fmla="*/ 1 w 30"/>
                <a:gd name="T7" fmla="*/ 1 h 29"/>
                <a:gd name="T8" fmla="*/ 1 w 30"/>
                <a:gd name="T9" fmla="*/ 1 h 29"/>
                <a:gd name="T10" fmla="*/ 1 w 30"/>
                <a:gd name="T11" fmla="*/ 1 h 29"/>
                <a:gd name="T12" fmla="*/ 1 w 30"/>
                <a:gd name="T13" fmla="*/ 1 h 29"/>
                <a:gd name="T14" fmla="*/ 0 w 30"/>
                <a:gd name="T15" fmla="*/ 1 h 29"/>
                <a:gd name="T16" fmla="*/ 0 w 30"/>
                <a:gd name="T17" fmla="*/ 1 h 29"/>
                <a:gd name="T18" fmla="*/ 0 w 30"/>
                <a:gd name="T19" fmla="*/ 1 h 29"/>
                <a:gd name="T20" fmla="*/ 1 w 30"/>
                <a:gd name="T21" fmla="*/ 1 h 29"/>
                <a:gd name="T22" fmla="*/ 1 w 30"/>
                <a:gd name="T23" fmla="*/ 1 h 29"/>
                <a:gd name="T24" fmla="*/ 1 w 30"/>
                <a:gd name="T25" fmla="*/ 1 h 29"/>
                <a:gd name="T26" fmla="*/ 1 w 30"/>
                <a:gd name="T27" fmla="*/ 1 h 29"/>
                <a:gd name="T28" fmla="*/ 1 w 30"/>
                <a:gd name="T29" fmla="*/ 1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1 h 29"/>
                <a:gd name="T38" fmla="*/ 1 w 30"/>
                <a:gd name="T39" fmla="*/ 1 h 29"/>
                <a:gd name="T40" fmla="*/ 1 w 30"/>
                <a:gd name="T41" fmla="*/ 1 h 29"/>
                <a:gd name="T42" fmla="*/ 1 w 30"/>
                <a:gd name="T43" fmla="*/ 1 h 29"/>
                <a:gd name="T44" fmla="*/ 1 w 30"/>
                <a:gd name="T45" fmla="*/ 1 h 29"/>
                <a:gd name="T46" fmla="*/ 1 w 30"/>
                <a:gd name="T47" fmla="*/ 1 h 29"/>
                <a:gd name="T48" fmla="*/ 1 w 30"/>
                <a:gd name="T49" fmla="*/ 1 h 29"/>
                <a:gd name="T50" fmla="*/ 1 w 30"/>
                <a:gd name="T51" fmla="*/ 1 h 29"/>
                <a:gd name="T52" fmla="*/ 1 w 30"/>
                <a:gd name="T53" fmla="*/ 1 h 29"/>
                <a:gd name="T54" fmla="*/ 1 w 30"/>
                <a:gd name="T55" fmla="*/ 1 h 29"/>
                <a:gd name="T56" fmla="*/ 1 w 30"/>
                <a:gd name="T57" fmla="*/ 1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3" y="29"/>
                  </a:lnTo>
                  <a:lnTo>
                    <a:pt x="11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6"/>
                  </a:lnTo>
                  <a:lnTo>
                    <a:pt x="5" y="4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6" y="4"/>
                  </a:lnTo>
                  <a:lnTo>
                    <a:pt x="28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6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079" y="2462"/>
              <a:ext cx="30" cy="30"/>
            </a:xfrm>
            <a:custGeom>
              <a:avLst/>
              <a:gdLst>
                <a:gd name="T0" fmla="*/ 1 w 59"/>
                <a:gd name="T1" fmla="*/ 1 h 60"/>
                <a:gd name="T2" fmla="*/ 1 w 59"/>
                <a:gd name="T3" fmla="*/ 1 h 60"/>
                <a:gd name="T4" fmla="*/ 1 w 59"/>
                <a:gd name="T5" fmla="*/ 1 h 60"/>
                <a:gd name="T6" fmla="*/ 1 w 59"/>
                <a:gd name="T7" fmla="*/ 1 h 60"/>
                <a:gd name="T8" fmla="*/ 1 w 59"/>
                <a:gd name="T9" fmla="*/ 1 h 60"/>
                <a:gd name="T10" fmla="*/ 1 w 59"/>
                <a:gd name="T11" fmla="*/ 1 h 60"/>
                <a:gd name="T12" fmla="*/ 1 w 59"/>
                <a:gd name="T13" fmla="*/ 1 h 60"/>
                <a:gd name="T14" fmla="*/ 1 w 59"/>
                <a:gd name="T15" fmla="*/ 0 h 60"/>
                <a:gd name="T16" fmla="*/ 1 w 59"/>
                <a:gd name="T17" fmla="*/ 0 h 60"/>
                <a:gd name="T18" fmla="*/ 1 w 59"/>
                <a:gd name="T19" fmla="*/ 1 h 60"/>
                <a:gd name="T20" fmla="*/ 1 w 59"/>
                <a:gd name="T21" fmla="*/ 1 h 60"/>
                <a:gd name="T22" fmla="*/ 1 w 59"/>
                <a:gd name="T23" fmla="*/ 1 h 60"/>
                <a:gd name="T24" fmla="*/ 0 w 59"/>
                <a:gd name="T25" fmla="*/ 1 h 60"/>
                <a:gd name="T26" fmla="*/ 0 w 59"/>
                <a:gd name="T27" fmla="*/ 1 h 60"/>
                <a:gd name="T28" fmla="*/ 1 w 59"/>
                <a:gd name="T29" fmla="*/ 1 h 60"/>
                <a:gd name="T30" fmla="*/ 1 w 59"/>
                <a:gd name="T31" fmla="*/ 1 h 60"/>
                <a:gd name="T32" fmla="*/ 1 w 59"/>
                <a:gd name="T33" fmla="*/ 1 h 60"/>
                <a:gd name="T34" fmla="*/ 1 w 59"/>
                <a:gd name="T35" fmla="*/ 1 h 60"/>
                <a:gd name="T36" fmla="*/ 1 w 59"/>
                <a:gd name="T37" fmla="*/ 1 h 60"/>
                <a:gd name="T38" fmla="*/ 1 w 59"/>
                <a:gd name="T39" fmla="*/ 1 h 60"/>
                <a:gd name="T40" fmla="*/ 1 w 59"/>
                <a:gd name="T41" fmla="*/ 1 h 60"/>
                <a:gd name="T42" fmla="*/ 1 w 59"/>
                <a:gd name="T43" fmla="*/ 1 h 60"/>
                <a:gd name="T44" fmla="*/ 1 w 59"/>
                <a:gd name="T45" fmla="*/ 1 h 60"/>
                <a:gd name="T46" fmla="*/ 1 w 59"/>
                <a:gd name="T47" fmla="*/ 1 h 60"/>
                <a:gd name="T48" fmla="*/ 1 w 59"/>
                <a:gd name="T49" fmla="*/ 1 h 60"/>
                <a:gd name="T50" fmla="*/ 1 w 59"/>
                <a:gd name="T51" fmla="*/ 1 h 60"/>
                <a:gd name="T52" fmla="*/ 1 w 59"/>
                <a:gd name="T53" fmla="*/ 1 h 60"/>
                <a:gd name="T54" fmla="*/ 1 w 59"/>
                <a:gd name="T55" fmla="*/ 1 h 60"/>
                <a:gd name="T56" fmla="*/ 1 w 59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9" h="60">
                  <a:moveTo>
                    <a:pt x="59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5" y="12"/>
                  </a:lnTo>
                  <a:lnTo>
                    <a:pt x="51" y="8"/>
                  </a:lnTo>
                  <a:lnTo>
                    <a:pt x="47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8"/>
                  </a:lnTo>
                  <a:lnTo>
                    <a:pt x="3" y="18"/>
                  </a:lnTo>
                  <a:lnTo>
                    <a:pt x="0" y="30"/>
                  </a:lnTo>
                  <a:lnTo>
                    <a:pt x="0" y="35"/>
                  </a:lnTo>
                  <a:lnTo>
                    <a:pt x="3" y="41"/>
                  </a:lnTo>
                  <a:lnTo>
                    <a:pt x="5" y="46"/>
                  </a:lnTo>
                  <a:lnTo>
                    <a:pt x="9" y="50"/>
                  </a:lnTo>
                  <a:lnTo>
                    <a:pt x="13" y="54"/>
                  </a:lnTo>
                  <a:lnTo>
                    <a:pt x="19" y="57"/>
                  </a:lnTo>
                  <a:lnTo>
                    <a:pt x="25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7" y="54"/>
                  </a:lnTo>
                  <a:lnTo>
                    <a:pt x="51" y="50"/>
                  </a:lnTo>
                  <a:lnTo>
                    <a:pt x="55" y="46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59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087" y="2469"/>
              <a:ext cx="14" cy="15"/>
            </a:xfrm>
            <a:custGeom>
              <a:avLst/>
              <a:gdLst>
                <a:gd name="T0" fmla="*/ 0 w 29"/>
                <a:gd name="T1" fmla="*/ 1 h 28"/>
                <a:gd name="T2" fmla="*/ 0 w 29"/>
                <a:gd name="T3" fmla="*/ 1 h 28"/>
                <a:gd name="T4" fmla="*/ 0 w 29"/>
                <a:gd name="T5" fmla="*/ 1 h 28"/>
                <a:gd name="T6" fmla="*/ 0 w 29"/>
                <a:gd name="T7" fmla="*/ 1 h 28"/>
                <a:gd name="T8" fmla="*/ 0 w 29"/>
                <a:gd name="T9" fmla="*/ 1 h 28"/>
                <a:gd name="T10" fmla="*/ 0 w 29"/>
                <a:gd name="T11" fmla="*/ 1 h 28"/>
                <a:gd name="T12" fmla="*/ 0 w 29"/>
                <a:gd name="T13" fmla="*/ 1 h 28"/>
                <a:gd name="T14" fmla="*/ 0 w 29"/>
                <a:gd name="T15" fmla="*/ 1 h 28"/>
                <a:gd name="T16" fmla="*/ 0 w 29"/>
                <a:gd name="T17" fmla="*/ 1 h 28"/>
                <a:gd name="T18" fmla="*/ 0 w 29"/>
                <a:gd name="T19" fmla="*/ 1 h 28"/>
                <a:gd name="T20" fmla="*/ 0 w 29"/>
                <a:gd name="T21" fmla="*/ 1 h 28"/>
                <a:gd name="T22" fmla="*/ 0 w 29"/>
                <a:gd name="T23" fmla="*/ 1 h 28"/>
                <a:gd name="T24" fmla="*/ 0 w 29"/>
                <a:gd name="T25" fmla="*/ 1 h 28"/>
                <a:gd name="T26" fmla="*/ 0 w 29"/>
                <a:gd name="T27" fmla="*/ 1 h 28"/>
                <a:gd name="T28" fmla="*/ 0 w 29"/>
                <a:gd name="T29" fmla="*/ 1 h 28"/>
                <a:gd name="T30" fmla="*/ 0 w 29"/>
                <a:gd name="T31" fmla="*/ 0 h 28"/>
                <a:gd name="T32" fmla="*/ 0 w 29"/>
                <a:gd name="T33" fmla="*/ 0 h 28"/>
                <a:gd name="T34" fmla="*/ 0 w 29"/>
                <a:gd name="T35" fmla="*/ 0 h 28"/>
                <a:gd name="T36" fmla="*/ 0 w 29"/>
                <a:gd name="T37" fmla="*/ 1 h 28"/>
                <a:gd name="T38" fmla="*/ 0 w 29"/>
                <a:gd name="T39" fmla="*/ 1 h 28"/>
                <a:gd name="T40" fmla="*/ 0 w 29"/>
                <a:gd name="T41" fmla="*/ 1 h 28"/>
                <a:gd name="T42" fmla="*/ 0 w 29"/>
                <a:gd name="T43" fmla="*/ 1 h 28"/>
                <a:gd name="T44" fmla="*/ 0 w 29"/>
                <a:gd name="T45" fmla="*/ 1 h 28"/>
                <a:gd name="T46" fmla="*/ 0 w 29"/>
                <a:gd name="T47" fmla="*/ 1 h 28"/>
                <a:gd name="T48" fmla="*/ 0 w 29"/>
                <a:gd name="T49" fmla="*/ 1 h 28"/>
                <a:gd name="T50" fmla="*/ 0 w 29"/>
                <a:gd name="T51" fmla="*/ 1 h 28"/>
                <a:gd name="T52" fmla="*/ 0 w 29"/>
                <a:gd name="T53" fmla="*/ 1 h 28"/>
                <a:gd name="T54" fmla="*/ 0 w 29"/>
                <a:gd name="T55" fmla="*/ 1 h 28"/>
                <a:gd name="T56" fmla="*/ 0 w 29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8">
                  <a:moveTo>
                    <a:pt x="15" y="28"/>
                  </a:moveTo>
                  <a:lnTo>
                    <a:pt x="12" y="28"/>
                  </a:lnTo>
                  <a:lnTo>
                    <a:pt x="10" y="27"/>
                  </a:lnTo>
                  <a:lnTo>
                    <a:pt x="6" y="26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2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2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28" y="20"/>
                  </a:lnTo>
                  <a:lnTo>
                    <a:pt x="26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3234" y="2443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8" y="18"/>
                  </a:lnTo>
                  <a:lnTo>
                    <a:pt x="54" y="13"/>
                  </a:lnTo>
                  <a:lnTo>
                    <a:pt x="51" y="9"/>
                  </a:lnTo>
                  <a:lnTo>
                    <a:pt x="46" y="5"/>
                  </a:lnTo>
                  <a:lnTo>
                    <a:pt x="42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9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2"/>
                  </a:lnTo>
                  <a:lnTo>
                    <a:pt x="14" y="55"/>
                  </a:lnTo>
                  <a:lnTo>
                    <a:pt x="19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2" y="57"/>
                  </a:lnTo>
                  <a:lnTo>
                    <a:pt x="46" y="55"/>
                  </a:lnTo>
                  <a:lnTo>
                    <a:pt x="51" y="52"/>
                  </a:lnTo>
                  <a:lnTo>
                    <a:pt x="54" y="47"/>
                  </a:lnTo>
                  <a:lnTo>
                    <a:pt x="58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241" y="2450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5" y="25"/>
                  </a:lnTo>
                  <a:lnTo>
                    <a:pt x="4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4" y="7"/>
                  </a:lnTo>
                  <a:lnTo>
                    <a:pt x="5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8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07" y="2590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4"/>
                  </a:lnTo>
                  <a:lnTo>
                    <a:pt x="51" y="10"/>
                  </a:lnTo>
                  <a:lnTo>
                    <a:pt x="46" y="6"/>
                  </a:lnTo>
                  <a:lnTo>
                    <a:pt x="42" y="3"/>
                  </a:lnTo>
                  <a:lnTo>
                    <a:pt x="36" y="2"/>
                  </a:lnTo>
                  <a:lnTo>
                    <a:pt x="30" y="0"/>
                  </a:lnTo>
                  <a:lnTo>
                    <a:pt x="19" y="3"/>
                  </a:lnTo>
                  <a:lnTo>
                    <a:pt x="9" y="10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5" y="46"/>
                  </a:lnTo>
                  <a:lnTo>
                    <a:pt x="8" y="51"/>
                  </a:lnTo>
                  <a:lnTo>
                    <a:pt x="13" y="55"/>
                  </a:lnTo>
                  <a:lnTo>
                    <a:pt x="19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2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6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215" y="259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2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7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231" y="2715"/>
              <a:ext cx="30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3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8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239" y="2723"/>
              <a:ext cx="14" cy="14"/>
            </a:xfrm>
            <a:custGeom>
              <a:avLst/>
              <a:gdLst>
                <a:gd name="T0" fmla="*/ 1 w 28"/>
                <a:gd name="T1" fmla="*/ 0 h 29"/>
                <a:gd name="T2" fmla="*/ 1 w 28"/>
                <a:gd name="T3" fmla="*/ 0 h 29"/>
                <a:gd name="T4" fmla="*/ 1 w 28"/>
                <a:gd name="T5" fmla="*/ 0 h 29"/>
                <a:gd name="T6" fmla="*/ 1 w 28"/>
                <a:gd name="T7" fmla="*/ 0 h 29"/>
                <a:gd name="T8" fmla="*/ 1 w 28"/>
                <a:gd name="T9" fmla="*/ 0 h 29"/>
                <a:gd name="T10" fmla="*/ 1 w 28"/>
                <a:gd name="T11" fmla="*/ 0 h 29"/>
                <a:gd name="T12" fmla="*/ 1 w 28"/>
                <a:gd name="T13" fmla="*/ 0 h 29"/>
                <a:gd name="T14" fmla="*/ 0 w 28"/>
                <a:gd name="T15" fmla="*/ 0 h 29"/>
                <a:gd name="T16" fmla="*/ 0 w 28"/>
                <a:gd name="T17" fmla="*/ 0 h 29"/>
                <a:gd name="T18" fmla="*/ 0 w 28"/>
                <a:gd name="T19" fmla="*/ 0 h 29"/>
                <a:gd name="T20" fmla="*/ 1 w 28"/>
                <a:gd name="T21" fmla="*/ 0 h 29"/>
                <a:gd name="T22" fmla="*/ 1 w 28"/>
                <a:gd name="T23" fmla="*/ 0 h 29"/>
                <a:gd name="T24" fmla="*/ 1 w 28"/>
                <a:gd name="T25" fmla="*/ 0 h 29"/>
                <a:gd name="T26" fmla="*/ 1 w 28"/>
                <a:gd name="T27" fmla="*/ 0 h 29"/>
                <a:gd name="T28" fmla="*/ 1 w 28"/>
                <a:gd name="T29" fmla="*/ 0 h 29"/>
                <a:gd name="T30" fmla="*/ 1 w 28"/>
                <a:gd name="T31" fmla="*/ 0 h 29"/>
                <a:gd name="T32" fmla="*/ 1 w 28"/>
                <a:gd name="T33" fmla="*/ 0 h 29"/>
                <a:gd name="T34" fmla="*/ 1 w 28"/>
                <a:gd name="T35" fmla="*/ 0 h 29"/>
                <a:gd name="T36" fmla="*/ 1 w 28"/>
                <a:gd name="T37" fmla="*/ 0 h 29"/>
                <a:gd name="T38" fmla="*/ 1 w 28"/>
                <a:gd name="T39" fmla="*/ 0 h 29"/>
                <a:gd name="T40" fmla="*/ 1 w 28"/>
                <a:gd name="T41" fmla="*/ 0 h 29"/>
                <a:gd name="T42" fmla="*/ 1 w 28"/>
                <a:gd name="T43" fmla="*/ 0 h 29"/>
                <a:gd name="T44" fmla="*/ 1 w 28"/>
                <a:gd name="T45" fmla="*/ 0 h 29"/>
                <a:gd name="T46" fmla="*/ 1 w 28"/>
                <a:gd name="T47" fmla="*/ 0 h 29"/>
                <a:gd name="T48" fmla="*/ 1 w 28"/>
                <a:gd name="T49" fmla="*/ 0 h 29"/>
                <a:gd name="T50" fmla="*/ 1 w 28"/>
                <a:gd name="T51" fmla="*/ 0 h 29"/>
                <a:gd name="T52" fmla="*/ 1 w 28"/>
                <a:gd name="T53" fmla="*/ 0 h 29"/>
                <a:gd name="T54" fmla="*/ 1 w 28"/>
                <a:gd name="T55" fmla="*/ 0 h 29"/>
                <a:gd name="T56" fmla="*/ 1 w 28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8" h="29">
                  <a:moveTo>
                    <a:pt x="13" y="29"/>
                  </a:moveTo>
                  <a:lnTo>
                    <a:pt x="11" y="29"/>
                  </a:lnTo>
                  <a:lnTo>
                    <a:pt x="9" y="28"/>
                  </a:lnTo>
                  <a:lnTo>
                    <a:pt x="5" y="27"/>
                  </a:lnTo>
                  <a:lnTo>
                    <a:pt x="3" y="25"/>
                  </a:lnTo>
                  <a:lnTo>
                    <a:pt x="2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2" y="6"/>
                  </a:lnTo>
                  <a:lnTo>
                    <a:pt x="3" y="4"/>
                  </a:lnTo>
                  <a:lnTo>
                    <a:pt x="5" y="3"/>
                  </a:lnTo>
                  <a:lnTo>
                    <a:pt x="9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4"/>
                  </a:lnTo>
                  <a:lnTo>
                    <a:pt x="27" y="20"/>
                  </a:lnTo>
                  <a:lnTo>
                    <a:pt x="25" y="25"/>
                  </a:lnTo>
                  <a:lnTo>
                    <a:pt x="19" y="28"/>
                  </a:lnTo>
                  <a:lnTo>
                    <a:pt x="13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8" name="Freeform 134"/>
            <p:cNvSpPr>
              <a:spLocks/>
            </p:cNvSpPr>
            <p:nvPr/>
          </p:nvSpPr>
          <p:spPr bwMode="auto">
            <a:xfrm>
              <a:off x="3380" y="2742"/>
              <a:ext cx="30" cy="30"/>
            </a:xfrm>
            <a:custGeom>
              <a:avLst/>
              <a:gdLst>
                <a:gd name="T0" fmla="*/ 1 w 60"/>
                <a:gd name="T1" fmla="*/ 1 h 58"/>
                <a:gd name="T2" fmla="*/ 1 w 60"/>
                <a:gd name="T3" fmla="*/ 1 h 58"/>
                <a:gd name="T4" fmla="*/ 1 w 60"/>
                <a:gd name="T5" fmla="*/ 1 h 58"/>
                <a:gd name="T6" fmla="*/ 1 w 60"/>
                <a:gd name="T7" fmla="*/ 1 h 58"/>
                <a:gd name="T8" fmla="*/ 1 w 60"/>
                <a:gd name="T9" fmla="*/ 1 h 58"/>
                <a:gd name="T10" fmla="*/ 1 w 60"/>
                <a:gd name="T11" fmla="*/ 1 h 58"/>
                <a:gd name="T12" fmla="*/ 1 w 60"/>
                <a:gd name="T13" fmla="*/ 1 h 58"/>
                <a:gd name="T14" fmla="*/ 1 w 60"/>
                <a:gd name="T15" fmla="*/ 0 h 58"/>
                <a:gd name="T16" fmla="*/ 1 w 60"/>
                <a:gd name="T17" fmla="*/ 0 h 58"/>
                <a:gd name="T18" fmla="*/ 1 w 60"/>
                <a:gd name="T19" fmla="*/ 1 h 58"/>
                <a:gd name="T20" fmla="*/ 1 w 60"/>
                <a:gd name="T21" fmla="*/ 1 h 58"/>
                <a:gd name="T22" fmla="*/ 1 w 60"/>
                <a:gd name="T23" fmla="*/ 1 h 58"/>
                <a:gd name="T24" fmla="*/ 0 w 60"/>
                <a:gd name="T25" fmla="*/ 1 h 58"/>
                <a:gd name="T26" fmla="*/ 1 w 60"/>
                <a:gd name="T27" fmla="*/ 1 h 58"/>
                <a:gd name="T28" fmla="*/ 1 w 60"/>
                <a:gd name="T29" fmla="*/ 1 h 58"/>
                <a:gd name="T30" fmla="*/ 1 w 60"/>
                <a:gd name="T31" fmla="*/ 1 h 58"/>
                <a:gd name="T32" fmla="*/ 1 w 60"/>
                <a:gd name="T33" fmla="*/ 1 h 58"/>
                <a:gd name="T34" fmla="*/ 1 w 60"/>
                <a:gd name="T35" fmla="*/ 1 h 58"/>
                <a:gd name="T36" fmla="*/ 1 w 60"/>
                <a:gd name="T37" fmla="*/ 1 h 58"/>
                <a:gd name="T38" fmla="*/ 1 w 60"/>
                <a:gd name="T39" fmla="*/ 1 h 58"/>
                <a:gd name="T40" fmla="*/ 1 w 60"/>
                <a:gd name="T41" fmla="*/ 1 h 58"/>
                <a:gd name="T42" fmla="*/ 1 w 60"/>
                <a:gd name="T43" fmla="*/ 1 h 58"/>
                <a:gd name="T44" fmla="*/ 1 w 60"/>
                <a:gd name="T45" fmla="*/ 1 h 58"/>
                <a:gd name="T46" fmla="*/ 1 w 60"/>
                <a:gd name="T47" fmla="*/ 1 h 58"/>
                <a:gd name="T48" fmla="*/ 1 w 60"/>
                <a:gd name="T49" fmla="*/ 1 h 58"/>
                <a:gd name="T50" fmla="*/ 1 w 60"/>
                <a:gd name="T51" fmla="*/ 1 h 58"/>
                <a:gd name="T52" fmla="*/ 1 w 60"/>
                <a:gd name="T53" fmla="*/ 1 h 58"/>
                <a:gd name="T54" fmla="*/ 1 w 60"/>
                <a:gd name="T55" fmla="*/ 1 h 58"/>
                <a:gd name="T56" fmla="*/ 1 w 60"/>
                <a:gd name="T57" fmla="*/ 1 h 5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8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2"/>
                  </a:lnTo>
                  <a:lnTo>
                    <a:pt x="51" y="8"/>
                  </a:lnTo>
                  <a:lnTo>
                    <a:pt x="46" y="4"/>
                  </a:lnTo>
                  <a:lnTo>
                    <a:pt x="41" y="2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8" y="8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0"/>
                  </a:lnTo>
                  <a:lnTo>
                    <a:pt x="4" y="46"/>
                  </a:lnTo>
                  <a:lnTo>
                    <a:pt x="8" y="50"/>
                  </a:lnTo>
                  <a:lnTo>
                    <a:pt x="12" y="54"/>
                  </a:lnTo>
                  <a:lnTo>
                    <a:pt x="18" y="56"/>
                  </a:lnTo>
                  <a:lnTo>
                    <a:pt x="24" y="58"/>
                  </a:lnTo>
                  <a:lnTo>
                    <a:pt x="30" y="58"/>
                  </a:lnTo>
                  <a:lnTo>
                    <a:pt x="36" y="58"/>
                  </a:lnTo>
                  <a:lnTo>
                    <a:pt x="41" y="56"/>
                  </a:lnTo>
                  <a:lnTo>
                    <a:pt x="46" y="54"/>
                  </a:lnTo>
                  <a:lnTo>
                    <a:pt x="51" y="50"/>
                  </a:lnTo>
                  <a:lnTo>
                    <a:pt x="54" y="46"/>
                  </a:lnTo>
                  <a:lnTo>
                    <a:pt x="57" y="40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3388" y="2750"/>
              <a:ext cx="15" cy="14"/>
            </a:xfrm>
            <a:custGeom>
              <a:avLst/>
              <a:gdLst>
                <a:gd name="T0" fmla="*/ 1 w 30"/>
                <a:gd name="T1" fmla="*/ 1 h 28"/>
                <a:gd name="T2" fmla="*/ 1 w 30"/>
                <a:gd name="T3" fmla="*/ 1 h 28"/>
                <a:gd name="T4" fmla="*/ 1 w 30"/>
                <a:gd name="T5" fmla="*/ 1 h 28"/>
                <a:gd name="T6" fmla="*/ 1 w 30"/>
                <a:gd name="T7" fmla="*/ 1 h 28"/>
                <a:gd name="T8" fmla="*/ 1 w 30"/>
                <a:gd name="T9" fmla="*/ 1 h 28"/>
                <a:gd name="T10" fmla="*/ 1 w 30"/>
                <a:gd name="T11" fmla="*/ 1 h 28"/>
                <a:gd name="T12" fmla="*/ 1 w 30"/>
                <a:gd name="T13" fmla="*/ 1 h 28"/>
                <a:gd name="T14" fmla="*/ 0 w 30"/>
                <a:gd name="T15" fmla="*/ 1 h 28"/>
                <a:gd name="T16" fmla="*/ 0 w 30"/>
                <a:gd name="T17" fmla="*/ 1 h 28"/>
                <a:gd name="T18" fmla="*/ 0 w 30"/>
                <a:gd name="T19" fmla="*/ 1 h 28"/>
                <a:gd name="T20" fmla="*/ 1 w 30"/>
                <a:gd name="T21" fmla="*/ 1 h 28"/>
                <a:gd name="T22" fmla="*/ 1 w 30"/>
                <a:gd name="T23" fmla="*/ 1 h 28"/>
                <a:gd name="T24" fmla="*/ 1 w 30"/>
                <a:gd name="T25" fmla="*/ 1 h 28"/>
                <a:gd name="T26" fmla="*/ 1 w 30"/>
                <a:gd name="T27" fmla="*/ 1 h 28"/>
                <a:gd name="T28" fmla="*/ 1 w 30"/>
                <a:gd name="T29" fmla="*/ 1 h 28"/>
                <a:gd name="T30" fmla="*/ 1 w 30"/>
                <a:gd name="T31" fmla="*/ 0 h 28"/>
                <a:gd name="T32" fmla="*/ 1 w 30"/>
                <a:gd name="T33" fmla="*/ 0 h 28"/>
                <a:gd name="T34" fmla="*/ 1 w 30"/>
                <a:gd name="T35" fmla="*/ 0 h 28"/>
                <a:gd name="T36" fmla="*/ 1 w 30"/>
                <a:gd name="T37" fmla="*/ 1 h 28"/>
                <a:gd name="T38" fmla="*/ 1 w 30"/>
                <a:gd name="T39" fmla="*/ 1 h 28"/>
                <a:gd name="T40" fmla="*/ 1 w 30"/>
                <a:gd name="T41" fmla="*/ 1 h 28"/>
                <a:gd name="T42" fmla="*/ 1 w 30"/>
                <a:gd name="T43" fmla="*/ 1 h 28"/>
                <a:gd name="T44" fmla="*/ 1 w 30"/>
                <a:gd name="T45" fmla="*/ 1 h 28"/>
                <a:gd name="T46" fmla="*/ 1 w 30"/>
                <a:gd name="T47" fmla="*/ 1 h 28"/>
                <a:gd name="T48" fmla="*/ 1 w 30"/>
                <a:gd name="T49" fmla="*/ 1 h 28"/>
                <a:gd name="T50" fmla="*/ 1 w 30"/>
                <a:gd name="T51" fmla="*/ 1 h 28"/>
                <a:gd name="T52" fmla="*/ 1 w 30"/>
                <a:gd name="T53" fmla="*/ 1 h 28"/>
                <a:gd name="T54" fmla="*/ 1 w 30"/>
                <a:gd name="T55" fmla="*/ 1 h 28"/>
                <a:gd name="T56" fmla="*/ 1 w 30"/>
                <a:gd name="T57" fmla="*/ 1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8">
                  <a:moveTo>
                    <a:pt x="15" y="28"/>
                  </a:moveTo>
                  <a:lnTo>
                    <a:pt x="11" y="28"/>
                  </a:lnTo>
                  <a:lnTo>
                    <a:pt x="9" y="27"/>
                  </a:lnTo>
                  <a:lnTo>
                    <a:pt x="7" y="26"/>
                  </a:lnTo>
                  <a:lnTo>
                    <a:pt x="4" y="25"/>
                  </a:lnTo>
                  <a:lnTo>
                    <a:pt x="2" y="23"/>
                  </a:lnTo>
                  <a:lnTo>
                    <a:pt x="1" y="19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5"/>
                  </a:lnTo>
                  <a:lnTo>
                    <a:pt x="4" y="3"/>
                  </a:lnTo>
                  <a:lnTo>
                    <a:pt x="7" y="2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2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9"/>
                  </a:lnTo>
                  <a:lnTo>
                    <a:pt x="30" y="11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7"/>
                  </a:lnTo>
                  <a:lnTo>
                    <a:pt x="15" y="28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3407" y="2643"/>
              <a:ext cx="30" cy="30"/>
            </a:xfrm>
            <a:custGeom>
              <a:avLst/>
              <a:gdLst>
                <a:gd name="T0" fmla="*/ 1 w 60"/>
                <a:gd name="T1" fmla="*/ 1 h 59"/>
                <a:gd name="T2" fmla="*/ 1 w 60"/>
                <a:gd name="T3" fmla="*/ 1 h 59"/>
                <a:gd name="T4" fmla="*/ 1 w 60"/>
                <a:gd name="T5" fmla="*/ 1 h 59"/>
                <a:gd name="T6" fmla="*/ 1 w 60"/>
                <a:gd name="T7" fmla="*/ 1 h 59"/>
                <a:gd name="T8" fmla="*/ 1 w 60"/>
                <a:gd name="T9" fmla="*/ 1 h 59"/>
                <a:gd name="T10" fmla="*/ 1 w 60"/>
                <a:gd name="T11" fmla="*/ 1 h 59"/>
                <a:gd name="T12" fmla="*/ 1 w 60"/>
                <a:gd name="T13" fmla="*/ 1 h 59"/>
                <a:gd name="T14" fmla="*/ 1 w 60"/>
                <a:gd name="T15" fmla="*/ 0 h 59"/>
                <a:gd name="T16" fmla="*/ 1 w 60"/>
                <a:gd name="T17" fmla="*/ 0 h 59"/>
                <a:gd name="T18" fmla="*/ 1 w 60"/>
                <a:gd name="T19" fmla="*/ 1 h 59"/>
                <a:gd name="T20" fmla="*/ 1 w 60"/>
                <a:gd name="T21" fmla="*/ 1 h 59"/>
                <a:gd name="T22" fmla="*/ 1 w 60"/>
                <a:gd name="T23" fmla="*/ 1 h 59"/>
                <a:gd name="T24" fmla="*/ 0 w 60"/>
                <a:gd name="T25" fmla="*/ 1 h 59"/>
                <a:gd name="T26" fmla="*/ 1 w 60"/>
                <a:gd name="T27" fmla="*/ 1 h 59"/>
                <a:gd name="T28" fmla="*/ 1 w 60"/>
                <a:gd name="T29" fmla="*/ 1 h 59"/>
                <a:gd name="T30" fmla="*/ 1 w 60"/>
                <a:gd name="T31" fmla="*/ 1 h 59"/>
                <a:gd name="T32" fmla="*/ 1 w 60"/>
                <a:gd name="T33" fmla="*/ 1 h 59"/>
                <a:gd name="T34" fmla="*/ 1 w 60"/>
                <a:gd name="T35" fmla="*/ 1 h 59"/>
                <a:gd name="T36" fmla="*/ 1 w 60"/>
                <a:gd name="T37" fmla="*/ 1 h 59"/>
                <a:gd name="T38" fmla="*/ 1 w 60"/>
                <a:gd name="T39" fmla="*/ 1 h 59"/>
                <a:gd name="T40" fmla="*/ 1 w 60"/>
                <a:gd name="T41" fmla="*/ 1 h 59"/>
                <a:gd name="T42" fmla="*/ 1 w 60"/>
                <a:gd name="T43" fmla="*/ 1 h 59"/>
                <a:gd name="T44" fmla="*/ 1 w 60"/>
                <a:gd name="T45" fmla="*/ 1 h 59"/>
                <a:gd name="T46" fmla="*/ 1 w 60"/>
                <a:gd name="T47" fmla="*/ 1 h 59"/>
                <a:gd name="T48" fmla="*/ 1 w 60"/>
                <a:gd name="T49" fmla="*/ 1 h 59"/>
                <a:gd name="T50" fmla="*/ 1 w 60"/>
                <a:gd name="T51" fmla="*/ 1 h 59"/>
                <a:gd name="T52" fmla="*/ 1 w 60"/>
                <a:gd name="T53" fmla="*/ 1 h 59"/>
                <a:gd name="T54" fmla="*/ 1 w 60"/>
                <a:gd name="T55" fmla="*/ 1 h 59"/>
                <a:gd name="T56" fmla="*/ 1 w 60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59">
                  <a:moveTo>
                    <a:pt x="60" y="29"/>
                  </a:moveTo>
                  <a:lnTo>
                    <a:pt x="59" y="24"/>
                  </a:lnTo>
                  <a:lnTo>
                    <a:pt x="57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9"/>
                  </a:lnTo>
                  <a:lnTo>
                    <a:pt x="30" y="59"/>
                  </a:lnTo>
                  <a:lnTo>
                    <a:pt x="36" y="59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3414" y="2651"/>
              <a:ext cx="15" cy="14"/>
            </a:xfrm>
            <a:custGeom>
              <a:avLst/>
              <a:gdLst>
                <a:gd name="T0" fmla="*/ 1 w 30"/>
                <a:gd name="T1" fmla="*/ 0 h 29"/>
                <a:gd name="T2" fmla="*/ 1 w 30"/>
                <a:gd name="T3" fmla="*/ 0 h 29"/>
                <a:gd name="T4" fmla="*/ 1 w 30"/>
                <a:gd name="T5" fmla="*/ 0 h 29"/>
                <a:gd name="T6" fmla="*/ 1 w 30"/>
                <a:gd name="T7" fmla="*/ 0 h 29"/>
                <a:gd name="T8" fmla="*/ 1 w 30"/>
                <a:gd name="T9" fmla="*/ 0 h 29"/>
                <a:gd name="T10" fmla="*/ 1 w 30"/>
                <a:gd name="T11" fmla="*/ 0 h 29"/>
                <a:gd name="T12" fmla="*/ 1 w 30"/>
                <a:gd name="T13" fmla="*/ 0 h 29"/>
                <a:gd name="T14" fmla="*/ 0 w 30"/>
                <a:gd name="T15" fmla="*/ 0 h 29"/>
                <a:gd name="T16" fmla="*/ 0 w 30"/>
                <a:gd name="T17" fmla="*/ 0 h 29"/>
                <a:gd name="T18" fmla="*/ 0 w 30"/>
                <a:gd name="T19" fmla="*/ 0 h 29"/>
                <a:gd name="T20" fmla="*/ 1 w 30"/>
                <a:gd name="T21" fmla="*/ 0 h 29"/>
                <a:gd name="T22" fmla="*/ 1 w 30"/>
                <a:gd name="T23" fmla="*/ 0 h 29"/>
                <a:gd name="T24" fmla="*/ 1 w 30"/>
                <a:gd name="T25" fmla="*/ 0 h 29"/>
                <a:gd name="T26" fmla="*/ 1 w 30"/>
                <a:gd name="T27" fmla="*/ 0 h 29"/>
                <a:gd name="T28" fmla="*/ 1 w 30"/>
                <a:gd name="T29" fmla="*/ 0 h 29"/>
                <a:gd name="T30" fmla="*/ 1 w 30"/>
                <a:gd name="T31" fmla="*/ 0 h 29"/>
                <a:gd name="T32" fmla="*/ 1 w 30"/>
                <a:gd name="T33" fmla="*/ 0 h 29"/>
                <a:gd name="T34" fmla="*/ 1 w 30"/>
                <a:gd name="T35" fmla="*/ 0 h 29"/>
                <a:gd name="T36" fmla="*/ 1 w 30"/>
                <a:gd name="T37" fmla="*/ 0 h 29"/>
                <a:gd name="T38" fmla="*/ 1 w 30"/>
                <a:gd name="T39" fmla="*/ 0 h 29"/>
                <a:gd name="T40" fmla="*/ 1 w 30"/>
                <a:gd name="T41" fmla="*/ 0 h 29"/>
                <a:gd name="T42" fmla="*/ 1 w 30"/>
                <a:gd name="T43" fmla="*/ 0 h 29"/>
                <a:gd name="T44" fmla="*/ 1 w 30"/>
                <a:gd name="T45" fmla="*/ 0 h 29"/>
                <a:gd name="T46" fmla="*/ 1 w 30"/>
                <a:gd name="T47" fmla="*/ 0 h 29"/>
                <a:gd name="T48" fmla="*/ 1 w 30"/>
                <a:gd name="T49" fmla="*/ 0 h 29"/>
                <a:gd name="T50" fmla="*/ 1 w 30"/>
                <a:gd name="T51" fmla="*/ 0 h 29"/>
                <a:gd name="T52" fmla="*/ 1 w 30"/>
                <a:gd name="T53" fmla="*/ 0 h 29"/>
                <a:gd name="T54" fmla="*/ 1 w 30"/>
                <a:gd name="T55" fmla="*/ 0 h 29"/>
                <a:gd name="T56" fmla="*/ 1 w 30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29">
                  <a:moveTo>
                    <a:pt x="15" y="29"/>
                  </a:moveTo>
                  <a:lnTo>
                    <a:pt x="12" y="29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4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3407" y="2515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1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4"/>
                  </a:lnTo>
                  <a:lnTo>
                    <a:pt x="57" y="18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1" y="2"/>
                  </a:lnTo>
                  <a:lnTo>
                    <a:pt x="36" y="1"/>
                  </a:lnTo>
                  <a:lnTo>
                    <a:pt x="30" y="0"/>
                  </a:lnTo>
                  <a:lnTo>
                    <a:pt x="18" y="2"/>
                  </a:lnTo>
                  <a:lnTo>
                    <a:pt x="9" y="9"/>
                  </a:lnTo>
                  <a:lnTo>
                    <a:pt x="2" y="18"/>
                  </a:lnTo>
                  <a:lnTo>
                    <a:pt x="0" y="30"/>
                  </a:lnTo>
                  <a:lnTo>
                    <a:pt x="1" y="35"/>
                  </a:lnTo>
                  <a:lnTo>
                    <a:pt x="2" y="41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7"/>
                  </a:lnTo>
                  <a:lnTo>
                    <a:pt x="24" y="58"/>
                  </a:lnTo>
                  <a:lnTo>
                    <a:pt x="30" y="60"/>
                  </a:lnTo>
                  <a:lnTo>
                    <a:pt x="36" y="58"/>
                  </a:lnTo>
                  <a:lnTo>
                    <a:pt x="41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7" y="41"/>
                  </a:lnTo>
                  <a:lnTo>
                    <a:pt x="59" y="35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414" y="2522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2" y="30"/>
                  </a:lnTo>
                  <a:lnTo>
                    <a:pt x="9" y="28"/>
                  </a:lnTo>
                  <a:lnTo>
                    <a:pt x="7" y="27"/>
                  </a:lnTo>
                  <a:lnTo>
                    <a:pt x="4" y="25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7"/>
                  </a:lnTo>
                  <a:lnTo>
                    <a:pt x="4" y="4"/>
                  </a:lnTo>
                  <a:lnTo>
                    <a:pt x="7" y="3"/>
                  </a:lnTo>
                  <a:lnTo>
                    <a:pt x="9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7"/>
                  </a:lnTo>
                  <a:lnTo>
                    <a:pt x="29" y="9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0"/>
                  </a:lnTo>
                  <a:lnTo>
                    <a:pt x="25" y="25"/>
                  </a:lnTo>
                  <a:lnTo>
                    <a:pt x="21" y="28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2347" y="2643"/>
              <a:ext cx="29" cy="30"/>
            </a:xfrm>
            <a:custGeom>
              <a:avLst/>
              <a:gdLst>
                <a:gd name="T0" fmla="*/ 1 w 58"/>
                <a:gd name="T1" fmla="*/ 1 h 59"/>
                <a:gd name="T2" fmla="*/ 1 w 58"/>
                <a:gd name="T3" fmla="*/ 1 h 59"/>
                <a:gd name="T4" fmla="*/ 1 w 58"/>
                <a:gd name="T5" fmla="*/ 1 h 59"/>
                <a:gd name="T6" fmla="*/ 1 w 58"/>
                <a:gd name="T7" fmla="*/ 1 h 59"/>
                <a:gd name="T8" fmla="*/ 1 w 58"/>
                <a:gd name="T9" fmla="*/ 1 h 59"/>
                <a:gd name="T10" fmla="*/ 1 w 58"/>
                <a:gd name="T11" fmla="*/ 1 h 59"/>
                <a:gd name="T12" fmla="*/ 1 w 58"/>
                <a:gd name="T13" fmla="*/ 1 h 59"/>
                <a:gd name="T14" fmla="*/ 1 w 58"/>
                <a:gd name="T15" fmla="*/ 0 h 59"/>
                <a:gd name="T16" fmla="*/ 1 w 58"/>
                <a:gd name="T17" fmla="*/ 0 h 59"/>
                <a:gd name="T18" fmla="*/ 1 w 58"/>
                <a:gd name="T19" fmla="*/ 1 h 59"/>
                <a:gd name="T20" fmla="*/ 1 w 58"/>
                <a:gd name="T21" fmla="*/ 1 h 59"/>
                <a:gd name="T22" fmla="*/ 1 w 58"/>
                <a:gd name="T23" fmla="*/ 1 h 59"/>
                <a:gd name="T24" fmla="*/ 0 w 58"/>
                <a:gd name="T25" fmla="*/ 1 h 59"/>
                <a:gd name="T26" fmla="*/ 0 w 58"/>
                <a:gd name="T27" fmla="*/ 1 h 59"/>
                <a:gd name="T28" fmla="*/ 1 w 58"/>
                <a:gd name="T29" fmla="*/ 1 h 59"/>
                <a:gd name="T30" fmla="*/ 1 w 58"/>
                <a:gd name="T31" fmla="*/ 1 h 59"/>
                <a:gd name="T32" fmla="*/ 1 w 58"/>
                <a:gd name="T33" fmla="*/ 1 h 59"/>
                <a:gd name="T34" fmla="*/ 1 w 58"/>
                <a:gd name="T35" fmla="*/ 1 h 59"/>
                <a:gd name="T36" fmla="*/ 1 w 58"/>
                <a:gd name="T37" fmla="*/ 1 h 59"/>
                <a:gd name="T38" fmla="*/ 1 w 58"/>
                <a:gd name="T39" fmla="*/ 1 h 59"/>
                <a:gd name="T40" fmla="*/ 1 w 58"/>
                <a:gd name="T41" fmla="*/ 1 h 59"/>
                <a:gd name="T42" fmla="*/ 1 w 58"/>
                <a:gd name="T43" fmla="*/ 1 h 59"/>
                <a:gd name="T44" fmla="*/ 1 w 58"/>
                <a:gd name="T45" fmla="*/ 1 h 59"/>
                <a:gd name="T46" fmla="*/ 1 w 58"/>
                <a:gd name="T47" fmla="*/ 1 h 59"/>
                <a:gd name="T48" fmla="*/ 1 w 58"/>
                <a:gd name="T49" fmla="*/ 1 h 59"/>
                <a:gd name="T50" fmla="*/ 1 w 58"/>
                <a:gd name="T51" fmla="*/ 1 h 59"/>
                <a:gd name="T52" fmla="*/ 1 w 58"/>
                <a:gd name="T53" fmla="*/ 1 h 59"/>
                <a:gd name="T54" fmla="*/ 1 w 58"/>
                <a:gd name="T55" fmla="*/ 1 h 59"/>
                <a:gd name="T56" fmla="*/ 1 w 58"/>
                <a:gd name="T57" fmla="*/ 1 h 5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58" h="59">
                  <a:moveTo>
                    <a:pt x="58" y="29"/>
                  </a:moveTo>
                  <a:lnTo>
                    <a:pt x="58" y="24"/>
                  </a:lnTo>
                  <a:lnTo>
                    <a:pt x="56" y="19"/>
                  </a:lnTo>
                  <a:lnTo>
                    <a:pt x="54" y="13"/>
                  </a:lnTo>
                  <a:lnTo>
                    <a:pt x="50" y="9"/>
                  </a:lnTo>
                  <a:lnTo>
                    <a:pt x="46" y="5"/>
                  </a:lnTo>
                  <a:lnTo>
                    <a:pt x="40" y="3"/>
                  </a:lnTo>
                  <a:lnTo>
                    <a:pt x="34" y="0"/>
                  </a:lnTo>
                  <a:lnTo>
                    <a:pt x="28" y="0"/>
                  </a:lnTo>
                  <a:lnTo>
                    <a:pt x="17" y="3"/>
                  </a:lnTo>
                  <a:lnTo>
                    <a:pt x="8" y="9"/>
                  </a:lnTo>
                  <a:lnTo>
                    <a:pt x="2" y="18"/>
                  </a:lnTo>
                  <a:lnTo>
                    <a:pt x="0" y="29"/>
                  </a:lnTo>
                  <a:lnTo>
                    <a:pt x="0" y="35"/>
                  </a:lnTo>
                  <a:lnTo>
                    <a:pt x="2" y="41"/>
                  </a:lnTo>
                  <a:lnTo>
                    <a:pt x="4" y="47"/>
                  </a:lnTo>
                  <a:lnTo>
                    <a:pt x="8" y="51"/>
                  </a:lnTo>
                  <a:lnTo>
                    <a:pt x="12" y="55"/>
                  </a:lnTo>
                  <a:lnTo>
                    <a:pt x="17" y="57"/>
                  </a:lnTo>
                  <a:lnTo>
                    <a:pt x="23" y="59"/>
                  </a:lnTo>
                  <a:lnTo>
                    <a:pt x="28" y="59"/>
                  </a:lnTo>
                  <a:lnTo>
                    <a:pt x="34" y="59"/>
                  </a:lnTo>
                  <a:lnTo>
                    <a:pt x="40" y="57"/>
                  </a:lnTo>
                  <a:lnTo>
                    <a:pt x="46" y="55"/>
                  </a:lnTo>
                  <a:lnTo>
                    <a:pt x="50" y="51"/>
                  </a:lnTo>
                  <a:lnTo>
                    <a:pt x="54" y="47"/>
                  </a:lnTo>
                  <a:lnTo>
                    <a:pt x="56" y="41"/>
                  </a:lnTo>
                  <a:lnTo>
                    <a:pt x="58" y="35"/>
                  </a:lnTo>
                  <a:lnTo>
                    <a:pt x="58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2354" y="2651"/>
              <a:ext cx="15" cy="14"/>
            </a:xfrm>
            <a:custGeom>
              <a:avLst/>
              <a:gdLst>
                <a:gd name="T0" fmla="*/ 1 w 29"/>
                <a:gd name="T1" fmla="*/ 0 h 29"/>
                <a:gd name="T2" fmla="*/ 1 w 29"/>
                <a:gd name="T3" fmla="*/ 0 h 29"/>
                <a:gd name="T4" fmla="*/ 1 w 29"/>
                <a:gd name="T5" fmla="*/ 0 h 29"/>
                <a:gd name="T6" fmla="*/ 1 w 29"/>
                <a:gd name="T7" fmla="*/ 0 h 29"/>
                <a:gd name="T8" fmla="*/ 1 w 29"/>
                <a:gd name="T9" fmla="*/ 0 h 29"/>
                <a:gd name="T10" fmla="*/ 1 w 29"/>
                <a:gd name="T11" fmla="*/ 0 h 29"/>
                <a:gd name="T12" fmla="*/ 1 w 29"/>
                <a:gd name="T13" fmla="*/ 0 h 29"/>
                <a:gd name="T14" fmla="*/ 0 w 29"/>
                <a:gd name="T15" fmla="*/ 0 h 29"/>
                <a:gd name="T16" fmla="*/ 0 w 29"/>
                <a:gd name="T17" fmla="*/ 0 h 29"/>
                <a:gd name="T18" fmla="*/ 0 w 29"/>
                <a:gd name="T19" fmla="*/ 0 h 29"/>
                <a:gd name="T20" fmla="*/ 1 w 29"/>
                <a:gd name="T21" fmla="*/ 0 h 29"/>
                <a:gd name="T22" fmla="*/ 1 w 29"/>
                <a:gd name="T23" fmla="*/ 0 h 29"/>
                <a:gd name="T24" fmla="*/ 1 w 29"/>
                <a:gd name="T25" fmla="*/ 0 h 29"/>
                <a:gd name="T26" fmla="*/ 1 w 29"/>
                <a:gd name="T27" fmla="*/ 0 h 29"/>
                <a:gd name="T28" fmla="*/ 1 w 29"/>
                <a:gd name="T29" fmla="*/ 0 h 29"/>
                <a:gd name="T30" fmla="*/ 1 w 29"/>
                <a:gd name="T31" fmla="*/ 0 h 29"/>
                <a:gd name="T32" fmla="*/ 1 w 29"/>
                <a:gd name="T33" fmla="*/ 0 h 29"/>
                <a:gd name="T34" fmla="*/ 1 w 29"/>
                <a:gd name="T35" fmla="*/ 0 h 29"/>
                <a:gd name="T36" fmla="*/ 1 w 29"/>
                <a:gd name="T37" fmla="*/ 0 h 29"/>
                <a:gd name="T38" fmla="*/ 1 w 29"/>
                <a:gd name="T39" fmla="*/ 0 h 29"/>
                <a:gd name="T40" fmla="*/ 1 w 29"/>
                <a:gd name="T41" fmla="*/ 0 h 29"/>
                <a:gd name="T42" fmla="*/ 1 w 29"/>
                <a:gd name="T43" fmla="*/ 0 h 29"/>
                <a:gd name="T44" fmla="*/ 1 w 29"/>
                <a:gd name="T45" fmla="*/ 0 h 29"/>
                <a:gd name="T46" fmla="*/ 1 w 29"/>
                <a:gd name="T47" fmla="*/ 0 h 29"/>
                <a:gd name="T48" fmla="*/ 1 w 29"/>
                <a:gd name="T49" fmla="*/ 0 h 29"/>
                <a:gd name="T50" fmla="*/ 1 w 29"/>
                <a:gd name="T51" fmla="*/ 0 h 29"/>
                <a:gd name="T52" fmla="*/ 1 w 29"/>
                <a:gd name="T53" fmla="*/ 0 h 29"/>
                <a:gd name="T54" fmla="*/ 1 w 29"/>
                <a:gd name="T55" fmla="*/ 0 h 29"/>
                <a:gd name="T56" fmla="*/ 1 w 29"/>
                <a:gd name="T57" fmla="*/ 0 h 29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29" h="29">
                  <a:moveTo>
                    <a:pt x="14" y="29"/>
                  </a:moveTo>
                  <a:lnTo>
                    <a:pt x="12" y="29"/>
                  </a:lnTo>
                  <a:lnTo>
                    <a:pt x="10" y="28"/>
                  </a:lnTo>
                  <a:lnTo>
                    <a:pt x="6" y="27"/>
                  </a:lnTo>
                  <a:lnTo>
                    <a:pt x="4" y="25"/>
                  </a:lnTo>
                  <a:lnTo>
                    <a:pt x="3" y="22"/>
                  </a:lnTo>
                  <a:lnTo>
                    <a:pt x="2" y="20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4" y="4"/>
                  </a:lnTo>
                  <a:lnTo>
                    <a:pt x="6" y="3"/>
                  </a:lnTo>
                  <a:lnTo>
                    <a:pt x="10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8" y="0"/>
                  </a:lnTo>
                  <a:lnTo>
                    <a:pt x="20" y="2"/>
                  </a:lnTo>
                  <a:lnTo>
                    <a:pt x="22" y="3"/>
                  </a:lnTo>
                  <a:lnTo>
                    <a:pt x="25" y="4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2"/>
                  </a:lnTo>
                  <a:lnTo>
                    <a:pt x="29" y="14"/>
                  </a:lnTo>
                  <a:lnTo>
                    <a:pt x="28" y="20"/>
                  </a:lnTo>
                  <a:lnTo>
                    <a:pt x="25" y="25"/>
                  </a:lnTo>
                  <a:lnTo>
                    <a:pt x="20" y="28"/>
                  </a:lnTo>
                  <a:lnTo>
                    <a:pt x="14" y="29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485" y="1569"/>
              <a:ext cx="30" cy="30"/>
            </a:xfrm>
            <a:custGeom>
              <a:avLst/>
              <a:gdLst>
                <a:gd name="T0" fmla="*/ 1 w 60"/>
                <a:gd name="T1" fmla="*/ 1 h 60"/>
                <a:gd name="T2" fmla="*/ 1 w 60"/>
                <a:gd name="T3" fmla="*/ 1 h 60"/>
                <a:gd name="T4" fmla="*/ 1 w 60"/>
                <a:gd name="T5" fmla="*/ 1 h 60"/>
                <a:gd name="T6" fmla="*/ 1 w 60"/>
                <a:gd name="T7" fmla="*/ 1 h 60"/>
                <a:gd name="T8" fmla="*/ 1 w 60"/>
                <a:gd name="T9" fmla="*/ 1 h 60"/>
                <a:gd name="T10" fmla="*/ 1 w 60"/>
                <a:gd name="T11" fmla="*/ 1 h 60"/>
                <a:gd name="T12" fmla="*/ 1 w 60"/>
                <a:gd name="T13" fmla="*/ 1 h 60"/>
                <a:gd name="T14" fmla="*/ 1 w 60"/>
                <a:gd name="T15" fmla="*/ 0 h 60"/>
                <a:gd name="T16" fmla="*/ 1 w 60"/>
                <a:gd name="T17" fmla="*/ 0 h 60"/>
                <a:gd name="T18" fmla="*/ 1 w 60"/>
                <a:gd name="T19" fmla="*/ 1 h 60"/>
                <a:gd name="T20" fmla="*/ 1 w 60"/>
                <a:gd name="T21" fmla="*/ 1 h 60"/>
                <a:gd name="T22" fmla="*/ 1 w 60"/>
                <a:gd name="T23" fmla="*/ 1 h 60"/>
                <a:gd name="T24" fmla="*/ 0 w 60"/>
                <a:gd name="T25" fmla="*/ 1 h 60"/>
                <a:gd name="T26" fmla="*/ 1 w 60"/>
                <a:gd name="T27" fmla="*/ 1 h 60"/>
                <a:gd name="T28" fmla="*/ 1 w 60"/>
                <a:gd name="T29" fmla="*/ 1 h 60"/>
                <a:gd name="T30" fmla="*/ 1 w 60"/>
                <a:gd name="T31" fmla="*/ 1 h 60"/>
                <a:gd name="T32" fmla="*/ 1 w 60"/>
                <a:gd name="T33" fmla="*/ 1 h 60"/>
                <a:gd name="T34" fmla="*/ 1 w 60"/>
                <a:gd name="T35" fmla="*/ 1 h 60"/>
                <a:gd name="T36" fmla="*/ 1 w 60"/>
                <a:gd name="T37" fmla="*/ 1 h 60"/>
                <a:gd name="T38" fmla="*/ 1 w 60"/>
                <a:gd name="T39" fmla="*/ 1 h 60"/>
                <a:gd name="T40" fmla="*/ 1 w 60"/>
                <a:gd name="T41" fmla="*/ 1 h 60"/>
                <a:gd name="T42" fmla="*/ 1 w 60"/>
                <a:gd name="T43" fmla="*/ 1 h 60"/>
                <a:gd name="T44" fmla="*/ 1 w 60"/>
                <a:gd name="T45" fmla="*/ 1 h 60"/>
                <a:gd name="T46" fmla="*/ 1 w 60"/>
                <a:gd name="T47" fmla="*/ 1 h 60"/>
                <a:gd name="T48" fmla="*/ 1 w 60"/>
                <a:gd name="T49" fmla="*/ 1 h 60"/>
                <a:gd name="T50" fmla="*/ 1 w 60"/>
                <a:gd name="T51" fmla="*/ 1 h 60"/>
                <a:gd name="T52" fmla="*/ 1 w 60"/>
                <a:gd name="T53" fmla="*/ 1 h 60"/>
                <a:gd name="T54" fmla="*/ 1 w 60"/>
                <a:gd name="T55" fmla="*/ 1 h 60"/>
                <a:gd name="T56" fmla="*/ 1 w 60"/>
                <a:gd name="T57" fmla="*/ 1 h 6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60" h="60">
                  <a:moveTo>
                    <a:pt x="60" y="30"/>
                  </a:moveTo>
                  <a:lnTo>
                    <a:pt x="59" y="25"/>
                  </a:lnTo>
                  <a:lnTo>
                    <a:pt x="58" y="19"/>
                  </a:lnTo>
                  <a:lnTo>
                    <a:pt x="54" y="13"/>
                  </a:lnTo>
                  <a:lnTo>
                    <a:pt x="51" y="8"/>
                  </a:lnTo>
                  <a:lnTo>
                    <a:pt x="46" y="5"/>
                  </a:lnTo>
                  <a:lnTo>
                    <a:pt x="41" y="3"/>
                  </a:lnTo>
                  <a:lnTo>
                    <a:pt x="36" y="0"/>
                  </a:lnTo>
                  <a:lnTo>
                    <a:pt x="30" y="0"/>
                  </a:lnTo>
                  <a:lnTo>
                    <a:pt x="18" y="3"/>
                  </a:lnTo>
                  <a:lnTo>
                    <a:pt x="9" y="8"/>
                  </a:lnTo>
                  <a:lnTo>
                    <a:pt x="2" y="19"/>
                  </a:lnTo>
                  <a:lnTo>
                    <a:pt x="0" y="30"/>
                  </a:lnTo>
                  <a:lnTo>
                    <a:pt x="1" y="36"/>
                  </a:lnTo>
                  <a:lnTo>
                    <a:pt x="2" y="42"/>
                  </a:lnTo>
                  <a:lnTo>
                    <a:pt x="6" y="47"/>
                  </a:lnTo>
                  <a:lnTo>
                    <a:pt x="9" y="51"/>
                  </a:lnTo>
                  <a:lnTo>
                    <a:pt x="14" y="55"/>
                  </a:lnTo>
                  <a:lnTo>
                    <a:pt x="18" y="58"/>
                  </a:lnTo>
                  <a:lnTo>
                    <a:pt x="24" y="59"/>
                  </a:lnTo>
                  <a:lnTo>
                    <a:pt x="30" y="60"/>
                  </a:lnTo>
                  <a:lnTo>
                    <a:pt x="36" y="59"/>
                  </a:lnTo>
                  <a:lnTo>
                    <a:pt x="41" y="58"/>
                  </a:lnTo>
                  <a:lnTo>
                    <a:pt x="46" y="55"/>
                  </a:lnTo>
                  <a:lnTo>
                    <a:pt x="51" y="51"/>
                  </a:lnTo>
                  <a:lnTo>
                    <a:pt x="54" y="47"/>
                  </a:lnTo>
                  <a:lnTo>
                    <a:pt x="58" y="42"/>
                  </a:lnTo>
                  <a:lnTo>
                    <a:pt x="59" y="36"/>
                  </a:lnTo>
                  <a:lnTo>
                    <a:pt x="60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2492" y="1577"/>
              <a:ext cx="15" cy="15"/>
            </a:xfrm>
            <a:custGeom>
              <a:avLst/>
              <a:gdLst>
                <a:gd name="T0" fmla="*/ 1 w 30"/>
                <a:gd name="T1" fmla="*/ 1 h 30"/>
                <a:gd name="T2" fmla="*/ 1 w 30"/>
                <a:gd name="T3" fmla="*/ 1 h 30"/>
                <a:gd name="T4" fmla="*/ 1 w 30"/>
                <a:gd name="T5" fmla="*/ 1 h 30"/>
                <a:gd name="T6" fmla="*/ 1 w 30"/>
                <a:gd name="T7" fmla="*/ 1 h 30"/>
                <a:gd name="T8" fmla="*/ 1 w 30"/>
                <a:gd name="T9" fmla="*/ 1 h 30"/>
                <a:gd name="T10" fmla="*/ 1 w 30"/>
                <a:gd name="T11" fmla="*/ 1 h 30"/>
                <a:gd name="T12" fmla="*/ 1 w 30"/>
                <a:gd name="T13" fmla="*/ 1 h 30"/>
                <a:gd name="T14" fmla="*/ 0 w 30"/>
                <a:gd name="T15" fmla="*/ 1 h 30"/>
                <a:gd name="T16" fmla="*/ 0 w 30"/>
                <a:gd name="T17" fmla="*/ 1 h 30"/>
                <a:gd name="T18" fmla="*/ 0 w 30"/>
                <a:gd name="T19" fmla="*/ 1 h 30"/>
                <a:gd name="T20" fmla="*/ 1 w 30"/>
                <a:gd name="T21" fmla="*/ 1 h 30"/>
                <a:gd name="T22" fmla="*/ 1 w 30"/>
                <a:gd name="T23" fmla="*/ 1 h 30"/>
                <a:gd name="T24" fmla="*/ 1 w 30"/>
                <a:gd name="T25" fmla="*/ 1 h 30"/>
                <a:gd name="T26" fmla="*/ 1 w 30"/>
                <a:gd name="T27" fmla="*/ 1 h 30"/>
                <a:gd name="T28" fmla="*/ 1 w 30"/>
                <a:gd name="T29" fmla="*/ 1 h 30"/>
                <a:gd name="T30" fmla="*/ 1 w 30"/>
                <a:gd name="T31" fmla="*/ 0 h 30"/>
                <a:gd name="T32" fmla="*/ 1 w 30"/>
                <a:gd name="T33" fmla="*/ 0 h 30"/>
                <a:gd name="T34" fmla="*/ 1 w 30"/>
                <a:gd name="T35" fmla="*/ 0 h 30"/>
                <a:gd name="T36" fmla="*/ 1 w 30"/>
                <a:gd name="T37" fmla="*/ 1 h 30"/>
                <a:gd name="T38" fmla="*/ 1 w 30"/>
                <a:gd name="T39" fmla="*/ 1 h 30"/>
                <a:gd name="T40" fmla="*/ 1 w 30"/>
                <a:gd name="T41" fmla="*/ 1 h 30"/>
                <a:gd name="T42" fmla="*/ 1 w 30"/>
                <a:gd name="T43" fmla="*/ 1 h 30"/>
                <a:gd name="T44" fmla="*/ 1 w 30"/>
                <a:gd name="T45" fmla="*/ 1 h 30"/>
                <a:gd name="T46" fmla="*/ 1 w 30"/>
                <a:gd name="T47" fmla="*/ 1 h 30"/>
                <a:gd name="T48" fmla="*/ 1 w 30"/>
                <a:gd name="T49" fmla="*/ 1 h 30"/>
                <a:gd name="T50" fmla="*/ 1 w 30"/>
                <a:gd name="T51" fmla="*/ 1 h 30"/>
                <a:gd name="T52" fmla="*/ 1 w 30"/>
                <a:gd name="T53" fmla="*/ 1 h 30"/>
                <a:gd name="T54" fmla="*/ 1 w 30"/>
                <a:gd name="T55" fmla="*/ 1 h 30"/>
                <a:gd name="T56" fmla="*/ 1 w 30"/>
                <a:gd name="T57" fmla="*/ 1 h 30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30" h="30">
                  <a:moveTo>
                    <a:pt x="15" y="30"/>
                  </a:moveTo>
                  <a:lnTo>
                    <a:pt x="13" y="30"/>
                  </a:lnTo>
                  <a:lnTo>
                    <a:pt x="10" y="29"/>
                  </a:lnTo>
                  <a:lnTo>
                    <a:pt x="7" y="27"/>
                  </a:lnTo>
                  <a:lnTo>
                    <a:pt x="5" y="26"/>
                  </a:lnTo>
                  <a:lnTo>
                    <a:pt x="3" y="23"/>
                  </a:lnTo>
                  <a:lnTo>
                    <a:pt x="1" y="20"/>
                  </a:lnTo>
                  <a:lnTo>
                    <a:pt x="0" y="18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3" y="7"/>
                  </a:lnTo>
                  <a:lnTo>
                    <a:pt x="5" y="5"/>
                  </a:lnTo>
                  <a:lnTo>
                    <a:pt x="7" y="3"/>
                  </a:lnTo>
                  <a:lnTo>
                    <a:pt x="10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8" y="7"/>
                  </a:lnTo>
                  <a:lnTo>
                    <a:pt x="29" y="10"/>
                  </a:lnTo>
                  <a:lnTo>
                    <a:pt x="30" y="12"/>
                  </a:lnTo>
                  <a:lnTo>
                    <a:pt x="30" y="15"/>
                  </a:lnTo>
                  <a:lnTo>
                    <a:pt x="29" y="21"/>
                  </a:lnTo>
                  <a:lnTo>
                    <a:pt x="25" y="26"/>
                  </a:lnTo>
                  <a:lnTo>
                    <a:pt x="21" y="29"/>
                  </a:lnTo>
                  <a:lnTo>
                    <a:pt x="15" y="30"/>
                  </a:lnTo>
                  <a:close/>
                </a:path>
              </a:pathLst>
            </a:custGeom>
            <a:solidFill>
              <a:srgbClr val="CC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0" name="Oval 7"/>
          <p:cNvSpPr>
            <a:spLocks noChangeArrowheads="1"/>
          </p:cNvSpPr>
          <p:nvPr/>
        </p:nvSpPr>
        <p:spPr bwMode="auto">
          <a:xfrm>
            <a:off x="685800" y="152400"/>
            <a:ext cx="1676400" cy="533400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en-US" sz="3200">
                <a:solidFill>
                  <a:srgbClr val="FF0000"/>
                </a:solidFill>
                <a:latin typeface="Mistral" pitchFamily="66" charset="0"/>
              </a:rPr>
              <a:t>Câu </a:t>
            </a:r>
            <a:r>
              <a:rPr lang="en-US" sz="3200" smtClean="0">
                <a:solidFill>
                  <a:srgbClr val="FF0000"/>
                </a:solidFill>
                <a:latin typeface="Mistral" pitchFamily="66" charset="0"/>
              </a:rPr>
              <a:t>4</a:t>
            </a:r>
            <a:endParaRPr lang="en-US" sz="3200">
              <a:solidFill>
                <a:srgbClr val="FF0000"/>
              </a:solidFill>
              <a:latin typeface="Mistral" pitchFamily="66" charset="0"/>
            </a:endParaRPr>
          </a:p>
        </p:txBody>
      </p:sp>
      <p:grpSp>
        <p:nvGrpSpPr>
          <p:cNvPr id="231" name="Group 230"/>
          <p:cNvGrpSpPr/>
          <p:nvPr/>
        </p:nvGrpSpPr>
        <p:grpSpPr>
          <a:xfrm>
            <a:off x="3874994" y="1683707"/>
            <a:ext cx="4659406" cy="4640893"/>
            <a:chOff x="3352800" y="1524000"/>
            <a:chExt cx="4659406" cy="4640893"/>
          </a:xfrm>
        </p:grpSpPr>
        <p:cxnSp>
          <p:nvCxnSpPr>
            <p:cNvPr id="232" name="Straight Connector 231"/>
            <p:cNvCxnSpPr/>
            <p:nvPr/>
          </p:nvCxnSpPr>
          <p:spPr>
            <a:xfrm>
              <a:off x="4827494" y="4489537"/>
              <a:ext cx="2801471" cy="1240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3" name="Straight Connector 232"/>
            <p:cNvCxnSpPr/>
            <p:nvPr/>
          </p:nvCxnSpPr>
          <p:spPr>
            <a:xfrm>
              <a:off x="3816350" y="6094760"/>
              <a:ext cx="2801471" cy="1240"/>
            </a:xfrm>
            <a:prstGeom prst="line">
              <a:avLst/>
            </a:prstGeom>
            <a:ln w="25400"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/>
            <p:nvPr/>
          </p:nvCxnSpPr>
          <p:spPr>
            <a:xfrm rot="5400000" flipH="1" flipV="1">
              <a:off x="3515517" y="4784023"/>
              <a:ext cx="1606463" cy="1017492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/>
            <p:nvPr/>
          </p:nvCxnSpPr>
          <p:spPr>
            <a:xfrm rot="5400000" flipH="1" flipV="1">
              <a:off x="6325953" y="4792989"/>
              <a:ext cx="1606459" cy="999565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6" name="Straight Connector 235"/>
            <p:cNvCxnSpPr/>
            <p:nvPr/>
          </p:nvCxnSpPr>
          <p:spPr>
            <a:xfrm>
              <a:off x="4827494" y="4489537"/>
              <a:ext cx="1801906" cy="1606463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flipV="1">
              <a:off x="3816350" y="4495800"/>
              <a:ext cx="3803650" cy="1587500"/>
            </a:xfrm>
            <a:prstGeom prst="line">
              <a:avLst/>
            </a:prstGeom>
            <a:ln w="127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3390900" y="2933703"/>
              <a:ext cx="3657600" cy="990597"/>
            </a:xfrm>
            <a:prstGeom prst="line">
              <a:avLst/>
            </a:prstGeom>
            <a:ln w="12700">
              <a:solidFill>
                <a:srgbClr val="CC009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16200000" flipH="1">
              <a:off x="3369379" y="3031421"/>
              <a:ext cx="2813137" cy="103094"/>
            </a:xfrm>
            <a:prstGeom prst="line">
              <a:avLst/>
            </a:prstGeom>
            <a:ln w="2540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2019303" y="3390901"/>
              <a:ext cx="4495797" cy="914399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>
              <a:off x="4724400" y="1600200"/>
              <a:ext cx="2904565" cy="2889336"/>
            </a:xfrm>
            <a:prstGeom prst="line">
              <a:avLst/>
            </a:prstGeom>
            <a:ln w="254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3429002" y="2895601"/>
              <a:ext cx="4495799" cy="190499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flipV="1">
              <a:off x="4267200" y="3048001"/>
              <a:ext cx="1905000" cy="838199"/>
            </a:xfrm>
            <a:prstGeom prst="line">
              <a:avLst/>
            </a:prstGeom>
            <a:ln w="12700">
              <a:solidFill>
                <a:srgbClr val="00B05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 flipH="1" flipV="1">
              <a:off x="3543300" y="3390900"/>
              <a:ext cx="2971800" cy="2286000"/>
            </a:xfrm>
            <a:prstGeom prst="line">
              <a:avLst/>
            </a:prstGeom>
            <a:ln w="12700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 flipH="1" flipV="1">
              <a:off x="4826957" y="3936044"/>
              <a:ext cx="2233288" cy="457201"/>
            </a:xfrm>
            <a:prstGeom prst="line">
              <a:avLst/>
            </a:prstGeom>
            <a:ln w="12700">
              <a:solidFill>
                <a:schemeClr val="accent4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6" name="TextBox 245"/>
            <p:cNvSpPr txBox="1"/>
            <p:nvPr/>
          </p:nvSpPr>
          <p:spPr>
            <a:xfrm>
              <a:off x="4267200" y="15240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smtClean="0">
                  <a:latin typeface="Times New Roman" pitchFamily="18" charset="0"/>
                  <a:cs typeface="Times New Roman" pitchFamily="18" charset="0"/>
                </a:rPr>
                <a:t>S</a:t>
              </a:r>
              <a:endParaRPr lang="en-US" b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47" name="TextBox 246"/>
            <p:cNvSpPr txBox="1"/>
            <p:nvPr/>
          </p:nvSpPr>
          <p:spPr>
            <a:xfrm>
              <a:off x="3352800" y="57150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6705600" y="58674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  <p:sp>
          <p:nvSpPr>
            <p:cNvPr id="249" name="TextBox 248"/>
            <p:cNvSpPr txBox="1"/>
            <p:nvPr/>
          </p:nvSpPr>
          <p:spPr>
            <a:xfrm>
              <a:off x="4484594" y="42672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  <p:sp>
          <p:nvSpPr>
            <p:cNvPr id="250" name="TextBox 249"/>
            <p:cNvSpPr txBox="1"/>
            <p:nvPr/>
          </p:nvSpPr>
          <p:spPr>
            <a:xfrm>
              <a:off x="7620000" y="42672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  <p:sp>
          <p:nvSpPr>
            <p:cNvPr id="251" name="TextBox 250"/>
            <p:cNvSpPr txBox="1"/>
            <p:nvPr/>
          </p:nvSpPr>
          <p:spPr>
            <a:xfrm>
              <a:off x="3874994" y="3664907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M</a:t>
              </a:r>
            </a:p>
          </p:txBody>
        </p:sp>
        <p:sp>
          <p:nvSpPr>
            <p:cNvPr id="252" name="TextBox 251"/>
            <p:cNvSpPr txBox="1"/>
            <p:nvPr/>
          </p:nvSpPr>
          <p:spPr>
            <a:xfrm>
              <a:off x="6172200" y="2743200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N</a:t>
              </a:r>
            </a:p>
          </p:txBody>
        </p:sp>
        <p:sp>
          <p:nvSpPr>
            <p:cNvPr id="253" name="TextBox 252"/>
            <p:cNvSpPr txBox="1"/>
            <p:nvPr/>
          </p:nvSpPr>
          <p:spPr>
            <a:xfrm>
              <a:off x="5537200" y="5305816"/>
              <a:ext cx="392206" cy="2974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latin typeface="Times New Roman" pitchFamily="18" charset="0"/>
                  <a:cs typeface="Times New Roman" pitchFamily="18" charset="0"/>
                </a:rPr>
                <a:t>O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3794081" y="336657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4" name="TextBox 253"/>
          <p:cNvSpPr txBox="1"/>
          <p:nvPr/>
        </p:nvSpPr>
        <p:spPr>
          <a:xfrm>
            <a:off x="3798004" y="19812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" name="TextBox 255"/>
          <p:cNvSpPr txBox="1"/>
          <p:nvPr/>
        </p:nvSpPr>
        <p:spPr>
          <a:xfrm>
            <a:off x="3798030" y="3833658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7" name="TextBox 256"/>
          <p:cNvSpPr txBox="1"/>
          <p:nvPr/>
        </p:nvSpPr>
        <p:spPr>
          <a:xfrm>
            <a:off x="3798030" y="5127169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</a:t>
            </a:r>
            <a:endParaRPr lang="vi-VN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8" name="TextBox 257"/>
          <p:cNvSpPr txBox="1"/>
          <p:nvPr/>
        </p:nvSpPr>
        <p:spPr>
          <a:xfrm>
            <a:off x="3797958" y="2428910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9" name="TextBox 258"/>
          <p:cNvSpPr txBox="1"/>
          <p:nvPr/>
        </p:nvSpPr>
        <p:spPr>
          <a:xfrm>
            <a:off x="3791270" y="2833914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0" name="TextBox 259"/>
          <p:cNvSpPr txBox="1"/>
          <p:nvPr/>
        </p:nvSpPr>
        <p:spPr>
          <a:xfrm>
            <a:off x="3802104" y="4689512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5" name="TextBox 174"/>
          <p:cNvSpPr txBox="1"/>
          <p:nvPr/>
        </p:nvSpPr>
        <p:spPr>
          <a:xfrm>
            <a:off x="3790701" y="4237267"/>
            <a:ext cx="3561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660066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vi-VN" sz="2400" b="1" dirty="0">
              <a:solidFill>
                <a:srgbClr val="66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BE96C-B928-4F37-8426-46E812D2CD73}" type="datetime1">
              <a:rPr lang="vi-VN" smtClean="0"/>
              <a:t>16/11/2017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76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6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76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765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76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76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6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765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76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3" grpId="0" uiExpand="1" build="p"/>
      <p:bldP spid="230" grpId="0" animBg="1"/>
      <p:bldP spid="3" grpId="0"/>
      <p:bldP spid="254" grpId="0"/>
      <p:bldP spid="256" grpId="0"/>
      <p:bldP spid="257" grpId="0"/>
      <p:bldP spid="258" grpId="0"/>
      <p:bldP spid="259" grpId="0"/>
      <p:bldP spid="260" grpId="0"/>
      <p:bldP spid="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Cov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CF39B-3D73-4B84-B9B4-8EABBA4C502C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33400" y="1355725"/>
          <a:ext cx="8229600" cy="701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/>
              </a:tblGrid>
              <a:tr h="701675">
                <a:tc>
                  <a:txBody>
                    <a:bodyPr/>
                    <a:lstStyle/>
                    <a:p>
                      <a:r>
                        <a:rPr lang="en-US" sz="3600" baseline="0" smtClean="0">
                          <a:latin typeface="Times New Roman" pitchFamily="18" charset="0"/>
                          <a:cs typeface="Times New Roman" pitchFamily="18" charset="0"/>
                        </a:rPr>
                        <a:t>PHẦN 2: VƯỢT CHƯỚNG NGẠI VẬT</a:t>
                      </a:r>
                      <a:endParaRPr lang="vi-VN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829" marB="45829"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584200" y="2260953"/>
            <a:ext cx="7797800" cy="1815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24" tIns="45712" rIns="91424" bIns="45712">
            <a:spAutoFit/>
          </a:bodyPr>
          <a:lstStyle>
            <a:lvl1pPr defTabSz="9667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defTabSz="9667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Có 4 câu hỏi, mỗi câu trả lời đúng được 20 điểm,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sai bị trừ 10 điểm. Đội nào giơ tay nhanh nhất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2800" b="1" smtClean="0">
                <a:solidFill>
                  <a:srgbClr val="FF0000"/>
                </a:solidFill>
                <a:latin typeface="Times New Roman" pitchFamily="18" charset="0"/>
              </a:rPr>
              <a:t>được quyền trả lời. </a:t>
            </a:r>
            <a:endParaRPr lang="en-US" sz="2800" b="1" smtClean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0C70B-CB5B-430D-A1D1-436D92713FD6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ransition spd="slow">
    <p:strips dir="rd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utoShape 32"/>
          <p:cNvSpPr>
            <a:spLocks noChangeArrowheads="1"/>
          </p:cNvSpPr>
          <p:nvPr/>
        </p:nvSpPr>
        <p:spPr bwMode="auto">
          <a:xfrm>
            <a:off x="152400" y="5867400"/>
            <a:ext cx="88392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thẳng được xác định nếu đi qua hai điểm.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66" name="AutoShape 30"/>
          <p:cNvSpPr>
            <a:spLocks noChangeArrowheads="1"/>
          </p:cNvSpPr>
          <p:nvPr/>
        </p:nvSpPr>
        <p:spPr bwMode="auto">
          <a:xfrm>
            <a:off x="228600" y="990600"/>
            <a:ext cx="1295400" cy="609600"/>
          </a:xfrm>
          <a:prstGeom prst="roundRect">
            <a:avLst>
              <a:gd name="adj" fmla="val 37241"/>
            </a:avLst>
          </a:prstGeom>
          <a:gradFill rotWithShape="1">
            <a:gsLst>
              <a:gs pos="0">
                <a:srgbClr val="6699FF"/>
              </a:gs>
              <a:gs pos="50000">
                <a:srgbClr val="B1CBFF"/>
              </a:gs>
              <a:gs pos="100000">
                <a:srgbClr val="6699FF"/>
              </a:gs>
            </a:gsLst>
            <a:lin ang="5400000" scaled="1"/>
          </a:gradFill>
          <a:ln w="57150" cmpd="thickThin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pPr eaLnBrk="1" hangingPunct="1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</a:rPr>
              <a:t>Câu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</a:rPr>
              <a:t>5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270368" name="AutoShape 32"/>
          <p:cNvSpPr>
            <a:spLocks noChangeArrowheads="1"/>
          </p:cNvSpPr>
          <p:nvPr/>
        </p:nvSpPr>
        <p:spPr bwMode="auto">
          <a:xfrm>
            <a:off x="228600" y="1981200"/>
            <a:ext cx="8763000" cy="6096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A.</a:t>
            </a:r>
            <a:r>
              <a:rPr lang="en-US" sz="26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thẳng được xác định nếu đi qua hai điểm phân biệt; 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0375" name="AutoShape 39">
            <a:hlinkClick r:id="" action="ppaction://noaction">
              <a:snd r:embed="rId3" name="applause.wav"/>
            </a:hlinkClick>
          </p:cNvPr>
          <p:cNvSpPr>
            <a:spLocks noChangeArrowheads="1"/>
          </p:cNvSpPr>
          <p:nvPr/>
        </p:nvSpPr>
        <p:spPr bwMode="auto">
          <a:xfrm>
            <a:off x="152400" y="5867400"/>
            <a:ext cx="8839200" cy="609600"/>
          </a:xfrm>
          <a:prstGeom prst="octagon">
            <a:avLst>
              <a:gd name="adj" fmla="val 33778"/>
            </a:avLst>
          </a:prstGeom>
          <a:solidFill>
            <a:srgbClr val="FFFF00"/>
          </a:solidFill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dirty="0">
                <a:solidFill>
                  <a:schemeClr val="hlink"/>
                </a:solidFill>
                <a:latin typeface="Times New Roman"/>
              </a:rPr>
              <a:t>D</a:t>
            </a:r>
            <a:r>
              <a:rPr lang="en-US" sz="2600" dirty="0" smtClean="0">
                <a:solidFill>
                  <a:schemeClr val="hlink"/>
                </a:solidFill>
                <a:latin typeface="Times New Roman"/>
              </a:rPr>
              <a:t>.</a:t>
            </a:r>
            <a:r>
              <a:rPr lang="en-US" sz="2600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" name="Picture 8" descr="11AD6AEB7F8C4A4ABF121A2BE59AF8AE[1]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990600" y="5334000"/>
            <a:ext cx="2667000" cy="280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1676400" y="1205805"/>
            <a:ext cx="7391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Chọn mệnh đề sai:</a:t>
            </a:r>
            <a:endParaRPr lang="en-US" sz="28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AutoShape 32"/>
          <p:cNvSpPr>
            <a:spLocks noChangeArrowheads="1"/>
          </p:cNvSpPr>
          <p:nvPr/>
        </p:nvSpPr>
        <p:spPr bwMode="auto">
          <a:xfrm>
            <a:off x="228600" y="3048000"/>
            <a:ext cx="8763000" cy="9144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thẳng được xác định nếu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 qua một điểm và song </a:t>
            </a:r>
          </a:p>
          <a:p>
            <a:pPr>
              <a:defRPr/>
            </a:pP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song với một đường thẳng cho trước;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2"/>
          <p:cNvSpPr>
            <a:spLocks noChangeArrowheads="1"/>
          </p:cNvSpPr>
          <p:nvPr/>
        </p:nvSpPr>
        <p:spPr bwMode="auto">
          <a:xfrm>
            <a:off x="152400" y="4495800"/>
            <a:ext cx="8763000" cy="914400"/>
          </a:xfrm>
          <a:prstGeom prst="octagon">
            <a:avLst>
              <a:gd name="adj" fmla="val 33778"/>
            </a:avLst>
          </a:prstGeom>
          <a:noFill/>
          <a:ln w="57150" cmpd="thickThin">
            <a:solidFill>
              <a:srgbClr val="A7092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260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600" smtClean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6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 thẳng được xác định nếu nằm trên hai mặt phẳng </a:t>
            </a:r>
          </a:p>
          <a:p>
            <a:pPr>
              <a:defRPr/>
            </a:pPr>
            <a:r>
              <a:rPr lang="en-US" sz="2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phân biệt;</a:t>
            </a:r>
            <a:endParaRPr lang="en-US" sz="26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 bwMode="auto">
          <a:xfrm>
            <a:off x="2209800" y="207220"/>
            <a:ext cx="5022057" cy="783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sz="3200" b="1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AI </a:t>
            </a:r>
            <a:r>
              <a:rPr lang="en-US" sz="3200" b="1" dirty="0" smtClean="0">
                <a:ln w="18000">
                  <a:solidFill>
                    <a:srgbClr val="333399">
                      <a:satMod val="140000"/>
                    </a:srgbClr>
                  </a:solidFill>
                  <a:prstDash val="solid"/>
                  <a:miter lim="800000"/>
                </a:ln>
                <a:solidFill>
                  <a:srgbClr val="FF33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NHANH HƠN !!!!!!!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BB6F8C-A21D-4B28-922A-99A4C0D62852}" type="datetime1">
              <a:rPr lang="vi-VN" smtClean="0"/>
              <a:t>16/11/2017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vi-VN" smtClean="0"/>
              <a:t>Vũ Thị Hương - THPT Hòn Gai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03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0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3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"/>
                                        <p:tgtEl>
                                          <p:spTgt spid="27037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70366" grpId="0" animBg="1"/>
      <p:bldP spid="270368" grpId="0" animBg="1"/>
      <p:bldP spid="270375" grpId="0" animBg="1"/>
      <p:bldP spid="12" grpId="0"/>
      <p:bldP spid="10" grpId="0" animBg="1"/>
      <p:bldP spid="1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1348</Words>
  <Application>Microsoft Office PowerPoint</Application>
  <PresentationFormat>On-screen Show (4:3)</PresentationFormat>
  <Paragraphs>246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Office Theme</vt:lpstr>
      <vt:lpstr>Clip</vt:lpstr>
      <vt:lpstr>Equation</vt:lpstr>
      <vt:lpstr>NHIỆT LIỆT CHÀO MỪNG CÁC THẦY CÔ ĐẾN DỰ GIỜ LỚP 11B2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Phương pháp tìm giao tuyến của hai mặt phẳng (dùng quan hệ song song)</vt:lpstr>
      <vt:lpstr>PowerPoint Presentation</vt:lpstr>
      <vt:lpstr>Phương pháp chứng minh hai đường thẳng song song:</vt:lpstr>
      <vt:lpstr>PowerPoint Presentation</vt:lpstr>
      <vt:lpstr>PowerPoint Presentation</vt:lpstr>
      <vt:lpstr>PowerPoint Presentation</vt:lpstr>
      <vt:lpstr>PowerPoint Presentation</vt:lpstr>
      <vt:lpstr>Bài tập</vt:lpstr>
      <vt:lpstr>Bài tập</vt:lpstr>
      <vt:lpstr>Bài tập</vt:lpstr>
      <vt:lpstr>Bài tập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Mrs Ha</dc:creator>
  <cp:lastModifiedBy>AutoBVT</cp:lastModifiedBy>
  <cp:revision>135</cp:revision>
  <dcterms:created xsi:type="dcterms:W3CDTF">2016-12-06T13:52:51Z</dcterms:created>
  <dcterms:modified xsi:type="dcterms:W3CDTF">2017-11-16T01:12:29Z</dcterms:modified>
</cp:coreProperties>
</file>