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6" r:id="rId11"/>
    <p:sldId id="267" r:id="rId12"/>
    <p:sldId id="268" r:id="rId13"/>
    <p:sldId id="269" r:id="rId14"/>
    <p:sldId id="271" r:id="rId15"/>
    <p:sldId id="270" r:id="rId16"/>
    <p:sldId id="264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E65D12D-E855-4C8A-B81B-DFE556F67BAD}" type="datetimeFigureOut">
              <a:rPr lang="en-US" smtClean="0"/>
              <a:t>8/30/2022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48A28C0-6C5C-42AF-B3F0-737A2D5518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696200" cy="5714999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CÔNG NGHỆ ( THIẾT KẾ VÀ CÔNG NGHỆ) 10 – KẾT NỐI TRI THỨC</a:t>
            </a:r>
            <a:br>
              <a:rPr lang="en-US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CHƯƠNG II - VẼ KĨ THUẬT</a:t>
            </a:r>
            <a:br>
              <a:rPr lang="en-US" sz="4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4000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40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br>
              <a:rPr lang="en-US" sz="4000" dirty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735423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63927"/>
            <a:ext cx="8991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¾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 descr="C:\Users\ADMIN\Desktop\h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648200"/>
            <a:ext cx="4267200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ADMIN\Desktop\h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624994"/>
            <a:ext cx="4267200" cy="20044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68142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63927"/>
            <a:ext cx="8991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0" indent="-457200">
              <a:buFontTx/>
              <a:buChar char="-"/>
            </a:pP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marL="457200" lvl="0" indent="-457200">
              <a:buFontTx/>
              <a:buChar char="-"/>
            </a:pP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khuất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/>
              <a:t> </a:t>
            </a:r>
          </a:p>
          <a:p>
            <a:pPr marL="457200" lvl="0" indent="-457200">
              <a:buFontTx/>
              <a:buChar char="-"/>
            </a:pP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Tx/>
              <a:buChar char="-"/>
            </a:pP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8" descr="Lý thuyết Công nghệ 8: Bài 11. Biểu diễn ren – TopLoigiai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657600"/>
            <a:ext cx="5714999" cy="310292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8816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63927"/>
            <a:ext cx="8991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/>
              <a:t> </a:t>
            </a:r>
          </a:p>
          <a:p>
            <a:pPr marL="457200" lvl="0" indent="-457200">
              <a:buFontTx/>
              <a:buChar char="-"/>
            </a:pP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Tx/>
              <a:buChar char="-"/>
            </a:pPr>
            <a:endParaRPr 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4956176"/>
              </p:ext>
            </p:extLst>
          </p:nvPr>
        </p:nvGraphicFramePr>
        <p:xfrm>
          <a:off x="4648200" y="1062373"/>
          <a:ext cx="4343400" cy="19290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1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21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dạng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 hiệu</a:t>
                      </a:r>
                      <a:endParaRPr lang="en-US" sz="24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287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mét</a:t>
                      </a:r>
                      <a:endParaRPr lang="en-US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vuông</a:t>
                      </a:r>
                      <a:endParaRPr lang="en-US" sz="24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Thang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Square (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Sq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Trapezoid (</a:t>
                      </a:r>
                      <a:r>
                        <a:rPr lang="en-US" sz="24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</a:t>
                      </a:r>
                      <a:r>
                        <a:rPr lang="en-US" sz="24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81000" y="979944"/>
            <a:ext cx="419100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Kí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hiệu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r>
              <a:rPr kumimoji="0" 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en-US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d: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kính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(mm)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p: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(mm)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30</a:t>
            </a:r>
            <a:r>
              <a:rPr kumimoji="0" lang="en-US" sz="28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góc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LH: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hướng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xoắn</a:t>
            </a:r>
            <a:r>
              <a:rPr kumimoji="0" 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trái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Công nghệ 10 Bài 13: Biểu diễn quy ước ren | Kết nối tri thức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352800"/>
            <a:ext cx="6172200" cy="35052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248400" y="4611231"/>
            <a:ext cx="2819400" cy="224676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1400" b="1" u="sng" dirty="0">
                <a:latin typeface="Times New Roman" pitchFamily="18" charset="0"/>
                <a:cs typeface="Times New Roman" pitchFamily="18" charset="0"/>
              </a:rPr>
              <a:t>VD: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Tr20x2 LH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M: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thang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20: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d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milimet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2: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p,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milimet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   LH: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xoắn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kí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gióng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kéo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0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971800"/>
            <a:ext cx="2821940" cy="15493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629169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63927"/>
            <a:ext cx="89916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d,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p,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xoắn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khuất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lỗ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(H13.11).</a:t>
            </a:r>
          </a:p>
        </p:txBody>
      </p:sp>
      <p:pic>
        <p:nvPicPr>
          <p:cNvPr id="6" name="Picture 5" descr="C:\Users\ADMIN\Desktop\h7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510916"/>
            <a:ext cx="7086600" cy="31184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86921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1905000"/>
            <a:ext cx="5257800" cy="1844040"/>
          </a:xfrm>
          <a:solidFill>
            <a:srgbClr val="92D050"/>
          </a:solidFill>
        </p:spPr>
        <p:txBody>
          <a:bodyPr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CỦNG CỐ </a:t>
            </a:r>
            <a:b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HỌC: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22960" y="152400"/>
            <a:ext cx="752094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5226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81000"/>
            <a:ext cx="8610600" cy="6019800"/>
          </a:xfrm>
        </p:spPr>
        <p:txBody>
          <a:bodyPr>
            <a:noAutofit/>
          </a:bodyPr>
          <a:lstStyle/>
          <a:p>
            <a:pPr marL="0">
              <a:spcBef>
                <a:spcPts val="0"/>
              </a:spcBef>
            </a:pP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I/ Chi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>
              <a:spcBef>
                <a:spcPts val="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 Chi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đuôi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chuôi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đai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marL="0" lvl="0" indent="0">
              <a:spcBef>
                <a:spcPts val="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(H13.3a).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(H13.3b) </a:t>
            </a:r>
          </a:p>
          <a:p>
            <a:pPr marL="0" lvl="0" indent="0">
              <a:spcBef>
                <a:spcPts val="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spcBef>
                <a:spcPts val="0"/>
              </a:spcBef>
            </a:pPr>
            <a:r>
              <a:rPr lang="en-US" sz="1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 lvl="0">
              <a:spcBef>
                <a:spcPts val="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>
              <a:spcBef>
                <a:spcPts val="0"/>
              </a:spcBef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lvl="0" indent="0">
              <a:spcBef>
                <a:spcPts val="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    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>
              <a:spcBef>
                <a:spcPts val="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          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¾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0">
              <a:spcBef>
                <a:spcPts val="0"/>
              </a:spcBef>
            </a:pPr>
            <a:r>
              <a:rPr lang="en-US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khuất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lvl="0" indent="0" fontAlgn="base">
              <a:spcBef>
                <a:spcPts val="0"/>
              </a:spcBef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đứt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mảnh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fontAlgn="base">
              <a:spcBef>
                <a:spcPts val="0"/>
              </a:spcBef>
            </a:pP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Kí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hiệu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ts val="0"/>
              </a:spcBef>
            </a:pP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d: </a:t>
            </a:r>
            <a:r>
              <a:rPr lang="en-US" sz="18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đường</a:t>
            </a: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8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kính</a:t>
            </a: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8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của</a:t>
            </a: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8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(mm)</a:t>
            </a:r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p: </a:t>
            </a:r>
            <a:r>
              <a:rPr lang="en-US" sz="18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bước</a:t>
            </a: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8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(mm)</a:t>
            </a:r>
            <a:endParaRPr lang="en-US" sz="1800" b="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 eaLnBrk="0" fontAlgn="base" hangingPunct="0">
              <a:spcBef>
                <a:spcPts val="0"/>
              </a:spcBef>
            </a:pP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30</a:t>
            </a:r>
            <a:r>
              <a:rPr lang="en-US" sz="1800" b="0" baseline="30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 </a:t>
            </a:r>
            <a:r>
              <a:rPr lang="en-US" sz="18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góc</a:t>
            </a:r>
            <a:r>
              <a:rPr lang="en-US" sz="18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8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r>
              <a:rPr lang="en-US" sz="1800" b="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400" b="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14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LH: </a:t>
            </a:r>
            <a:r>
              <a:rPr lang="en-US" sz="14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hướng</a:t>
            </a:r>
            <a:r>
              <a:rPr lang="en-US" sz="14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</a:t>
            </a:r>
            <a:r>
              <a:rPr lang="en-US" sz="14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xoắn</a:t>
            </a:r>
            <a:r>
              <a:rPr lang="en-US" sz="1400" b="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1400" b="0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trái</a:t>
            </a:r>
            <a:endParaRPr lang="en-US" sz="1400" b="0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>
              <a:spcBef>
                <a:spcPts val="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p,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xoắn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>
              <a:spcBef>
                <a:spcPts val="0"/>
              </a:spcBef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khuất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lỗ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(H13.11).</a:t>
            </a:r>
          </a:p>
          <a:p>
            <a:pPr marL="0" lvl="0" indent="0" eaLnBrk="0" fontAlgn="base" hangingPunct="0">
              <a:spcBef>
                <a:spcPts val="0"/>
              </a:spcBef>
            </a:pPr>
            <a:endParaRPr lang="en-US" b="0" dirty="0">
              <a:latin typeface="Times New Roman" pitchFamily="18" charset="0"/>
              <a:cs typeface="Times New Roman" pitchFamily="18" charset="0"/>
            </a:endParaRPr>
          </a:p>
          <a:p>
            <a:pPr marL="0" lvl="0">
              <a:spcBef>
                <a:spcPts val="0"/>
              </a:spcBef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lvl="0">
              <a:spcBef>
                <a:spcPts val="0"/>
              </a:spcBef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</a:pP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spcBef>
                <a:spcPts val="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>
              <a:spcBef>
                <a:spcPts val="0"/>
              </a:spcBef>
            </a:pP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574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1447800" y="1905000"/>
            <a:ext cx="5257800" cy="1844040"/>
          </a:xfrm>
          <a:prstGeom prst="rect">
            <a:avLst/>
          </a:prstGeom>
          <a:solidFill>
            <a:srgbClr val="92D050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Thưc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388242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0478576"/>
              </p:ext>
            </p:extLst>
          </p:nvPr>
        </p:nvGraphicFramePr>
        <p:xfrm>
          <a:off x="457200" y="592010"/>
          <a:ext cx="8305800" cy="5608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0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334000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Phiếu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1: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:………………………………..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:…….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Câu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hỏi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Tìm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những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chi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tiết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ngôi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nhà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Cho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biết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loại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gì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của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nó</a:t>
                      </a: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          </a:r>
                      <a:endParaRPr lang="en-US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6705" marR="66705" marT="0" marB="0"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822960" y="152400"/>
            <a:ext cx="752094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7200" y="2590800"/>
            <a:ext cx="8305800" cy="3046988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GV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nửa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thân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đậy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li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tâm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giẻ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vặn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xoắn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kệ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ở van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573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5486242"/>
              </p:ext>
            </p:extLst>
          </p:nvPr>
        </p:nvGraphicFramePr>
        <p:xfrm>
          <a:off x="381000" y="527852"/>
          <a:ext cx="8382000" cy="91704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8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80484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Phiếu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2:</a:t>
                      </a: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học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:……………………………….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Lớp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:……..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1: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trụ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tròn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xoay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30mm,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cao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50 mm.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mét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đỉnh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30mm,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chân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25mm,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40mm.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Hãy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Bài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2: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Một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hình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ống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trụ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tròn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xoay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ngoài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40mm,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25mm,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60mm.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trong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và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hệ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mét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chân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30mm,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đường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kính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đỉnh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bằng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25mm,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chiều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phần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ren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35mm.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Hãy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biểu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diễn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vật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thể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đó</a:t>
                      </a: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 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168" marR="29168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3084" name="Picture 4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963" y="1047750"/>
            <a:ext cx="9525" cy="447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4122738" y="3429000"/>
            <a:ext cx="4792662" cy="3352800"/>
            <a:chOff x="0" y="-180622"/>
            <a:chExt cx="5847856" cy="4831856"/>
          </a:xfrm>
        </p:grpSpPr>
        <p:sp>
          <p:nvSpPr>
            <p:cNvPr id="7" name="Text Box 27"/>
            <p:cNvSpPr txBox="1"/>
            <p:nvPr/>
          </p:nvSpPr>
          <p:spPr>
            <a:xfrm>
              <a:off x="0" y="-180622"/>
              <a:ext cx="5847291" cy="4831150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endParaRPr lang="en-US" sz="1100">
                <a:effectLst/>
                <a:ea typeface="Calibri"/>
                <a:cs typeface="Times New Roman"/>
              </a:endParaRPr>
            </a:p>
          </p:txBody>
        </p:sp>
        <p:sp>
          <p:nvSpPr>
            <p:cNvPr id="8" name="Text Box 28"/>
            <p:cNvSpPr txBox="1"/>
            <p:nvPr/>
          </p:nvSpPr>
          <p:spPr>
            <a:xfrm>
              <a:off x="1828800" y="3781778"/>
              <a:ext cx="4018280" cy="868962"/>
            </a:xfrm>
            <a:prstGeom prst="rect">
              <a:avLst/>
            </a:prstGeom>
            <a:noFill/>
            <a:ln w="1270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>
                  <a:effectLst/>
                  <a:ea typeface="Calibri"/>
                  <a:cs typeface="Times New Roman"/>
                </a:rPr>
                <a:t> 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828800" y="4210756"/>
              <a:ext cx="4018280" cy="112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3826933" y="3781778"/>
              <a:ext cx="22578" cy="86868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828800" y="4425245"/>
              <a:ext cx="20203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3849511" y="4007556"/>
              <a:ext cx="1998345" cy="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flipH="1">
              <a:off x="2393244" y="4210756"/>
              <a:ext cx="1" cy="4394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285066" y="4222045"/>
              <a:ext cx="0" cy="4291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4718755" y="3781778"/>
              <a:ext cx="0" cy="4286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339644" y="3781778"/>
              <a:ext cx="0" cy="4402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3255963" y="104775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9600" y="4071878"/>
            <a:ext cx="3276600" cy="286232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GV </a:t>
            </a:r>
            <a:r>
              <a:rPr lang="en-US" dirty="0" err="1"/>
              <a:t>cho</a:t>
            </a:r>
            <a:r>
              <a:rPr lang="en-US" dirty="0"/>
              <a:t> </a:t>
            </a:r>
            <a:r>
              <a:rPr lang="en-US" dirty="0" err="1"/>
              <a:t>đáp</a:t>
            </a:r>
            <a:r>
              <a:rPr lang="en-US" dirty="0"/>
              <a:t> </a:t>
            </a:r>
            <a:r>
              <a:rPr lang="en-US" dirty="0" err="1"/>
              <a:t>án</a:t>
            </a:r>
            <a:r>
              <a:rPr lang="en-US" dirty="0"/>
              <a:t>: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9" name="Picture 18" descr="Thực hành 2 trang 79 Công nghệ 10 Kết nối tri thức (ảnh 1)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262" y="4628430"/>
            <a:ext cx="3017276" cy="102489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 descr="Thực hành 1 trang 79 Công nghệ 10 Kết nối tri thức (ảnh 1)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42" y="5696870"/>
            <a:ext cx="2765425" cy="10325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677593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524000"/>
            <a:ext cx="4495800" cy="1371600"/>
          </a:xfrm>
        </p:spPr>
        <p:txBody>
          <a:bodyPr/>
          <a:lstStyle/>
          <a:p>
            <a:pPr algn="ctr"/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</p:spTree>
    <p:extLst>
      <p:ext uri="{BB962C8B-B14F-4D97-AF65-F5344CB8AC3E}">
        <p14:creationId xmlns:p14="http://schemas.microsoft.com/office/powerpoint/2010/main" val="3218608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kĩ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thuật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870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1718772"/>
          </a:xfrm>
        </p:spPr>
        <p:txBody>
          <a:bodyPr>
            <a:normAutofit/>
          </a:bodyPr>
          <a:lstStyle/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(2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):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H13.1,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Bài tập Biểu diễn quy ước ren có đáp án | VietJack.com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7572" y="2667001"/>
            <a:ext cx="5477828" cy="411479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762000" y="3505200"/>
            <a:ext cx="2895600" cy="107721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GV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13934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229600" cy="1905000"/>
          </a:xfrm>
        </p:spPr>
        <p:txBody>
          <a:bodyPr>
            <a:noAutofit/>
          </a:bodyPr>
          <a:lstStyle/>
          <a:p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I/ Chi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0" indent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 Chi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0" lvl="0" indent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đuôi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chuôi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lọ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mực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Users\ADMIN\Desktop\h4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048000"/>
            <a:ext cx="6019800" cy="3810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5861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305800" cy="1905000"/>
          </a:xfrm>
        </p:spPr>
        <p:txBody>
          <a:bodyPr>
            <a:noAutofit/>
          </a:bodyPr>
          <a:lstStyle/>
          <a:p>
            <a:pPr lvl="0"/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I/ Chi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trục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(H13.3a).</a:t>
            </a:r>
          </a:p>
          <a:p>
            <a:pPr lvl="0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lỗ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(H13.3b).</a:t>
            </a:r>
          </a:p>
        </p:txBody>
      </p:sp>
      <p:pic>
        <p:nvPicPr>
          <p:cNvPr id="8" name="Picture 7" descr="C:\Users\ADMIN\Desktop\h5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114800"/>
            <a:ext cx="6553200" cy="2438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12163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305800" cy="1905000"/>
          </a:xfrm>
        </p:spPr>
        <p:txBody>
          <a:bodyPr>
            <a:noAutofit/>
          </a:bodyPr>
          <a:lstStyle/>
          <a:p>
            <a:pPr lvl="0"/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I/ Chi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152400" y="3242370"/>
            <a:ext cx="1905001" cy="353943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76 SGK –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2286000" y="3957697"/>
            <a:ext cx="6705600" cy="2062103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76 SGK: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- Chi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bút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bi,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nắp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lau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đinh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ốc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thắt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lưng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 van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,…</a:t>
            </a:r>
          </a:p>
        </p:txBody>
      </p:sp>
    </p:spTree>
    <p:extLst>
      <p:ext uri="{BB962C8B-B14F-4D97-AF65-F5344CB8AC3E}">
        <p14:creationId xmlns:p14="http://schemas.microsoft.com/office/powerpoint/2010/main" val="4261199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8305800" cy="1905000"/>
          </a:xfrm>
        </p:spPr>
        <p:txBody>
          <a:bodyPr>
            <a:noAutofit/>
          </a:bodyPr>
          <a:lstStyle/>
          <a:p>
            <a:pPr lvl="0"/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I/ Chi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u="sng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" name="Picture 6" descr="Giải bài 13 Biểu diễn quy ước ren | Giải thiết kế và công nghệ 10 kết nối  tri thức - Tech12h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2743199"/>
            <a:ext cx="6629400" cy="2945249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Rectangle 7"/>
          <p:cNvSpPr/>
          <p:nvPr/>
        </p:nvSpPr>
        <p:spPr>
          <a:xfrm>
            <a:off x="152400" y="3242370"/>
            <a:ext cx="1905001" cy="353943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HS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76 SGK –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Khám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2209800" y="5688449"/>
            <a:ext cx="6858000" cy="116955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+ H13.4a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cầm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tì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đẩy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+ H13.4b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ê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quay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má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ê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xa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kẹp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cố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+ H13.2 a, b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H13.2c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đóng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1761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838200"/>
            <a:ext cx="41148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vặn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vặn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ngược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phận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siết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chặt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8" name="Picture 7" descr="C:\Users\ADMIN\Desktop\ren-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315" y="1295400"/>
            <a:ext cx="4312285" cy="44195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0930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2960" y="152400"/>
            <a:ext cx="7520940" cy="762000"/>
          </a:xfrm>
        </p:spPr>
        <p:txBody>
          <a:bodyPr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13: BIỂU DIỄN QUY ƯỚC REN</a:t>
            </a:r>
            <a:b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463927"/>
            <a:ext cx="89916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II/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u="sng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nhìn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(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đỉnh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đậm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ren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¾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mảnh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6" name="Picture 5" descr="C:\Users\ADMIN\Desktop\h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648200"/>
            <a:ext cx="4267200" cy="1981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C:\Users\ADMIN\Desktop\h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624994"/>
            <a:ext cx="4267200" cy="200440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438620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102</TotalTime>
  <Words>1704</Words>
  <Application>Microsoft Office PowerPoint</Application>
  <PresentationFormat>On-screen Show (4:3)</PresentationFormat>
  <Paragraphs>162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Franklin Gothic Book</vt:lpstr>
      <vt:lpstr>Franklin Gothic Medium</vt:lpstr>
      <vt:lpstr>Times New Roman</vt:lpstr>
      <vt:lpstr>Wingdings</vt:lpstr>
      <vt:lpstr>Angles</vt:lpstr>
      <vt:lpstr>CÔNG NGHỆ ( THIẾT KẾ VÀ CÔNG NGHỆ) 10 – KẾT NỐI TRI THỨC CHƯƠNG II - VẼ KĨ THUẬT BÀI 13: BIỂU DIỄN QUY ƯỚC REN Số tiết thực hiện: 2 tiết  </vt:lpstr>
      <vt:lpstr>BÀI 13: BIỂU DIỄN QUY ƯỚC REN </vt:lpstr>
      <vt:lpstr>BÀI 13: BIỂU DIỄN QUY ƯỚC REN </vt:lpstr>
      <vt:lpstr>BÀI 13: BIỂU DIỄN QUY ƯỚC REN </vt:lpstr>
      <vt:lpstr>BÀI 13: BIỂU DIỄN QUY ƯỚC REN </vt:lpstr>
      <vt:lpstr>BÀI 13: BIỂU DIỄN QUY ƯỚC REN </vt:lpstr>
      <vt:lpstr>BÀI 13: BIỂU DIỄN QUY ƯỚC REN </vt:lpstr>
      <vt:lpstr>BÀI 13: BIỂU DIỄN QUY ƯỚC REN </vt:lpstr>
      <vt:lpstr>BÀI 13: BIỂU DIỄN QUY ƯỚC REN </vt:lpstr>
      <vt:lpstr>BÀI 13: BIỂU DIỄN QUY ƯỚC REN </vt:lpstr>
      <vt:lpstr>BÀI 13: BIỂU DIỄN QUY ƯỚC REN </vt:lpstr>
      <vt:lpstr>BÀI 13: BIỂU DIỄN QUY ƯỚC REN </vt:lpstr>
      <vt:lpstr>BÀI 13: BIỂU DIỄN QUY ƯỚC REN </vt:lpstr>
      <vt:lpstr>CỦNG CỐ  BÀI HỌC:</vt:lpstr>
      <vt:lpstr>BÀI 13: BIỂU DIỄN QUY ƯỚC REN </vt:lpstr>
      <vt:lpstr>BÀI 13: BIỂU DIỄN QUY ƯỚC REN </vt:lpstr>
      <vt:lpstr>PowerPoint Presentation</vt:lpstr>
      <vt:lpstr>BÀI 13: BIỂU DIỄN QUY ƯỚC REN </vt:lpstr>
      <vt:lpstr>Kết thúc bài học !</vt:lpstr>
    </vt:vector>
  </TitlesOfParts>
  <Manager>TV_STEM</Manager>
  <Company>TV_STEM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TV_STEM</dc:title>
  <dc:subject>TV_STEM</dc:subject>
  <dc:creator>TV_STEM</dc:creator>
  <cp:keywords>TV_STEM</cp:keywords>
  <dc:description>TV_STEM</dc:description>
  <cp:lastModifiedBy>Nghiêm Xuân</cp:lastModifiedBy>
  <cp:revision>21</cp:revision>
  <dcterms:created xsi:type="dcterms:W3CDTF">2022-07-24T14:41:40Z</dcterms:created>
  <dcterms:modified xsi:type="dcterms:W3CDTF">2022-08-30T03:45:44Z</dcterms:modified>
  <cp:category>TV_STEM</cp:category>
</cp:coreProperties>
</file>