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65" r:id="rId4"/>
    <p:sldId id="285" r:id="rId5"/>
    <p:sldId id="258" r:id="rId6"/>
    <p:sldId id="273" r:id="rId7"/>
    <p:sldId id="260" r:id="rId8"/>
    <p:sldId id="274" r:id="rId9"/>
    <p:sldId id="261" r:id="rId10"/>
    <p:sldId id="266" r:id="rId11"/>
    <p:sldId id="262" r:id="rId12"/>
    <p:sldId id="275" r:id="rId13"/>
    <p:sldId id="263" r:id="rId14"/>
    <p:sldId id="267" r:id="rId15"/>
    <p:sldId id="276" r:id="rId16"/>
    <p:sldId id="268" r:id="rId17"/>
    <p:sldId id="269" r:id="rId18"/>
    <p:sldId id="283" r:id="rId19"/>
    <p:sldId id="286" r:id="rId20"/>
    <p:sldId id="284" r:id="rId21"/>
    <p:sldId id="270" r:id="rId22"/>
    <p:sldId id="277" r:id="rId23"/>
    <p:sldId id="281" r:id="rId24"/>
    <p:sldId id="280" r:id="rId25"/>
    <p:sldId id="278" r:id="rId26"/>
    <p:sldId id="279"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B3A1F-3D5F-491F-813D-1976BBDAC5E5}" type="datetimeFigureOut">
              <a:rPr lang="en-US" smtClean="0"/>
              <a:t>8/30/2022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F06FB-3ED0-4EEE-8A12-EB2547BA743D}" type="slidenum">
              <a:rPr lang="en-US" smtClean="0"/>
              <a:t>‹#›</a:t>
            </a:fld>
            <a:endParaRPr lang="en-US"/>
          </a:p>
        </p:txBody>
      </p:sp>
    </p:spTree>
    <p:extLst>
      <p:ext uri="{BB962C8B-B14F-4D97-AF65-F5344CB8AC3E}">
        <p14:creationId xmlns:p14="http://schemas.microsoft.com/office/powerpoint/2010/main" val="97718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F06FB-3ED0-4EEE-8A12-EB2547BA743D}" type="slidenum">
              <a:rPr lang="en-US" smtClean="0"/>
              <a:t>24</a:t>
            </a:fld>
            <a:endParaRPr lang="en-US"/>
          </a:p>
        </p:txBody>
      </p:sp>
    </p:spTree>
    <p:extLst>
      <p:ext uri="{BB962C8B-B14F-4D97-AF65-F5344CB8AC3E}">
        <p14:creationId xmlns:p14="http://schemas.microsoft.com/office/powerpoint/2010/main" val="300499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B87C5A-C4BE-4937-80A7-73CD35AE104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C97AA-46A2-44C4-A3A0-316B3F347A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87C5A-C4BE-4937-80A7-73CD35AE104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C97AA-46A2-44C4-A3A0-316B3F347A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2B87C5A-C4BE-4937-80A7-73CD35AE104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C97AA-46A2-44C4-A3A0-316B3F347AC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87C5A-C4BE-4937-80A7-73CD35AE104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C97AA-46A2-44C4-A3A0-316B3F347AC4}"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B87C5A-C4BE-4937-80A7-73CD35AE104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C97AA-46A2-44C4-A3A0-316B3F347A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2B87C5A-C4BE-4937-80A7-73CD35AE1049}"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C97AA-46A2-44C4-A3A0-316B3F347AC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B87C5A-C4BE-4937-80A7-73CD35AE1049}"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C97AA-46A2-44C4-A3A0-316B3F347A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B87C5A-C4BE-4937-80A7-73CD35AE1049}"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C97AA-46A2-44C4-A3A0-316B3F347A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2B87C5A-C4BE-4937-80A7-73CD35AE1049}"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C97AA-46A2-44C4-A3A0-316B3F347A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2B87C5A-C4BE-4937-80A7-73CD35AE1049}"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C97AA-46A2-44C4-A3A0-316B3F347AC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B87C5A-C4BE-4937-80A7-73CD35AE1049}"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C97AA-46A2-44C4-A3A0-316B3F347AC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2B87C5A-C4BE-4937-80A7-73CD35AE1049}" type="datetimeFigureOut">
              <a:rPr lang="en-US" smtClean="0"/>
              <a:t>8/30/2022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5CC97AA-46A2-44C4-A3A0-316B3F347AC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286000"/>
          </a:xfrm>
        </p:spPr>
        <p:txBody>
          <a:bodyPr>
            <a:noAutofit/>
          </a:bodyPr>
          <a:lstStyle/>
          <a:p>
            <a:r>
              <a:rPr lang="en-US" sz="4000" b="1" dirty="0">
                <a:solidFill>
                  <a:srgbClr val="C00000"/>
                </a:solidFill>
                <a:latin typeface="Times New Roman" pitchFamily="18" charset="0"/>
                <a:cs typeface="Times New Roman" pitchFamily="18" charset="0"/>
              </a:rPr>
              <a:t>BÀI 7: </a:t>
            </a:r>
            <a:r>
              <a:rPr lang="vi-VN" sz="4000" b="1" dirty="0">
                <a:solidFill>
                  <a:srgbClr val="C00000"/>
                </a:solidFill>
                <a:latin typeface="Times New Roman" pitchFamily="18" charset="0"/>
                <a:cs typeface="Times New Roman" pitchFamily="18" charset="0"/>
              </a:rPr>
              <a:t>NGÀNH NGHỀ KĨ THUẬT, CÔNG NGHỆ</a:t>
            </a:r>
            <a:br>
              <a:rPr lang="en-US" sz="4000" dirty="0">
                <a:solidFill>
                  <a:srgbClr val="C00000"/>
                </a:solidFill>
                <a:latin typeface="Times New Roman" pitchFamily="18" charset="0"/>
                <a:cs typeface="Times New Roman" pitchFamily="18" charset="0"/>
              </a:rPr>
            </a:br>
            <a:r>
              <a:rPr lang="en-US" sz="4000" b="1" dirty="0" err="1">
                <a:solidFill>
                  <a:srgbClr val="C00000"/>
                </a:solidFill>
                <a:latin typeface="Times New Roman" pitchFamily="18" charset="0"/>
                <a:cs typeface="Times New Roman" pitchFamily="18" charset="0"/>
              </a:rPr>
              <a:t>Số</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tiết</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thực</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hiện</a:t>
            </a:r>
            <a:r>
              <a:rPr lang="en-US" sz="4000" b="1" dirty="0">
                <a:solidFill>
                  <a:srgbClr val="C00000"/>
                </a:solidFill>
                <a:latin typeface="Times New Roman" pitchFamily="18" charset="0"/>
                <a:cs typeface="Times New Roman" pitchFamily="18" charset="0"/>
              </a:rPr>
              <a:t>: </a:t>
            </a:r>
            <a:r>
              <a:rPr lang="vi-VN" sz="4000" b="1" dirty="0">
                <a:solidFill>
                  <a:srgbClr val="C00000"/>
                </a:solidFill>
                <a:latin typeface="Times New Roman" pitchFamily="18" charset="0"/>
                <a:cs typeface="Times New Roman" pitchFamily="18" charset="0"/>
              </a:rPr>
              <a:t>3</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tiết</a:t>
            </a:r>
            <a:endParaRPr lang="en-US" sz="4000"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762000" y="3047999"/>
            <a:ext cx="7772400" cy="2819401"/>
          </a:xfrm>
        </p:spPr>
        <p:txBody>
          <a:bodyPr>
            <a:noAutofit/>
          </a:bodyPr>
          <a:lstStyle/>
          <a:p>
            <a:pPr algn="l"/>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Mục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tiêu</a:t>
            </a:r>
            <a:r>
              <a:rPr lang="en-US" sz="2400" b="1" dirty="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a:p>
            <a:pPr lvl="0" algn="l"/>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Trình bày được yêu cầu và triển vọng, những thông tin chính về thị trường lao động của một số ngành nghề trong lĩnh vực kĩ thuật, công nghệ.</a:t>
            </a:r>
            <a:endParaRPr lang="en-US" sz="2400" dirty="0">
              <a:solidFill>
                <a:schemeClr val="tx1"/>
              </a:solidFill>
              <a:latin typeface="Times New Roman" pitchFamily="18" charset="0"/>
              <a:cs typeface="Times New Roman" pitchFamily="18" charset="0"/>
            </a:endParaRPr>
          </a:p>
          <a:p>
            <a:pPr lvl="0" algn="l"/>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Đánh giá được sự phù hợp của bản thân đối với những ngành nghề đó</a:t>
            </a:r>
            <a:r>
              <a:rPr lang="en-US" sz="2400" dirty="0">
                <a:solidFill>
                  <a:schemeClr val="tx1"/>
                </a:solidFill>
                <a:latin typeface="Times New Roman" pitchFamily="18" charset="0"/>
                <a:cs typeface="Times New Roman" pitchFamily="18" charset="0"/>
              </a:rPr>
              <a:t>.</a:t>
            </a:r>
          </a:p>
          <a:p>
            <a:pPr algn="l"/>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966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382000" cy="60198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r>
              <a:rPr lang="en-US" b="1" u="sng"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lvl="0" indent="0">
              <a:spcBef>
                <a:spcPts val="0"/>
              </a:spcBef>
              <a:buNone/>
            </a:pPr>
            <a:r>
              <a:rPr lang="vi-VN" b="1" dirty="0">
                <a:solidFill>
                  <a:schemeClr val="tx1"/>
                </a:solidFill>
                <a:latin typeface="Times New Roman" pitchFamily="18" charset="0"/>
                <a:cs typeface="Times New Roman" pitchFamily="18" charset="0"/>
              </a:rPr>
              <a:t>1. Nghề thuộc ngành cơ khí:</a:t>
            </a:r>
            <a:endParaRPr lang="en-US" dirty="0">
              <a:solidFill>
                <a:schemeClr val="tx1"/>
              </a:solidFill>
              <a:latin typeface="Times New Roman" pitchFamily="18" charset="0"/>
              <a:cs typeface="Times New Roman" pitchFamily="18" charset="0"/>
            </a:endParaRPr>
          </a:p>
          <a:p>
            <a:pPr marL="0" indent="0">
              <a:spcBef>
                <a:spcPts val="0"/>
              </a:spcBef>
              <a:buNone/>
            </a:pPr>
            <a:r>
              <a:rPr lang="vi-VN" b="1" i="1" dirty="0">
                <a:latin typeface="Times New Roman" pitchFamily="18" charset="0"/>
                <a:cs typeface="Times New Roman" pitchFamily="18" charset="0"/>
              </a:rPr>
              <a:t>b. </a:t>
            </a:r>
            <a:r>
              <a:rPr lang="en-US" b="1" i="1" dirty="0" err="1">
                <a:latin typeface="Times New Roman" pitchFamily="18" charset="0"/>
                <a:cs typeface="Times New Roman" pitchFamily="18" charset="0"/>
              </a:rPr>
              <a:t>Yêu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cầu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vọng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vi-VN" b="1" i="1" dirty="0">
                <a:latin typeface="Times New Roman" pitchFamily="18" charset="0"/>
                <a:cs typeface="Times New Roman" pitchFamily="18" charset="0"/>
              </a:rPr>
              <a:t>*</a:t>
            </a:r>
            <a:r>
              <a:rPr lang="en-US" b="1" i="1" dirty="0">
                <a:latin typeface="Times New Roman" pitchFamily="18" charset="0"/>
                <a:cs typeface="Times New Roman" pitchFamily="18" charset="0"/>
              </a:rPr>
              <a:t> </a:t>
            </a:r>
            <a:r>
              <a:rPr lang="vi-VN" b="1" i="1" dirty="0">
                <a:latin typeface="Times New Roman" pitchFamily="18" charset="0"/>
                <a:cs typeface="Times New Roman" pitchFamily="18" charset="0"/>
              </a:rPr>
              <a:t>Yêu cầu:</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Về cá nhân: (</a:t>
            </a:r>
            <a:r>
              <a:rPr lang="en-US" dirty="0" err="1">
                <a:latin typeface="Times New Roman" pitchFamily="18" charset="0"/>
                <a:cs typeface="Times New Roman" pitchFamily="18" charset="0"/>
              </a:rPr>
              <a:t>môi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tai </a:t>
            </a:r>
            <a:r>
              <a:rPr lang="en-US" dirty="0" err="1">
                <a:latin typeface="Times New Roman" pitchFamily="18" charset="0"/>
                <a:cs typeface="Times New Roman" pitchFamily="18" charset="0"/>
              </a:rPr>
              <a:t>nạn</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vi-VN" dirty="0">
                <a:latin typeface="Times New Roman" pitchFamily="18" charset="0"/>
                <a:cs typeface="Times New Roman" pitchFamily="18" charset="0"/>
              </a:rPr>
              <a:t>+ C</a:t>
            </a:r>
            <a:r>
              <a:rPr lang="en-US" dirty="0" err="1">
                <a:latin typeface="Times New Roman" pitchFamily="18" charset="0"/>
                <a:cs typeface="Times New Roman" pitchFamily="18" charset="0"/>
              </a:rPr>
              <a:t>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Cẩn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Y</a:t>
            </a:r>
            <a:r>
              <a:rPr lang="en-US" dirty="0" err="1">
                <a:latin typeface="Times New Roman" pitchFamily="18" charset="0"/>
                <a:cs typeface="Times New Roman" pitchFamily="18" charset="0"/>
              </a:rPr>
              <a:t>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C</a:t>
            </a:r>
            <a:r>
              <a:rPr lang="en-US" dirty="0">
                <a:latin typeface="Times New Roman" pitchFamily="18" charset="0"/>
                <a:cs typeface="Times New Roman" pitchFamily="18" charset="0"/>
              </a:rPr>
              <a:t>ó </a:t>
            </a:r>
            <a:r>
              <a:rPr lang="en-US" dirty="0" err="1">
                <a:latin typeface="Times New Roman" pitchFamily="18" charset="0"/>
                <a:cs typeface="Times New Roman" pitchFamily="18" charset="0"/>
              </a:rPr>
              <a:t>tinh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chịu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C</a:t>
            </a:r>
            <a:r>
              <a:rPr lang="en-US" dirty="0">
                <a:latin typeface="Times New Roman" pitchFamily="18" charset="0"/>
                <a:cs typeface="Times New Roman" pitchFamily="18" charset="0"/>
              </a:rPr>
              <a:t>ó </a:t>
            </a:r>
            <a:r>
              <a:rPr lang="en-US" dirty="0" err="1">
                <a:latin typeface="Times New Roman" pitchFamily="18" charset="0"/>
                <a:cs typeface="Times New Roman" pitchFamily="18" charset="0"/>
              </a:rPr>
              <a:t>phản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T</a:t>
            </a:r>
            <a:r>
              <a:rPr lang="en-US" dirty="0" err="1">
                <a:latin typeface="Times New Roman" pitchFamily="18" charset="0"/>
                <a:cs typeface="Times New Roman" pitchFamily="18" charset="0"/>
              </a:rPr>
              <a:t>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a:t>
            </a: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4935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077200" cy="43434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r>
              <a:rPr lang="en-US" b="1" u="sng"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lvl="0" indent="0">
              <a:spcBef>
                <a:spcPts val="0"/>
              </a:spcBef>
              <a:buNone/>
            </a:pPr>
            <a:r>
              <a:rPr lang="vi-VN" b="1" dirty="0">
                <a:solidFill>
                  <a:schemeClr val="tx1"/>
                </a:solidFill>
                <a:latin typeface="Times New Roman" pitchFamily="18" charset="0"/>
                <a:cs typeface="Times New Roman" pitchFamily="18" charset="0"/>
              </a:rPr>
              <a:t>1. Nghề thuộc ngành cơ khí:</a:t>
            </a:r>
            <a:endParaRPr lang="en-US" dirty="0">
              <a:solidFill>
                <a:schemeClr val="tx1"/>
              </a:solidFill>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b</a:t>
            </a:r>
            <a:r>
              <a:rPr lang="vi-VN" dirty="0">
                <a:latin typeface="Times New Roman" pitchFamily="18" charset="0"/>
                <a:cs typeface="Times New Roman" pitchFamily="18" charset="0"/>
              </a:rPr>
              <a:t>. </a:t>
            </a:r>
            <a:r>
              <a:rPr lang="en-US" b="1" i="1" dirty="0">
                <a:latin typeface="Times New Roman" pitchFamily="18" charset="0"/>
                <a:cs typeface="Times New Roman" pitchFamily="18" charset="0"/>
              </a:rPr>
              <a:t>Y</a:t>
            </a:r>
            <a:r>
              <a:rPr lang="vi-VN" b="1" i="1" dirty="0">
                <a:latin typeface="Times New Roman" pitchFamily="18" charset="0"/>
                <a:cs typeface="Times New Roman" pitchFamily="18" charset="0"/>
              </a:rPr>
              <a:t>êu cầu và triển vọng phát triển:</a:t>
            </a:r>
            <a:endParaRPr lang="en-US" dirty="0">
              <a:latin typeface="Times New Roman" pitchFamily="18" charset="0"/>
              <a:cs typeface="Times New Roman" pitchFamily="18" charset="0"/>
            </a:endParaRPr>
          </a:p>
          <a:p>
            <a:pPr marL="0" indent="0">
              <a:spcBef>
                <a:spcPts val="0"/>
              </a:spcBef>
              <a:buNone/>
            </a:pPr>
            <a:r>
              <a:rPr lang="vi-VN" dirty="0">
                <a:latin typeface="Times New Roman" pitchFamily="18" charset="0"/>
                <a:cs typeface="Times New Roman" pitchFamily="18" charset="0"/>
              </a:rPr>
              <a:t>*</a:t>
            </a:r>
            <a:r>
              <a:rPr lang="vi-VN" b="1" i="1" dirty="0">
                <a:latin typeface="Times New Roman" pitchFamily="18" charset="0"/>
                <a:cs typeface="Times New Roman" pitchFamily="18" charset="0"/>
              </a:rPr>
              <a:t>Triển vọng:</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Có mặt trong tất cả các lĩnh vực.</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Không ngừng phát triển.</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280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7408333" cy="27432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endParaRPr lang="en-US" dirty="0">
              <a:solidFill>
                <a:schemeClr val="tx1"/>
              </a:solidFill>
              <a:latin typeface="Times New Roman" pitchFamily="18" charset="0"/>
              <a:cs typeface="Times New Roman" pitchFamily="18" charset="0"/>
            </a:endParaRPr>
          </a:p>
          <a:p>
            <a:pPr marL="0" indent="0">
              <a:spcBef>
                <a:spcPts val="0"/>
              </a:spcBef>
              <a:buNone/>
            </a:pPr>
            <a:r>
              <a:rPr lang="vi-VN" b="1" dirty="0">
                <a:solidFill>
                  <a:schemeClr val="tx1"/>
                </a:solidFill>
                <a:latin typeface="Times New Roman" pitchFamily="18" charset="0"/>
                <a:cs typeface="Times New Roman" pitchFamily="18" charset="0"/>
              </a:rPr>
              <a:t>2. Nghề thuộc ngành điện, điện tử và viễn thông:</a:t>
            </a:r>
            <a:endParaRPr lang="en-US" dirty="0">
              <a:solidFill>
                <a:schemeClr val="tx1"/>
              </a:solidFill>
              <a:latin typeface="Times New Roman" pitchFamily="18" charset="0"/>
              <a:cs typeface="Times New Roman" pitchFamily="18" charset="0"/>
            </a:endParaRPr>
          </a:p>
          <a:p>
            <a:pPr marL="0" indent="0">
              <a:spcBef>
                <a:spcPts val="0"/>
              </a:spcBef>
              <a:buNone/>
            </a:pPr>
            <a:r>
              <a:rPr lang="en-US" b="1" i="1" dirty="0">
                <a:latin typeface="Times New Roman" pitchFamily="18" charset="0"/>
                <a:cs typeface="Times New Roman" pitchFamily="18" charset="0"/>
              </a:rPr>
              <a:t>a. </a:t>
            </a:r>
            <a:r>
              <a:rPr lang="en-US" b="1" i="1" dirty="0" err="1">
                <a:latin typeface="Times New Roman" pitchFamily="18" charset="0"/>
                <a:cs typeface="Times New Roman" pitchFamily="18" charset="0"/>
              </a:rPr>
              <a:t>Giới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thiệu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chung</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spcBef>
                <a:spcPts val="0"/>
              </a:spcBef>
              <a:buFontTx/>
              <a:buChar char="-"/>
            </a:pPr>
            <a:r>
              <a:rPr lang="en-US" dirty="0" err="1">
                <a:solidFill>
                  <a:schemeClr val="tx1"/>
                </a:solidFill>
                <a:latin typeface="Times New Roman" pitchFamily="18" charset="0"/>
                <a:cs typeface="Times New Roman" pitchFamily="18" charset="0"/>
              </a:rPr>
              <a:t>Kể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một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số</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nghề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nghiệp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thuộc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tử</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viễn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em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biết</a:t>
            </a:r>
            <a:r>
              <a:rPr lang="en-US" dirty="0">
                <a:solidFill>
                  <a:schemeClr val="tx1"/>
                </a:solidFill>
                <a:latin typeface="Times New Roman" pitchFamily="18" charset="0"/>
                <a:cs typeface="Times New Roman" pitchFamily="18" charset="0"/>
              </a:rPr>
              <a:t>?</a:t>
            </a:r>
          </a:p>
          <a:p>
            <a:pPr>
              <a:spcBef>
                <a:spcPts val="0"/>
              </a:spcBef>
              <a:buFontTx/>
              <a:buChar char="-"/>
            </a:pPr>
            <a:r>
              <a:rPr lang="en-US" dirty="0" err="1">
                <a:solidFill>
                  <a:schemeClr val="tx1"/>
                </a:solidFill>
                <a:latin typeface="Times New Roman" pitchFamily="18" charset="0"/>
                <a:cs typeface="Times New Roman" pitchFamily="18" charset="0"/>
              </a:rPr>
              <a:t>Hãy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thảo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luận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nghề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vừa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gọi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tên</a:t>
            </a:r>
            <a:r>
              <a:rPr lang="en-US" dirty="0">
                <a:solidFill>
                  <a:schemeClr val="tx1"/>
                </a:solidFill>
                <a:latin typeface="Times New Roman" pitchFamily="18" charset="0"/>
                <a:cs typeface="Times New Roman" pitchFamily="18" charset="0"/>
              </a:rPr>
              <a:t>?</a:t>
            </a: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4" name="TextBox 3"/>
          <p:cNvSpPr txBox="1"/>
          <p:nvPr/>
        </p:nvSpPr>
        <p:spPr>
          <a:xfrm>
            <a:off x="533400" y="3352800"/>
            <a:ext cx="8229600" cy="3477875"/>
          </a:xfrm>
          <a:prstGeom prst="rect">
            <a:avLst/>
          </a:prstGeom>
          <a:solidFill>
            <a:srgbClr val="DCAE52"/>
          </a:solidFill>
          <a:ln>
            <a:solidFill>
              <a:schemeClr val="accent1"/>
            </a:solidFill>
          </a:ln>
        </p:spPr>
        <p:txBody>
          <a:bodyPr wrap="square" rtlCol="0">
            <a:spAutoFit/>
          </a:bodyPr>
          <a:lstStyle/>
          <a:p>
            <a:pPr lvl="0"/>
            <a:r>
              <a:rPr lang="vi-VN" sz="2200" b="1" u="sng" dirty="0">
                <a:latin typeface="Times New Roman" pitchFamily="18" charset="0"/>
                <a:cs typeface="Times New Roman" pitchFamily="18" charset="0"/>
              </a:rPr>
              <a:t>GV giải đáp: </a:t>
            </a:r>
            <a:r>
              <a:rPr lang="en-US" sz="2200" dirty="0" err="1">
                <a:latin typeface="Times New Roman" pitchFamily="18" charset="0"/>
                <a:cs typeface="Times New Roman" pitchFamily="18" charset="0"/>
              </a:rPr>
              <a:t>Kể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viễn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vi-VN"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lắp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lắp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mạng</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lắp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a:t>
            </a:r>
          </a:p>
          <a:p>
            <a:pPr lvl="0"/>
            <a:r>
              <a:rPr lang="en-US" sz="2200" b="1" u="sng" dirty="0">
                <a:latin typeface="Times New Roman" pitchFamily="18" charset="0"/>
                <a:cs typeface="Times New Roman" pitchFamily="18" charset="0"/>
              </a:rPr>
              <a:t>GV </a:t>
            </a:r>
            <a:r>
              <a:rPr lang="en-US" sz="2200" b="1" u="sng" dirty="0" err="1">
                <a:latin typeface="Times New Roman" pitchFamily="18" charset="0"/>
                <a:cs typeface="Times New Roman" pitchFamily="18" charset="0"/>
              </a:rPr>
              <a:t>giải</a:t>
            </a:r>
            <a:r>
              <a:rPr lang="en-US" sz="2200" b="1" u="sng" dirty="0">
                <a:latin typeface="Times New Roman" pitchFamily="18" charset="0"/>
                <a:cs typeface="Times New Roman" pitchFamily="18" charset="0"/>
              </a:rPr>
              <a:t> </a:t>
            </a:r>
            <a:r>
              <a:rPr lang="en-US" sz="2200" b="1" u="sng" dirty="0" err="1">
                <a:latin typeface="Times New Roman" pitchFamily="18" charset="0"/>
                <a:cs typeface="Times New Roman" pitchFamily="18" charset="0"/>
              </a:rPr>
              <a:t>đáp</a:t>
            </a:r>
            <a:r>
              <a:rPr lang="en-US" sz="2200" b="1" u="sng"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nhóm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triển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viễn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18399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7408333" cy="43434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endParaRPr lang="en-US" dirty="0">
              <a:solidFill>
                <a:schemeClr val="tx1"/>
              </a:solidFill>
              <a:latin typeface="Times New Roman" pitchFamily="18" charset="0"/>
              <a:cs typeface="Times New Roman" pitchFamily="18" charset="0"/>
            </a:endParaRPr>
          </a:p>
          <a:p>
            <a:pPr marL="0" indent="0">
              <a:spcBef>
                <a:spcPts val="0"/>
              </a:spcBef>
              <a:buNone/>
            </a:pPr>
            <a:r>
              <a:rPr lang="vi-VN" b="1" dirty="0">
                <a:solidFill>
                  <a:schemeClr val="tx1"/>
                </a:solidFill>
                <a:latin typeface="Times New Roman" pitchFamily="18" charset="0"/>
                <a:cs typeface="Times New Roman" pitchFamily="18" charset="0"/>
              </a:rPr>
              <a:t>2. Nghề thuộc ngành điện, điện tử và viễn thông:</a:t>
            </a:r>
            <a:endParaRPr lang="en-US" dirty="0">
              <a:solidFill>
                <a:schemeClr val="tx1"/>
              </a:solidFill>
              <a:latin typeface="Times New Roman" pitchFamily="18" charset="0"/>
              <a:cs typeface="Times New Roman" pitchFamily="18" charset="0"/>
            </a:endParaRPr>
          </a:p>
          <a:p>
            <a:pPr marL="0" indent="0">
              <a:spcBef>
                <a:spcPts val="0"/>
              </a:spcBef>
              <a:buNone/>
            </a:pPr>
            <a:r>
              <a:rPr lang="en-US" b="1" i="1" dirty="0">
                <a:latin typeface="Times New Roman" pitchFamily="18" charset="0"/>
                <a:cs typeface="Times New Roman" pitchFamily="18" charset="0"/>
              </a:rPr>
              <a:t>a. </a:t>
            </a:r>
            <a:r>
              <a:rPr lang="en-US" b="1" i="1" dirty="0" err="1">
                <a:latin typeface="Times New Roman" pitchFamily="18" charset="0"/>
                <a:cs typeface="Times New Roman" pitchFamily="18" charset="0"/>
              </a:rPr>
              <a:t>Giới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thiệu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chung</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lvl="0">
              <a:spcBef>
                <a:spcPts val="0"/>
              </a:spcBef>
              <a:buFontTx/>
              <a:buChar char="-"/>
            </a:pP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p>
          <a:p>
            <a:pPr marL="0" lvl="0">
              <a:spcBef>
                <a:spcPts val="0"/>
              </a:spcBef>
              <a:buFontTx/>
              <a:buChar char="-"/>
            </a:pP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a:t>
            </a: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876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229600" cy="23622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endParaRPr lang="en-US" dirty="0">
              <a:solidFill>
                <a:schemeClr val="tx1"/>
              </a:solidFill>
              <a:latin typeface="Times New Roman" pitchFamily="18" charset="0"/>
              <a:cs typeface="Times New Roman" pitchFamily="18" charset="0"/>
            </a:endParaRPr>
          </a:p>
          <a:p>
            <a:pPr marL="0" indent="0">
              <a:spcBef>
                <a:spcPts val="0"/>
              </a:spcBef>
              <a:buNone/>
            </a:pPr>
            <a:r>
              <a:rPr lang="vi-VN" b="1" dirty="0">
                <a:solidFill>
                  <a:schemeClr val="tx1"/>
                </a:solidFill>
                <a:latin typeface="Times New Roman" pitchFamily="18" charset="0"/>
                <a:cs typeface="Times New Roman" pitchFamily="18" charset="0"/>
              </a:rPr>
              <a:t>2. Nghề thuộc ngành điện, điện tử và viễn thông:</a:t>
            </a:r>
            <a:endParaRPr lang="en-US" dirty="0">
              <a:solidFill>
                <a:schemeClr val="tx1"/>
              </a:solidFill>
              <a:latin typeface="Times New Roman" pitchFamily="18" charset="0"/>
              <a:cs typeface="Times New Roman" pitchFamily="18" charset="0"/>
            </a:endParaRPr>
          </a:p>
          <a:p>
            <a:pPr marL="0" indent="0">
              <a:spcBef>
                <a:spcPts val="0"/>
              </a:spcBef>
              <a:buNone/>
            </a:pPr>
            <a:r>
              <a:rPr lang="en-US" b="1" i="1" dirty="0">
                <a:latin typeface="Times New Roman" pitchFamily="18" charset="0"/>
                <a:cs typeface="Times New Roman" pitchFamily="18" charset="0"/>
              </a:rPr>
              <a:t>b. </a:t>
            </a:r>
            <a:r>
              <a:rPr lang="en-US" b="1" i="1" dirty="0" err="1">
                <a:latin typeface="Times New Roman" pitchFamily="18" charset="0"/>
                <a:cs typeface="Times New Roman" pitchFamily="18" charset="0"/>
              </a:rPr>
              <a:t>Yêu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cầu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vọng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vi-VN" b="1" dirty="0">
                <a:latin typeface="Times New Roman" pitchFamily="18" charset="0"/>
                <a:cs typeface="Times New Roman" pitchFamily="18" charset="0"/>
              </a:rPr>
              <a:t>* Yêu cầu:</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67200"/>
            <a:ext cx="7086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229600" cy="57912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endParaRPr lang="en-US" dirty="0">
              <a:solidFill>
                <a:schemeClr val="tx1"/>
              </a:solidFill>
              <a:latin typeface="Times New Roman" pitchFamily="18" charset="0"/>
              <a:cs typeface="Times New Roman" pitchFamily="18" charset="0"/>
            </a:endParaRPr>
          </a:p>
          <a:p>
            <a:pPr marL="0" indent="0">
              <a:spcBef>
                <a:spcPts val="0"/>
              </a:spcBef>
              <a:buNone/>
            </a:pPr>
            <a:r>
              <a:rPr lang="vi-VN" b="1" dirty="0">
                <a:solidFill>
                  <a:schemeClr val="tx1"/>
                </a:solidFill>
                <a:latin typeface="Times New Roman" pitchFamily="18" charset="0"/>
                <a:cs typeface="Times New Roman" pitchFamily="18" charset="0"/>
              </a:rPr>
              <a:t>2. Nghề thuộc ngành điện, điện tử và viễn thông:</a:t>
            </a:r>
            <a:endParaRPr lang="en-US" dirty="0">
              <a:solidFill>
                <a:schemeClr val="tx1"/>
              </a:solidFill>
              <a:latin typeface="Times New Roman" pitchFamily="18" charset="0"/>
              <a:cs typeface="Times New Roman" pitchFamily="18" charset="0"/>
            </a:endParaRPr>
          </a:p>
          <a:p>
            <a:pPr marL="0" indent="0">
              <a:spcBef>
                <a:spcPts val="0"/>
              </a:spcBef>
              <a:buNone/>
            </a:pPr>
            <a:r>
              <a:rPr lang="en-US" b="1" i="1" dirty="0">
                <a:latin typeface="Times New Roman" pitchFamily="18" charset="0"/>
                <a:cs typeface="Times New Roman" pitchFamily="18" charset="0"/>
              </a:rPr>
              <a:t>b. </a:t>
            </a:r>
            <a:r>
              <a:rPr lang="en-US" b="1" i="1" dirty="0" err="1">
                <a:latin typeface="Times New Roman" pitchFamily="18" charset="0"/>
                <a:cs typeface="Times New Roman" pitchFamily="18" charset="0"/>
              </a:rPr>
              <a:t>Yêu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cầu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vọng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vi-VN" b="1" dirty="0">
                <a:latin typeface="Times New Roman" pitchFamily="18" charset="0"/>
                <a:cs typeface="Times New Roman" pitchFamily="18" charset="0"/>
              </a:rPr>
              <a:t>* Yêu cầu:</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Về chuyên môn:</a:t>
            </a:r>
            <a:endParaRPr lang="en-US" dirty="0">
              <a:latin typeface="Times New Roman" pitchFamily="18" charset="0"/>
              <a:cs typeface="Times New Roman" pitchFamily="18" charset="0"/>
            </a:endParaRPr>
          </a:p>
          <a:p>
            <a:pPr marL="0" indent="0">
              <a:spcBef>
                <a:spcPts val="0"/>
              </a:spcBef>
              <a:buNone/>
            </a:pPr>
            <a:r>
              <a:rPr lang="vi-VN" dirty="0">
                <a:latin typeface="Times New Roman" pitchFamily="18" charset="0"/>
                <a:cs typeface="Times New Roman" pitchFamily="18" charset="0"/>
              </a:rPr>
              <a:t>+ C</a:t>
            </a:r>
            <a:r>
              <a:rPr lang="en-US" dirty="0">
                <a:latin typeface="Times New Roman" pitchFamily="18" charset="0"/>
                <a:cs typeface="Times New Roman" pitchFamily="18" charset="0"/>
              </a:rPr>
              <a:t>ó </a:t>
            </a:r>
            <a:r>
              <a:rPr lang="en-US" dirty="0" err="1">
                <a:latin typeface="Times New Roman" pitchFamily="18" charset="0"/>
                <a:cs typeface="Times New Roman" pitchFamily="18" charset="0"/>
              </a:rPr>
              <a: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B</a:t>
            </a:r>
            <a:r>
              <a:rPr lang="en-US" dirty="0" err="1">
                <a:latin typeface="Times New Roman" pitchFamily="18" charset="0"/>
                <a:cs typeface="Times New Roman" pitchFamily="18" charset="0"/>
              </a:rPr>
              <a: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P</a:t>
            </a:r>
            <a:r>
              <a:rPr lang="en-US" dirty="0" err="1">
                <a:latin typeface="Times New Roman" pitchFamily="18" charset="0"/>
                <a:cs typeface="Times New Roman" pitchFamily="18" charset="0"/>
              </a:rPr>
              <a: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môn</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S</a:t>
            </a:r>
            <a:r>
              <a:rPr lang="en-US" dirty="0">
                <a:latin typeface="Times New Roman" pitchFamily="18" charset="0"/>
                <a:cs typeface="Times New Roman" pitchFamily="18" charset="0"/>
              </a:rPr>
              <a:t>ử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phỏng</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T</a:t>
            </a:r>
            <a:r>
              <a:rPr lang="en-US" dirty="0">
                <a:latin typeface="Times New Roman" pitchFamily="18" charset="0"/>
                <a:cs typeface="Times New Roman" pitchFamily="18" charset="0"/>
              </a:rPr>
              <a:t>ự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nâng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môn</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C</a:t>
            </a:r>
            <a:r>
              <a:rPr lang="en-US" dirty="0">
                <a:latin typeface="Times New Roman" pitchFamily="18" charset="0"/>
                <a:cs typeface="Times New Roman" pitchFamily="18" charset="0"/>
              </a:rPr>
              <a:t>ó </a:t>
            </a:r>
            <a:r>
              <a:rPr lang="en-US" dirty="0" err="1">
                <a:latin typeface="Times New Roman" pitchFamily="18" charset="0"/>
                <a:cs typeface="Times New Roman" pitchFamily="18" charset="0"/>
              </a:rPr>
              <a:t>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t</a:t>
            </a:r>
            <a:r>
              <a:rPr lang="vi-VN" dirty="0">
                <a:latin typeface="Times New Roman" pitchFamily="18" charset="0"/>
                <a:cs typeface="Times New Roman" pitchFamily="18" charset="0"/>
              </a:rPr>
              <a: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nhạy</a:t>
            </a:r>
            <a:r>
              <a:rPr lang="en-US" dirty="0">
                <a:latin typeface="Times New Roman" pitchFamily="18" charset="0"/>
                <a:cs typeface="Times New Roman" pitchFamily="18" charset="0"/>
              </a:rPr>
              <a:t>,...</a:t>
            </a:r>
          </a:p>
          <a:p>
            <a:pPr marL="0" indent="0">
              <a:spcBef>
                <a:spcPts val="0"/>
              </a:spcBef>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003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229600" cy="51054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endParaRPr lang="en-US" dirty="0">
              <a:solidFill>
                <a:schemeClr val="tx1"/>
              </a:solidFill>
              <a:latin typeface="Times New Roman" pitchFamily="18" charset="0"/>
              <a:cs typeface="Times New Roman" pitchFamily="18" charset="0"/>
            </a:endParaRPr>
          </a:p>
          <a:p>
            <a:pPr marL="0" indent="0">
              <a:spcBef>
                <a:spcPts val="0"/>
              </a:spcBef>
              <a:buNone/>
            </a:pPr>
            <a:r>
              <a:rPr lang="vi-VN" b="1" dirty="0">
                <a:solidFill>
                  <a:schemeClr val="tx1"/>
                </a:solidFill>
                <a:latin typeface="Times New Roman" pitchFamily="18" charset="0"/>
                <a:cs typeface="Times New Roman" pitchFamily="18" charset="0"/>
              </a:rPr>
              <a:t>2. Nghề thuộc ngành điện, điện tử và viễn thông:</a:t>
            </a:r>
            <a:endParaRPr lang="en-US" dirty="0">
              <a:solidFill>
                <a:schemeClr val="tx1"/>
              </a:solidFill>
              <a:latin typeface="Times New Roman" pitchFamily="18" charset="0"/>
              <a:cs typeface="Times New Roman" pitchFamily="18" charset="0"/>
            </a:endParaRPr>
          </a:p>
          <a:p>
            <a:pPr marL="0" indent="0">
              <a:spcBef>
                <a:spcPts val="0"/>
              </a:spcBef>
              <a:buNone/>
            </a:pPr>
            <a:r>
              <a:rPr lang="en-US" b="1" i="1" dirty="0">
                <a:latin typeface="Times New Roman" pitchFamily="18" charset="0"/>
                <a:cs typeface="Times New Roman" pitchFamily="18" charset="0"/>
              </a:rPr>
              <a:t>b. </a:t>
            </a:r>
            <a:r>
              <a:rPr lang="en-US" b="1" i="1" dirty="0" err="1">
                <a:latin typeface="Times New Roman" pitchFamily="18" charset="0"/>
                <a:cs typeface="Times New Roman" pitchFamily="18" charset="0"/>
              </a:rPr>
              <a:t>Yêu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cầu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vọng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vi-VN" b="1" dirty="0">
                <a:latin typeface="Times New Roman" pitchFamily="18" charset="0"/>
                <a:cs typeface="Times New Roman" pitchFamily="18" charset="0"/>
              </a:rPr>
              <a:t>* Yêu cầu:</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Về cá nhân: (</a:t>
            </a:r>
            <a:r>
              <a:rPr lang="en-US" dirty="0" err="1">
                <a:latin typeface="Times New Roman" pitchFamily="18" charset="0"/>
                <a:cs typeface="Times New Roman" pitchFamily="18" charset="0"/>
              </a:rPr>
              <a:t>môi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ngoài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vi-VN" dirty="0">
                <a:latin typeface="Times New Roman" pitchFamily="18" charset="0"/>
                <a:cs typeface="Times New Roman" pitchFamily="18" charset="0"/>
              </a:rPr>
              <a:t>+ C</a:t>
            </a:r>
            <a:r>
              <a:rPr lang="en-US" dirty="0" err="1">
                <a:latin typeface="Times New Roman" pitchFamily="18" charset="0"/>
                <a:cs typeface="Times New Roman" pitchFamily="18" charset="0"/>
              </a:rPr>
              <a:t>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C</a:t>
            </a:r>
            <a:r>
              <a:rPr lang="en-US" dirty="0" err="1">
                <a:latin typeface="Times New Roman" pitchFamily="18" charset="0"/>
                <a:cs typeface="Times New Roman" pitchFamily="18" charset="0"/>
              </a:rPr>
              <a:t>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a:t>
            </a:r>
            <a:r>
              <a:rPr lang="en-US" dirty="0">
                <a:latin typeface="Times New Roman" pitchFamily="18" charset="0"/>
                <a:cs typeface="Times New Roman" pitchFamily="18" charset="0"/>
              </a:rPr>
              <a:t> m</a:t>
            </a:r>
            <a:r>
              <a:rPr lang="vi-VN" dirty="0">
                <a:latin typeface="Times New Roman" pitchFamily="18" charset="0"/>
                <a:cs typeface="Times New Roman" pitchFamily="18" charset="0"/>
              </a:rPr>
              <a:t>ỉ</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B</a:t>
            </a:r>
            <a:r>
              <a:rPr lang="en-US" dirty="0" err="1">
                <a:latin typeface="Times New Roman" pitchFamily="18" charset="0"/>
                <a:cs typeface="Times New Roman" pitchFamily="18" charset="0"/>
              </a:rPr>
              <a: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T</a:t>
            </a:r>
            <a:r>
              <a:rPr lang="en-US" dirty="0" err="1">
                <a:latin typeface="Times New Roman" pitchFamily="18" charset="0"/>
                <a:cs typeface="Times New Roman" pitchFamily="18" charset="0"/>
              </a:rPr>
              <a:t>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a:t>
            </a: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779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229600" cy="30480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endParaRPr lang="en-US" dirty="0">
              <a:solidFill>
                <a:schemeClr val="tx1"/>
              </a:solidFill>
              <a:latin typeface="Times New Roman" pitchFamily="18" charset="0"/>
              <a:cs typeface="Times New Roman" pitchFamily="18" charset="0"/>
            </a:endParaRPr>
          </a:p>
          <a:p>
            <a:pPr marL="0" indent="0">
              <a:spcBef>
                <a:spcPts val="0"/>
              </a:spcBef>
              <a:buNone/>
            </a:pPr>
            <a:r>
              <a:rPr lang="vi-VN" b="1" dirty="0">
                <a:solidFill>
                  <a:schemeClr val="tx1"/>
                </a:solidFill>
                <a:latin typeface="Times New Roman" pitchFamily="18" charset="0"/>
                <a:cs typeface="Times New Roman" pitchFamily="18" charset="0"/>
              </a:rPr>
              <a:t>2. Nghề thuộc ngành điện, điện tử và viễn thông:</a:t>
            </a:r>
            <a:endParaRPr lang="en-US" dirty="0">
              <a:solidFill>
                <a:schemeClr val="tx1"/>
              </a:solidFill>
              <a:latin typeface="Times New Roman" pitchFamily="18" charset="0"/>
              <a:cs typeface="Times New Roman" pitchFamily="18" charset="0"/>
            </a:endParaRPr>
          </a:p>
          <a:p>
            <a:pPr marL="0" indent="0">
              <a:spcBef>
                <a:spcPts val="0"/>
              </a:spcBef>
              <a:buNone/>
            </a:pPr>
            <a:r>
              <a:rPr lang="en-US" b="1" i="1" dirty="0">
                <a:latin typeface="Times New Roman" pitchFamily="18" charset="0"/>
                <a:cs typeface="Times New Roman" pitchFamily="18" charset="0"/>
              </a:rPr>
              <a:t>b. </a:t>
            </a:r>
            <a:r>
              <a:rPr lang="en-US" b="1" i="1" dirty="0" err="1">
                <a:latin typeface="Times New Roman" pitchFamily="18" charset="0"/>
                <a:cs typeface="Times New Roman" pitchFamily="18" charset="0"/>
              </a:rPr>
              <a:t>Yêu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cầu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vọng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vi-VN" dirty="0">
                <a:latin typeface="Times New Roman" pitchFamily="18" charset="0"/>
                <a:cs typeface="Times New Roman" pitchFamily="18" charset="0"/>
              </a:rPr>
              <a:t>* Triển vọng:</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Nhu cầu nhân lực cao.</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Xuất khẩu lao động.</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7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1" y="1570037"/>
            <a:ext cx="9143999" cy="4525963"/>
          </a:xfrm>
        </p:spPr>
        <p:txBody>
          <a:bodyPr>
            <a:noAutofit/>
          </a:bodyPr>
          <a:lstStyle/>
          <a:p>
            <a:pPr marL="0" indent="0">
              <a:spcBef>
                <a:spcPts val="0"/>
              </a:spcBef>
              <a:buNone/>
            </a:pPr>
            <a:r>
              <a:rPr lang="vi-VN" sz="2200" b="1" dirty="0">
                <a:solidFill>
                  <a:schemeClr val="tx1"/>
                </a:solidFill>
                <a:latin typeface="Times New Roman" pitchFamily="18" charset="0"/>
                <a:cs typeface="Times New Roman" pitchFamily="18" charset="0"/>
              </a:rPr>
              <a:t>Xu hướng chọn nghề 2022:</a:t>
            </a:r>
            <a:endParaRPr lang="en-US" sz="2200" dirty="0">
              <a:solidFill>
                <a:schemeClr val="tx1"/>
              </a:solidFill>
              <a:latin typeface="Times New Roman" pitchFamily="18" charset="0"/>
              <a:cs typeface="Times New Roman" pitchFamily="18" charset="0"/>
            </a:endParaRPr>
          </a:p>
          <a:p>
            <a:pPr marL="0" indent="0">
              <a:spcBef>
                <a:spcPts val="0"/>
              </a:spcBef>
              <a:buNone/>
            </a:pPr>
            <a:r>
              <a:rPr lang="vi-VN" sz="2200" dirty="0">
                <a:solidFill>
                  <a:schemeClr val="tx1"/>
                </a:solidFill>
                <a:latin typeface="Times New Roman" pitchFamily="18" charset="0"/>
                <a:cs typeface="Times New Roman" pitchFamily="18" charset="0"/>
              </a:rPr>
              <a:t>1. Công nghệ thông tin (CNTT) - Dẫn đầu xu thế hiện đại.</a:t>
            </a:r>
            <a:endParaRPr lang="en-US" sz="2200" dirty="0">
              <a:solidFill>
                <a:schemeClr val="tx1"/>
              </a:solidFill>
              <a:latin typeface="Times New Roman" pitchFamily="18" charset="0"/>
              <a:cs typeface="Times New Roman" pitchFamily="18" charset="0"/>
            </a:endParaRPr>
          </a:p>
          <a:p>
            <a:pPr marL="0" indent="0">
              <a:spcBef>
                <a:spcPts val="0"/>
              </a:spcBef>
              <a:buNone/>
            </a:pPr>
            <a:r>
              <a:rPr lang="en-US" sz="2200" dirty="0">
                <a:solidFill>
                  <a:schemeClr val="tx1"/>
                </a:solidFill>
                <a:latin typeface="Times New Roman" pitchFamily="18" charset="0"/>
                <a:cs typeface="Times New Roman" pitchFamily="18" charset="0"/>
              </a:rPr>
              <a:t>2. </a:t>
            </a:r>
            <a:r>
              <a:rPr lang="en-US" sz="2200" dirty="0" err="1">
                <a:solidFill>
                  <a:schemeClr val="tx1"/>
                </a:solidFill>
                <a:latin typeface="Times New Roman" pitchFamily="18" charset="0"/>
                <a:cs typeface="Times New Roman" pitchFamily="18" charset="0"/>
              </a:rPr>
              <a:t>Công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nghệ</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chế</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tạo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máy</a:t>
            </a:r>
            <a:r>
              <a:rPr lang="en-US" sz="2200" dirty="0">
                <a:solidFill>
                  <a:schemeClr val="tx1"/>
                </a:solidFill>
                <a:latin typeface="Times New Roman" pitchFamily="18" charset="0"/>
                <a:cs typeface="Times New Roman" pitchFamily="18" charset="0"/>
              </a:rPr>
              <a:t> – </a:t>
            </a:r>
            <a:r>
              <a:rPr lang="en-US" sz="2200" dirty="0" err="1">
                <a:solidFill>
                  <a:schemeClr val="tx1"/>
                </a:solidFill>
                <a:latin typeface="Times New Roman" pitchFamily="18" charset="0"/>
                <a:cs typeface="Times New Roman" pitchFamily="18" charset="0"/>
              </a:rPr>
              <a:t>Ngành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gắn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liền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với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nền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tế</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đất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nước</a:t>
            </a:r>
            <a:r>
              <a:rPr lang="vi-VN" sz="2200" dirty="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a:p>
            <a:pPr marL="0" indent="0">
              <a:spcBef>
                <a:spcPts val="0"/>
              </a:spcBef>
              <a:buNone/>
            </a:pPr>
            <a:r>
              <a:rPr lang="en-US" sz="2200" dirty="0">
                <a:solidFill>
                  <a:schemeClr val="tx1"/>
                </a:solidFill>
                <a:latin typeface="Times New Roman" pitchFamily="18" charset="0"/>
                <a:cs typeface="Times New Roman" pitchFamily="18" charset="0"/>
              </a:rPr>
              <a:t>3. </a:t>
            </a:r>
            <a:r>
              <a:rPr lang="en-US" sz="2200" dirty="0" err="1">
                <a:solidFill>
                  <a:schemeClr val="tx1"/>
                </a:solidFill>
                <a:latin typeface="Times New Roman" pitchFamily="18" charset="0"/>
                <a:cs typeface="Times New Roman" pitchFamily="18" charset="0"/>
              </a:rPr>
              <a:t>Công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nghệ</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thuật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việc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dạng</a:t>
            </a:r>
            <a:endParaRPr lang="en-US" sz="2200" dirty="0">
              <a:solidFill>
                <a:schemeClr val="tx1"/>
              </a:solidFill>
              <a:latin typeface="Times New Roman" pitchFamily="18" charset="0"/>
              <a:cs typeface="Times New Roman" pitchFamily="18" charset="0"/>
            </a:endParaRPr>
          </a:p>
          <a:p>
            <a:pPr marL="0" indent="0">
              <a:spcBef>
                <a:spcPts val="0"/>
              </a:spcBef>
              <a:buNone/>
            </a:pPr>
            <a:r>
              <a:rPr lang="en-US" sz="2200" dirty="0">
                <a:solidFill>
                  <a:schemeClr val="tx1"/>
                </a:solidFill>
                <a:latin typeface="Times New Roman" pitchFamily="18" charset="0"/>
                <a:cs typeface="Times New Roman" pitchFamily="18" charset="0"/>
              </a:rPr>
              <a:t>4. </a:t>
            </a:r>
            <a:r>
              <a:rPr lang="en-US" sz="2200" dirty="0" err="1">
                <a:solidFill>
                  <a:schemeClr val="tx1"/>
                </a:solidFill>
                <a:latin typeface="Times New Roman" pitchFamily="18" charset="0"/>
                <a:cs typeface="Times New Roman" pitchFamily="18" charset="0"/>
              </a:rPr>
              <a:t>Công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nghệ</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thực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phẩm</a:t>
            </a:r>
            <a:r>
              <a:rPr lang="en-US" sz="2200" dirty="0">
                <a:solidFill>
                  <a:schemeClr val="tx1"/>
                </a:solidFill>
                <a:latin typeface="Times New Roman" pitchFamily="18" charset="0"/>
                <a:cs typeface="Times New Roman" pitchFamily="18" charset="0"/>
              </a:rPr>
              <a:t> – </a:t>
            </a:r>
            <a:r>
              <a:rPr lang="en-US" sz="2200" dirty="0" err="1">
                <a:solidFill>
                  <a:schemeClr val="tx1"/>
                </a:solidFill>
                <a:latin typeface="Times New Roman" pitchFamily="18" charset="0"/>
                <a:cs typeface="Times New Roman" pitchFamily="18" charset="0"/>
              </a:rPr>
              <a:t>Chiến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lược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phát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triển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tương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lai</a:t>
            </a:r>
            <a:endParaRPr lang="en-US" sz="2200" dirty="0">
              <a:solidFill>
                <a:schemeClr val="tx1"/>
              </a:solidFill>
              <a:latin typeface="Times New Roman" pitchFamily="18" charset="0"/>
              <a:cs typeface="Times New Roman" pitchFamily="18" charset="0"/>
            </a:endParaRPr>
          </a:p>
          <a:p>
            <a:pPr marL="0" indent="0">
              <a:spcBef>
                <a:spcPts val="0"/>
              </a:spcBef>
              <a:buNone/>
            </a:pPr>
            <a:r>
              <a:rPr lang="en-US" sz="2200" dirty="0">
                <a:solidFill>
                  <a:schemeClr val="tx1"/>
                </a:solidFill>
                <a:latin typeface="Times New Roman" pitchFamily="18" charset="0"/>
                <a:cs typeface="Times New Roman" pitchFamily="18" charset="0"/>
              </a:rPr>
              <a:t>5. </a:t>
            </a:r>
            <a:r>
              <a:rPr lang="en-US" sz="2200" dirty="0" err="1">
                <a:solidFill>
                  <a:schemeClr val="tx1"/>
                </a:solidFill>
                <a:latin typeface="Times New Roman" pitchFamily="18" charset="0"/>
                <a:cs typeface="Times New Roman" pitchFamily="18" charset="0"/>
              </a:rPr>
              <a:t>Công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nghệ</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thuật</a:t>
            </a:r>
            <a:r>
              <a:rPr lang="en-US" sz="2200" dirty="0">
                <a:solidFill>
                  <a:schemeClr val="tx1"/>
                </a:solidFill>
                <a:latin typeface="Times New Roman" pitchFamily="18" charset="0"/>
                <a:cs typeface="Times New Roman" pitchFamily="18" charset="0"/>
              </a:rPr>
              <a:t> ô </a:t>
            </a:r>
            <a:r>
              <a:rPr lang="en-US" sz="2200" dirty="0" err="1">
                <a:solidFill>
                  <a:schemeClr val="tx1"/>
                </a:solidFill>
                <a:latin typeface="Times New Roman" pitchFamily="18" charset="0"/>
                <a:cs typeface="Times New Roman" pitchFamily="18" charset="0"/>
              </a:rPr>
              <a:t>tô</a:t>
            </a:r>
            <a:r>
              <a:rPr lang="en-US" sz="2200" dirty="0">
                <a:solidFill>
                  <a:schemeClr val="tx1"/>
                </a:solidFill>
                <a:latin typeface="Times New Roman" pitchFamily="18" charset="0"/>
                <a:cs typeface="Times New Roman" pitchFamily="18" charset="0"/>
              </a:rPr>
              <a:t> – </a:t>
            </a:r>
            <a:r>
              <a:rPr lang="en-US" sz="2200" dirty="0" err="1">
                <a:solidFill>
                  <a:schemeClr val="tx1"/>
                </a:solidFill>
                <a:latin typeface="Times New Roman" pitchFamily="18" charset="0"/>
                <a:cs typeface="Times New Roman" pitchFamily="18" charset="0"/>
              </a:rPr>
              <a:t>Luôn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ngành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thuật</a:t>
            </a:r>
            <a:r>
              <a:rPr lang="en-US" sz="2200" dirty="0">
                <a:solidFill>
                  <a:schemeClr val="tx1"/>
                </a:solidFill>
                <a:latin typeface="Times New Roman" pitchFamily="18" charset="0"/>
                <a:cs typeface="Times New Roman" pitchFamily="18" charset="0"/>
              </a:rPr>
              <a:t> “hot” </a:t>
            </a:r>
            <a:r>
              <a:rPr lang="en-US" sz="2200" dirty="0" err="1">
                <a:solidFill>
                  <a:schemeClr val="tx1"/>
                </a:solidFill>
                <a:latin typeface="Times New Roman" pitchFamily="18" charset="0"/>
                <a:cs typeface="Times New Roman" pitchFamily="18" charset="0"/>
              </a:rPr>
              <a:t>nhất</a:t>
            </a:r>
            <a:endParaRPr lang="en-US" sz="2200" dirty="0">
              <a:solidFill>
                <a:schemeClr val="tx1"/>
              </a:solidFill>
              <a:latin typeface="Times New Roman" pitchFamily="18" charset="0"/>
              <a:cs typeface="Times New Roman" pitchFamily="18" charset="0"/>
            </a:endParaRPr>
          </a:p>
          <a:p>
            <a:pPr marL="0" indent="0" fontAlgn="base">
              <a:spcBef>
                <a:spcPts val="0"/>
              </a:spcBef>
              <a:buNone/>
            </a:pPr>
            <a:r>
              <a:rPr lang="vi-VN" sz="2200" b="1" dirty="0">
                <a:solidFill>
                  <a:schemeClr val="tx1"/>
                </a:solidFill>
                <a:latin typeface="Times New Roman" pitchFamily="18" charset="0"/>
                <a:cs typeface="Times New Roman" pitchFamily="18" charset="0"/>
              </a:rPr>
              <a:t>Các n</a:t>
            </a:r>
            <a:r>
              <a:rPr lang="en-US" sz="2200" b="1" dirty="0" err="1">
                <a:solidFill>
                  <a:schemeClr val="tx1"/>
                </a:solidFill>
                <a:latin typeface="Times New Roman" pitchFamily="18" charset="0"/>
                <a:cs typeface="Times New Roman" pitchFamily="18" charset="0"/>
              </a:rPr>
              <a:t>gành</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nghề</a:t>
            </a:r>
            <a:r>
              <a:rPr lang="vi-VN" sz="2200" b="1" dirty="0">
                <a:solidFill>
                  <a:schemeClr val="tx1"/>
                </a:solidFill>
                <a:latin typeface="Times New Roman" pitchFamily="18" charset="0"/>
                <a:cs typeface="Times New Roman" pitchFamily="18" charset="0"/>
              </a:rPr>
              <a:t> kĩ thuật, công nghệ</a:t>
            </a:r>
            <a:r>
              <a:rPr lang="en-US" sz="2200" b="1" dirty="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a:p>
            <a:pPr marL="0" indent="0" fontAlgn="base">
              <a:spcBef>
                <a:spcPts val="0"/>
              </a:spcBef>
              <a:buNone/>
            </a:pPr>
            <a:r>
              <a:rPr lang="vi-VN"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Cơ</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xây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dựng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vận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tải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sư</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cơ</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chế</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tạo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máy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luyện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kim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lạnh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xây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dựng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giao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thủy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lợi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trắc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địa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mỏ</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địa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chất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vận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tải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hàng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hải</a:t>
            </a:r>
            <a:r>
              <a:rPr lang="en-US" sz="2200" dirty="0">
                <a:solidFill>
                  <a:schemeClr val="tx1"/>
                </a:solidFill>
                <a:latin typeface="Times New Roman" pitchFamily="18" charset="0"/>
                <a:cs typeface="Times New Roman" pitchFamily="18" charset="0"/>
              </a:rPr>
              <a:t>.</a:t>
            </a:r>
          </a:p>
          <a:p>
            <a:pPr marL="0" indent="0" fontAlgn="base">
              <a:spcBef>
                <a:spcPts val="0"/>
              </a:spcBef>
              <a:buNone/>
            </a:pPr>
            <a:r>
              <a:rPr lang="vi-VN"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sư</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cứng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máy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tính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viễn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hóa</a:t>
            </a:r>
            <a:r>
              <a:rPr lang="en-US" sz="2200" dirty="0">
                <a:solidFill>
                  <a:schemeClr val="tx1"/>
                </a:solidFill>
                <a:latin typeface="Times New Roman" pitchFamily="18" charset="0"/>
                <a:cs typeface="Times New Roman" pitchFamily="18" charset="0"/>
              </a:rPr>
              <a:t>.</a:t>
            </a:r>
          </a:p>
          <a:p>
            <a:pPr marL="0" indent="0" fontAlgn="base">
              <a:spcBef>
                <a:spcPts val="0"/>
              </a:spcBef>
              <a:buNone/>
            </a:pPr>
            <a:r>
              <a:rPr lang="vi-VN"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nghiệp</a:t>
            </a:r>
            <a:r>
              <a:rPr lang="en-US" sz="2200" dirty="0">
                <a:solidFill>
                  <a:schemeClr val="tx1"/>
                </a:solidFill>
                <a:latin typeface="Times New Roman" pitchFamily="18" charset="0"/>
                <a:cs typeface="Times New Roman" pitchFamily="18" charset="0"/>
              </a:rPr>
              <a:t>, da </a:t>
            </a:r>
            <a:r>
              <a:rPr lang="en-US" sz="2200" dirty="0" err="1">
                <a:solidFill>
                  <a:schemeClr val="tx1"/>
                </a:solidFill>
                <a:latin typeface="Times New Roman" pitchFamily="18" charset="0"/>
                <a:cs typeface="Times New Roman" pitchFamily="18" charset="0"/>
              </a:rPr>
              <a:t>giày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dệt</a:t>
            </a:r>
            <a:r>
              <a:rPr lang="en-US" sz="2200" dirty="0">
                <a:solidFill>
                  <a:schemeClr val="tx1"/>
                </a:solidFill>
                <a:latin typeface="Times New Roman" pitchFamily="18" charset="0"/>
                <a:cs typeface="Times New Roman" pitchFamily="18" charset="0"/>
              </a:rPr>
              <a:t> may, </a:t>
            </a:r>
            <a:r>
              <a:rPr lang="en-US" sz="2200" dirty="0" err="1">
                <a:solidFill>
                  <a:schemeClr val="tx1"/>
                </a:solidFill>
                <a:latin typeface="Times New Roman" pitchFamily="18" charset="0"/>
                <a:cs typeface="Times New Roman" pitchFamily="18" charset="0"/>
              </a:rPr>
              <a:t>công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nghệ</a:t>
            </a:r>
            <a:r>
              <a:rPr lang="en-US" sz="2200" dirty="0">
                <a:solidFill>
                  <a:schemeClr val="tx1"/>
                </a:solidFill>
                <a:latin typeface="Times New Roman" pitchFamily="18" charset="0"/>
                <a:cs typeface="Times New Roman" pitchFamily="18" charset="0"/>
              </a:rPr>
              <a:t> in.</a:t>
            </a:r>
          </a:p>
          <a:p>
            <a:pPr marL="0" indent="0" fontAlgn="base">
              <a:spcBef>
                <a:spcPts val="0"/>
              </a:spcBef>
              <a:buNone/>
            </a:pPr>
            <a:r>
              <a:rPr lang="vi-VN"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ngành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nghề</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liên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quan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kiến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trúc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sư</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thuật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quân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thao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nhóm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nhiên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nghiệp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nghệ</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thực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phẩm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nghề</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thủ</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nghề</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thợ</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vận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hành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máy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móc</a:t>
            </a:r>
            <a:r>
              <a:rPr lang="en-US" sz="2200" dirty="0">
                <a:solidFill>
                  <a:schemeClr val="tx1"/>
                </a:solidFill>
                <a:latin typeface="Times New Roman" pitchFamily="18" charset="0"/>
                <a:cs typeface="Times New Roman" pitchFamily="18" charset="0"/>
              </a:rPr>
              <a:t>/</a:t>
            </a:r>
            <a:r>
              <a:rPr lang="en-US" sz="2200" dirty="0" err="1">
                <a:solidFill>
                  <a:schemeClr val="tx1"/>
                </a:solidFill>
                <a:latin typeface="Times New Roman" pitchFamily="18" charset="0"/>
                <a:cs typeface="Times New Roman" pitchFamily="18" charset="0"/>
              </a:rPr>
              <a:t>tàu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xe</a:t>
            </a:r>
            <a:r>
              <a:rPr lang="en-US" sz="2200" dirty="0">
                <a:solidFill>
                  <a:schemeClr val="tx1"/>
                </a:solidFill>
                <a:latin typeface="Times New Roman" pitchFamily="18" charset="0"/>
                <a:cs typeface="Times New Roman" pitchFamily="18" charset="0"/>
              </a:rPr>
              <a:t>.</a:t>
            </a:r>
          </a:p>
        </p:txBody>
      </p:sp>
      <p:sp>
        <p:nvSpPr>
          <p:cNvPr id="3" name="Title 2"/>
          <p:cNvSpPr>
            <a:spLocks noGrp="1"/>
          </p:cNvSpPr>
          <p:nvPr>
            <p:ph type="title"/>
          </p:nvPr>
        </p:nvSpPr>
        <p:spPr>
          <a:xfrm>
            <a:off x="457200" y="0"/>
            <a:ext cx="8229600" cy="1591056"/>
          </a:xfrm>
          <a:solidFill>
            <a:schemeClr val="accent5"/>
          </a:solidFill>
        </p:spPr>
        <p:txBody>
          <a:bodyPr>
            <a:noAutofit/>
          </a:bodyPr>
          <a:lstStyle/>
          <a:p>
            <a:pPr lvl="0"/>
            <a:r>
              <a:rPr lang="vi-VN" sz="2800" b="1" u="sng" dirty="0">
                <a:solidFill>
                  <a:schemeClr val="tx1"/>
                </a:solidFill>
                <a:latin typeface="Times New Roman" pitchFamily="18" charset="0"/>
                <a:cs typeface="Times New Roman" pitchFamily="18" charset="0"/>
              </a:rPr>
              <a:t>HS báo cáo đề tài: </a:t>
            </a:r>
            <a:r>
              <a:rPr lang="vi-VN" sz="2800" dirty="0">
                <a:solidFill>
                  <a:schemeClr val="tx1"/>
                </a:solidFill>
                <a:latin typeface="Times New Roman" pitchFamily="18" charset="0"/>
                <a:cs typeface="Times New Roman" pitchFamily="18" charset="0"/>
              </a:rPr>
              <a:t>Tìm hiểu hướng nghiệp Việt Nam (xu hướng chọn nghề 2022, những tố chất phù hợp ngành kĩ thuật, công nghệ, khối thi, trường đào tạo):</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3524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915399" cy="4525963"/>
          </a:xfrm>
        </p:spPr>
        <p:txBody>
          <a:bodyPr>
            <a:noAutofit/>
          </a:bodyPr>
          <a:lstStyle/>
          <a:p>
            <a:pPr marL="0" indent="0" fontAlgn="base">
              <a:spcBef>
                <a:spcPts val="0"/>
              </a:spcBef>
              <a:buNone/>
            </a:pPr>
            <a:r>
              <a:rPr lang="en-US" b="1" dirty="0" err="1">
                <a:solidFill>
                  <a:schemeClr val="tx1"/>
                </a:solidFill>
                <a:latin typeface="Times New Roman" pitchFamily="18" charset="0"/>
                <a:cs typeface="Times New Roman" pitchFamily="18" charset="0"/>
              </a:rPr>
              <a:t>Một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số</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tố</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chất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cần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có</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của</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người</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làm</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nghề</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thuộc</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nhóm</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ngành</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Công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nghệ</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kỹ</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thuật</a:t>
            </a:r>
            <a:endParaRPr lang="en-US" dirty="0">
              <a:solidFill>
                <a:schemeClr val="tx1"/>
              </a:solidFill>
              <a:latin typeface="Times New Roman" pitchFamily="18" charset="0"/>
              <a:cs typeface="Times New Roman" pitchFamily="18" charset="0"/>
            </a:endParaRPr>
          </a:p>
          <a:p>
            <a:pPr marL="0" indent="0" fontAlgn="base">
              <a:spcBef>
                <a:spcPts val="0"/>
              </a:spcBef>
              <a:buNone/>
            </a:pPr>
            <a:r>
              <a:rPr lang="vi-VN"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Sống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tế</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giải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quyết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vấn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đề</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đơn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giản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quả</a:t>
            </a:r>
            <a:endParaRPr lang="en-US" dirty="0">
              <a:solidFill>
                <a:schemeClr val="tx1"/>
              </a:solidFill>
              <a:latin typeface="Times New Roman" pitchFamily="18" charset="0"/>
              <a:cs typeface="Times New Roman" pitchFamily="18" charset="0"/>
            </a:endParaRPr>
          </a:p>
          <a:p>
            <a:pPr marL="0" indent="0" fontAlgn="base">
              <a:spcBef>
                <a:spcPts val="0"/>
              </a:spcBef>
              <a:buNone/>
            </a:pPr>
            <a:r>
              <a:rPr lang="vi-VN"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Khéo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léo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thích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việc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với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máy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móc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thiết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bị</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cụ</a:t>
            </a:r>
            <a:endParaRPr lang="en-US" dirty="0">
              <a:solidFill>
                <a:schemeClr val="tx1"/>
              </a:solidFill>
              <a:latin typeface="Times New Roman" pitchFamily="18" charset="0"/>
              <a:cs typeface="Times New Roman" pitchFamily="18" charset="0"/>
            </a:endParaRPr>
          </a:p>
          <a:p>
            <a:pPr marL="0" indent="0" fontAlgn="base">
              <a:spcBef>
                <a:spcPts val="0"/>
              </a:spcBef>
              <a:buNone/>
            </a:pPr>
            <a:r>
              <a:rPr lang="vi-VN"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Thích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sửa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chữa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vật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dụng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đình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việc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công</a:t>
            </a:r>
            <a:endParaRPr lang="en-US" dirty="0">
              <a:solidFill>
                <a:schemeClr val="tx1"/>
              </a:solidFill>
              <a:latin typeface="Times New Roman" pitchFamily="18" charset="0"/>
              <a:cs typeface="Times New Roman" pitchFamily="18" charset="0"/>
            </a:endParaRPr>
          </a:p>
          <a:p>
            <a:pPr marL="0" indent="0" fontAlgn="base">
              <a:spcBef>
                <a:spcPts val="0"/>
              </a:spcBef>
              <a:buNone/>
            </a:pPr>
            <a:r>
              <a:rPr lang="vi-VN"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sức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khỏe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tốt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thích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tham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hoạt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thao</a:t>
            </a:r>
            <a:endParaRPr lang="en-US" dirty="0">
              <a:solidFill>
                <a:schemeClr val="tx1"/>
              </a:solidFill>
              <a:latin typeface="Times New Roman" pitchFamily="18" charset="0"/>
              <a:cs typeface="Times New Roman" pitchFamily="18" charset="0"/>
            </a:endParaRPr>
          </a:p>
          <a:p>
            <a:pPr marL="0" indent="0" fontAlgn="base">
              <a:spcBef>
                <a:spcPts val="0"/>
              </a:spcBef>
              <a:buNone/>
            </a:pPr>
            <a:r>
              <a:rPr lang="vi-VN"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Cẩn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thận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tỉ</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mỉ</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ngăn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nắp</a:t>
            </a:r>
            <a:r>
              <a:rPr lang="en-US" dirty="0">
                <a:solidFill>
                  <a:schemeClr val="tx1"/>
                </a:solidFill>
                <a:latin typeface="Times New Roman" pitchFamily="18" charset="0"/>
                <a:cs typeface="Times New Roman" pitchFamily="18" charset="0"/>
              </a:rPr>
              <a:t>, tin </a:t>
            </a:r>
            <a:r>
              <a:rPr lang="en-US" dirty="0" err="1">
                <a:solidFill>
                  <a:schemeClr val="tx1"/>
                </a:solidFill>
                <a:latin typeface="Times New Roman" pitchFamily="18" charset="0"/>
                <a:cs typeface="Times New Roman" pitchFamily="18" charset="0"/>
              </a:rPr>
              <a:t>cậy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luôn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tuân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định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trình</a:t>
            </a:r>
            <a:endParaRPr lang="en-US" dirty="0">
              <a:solidFill>
                <a:schemeClr val="tx1"/>
              </a:solidFill>
              <a:latin typeface="Times New Roman" pitchFamily="18" charset="0"/>
              <a:cs typeface="Times New Roman" pitchFamily="18" charset="0"/>
            </a:endParaRPr>
          </a:p>
          <a:p>
            <a:pPr marL="0" indent="0" fontAlgn="base">
              <a:spcBef>
                <a:spcPts val="0"/>
              </a:spcBef>
              <a:buNone/>
            </a:pPr>
            <a:r>
              <a:rPr lang="vi-VN"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Thích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hơn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trầm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tư</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suy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nghĩ</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nghiên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cứu</a:t>
            </a:r>
            <a:endParaRPr lang="en-US" dirty="0">
              <a:solidFill>
                <a:schemeClr val="tx1"/>
              </a:solidFill>
              <a:latin typeface="Times New Roman" pitchFamily="18" charset="0"/>
              <a:cs typeface="Times New Roman" pitchFamily="18" charset="0"/>
            </a:endParaRPr>
          </a:p>
          <a:p>
            <a:pPr marL="0" indent="0" fontAlgn="base">
              <a:spcBef>
                <a:spcPts val="0"/>
              </a:spcBef>
              <a:buNone/>
            </a:pPr>
            <a:r>
              <a:rPr lang="vi-VN"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Thích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việc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ngoài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hơn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bàn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giấy</a:t>
            </a: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0"/>
            <a:ext cx="8229600" cy="1591056"/>
          </a:xfrm>
          <a:solidFill>
            <a:schemeClr val="accent5"/>
          </a:solidFill>
        </p:spPr>
        <p:txBody>
          <a:bodyPr>
            <a:noAutofit/>
          </a:bodyPr>
          <a:lstStyle/>
          <a:p>
            <a:pPr lvl="0"/>
            <a:r>
              <a:rPr lang="vi-VN" sz="2800" b="1" u="sng" dirty="0">
                <a:solidFill>
                  <a:schemeClr val="tx1"/>
                </a:solidFill>
                <a:latin typeface="Times New Roman" pitchFamily="18" charset="0"/>
                <a:cs typeface="Times New Roman" pitchFamily="18" charset="0"/>
              </a:rPr>
              <a:t>HS báo cáo đề tài: </a:t>
            </a:r>
            <a:r>
              <a:rPr lang="vi-VN" sz="2800" dirty="0">
                <a:solidFill>
                  <a:schemeClr val="tx1"/>
                </a:solidFill>
                <a:latin typeface="Times New Roman" pitchFamily="18" charset="0"/>
                <a:cs typeface="Times New Roman" pitchFamily="18" charset="0"/>
              </a:rPr>
              <a:t>Tìm hiểu hướng nghiệp Việt Nam (xu hướng chọn nghề 2022, những tố chất phù hợp ngành kĩ thuật, công nghệ, khối thi, trường đào tạo):</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6844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343400"/>
            <a:ext cx="8839200" cy="2209800"/>
          </a:xfrm>
        </p:spPr>
        <p:txBody>
          <a:bodyPr>
            <a:noAutofit/>
          </a:bodyPr>
          <a:lstStyle/>
          <a:p>
            <a:pPr marL="0" lvl="0" indent="0">
              <a:spcBef>
                <a:spcPts val="0"/>
              </a:spcBef>
              <a:buNone/>
            </a:pPr>
            <a:r>
              <a:rPr lang="vi-VN" sz="2800" dirty="0">
                <a:solidFill>
                  <a:schemeClr val="tx1"/>
                </a:solidFill>
                <a:latin typeface="Times New Roman" pitchFamily="18" charset="0"/>
                <a:cs typeface="Times New Roman" pitchFamily="18" charset="0"/>
              </a:rPr>
              <a:t>Quan sát và cho biết những người trong H7.1 SGK:</a:t>
            </a:r>
            <a:endParaRPr lang="en-US" sz="2800" dirty="0">
              <a:solidFill>
                <a:schemeClr val="tx1"/>
              </a:solidFill>
              <a:latin typeface="Times New Roman" pitchFamily="18" charset="0"/>
              <a:cs typeface="Times New Roman" pitchFamily="18" charset="0"/>
            </a:endParaRPr>
          </a:p>
          <a:p>
            <a:pPr marL="0" indent="0">
              <a:spcBef>
                <a:spcPts val="0"/>
              </a:spcBef>
              <a:buNone/>
            </a:pPr>
            <a:r>
              <a:rPr lang="vi-VN" sz="2800" dirty="0">
                <a:solidFill>
                  <a:schemeClr val="tx1"/>
                </a:solidFill>
                <a:latin typeface="Times New Roman" pitchFamily="18" charset="0"/>
                <a:cs typeface="Times New Roman" pitchFamily="18" charset="0"/>
              </a:rPr>
              <a:t>+ Làm nghề gì? Thuộc lĩnh vực nào?</a:t>
            </a:r>
            <a:endParaRPr lang="en-US" sz="2800" dirty="0">
              <a:solidFill>
                <a:schemeClr val="tx1"/>
              </a:solidFill>
              <a:latin typeface="Times New Roman" pitchFamily="18" charset="0"/>
              <a:cs typeface="Times New Roman" pitchFamily="18" charset="0"/>
            </a:endParaRPr>
          </a:p>
          <a:p>
            <a:pPr marL="0" indent="0">
              <a:spcBef>
                <a:spcPts val="0"/>
              </a:spcBef>
              <a:buNone/>
            </a:pPr>
            <a:r>
              <a:rPr lang="vi-VN" sz="2800" dirty="0">
                <a:solidFill>
                  <a:schemeClr val="tx1"/>
                </a:solidFill>
                <a:latin typeface="Times New Roman" pitchFamily="18" charset="0"/>
                <a:cs typeface="Times New Roman" pitchFamily="18" charset="0"/>
              </a:rPr>
              <a:t>+ Suy nghĩ về bản thân và cho biết em chọn nghề nào?</a:t>
            </a:r>
            <a:endParaRPr lang="en-US" sz="2800" dirty="0">
              <a:solidFill>
                <a:schemeClr val="tx1"/>
              </a:solidFill>
              <a:latin typeface="Times New Roman" pitchFamily="18" charset="0"/>
              <a:cs typeface="Times New Roman" pitchFamily="18" charset="0"/>
            </a:endParaRPr>
          </a:p>
          <a:p>
            <a:pPr marL="0" indent="0">
              <a:spcBef>
                <a:spcPts val="0"/>
              </a:spcBef>
              <a:buNone/>
            </a:pPr>
            <a:r>
              <a:rPr lang="vi-VN" sz="2800" dirty="0">
                <a:solidFill>
                  <a:schemeClr val="tx1"/>
                </a:solidFill>
                <a:latin typeface="Times New Roman" pitchFamily="18" charset="0"/>
                <a:cs typeface="Times New Roman" pitchFamily="18" charset="0"/>
              </a:rPr>
              <a:t>+ Giải thích về sự lựa chọn đó? Để có công việc đó em cần làm gì?</a:t>
            </a:r>
            <a:endParaRPr lang="en-US" sz="2800" dirty="0">
              <a:solidFill>
                <a:schemeClr val="tx1"/>
              </a:solidFill>
              <a:latin typeface="Times New Roman" pitchFamily="18" charset="0"/>
              <a:cs typeface="Times New Roman" pitchFamily="18" charset="0"/>
            </a:endParaRPr>
          </a:p>
          <a:p>
            <a:endParaRPr lang="en-US" sz="2800" dirty="0">
              <a:solidFill>
                <a:schemeClr val="tx1"/>
              </a:solidFill>
              <a:latin typeface="Times New Roman" pitchFamily="18" charset="0"/>
              <a:cs typeface="Times New Roman" pitchFamily="18" charset="0"/>
            </a:endParaRPr>
          </a:p>
        </p:txBody>
      </p:sp>
      <p:pic>
        <p:nvPicPr>
          <p:cNvPr id="4" name="Picture 3" descr="Trả lời câu hỏi Công nghệ 10 Bài 7 | Soạn Công nghệ 10 Bài 7 ngắn nhất -  Kết nối T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0"/>
            <a:ext cx="8305800" cy="4495800"/>
          </a:xfrm>
          <a:prstGeom prst="rect">
            <a:avLst/>
          </a:prstGeom>
          <a:noFill/>
          <a:ln>
            <a:noFill/>
          </a:ln>
        </p:spPr>
      </p:pic>
    </p:spTree>
    <p:extLst>
      <p:ext uri="{BB962C8B-B14F-4D97-AF65-F5344CB8AC3E}">
        <p14:creationId xmlns:p14="http://schemas.microsoft.com/office/powerpoint/2010/main" val="119927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00200"/>
            <a:ext cx="4457698" cy="5334000"/>
          </a:xfrm>
        </p:spPr>
        <p:txBody>
          <a:bodyPr>
            <a:noAutofit/>
          </a:bodyPr>
          <a:lstStyle/>
          <a:p>
            <a:pPr marL="0" indent="0" fontAlgn="base">
              <a:spcBef>
                <a:spcPts val="0"/>
              </a:spcBef>
              <a:buNone/>
            </a:pPr>
            <a:r>
              <a:rPr lang="vi-VN" sz="1800" b="1" dirty="0">
                <a:solidFill>
                  <a:schemeClr val="tx1"/>
                </a:solidFill>
                <a:latin typeface="Times New Roman" pitchFamily="18" charset="0"/>
                <a:cs typeface="Times New Roman" pitchFamily="18" charset="0"/>
              </a:rPr>
              <a:t>Khối thi:</a:t>
            </a:r>
            <a:endParaRPr lang="en-US" sz="1800" dirty="0">
              <a:solidFill>
                <a:schemeClr val="tx1"/>
              </a:solidFill>
              <a:latin typeface="Times New Roman" pitchFamily="18" charset="0"/>
              <a:cs typeface="Times New Roman" pitchFamily="18" charset="0"/>
            </a:endParaRP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Ngành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Kỹ</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thuật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Môi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trường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xét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tuyển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những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tổ</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hợp</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môn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sau</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A00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Vật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lý</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Hóa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A01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Vật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lý</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Tiếng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Anh</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A02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Vật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lý</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B00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Hóa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B01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Lịch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sử</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B02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Địa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lý</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B03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Ngữ</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văn</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B04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Giáo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dục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công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dân</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C01 (</a:t>
            </a:r>
            <a:r>
              <a:rPr lang="en-US" sz="1800" dirty="0" err="1">
                <a:solidFill>
                  <a:schemeClr val="tx1"/>
                </a:solidFill>
                <a:latin typeface="Times New Roman" pitchFamily="18" charset="0"/>
                <a:cs typeface="Times New Roman" pitchFamily="18" charset="0"/>
              </a:rPr>
              <a:t>Ngữ</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văn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Vật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lý</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C02 (</a:t>
            </a:r>
            <a:r>
              <a:rPr lang="en-US" sz="1800" dirty="0" err="1">
                <a:solidFill>
                  <a:schemeClr val="tx1"/>
                </a:solidFill>
                <a:latin typeface="Times New Roman" pitchFamily="18" charset="0"/>
                <a:cs typeface="Times New Roman" pitchFamily="18" charset="0"/>
              </a:rPr>
              <a:t>Ngữ</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văn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Hóa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C08 (</a:t>
            </a:r>
            <a:r>
              <a:rPr lang="en-US" sz="1800" dirty="0" err="1">
                <a:solidFill>
                  <a:schemeClr val="tx1"/>
                </a:solidFill>
                <a:latin typeface="Times New Roman" pitchFamily="18" charset="0"/>
                <a:cs typeface="Times New Roman" pitchFamily="18" charset="0"/>
              </a:rPr>
              <a:t>Ngữ</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văn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Hóa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C13 (</a:t>
            </a:r>
            <a:r>
              <a:rPr lang="en-US" sz="1800" dirty="0" err="1">
                <a:solidFill>
                  <a:schemeClr val="tx1"/>
                </a:solidFill>
                <a:latin typeface="Times New Roman" pitchFamily="18" charset="0"/>
                <a:cs typeface="Times New Roman" pitchFamily="18" charset="0"/>
              </a:rPr>
              <a:t>Ngữ</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văn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Địa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lý</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D01 (</a:t>
            </a:r>
            <a:r>
              <a:rPr lang="en-US" sz="1800" dirty="0" err="1">
                <a:solidFill>
                  <a:schemeClr val="tx1"/>
                </a:solidFill>
                <a:latin typeface="Times New Roman" pitchFamily="18" charset="0"/>
                <a:cs typeface="Times New Roman" pitchFamily="18" charset="0"/>
              </a:rPr>
              <a:t>Ngữ</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văn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Tiếng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Anh</a:t>
            </a:r>
            <a:r>
              <a:rPr lang="en-US" sz="1800" dirty="0">
                <a:solidFill>
                  <a:schemeClr val="tx1"/>
                </a:solidFill>
                <a:latin typeface="Times New Roman" pitchFamily="18" charset="0"/>
                <a:cs typeface="Times New Roman" pitchFamily="18" charset="0"/>
              </a:rPr>
              <a:t>)</a:t>
            </a:r>
          </a:p>
          <a:p>
            <a:pPr marL="0" indent="0">
              <a:spcBef>
                <a:spcPts val="0"/>
              </a:spcBef>
              <a:buNone/>
            </a:pPr>
            <a:r>
              <a:rPr lang="vi-VN"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D07 (</a:t>
            </a:r>
            <a:r>
              <a:rPr lang="en-US" sz="1800" dirty="0" err="1">
                <a:solidFill>
                  <a:schemeClr val="tx1"/>
                </a:solidFill>
                <a:latin typeface="Times New Roman" pitchFamily="18" charset="0"/>
                <a:cs typeface="Times New Roman" pitchFamily="18" charset="0"/>
              </a:rPr>
              <a:t>Toán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Hóa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Tiếng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Anh</a:t>
            </a:r>
            <a:r>
              <a:rPr lang="en-US" sz="1800" dirty="0">
                <a:solidFill>
                  <a:schemeClr val="tx1"/>
                </a:solidFill>
                <a:latin typeface="Times New Roman" pitchFamily="18" charset="0"/>
                <a:cs typeface="Times New Roman" pitchFamily="18" charset="0"/>
              </a:rPr>
              <a:t>)</a:t>
            </a:r>
          </a:p>
        </p:txBody>
      </p:sp>
      <p:sp>
        <p:nvSpPr>
          <p:cNvPr id="4" name="Content Placeholder 1"/>
          <p:cNvSpPr txBox="1">
            <a:spLocks/>
          </p:cNvSpPr>
          <p:nvPr/>
        </p:nvSpPr>
        <p:spPr>
          <a:xfrm>
            <a:off x="4419600" y="1951037"/>
            <a:ext cx="4724400" cy="452596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vi-VN" sz="20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D08 (</a:t>
            </a:r>
            <a:r>
              <a:rPr lang="en-US" sz="2000" dirty="0" err="1">
                <a:solidFill>
                  <a:schemeClr val="tx1"/>
                </a:solidFill>
                <a:latin typeface="Times New Roman" pitchFamily="18" charset="0"/>
                <a:cs typeface="Times New Roman" pitchFamily="18" charset="0"/>
              </a:rPr>
              <a:t>Toán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Tiếng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Anh</a:t>
            </a:r>
            <a:r>
              <a:rPr lang="en-US" sz="2000" dirty="0">
                <a:solidFill>
                  <a:schemeClr val="tx1"/>
                </a:solidFill>
                <a:latin typeface="Times New Roman" pitchFamily="18" charset="0"/>
                <a:cs typeface="Times New Roman" pitchFamily="18" charset="0"/>
              </a:rPr>
              <a:t>)</a:t>
            </a:r>
          </a:p>
          <a:p>
            <a:pPr marL="0" indent="0">
              <a:spcBef>
                <a:spcPts val="0"/>
              </a:spcBef>
              <a:buNone/>
            </a:pPr>
            <a:r>
              <a:rPr lang="vi-VN" sz="20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D90 (</a:t>
            </a:r>
            <a:r>
              <a:rPr lang="en-US" sz="2000" dirty="0" err="1">
                <a:solidFill>
                  <a:schemeClr val="tx1"/>
                </a:solidFill>
                <a:latin typeface="Times New Roman" pitchFamily="18" charset="0"/>
                <a:cs typeface="Times New Roman" pitchFamily="18" charset="0"/>
              </a:rPr>
              <a:t>Toán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Khoa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Tiếng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Anh</a:t>
            </a:r>
            <a:r>
              <a:rPr lang="en-US" sz="2000" dirty="0">
                <a:solidFill>
                  <a:schemeClr val="tx1"/>
                </a:solidFill>
                <a:latin typeface="Times New Roman" pitchFamily="18" charset="0"/>
                <a:cs typeface="Times New Roman" pitchFamily="18" charset="0"/>
              </a:rPr>
              <a:t>)</a:t>
            </a:r>
          </a:p>
          <a:p>
            <a:pPr marL="0" indent="0">
              <a:spcBef>
                <a:spcPts val="0"/>
              </a:spcBef>
              <a:buFont typeface="Symbol" pitchFamily="18" charset="2"/>
              <a:buNone/>
            </a:pPr>
            <a:r>
              <a:rPr lang="vi-VN" sz="2000" b="1" dirty="0">
                <a:solidFill>
                  <a:schemeClr val="tx1"/>
                </a:solidFill>
                <a:latin typeface="Times New Roman" pitchFamily="18" charset="0"/>
                <a:cs typeface="Times New Roman" pitchFamily="18" charset="0"/>
              </a:rPr>
              <a:t>Trường đào tạo:</a:t>
            </a:r>
            <a:endParaRPr lang="en-US" sz="2000" dirty="0">
              <a:solidFill>
                <a:schemeClr val="tx1"/>
              </a:solidFill>
              <a:latin typeface="Times New Roman" pitchFamily="18" charset="0"/>
              <a:cs typeface="Times New Roman" pitchFamily="18" charset="0"/>
            </a:endParaRPr>
          </a:p>
          <a:p>
            <a:pPr marL="0" indent="0">
              <a:spcBef>
                <a:spcPts val="0"/>
              </a:spcBef>
              <a:buFont typeface="Symbol" pitchFamily="18" charset="2"/>
              <a:buNone/>
            </a:pPr>
            <a:r>
              <a:rPr lang="en-US" sz="2000" dirty="0">
                <a:solidFill>
                  <a:schemeClr val="tx1"/>
                </a:solidFill>
                <a:latin typeface="Times New Roman" pitchFamily="18" charset="0"/>
                <a:cs typeface="Times New Roman" pitchFamily="18" charset="0"/>
              </a:rPr>
              <a:t>TOP 7 </a:t>
            </a:r>
            <a:r>
              <a:rPr lang="en-US" sz="2000" dirty="0" err="1">
                <a:solidFill>
                  <a:schemeClr val="tx1"/>
                </a:solidFill>
                <a:latin typeface="Times New Roman" pitchFamily="18" charset="0"/>
                <a:cs typeface="Times New Roman" pitchFamily="18" charset="0"/>
              </a:rPr>
              <a:t>trường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thông</a:t>
            </a:r>
            <a:r>
              <a:rPr lang="en-US" sz="2000" dirty="0">
                <a:solidFill>
                  <a:schemeClr val="tx1"/>
                </a:solidFill>
                <a:latin typeface="Times New Roman" pitchFamily="18" charset="0"/>
                <a:cs typeface="Times New Roman" pitchFamily="18" charset="0"/>
              </a:rPr>
              <a:t> tin </a:t>
            </a:r>
            <a:r>
              <a:rPr lang="en-US" sz="2000" dirty="0" err="1">
                <a:solidFill>
                  <a:schemeClr val="tx1"/>
                </a:solidFill>
                <a:latin typeface="Times New Roman" pitchFamily="18" charset="0"/>
                <a:cs typeface="Times New Roman" pitchFamily="18" charset="0"/>
              </a:rPr>
              <a:t>tại</a:t>
            </a:r>
            <a:r>
              <a:rPr lang="en-US" sz="2000" dirty="0">
                <a:solidFill>
                  <a:schemeClr val="tx1"/>
                </a:solidFill>
                <a:latin typeface="Times New Roman" pitchFamily="18" charset="0"/>
                <a:cs typeface="Times New Roman" pitchFamily="18" charset="0"/>
              </a:rPr>
              <a:t> TP. HCM</a:t>
            </a:r>
          </a:p>
          <a:p>
            <a:pPr marL="0" indent="0">
              <a:spcBef>
                <a:spcPts val="0"/>
              </a:spcBef>
              <a:buFont typeface="Symbol" pitchFamily="18" charset="2"/>
              <a:buNone/>
            </a:pP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khoa</a:t>
            </a:r>
            <a:r>
              <a:rPr lang="en-US" sz="2000" dirty="0">
                <a:solidFill>
                  <a:schemeClr val="tx1"/>
                </a:solidFill>
                <a:latin typeface="Times New Roman" pitchFamily="18" charset="0"/>
                <a:cs typeface="Times New Roman" pitchFamily="18" charset="0"/>
              </a:rPr>
              <a:t> TP. HCM</a:t>
            </a:r>
          </a:p>
          <a:p>
            <a:pPr marL="0" indent="0">
              <a:spcBef>
                <a:spcPts val="0"/>
              </a:spcBef>
              <a:buFont typeface="Symbol" pitchFamily="18" charset="2"/>
              <a:buNone/>
            </a:pP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Sư</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phạm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TP. HCM</a:t>
            </a:r>
          </a:p>
          <a:p>
            <a:pPr marL="0" indent="0">
              <a:spcBef>
                <a:spcPts val="0"/>
              </a:spcBef>
              <a:buFont typeface="Symbol" pitchFamily="18" charset="2"/>
              <a:buNone/>
            </a:pP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Thông</a:t>
            </a:r>
            <a:r>
              <a:rPr lang="en-US" sz="2000" dirty="0">
                <a:solidFill>
                  <a:schemeClr val="tx1"/>
                </a:solidFill>
                <a:latin typeface="Times New Roman" pitchFamily="18" charset="0"/>
                <a:cs typeface="Times New Roman" pitchFamily="18" charset="0"/>
              </a:rPr>
              <a:t> tin TPHCM</a:t>
            </a:r>
          </a:p>
          <a:p>
            <a:pPr marL="0" indent="0">
              <a:spcBef>
                <a:spcPts val="0"/>
              </a:spcBef>
              <a:buFont typeface="Symbol" pitchFamily="18" charset="2"/>
              <a:buNone/>
            </a:pP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FPT</a:t>
            </a:r>
          </a:p>
          <a:p>
            <a:pPr marL="0" indent="0">
              <a:spcBef>
                <a:spcPts val="0"/>
              </a:spcBef>
              <a:buFont typeface="Symbol" pitchFamily="18" charset="2"/>
              <a:buNone/>
            </a:pP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Khoa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nhiên</a:t>
            </a:r>
            <a:r>
              <a:rPr lang="en-US" sz="2000" dirty="0">
                <a:solidFill>
                  <a:schemeClr val="tx1"/>
                </a:solidFill>
                <a:latin typeface="Times New Roman" pitchFamily="18" charset="0"/>
                <a:cs typeface="Times New Roman" pitchFamily="18" charset="0"/>
              </a:rPr>
              <a:t> TP</a:t>
            </a:r>
          </a:p>
          <a:p>
            <a:pPr marL="0" indent="0">
              <a:spcBef>
                <a:spcPts val="0"/>
              </a:spcBef>
              <a:buFont typeface="Symbol" pitchFamily="18" charset="2"/>
              <a:buNone/>
            </a:pP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TP</a:t>
            </a:r>
            <a:r>
              <a:rPr lang="vi-VN" sz="2000" dirty="0">
                <a:solidFill>
                  <a:schemeClr val="tx1"/>
                </a:solidFill>
                <a:latin typeface="Times New Roman" pitchFamily="18" charset="0"/>
                <a:cs typeface="Times New Roman" pitchFamily="18" charset="0"/>
              </a:rPr>
              <a:t>. HCM</a:t>
            </a:r>
            <a:endParaRPr lang="en-US" sz="2000" dirty="0">
              <a:solidFill>
                <a:schemeClr val="tx1"/>
              </a:solidFill>
              <a:latin typeface="Times New Roman" pitchFamily="18" charset="0"/>
              <a:cs typeface="Times New Roman" pitchFamily="18" charset="0"/>
            </a:endParaRPr>
          </a:p>
          <a:p>
            <a:pPr marL="0" indent="0">
              <a:spcBef>
                <a:spcPts val="0"/>
              </a:spcBef>
              <a:buFont typeface="Symbol" pitchFamily="18" charset="2"/>
              <a:buNone/>
            </a:pP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Sài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Gòn</a:t>
            </a:r>
            <a:r>
              <a:rPr lang="en-US" sz="2000" dirty="0">
                <a:solidFill>
                  <a:schemeClr val="tx1"/>
                </a:solidFill>
                <a:latin typeface="Times New Roman" pitchFamily="18" charset="0"/>
                <a:cs typeface="Times New Roman" pitchFamily="18" charset="0"/>
              </a:rPr>
              <a:t>.</a:t>
            </a:r>
          </a:p>
          <a:p>
            <a:pPr marL="0" indent="0">
              <a:spcBef>
                <a:spcPts val="0"/>
              </a:spcBef>
              <a:buFont typeface="Symbol" pitchFamily="18" charset="2"/>
              <a:buNone/>
            </a:pPr>
            <a:endParaRPr lang="en-US" sz="2000" dirty="0">
              <a:solidFill>
                <a:schemeClr val="tx1"/>
              </a:solidFill>
              <a:latin typeface="Times New Roman" pitchFamily="18" charset="0"/>
              <a:cs typeface="Times New Roman" pitchFamily="18" charset="0"/>
            </a:endParaRPr>
          </a:p>
        </p:txBody>
      </p:sp>
      <p:sp>
        <p:nvSpPr>
          <p:cNvPr id="6" name="Title 2"/>
          <p:cNvSpPr>
            <a:spLocks noGrp="1"/>
          </p:cNvSpPr>
          <p:nvPr>
            <p:ph type="title"/>
          </p:nvPr>
        </p:nvSpPr>
        <p:spPr>
          <a:xfrm>
            <a:off x="457200" y="0"/>
            <a:ext cx="8229600" cy="1591056"/>
          </a:xfrm>
          <a:solidFill>
            <a:schemeClr val="accent5"/>
          </a:solidFill>
        </p:spPr>
        <p:txBody>
          <a:bodyPr>
            <a:noAutofit/>
          </a:bodyPr>
          <a:lstStyle/>
          <a:p>
            <a:pPr lvl="0"/>
            <a:r>
              <a:rPr lang="vi-VN" sz="2800" b="1" u="sng" dirty="0">
                <a:solidFill>
                  <a:schemeClr val="tx1"/>
                </a:solidFill>
                <a:latin typeface="Times New Roman" pitchFamily="18" charset="0"/>
                <a:cs typeface="Times New Roman" pitchFamily="18" charset="0"/>
              </a:rPr>
              <a:t>HS báo cáo đề tài: </a:t>
            </a:r>
            <a:r>
              <a:rPr lang="vi-VN" sz="2800" dirty="0">
                <a:solidFill>
                  <a:schemeClr val="tx1"/>
                </a:solidFill>
                <a:latin typeface="Times New Roman" pitchFamily="18" charset="0"/>
                <a:cs typeface="Times New Roman" pitchFamily="18" charset="0"/>
              </a:rPr>
              <a:t>Tìm hiểu hướng nghiệp Việt Nam (xu hướng chọn nghề 2022, những tố chất phù hợp ngành kĩ thuật, công nghệ, khối thi, trường đào tạo):</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22247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229600" cy="5715000"/>
          </a:xfrm>
        </p:spPr>
        <p:txBody>
          <a:bodyPr>
            <a:noAutofit/>
          </a:bodyPr>
          <a:lstStyle/>
          <a:p>
            <a:pPr marL="0" indent="0">
              <a:spcBef>
                <a:spcPts val="0"/>
              </a:spcBef>
              <a:buNone/>
            </a:pPr>
            <a:r>
              <a:rPr lang="vi-VN" b="1" u="sng" dirty="0">
                <a:solidFill>
                  <a:schemeClr val="tx1"/>
                </a:solidFill>
                <a:latin typeface="Times New Roman" pitchFamily="18" charset="0"/>
                <a:cs typeface="Times New Roman" pitchFamily="18" charset="0"/>
              </a:rPr>
              <a:t>III/ Thị trường lao động ngành kĩ thuật, công nghệ:</a:t>
            </a:r>
            <a:endParaRPr lang="en-US" dirty="0">
              <a:solidFill>
                <a:schemeClr val="tx1"/>
              </a:solidFill>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Thị trường lao động rộng lớn: </a:t>
            </a:r>
            <a:endParaRPr lang="en-US" dirty="0">
              <a:latin typeface="Times New Roman" pitchFamily="18" charset="0"/>
              <a:cs typeface="Times New Roman" pitchFamily="18" charset="0"/>
            </a:endParaRPr>
          </a:p>
          <a:p>
            <a:pPr marL="0" indent="0">
              <a:spcBef>
                <a:spcPts val="0"/>
              </a:spcBef>
              <a:buNone/>
            </a:pPr>
            <a:r>
              <a:rPr lang="vi-VN" dirty="0">
                <a:latin typeface="Times New Roman" pitchFamily="18" charset="0"/>
                <a:cs typeface="Times New Roman" pitchFamily="18" charset="0"/>
              </a:rPr>
              <a:t>Người lao động ngành cơ khí làm tại trường học, viện nghiên cứu, nhà máy sản xuất, công ty, doanh nghiệp, kinh doanh...người lao động ngành điện, điện tử và viễn thông làm tại phòng thí nghiệm, công ty điện lực, bưu chính viễn thông, khu công nghiệp, khu chế xuất, sản xuất công nghiệp...</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t>
            </a:r>
            <a:r>
              <a:rPr lang="vi-VN" dirty="0">
                <a:latin typeface="Times New Roman" pitchFamily="18" charset="0"/>
                <a:cs typeface="Times New Roman" pitchFamily="18" charset="0"/>
              </a:rPr>
              <a:t>ể</a:t>
            </a:r>
            <a:r>
              <a:rPr lang="en-US" dirty="0">
                <a:latin typeface="Times New Roman" pitchFamily="18" charset="0"/>
                <a:cs typeface="Times New Roman" pitchFamily="18" charset="0"/>
              </a:rPr>
              <a:t>. </a:t>
            </a:r>
          </a:p>
          <a:p>
            <a:pPr marL="0" indent="0">
              <a:spcBef>
                <a:spcPts val="0"/>
              </a:spcBef>
              <a:buNone/>
            </a:pPr>
            <a:r>
              <a:rPr lang="en-US" dirty="0" err="1">
                <a:latin typeface="Times New Roman" pitchFamily="18" charset="0"/>
                <a:cs typeface="Times New Roman" pitchFamily="18" charset="0"/>
              </a:rPr>
              <a:t>Sô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riêng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2015 – 2020</a:t>
            </a:r>
          </a:p>
          <a:p>
            <a:pPr marL="0" indent="0">
              <a:spcBef>
                <a:spcPts val="0"/>
              </a:spcBef>
              <a:buNone/>
            </a:pPr>
            <a:r>
              <a:rPr lang="vi-VN"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vi-VN" dirty="0">
                <a:latin typeface="Times New Roman" pitchFamily="18" charset="0"/>
                <a:cs typeface="Times New Roman" pitchFamily="18" charset="0"/>
              </a:rPr>
              <a:t>: số lao động có xu thế tăng.</a:t>
            </a:r>
            <a:endParaRPr lang="en-US" dirty="0">
              <a:latin typeface="Times New Roman" pitchFamily="18" charset="0"/>
              <a:cs typeface="Times New Roman" pitchFamily="18" charset="0"/>
            </a:endParaRPr>
          </a:p>
          <a:p>
            <a:pPr marL="0" indent="0">
              <a:spcBef>
                <a:spcPts val="0"/>
              </a:spcBef>
              <a:buNone/>
            </a:pPr>
            <a:r>
              <a:rPr lang="vi-VN" dirty="0">
                <a:latin typeface="Times New Roman" pitchFamily="18" charset="0"/>
                <a:cs typeface="Times New Roman" pitchFamily="18" charset="0"/>
              </a:rPr>
              <a:t>+  Trên phương diện khu vực kinh tế: số lao động có xu thế ổn định.</a:t>
            </a:r>
            <a:endParaRPr lang="en-US" dirty="0">
              <a:latin typeface="Times New Roman" pitchFamily="18" charset="0"/>
              <a:cs typeface="Times New Roman" pitchFamily="18" charset="0"/>
            </a:endParaRPr>
          </a:p>
          <a:p>
            <a:pPr marL="0" indent="0">
              <a:buNone/>
            </a:pPr>
            <a:endParaRPr lang="en-US" dirty="0">
              <a:solidFill>
                <a:schemeClr val="tx1"/>
              </a:solidFill>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068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229600" cy="1447800"/>
          </a:xfrm>
        </p:spPr>
        <p:txBody>
          <a:bodyPr>
            <a:noAutofit/>
          </a:bodyPr>
          <a:lstStyle/>
          <a:p>
            <a:pPr marL="0" indent="0">
              <a:spcBef>
                <a:spcPts val="0"/>
              </a:spcBef>
              <a:buNone/>
            </a:pPr>
            <a:r>
              <a:rPr lang="vi-VN" b="1" u="sng" dirty="0">
                <a:solidFill>
                  <a:schemeClr val="tx1"/>
                </a:solidFill>
                <a:latin typeface="Times New Roman" pitchFamily="18" charset="0"/>
                <a:cs typeface="Times New Roman" pitchFamily="18" charset="0"/>
              </a:rPr>
              <a:t>III/ Thị trường lao động ngành kĩ thuật, công nghệ:</a:t>
            </a:r>
            <a:endParaRPr lang="en-US" dirty="0">
              <a:latin typeface="Times New Roman" pitchFamily="18" charset="0"/>
              <a:cs typeface="Times New Roman" pitchFamily="18" charset="0"/>
            </a:endParaRPr>
          </a:p>
          <a:p>
            <a:pPr marL="0" indent="0">
              <a:spcBef>
                <a:spcPts val="0"/>
              </a:spcBef>
              <a:buNone/>
            </a:pPr>
            <a:r>
              <a:rPr lang="en-US" dirty="0" err="1">
                <a:latin typeface="Times New Roman" pitchFamily="18" charset="0"/>
                <a:cs typeface="Times New Roman" pitchFamily="18" charset="0"/>
              </a:rPr>
              <a:t>Sô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riêng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2015 – 2020</a:t>
            </a:r>
          </a:p>
          <a:p>
            <a:pPr marL="0" indent="0">
              <a:buNone/>
            </a:pPr>
            <a:endParaRPr lang="en-US" dirty="0">
              <a:solidFill>
                <a:schemeClr val="tx1"/>
              </a:solidFill>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66925"/>
            <a:ext cx="80010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512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338328"/>
            <a:ext cx="8229600" cy="32430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br>
              <a:rPr lang="vi-VN" sz="2800" dirty="0">
                <a:solidFill>
                  <a:srgbClr val="FF0000"/>
                </a:solidFill>
                <a:latin typeface="Times New Roman" pitchFamily="18" charset="0"/>
                <a:cs typeface="Times New Roman" pitchFamily="18" charset="0"/>
              </a:rPr>
            </a:br>
            <a:br>
              <a:rPr lang="vi-VN" sz="2800" dirty="0">
                <a:solidFill>
                  <a:srgbClr val="FF0000"/>
                </a:solidFill>
                <a:latin typeface="Times New Roman" pitchFamily="18" charset="0"/>
                <a:cs typeface="Times New Roman" pitchFamily="18" charset="0"/>
              </a:rPr>
            </a:br>
            <a:br>
              <a:rPr lang="vi-VN" sz="2800" dirty="0">
                <a:solidFill>
                  <a:srgbClr val="FF0000"/>
                </a:solidFill>
                <a:latin typeface="Times New Roman" pitchFamily="18" charset="0"/>
                <a:cs typeface="Times New Roman" pitchFamily="18" charset="0"/>
              </a:rPr>
            </a:br>
            <a:br>
              <a:rPr lang="vi-VN" sz="2800" dirty="0">
                <a:solidFill>
                  <a:srgbClr val="FF0000"/>
                </a:solidFill>
                <a:latin typeface="Times New Roman" pitchFamily="18" charset="0"/>
                <a:cs typeface="Times New Roman" pitchFamily="18" charset="0"/>
              </a:rPr>
            </a:br>
            <a:br>
              <a:rPr lang="vi-VN" sz="2800" dirty="0">
                <a:solidFill>
                  <a:srgbClr val="FF0000"/>
                </a:solidFill>
                <a:latin typeface="Times New Roman" pitchFamily="18" charset="0"/>
                <a:cs typeface="Times New Roman" pitchFamily="18" charset="0"/>
              </a:rPr>
            </a:br>
            <a:r>
              <a:rPr lang="vi-VN" sz="4900" b="1" dirty="0">
                <a:solidFill>
                  <a:srgbClr val="002060"/>
                </a:solidFill>
                <a:latin typeface="Times New Roman" pitchFamily="18" charset="0"/>
                <a:cs typeface="Times New Roman" pitchFamily="18" charset="0"/>
              </a:rPr>
              <a:t>CỦNG CỐ BÀI HỌC:</a:t>
            </a:r>
            <a:endParaRPr lang="en-US" sz="49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8848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490728"/>
            <a:ext cx="8229600" cy="347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5" name="Content Placeholder 1"/>
          <p:cNvSpPr>
            <a:spLocks noGrp="1"/>
          </p:cNvSpPr>
          <p:nvPr>
            <p:ph idx="1"/>
          </p:nvPr>
        </p:nvSpPr>
        <p:spPr>
          <a:xfrm>
            <a:off x="304800" y="533400"/>
            <a:ext cx="8839200" cy="6324600"/>
          </a:xfrm>
        </p:spPr>
        <p:txBody>
          <a:bodyPr>
            <a:noAutofit/>
          </a:bodyPr>
          <a:lstStyle/>
          <a:p>
            <a:pPr marL="0" indent="0">
              <a:spcBef>
                <a:spcPts val="0"/>
              </a:spcBef>
              <a:buNone/>
            </a:pPr>
            <a:r>
              <a:rPr lang="en-US" sz="1800" b="1" u="sng" dirty="0">
                <a:solidFill>
                  <a:schemeClr val="tx1"/>
                </a:solidFill>
                <a:latin typeface="Times New Roman" pitchFamily="18" charset="0"/>
                <a:cs typeface="Times New Roman" pitchFamily="18" charset="0"/>
              </a:rPr>
              <a:t>I/</a:t>
            </a:r>
            <a:r>
              <a:rPr lang="vi-VN" sz="1800" b="1" u="sng" dirty="0">
                <a:solidFill>
                  <a:schemeClr val="tx1"/>
                </a:solidFill>
                <a:latin typeface="Times New Roman" pitchFamily="18" charset="0"/>
                <a:cs typeface="Times New Roman" pitchFamily="18" charset="0"/>
              </a:rPr>
              <a:t> Khái quát về ngành nghề kĩ thuật, công nghệ:</a:t>
            </a:r>
            <a:endParaRPr lang="en-US" sz="1800" dirty="0">
              <a:solidFill>
                <a:schemeClr val="tx1"/>
              </a:solidFill>
              <a:latin typeface="Times New Roman" pitchFamily="18" charset="0"/>
              <a:cs typeface="Times New Roman" pitchFamily="18" charset="0"/>
            </a:endParaRPr>
          </a:p>
          <a:p>
            <a:pPr marL="0" lvl="0" indent="0">
              <a:spcBef>
                <a:spcPts val="0"/>
              </a:spcBef>
              <a:buNone/>
            </a:pP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thuộc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lĩnh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vực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nghệ</a:t>
            </a:r>
            <a:r>
              <a:rPr lang="vi-VN"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thuộc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lĩnh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vực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sản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xuất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như</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nghiệp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nghiệp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thuỷ</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sản</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V</a:t>
            </a:r>
            <a:r>
              <a:rPr lang="en-US" sz="1200" dirty="0" err="1">
                <a:latin typeface="Times New Roman" pitchFamily="18" charset="0"/>
                <a:cs typeface="Times New Roman" pitchFamily="18" charset="0"/>
              </a:rPr>
              <a:t>ai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trò</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n</a:t>
            </a:r>
            <a:r>
              <a:rPr lang="en-US" sz="1200" dirty="0" err="1">
                <a:latin typeface="Times New Roman" pitchFamily="18" charset="0"/>
                <a:cs typeface="Times New Roman" pitchFamily="18" charset="0"/>
              </a:rPr>
              <a:t>gành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nghệ</a:t>
            </a:r>
            <a:r>
              <a:rPr lang="vi-VN" sz="1200" dirty="0">
                <a:latin typeface="Times New Roman" pitchFamily="18" charset="0"/>
                <a:cs typeface="Times New Roman" pitchFamily="18" charset="0"/>
              </a:rPr>
              <a:t>: rất </a:t>
            </a:r>
            <a:r>
              <a:rPr lang="en-US" sz="1200" dirty="0" err="1">
                <a:latin typeface="Times New Roman" pitchFamily="18" charset="0"/>
                <a:cs typeface="Times New Roman" pitchFamily="18" charset="0"/>
              </a:rPr>
              <a:t>quan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trọng</a:t>
            </a:r>
            <a:endParaRPr lang="vi-VN" sz="1200" dirty="0">
              <a:latin typeface="Times New Roman" pitchFamily="18" charset="0"/>
              <a:cs typeface="Times New Roman" pitchFamily="18" charset="0"/>
            </a:endParaRPr>
          </a:p>
          <a:p>
            <a:pPr marL="0" indent="0">
              <a:spcBef>
                <a:spcPts val="0"/>
              </a:spcBef>
              <a:buNone/>
            </a:pPr>
            <a:r>
              <a:rPr lang="en-US" sz="1800" b="1" u="sng" dirty="0">
                <a:solidFill>
                  <a:schemeClr val="tx1"/>
                </a:solidFill>
                <a:latin typeface="Times New Roman" pitchFamily="18" charset="0"/>
                <a:cs typeface="Times New Roman" pitchFamily="18" charset="0"/>
              </a:rPr>
              <a:t>II</a:t>
            </a:r>
            <a:r>
              <a:rPr lang="vi-VN" sz="1800" b="1" u="sng" dirty="0">
                <a:solidFill>
                  <a:schemeClr val="tx1"/>
                </a:solidFill>
                <a:latin typeface="Times New Roman" pitchFamily="18" charset="0"/>
                <a:cs typeface="Times New Roman" pitchFamily="18" charset="0"/>
              </a:rPr>
              <a:t> /Một số ngành nghề kĩ thuật công nghệ</a:t>
            </a:r>
            <a:r>
              <a:rPr lang="en-US" sz="1800" b="1" u="sng" dirty="0">
                <a:solidFill>
                  <a:schemeClr val="tx1"/>
                </a:solidFill>
                <a:latin typeface="Times New Roman" pitchFamily="18" charset="0"/>
                <a:cs typeface="Times New Roman" pitchFamily="18" charset="0"/>
              </a:rPr>
              <a:t>:</a:t>
            </a:r>
            <a:endParaRPr lang="en-US" sz="1800" dirty="0">
              <a:solidFill>
                <a:schemeClr val="tx1"/>
              </a:solidFill>
              <a:latin typeface="Times New Roman" pitchFamily="18" charset="0"/>
              <a:cs typeface="Times New Roman" pitchFamily="18" charset="0"/>
            </a:endParaRPr>
          </a:p>
          <a:p>
            <a:pPr marL="0" indent="0">
              <a:spcBef>
                <a:spcPts val="0"/>
              </a:spcBef>
              <a:buNone/>
            </a:pPr>
            <a:r>
              <a:rPr lang="vi-VN" sz="1200" b="1" dirty="0">
                <a:solidFill>
                  <a:schemeClr val="tx1"/>
                </a:solidFill>
                <a:latin typeface="Times New Roman" pitchFamily="18" charset="0"/>
                <a:cs typeface="Times New Roman" pitchFamily="18" charset="0"/>
              </a:rPr>
              <a:t>1. Nghề thuộc ngành cơ khí:</a:t>
            </a:r>
            <a:endParaRPr lang="en-US" sz="1200" dirty="0">
              <a:solidFill>
                <a:schemeClr val="tx1"/>
              </a:solidFill>
              <a:latin typeface="Times New Roman" pitchFamily="18" charset="0"/>
              <a:cs typeface="Times New Roman" pitchFamily="18" charset="0"/>
            </a:endParaRPr>
          </a:p>
          <a:p>
            <a:pPr marL="0" indent="0">
              <a:spcBef>
                <a:spcPts val="0"/>
              </a:spcBef>
              <a:buNone/>
            </a:pPr>
            <a:r>
              <a:rPr lang="vi-VN" sz="1200" dirty="0">
                <a:solidFill>
                  <a:schemeClr val="tx1"/>
                </a:solidFill>
                <a:latin typeface="Times New Roman" pitchFamily="18" charset="0"/>
                <a:cs typeface="Times New Roman" pitchFamily="18" charset="0"/>
              </a:rPr>
              <a:t>a. </a:t>
            </a:r>
            <a:r>
              <a:rPr lang="en-US" sz="1200" b="1" i="1" dirty="0" err="1">
                <a:solidFill>
                  <a:schemeClr val="tx1"/>
                </a:solidFill>
                <a:latin typeface="Times New Roman" pitchFamily="18" charset="0"/>
                <a:cs typeface="Times New Roman" pitchFamily="18" charset="0"/>
              </a:rPr>
              <a:t>Giới</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thiệu</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chung</a:t>
            </a:r>
            <a:r>
              <a:rPr lang="vi-VN" sz="1200" b="1" i="1" dirty="0">
                <a:solidFill>
                  <a:schemeClr val="tx1"/>
                </a:solidFill>
                <a:latin typeface="Times New Roman" pitchFamily="18" charset="0"/>
                <a:cs typeface="Times New Roman" pitchFamily="18" charset="0"/>
              </a:rPr>
              <a:t>:</a:t>
            </a:r>
            <a:r>
              <a:rPr lang="vi-VN" sz="1200" dirty="0">
                <a:solidFill>
                  <a:schemeClr val="tx1"/>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nhóm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đào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tập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trung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việc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áp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nguyên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của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toán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học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khoa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học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để</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phát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triển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đánh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vận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thống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bị</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được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trong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thống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lắp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ráp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chuyên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Một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số</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thuộc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này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như</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sửa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chữa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khuôn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mẫu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hàn</a:t>
            </a:r>
            <a:r>
              <a:rPr lang="en-US" sz="1200" dirty="0">
                <a:latin typeface="Times New Roman" pitchFamily="18" charset="0"/>
                <a:cs typeface="Times New Roman" pitchFamily="18" charset="0"/>
              </a:rPr>
              <a:t>,...</a:t>
            </a:r>
            <a:endParaRPr lang="vi-VN" sz="1200" dirty="0">
              <a:latin typeface="Times New Roman" pitchFamily="18" charset="0"/>
              <a:cs typeface="Times New Roman" pitchFamily="18" charset="0"/>
            </a:endParaRPr>
          </a:p>
          <a:p>
            <a:pPr marL="0" indent="0">
              <a:spcBef>
                <a:spcPts val="0"/>
              </a:spcBef>
              <a:buNone/>
            </a:pPr>
            <a:r>
              <a:rPr lang="vi-VN" sz="1200" b="1" i="1" dirty="0">
                <a:solidFill>
                  <a:schemeClr val="tx1"/>
                </a:solidFill>
                <a:latin typeface="Times New Roman" pitchFamily="18" charset="0"/>
                <a:cs typeface="Times New Roman" pitchFamily="18" charset="0"/>
              </a:rPr>
              <a:t>b. </a:t>
            </a:r>
            <a:r>
              <a:rPr lang="en-US" sz="1200" b="1" i="1" dirty="0" err="1">
                <a:solidFill>
                  <a:schemeClr val="tx1"/>
                </a:solidFill>
                <a:latin typeface="Times New Roman" pitchFamily="18" charset="0"/>
                <a:cs typeface="Times New Roman" pitchFamily="18" charset="0"/>
              </a:rPr>
              <a:t>Yêu</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cầu</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và</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triển</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vọng</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phát</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triển</a:t>
            </a:r>
            <a:r>
              <a:rPr lang="vi-VN" sz="1200" b="1" i="1" dirty="0">
                <a:solidFill>
                  <a:schemeClr val="tx1"/>
                </a:solidFill>
                <a:latin typeface="Times New Roman" pitchFamily="18" charset="0"/>
                <a:cs typeface="Times New Roman" pitchFamily="18" charset="0"/>
              </a:rPr>
              <a:t>:</a:t>
            </a:r>
            <a:endParaRPr lang="en-US" sz="1200" dirty="0">
              <a:solidFill>
                <a:schemeClr val="tx1"/>
              </a:solidFill>
              <a:latin typeface="Times New Roman" pitchFamily="18" charset="0"/>
              <a:cs typeface="Times New Roman" pitchFamily="18" charset="0"/>
            </a:endParaRPr>
          </a:p>
          <a:p>
            <a:pPr marL="0" lvl="0" indent="0">
              <a:spcBef>
                <a:spcPts val="0"/>
              </a:spcBef>
              <a:buNone/>
            </a:pPr>
            <a:r>
              <a:rPr lang="vi-VN" sz="1200" b="1" i="1" dirty="0">
                <a:latin typeface="Times New Roman" pitchFamily="18" charset="0"/>
                <a:cs typeface="Times New Roman" pitchFamily="18" charset="0"/>
              </a:rPr>
              <a:t>*</a:t>
            </a:r>
            <a:r>
              <a:rPr lang="en-US" sz="1200" b="1" i="1" dirty="0">
                <a:latin typeface="Times New Roman" pitchFamily="18" charset="0"/>
                <a:cs typeface="Times New Roman" pitchFamily="18" charset="0"/>
              </a:rPr>
              <a:t> </a:t>
            </a:r>
            <a:r>
              <a:rPr lang="vi-VN" sz="1200" b="1" i="1" dirty="0">
                <a:latin typeface="Times New Roman" pitchFamily="18" charset="0"/>
                <a:cs typeface="Times New Roman" pitchFamily="18" charset="0"/>
              </a:rPr>
              <a:t>Yêu cầu:</a:t>
            </a:r>
            <a:r>
              <a:rPr lang="vi-VN" sz="1200" dirty="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Về chuyên môn:  + B</a:t>
            </a:r>
            <a:r>
              <a:rPr lang="en-US" sz="1200" dirty="0" err="1">
                <a:latin typeface="Times New Roman" pitchFamily="18" charset="0"/>
                <a:cs typeface="Times New Roman" pitchFamily="18" charset="0"/>
              </a:rPr>
              <a:t>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vận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loại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bị</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Biết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đọc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bản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vẽ</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tích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yêu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cầu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lập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lắp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ráp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sửa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chữa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loại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đồ</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khuôn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mẫu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máy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móc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bị</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B</a:t>
            </a:r>
            <a:r>
              <a:rPr lang="en-US" sz="1200" dirty="0" err="1">
                <a:latin typeface="Times New Roman" pitchFamily="18" charset="0"/>
                <a:cs typeface="Times New Roman" pitchFamily="18" charset="0"/>
              </a:rPr>
              <a:t>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tích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giải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quyết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những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vấn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chuyên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môn</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B</a:t>
            </a:r>
            <a:r>
              <a:rPr lang="en-US" sz="1200" dirty="0" err="1">
                <a:latin typeface="Times New Roman" pitchFamily="18" charset="0"/>
                <a:cs typeface="Times New Roman" pitchFamily="18" charset="0"/>
              </a:rPr>
              <a:t>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phần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mềm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phục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mô</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phỏng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T</a:t>
            </a:r>
            <a:r>
              <a:rPr lang="en-US" sz="1200" dirty="0">
                <a:latin typeface="Times New Roman" pitchFamily="18" charset="0"/>
                <a:cs typeface="Times New Roman" pitchFamily="18" charset="0"/>
              </a:rPr>
              <a:t>ự </a:t>
            </a:r>
            <a:r>
              <a:rPr lang="en-US" sz="1200" dirty="0" err="1">
                <a:latin typeface="Times New Roman" pitchFamily="18" charset="0"/>
                <a:cs typeface="Times New Roman" pitchFamily="18" charset="0"/>
              </a:rPr>
              <a:t>học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tự</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bồi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dưỡng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nâng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cao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độ</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chuyên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môn</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C</a:t>
            </a:r>
            <a:r>
              <a:rPr lang="en-US" sz="1200" dirty="0">
                <a:latin typeface="Times New Roman" pitchFamily="18" charset="0"/>
                <a:cs typeface="Times New Roman" pitchFamily="18" charset="0"/>
              </a:rPr>
              <a:t>ó </a:t>
            </a:r>
            <a:r>
              <a:rPr lang="en-US" sz="1200" dirty="0" err="1">
                <a:latin typeface="Times New Roman" pitchFamily="18" charset="0"/>
                <a:cs typeface="Times New Roman" pitchFamily="18" charset="0"/>
              </a:rPr>
              <a:t>óc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sáng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tư</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duy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nhanh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nhạy</a:t>
            </a:r>
            <a:r>
              <a:rPr lang="en-US" sz="1200" dirty="0">
                <a:latin typeface="Times New Roman" pitchFamily="18" charset="0"/>
                <a:cs typeface="Times New Roman" pitchFamily="18" charset="0"/>
              </a:rPr>
              <a:t>...</a:t>
            </a:r>
          </a:p>
          <a:p>
            <a:pPr marL="0" indent="0">
              <a:spcBef>
                <a:spcPts val="0"/>
              </a:spcBef>
              <a:buNone/>
            </a:pPr>
            <a:r>
              <a:rPr lang="vi-VN" sz="1200" dirty="0">
                <a:latin typeface="Times New Roman" pitchFamily="18" charset="0"/>
                <a:cs typeface="Times New Roman" pitchFamily="18" charset="0"/>
              </a:rPr>
              <a:t>- Về cá nhân: (</a:t>
            </a:r>
            <a:r>
              <a:rPr lang="en-US" sz="1200" dirty="0" err="1">
                <a:latin typeface="Times New Roman" pitchFamily="18" charset="0"/>
                <a:cs typeface="Times New Roman" pitchFamily="18" charset="0"/>
              </a:rPr>
              <a:t>môi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làm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việc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khắc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nghiệt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tiềm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ẩn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nhiều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nguy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gây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ra</a:t>
            </a:r>
            <a:r>
              <a:rPr lang="en-US" sz="1200" dirty="0">
                <a:latin typeface="Times New Roman" pitchFamily="18" charset="0"/>
                <a:cs typeface="Times New Roman" pitchFamily="18" charset="0"/>
              </a:rPr>
              <a:t> tai </a:t>
            </a:r>
            <a:r>
              <a:rPr lang="en-US" sz="1200" dirty="0" err="1">
                <a:latin typeface="Times New Roman" pitchFamily="18" charset="0"/>
                <a:cs typeface="Times New Roman" pitchFamily="18" charset="0"/>
              </a:rPr>
              <a:t>nạn</a:t>
            </a:r>
            <a:r>
              <a:rPr lang="vi-VN" sz="1200" dirty="0">
                <a:latin typeface="Times New Roman" pitchFamily="18" charset="0"/>
                <a:cs typeface="Times New Roman" pitchFamily="18" charset="0"/>
              </a:rPr>
              <a:t>) + C</a:t>
            </a:r>
            <a:r>
              <a:rPr lang="en-US" sz="1200" dirty="0" err="1">
                <a:latin typeface="Times New Roman" pitchFamily="18" charset="0"/>
                <a:cs typeface="Times New Roman" pitchFamily="18" charset="0"/>
              </a:rPr>
              <a:t>ần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có</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sức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khoẻ</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tốt</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Cẩn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thận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kiên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trì</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Y</a:t>
            </a:r>
            <a:r>
              <a:rPr lang="en-US" sz="1200" dirty="0" err="1">
                <a:latin typeface="Times New Roman" pitchFamily="18" charset="0"/>
                <a:cs typeface="Times New Roman" pitchFamily="18" charset="0"/>
              </a:rPr>
              <a:t>êu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thích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việc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đam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mê</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máy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móc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C</a:t>
            </a:r>
            <a:r>
              <a:rPr lang="en-US" sz="1200" dirty="0">
                <a:latin typeface="Times New Roman" pitchFamily="18" charset="0"/>
                <a:cs typeface="Times New Roman" pitchFamily="18" charset="0"/>
              </a:rPr>
              <a:t>ó </a:t>
            </a:r>
            <a:r>
              <a:rPr lang="en-US" sz="1200" dirty="0" err="1">
                <a:latin typeface="Times New Roman" pitchFamily="18" charset="0"/>
                <a:cs typeface="Times New Roman" pitchFamily="18" charset="0"/>
              </a:rPr>
              <a:t>tinh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thần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hợp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tốt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khả</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năng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làm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việc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theo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nhóm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chịu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được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áp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lực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việc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cao</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C</a:t>
            </a:r>
            <a:r>
              <a:rPr lang="en-US" sz="1200" dirty="0">
                <a:latin typeface="Times New Roman" pitchFamily="18" charset="0"/>
                <a:cs typeface="Times New Roman" pitchFamily="18" charset="0"/>
              </a:rPr>
              <a:t>ó </a:t>
            </a:r>
            <a:r>
              <a:rPr lang="en-US" sz="1200" dirty="0" err="1">
                <a:latin typeface="Times New Roman" pitchFamily="18" charset="0"/>
                <a:cs typeface="Times New Roman" pitchFamily="18" charset="0"/>
              </a:rPr>
              <a:t>phản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ứng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nhanh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nhạy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để</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xử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huống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trong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lao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động</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T</a:t>
            </a:r>
            <a:r>
              <a:rPr lang="en-US" sz="1200" dirty="0" err="1">
                <a:latin typeface="Times New Roman" pitchFamily="18" charset="0"/>
                <a:cs typeface="Times New Roman" pitchFamily="18" charset="0"/>
              </a:rPr>
              <a:t>uân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thủ</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tuyệt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đối</a:t>
            </a:r>
            <a:r>
              <a:rPr lang="en-US" sz="1200" dirty="0">
                <a:latin typeface="Times New Roman" pitchFamily="18" charset="0"/>
                <a:cs typeface="Times New Roman" pitchFamily="18" charset="0"/>
              </a:rPr>
              <a:t> an </a:t>
            </a:r>
            <a:r>
              <a:rPr lang="en-US" sz="1200" dirty="0" err="1">
                <a:latin typeface="Times New Roman" pitchFamily="18" charset="0"/>
                <a:cs typeface="Times New Roman" pitchFamily="18" charset="0"/>
              </a:rPr>
              <a:t>toàn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lao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động</a:t>
            </a:r>
            <a:r>
              <a:rPr lang="en-US" sz="1200" dirty="0">
                <a:latin typeface="Times New Roman" pitchFamily="18" charset="0"/>
                <a:cs typeface="Times New Roman" pitchFamily="18" charset="0"/>
              </a:rPr>
              <a:t>...</a:t>
            </a:r>
            <a:endParaRPr lang="vi-VN" sz="1200" dirty="0">
              <a:latin typeface="Times New Roman" pitchFamily="18" charset="0"/>
              <a:cs typeface="Times New Roman" pitchFamily="18" charset="0"/>
            </a:endParaRPr>
          </a:p>
          <a:p>
            <a:pPr marL="0" indent="0">
              <a:buNone/>
            </a:pPr>
            <a:r>
              <a:rPr lang="vi-VN" sz="1200" b="1" i="1" dirty="0">
                <a:latin typeface="Times New Roman" pitchFamily="18" charset="0"/>
                <a:cs typeface="Times New Roman" pitchFamily="18" charset="0"/>
              </a:rPr>
              <a:t>* Triển vọng:</a:t>
            </a:r>
            <a:r>
              <a:rPr lang="vi-VN" sz="1200" dirty="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Có mặt trong tất cả các lĩnh vực.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Không ngừng phát triển</a:t>
            </a:r>
            <a:endParaRPr lang="en-US" sz="1200" dirty="0">
              <a:latin typeface="Times New Roman" pitchFamily="18" charset="0"/>
              <a:cs typeface="Times New Roman" pitchFamily="18" charset="0"/>
            </a:endParaRPr>
          </a:p>
          <a:p>
            <a:pPr marL="0" indent="0">
              <a:spcBef>
                <a:spcPts val="0"/>
              </a:spcBef>
              <a:buNone/>
            </a:pPr>
            <a:r>
              <a:rPr lang="en-US" sz="1800" b="1" u="sng" dirty="0">
                <a:solidFill>
                  <a:schemeClr val="tx1"/>
                </a:solidFill>
                <a:latin typeface="Times New Roman" pitchFamily="18" charset="0"/>
                <a:cs typeface="Times New Roman" pitchFamily="18" charset="0"/>
              </a:rPr>
              <a:t>II</a:t>
            </a:r>
            <a:r>
              <a:rPr lang="vi-VN" sz="1800" b="1" u="sng" dirty="0">
                <a:solidFill>
                  <a:schemeClr val="tx1"/>
                </a:solidFill>
                <a:latin typeface="Times New Roman" pitchFamily="18" charset="0"/>
                <a:cs typeface="Times New Roman" pitchFamily="18" charset="0"/>
              </a:rPr>
              <a:t> /Một số ngành nghề kĩ thuật công nghệ:</a:t>
            </a:r>
            <a:endParaRPr lang="en-US" sz="1800" dirty="0">
              <a:solidFill>
                <a:schemeClr val="tx1"/>
              </a:solidFill>
              <a:latin typeface="Times New Roman" pitchFamily="18" charset="0"/>
              <a:cs typeface="Times New Roman" pitchFamily="18" charset="0"/>
            </a:endParaRPr>
          </a:p>
          <a:p>
            <a:pPr marL="0" indent="0">
              <a:spcBef>
                <a:spcPts val="0"/>
              </a:spcBef>
              <a:buNone/>
            </a:pPr>
            <a:r>
              <a:rPr lang="vi-VN" sz="1200" b="1" dirty="0">
                <a:solidFill>
                  <a:schemeClr val="tx1"/>
                </a:solidFill>
                <a:latin typeface="Times New Roman" pitchFamily="18" charset="0"/>
                <a:cs typeface="Times New Roman" pitchFamily="18" charset="0"/>
              </a:rPr>
              <a:t>2. Nghề thuộc ngành điện, điện tử và viễn thông:</a:t>
            </a:r>
            <a:endParaRPr lang="en-US" sz="1200" dirty="0">
              <a:solidFill>
                <a:schemeClr val="tx1"/>
              </a:solidFill>
              <a:latin typeface="Times New Roman" pitchFamily="18" charset="0"/>
              <a:cs typeface="Times New Roman" pitchFamily="18" charset="0"/>
            </a:endParaRPr>
          </a:p>
          <a:p>
            <a:pPr marL="0" indent="0">
              <a:spcBef>
                <a:spcPts val="0"/>
              </a:spcBef>
              <a:buNone/>
            </a:pPr>
            <a:r>
              <a:rPr lang="en-US" sz="1200" b="1" i="1" dirty="0">
                <a:solidFill>
                  <a:schemeClr val="tx1"/>
                </a:solidFill>
                <a:latin typeface="Times New Roman" pitchFamily="18" charset="0"/>
                <a:cs typeface="Times New Roman" pitchFamily="18" charset="0"/>
              </a:rPr>
              <a:t>a. </a:t>
            </a:r>
            <a:r>
              <a:rPr lang="en-US" sz="1200" b="1" i="1" dirty="0" err="1">
                <a:solidFill>
                  <a:schemeClr val="tx1"/>
                </a:solidFill>
                <a:latin typeface="Times New Roman" pitchFamily="18" charset="0"/>
                <a:cs typeface="Times New Roman" pitchFamily="18" charset="0"/>
              </a:rPr>
              <a:t>Giới</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thiệu</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chung</a:t>
            </a:r>
            <a:r>
              <a:rPr lang="vi-VN" sz="1200" b="1" i="1" dirty="0">
                <a:solidFill>
                  <a:schemeClr val="tx1"/>
                </a:solidFill>
                <a:latin typeface="Times New Roman" pitchFamily="18" charset="0"/>
                <a:cs typeface="Times New Roman" pitchFamily="18" charset="0"/>
              </a:rPr>
              <a:t>:</a:t>
            </a:r>
            <a:r>
              <a:rPr lang="vi-VN" sz="1200" dirty="0">
                <a:solidFill>
                  <a:schemeClr val="tx1"/>
                </a:solidFill>
                <a:latin typeface="Times New Roman" pitchFamily="18" charset="0"/>
                <a:cs typeface="Times New Roman" pitchFamily="18" charset="0"/>
              </a:rPr>
              <a:t> </a:t>
            </a:r>
            <a:r>
              <a:rPr lang="vi-VN"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viễn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nhóm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đào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tập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trung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việc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áp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nguyên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của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toán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học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khoa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học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để</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phát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triển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đánh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vận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thống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viễn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thông</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Một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số</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thuộc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này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như</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lắp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đặt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khiển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trong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nghiệp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thống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vận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máy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gió</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mặt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trời</a:t>
            </a:r>
            <a:r>
              <a:rPr lang="en-US" sz="1200" dirty="0">
                <a:latin typeface="Times New Roman" pitchFamily="18" charset="0"/>
                <a:cs typeface="Times New Roman" pitchFamily="18" charset="0"/>
              </a:rPr>
              <a:t>;...</a:t>
            </a:r>
          </a:p>
          <a:p>
            <a:pPr marL="0" indent="0">
              <a:spcBef>
                <a:spcPts val="0"/>
              </a:spcBef>
              <a:buNone/>
            </a:pPr>
            <a:r>
              <a:rPr lang="en-US" sz="1200" b="1" i="1" dirty="0">
                <a:solidFill>
                  <a:schemeClr val="tx1"/>
                </a:solidFill>
                <a:latin typeface="Times New Roman" pitchFamily="18" charset="0"/>
                <a:cs typeface="Times New Roman" pitchFamily="18" charset="0"/>
              </a:rPr>
              <a:t>b. </a:t>
            </a:r>
            <a:r>
              <a:rPr lang="en-US" sz="1200" b="1" i="1" dirty="0" err="1">
                <a:solidFill>
                  <a:schemeClr val="tx1"/>
                </a:solidFill>
                <a:latin typeface="Times New Roman" pitchFamily="18" charset="0"/>
                <a:cs typeface="Times New Roman" pitchFamily="18" charset="0"/>
              </a:rPr>
              <a:t>Yêu</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cầu</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và</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triển</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vọng</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phát</a:t>
            </a:r>
            <a:r>
              <a:rPr lang="en-US" sz="1200" b="1" i="1" dirty="0">
                <a:solidFill>
                  <a:schemeClr val="tx1"/>
                </a:solidFill>
                <a:latin typeface="Times New Roman" pitchFamily="18" charset="0"/>
                <a:cs typeface="Times New Roman" pitchFamily="18" charset="0"/>
              </a:rPr>
              <a:t> </a:t>
            </a:r>
            <a:r>
              <a:rPr lang="en-US" sz="1200" b="1" i="1" dirty="0" err="1">
                <a:solidFill>
                  <a:schemeClr val="tx1"/>
                </a:solidFill>
                <a:latin typeface="Times New Roman" pitchFamily="18" charset="0"/>
                <a:cs typeface="Times New Roman" pitchFamily="18" charset="0"/>
              </a:rPr>
              <a:t>triển</a:t>
            </a:r>
            <a:r>
              <a:rPr lang="vi-VN" sz="1200" b="1" i="1" dirty="0">
                <a:solidFill>
                  <a:schemeClr val="tx1"/>
                </a:solidFill>
                <a:latin typeface="Times New Roman" pitchFamily="18" charset="0"/>
                <a:cs typeface="Times New Roman" pitchFamily="18" charset="0"/>
              </a:rPr>
              <a:t>:</a:t>
            </a:r>
            <a:endParaRPr lang="en-US" sz="1200" dirty="0">
              <a:solidFill>
                <a:schemeClr val="tx1"/>
              </a:solidFill>
              <a:latin typeface="Times New Roman" pitchFamily="18" charset="0"/>
              <a:cs typeface="Times New Roman" pitchFamily="18" charset="0"/>
            </a:endParaRPr>
          </a:p>
          <a:p>
            <a:pPr marL="0" indent="0">
              <a:spcBef>
                <a:spcPts val="0"/>
              </a:spcBef>
              <a:buNone/>
            </a:pPr>
            <a:r>
              <a:rPr lang="vi-VN" sz="1200" b="1" dirty="0">
                <a:latin typeface="Times New Roman" pitchFamily="18" charset="0"/>
                <a:cs typeface="Times New Roman" pitchFamily="18" charset="0"/>
              </a:rPr>
              <a:t>* Yêu cầu:</a:t>
            </a:r>
            <a:r>
              <a:rPr lang="vi-VN" sz="1200" dirty="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Về chuyên môn: + C</a:t>
            </a:r>
            <a:r>
              <a:rPr lang="en-US" sz="1200" dirty="0">
                <a:latin typeface="Times New Roman" pitchFamily="18" charset="0"/>
                <a:cs typeface="Times New Roman" pitchFamily="18" charset="0"/>
              </a:rPr>
              <a:t>ó </a:t>
            </a:r>
            <a:r>
              <a:rPr lang="en-US" sz="1200" dirty="0" err="1">
                <a:latin typeface="Times New Roman" pitchFamily="18" charset="0"/>
                <a:cs typeface="Times New Roman" pitchFamily="18" charset="0"/>
              </a:rPr>
              <a:t>hiểu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bị</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khiển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bộ</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bị</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lập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trong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sản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xuất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nghiệp</a:t>
            </a:r>
            <a:r>
              <a:rPr lang="en-US" sz="1200" dirty="0">
                <a:latin typeface="Times New Roman" pitchFamily="18" charset="0"/>
                <a:cs typeface="Times New Roman" pitchFamily="18" charset="0"/>
              </a:rPr>
              <a:t>.</a:t>
            </a:r>
          </a:p>
          <a:p>
            <a:pPr marL="0" indent="0">
              <a:spcBef>
                <a:spcPts val="0"/>
              </a:spcBef>
              <a:buNone/>
            </a:pPr>
            <a:r>
              <a:rPr lang="vi-VN" sz="1200" dirty="0">
                <a:latin typeface="Times New Roman" pitchFamily="18" charset="0"/>
                <a:cs typeface="Times New Roman" pitchFamily="18" charset="0"/>
              </a:rPr>
              <a:t>+ B</a:t>
            </a:r>
            <a:r>
              <a:rPr lang="en-US" sz="1200" dirty="0" err="1">
                <a:latin typeface="Times New Roman" pitchFamily="18" charset="0"/>
                <a:cs typeface="Times New Roman" pitchFamily="18" charset="0"/>
              </a:rPr>
              <a:t>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thống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phương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phát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thanh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truyền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bị</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kiểm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lắp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ráp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mạch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tử</a:t>
            </a:r>
            <a:r>
              <a:rPr lang="en-US" sz="1200" dirty="0">
                <a:latin typeface="Times New Roman" pitchFamily="18" charset="0"/>
                <a:cs typeface="Times New Roman" pitchFamily="18" charset="0"/>
              </a:rPr>
              <a:t>.</a:t>
            </a:r>
          </a:p>
          <a:p>
            <a:pPr marL="0" indent="0">
              <a:spcBef>
                <a:spcPts val="0"/>
              </a:spcBef>
              <a:buNone/>
            </a:pPr>
            <a:r>
              <a:rPr lang="vi-VN" sz="1200" dirty="0">
                <a:latin typeface="Times New Roman" pitchFamily="18" charset="0"/>
                <a:cs typeface="Times New Roman" pitchFamily="18" charset="0"/>
              </a:rPr>
              <a:t>+ P</a:t>
            </a:r>
            <a:r>
              <a:rPr lang="en-US" sz="1200" dirty="0" err="1">
                <a:latin typeface="Times New Roman" pitchFamily="18" charset="0"/>
                <a:cs typeface="Times New Roman" pitchFamily="18" charset="0"/>
              </a:rPr>
              <a:t>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tích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giải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quyết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những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vấn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chuyên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môn</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S</a:t>
            </a:r>
            <a:r>
              <a:rPr lang="en-US" sz="1200" dirty="0">
                <a:latin typeface="Times New Roman" pitchFamily="18" charset="0"/>
                <a:cs typeface="Times New Roman" pitchFamily="18" charset="0"/>
              </a:rPr>
              <a:t>ử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phần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mềm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phục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mô</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phỏng</a:t>
            </a:r>
            <a:r>
              <a:rPr lang="en-US" sz="1200" dirty="0">
                <a:latin typeface="Times New Roman" pitchFamily="18" charset="0"/>
                <a:cs typeface="Times New Roman" pitchFamily="18" charset="0"/>
              </a:rPr>
              <a:t>.</a:t>
            </a:r>
          </a:p>
          <a:p>
            <a:pPr marL="0" indent="0">
              <a:spcBef>
                <a:spcPts val="0"/>
              </a:spcBef>
              <a:buNone/>
            </a:pPr>
            <a:r>
              <a:rPr lang="vi-VN" sz="1200" dirty="0">
                <a:latin typeface="Times New Roman" pitchFamily="18" charset="0"/>
                <a:cs typeface="Times New Roman" pitchFamily="18" charset="0"/>
              </a:rPr>
              <a:t>+ T</a:t>
            </a:r>
            <a:r>
              <a:rPr lang="en-US" sz="1200" dirty="0">
                <a:latin typeface="Times New Roman" pitchFamily="18" charset="0"/>
                <a:cs typeface="Times New Roman" pitchFamily="18" charset="0"/>
              </a:rPr>
              <a:t>ự </a:t>
            </a:r>
            <a:r>
              <a:rPr lang="en-US" sz="1200" dirty="0" err="1">
                <a:latin typeface="Times New Roman" pitchFamily="18" charset="0"/>
                <a:cs typeface="Times New Roman" pitchFamily="18" charset="0"/>
              </a:rPr>
              <a:t>học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tự</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bồi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dưỡng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nâng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cao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độ</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chuyên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môn</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C</a:t>
            </a:r>
            <a:r>
              <a:rPr lang="en-US" sz="1200" dirty="0">
                <a:latin typeface="Times New Roman" pitchFamily="18" charset="0"/>
                <a:cs typeface="Times New Roman" pitchFamily="18" charset="0"/>
              </a:rPr>
              <a:t>ó </a:t>
            </a:r>
            <a:r>
              <a:rPr lang="en-US" sz="1200" dirty="0" err="1">
                <a:latin typeface="Times New Roman" pitchFamily="18" charset="0"/>
                <a:cs typeface="Times New Roman" pitchFamily="18" charset="0"/>
              </a:rPr>
              <a:t>óc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sáng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 t</a:t>
            </a:r>
            <a:r>
              <a:rPr lang="vi-VN" sz="1200" dirty="0">
                <a:latin typeface="Times New Roman" pitchFamily="18" charset="0"/>
                <a:cs typeface="Times New Roman" pitchFamily="18" charset="0"/>
              </a:rPr>
              <a:t>ư</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duy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nhanh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nhạy</a:t>
            </a:r>
            <a:r>
              <a:rPr lang="en-US" sz="1200" dirty="0">
                <a:latin typeface="Times New Roman" pitchFamily="18" charset="0"/>
                <a:cs typeface="Times New Roman" pitchFamily="18" charset="0"/>
              </a:rPr>
              <a:t>,...</a:t>
            </a:r>
          </a:p>
          <a:p>
            <a:pPr marL="0" lvl="0" indent="0">
              <a:spcBef>
                <a:spcPts val="0"/>
              </a:spcBef>
              <a:buNone/>
            </a:pP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Về cá nhân: (</a:t>
            </a:r>
            <a:r>
              <a:rPr lang="en-US" sz="1200" dirty="0" err="1">
                <a:latin typeface="Times New Roman" pitchFamily="18" charset="0"/>
                <a:cs typeface="Times New Roman" pitchFamily="18" charset="0"/>
              </a:rPr>
              <a:t>môi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làm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việc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của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viễn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đôi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liên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tục</a:t>
            </a:r>
            <a:r>
              <a:rPr lang="en-US" sz="1200" dirty="0">
                <a:latin typeface="Times New Roman" pitchFamily="18" charset="0"/>
                <a:cs typeface="Times New Roman" pitchFamily="18" charset="0"/>
              </a:rPr>
              <a:t> ở </a:t>
            </a:r>
            <a:r>
              <a:rPr lang="en-US" sz="1200" dirty="0" err="1">
                <a:latin typeface="Times New Roman" pitchFamily="18" charset="0"/>
                <a:cs typeface="Times New Roman" pitchFamily="18" charset="0"/>
              </a:rPr>
              <a:t>ngoài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trời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cao</a:t>
            </a:r>
            <a:r>
              <a:rPr lang="vi-VN" sz="1200" dirty="0">
                <a:latin typeface="Times New Roman" pitchFamily="18" charset="0"/>
                <a:cs typeface="Times New Roman" pitchFamily="18" charset="0"/>
              </a:rPr>
              <a:t>) + C</a:t>
            </a:r>
            <a:r>
              <a:rPr lang="en-US" sz="1200" dirty="0" err="1">
                <a:latin typeface="Times New Roman" pitchFamily="18" charset="0"/>
                <a:cs typeface="Times New Roman" pitchFamily="18" charset="0"/>
              </a:rPr>
              <a:t>ần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có</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sức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khoẻ</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tốt</a:t>
            </a:r>
            <a:r>
              <a:rPr lang="en-US" sz="1200" dirty="0">
                <a:latin typeface="Times New Roman" pitchFamily="18" charset="0"/>
                <a:cs typeface="Times New Roman" pitchFamily="18" charset="0"/>
              </a:rPr>
              <a:t>.</a:t>
            </a:r>
          </a:p>
          <a:p>
            <a:pPr marL="0" indent="0">
              <a:spcBef>
                <a:spcPts val="0"/>
              </a:spcBef>
              <a:buNone/>
            </a:pPr>
            <a:r>
              <a:rPr lang="vi-VN" sz="1200" dirty="0">
                <a:latin typeface="Times New Roman" pitchFamily="18" charset="0"/>
                <a:cs typeface="Times New Roman" pitchFamily="18" charset="0"/>
              </a:rPr>
              <a:t>+ C</a:t>
            </a:r>
            <a:r>
              <a:rPr lang="en-US" sz="1200" dirty="0" err="1">
                <a:latin typeface="Times New Roman" pitchFamily="18" charset="0"/>
                <a:cs typeface="Times New Roman" pitchFamily="18" charset="0"/>
              </a:rPr>
              <a:t>ẩn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thận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tỉ</a:t>
            </a:r>
            <a:r>
              <a:rPr lang="en-US" sz="1200" dirty="0">
                <a:latin typeface="Times New Roman" pitchFamily="18" charset="0"/>
                <a:cs typeface="Times New Roman" pitchFamily="18" charset="0"/>
              </a:rPr>
              <a:t> m</a:t>
            </a:r>
            <a:r>
              <a:rPr lang="vi-VN" sz="1200" dirty="0">
                <a:latin typeface="Times New Roman" pitchFamily="18" charset="0"/>
                <a:cs typeface="Times New Roman" pitchFamily="18" charset="0"/>
              </a:rPr>
              <a:t>ỉ</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B</a:t>
            </a:r>
            <a:r>
              <a:rPr lang="en-US" sz="1200" dirty="0" err="1">
                <a:latin typeface="Times New Roman" pitchFamily="18" charset="0"/>
                <a:cs typeface="Times New Roman" pitchFamily="18" charset="0"/>
              </a:rPr>
              <a:t>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tĩnh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phản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ứng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nhanh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nhạy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sáng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tạo</a:t>
            </a:r>
            <a:r>
              <a:rPr lang="en-US" sz="1200" dirty="0">
                <a:latin typeface="Times New Roman" pitchFamily="18" charset="0"/>
                <a:cs typeface="Times New Roman" pitchFamily="18" charset="0"/>
              </a:rPr>
              <a:t>.</a:t>
            </a:r>
            <a:r>
              <a:rPr lang="vi-VN" sz="1200" dirty="0">
                <a:latin typeface="Times New Roman" pitchFamily="18" charset="0"/>
                <a:cs typeface="Times New Roman" pitchFamily="18" charset="0"/>
              </a:rPr>
              <a:t> + T</a:t>
            </a:r>
            <a:r>
              <a:rPr lang="en-US" sz="1200" dirty="0" err="1">
                <a:latin typeface="Times New Roman" pitchFamily="18" charset="0"/>
                <a:cs typeface="Times New Roman" pitchFamily="18" charset="0"/>
              </a:rPr>
              <a:t>uân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thủ</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tuyệt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đối</a:t>
            </a:r>
            <a:r>
              <a:rPr lang="en-US" sz="1200" dirty="0">
                <a:latin typeface="Times New Roman" pitchFamily="18" charset="0"/>
                <a:cs typeface="Times New Roman" pitchFamily="18" charset="0"/>
              </a:rPr>
              <a:t> an </a:t>
            </a:r>
            <a:r>
              <a:rPr lang="en-US" sz="1200" dirty="0" err="1">
                <a:latin typeface="Times New Roman" pitchFamily="18" charset="0"/>
                <a:cs typeface="Times New Roman" pitchFamily="18" charset="0"/>
              </a:rPr>
              <a:t>toàn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lao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động</a:t>
            </a:r>
            <a:r>
              <a:rPr lang="en-US" sz="1200" dirty="0">
                <a:latin typeface="Times New Roman" pitchFamily="18" charset="0"/>
                <a:cs typeface="Times New Roman" pitchFamily="18" charset="0"/>
              </a:rPr>
              <a:t>...</a:t>
            </a:r>
            <a:endParaRPr lang="vi-VN" sz="1200" dirty="0">
              <a:latin typeface="Times New Roman" pitchFamily="18" charset="0"/>
              <a:cs typeface="Times New Roman" pitchFamily="18" charset="0"/>
            </a:endParaRPr>
          </a:p>
          <a:p>
            <a:pPr marL="0" indent="0">
              <a:buNone/>
            </a:pPr>
            <a:r>
              <a:rPr lang="vi-VN" sz="1200" dirty="0">
                <a:latin typeface="Times New Roman" pitchFamily="18" charset="0"/>
                <a:cs typeface="Times New Roman" pitchFamily="18" charset="0"/>
              </a:rPr>
              <a:t>*Triển vọng: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Nhu cầu nhân lực cao.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Xuất khẩu lao động.</a:t>
            </a:r>
            <a:endParaRPr lang="en-US" sz="1200" dirty="0">
              <a:latin typeface="Times New Roman" pitchFamily="18" charset="0"/>
              <a:cs typeface="Times New Roman" pitchFamily="18" charset="0"/>
            </a:endParaRPr>
          </a:p>
          <a:p>
            <a:pPr marL="0" indent="0">
              <a:spcBef>
                <a:spcPts val="0"/>
              </a:spcBef>
              <a:buNone/>
            </a:pPr>
            <a:r>
              <a:rPr lang="vi-VN" sz="1800" b="1" u="sng" dirty="0">
                <a:solidFill>
                  <a:schemeClr val="tx1"/>
                </a:solidFill>
                <a:latin typeface="Times New Roman" pitchFamily="18" charset="0"/>
                <a:cs typeface="Times New Roman" pitchFamily="18" charset="0"/>
              </a:rPr>
              <a:t>III/ Thị trường lao động ngành kĩ thuật, công nghệ:</a:t>
            </a:r>
            <a:r>
              <a:rPr lang="vi-VN" sz="1200" dirty="0">
                <a:latin typeface="Times New Roman" pitchFamily="18" charset="0"/>
                <a:cs typeface="Times New Roman" pitchFamily="18" charset="0"/>
              </a:rPr>
              <a:t>- Thị trường lao động rộng lớn.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Xu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hướng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phát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triển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của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thị</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lao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động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nghiệp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thuộc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từng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lĩnh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vực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a:t>
            </a:r>
            <a:r>
              <a:rPr lang="vi-VN" sz="1200" dirty="0">
                <a:latin typeface="Times New Roman" pitchFamily="18" charset="0"/>
                <a:cs typeface="Times New Roman" pitchFamily="18" charset="0"/>
              </a:rPr>
              <a:t>ể</a:t>
            </a:r>
            <a:r>
              <a:rPr lang="en-US" sz="1200"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marL="0" lvl="0" indent="0">
              <a:buNone/>
            </a:pPr>
            <a:endParaRPr lang="vi-VN" sz="1600" dirty="0">
              <a:latin typeface="Times New Roman" pitchFamily="18" charset="0"/>
              <a:cs typeface="Times New Roman" pitchFamily="18" charset="0"/>
            </a:endParaRPr>
          </a:p>
          <a:p>
            <a:pPr lvl="0">
              <a:buFontTx/>
              <a:buChar char="-"/>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4359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r>
              <a:rPr lang="vi-VN" sz="4000" b="1" u="sng" dirty="0">
                <a:solidFill>
                  <a:schemeClr val="tx2"/>
                </a:solidFill>
                <a:latin typeface="Times New Roman" pitchFamily="18" charset="0"/>
                <a:cs typeface="Times New Roman" pitchFamily="18" charset="0"/>
              </a:rPr>
              <a:t>Vận dụng:</a:t>
            </a:r>
            <a:endParaRPr lang="en-US" sz="4000" b="1" u="sng" dirty="0">
              <a:solidFill>
                <a:schemeClr val="tx2"/>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2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42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8229600" cy="1752600"/>
          </a:xfrm>
        </p:spPr>
        <p:txBody>
          <a:bodyPr>
            <a:noAutofit/>
          </a:bodyPr>
          <a:lstStyle/>
          <a:p>
            <a:pPr marL="0" indent="0">
              <a:buNone/>
            </a:pPr>
            <a:endParaRPr lang="en-US" sz="2000" dirty="0">
              <a:latin typeface="Times New Roman" pitchFamily="18" charset="0"/>
              <a:cs typeface="Times New Roman" pitchFamily="18" charset="0"/>
            </a:endParaRPr>
          </a:p>
          <a:p>
            <a:pPr marL="0" indent="0">
              <a:buNone/>
            </a:pPr>
            <a:r>
              <a:rPr lang="vi-VN" sz="2000" dirty="0">
                <a:solidFill>
                  <a:schemeClr val="tx1"/>
                </a:solidFill>
                <a:latin typeface="Times New Roman" pitchFamily="18" charset="0"/>
                <a:cs typeface="Times New Roman" pitchFamily="18" charset="0"/>
              </a:rPr>
              <a:t>PHIẾU HỌC TẬP:</a:t>
            </a:r>
            <a:r>
              <a:rPr lang="en-US" sz="20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Nhóm:..................................................</a:t>
            </a:r>
            <a:endParaRPr lang="en-US" sz="2000" dirty="0">
              <a:solidFill>
                <a:schemeClr val="tx1"/>
              </a:solidFill>
              <a:latin typeface="Times New Roman" pitchFamily="18" charset="0"/>
              <a:cs typeface="Times New Roman" pitchFamily="18" charset="0"/>
            </a:endParaRPr>
          </a:p>
          <a:p>
            <a:pPr marL="0" indent="0">
              <a:buNone/>
            </a:pPr>
            <a:r>
              <a:rPr lang="en-US" sz="20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Họ tên HS:.............................................</a:t>
            </a:r>
            <a:endParaRPr lang="en-US" sz="2000" dirty="0">
              <a:solidFill>
                <a:schemeClr val="tx1"/>
              </a:solidFill>
              <a:latin typeface="Times New Roman" pitchFamily="18" charset="0"/>
              <a:cs typeface="Times New Roman" pitchFamily="18" charset="0"/>
            </a:endParaRPr>
          </a:p>
          <a:p>
            <a:pPr marL="0" indent="0">
              <a:spcBef>
                <a:spcPts val="0"/>
              </a:spcBef>
              <a:buNone/>
            </a:pPr>
            <a:r>
              <a:rPr lang="vi-VN" sz="2000" b="1" u="sng" dirty="0">
                <a:solidFill>
                  <a:schemeClr val="tx1"/>
                </a:solidFill>
                <a:latin typeface="Times New Roman" pitchFamily="18" charset="0"/>
                <a:cs typeface="Times New Roman" pitchFamily="18" charset="0"/>
              </a:rPr>
              <a:t>Câu hỏi:</a:t>
            </a:r>
            <a:r>
              <a:rPr lang="vi-VN" sz="2000" dirty="0">
                <a:solidFill>
                  <a:schemeClr val="tx1"/>
                </a:solidFill>
                <a:latin typeface="Times New Roman" pitchFamily="18" charset="0"/>
                <a:cs typeface="Times New Roman" pitchFamily="18" charset="0"/>
              </a:rPr>
              <a:t> Cho biết ngành nghề kĩ thuật mà em yêu thích là gì?</a:t>
            </a:r>
            <a:endParaRPr lang="en-US" sz="2000" dirty="0">
              <a:solidFill>
                <a:schemeClr val="tx1"/>
              </a:solidFill>
              <a:latin typeface="Times New Roman" pitchFamily="18" charset="0"/>
              <a:cs typeface="Times New Roman" pitchFamily="18" charset="0"/>
            </a:endParaRPr>
          </a:p>
          <a:p>
            <a:pPr marL="0" indent="0">
              <a:spcBef>
                <a:spcPts val="0"/>
              </a:spcBef>
              <a:buNone/>
            </a:pPr>
            <a:r>
              <a:rPr lang="vi-VN" sz="2000" dirty="0">
                <a:solidFill>
                  <a:schemeClr val="tx1"/>
                </a:solidFill>
                <a:latin typeface="Times New Roman" pitchFamily="18" charset="0"/>
                <a:cs typeface="Times New Roman" pitchFamily="18" charset="0"/>
              </a:rPr>
              <a:t>E</a:t>
            </a:r>
            <a:r>
              <a:rPr lang="en-US" sz="2000" dirty="0">
                <a:solidFill>
                  <a:schemeClr val="tx1"/>
                </a:solidFill>
                <a:latin typeface="Times New Roman" pitchFamily="18" charset="0"/>
                <a:cs typeface="Times New Roman" pitchFamily="18" charset="0"/>
              </a:rPr>
              <a:t>m</a:t>
            </a:r>
            <a:r>
              <a:rPr lang="vi-VN" sz="2000" dirty="0">
                <a:solidFill>
                  <a:schemeClr val="tx1"/>
                </a:solidFill>
                <a:latin typeface="Times New Roman" pitchFamily="18" charset="0"/>
                <a:cs typeface="Times New Roman" pitchFamily="18" charset="0"/>
              </a:rPr>
              <a:t> hãy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yêu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thích</a:t>
            </a:r>
            <a:r>
              <a:rPr lang="vi-VN" sz="2000" dirty="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a:p>
            <a:pPr marL="0" indent="0">
              <a:spcBef>
                <a:spcPts val="0"/>
              </a:spcBef>
              <a:buNone/>
            </a:pPr>
            <a:endParaRPr lang="en-US" sz="2000" dirty="0">
              <a:solidFill>
                <a:schemeClr val="tx1"/>
              </a:solidFill>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p>
          <a:p>
            <a:pPr marL="0" indent="0">
              <a:buNone/>
            </a:pPr>
            <a:endParaRPr lang="en-US" sz="2000"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r>
              <a:rPr lang="vi-VN" sz="4000" b="1" u="sng" dirty="0">
                <a:solidFill>
                  <a:schemeClr val="tx2"/>
                </a:solidFill>
                <a:latin typeface="Times New Roman" pitchFamily="18" charset="0"/>
                <a:cs typeface="Times New Roman" pitchFamily="18" charset="0"/>
              </a:rPr>
              <a:t>Vận dụng:</a:t>
            </a:r>
            <a:endParaRPr lang="en-US" sz="4000" dirty="0">
              <a:solidFill>
                <a:srgbClr val="FF0000"/>
              </a:solidFill>
              <a:latin typeface="Times New Roman" pitchFamily="18" charset="0"/>
              <a:cs typeface="Times New Roman" pitchFamily="18" charset="0"/>
            </a:endParaRPr>
          </a:p>
        </p:txBody>
      </p:sp>
      <p:grpSp>
        <p:nvGrpSpPr>
          <p:cNvPr id="5" name="Group 4"/>
          <p:cNvGrpSpPr/>
          <p:nvPr/>
        </p:nvGrpSpPr>
        <p:grpSpPr>
          <a:xfrm>
            <a:off x="5181600" y="3124200"/>
            <a:ext cx="3733800" cy="3468488"/>
            <a:chOff x="0" y="0"/>
            <a:chExt cx="5640042" cy="3965241"/>
          </a:xfrm>
        </p:grpSpPr>
        <p:sp>
          <p:nvSpPr>
            <p:cNvPr id="6" name="Text Box 5"/>
            <p:cNvSpPr txBox="1"/>
            <p:nvPr/>
          </p:nvSpPr>
          <p:spPr>
            <a:xfrm>
              <a:off x="2198670" y="1345915"/>
              <a:ext cx="1242695" cy="117094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vi-VN" sz="1200" dirty="0">
                  <a:effectLst/>
                  <a:latin typeface="Times New Roman"/>
                  <a:ea typeface="Calibri"/>
                  <a:cs typeface="Times New Roman"/>
                </a:rPr>
                <a:t>Ngành nghề : .....................</a:t>
              </a:r>
              <a:endParaRPr lang="en-US" sz="1100" dirty="0">
                <a:effectLst/>
                <a:ea typeface="Calibri"/>
                <a:cs typeface="Times New Roman"/>
              </a:endParaRPr>
            </a:p>
            <a:p>
              <a:pPr marL="0" marR="0">
                <a:lnSpc>
                  <a:spcPct val="115000"/>
                </a:lnSpc>
                <a:spcBef>
                  <a:spcPts val="0"/>
                </a:spcBef>
                <a:spcAft>
                  <a:spcPts val="1000"/>
                </a:spcAft>
              </a:pPr>
              <a:r>
                <a:rPr lang="vi-VN" sz="1200" dirty="0">
                  <a:effectLst/>
                  <a:latin typeface="Times New Roman"/>
                  <a:ea typeface="Calibri"/>
                  <a:cs typeface="Times New Roman"/>
                </a:rPr>
                <a:t>.........................................</a:t>
              </a:r>
              <a:endParaRPr lang="en-US" sz="1100" dirty="0">
                <a:effectLst/>
                <a:ea typeface="Calibri"/>
                <a:cs typeface="Times New Roman"/>
              </a:endParaRPr>
            </a:p>
          </p:txBody>
        </p:sp>
        <p:sp>
          <p:nvSpPr>
            <p:cNvPr id="7" name="Text Box 7"/>
            <p:cNvSpPr txBox="1"/>
            <p:nvPr/>
          </p:nvSpPr>
          <p:spPr>
            <a:xfrm>
              <a:off x="0" y="20549"/>
              <a:ext cx="1807845" cy="1160780"/>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vi-VN" sz="1200">
                  <a:effectLst/>
                  <a:latin typeface="Times New Roman"/>
                  <a:ea typeface="Calibri"/>
                  <a:cs typeface="Times New Roman"/>
                </a:rPr>
                <a:t>1.Công việc:.....................</a:t>
              </a:r>
              <a:endParaRPr lang="en-US" sz="1100">
                <a:effectLst/>
                <a:latin typeface="Calibri"/>
                <a:ea typeface="Calibri"/>
                <a:cs typeface="Times New Roman"/>
              </a:endParaRPr>
            </a:p>
            <a:p>
              <a:pPr marL="0" marR="0">
                <a:lnSpc>
                  <a:spcPct val="115000"/>
                </a:lnSpc>
                <a:spcBef>
                  <a:spcPts val="0"/>
                </a:spcBef>
                <a:spcAft>
                  <a:spcPts val="1000"/>
                </a:spcAft>
              </a:pPr>
              <a:r>
                <a:rPr lang="vi-VN" sz="1200">
                  <a:effectLst/>
                  <a:latin typeface="Times New Roman"/>
                  <a:ea typeface="Calibri"/>
                  <a:cs typeface="Times New Roman"/>
                </a:rPr>
                <a:t>.........................................</a:t>
              </a:r>
              <a:endParaRPr lang="en-US" sz="1100">
                <a:effectLst/>
                <a:latin typeface="Calibri"/>
                <a:ea typeface="Calibri"/>
                <a:cs typeface="Times New Roman"/>
              </a:endParaRPr>
            </a:p>
          </p:txBody>
        </p:sp>
        <p:sp>
          <p:nvSpPr>
            <p:cNvPr id="8" name="Text Box 9"/>
            <p:cNvSpPr txBox="1"/>
            <p:nvPr/>
          </p:nvSpPr>
          <p:spPr>
            <a:xfrm>
              <a:off x="3883632" y="2794571"/>
              <a:ext cx="1756410" cy="1149628"/>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vi-VN" sz="1200">
                  <a:effectLst/>
                  <a:latin typeface="Times New Roman"/>
                  <a:ea typeface="Calibri"/>
                  <a:cs typeface="Times New Roman"/>
                </a:rPr>
                <a:t>6.Lĩnh vực liên quan: ......................................</a:t>
              </a:r>
              <a:endParaRPr lang="en-US" sz="1100">
                <a:effectLst/>
                <a:latin typeface="Calibri"/>
                <a:ea typeface="Calibri"/>
                <a:cs typeface="Times New Roman"/>
              </a:endParaRPr>
            </a:p>
            <a:p>
              <a:pPr marL="0" marR="0">
                <a:lnSpc>
                  <a:spcPct val="115000"/>
                </a:lnSpc>
                <a:spcBef>
                  <a:spcPts val="0"/>
                </a:spcBef>
                <a:spcAft>
                  <a:spcPts val="1000"/>
                </a:spcAft>
              </a:pPr>
              <a:r>
                <a:rPr lang="vi-VN" sz="1200">
                  <a:effectLst/>
                  <a:latin typeface="Times New Roman"/>
                  <a:ea typeface="Calibri"/>
                  <a:cs typeface="Times New Roman"/>
                </a:rPr>
                <a:t>.........................................</a:t>
              </a:r>
              <a:endParaRPr lang="en-US" sz="1100">
                <a:effectLst/>
                <a:latin typeface="Calibri"/>
                <a:ea typeface="Calibri"/>
                <a:cs typeface="Times New Roman"/>
              </a:endParaRPr>
            </a:p>
          </p:txBody>
        </p:sp>
        <p:sp>
          <p:nvSpPr>
            <p:cNvPr id="9" name="Text Box 10"/>
            <p:cNvSpPr txBox="1"/>
            <p:nvPr/>
          </p:nvSpPr>
          <p:spPr>
            <a:xfrm>
              <a:off x="3821987" y="0"/>
              <a:ext cx="1807845" cy="1181328"/>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vi-VN" sz="1200">
                  <a:effectLst/>
                  <a:latin typeface="Times New Roman"/>
                  <a:ea typeface="Calibri"/>
                  <a:cs typeface="Times New Roman"/>
                </a:rPr>
                <a:t>4.Triển vọng: ...................</a:t>
              </a:r>
              <a:endParaRPr lang="en-US" sz="1100">
                <a:effectLst/>
                <a:latin typeface="Calibri"/>
                <a:ea typeface="Calibri"/>
                <a:cs typeface="Times New Roman"/>
              </a:endParaRPr>
            </a:p>
            <a:p>
              <a:pPr marL="0" marR="0">
                <a:lnSpc>
                  <a:spcPct val="115000"/>
                </a:lnSpc>
                <a:spcBef>
                  <a:spcPts val="0"/>
                </a:spcBef>
                <a:spcAft>
                  <a:spcPts val="1000"/>
                </a:spcAft>
              </a:pPr>
              <a:r>
                <a:rPr lang="vi-VN" sz="1200">
                  <a:effectLst/>
                  <a:latin typeface="Times New Roman"/>
                  <a:ea typeface="Calibri"/>
                  <a:cs typeface="Times New Roman"/>
                </a:rPr>
                <a:t>.........................................</a:t>
              </a:r>
              <a:endParaRPr lang="en-US" sz="1100">
                <a:effectLst/>
                <a:latin typeface="Calibri"/>
                <a:ea typeface="Calibri"/>
                <a:cs typeface="Times New Roman"/>
              </a:endParaRPr>
            </a:p>
          </p:txBody>
        </p:sp>
        <p:sp>
          <p:nvSpPr>
            <p:cNvPr id="10" name="Text Box 11"/>
            <p:cNvSpPr txBox="1"/>
            <p:nvPr/>
          </p:nvSpPr>
          <p:spPr>
            <a:xfrm>
              <a:off x="0" y="1407560"/>
              <a:ext cx="1807845" cy="1109295"/>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vi-VN" sz="1200">
                  <a:effectLst/>
                  <a:latin typeface="Times New Roman"/>
                  <a:ea typeface="Calibri"/>
                  <a:cs typeface="Times New Roman"/>
                </a:rPr>
                <a:t>2.Yêu cầu:.....................</a:t>
              </a:r>
              <a:endParaRPr lang="en-US" sz="1100">
                <a:effectLst/>
                <a:latin typeface="Calibri"/>
                <a:ea typeface="Calibri"/>
                <a:cs typeface="Times New Roman"/>
              </a:endParaRPr>
            </a:p>
            <a:p>
              <a:pPr marL="0" marR="0">
                <a:lnSpc>
                  <a:spcPct val="115000"/>
                </a:lnSpc>
                <a:spcBef>
                  <a:spcPts val="0"/>
                </a:spcBef>
                <a:spcAft>
                  <a:spcPts val="1000"/>
                </a:spcAft>
              </a:pPr>
              <a:r>
                <a:rPr lang="vi-VN" sz="1200">
                  <a:effectLst/>
                  <a:latin typeface="Times New Roman"/>
                  <a:ea typeface="Calibri"/>
                  <a:cs typeface="Times New Roman"/>
                </a:rPr>
                <a:t>.........................................</a:t>
              </a:r>
              <a:endParaRPr lang="en-US" sz="1100">
                <a:effectLst/>
                <a:latin typeface="Calibri"/>
                <a:ea typeface="Calibri"/>
                <a:cs typeface="Times New Roman"/>
              </a:endParaRPr>
            </a:p>
          </p:txBody>
        </p:sp>
        <p:sp>
          <p:nvSpPr>
            <p:cNvPr id="11" name="Text Box 12"/>
            <p:cNvSpPr txBox="1"/>
            <p:nvPr/>
          </p:nvSpPr>
          <p:spPr>
            <a:xfrm>
              <a:off x="3811713" y="1397286"/>
              <a:ext cx="1807845" cy="1129715"/>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vi-VN" sz="1200">
                  <a:effectLst/>
                  <a:latin typeface="Times New Roman"/>
                  <a:ea typeface="Calibri"/>
                  <a:cs typeface="Times New Roman"/>
                </a:rPr>
                <a:t>5.Thị trường lao động: ........................................</a:t>
              </a:r>
              <a:endParaRPr lang="en-US" sz="1100">
                <a:effectLst/>
                <a:latin typeface="Calibri"/>
                <a:ea typeface="Calibri"/>
                <a:cs typeface="Times New Roman"/>
              </a:endParaRPr>
            </a:p>
            <a:p>
              <a:pPr marL="0" marR="0">
                <a:lnSpc>
                  <a:spcPct val="115000"/>
                </a:lnSpc>
                <a:spcBef>
                  <a:spcPts val="0"/>
                </a:spcBef>
                <a:spcAft>
                  <a:spcPts val="1000"/>
                </a:spcAft>
              </a:pPr>
              <a:r>
                <a:rPr lang="vi-VN" sz="1200">
                  <a:effectLst/>
                  <a:latin typeface="Times New Roman"/>
                  <a:ea typeface="Calibri"/>
                  <a:cs typeface="Times New Roman"/>
                </a:rPr>
                <a:t>.........................................</a:t>
              </a:r>
              <a:endParaRPr lang="en-US" sz="1100">
                <a:effectLst/>
                <a:latin typeface="Calibri"/>
                <a:ea typeface="Calibri"/>
                <a:cs typeface="Times New Roman"/>
              </a:endParaRPr>
            </a:p>
          </p:txBody>
        </p:sp>
        <p:sp>
          <p:nvSpPr>
            <p:cNvPr id="12" name="Text Box 13"/>
            <p:cNvSpPr txBox="1"/>
            <p:nvPr/>
          </p:nvSpPr>
          <p:spPr>
            <a:xfrm>
              <a:off x="0" y="2774023"/>
              <a:ext cx="1807845" cy="1191218"/>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vi-VN" sz="1200">
                  <a:effectLst/>
                  <a:latin typeface="Times New Roman"/>
                  <a:ea typeface="Calibri"/>
                  <a:cs typeface="Times New Roman"/>
                </a:rPr>
                <a:t>3.Môi trường làm việc: ................................</a:t>
              </a:r>
              <a:endParaRPr lang="en-US" sz="1100">
                <a:effectLst/>
                <a:latin typeface="Calibri"/>
                <a:ea typeface="Calibri"/>
                <a:cs typeface="Times New Roman"/>
              </a:endParaRPr>
            </a:p>
            <a:p>
              <a:pPr marL="0" marR="0">
                <a:lnSpc>
                  <a:spcPct val="115000"/>
                </a:lnSpc>
                <a:spcBef>
                  <a:spcPts val="0"/>
                </a:spcBef>
                <a:spcAft>
                  <a:spcPts val="1000"/>
                </a:spcAft>
              </a:pPr>
              <a:r>
                <a:rPr lang="vi-VN" sz="1200">
                  <a:effectLst/>
                  <a:latin typeface="Times New Roman"/>
                  <a:ea typeface="Calibri"/>
                  <a:cs typeface="Times New Roman"/>
                </a:rPr>
                <a:t>.........................................</a:t>
              </a:r>
              <a:endParaRPr lang="en-US" sz="1100">
                <a:effectLst/>
                <a:latin typeface="Calibri"/>
                <a:ea typeface="Calibri"/>
                <a:cs typeface="Times New Roman"/>
              </a:endParaRPr>
            </a:p>
          </p:txBody>
        </p:sp>
        <p:grpSp>
          <p:nvGrpSpPr>
            <p:cNvPr id="13" name="Group 12"/>
            <p:cNvGrpSpPr/>
            <p:nvPr/>
          </p:nvGrpSpPr>
          <p:grpSpPr>
            <a:xfrm>
              <a:off x="3452117" y="760288"/>
              <a:ext cx="421005" cy="2496185"/>
              <a:chOff x="0" y="0"/>
              <a:chExt cx="421240" cy="2496620"/>
            </a:xfrm>
          </p:grpSpPr>
          <p:cxnSp>
            <p:nvCxnSpPr>
              <p:cNvPr id="18" name="Straight Arrow Connector 17"/>
              <p:cNvCxnSpPr/>
              <p:nvPr/>
            </p:nvCxnSpPr>
            <p:spPr>
              <a:xfrm flipV="1">
                <a:off x="30822" y="0"/>
                <a:ext cx="328295" cy="11176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0" y="1130157"/>
                <a:ext cx="359117" cy="45719"/>
              </a:xfrm>
              <a:prstGeom prst="straightConnector1">
                <a:avLst/>
              </a:prstGeom>
              <a:noFill/>
              <a:ln w="28575" cap="flat" cmpd="sng" algn="ctr">
                <a:solidFill>
                  <a:sysClr val="windowText" lastClr="000000"/>
                </a:solidFill>
                <a:prstDash val="solid"/>
                <a:tailEnd type="triangle"/>
              </a:ln>
              <a:effectLst/>
            </p:spPr>
          </p:cxnSp>
          <p:cxnSp>
            <p:nvCxnSpPr>
              <p:cNvPr id="20" name="Straight Arrow Connector 19"/>
              <p:cNvCxnSpPr/>
              <p:nvPr/>
            </p:nvCxnSpPr>
            <p:spPr>
              <a:xfrm>
                <a:off x="30822" y="1150705"/>
                <a:ext cx="390418" cy="1345915"/>
              </a:xfrm>
              <a:prstGeom prst="straightConnector1">
                <a:avLst/>
              </a:prstGeom>
              <a:noFill/>
              <a:ln w="28575" cap="flat" cmpd="sng" algn="ctr">
                <a:solidFill>
                  <a:sysClr val="windowText" lastClr="000000"/>
                </a:solidFill>
                <a:prstDash val="solid"/>
                <a:tailEnd type="triangle"/>
              </a:ln>
              <a:effectLst/>
            </p:spPr>
          </p:cxnSp>
        </p:grpSp>
        <p:grpSp>
          <p:nvGrpSpPr>
            <p:cNvPr id="14" name="Group 13"/>
            <p:cNvGrpSpPr/>
            <p:nvPr/>
          </p:nvGrpSpPr>
          <p:grpSpPr>
            <a:xfrm flipH="1">
              <a:off x="1828800" y="760288"/>
              <a:ext cx="359425" cy="2496185"/>
              <a:chOff x="0" y="0"/>
              <a:chExt cx="421240" cy="2496620"/>
            </a:xfrm>
          </p:grpSpPr>
          <p:cxnSp>
            <p:nvCxnSpPr>
              <p:cNvPr id="15" name="Straight Arrow Connector 14"/>
              <p:cNvCxnSpPr/>
              <p:nvPr/>
            </p:nvCxnSpPr>
            <p:spPr>
              <a:xfrm flipV="1">
                <a:off x="30822" y="0"/>
                <a:ext cx="328295" cy="1117600"/>
              </a:xfrm>
              <a:prstGeom prst="straightConnector1">
                <a:avLst/>
              </a:prstGeom>
              <a:noFill/>
              <a:ln w="28575" cap="flat" cmpd="sng" algn="ctr">
                <a:solidFill>
                  <a:sysClr val="windowText" lastClr="000000"/>
                </a:solidFill>
                <a:prstDash val="solid"/>
                <a:tailEnd type="triangle"/>
              </a:ln>
              <a:effectLst/>
            </p:spPr>
          </p:cxnSp>
          <p:cxnSp>
            <p:nvCxnSpPr>
              <p:cNvPr id="16" name="Straight Arrow Connector 15"/>
              <p:cNvCxnSpPr/>
              <p:nvPr/>
            </p:nvCxnSpPr>
            <p:spPr>
              <a:xfrm>
                <a:off x="0" y="1130157"/>
                <a:ext cx="359117" cy="45719"/>
              </a:xfrm>
              <a:prstGeom prst="straightConnector1">
                <a:avLst/>
              </a:prstGeom>
              <a:noFill/>
              <a:ln w="28575" cap="flat" cmpd="sng" algn="ctr">
                <a:solidFill>
                  <a:sysClr val="windowText" lastClr="000000"/>
                </a:solidFill>
                <a:prstDash val="solid"/>
                <a:tailEnd type="triangle"/>
              </a:ln>
              <a:effectLst/>
            </p:spPr>
          </p:cxnSp>
          <p:cxnSp>
            <p:nvCxnSpPr>
              <p:cNvPr id="17" name="Straight Arrow Connector 16"/>
              <p:cNvCxnSpPr/>
              <p:nvPr/>
            </p:nvCxnSpPr>
            <p:spPr>
              <a:xfrm>
                <a:off x="30822" y="1150705"/>
                <a:ext cx="390418" cy="1345915"/>
              </a:xfrm>
              <a:prstGeom prst="straightConnector1">
                <a:avLst/>
              </a:prstGeom>
              <a:noFill/>
              <a:ln w="28575" cap="flat" cmpd="sng" algn="ctr">
                <a:solidFill>
                  <a:sysClr val="windowText" lastClr="000000"/>
                </a:solidFill>
                <a:prstDash val="solid"/>
                <a:tailEnd type="triangle"/>
              </a:ln>
              <a:effectLst/>
            </p:spPr>
          </p:cxnSp>
        </p:grpSp>
      </p:grpSp>
      <p:sp>
        <p:nvSpPr>
          <p:cNvPr id="4" name="Rectangle 3"/>
          <p:cNvSpPr/>
          <p:nvPr/>
        </p:nvSpPr>
        <p:spPr>
          <a:xfrm>
            <a:off x="228600" y="2873835"/>
            <a:ext cx="4800600" cy="3785652"/>
          </a:xfrm>
          <a:prstGeom prst="rect">
            <a:avLst/>
          </a:prstGeom>
          <a:solidFill>
            <a:srgbClr val="FFC000"/>
          </a:solidFill>
        </p:spPr>
        <p:txBody>
          <a:bodyPr wrap="square">
            <a:spAutoFit/>
          </a:bodyPr>
          <a:lstStyle/>
          <a:p>
            <a:r>
              <a:rPr lang="en-US" sz="1600" b="1" u="sng" dirty="0">
                <a:latin typeface="Times New Roman" pitchFamily="18" charset="0"/>
                <a:cs typeface="Times New Roman" pitchFamily="18" charset="0"/>
              </a:rPr>
              <a:t>GV </a:t>
            </a:r>
            <a:r>
              <a:rPr lang="vi-VN" sz="1600" b="1" u="sng" dirty="0">
                <a:latin typeface="Times New Roman" pitchFamily="18" charset="0"/>
                <a:cs typeface="Times New Roman" pitchFamily="18" charset="0"/>
              </a:rPr>
              <a:t>giải đáp: </a:t>
            </a:r>
            <a:r>
              <a:rPr lang="en-US" sz="1600" dirty="0">
                <a:latin typeface="Times New Roman" pitchFamily="18" charset="0"/>
                <a:cs typeface="Times New Roman" pitchFamily="18" charset="0"/>
              </a:rPr>
              <a:t>VD </a:t>
            </a:r>
            <a:r>
              <a:rPr lang="en-US" sz="1600" dirty="0" err="1">
                <a:latin typeface="Times New Roman" pitchFamily="18" charset="0"/>
                <a:cs typeface="Times New Roman" pitchFamily="18" charset="0"/>
              </a:rPr>
              <a:t>công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việc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tin</a:t>
            </a:r>
            <a:r>
              <a:rPr lang="vi-VN"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+ 1.</a:t>
            </a:r>
            <a:r>
              <a:rPr lang="en-US" sz="1600" dirty="0" err="1">
                <a:latin typeface="Times New Roman" pitchFamily="18" charset="0"/>
                <a:cs typeface="Times New Roman" pitchFamily="18" charset="0"/>
              </a:rPr>
              <a:t>Công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việc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lập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sửa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chữa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tử</a:t>
            </a:r>
            <a:r>
              <a:rPr lang="vi-VN"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+ 2.</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khỏe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tốt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lực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nâng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cập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tin </a:t>
            </a:r>
            <a:r>
              <a:rPr lang="en-US" sz="1600" dirty="0" err="1">
                <a:latin typeface="Times New Roman" pitchFamily="18" charset="0"/>
                <a:cs typeface="Times New Roman" pitchFamily="18" charset="0"/>
              </a:rPr>
              <a:t>nhanh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xác</a:t>
            </a:r>
            <a:r>
              <a:rPr lang="en-US" sz="1600" dirty="0">
                <a:latin typeface="Times New Roman" pitchFamily="18" charset="0"/>
                <a:cs typeface="Times New Roman" pitchFamily="18" charset="0"/>
              </a:rPr>
              <a:t>,…</a:t>
            </a:r>
          </a:p>
          <a:p>
            <a:r>
              <a:rPr lang="vi-VN" sz="1600" dirty="0">
                <a:latin typeface="Times New Roman" pitchFamily="18" charset="0"/>
                <a:cs typeface="Times New Roman" pitchFamily="18" charset="0"/>
              </a:rPr>
              <a:t>+ 3.</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việc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hậu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lớn</a:t>
            </a:r>
            <a:r>
              <a:rPr lang="en-US" sz="1600" dirty="0">
                <a:latin typeface="Times New Roman" pitchFamily="18" charset="0"/>
                <a:cs typeface="Times New Roman" pitchFamily="18" charset="0"/>
              </a:rPr>
              <a:t>,… …</a:t>
            </a:r>
          </a:p>
          <a:p>
            <a:r>
              <a:rPr lang="vi-VN" sz="1600" dirty="0">
                <a:latin typeface="Times New Roman" pitchFamily="18" charset="0"/>
                <a:cs typeface="Times New Roman" pitchFamily="18" charset="0"/>
              </a:rPr>
              <a:t>+ 4.</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ngày</a:t>
            </a:r>
            <a:r>
              <a:rPr lang="en-US" sz="1600" dirty="0">
                <a:latin typeface="Times New Roman" pitchFamily="18" charset="0"/>
                <a:cs typeface="Times New Roman" pitchFamily="18" charset="0"/>
              </a:rPr>
              <a:t> nay </a:t>
            </a:r>
            <a:r>
              <a:rPr lang="en-US" sz="1600" dirty="0" err="1">
                <a:latin typeface="Times New Roman" pitchFamily="18" charset="0"/>
                <a:cs typeface="Times New Roman" pitchFamily="18" charset="0"/>
              </a:rPr>
              <a:t>phù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hợp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tốc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vi-VN"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+ 5.</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doanh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nghiệp</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+ 6.</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Lĩnh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vực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xuất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phổ</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cuộc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dịch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ngày</a:t>
            </a:r>
            <a:r>
              <a:rPr lang="en-US" sz="1600" dirty="0">
                <a:latin typeface="Times New Roman" pitchFamily="18" charset="0"/>
                <a:cs typeface="Times New Roman" pitchFamily="18" charset="0"/>
              </a:rPr>
              <a:t> nay</a:t>
            </a:r>
            <a:r>
              <a:rPr lang="vi-VN"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43014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2862072"/>
          </a:xfrm>
        </p:spPr>
        <p:txBody>
          <a:bodyPr>
            <a:normAutofit/>
          </a:bodyPr>
          <a:lstStyle/>
          <a:p>
            <a:r>
              <a:rPr lang="vi-VN" sz="5400" b="1" dirty="0">
                <a:solidFill>
                  <a:srgbClr val="C00000"/>
                </a:solidFill>
                <a:latin typeface="Times New Roman" pitchFamily="18" charset="0"/>
                <a:cs typeface="Times New Roman" pitchFamily="18" charset="0"/>
              </a:rPr>
              <a:t>HẾT BÀI !</a:t>
            </a:r>
            <a:endParaRPr lang="en-US" sz="5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93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ả lời câu hỏi Công nghệ 10 Bài 7 | Soạn Công nghệ 10 Bài 7 ngắn nhất -  Kết nối T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0"/>
            <a:ext cx="8305800" cy="4495800"/>
          </a:xfrm>
          <a:prstGeom prst="rect">
            <a:avLst/>
          </a:prstGeom>
          <a:noFill/>
          <a:ln>
            <a:noFill/>
          </a:ln>
        </p:spPr>
      </p:pic>
      <p:sp>
        <p:nvSpPr>
          <p:cNvPr id="5" name="TextBox 4"/>
          <p:cNvSpPr txBox="1"/>
          <p:nvPr/>
        </p:nvSpPr>
        <p:spPr>
          <a:xfrm>
            <a:off x="0" y="3886200"/>
            <a:ext cx="9067800" cy="3046988"/>
          </a:xfrm>
          <a:prstGeom prst="rect">
            <a:avLst/>
          </a:prstGeom>
          <a:solidFill>
            <a:srgbClr val="FFC000"/>
          </a:solidFill>
        </p:spPr>
        <p:txBody>
          <a:bodyPr wrap="square" rtlCol="0">
            <a:spAutoFit/>
          </a:bodyPr>
          <a:lstStyle/>
          <a:p>
            <a:pPr lvl="0"/>
            <a:r>
              <a:rPr lang="vi-VN" sz="2400" i="1" u="sng" dirty="0">
                <a:solidFill>
                  <a:srgbClr val="FF0000"/>
                </a:solidFill>
                <a:latin typeface="Times New Roman" pitchFamily="18" charset="0"/>
                <a:cs typeface="Times New Roman" pitchFamily="18" charset="0"/>
              </a:rPr>
              <a:t>GV cho đáp án: </a:t>
            </a:r>
            <a:endParaRPr lang="en-US" sz="2400" i="1" u="sng" dirty="0">
              <a:solidFill>
                <a:srgbClr val="FF0000"/>
              </a:solidFill>
              <a:latin typeface="Times New Roman" pitchFamily="18" charset="0"/>
              <a:cs typeface="Times New Roman" pitchFamily="18" charset="0"/>
            </a:endParaRPr>
          </a:p>
          <a:p>
            <a:r>
              <a:rPr lang="vi-VN" sz="2400" dirty="0">
                <a:latin typeface="Times New Roman" pitchFamily="18" charset="0"/>
                <a:cs typeface="Times New Roman" pitchFamily="18" charset="0"/>
              </a:rPr>
              <a:t>+ Người trong ảnh làm nghề sửa chữa ô tô, lắp ráp ô tô, thuộc ngành công nghệ kĩ thuật ô tô.</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Em chọn ngành điện - điện tử.</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Lí do: ngành điện – điện tử có liên quan đến sự logic, tỉ mỉ và bản thân em yêu thích điều đó. Bố em cũng làm việc trong ngành này.</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Để làm nghề này em cần học Đại học hoặc Cao đẳng, Trung cấp, học nghề, tự học..  về chuyên ngành điện – điện tử.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0120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0" y="2057400"/>
            <a:ext cx="4343400" cy="4724400"/>
          </a:xfrm>
          <a:solidFill>
            <a:schemeClr val="accent5"/>
          </a:solidFill>
        </p:spPr>
        <p:txBody>
          <a:bodyPr>
            <a:noAutofit/>
          </a:bodyPr>
          <a:lstStyle/>
          <a:p>
            <a:pPr algn="l"/>
            <a:r>
              <a:rPr lang="vi-VN" sz="2400" dirty="0">
                <a:solidFill>
                  <a:schemeClr val="tx1"/>
                </a:solidFill>
                <a:latin typeface="Times New Roman" pitchFamily="18" charset="0"/>
                <a:cs typeface="Times New Roman" pitchFamily="18" charset="0"/>
              </a:rPr>
              <a:t>9. Ngành điện – điện tử</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10. Ngành điện tử - viễn thông</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11. Ngành địa lí</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12. Ngành địa kĩ thuật – địa môi trường</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13. Ngành điện tự động tàu thủy</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14. Ngành điều khiển tự động</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15. Ngành hệ thống thông tin</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16. Ngành hóa học</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17. Ngành hải dương học – khí tượng – thủy văn</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18. Ngành khoa học máy tính.</a:t>
            </a:r>
            <a:endParaRPr lang="en-US" sz="2400" dirty="0">
              <a:solidFill>
                <a:schemeClr val="tx1"/>
              </a:solidFill>
              <a:latin typeface="Times New Roman" pitchFamily="18" charset="0"/>
              <a:cs typeface="Times New Roman" pitchFamily="18" charset="0"/>
            </a:endParaRPr>
          </a:p>
        </p:txBody>
      </p:sp>
      <p:sp>
        <p:nvSpPr>
          <p:cNvPr id="4" name="Title 2"/>
          <p:cNvSpPr txBox="1">
            <a:spLocks/>
          </p:cNvSpPr>
          <p:nvPr/>
        </p:nvSpPr>
        <p:spPr>
          <a:xfrm>
            <a:off x="76200" y="2057400"/>
            <a:ext cx="4572000" cy="4724400"/>
          </a:xfrm>
          <a:prstGeom prst="rect">
            <a:avLst/>
          </a:prstGeom>
          <a:solidFill>
            <a:schemeClr val="accent5"/>
          </a:solidFill>
          <a:ln>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vi-VN" sz="2400" b="1" u="sng" dirty="0">
                <a:solidFill>
                  <a:schemeClr val="tx1"/>
                </a:solidFill>
                <a:latin typeface="Times New Roman" pitchFamily="18" charset="0"/>
                <a:cs typeface="Times New Roman" pitchFamily="18" charset="0"/>
              </a:rPr>
              <a:t>GV cho đáp án: </a:t>
            </a:r>
            <a:r>
              <a:rPr lang="vi-VN" sz="2400" dirty="0">
                <a:solidFill>
                  <a:schemeClr val="tx1"/>
                </a:solidFill>
                <a:latin typeface="Times New Roman" pitchFamily="18" charset="0"/>
                <a:cs typeface="Times New Roman" pitchFamily="18" charset="0"/>
              </a:rPr>
              <a:t>Kể tên một số ngành nghề kĩ thuật, công nghệ mà em biết.</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1. Ngành công nghệ sau thu hoạch</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2. Ngành công nghệ kĩ thuật tự động</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3. Nhóm ngành cơ khí</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4. Ngành cơ khí kĩ thuật chế tạo</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5. Ngành cơ khí tự động và robot</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6. Ngành cơ điện tử</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7. Ngành cơ kĩ thuật</a:t>
            </a:r>
            <a:br>
              <a:rPr lang="en-US" sz="2400" dirty="0">
                <a:solidFill>
                  <a:schemeClr val="tx1"/>
                </a:solidFill>
                <a:latin typeface="Times New Roman" pitchFamily="18" charset="0"/>
                <a:cs typeface="Times New Roman" pitchFamily="18" charset="0"/>
              </a:rPr>
            </a:br>
            <a:r>
              <a:rPr lang="vi-VN" sz="2400" dirty="0">
                <a:solidFill>
                  <a:schemeClr val="tx1"/>
                </a:solidFill>
                <a:latin typeface="Times New Roman" pitchFamily="18" charset="0"/>
                <a:cs typeface="Times New Roman" pitchFamily="18" charset="0"/>
              </a:rPr>
              <a:t>8. Ngành cơ tin kĩ thuật</a:t>
            </a:r>
          </a:p>
        </p:txBody>
      </p:sp>
      <p:sp>
        <p:nvSpPr>
          <p:cNvPr id="5" name="Rectangle 4"/>
          <p:cNvSpPr/>
          <p:nvPr/>
        </p:nvSpPr>
        <p:spPr>
          <a:xfrm>
            <a:off x="381000" y="152400"/>
            <a:ext cx="8534400" cy="1077218"/>
          </a:xfrm>
          <a:prstGeom prst="rect">
            <a:avLst/>
          </a:prstGeom>
        </p:spPr>
        <p:txBody>
          <a:bodyPr wrap="square">
            <a:spAutoFit/>
          </a:bodyPr>
          <a:lstStyle/>
          <a:p>
            <a:r>
              <a:rPr lang="vi-VN" sz="3200" dirty="0">
                <a:latin typeface="Times New Roman" pitchFamily="18" charset="0"/>
                <a:cs typeface="Times New Roman" pitchFamily="18" charset="0"/>
              </a:rPr>
              <a:t>- HS kể tên một số ngành nghề kĩ thuật, công nghệ mà em biết?</a:t>
            </a:r>
            <a:endParaRPr lang="en-US" sz="3200" dirty="0"/>
          </a:p>
        </p:txBody>
      </p:sp>
    </p:spTree>
    <p:extLst>
      <p:ext uri="{BB962C8B-B14F-4D97-AF65-F5344CB8AC3E}">
        <p14:creationId xmlns:p14="http://schemas.microsoft.com/office/powerpoint/2010/main" val="35646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7408333" cy="4343400"/>
          </a:xfrm>
        </p:spPr>
        <p:txBody>
          <a:bodyPr>
            <a:noAutofit/>
          </a:bodyPr>
          <a:lstStyle/>
          <a:p>
            <a:pPr marL="0" indent="0">
              <a:buNone/>
            </a:pPr>
            <a:r>
              <a:rPr lang="en-US" b="1" u="sng" dirty="0">
                <a:solidFill>
                  <a:schemeClr val="tx1"/>
                </a:solidFill>
                <a:latin typeface="Times New Roman" pitchFamily="18" charset="0"/>
                <a:cs typeface="Times New Roman" pitchFamily="18" charset="0"/>
              </a:rPr>
              <a:t>I/</a:t>
            </a:r>
            <a:r>
              <a:rPr lang="vi-VN" b="1" u="sng" dirty="0">
                <a:solidFill>
                  <a:schemeClr val="tx1"/>
                </a:solidFill>
                <a:latin typeface="Times New Roman" pitchFamily="18" charset="0"/>
                <a:cs typeface="Times New Roman" pitchFamily="18" charset="0"/>
              </a:rPr>
              <a:t> Khái quát về ngành nghề kĩ thuật, công nghệ:</a:t>
            </a:r>
            <a:endParaRPr lang="en-US" dirty="0">
              <a:solidFill>
                <a:schemeClr val="tx1"/>
              </a:solidFill>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a:t>
            </a: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V</a:t>
            </a:r>
            <a:r>
              <a:rPr lang="en-US" dirty="0" err="1">
                <a:latin typeface="Times New Roman" pitchFamily="18" charset="0"/>
                <a:cs typeface="Times New Roman" pitchFamily="18" charset="0"/>
              </a:rPr>
              <a:t>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trò</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n</a:t>
            </a:r>
            <a:r>
              <a:rPr lang="en-US" dirty="0" err="1">
                <a:latin typeface="Times New Roman" pitchFamily="18" charset="0"/>
                <a:cs typeface="Times New Roman" pitchFamily="18" charset="0"/>
              </a:rPr>
              <a:t>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vi-VN" dirty="0">
                <a:latin typeface="Times New Roman" pitchFamily="18" charset="0"/>
                <a:cs typeface="Times New Roman" pitchFamily="18" charset="0"/>
              </a:rPr>
              <a:t>: rất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nâng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minh,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a:t>
            </a:r>
          </a:p>
          <a:p>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6831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7408333" cy="22098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r>
              <a:rPr lang="en-US" b="1" u="sng"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lvl="0" indent="0">
              <a:spcBef>
                <a:spcPts val="0"/>
              </a:spcBef>
              <a:buNone/>
            </a:pPr>
            <a:r>
              <a:rPr lang="vi-VN" b="1" dirty="0">
                <a:solidFill>
                  <a:schemeClr val="tx1"/>
                </a:solidFill>
                <a:latin typeface="Times New Roman" pitchFamily="18" charset="0"/>
                <a:cs typeface="Times New Roman" pitchFamily="18" charset="0"/>
              </a:rPr>
              <a:t>1. Nghề thuộc ngành cơ khí:</a:t>
            </a:r>
            <a:endParaRPr lang="en-US" dirty="0">
              <a:solidFill>
                <a:schemeClr val="tx1"/>
              </a:solidFill>
              <a:latin typeface="Times New Roman" pitchFamily="18" charset="0"/>
              <a:cs typeface="Times New Roman" pitchFamily="18" charset="0"/>
            </a:endParaRPr>
          </a:p>
          <a:p>
            <a:pPr marL="0" lvl="0" indent="0">
              <a:spcBef>
                <a:spcPts val="0"/>
              </a:spcBef>
              <a:buNone/>
            </a:pPr>
            <a:r>
              <a:rPr lang="vi-VN" dirty="0">
                <a:latin typeface="Times New Roman" pitchFamily="18" charset="0"/>
                <a:cs typeface="Times New Roman" pitchFamily="18" charset="0"/>
              </a:rPr>
              <a:t>a. </a:t>
            </a:r>
            <a:r>
              <a:rPr lang="en-US" b="1" i="1" dirty="0" err="1">
                <a:latin typeface="Times New Roman" pitchFamily="18" charset="0"/>
                <a:cs typeface="Times New Roman" pitchFamily="18" charset="0"/>
              </a:rPr>
              <a:t>Giới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thiệu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chung</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en-US" dirty="0">
                <a:solidFill>
                  <a:schemeClr val="tx1"/>
                </a:solidFill>
                <a:latin typeface="Times New Roman" pitchFamily="18" charset="0"/>
                <a:cs typeface="Times New Roman" pitchFamily="18" charset="0"/>
              </a:rPr>
              <a:t>- K</a:t>
            </a:r>
            <a:r>
              <a:rPr lang="vi-VN" dirty="0">
                <a:solidFill>
                  <a:schemeClr val="tx1"/>
                </a:solidFill>
                <a:latin typeface="Times New Roman" pitchFamily="18" charset="0"/>
                <a:cs typeface="Times New Roman" pitchFamily="18" charset="0"/>
              </a:rPr>
              <a:t>ể tên một số nghề thuộc ngành cơ khí</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em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biết</a:t>
            </a:r>
            <a:r>
              <a:rPr lang="en-US" dirty="0">
                <a:solidFill>
                  <a:schemeClr val="tx1"/>
                </a:solidFill>
                <a:latin typeface="Times New Roman" pitchFamily="18" charset="0"/>
                <a:cs typeface="Times New Roman" pitchFamily="18" charset="0"/>
              </a:rPr>
              <a:t>?</a:t>
            </a:r>
          </a:p>
          <a:p>
            <a:pPr marL="0" indent="0">
              <a:spcBef>
                <a:spcPts val="0"/>
              </a:spcBef>
              <a:buNone/>
            </a:pP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Hãy</a:t>
            </a:r>
            <a:r>
              <a:rPr lang="en-US" dirty="0">
                <a:solidFill>
                  <a:schemeClr val="tx1"/>
                </a:solidFill>
                <a:latin typeface="Times New Roman" pitchFamily="18" charset="0"/>
                <a:cs typeface="Times New Roman" pitchFamily="18" charset="0"/>
              </a:rPr>
              <a:t> t</a:t>
            </a:r>
            <a:r>
              <a:rPr lang="vi-VN" dirty="0">
                <a:solidFill>
                  <a:schemeClr val="tx1"/>
                </a:solidFill>
                <a:latin typeface="Times New Roman" pitchFamily="18" charset="0"/>
                <a:cs typeface="Times New Roman" pitchFamily="18" charset="0"/>
              </a:rPr>
              <a:t>hảo luận các nghề vừa gọi tên</a:t>
            </a:r>
            <a:r>
              <a:rPr lang="en-US" dirty="0">
                <a:solidFill>
                  <a:schemeClr val="tx1"/>
                </a:solidFill>
                <a:latin typeface="Times New Roman" pitchFamily="18" charset="0"/>
                <a:cs typeface="Times New Roman" pitchFamily="18" charset="0"/>
              </a:rPr>
              <a:t>?</a:t>
            </a:r>
          </a:p>
          <a:p>
            <a:pPr marL="0" lv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533400" y="533400"/>
            <a:ext cx="8229600" cy="347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4" name="TextBox 3"/>
          <p:cNvSpPr txBox="1"/>
          <p:nvPr/>
        </p:nvSpPr>
        <p:spPr>
          <a:xfrm>
            <a:off x="533400" y="3136880"/>
            <a:ext cx="8458200" cy="3416320"/>
          </a:xfrm>
          <a:prstGeom prst="rect">
            <a:avLst/>
          </a:prstGeom>
          <a:solidFill>
            <a:srgbClr val="DCAE52"/>
          </a:solidFill>
          <a:ln>
            <a:solidFill>
              <a:schemeClr val="accent1"/>
            </a:solidFill>
          </a:ln>
        </p:spPr>
        <p:txBody>
          <a:bodyPr wrap="square" rtlCol="0">
            <a:spAutoFit/>
          </a:bodyPr>
          <a:lstStyle/>
          <a:p>
            <a:pPr lvl="0"/>
            <a:r>
              <a:rPr lang="en-US" sz="2400" b="1" u="sng" dirty="0">
                <a:latin typeface="Times New Roman" pitchFamily="18" charset="0"/>
                <a:cs typeface="Times New Roman" pitchFamily="18" charset="0"/>
              </a:rPr>
              <a:t>GV </a:t>
            </a:r>
            <a:r>
              <a:rPr lang="en-US" sz="2400" b="1" u="sng" dirty="0" err="1">
                <a:latin typeface="Times New Roman" pitchFamily="18" charset="0"/>
                <a:cs typeface="Times New Roman" pitchFamily="18" charset="0"/>
              </a:rPr>
              <a:t>giải</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đáp</a:t>
            </a:r>
            <a:r>
              <a:rPr lang="en-US" sz="2400" b="1" u="sng"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nghề thuộc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a:t>
            </a:r>
          </a:p>
          <a:p>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CNC</a:t>
            </a:r>
          </a:p>
          <a:p>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a:t>
            </a:r>
          </a:p>
          <a:p>
            <a:pPr lvl="0"/>
            <a:r>
              <a:rPr lang="en-US" sz="2400" b="1" u="sng" dirty="0">
                <a:latin typeface="Times New Roman" pitchFamily="18" charset="0"/>
                <a:cs typeface="Times New Roman" pitchFamily="18" charset="0"/>
              </a:rPr>
              <a:t>GV </a:t>
            </a:r>
            <a:r>
              <a:rPr lang="en-US" sz="2400" b="1" u="sng" dirty="0" err="1">
                <a:latin typeface="Times New Roman" pitchFamily="18" charset="0"/>
                <a:cs typeface="Times New Roman" pitchFamily="18" charset="0"/>
              </a:rPr>
              <a:t>giải</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đáp</a:t>
            </a:r>
            <a:r>
              <a:rPr lang="en-US" sz="2400" b="1" u="sng"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43712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077200" cy="43434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r>
              <a:rPr lang="en-US" b="1" u="sng"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lvl="0" indent="0">
              <a:spcBef>
                <a:spcPts val="0"/>
              </a:spcBef>
              <a:buNone/>
            </a:pPr>
            <a:r>
              <a:rPr lang="vi-VN" b="1" dirty="0">
                <a:solidFill>
                  <a:schemeClr val="tx1"/>
                </a:solidFill>
                <a:latin typeface="Times New Roman" pitchFamily="18" charset="0"/>
                <a:cs typeface="Times New Roman" pitchFamily="18" charset="0"/>
              </a:rPr>
              <a:t>1. Nghề thuộc ngành cơ khí:</a:t>
            </a:r>
            <a:endParaRPr lang="en-US" dirty="0">
              <a:solidFill>
                <a:schemeClr val="tx1"/>
              </a:solidFill>
              <a:latin typeface="Times New Roman" pitchFamily="18" charset="0"/>
              <a:cs typeface="Times New Roman" pitchFamily="18" charset="0"/>
            </a:endParaRPr>
          </a:p>
          <a:p>
            <a:pPr marL="0" lvl="0" indent="0">
              <a:spcBef>
                <a:spcPts val="0"/>
              </a:spcBef>
              <a:buNone/>
            </a:pPr>
            <a:r>
              <a:rPr lang="vi-VN" dirty="0">
                <a:latin typeface="Times New Roman" pitchFamily="18" charset="0"/>
                <a:cs typeface="Times New Roman" pitchFamily="18" charset="0"/>
              </a:rPr>
              <a:t>a. </a:t>
            </a:r>
            <a:r>
              <a:rPr lang="en-US" b="1" i="1" dirty="0" err="1">
                <a:latin typeface="Times New Roman" pitchFamily="18" charset="0"/>
                <a:cs typeface="Times New Roman" pitchFamily="18" charset="0"/>
              </a:rPr>
              <a:t>Giới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thiệu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chung</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p>
          <a:p>
            <a:pPr marL="0" lvl="0" indent="0">
              <a:spcBef>
                <a:spcPts val="0"/>
              </a:spcBef>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mẫu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a:t>
            </a:r>
            <a:r>
              <a:rPr lang="en-US" dirty="0">
                <a:latin typeface="Times New Roman" pitchFamily="18" charset="0"/>
                <a:cs typeface="Times New Roman" pitchFamily="18" charset="0"/>
              </a:rPr>
              <a:t>,...</a:t>
            </a: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490728"/>
            <a:ext cx="8229600" cy="347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761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610600" cy="19812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r>
              <a:rPr lang="en-US" b="1" u="sng"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lvl="0" indent="0">
              <a:spcBef>
                <a:spcPts val="0"/>
              </a:spcBef>
              <a:buNone/>
            </a:pPr>
            <a:r>
              <a:rPr lang="vi-VN" b="1" dirty="0">
                <a:solidFill>
                  <a:schemeClr val="tx1"/>
                </a:solidFill>
                <a:latin typeface="Times New Roman" pitchFamily="18" charset="0"/>
                <a:cs typeface="Times New Roman" pitchFamily="18" charset="0"/>
              </a:rPr>
              <a:t>1. Nghề thuộc ngành cơ khí:</a:t>
            </a:r>
            <a:endParaRPr lang="en-US" dirty="0">
              <a:solidFill>
                <a:schemeClr val="tx1"/>
              </a:solidFill>
              <a:latin typeface="Times New Roman" pitchFamily="18" charset="0"/>
              <a:cs typeface="Times New Roman" pitchFamily="18" charset="0"/>
            </a:endParaRPr>
          </a:p>
          <a:p>
            <a:pPr marL="0" indent="0">
              <a:spcBef>
                <a:spcPts val="0"/>
              </a:spcBef>
              <a:buNone/>
            </a:pPr>
            <a:r>
              <a:rPr lang="vi-VN" b="1" i="1" dirty="0">
                <a:latin typeface="Times New Roman" pitchFamily="18" charset="0"/>
                <a:cs typeface="Times New Roman" pitchFamily="18" charset="0"/>
              </a:rPr>
              <a:t>b. </a:t>
            </a:r>
            <a:r>
              <a:rPr lang="en-US" b="1" i="1" dirty="0" err="1">
                <a:latin typeface="Times New Roman" pitchFamily="18" charset="0"/>
                <a:cs typeface="Times New Roman" pitchFamily="18" charset="0"/>
              </a:rPr>
              <a:t>Yêu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cầu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vọng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61" y="2652713"/>
            <a:ext cx="4800600"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200400"/>
            <a:ext cx="313771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3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610600" cy="6096000"/>
          </a:xfrm>
        </p:spPr>
        <p:txBody>
          <a:bodyPr>
            <a:noAutofit/>
          </a:bodyPr>
          <a:lstStyle/>
          <a:p>
            <a:pPr marL="0" indent="0">
              <a:spcBef>
                <a:spcPts val="0"/>
              </a:spcBef>
              <a:buNone/>
            </a:pPr>
            <a:r>
              <a:rPr lang="en-US" b="1" u="sng" dirty="0">
                <a:solidFill>
                  <a:schemeClr val="tx1"/>
                </a:solidFill>
                <a:latin typeface="Times New Roman" pitchFamily="18" charset="0"/>
                <a:cs typeface="Times New Roman" pitchFamily="18" charset="0"/>
              </a:rPr>
              <a:t>II</a:t>
            </a:r>
            <a:r>
              <a:rPr lang="vi-VN" b="1" u="sng" dirty="0">
                <a:solidFill>
                  <a:schemeClr val="tx1"/>
                </a:solidFill>
                <a:latin typeface="Times New Roman" pitchFamily="18" charset="0"/>
                <a:cs typeface="Times New Roman" pitchFamily="18" charset="0"/>
              </a:rPr>
              <a:t> /Một số ngành nghề kĩ thuật công nghệ</a:t>
            </a:r>
            <a:r>
              <a:rPr lang="en-US" b="1" u="sng"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lvl="0" indent="0">
              <a:spcBef>
                <a:spcPts val="0"/>
              </a:spcBef>
              <a:buNone/>
            </a:pPr>
            <a:r>
              <a:rPr lang="vi-VN" b="1" dirty="0">
                <a:solidFill>
                  <a:schemeClr val="tx1"/>
                </a:solidFill>
                <a:latin typeface="Times New Roman" pitchFamily="18" charset="0"/>
                <a:cs typeface="Times New Roman" pitchFamily="18" charset="0"/>
              </a:rPr>
              <a:t>1. Nghề thuộc ngành cơ khí:</a:t>
            </a:r>
            <a:endParaRPr lang="en-US" dirty="0">
              <a:solidFill>
                <a:schemeClr val="tx1"/>
              </a:solidFill>
              <a:latin typeface="Times New Roman" pitchFamily="18" charset="0"/>
              <a:cs typeface="Times New Roman" pitchFamily="18" charset="0"/>
            </a:endParaRPr>
          </a:p>
          <a:p>
            <a:pPr marL="0" indent="0">
              <a:spcBef>
                <a:spcPts val="0"/>
              </a:spcBef>
              <a:buNone/>
            </a:pPr>
            <a:r>
              <a:rPr lang="vi-VN" b="1" i="1" dirty="0">
                <a:latin typeface="Times New Roman" pitchFamily="18" charset="0"/>
                <a:cs typeface="Times New Roman" pitchFamily="18" charset="0"/>
              </a:rPr>
              <a:t>b. </a:t>
            </a:r>
            <a:r>
              <a:rPr lang="en-US" b="1" i="1" dirty="0" err="1">
                <a:latin typeface="Times New Roman" pitchFamily="18" charset="0"/>
                <a:cs typeface="Times New Roman" pitchFamily="18" charset="0"/>
              </a:rPr>
              <a:t>Yêu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cầu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vọng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vi-VN"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spcBef>
                <a:spcPts val="0"/>
              </a:spcBef>
              <a:buNone/>
            </a:pPr>
            <a:r>
              <a:rPr lang="vi-VN" b="1" i="1" dirty="0">
                <a:latin typeface="Times New Roman" pitchFamily="18" charset="0"/>
                <a:cs typeface="Times New Roman" pitchFamily="18" charset="0"/>
              </a:rPr>
              <a:t>*</a:t>
            </a:r>
            <a:r>
              <a:rPr lang="en-US" b="1" i="1" dirty="0">
                <a:latin typeface="Times New Roman" pitchFamily="18" charset="0"/>
                <a:cs typeface="Times New Roman" pitchFamily="18" charset="0"/>
              </a:rPr>
              <a:t> </a:t>
            </a:r>
            <a:r>
              <a:rPr lang="vi-VN" b="1" i="1" dirty="0">
                <a:latin typeface="Times New Roman" pitchFamily="18" charset="0"/>
                <a:cs typeface="Times New Roman" pitchFamily="18" charset="0"/>
              </a:rPr>
              <a:t>Yêu cầu:</a:t>
            </a:r>
            <a:endParaRPr lang="en-US" dirty="0">
              <a:latin typeface="Times New Roman" pitchFamily="18" charset="0"/>
              <a:cs typeface="Times New Roman" pitchFamily="18" charset="0"/>
            </a:endParaRPr>
          </a:p>
          <a:p>
            <a:pPr marL="0" lvl="0" indent="0">
              <a:spcBef>
                <a:spcPts val="0"/>
              </a:spcBef>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Về chuyên môn: </a:t>
            </a:r>
            <a:endParaRPr lang="en-US" dirty="0">
              <a:latin typeface="Times New Roman" pitchFamily="18" charset="0"/>
              <a:cs typeface="Times New Roman" pitchFamily="18" charset="0"/>
            </a:endParaRPr>
          </a:p>
          <a:p>
            <a:pPr marL="0" indent="0">
              <a:spcBef>
                <a:spcPts val="0"/>
              </a:spcBef>
              <a:buNone/>
            </a:pPr>
            <a:r>
              <a:rPr lang="vi-VN" dirty="0">
                <a:latin typeface="Times New Roman" pitchFamily="18" charset="0"/>
                <a:cs typeface="Times New Roman" pitchFamily="18" charset="0"/>
              </a:rPr>
              <a:t>+ B</a:t>
            </a:r>
            <a:r>
              <a:rPr lang="en-US" dirty="0" err="1">
                <a:latin typeface="Times New Roman" pitchFamily="18" charset="0"/>
                <a:cs typeface="Times New Roman" pitchFamily="18" charset="0"/>
              </a:rPr>
              <a: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mẫu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B</a:t>
            </a:r>
            <a:r>
              <a:rPr lang="en-US" dirty="0" err="1">
                <a:latin typeface="Times New Roman" pitchFamily="18" charset="0"/>
                <a:cs typeface="Times New Roman" pitchFamily="18" charset="0"/>
              </a:rPr>
              <a: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môn</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B</a:t>
            </a:r>
            <a:r>
              <a:rPr lang="en-US" dirty="0" err="1">
                <a:latin typeface="Times New Roman" pitchFamily="18" charset="0"/>
                <a:cs typeface="Times New Roman" pitchFamily="18" charset="0"/>
              </a:rPr>
              <a: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T</a:t>
            </a:r>
            <a:r>
              <a:rPr lang="en-US" dirty="0">
                <a:latin typeface="Times New Roman" pitchFamily="18" charset="0"/>
                <a:cs typeface="Times New Roman" pitchFamily="18" charset="0"/>
              </a:rPr>
              <a:t>ự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nâng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môn</a:t>
            </a:r>
            <a:r>
              <a:rPr lang="en-US" dirty="0">
                <a:latin typeface="Times New Roman" pitchFamily="18" charset="0"/>
                <a:cs typeface="Times New Roman" pitchFamily="18" charset="0"/>
              </a:rPr>
              <a:t>.</a:t>
            </a:r>
          </a:p>
          <a:p>
            <a:pPr marL="0" indent="0">
              <a:spcBef>
                <a:spcPts val="0"/>
              </a:spcBef>
              <a:buNone/>
            </a:pPr>
            <a:r>
              <a:rPr lang="vi-VN" dirty="0">
                <a:latin typeface="Times New Roman" pitchFamily="18" charset="0"/>
                <a:cs typeface="Times New Roman" pitchFamily="18" charset="0"/>
              </a:rPr>
              <a:t>+ C</a:t>
            </a:r>
            <a:r>
              <a:rPr lang="en-US" dirty="0">
                <a:latin typeface="Times New Roman" pitchFamily="18" charset="0"/>
                <a:cs typeface="Times New Roman" pitchFamily="18" charset="0"/>
              </a:rPr>
              <a:t>ó </a:t>
            </a:r>
            <a:r>
              <a:rPr lang="en-US" dirty="0" err="1">
                <a:latin typeface="Times New Roman" pitchFamily="18" charset="0"/>
                <a:cs typeface="Times New Roman" pitchFamily="18" charset="0"/>
              </a:rPr>
              <a:t>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nhạy</a:t>
            </a:r>
            <a:r>
              <a:rPr lang="en-US" dirty="0">
                <a:latin typeface="Times New Roman" pitchFamily="18" charset="0"/>
                <a:cs typeface="Times New Roman" pitchFamily="18" charset="0"/>
              </a:rPr>
              <a:t>...</a:t>
            </a:r>
          </a:p>
          <a:p>
            <a:pPr marL="0" indent="0">
              <a:buNone/>
            </a:pP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728472"/>
          </a:xfrm>
        </p:spPr>
        <p:txBody>
          <a:bodyPr>
            <a:normAutofit fontScale="90000"/>
          </a:bodyPr>
          <a:lstStyle/>
          <a:p>
            <a:r>
              <a:rPr lang="en-US" sz="2800" b="1" dirty="0">
                <a:solidFill>
                  <a:srgbClr val="FF0000"/>
                </a:solidFill>
                <a:latin typeface="Times New Roman" pitchFamily="18" charset="0"/>
                <a:cs typeface="Times New Roman" pitchFamily="18" charset="0"/>
              </a:rPr>
              <a:t>BÀI 7: </a:t>
            </a:r>
            <a:r>
              <a:rPr lang="vi-VN" sz="2800" b="1" dirty="0">
                <a:solidFill>
                  <a:srgbClr val="FF0000"/>
                </a:solidFill>
                <a:latin typeface="Times New Roman" pitchFamily="18" charset="0"/>
                <a:cs typeface="Times New Roman" pitchFamily="18" charset="0"/>
              </a:rPr>
              <a:t>NGÀNH NGHỀ KĨ THUẬT, CÔNG NGHỆ</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5510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281</TotalTime>
  <Words>4100</Words>
  <Application>Microsoft Office PowerPoint</Application>
  <PresentationFormat>On-screen Show (4:3)</PresentationFormat>
  <Paragraphs>245</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Candara</vt:lpstr>
      <vt:lpstr>Symbol</vt:lpstr>
      <vt:lpstr>Times New Roman</vt:lpstr>
      <vt:lpstr>Waveform</vt:lpstr>
      <vt:lpstr>BÀI 7: NGÀNH NGHỀ KĨ THUẬT, CÔNG NGHỆ Số tiết thực hiện: 3 tiết</vt:lpstr>
      <vt:lpstr>PowerPoint Presentation</vt:lpstr>
      <vt:lpstr>PowerPoint Presentation</vt:lpstr>
      <vt:lpstr>9. Ngành điện – điện tử 10. Ngành điện tử - viễn thông 11. Ngành địa lí 12. Ngành địa kĩ thuật – địa môi trường 13. Ngành điện tự động tàu thủy 14. Ngành điều khiển tự động 15. Ngành hệ thống thông tin 16. Ngành hóa học 17. Ngành hải dương học – khí tượng – thủy văn 18. Ngành khoa học máy tính.</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BÀI 7: NGÀNH NGHỀ KĨ THUẬT, CÔNG NGHỆ </vt:lpstr>
      <vt:lpstr>HS báo cáo đề tài: Tìm hiểu hướng nghiệp Việt Nam (xu hướng chọn nghề 2022, những tố chất phù hợp ngành kĩ thuật, công nghệ, khối thi, trường đào tạo):</vt:lpstr>
      <vt:lpstr>HS báo cáo đề tài: Tìm hiểu hướng nghiệp Việt Nam (xu hướng chọn nghề 2022, những tố chất phù hợp ngành kĩ thuật, công nghệ, khối thi, trường đào tạo):</vt:lpstr>
      <vt:lpstr>HS báo cáo đề tài: Tìm hiểu hướng nghiệp Việt Nam (xu hướng chọn nghề 2022, những tố chất phù hợp ngành kĩ thuật, công nghệ, khối thi, trường đào tạo):</vt:lpstr>
      <vt:lpstr>BÀI 7: NGÀNH NGHỀ KĨ THUẬT, CÔNG NGHỆ </vt:lpstr>
      <vt:lpstr>BÀI 7: NGÀNH NGHỀ KĨ THUẬT, CÔNG NGHỆ </vt:lpstr>
      <vt:lpstr>BÀI 7: NGÀNH NGHỀ KĨ THUẬT, CÔNG NGHỆ      CỦNG CỐ BÀI HỌC:</vt:lpstr>
      <vt:lpstr>BÀI 7: NGÀNH NGHỀ KĨ THUẬT, CÔNG NGHỆ </vt:lpstr>
      <vt:lpstr>BÀI 7: NGÀNH NGHỀ KĨ THUẬT, CÔNG NGHỆ Vận dụng:</vt:lpstr>
      <vt:lpstr>BÀI 7: NGÀNH NGHỀ KĨ THUẬT, CÔNG NGHỆ Vận dụng:</vt:lpstr>
      <vt:lpstr>HẾT BÀI !</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40</cp:revision>
  <dcterms:created xsi:type="dcterms:W3CDTF">2022-08-15T14:49:04Z</dcterms:created>
  <dcterms:modified xsi:type="dcterms:W3CDTF">2022-08-30T03:41:16Z</dcterms:modified>
  <cp:category>TV_STEM</cp:category>
</cp:coreProperties>
</file>