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1" r:id="rId6"/>
    <p:sldId id="262" r:id="rId7"/>
    <p:sldId id="263" r:id="rId8"/>
    <p:sldId id="264" r:id="rId9"/>
    <p:sldId id="265" r:id="rId10"/>
    <p:sldId id="266" r:id="rId11"/>
    <p:sldId id="267" r:id="rId12"/>
    <p:sldId id="271" r:id="rId13"/>
    <p:sldId id="269" r:id="rId14"/>
    <p:sldId id="275" r:id="rId15"/>
    <p:sldId id="270" r:id="rId16"/>
    <p:sldId id="282" r:id="rId17"/>
    <p:sldId id="272" r:id="rId18"/>
    <p:sldId id="273" r:id="rId19"/>
    <p:sldId id="283" r:id="rId20"/>
    <p:sldId id="274" r:id="rId21"/>
    <p:sldId id="280" r:id="rId22"/>
    <p:sldId id="278" r:id="rId23"/>
    <p:sldId id="281" r:id="rId24"/>
    <p:sldId id="279" r:id="rId25"/>
    <p:sldId id="277" r:id="rId26"/>
    <p:sldId id="276"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6479F8C-E3E9-4E2B-8DA2-E819D0A4CA04}" type="datetimeFigureOut">
              <a:rPr lang="en-US" smtClean="0"/>
              <a:t>8/30/2022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875B60-92F9-43D9-9799-5DAF4121065F}"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479F8C-E3E9-4E2B-8DA2-E819D0A4CA04}"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75B60-92F9-43D9-9799-5DAF4121065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B875B60-92F9-43D9-9799-5DAF4121065F}"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479F8C-E3E9-4E2B-8DA2-E819D0A4CA04}"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76479F8C-E3E9-4E2B-8DA2-E819D0A4CA04}"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B875B60-92F9-43D9-9799-5DAF4121065F}"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6479F8C-E3E9-4E2B-8DA2-E819D0A4CA04}" type="datetimeFigureOut">
              <a:rPr lang="en-US" smtClean="0"/>
              <a:t>8/30/2022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875B60-92F9-43D9-9799-5DAF4121065F}"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76479F8C-E3E9-4E2B-8DA2-E819D0A4CA04}"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75B60-92F9-43D9-9799-5DAF4121065F}"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6479F8C-E3E9-4E2B-8DA2-E819D0A4CA04}" type="datetimeFigureOut">
              <a:rPr lang="en-US" smtClean="0"/>
              <a:t>8/30/2022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B875B60-92F9-43D9-9799-5DAF4121065F}"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6479F8C-E3E9-4E2B-8DA2-E819D0A4CA04}"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B875B60-92F9-43D9-9799-5DAF412106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6479F8C-E3E9-4E2B-8DA2-E819D0A4CA04}"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B875B60-92F9-43D9-9799-5DAF412106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B875B60-92F9-43D9-9799-5DAF4121065F}"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6479F8C-E3E9-4E2B-8DA2-E819D0A4CA04}" type="datetimeFigureOut">
              <a:rPr lang="en-US" smtClean="0"/>
              <a:t>8/30/2022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B875B60-92F9-43D9-9799-5DAF4121065F}"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6479F8C-E3E9-4E2B-8DA2-E819D0A4CA04}" type="datetimeFigureOut">
              <a:rPr lang="en-US" smtClean="0"/>
              <a:t>8/30/2022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6479F8C-E3E9-4E2B-8DA2-E819D0A4CA04}" type="datetimeFigureOut">
              <a:rPr lang="en-US" smtClean="0"/>
              <a:t>8/30/2022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B875B60-92F9-43D9-9799-5DAF4121065F}"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hc.com.vn/ords/ni--cong-nghe-triluminos-tren-tivi-sony-la-gi" TargetMode="External"/><Relationship Id="rId2" Type="http://schemas.openxmlformats.org/officeDocument/2006/relationships/hyperlink" Target="https://hc.com.vn/ords/g--tivi-son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hc.com.vn/ords/g--tivi-samsu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hc.com.vn/ords/g--tivi-l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hc.com.vn/ords/g--tivi-tc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hc.com.vn/ords/g--tivi-panasoni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382000" cy="914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br>
              <a:rPr lang="en-US" sz="3200" b="1" dirty="0">
                <a:solidFill>
                  <a:srgbClr val="C00000"/>
                </a:solidFill>
                <a:latin typeface="Times New Roman" pitchFamily="18" charset="0"/>
                <a:cs typeface="Times New Roman" pitchFamily="18" charset="0"/>
              </a:rPr>
            </a:br>
            <a:r>
              <a:rPr lang="en-US" sz="3200" b="1" dirty="0" err="1">
                <a:solidFill>
                  <a:srgbClr val="C00000"/>
                </a:solidFill>
                <a:latin typeface="Times New Roman" pitchFamily="18" charset="0"/>
                <a:cs typeface="Times New Roman" pitchFamily="18" charset="0"/>
              </a:rPr>
              <a:t>Số</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tiết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thực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hiện</a:t>
            </a:r>
            <a:r>
              <a:rPr lang="en-US" sz="3200" b="1" dirty="0">
                <a:solidFill>
                  <a:srgbClr val="C00000"/>
                </a:solidFill>
                <a:latin typeface="Times New Roman" pitchFamily="18" charset="0"/>
                <a:cs typeface="Times New Roman" pitchFamily="18" charset="0"/>
              </a:rPr>
              <a:t>: 2 </a:t>
            </a:r>
            <a:r>
              <a:rPr lang="en-US" sz="3200" b="1" dirty="0" err="1">
                <a:solidFill>
                  <a:srgbClr val="C00000"/>
                </a:solidFill>
                <a:latin typeface="Times New Roman" pitchFamily="18" charset="0"/>
                <a:cs typeface="Times New Roman" pitchFamily="18" charset="0"/>
              </a:rPr>
              <a:t>tiết</a:t>
            </a:r>
            <a:endParaRPr lang="en-US" sz="3200" dirty="0">
              <a:solidFill>
                <a:schemeClr val="tx1"/>
              </a:solidFill>
              <a:latin typeface="Times New Roman" pitchFamily="18" charset="0"/>
              <a:cs typeface="Times New Roman" pitchFamily="18" charset="0"/>
            </a:endParaRPr>
          </a:p>
        </p:txBody>
      </p:sp>
      <p:sp>
        <p:nvSpPr>
          <p:cNvPr id="4" name="Rectangle 3"/>
          <p:cNvSpPr/>
          <p:nvPr/>
        </p:nvSpPr>
        <p:spPr>
          <a:xfrm>
            <a:off x="228600" y="3429000"/>
            <a:ext cx="8686800" cy="3046988"/>
          </a:xfrm>
          <a:prstGeom prst="rect">
            <a:avLst/>
          </a:prstGeom>
        </p:spPr>
        <p:txBody>
          <a:bodyPr wrap="square">
            <a:spAutoFit/>
          </a:bodyPr>
          <a:lstStyle/>
          <a:p>
            <a:r>
              <a:rPr lang="en-US" sz="3200" b="1" u="sng" dirty="0">
                <a:solidFill>
                  <a:srgbClr val="002060"/>
                </a:solidFill>
                <a:latin typeface="Times New Roman" pitchFamily="18" charset="0"/>
                <a:cs typeface="Times New Roman" pitchFamily="18" charset="0"/>
              </a:rPr>
              <a:t>I/ </a:t>
            </a:r>
            <a:r>
              <a:rPr lang="en-US" sz="3200" b="1" u="sng" dirty="0" err="1">
                <a:solidFill>
                  <a:srgbClr val="002060"/>
                </a:solidFill>
                <a:latin typeface="Times New Roman" pitchFamily="18" charset="0"/>
                <a:cs typeface="Times New Roman" pitchFamily="18" charset="0"/>
              </a:rPr>
              <a:t>Mục</a:t>
            </a:r>
            <a:r>
              <a:rPr lang="en-US" sz="3200" b="1" u="sng" dirty="0">
                <a:solidFill>
                  <a:srgbClr val="002060"/>
                </a:solidFill>
                <a:latin typeface="Times New Roman" pitchFamily="18" charset="0"/>
                <a:cs typeface="Times New Roman" pitchFamily="18" charset="0"/>
              </a:rPr>
              <a:t> </a:t>
            </a:r>
            <a:r>
              <a:rPr lang="en-US" sz="3200" b="1" u="sng" dirty="0" err="1">
                <a:solidFill>
                  <a:srgbClr val="002060"/>
                </a:solidFill>
                <a:latin typeface="Times New Roman" pitchFamily="18" charset="0"/>
                <a:cs typeface="Times New Roman" pitchFamily="18" charset="0"/>
              </a:rPr>
              <a:t>tiêu</a:t>
            </a:r>
            <a:r>
              <a:rPr lang="en-US" sz="3200" b="1" u="sng" dirty="0">
                <a:solidFill>
                  <a:srgbClr val="002060"/>
                </a:solidFill>
                <a:latin typeface="Times New Roman" pitchFamily="18" charset="0"/>
                <a:cs typeface="Times New Roman" pitchFamily="18" charset="0"/>
              </a:rPr>
              <a:t>:</a:t>
            </a:r>
            <a:br>
              <a:rPr lang="en-US" sz="3200" u="sng" dirty="0">
                <a:solidFill>
                  <a:srgbClr val="002060"/>
                </a:solidFill>
                <a:latin typeface="Times New Roman" pitchFamily="18" charset="0"/>
                <a:cs typeface="Times New Roman" pitchFamily="18" charset="0"/>
              </a:rPr>
            </a:br>
            <a:r>
              <a:rPr lang="vi-VN" sz="3200" dirty="0">
                <a:solidFill>
                  <a:srgbClr val="002060"/>
                </a:solidFill>
                <a:latin typeface="Times New Roman" pitchFamily="18" charset="0"/>
                <a:cs typeface="Times New Roman" pitchFamily="18" charset="0"/>
              </a:rPr>
              <a:t>- Giải thích được các tiêu chí cơ bản trong đánh giá công nghệ</a:t>
            </a:r>
            <a:r>
              <a:rPr lang="en-US" sz="3200" dirty="0">
                <a:solidFill>
                  <a:srgbClr val="002060"/>
                </a:solidFill>
                <a:latin typeface="Times New Roman" pitchFamily="18" charset="0"/>
                <a:cs typeface="Times New Roman" pitchFamily="18" charset="0"/>
              </a:rPr>
              <a:t>.</a:t>
            </a:r>
            <a:br>
              <a:rPr lang="en-US" sz="3200" dirty="0">
                <a:solidFill>
                  <a:srgbClr val="002060"/>
                </a:solidFill>
                <a:latin typeface="Times New Roman" pitchFamily="18" charset="0"/>
                <a:cs typeface="Times New Roman" pitchFamily="18" charset="0"/>
              </a:rPr>
            </a:br>
            <a:r>
              <a:rPr lang="vi-VN" sz="3200" dirty="0">
                <a:solidFill>
                  <a:srgbClr val="002060"/>
                </a:solidFill>
                <a:latin typeface="Times New Roman" pitchFamily="18" charset="0"/>
                <a:cs typeface="Times New Roman" pitchFamily="18" charset="0"/>
              </a:rPr>
              <a:t>- Đánh giá được một số sản phẩm công nghệ phổ biến.</a:t>
            </a:r>
            <a:br>
              <a:rPr lang="en-US" sz="3200" dirty="0">
                <a:solidFill>
                  <a:srgbClr val="002060"/>
                </a:solidFill>
                <a:latin typeface="Times New Roman" pitchFamily="18" charset="0"/>
                <a:cs typeface="Times New Roman" pitchFamily="18" charset="0"/>
              </a:rPr>
            </a:br>
            <a:endParaRPr lang="en-US" sz="3200" dirty="0">
              <a:solidFill>
                <a:srgbClr val="002060"/>
              </a:solidFill>
            </a:endParaRPr>
          </a:p>
        </p:txBody>
      </p:sp>
    </p:spTree>
    <p:extLst>
      <p:ext uri="{BB962C8B-B14F-4D97-AF65-F5344CB8AC3E}">
        <p14:creationId xmlns:p14="http://schemas.microsoft.com/office/powerpoint/2010/main" val="327152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382000" cy="533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228600" y="304800"/>
            <a:ext cx="8763000" cy="1446550"/>
          </a:xfrm>
          <a:prstGeom prst="rect">
            <a:avLst/>
          </a:prstGeom>
        </p:spPr>
        <p:txBody>
          <a:bodyPr wrap="square">
            <a:spAutoFit/>
          </a:bodyPr>
          <a:lstStyle/>
          <a:p>
            <a:r>
              <a:rPr lang="vi-VN" sz="2200" b="1" u="sng" dirty="0">
                <a:solidFill>
                  <a:srgbClr val="002060"/>
                </a:solidFill>
              </a:rPr>
              <a:t>I/ Khái quát về đánh giá công nghệ</a:t>
            </a:r>
            <a:r>
              <a:rPr lang="en-US" sz="2200" b="1" u="sng" dirty="0">
                <a:solidFill>
                  <a:srgbClr val="002060"/>
                </a:solidFill>
              </a:rPr>
              <a:t>:</a:t>
            </a:r>
            <a:endParaRPr lang="vi-VN" sz="2200" b="1" u="sng" dirty="0">
              <a:solidFill>
                <a:srgbClr val="002060"/>
              </a:solidFill>
            </a:endParaRPr>
          </a:p>
          <a:p>
            <a:r>
              <a:rPr lang="en-US" sz="2200" b="1" u="sng" dirty="0">
                <a:solidFill>
                  <a:srgbClr val="002060"/>
                </a:solidFill>
              </a:rPr>
              <a:t>II/ </a:t>
            </a:r>
            <a:r>
              <a:rPr lang="vi-VN" sz="2200" b="1" u="sng" dirty="0">
                <a:solidFill>
                  <a:srgbClr val="002060"/>
                </a:solidFill>
              </a:rPr>
              <a:t>Đánh giá công nghệ và sản xuất công nghệ:</a:t>
            </a:r>
            <a:endParaRPr lang="en-US" sz="2200" dirty="0">
              <a:solidFill>
                <a:srgbClr val="002060"/>
              </a:solidFill>
            </a:endParaRPr>
          </a:p>
          <a:p>
            <a:pPr marL="457200" lvl="0" indent="-457200">
              <a:buAutoNum type="arabicPeriod"/>
            </a:pPr>
            <a:r>
              <a:rPr lang="vi-VN" sz="2200" b="1" i="1" u="sng" dirty="0">
                <a:solidFill>
                  <a:srgbClr val="002060"/>
                </a:solidFill>
              </a:rPr>
              <a:t>Tiêu chí đánh giá công nghệ</a:t>
            </a:r>
            <a:r>
              <a:rPr lang="vi-VN" sz="2200" b="1" i="1" dirty="0">
                <a:solidFill>
                  <a:srgbClr val="002060"/>
                </a:solidFill>
              </a:rPr>
              <a:t>:</a:t>
            </a:r>
          </a:p>
          <a:p>
            <a:pPr marL="457200" lvl="0" indent="-457200">
              <a:buAutoNum type="arabicPeriod"/>
            </a:pPr>
            <a:r>
              <a:rPr lang="vi-VN" sz="2200" b="1" i="1" dirty="0"/>
              <a:t>Tiêu chí đánh giá sản phẩm công nghệ:</a:t>
            </a:r>
            <a:endParaRPr lang="en-US" sz="2200" dirty="0"/>
          </a:p>
        </p:txBody>
      </p:sp>
      <p:graphicFrame>
        <p:nvGraphicFramePr>
          <p:cNvPr id="7" name="Table 6"/>
          <p:cNvGraphicFramePr>
            <a:graphicFrameLocks noGrp="1"/>
          </p:cNvGraphicFramePr>
          <p:nvPr>
            <p:extLst>
              <p:ext uri="{D42A27DB-BD31-4B8C-83A1-F6EECF244321}">
                <p14:modId xmlns:p14="http://schemas.microsoft.com/office/powerpoint/2010/main" val="134759444"/>
              </p:ext>
            </p:extLst>
          </p:nvPr>
        </p:nvGraphicFramePr>
        <p:xfrm>
          <a:off x="3733801" y="1888898"/>
          <a:ext cx="5105399" cy="3292702"/>
        </p:xfrm>
        <a:graphic>
          <a:graphicData uri="http://schemas.openxmlformats.org/drawingml/2006/table">
            <a:tbl>
              <a:tblPr firstRow="1" firstCol="1" bandRow="1">
                <a:tableStyleId>{5C22544A-7EE6-4342-B048-85BDC9FD1C3A}</a:tableStyleId>
              </a:tblPr>
              <a:tblGrid>
                <a:gridCol w="1631132">
                  <a:extLst>
                    <a:ext uri="{9D8B030D-6E8A-4147-A177-3AD203B41FA5}">
                      <a16:colId xmlns:a16="http://schemas.microsoft.com/office/drawing/2014/main" val="20000"/>
                    </a:ext>
                  </a:extLst>
                </a:gridCol>
                <a:gridCol w="1264467">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vi-VN" sz="2000" dirty="0">
                          <a:effectLst/>
                        </a:rPr>
                        <a:t>Tiêu chí</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Hàn que</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Hàn MAG</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74353">
                <a:tc>
                  <a:txBody>
                    <a:bodyPr/>
                    <a:lstStyle/>
                    <a:p>
                      <a:pPr marL="0" marR="0">
                        <a:lnSpc>
                          <a:spcPct val="115000"/>
                        </a:lnSpc>
                        <a:spcBef>
                          <a:spcPts val="0"/>
                        </a:spcBef>
                        <a:spcAft>
                          <a:spcPts val="0"/>
                        </a:spcAft>
                      </a:pPr>
                      <a:r>
                        <a:rPr lang="vi-VN" sz="2000">
                          <a:effectLst/>
                        </a:rPr>
                        <a:t>Cấu tạo</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Đơn giản</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Phức tạp</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74353">
                <a:tc>
                  <a:txBody>
                    <a:bodyPr/>
                    <a:lstStyle/>
                    <a:p>
                      <a:pPr marL="0" marR="0">
                        <a:lnSpc>
                          <a:spcPct val="115000"/>
                        </a:lnSpc>
                        <a:spcBef>
                          <a:spcPts val="0"/>
                        </a:spcBef>
                        <a:spcAft>
                          <a:spcPts val="0"/>
                        </a:spcAft>
                      </a:pPr>
                      <a:r>
                        <a:rPr lang="vi-VN" sz="2000">
                          <a:effectLst/>
                        </a:rPr>
                        <a:t>Tính năng</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Dễ dùng</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An toàn, dễ dùng</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25549">
                <a:tc>
                  <a:txBody>
                    <a:bodyPr/>
                    <a:lstStyle/>
                    <a:p>
                      <a:pPr marL="0" marR="0">
                        <a:lnSpc>
                          <a:spcPct val="115000"/>
                        </a:lnSpc>
                        <a:spcBef>
                          <a:spcPts val="0"/>
                        </a:spcBef>
                        <a:spcAft>
                          <a:spcPts val="0"/>
                        </a:spcAft>
                      </a:pPr>
                      <a:r>
                        <a:rPr lang="vi-VN" sz="2000">
                          <a:effectLst/>
                        </a:rPr>
                        <a:t>Độ bền</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dirty="0">
                          <a:effectLst/>
                        </a:rPr>
                        <a:t>Bền</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Bền</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35837">
                <a:tc>
                  <a:txBody>
                    <a:bodyPr/>
                    <a:lstStyle/>
                    <a:p>
                      <a:pPr marL="0" marR="0">
                        <a:lnSpc>
                          <a:spcPct val="115000"/>
                        </a:lnSpc>
                        <a:spcBef>
                          <a:spcPts val="0"/>
                        </a:spcBef>
                        <a:spcAft>
                          <a:spcPts val="0"/>
                        </a:spcAft>
                      </a:pPr>
                      <a:r>
                        <a:rPr lang="vi-VN" sz="2000">
                          <a:effectLst/>
                        </a:rPr>
                        <a:t>Thẩm mĩ</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dirty="0">
                          <a:effectLst/>
                        </a:rPr>
                        <a:t>Đẹp</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Mối hàn đẹp hơn</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93956">
                <a:tc>
                  <a:txBody>
                    <a:bodyPr/>
                    <a:lstStyle/>
                    <a:p>
                      <a:pPr marL="0" marR="0">
                        <a:lnSpc>
                          <a:spcPct val="115000"/>
                        </a:lnSpc>
                        <a:spcBef>
                          <a:spcPts val="0"/>
                        </a:spcBef>
                        <a:spcAft>
                          <a:spcPts val="0"/>
                        </a:spcAft>
                      </a:pPr>
                      <a:r>
                        <a:rPr lang="vi-VN" sz="2000" dirty="0">
                          <a:effectLst/>
                        </a:rPr>
                        <a:t>Giá cả</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Rẻ</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Năng suát cao, hiệu quả cao, rẻ</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685800">
                <a:tc>
                  <a:txBody>
                    <a:bodyPr/>
                    <a:lstStyle/>
                    <a:p>
                      <a:pPr marL="0" marR="0">
                        <a:lnSpc>
                          <a:spcPct val="115000"/>
                        </a:lnSpc>
                        <a:spcBef>
                          <a:spcPts val="0"/>
                        </a:spcBef>
                        <a:spcAft>
                          <a:spcPts val="0"/>
                        </a:spcAft>
                      </a:pPr>
                      <a:r>
                        <a:rPr lang="vi-VN" sz="2000">
                          <a:effectLst/>
                        </a:rPr>
                        <a:t>Tác động môi trường</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Khí độc</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dirty="0">
                          <a:effectLst/>
                        </a:rPr>
                        <a:t>Ít phát sinh khí độc.</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8" name="Rectangle 1"/>
          <p:cNvSpPr>
            <a:spLocks noChangeArrowheads="1"/>
          </p:cNvSpPr>
          <p:nvPr/>
        </p:nvSpPr>
        <p:spPr bwMode="auto">
          <a:xfrm>
            <a:off x="228600" y="5288340"/>
            <a:ext cx="8610600" cy="1569660"/>
          </a:xfrm>
          <a:prstGeom prst="rect">
            <a:avLst/>
          </a:prstGeom>
          <a:solidFill>
            <a:schemeClr val="accent2"/>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sng" strike="noStrike" cap="none" normalizeH="0" baseline="0" dirty="0">
                <a:ln>
                  <a:noFill/>
                </a:ln>
                <a:solidFill>
                  <a:schemeClr val="tx1"/>
                </a:solidFill>
                <a:effectLst/>
                <a:ea typeface="Times New Roman" pitchFamily="18" charset="0"/>
                <a:cs typeface="Times New Roman" pitchFamily="18" charset="0"/>
              </a:rPr>
              <a:t>HS thảo</a:t>
            </a:r>
            <a:r>
              <a:rPr kumimoji="0" lang="vi-VN" sz="2400" b="1" i="0" u="sng" strike="noStrike" cap="none" normalizeH="0" dirty="0">
                <a:ln>
                  <a:noFill/>
                </a:ln>
                <a:solidFill>
                  <a:schemeClr val="tx1"/>
                </a:solidFill>
                <a:effectLst/>
                <a:ea typeface="Times New Roman" pitchFamily="18" charset="0"/>
                <a:cs typeface="Times New Roman" pitchFamily="18" charset="0"/>
              </a:rPr>
              <a:t> luận:</a:t>
            </a:r>
            <a:r>
              <a:rPr kumimoji="0" lang="vi-VN" sz="2400" b="0" i="0" u="none" strike="noStrike" cap="none" normalizeH="0" dirty="0">
                <a:ln>
                  <a:noFill/>
                </a:ln>
                <a:solidFill>
                  <a:schemeClr val="tx1"/>
                </a:solidFill>
                <a:effectLst/>
                <a:ea typeface="Times New Roman" pitchFamily="18" charset="0"/>
                <a:cs typeface="Times New Roman" pitchFamily="18" charset="0"/>
              </a:rPr>
              <a:t> </a:t>
            </a:r>
            <a:r>
              <a:rPr kumimoji="0" lang="vi-VN" sz="2400" b="0" i="0" u="none" strike="noStrike" cap="none" normalizeH="0" baseline="0" dirty="0">
                <a:ln>
                  <a:noFill/>
                </a:ln>
                <a:solidFill>
                  <a:schemeClr val="tx1"/>
                </a:solidFill>
                <a:effectLst/>
                <a:ea typeface="Times New Roman" pitchFamily="18" charset="0"/>
                <a:cs typeface="Times New Roman" pitchFamily="18" charset="0"/>
              </a:rPr>
              <a:t>Đánh giá 2 công nghệ hàn 3D và</a:t>
            </a:r>
            <a:r>
              <a:rPr kumimoji="0" lang="vi-VN" sz="2400" b="0" i="0" u="none" strike="noStrike" cap="none" normalizeH="0" dirty="0">
                <a:ln>
                  <a:noFill/>
                </a:ln>
                <a:solidFill>
                  <a:schemeClr val="tx1"/>
                </a:solidFill>
                <a:effectLst/>
                <a:ea typeface="Times New Roman" pitchFamily="18" charset="0"/>
                <a:cs typeface="Times New Roman" pitchFamily="18" charset="0"/>
              </a:rPr>
              <a:t> ép nhựa</a:t>
            </a:r>
            <a:r>
              <a:rPr kumimoji="0" lang="vi-VN" sz="2400" b="0" i="0" u="none" strike="noStrike" cap="none" normalizeH="0" baseline="0" dirty="0">
                <a:ln>
                  <a:noFill/>
                </a:ln>
                <a:solidFill>
                  <a:schemeClr val="tx1"/>
                </a:solidFill>
                <a:effectLst/>
                <a:ea typeface="Times New Roman" pitchFamily="18" charset="0"/>
                <a:cs typeface="Times New Roman" pitchFamily="18" charset="0"/>
              </a:rPr>
              <a:t>?</a:t>
            </a:r>
            <a:endParaRPr kumimoji="0" lang="en-US" sz="2400" b="0" i="0" u="none" strike="noStrike" cap="none" normalizeH="0" baseline="0" dirty="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1" i="0" u="sng" strike="noStrike" cap="none" normalizeH="0" baseline="0" dirty="0">
                <a:ln>
                  <a:noFill/>
                </a:ln>
                <a:solidFill>
                  <a:schemeClr val="tx1"/>
                </a:solidFill>
                <a:effectLst/>
                <a:ea typeface="Times New Roman" pitchFamily="18" charset="0"/>
                <a:cs typeface="Arial" pitchFamily="34" charset="0"/>
              </a:rPr>
              <a:t>Kết luận: </a:t>
            </a:r>
            <a:r>
              <a:rPr kumimoji="0" lang="vi-VN" sz="2400" b="0" i="0" u="none" strike="noStrike" cap="none" normalizeH="0" baseline="0" dirty="0">
                <a:ln>
                  <a:noFill/>
                </a:ln>
                <a:solidFill>
                  <a:schemeClr val="tx1"/>
                </a:solidFill>
                <a:effectLst/>
                <a:ea typeface="Times New Roman" pitchFamily="18" charset="0"/>
                <a:cs typeface="Arial" pitchFamily="34" charset="0"/>
              </a:rPr>
              <a:t>Công nghệ hàn MAG có cấu tạo đơn giản, tính năng dễ dùng an toàn do khí CO bảo vệ, máy bền, mối hàn đẹp, năng suát cao nên giá rẻ, bảo vệ môi trường hơn do giảm phát sinh khí độc.</a:t>
            </a:r>
            <a:endParaRPr kumimoji="0" lang="vi-VN" sz="2400" b="0" i="0" u="none" strike="noStrike" cap="none" normalizeH="0" baseline="0" dirty="0">
              <a:ln>
                <a:noFill/>
              </a:ln>
              <a:solidFill>
                <a:schemeClr val="tx1"/>
              </a:solidFill>
              <a:effectLst/>
              <a:cs typeface="Arial" pitchFamily="34" charset="0"/>
            </a:endParaRPr>
          </a:p>
        </p:txBody>
      </p:sp>
      <p:pic>
        <p:nvPicPr>
          <p:cNvPr id="9" name="Picture 8" descr="Máy Hàn Que Là Gì? Cấu Tạo Và Cách Sử Dụng Máy Hàn Que An Toàn, Hiệu Quả"/>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1350"/>
            <a:ext cx="2827020" cy="1677650"/>
          </a:xfrm>
          <a:prstGeom prst="rect">
            <a:avLst/>
          </a:prstGeom>
          <a:noFill/>
          <a:ln>
            <a:noFill/>
          </a:ln>
        </p:spPr>
      </p:pic>
      <p:pic>
        <p:nvPicPr>
          <p:cNvPr id="10" name="Picture 9" descr="https://www.weldtec.com.vn/files/2016/05/hanmigmag-2-460x240.png"/>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2827020" cy="1752600"/>
          </a:xfrm>
          <a:prstGeom prst="rect">
            <a:avLst/>
          </a:prstGeom>
          <a:noFill/>
          <a:ln>
            <a:noFill/>
          </a:ln>
        </p:spPr>
      </p:pic>
    </p:spTree>
    <p:extLst>
      <p:ext uri="{BB962C8B-B14F-4D97-AF65-F5344CB8AC3E}">
        <p14:creationId xmlns:p14="http://schemas.microsoft.com/office/powerpoint/2010/main" val="9617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382000" cy="533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228600" y="304800"/>
            <a:ext cx="8763000" cy="1446550"/>
          </a:xfrm>
          <a:prstGeom prst="rect">
            <a:avLst/>
          </a:prstGeom>
        </p:spPr>
        <p:txBody>
          <a:bodyPr wrap="square">
            <a:spAutoFit/>
          </a:bodyPr>
          <a:lstStyle/>
          <a:p>
            <a:r>
              <a:rPr lang="vi-VN" sz="2200" b="1" u="sng" dirty="0">
                <a:solidFill>
                  <a:srgbClr val="002060"/>
                </a:solidFill>
              </a:rPr>
              <a:t>I/ Khái quát về đánh giá công nghệ</a:t>
            </a:r>
            <a:r>
              <a:rPr lang="en-US" sz="2200" b="1" u="sng" dirty="0">
                <a:solidFill>
                  <a:srgbClr val="002060"/>
                </a:solidFill>
              </a:rPr>
              <a:t>:</a:t>
            </a:r>
            <a:endParaRPr lang="vi-VN" sz="2200" b="1" u="sng" dirty="0">
              <a:solidFill>
                <a:srgbClr val="002060"/>
              </a:solidFill>
            </a:endParaRPr>
          </a:p>
          <a:p>
            <a:r>
              <a:rPr lang="en-US" sz="2200" b="1" u="sng" dirty="0">
                <a:solidFill>
                  <a:srgbClr val="002060"/>
                </a:solidFill>
              </a:rPr>
              <a:t>II/ </a:t>
            </a:r>
            <a:r>
              <a:rPr lang="vi-VN" sz="2200" b="1" u="sng" dirty="0">
                <a:solidFill>
                  <a:srgbClr val="002060"/>
                </a:solidFill>
              </a:rPr>
              <a:t>Đánh giá công nghệ và sản xuất công nghệ:</a:t>
            </a:r>
            <a:endParaRPr lang="en-US" sz="2200" dirty="0">
              <a:solidFill>
                <a:srgbClr val="002060"/>
              </a:solidFill>
            </a:endParaRPr>
          </a:p>
          <a:p>
            <a:pPr marL="457200" lvl="0" indent="-457200">
              <a:buAutoNum type="arabicPeriod"/>
            </a:pPr>
            <a:r>
              <a:rPr lang="vi-VN" sz="2200" b="1" i="1" u="sng" dirty="0">
                <a:solidFill>
                  <a:srgbClr val="002060"/>
                </a:solidFill>
              </a:rPr>
              <a:t>Tiêu chí đánh giá công nghệ</a:t>
            </a:r>
            <a:r>
              <a:rPr lang="vi-VN" sz="2200" b="1" i="1" dirty="0">
                <a:solidFill>
                  <a:srgbClr val="002060"/>
                </a:solidFill>
              </a:rPr>
              <a:t>:</a:t>
            </a:r>
          </a:p>
          <a:p>
            <a:pPr marL="457200" lvl="0" indent="-457200">
              <a:buAutoNum type="arabicPeriod"/>
            </a:pPr>
            <a:r>
              <a:rPr lang="vi-VN" sz="2200" b="1" i="1" dirty="0">
                <a:solidFill>
                  <a:srgbClr val="002060"/>
                </a:solidFill>
              </a:rPr>
              <a:t>Tiêu chí đánh giá sản phẩm công nghệ:</a:t>
            </a:r>
            <a:endParaRPr lang="en-US" sz="2200" dirty="0">
              <a:solidFill>
                <a:srgbClr val="002060"/>
              </a:solidFill>
            </a:endParaRPr>
          </a:p>
        </p:txBody>
      </p:sp>
      <p:pic>
        <p:nvPicPr>
          <p:cNvPr id="11" name="Picture 10" descr="Công nghệ 10 Bài 5: Đánh giá công nghệ | Kết nối tri thứ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17718"/>
            <a:ext cx="6553200" cy="4887882"/>
          </a:xfrm>
          <a:prstGeom prst="rect">
            <a:avLst/>
          </a:prstGeom>
          <a:noFill/>
          <a:ln>
            <a:noFill/>
          </a:ln>
        </p:spPr>
      </p:pic>
      <p:sp>
        <p:nvSpPr>
          <p:cNvPr id="4" name="Rectangle 2"/>
          <p:cNvSpPr>
            <a:spLocks noChangeArrowheads="1"/>
          </p:cNvSpPr>
          <p:nvPr/>
        </p:nvSpPr>
        <p:spPr bwMode="auto">
          <a:xfrm>
            <a:off x="228600" y="2028885"/>
            <a:ext cx="1752600" cy="4524315"/>
          </a:xfrm>
          <a:prstGeom prst="rect">
            <a:avLst/>
          </a:prstGeom>
          <a:solidFill>
            <a:schemeClr val="accent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2400" b="1" u="sng" dirty="0">
                <a:ea typeface="Calibri" pitchFamily="34" charset="0"/>
                <a:cs typeface="Times New Roman" pitchFamily="18" charset="0"/>
              </a:rPr>
              <a:t>HS thảo luận</a:t>
            </a:r>
            <a:r>
              <a:rPr lang="vi-VN" sz="2400" dirty="0">
                <a:ea typeface="Calibri" pitchFamily="34" charset="0"/>
                <a:cs typeface="Times New Roman" pitchFamily="18" charset="0"/>
              </a:rPr>
              <a:t>: </a:t>
            </a:r>
            <a:r>
              <a:rPr kumimoji="0" lang="vi-VN" sz="2400" b="0" i="0" u="none" strike="noStrike" cap="none" normalizeH="0" baseline="0" dirty="0">
                <a:ln>
                  <a:noFill/>
                </a:ln>
                <a:solidFill>
                  <a:schemeClr val="tx1"/>
                </a:solidFill>
                <a:effectLst/>
                <a:ea typeface="Calibri" pitchFamily="34" charset="0"/>
                <a:cs typeface="Times New Roman" pitchFamily="18" charset="0"/>
              </a:rPr>
              <a:t>Đánh giá và lựa chọn quạt trần</a:t>
            </a:r>
            <a:r>
              <a:rPr kumimoji="0" lang="vi-VN" sz="2400" b="0" i="0" u="none" strike="noStrike" cap="none" normalizeH="0" dirty="0">
                <a:ln>
                  <a:noFill/>
                </a:ln>
                <a:solidFill>
                  <a:schemeClr val="tx1"/>
                </a:solidFill>
                <a:effectLst/>
                <a:ea typeface="Calibri" pitchFamily="34" charset="0"/>
                <a:cs typeface="Times New Roman" pitchFamily="18" charset="0"/>
              </a:rPr>
              <a:t> và quạt bàn</a:t>
            </a:r>
            <a:r>
              <a:rPr lang="vi-VN" sz="2400" dirty="0">
                <a:ea typeface="Calibri" pitchFamily="34" charset="0"/>
                <a:cs typeface="Times New Roman" pitchFamily="18" charset="0"/>
              </a:rPr>
              <a:t>?</a:t>
            </a:r>
            <a:endParaRPr kumimoji="0" lang="vi-VN" sz="2400" b="0" i="0" u="none" strike="noStrike" cap="none" normalizeH="0" baseline="0" dirty="0">
              <a:ln>
                <a:noFill/>
              </a:ln>
              <a:solidFill>
                <a:schemeClr val="tx1"/>
              </a:solidFill>
              <a:effectLst/>
              <a:ea typeface="Calibri" pitchFamily="34" charset="0"/>
              <a:cs typeface="Times New Roman" pitchFamily="18" charset="0"/>
            </a:endParaRPr>
          </a:p>
          <a:p>
            <a:pPr lvl="0" fontAlgn="base">
              <a:spcBef>
                <a:spcPct val="0"/>
              </a:spcBef>
              <a:spcAft>
                <a:spcPct val="0"/>
              </a:spcAft>
            </a:pPr>
            <a:r>
              <a:rPr lang="vi-VN" sz="2400" b="1" u="sng" dirty="0"/>
              <a:t>Kết luận</a:t>
            </a:r>
            <a:r>
              <a:rPr lang="vi-VN" sz="2400" dirty="0"/>
              <a:t>: phòng khách dùng quạt trần, phòng ngủ dùng quạt cây.</a:t>
            </a:r>
            <a:endParaRPr kumimoji="0" lang="vi-VN" sz="2400" b="0" i="0" u="none" strike="noStrike" cap="none" normalizeH="0" baseline="0" dirty="0">
              <a:ln>
                <a:noFill/>
              </a:ln>
              <a:solidFill>
                <a:schemeClr val="tx1"/>
              </a:solidFill>
              <a:effectLst/>
              <a:ea typeface="Calibri" pitchFamily="34" charset="0"/>
              <a:cs typeface="Times New Roman" pitchFamily="18" charset="0"/>
            </a:endParaRPr>
          </a:p>
        </p:txBody>
      </p:sp>
    </p:spTree>
    <p:extLst>
      <p:ext uri="{BB962C8B-B14F-4D97-AF65-F5344CB8AC3E}">
        <p14:creationId xmlns:p14="http://schemas.microsoft.com/office/powerpoint/2010/main" val="11314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908048"/>
            <a:ext cx="8534400" cy="758952"/>
          </a:xfrm>
        </p:spPr>
        <p:txBody>
          <a:bodyPr>
            <a:noAutofit/>
          </a:bodyPr>
          <a:lstStyle/>
          <a:p>
            <a:r>
              <a:rPr lang="vi-VN" sz="4400" b="1" dirty="0">
                <a:solidFill>
                  <a:srgbClr val="C00000"/>
                </a:solidFill>
                <a:latin typeface="+mn-lt"/>
              </a:rPr>
              <a:t>CỦNG CỐ BÀI HỌC:</a:t>
            </a:r>
            <a:endParaRPr lang="en-US" sz="4400" b="1" dirty="0">
              <a:solidFill>
                <a:srgbClr val="C00000"/>
              </a:solidFill>
              <a:latin typeface="+mn-lt"/>
            </a:endParaRPr>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6515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382000" cy="533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228600" y="425470"/>
            <a:ext cx="8763000" cy="6432530"/>
          </a:xfrm>
          <a:prstGeom prst="rect">
            <a:avLst/>
          </a:prstGeom>
          <a:solidFill>
            <a:schemeClr val="accent1">
              <a:lumMod val="40000"/>
              <a:lumOff val="60000"/>
            </a:schemeClr>
          </a:solidFill>
        </p:spPr>
        <p:txBody>
          <a:bodyPr wrap="square">
            <a:spAutoFit/>
          </a:bodyPr>
          <a:lstStyle/>
          <a:p>
            <a:r>
              <a:rPr lang="vi-VN" sz="2200" b="1" u="sng" dirty="0">
                <a:solidFill>
                  <a:srgbClr val="002060"/>
                </a:solidFill>
              </a:rPr>
              <a:t>I/ Khái quát về đánh giá công nghệ</a:t>
            </a:r>
            <a:r>
              <a:rPr lang="en-US" sz="2200" b="1" u="sng" dirty="0">
                <a:solidFill>
                  <a:srgbClr val="002060"/>
                </a:solidFill>
              </a:rPr>
              <a:t>:</a:t>
            </a:r>
            <a:endParaRPr lang="en-US" sz="2200" dirty="0">
              <a:solidFill>
                <a:srgbClr val="002060"/>
              </a:solidFill>
            </a:endParaRPr>
          </a:p>
          <a:p>
            <a:pPr lvl="0"/>
            <a:r>
              <a:rPr lang="vi-VN" sz="2200" b="1" i="1" u="sng" dirty="0">
                <a:solidFill>
                  <a:srgbClr val="002060"/>
                </a:solidFill>
              </a:rPr>
              <a:t>1. Khái niệm đánh giá công nghệ:</a:t>
            </a:r>
            <a:endParaRPr lang="en-US" sz="2200" b="1" u="sng" dirty="0">
              <a:solidFill>
                <a:srgbClr val="002060"/>
              </a:solidFill>
            </a:endParaRPr>
          </a:p>
          <a:p>
            <a:pPr lvl="0"/>
            <a:r>
              <a:rPr lang="vi-VN" sz="2200" dirty="0">
                <a:solidFill>
                  <a:srgbClr val="002060"/>
                </a:solidFill>
              </a:rPr>
              <a:t>- </a:t>
            </a:r>
            <a:r>
              <a:rPr lang="en-US" sz="1400" dirty="0" err="1">
                <a:solidFill>
                  <a:srgbClr val="002060"/>
                </a:solidFill>
              </a:rPr>
              <a:t>Đánh</a:t>
            </a:r>
            <a:r>
              <a:rPr lang="en-US" sz="1400" dirty="0">
                <a:solidFill>
                  <a:srgbClr val="002060"/>
                </a:solidFill>
              </a:rPr>
              <a:t> </a:t>
            </a:r>
            <a:r>
              <a:rPr lang="en-US" sz="1400" dirty="0" err="1">
                <a:solidFill>
                  <a:srgbClr val="002060"/>
                </a:solidFill>
              </a:rPr>
              <a:t>giá</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là</a:t>
            </a:r>
            <a:r>
              <a:rPr lang="en-US" sz="1400" dirty="0">
                <a:solidFill>
                  <a:srgbClr val="002060"/>
                </a:solidFill>
              </a:rPr>
              <a:t> </a:t>
            </a:r>
            <a:r>
              <a:rPr lang="en-US" sz="1400" dirty="0" err="1">
                <a:solidFill>
                  <a:srgbClr val="002060"/>
                </a:solidFill>
              </a:rPr>
              <a:t>những</a:t>
            </a:r>
            <a:r>
              <a:rPr lang="en-US" sz="1400" dirty="0">
                <a:solidFill>
                  <a:srgbClr val="002060"/>
                </a:solidFill>
              </a:rPr>
              <a:t> </a:t>
            </a:r>
            <a:r>
              <a:rPr lang="en-US" sz="1400" dirty="0" err="1">
                <a:solidFill>
                  <a:srgbClr val="002060"/>
                </a:solidFill>
              </a:rPr>
              <a:t>nhận</a:t>
            </a:r>
            <a:r>
              <a:rPr lang="en-US" sz="1400" dirty="0">
                <a:solidFill>
                  <a:srgbClr val="002060"/>
                </a:solidFill>
              </a:rPr>
              <a:t> </a:t>
            </a:r>
            <a:r>
              <a:rPr lang="en-US" sz="1400" dirty="0" err="1">
                <a:solidFill>
                  <a:srgbClr val="002060"/>
                </a:solidFill>
              </a:rPr>
              <a:t>định</a:t>
            </a:r>
            <a:r>
              <a:rPr lang="en-US" sz="1400" dirty="0">
                <a:solidFill>
                  <a:srgbClr val="002060"/>
                </a:solidFill>
              </a:rPr>
              <a:t>, </a:t>
            </a:r>
            <a:r>
              <a:rPr lang="en-US" sz="1400" dirty="0" err="1">
                <a:solidFill>
                  <a:srgbClr val="002060"/>
                </a:solidFill>
              </a:rPr>
              <a:t>phán</a:t>
            </a:r>
            <a:r>
              <a:rPr lang="en-US" sz="1400" dirty="0">
                <a:solidFill>
                  <a:srgbClr val="002060"/>
                </a:solidFill>
              </a:rPr>
              <a:t> </a:t>
            </a:r>
            <a:r>
              <a:rPr lang="en-US" sz="1400" dirty="0" err="1">
                <a:solidFill>
                  <a:srgbClr val="002060"/>
                </a:solidFill>
              </a:rPr>
              <a:t>đoán</a:t>
            </a:r>
            <a:r>
              <a:rPr lang="en-US" sz="1400" dirty="0">
                <a:solidFill>
                  <a:srgbClr val="002060"/>
                </a:solidFill>
              </a:rPr>
              <a:t> </a:t>
            </a:r>
            <a:r>
              <a:rPr lang="en-US" sz="1400" dirty="0" err="1">
                <a:solidFill>
                  <a:srgbClr val="002060"/>
                </a:solidFill>
              </a:rPr>
              <a:t>dựa</a:t>
            </a:r>
            <a:r>
              <a:rPr lang="en-US" sz="1400" dirty="0">
                <a:solidFill>
                  <a:srgbClr val="002060"/>
                </a:solidFill>
              </a:rPr>
              <a:t> </a:t>
            </a:r>
            <a:r>
              <a:rPr lang="en-US" sz="1400" dirty="0" err="1">
                <a:solidFill>
                  <a:srgbClr val="002060"/>
                </a:solidFill>
              </a:rPr>
              <a:t>trên</a:t>
            </a:r>
            <a:r>
              <a:rPr lang="en-US" sz="1400" dirty="0">
                <a:solidFill>
                  <a:srgbClr val="002060"/>
                </a:solidFill>
              </a:rPr>
              <a:t> </a:t>
            </a:r>
            <a:r>
              <a:rPr lang="en-US" sz="1400" dirty="0" err="1">
                <a:solidFill>
                  <a:srgbClr val="002060"/>
                </a:solidFill>
              </a:rPr>
              <a:t>sự</a:t>
            </a:r>
            <a:r>
              <a:rPr lang="en-US" sz="1400" dirty="0">
                <a:solidFill>
                  <a:srgbClr val="002060"/>
                </a:solidFill>
              </a:rPr>
              <a:t> </a:t>
            </a:r>
            <a:r>
              <a:rPr lang="en-US" sz="1400" dirty="0" err="1">
                <a:solidFill>
                  <a:srgbClr val="002060"/>
                </a:solidFill>
              </a:rPr>
              <a:t>phân</a:t>
            </a:r>
            <a:r>
              <a:rPr lang="en-US" sz="1400" dirty="0">
                <a:solidFill>
                  <a:srgbClr val="002060"/>
                </a:solidFill>
              </a:rPr>
              <a:t> </a:t>
            </a:r>
            <a:r>
              <a:rPr lang="en-US" sz="1400" dirty="0" err="1">
                <a:solidFill>
                  <a:srgbClr val="002060"/>
                </a:solidFill>
              </a:rPr>
              <a:t>tích</a:t>
            </a:r>
            <a:r>
              <a:rPr lang="en-US" sz="1400" dirty="0">
                <a:solidFill>
                  <a:srgbClr val="002060"/>
                </a:solidFill>
              </a:rPr>
              <a:t> </a:t>
            </a:r>
            <a:r>
              <a:rPr lang="en-US" sz="1400" dirty="0" err="1">
                <a:solidFill>
                  <a:srgbClr val="002060"/>
                </a:solidFill>
              </a:rPr>
              <a:t>những</a:t>
            </a:r>
            <a:r>
              <a:rPr lang="en-US" sz="1400" dirty="0">
                <a:solidFill>
                  <a:srgbClr val="002060"/>
                </a:solidFill>
              </a:rPr>
              <a:t> </a:t>
            </a:r>
            <a:r>
              <a:rPr lang="en-US" sz="1400" dirty="0" err="1">
                <a:solidFill>
                  <a:srgbClr val="002060"/>
                </a:solidFill>
              </a:rPr>
              <a:t>thông</a:t>
            </a:r>
            <a:r>
              <a:rPr lang="en-US" sz="1400" dirty="0">
                <a:solidFill>
                  <a:srgbClr val="002060"/>
                </a:solidFill>
              </a:rPr>
              <a:t> tin </a:t>
            </a:r>
            <a:r>
              <a:rPr lang="en-US" sz="1400" dirty="0" err="1">
                <a:solidFill>
                  <a:srgbClr val="002060"/>
                </a:solidFill>
              </a:rPr>
              <a:t>thu</a:t>
            </a:r>
            <a:r>
              <a:rPr lang="en-US" sz="1400" dirty="0">
                <a:solidFill>
                  <a:srgbClr val="002060"/>
                </a:solidFill>
              </a:rPr>
              <a:t> </a:t>
            </a:r>
            <a:r>
              <a:rPr lang="en-US" sz="1400" dirty="0" err="1">
                <a:solidFill>
                  <a:srgbClr val="002060"/>
                </a:solidFill>
              </a:rPr>
              <a:t>thập</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được</a:t>
            </a:r>
            <a:r>
              <a:rPr lang="en-US" sz="1400" dirty="0">
                <a:solidFill>
                  <a:srgbClr val="002060"/>
                </a:solidFill>
              </a:rPr>
              <a:t> </a:t>
            </a:r>
            <a:r>
              <a:rPr lang="en-US" sz="1400" dirty="0" err="1">
                <a:solidFill>
                  <a:srgbClr val="002060"/>
                </a:solidFill>
              </a:rPr>
              <a:t>đối</a:t>
            </a:r>
            <a:r>
              <a:rPr lang="en-US" sz="1400" dirty="0">
                <a:solidFill>
                  <a:srgbClr val="002060"/>
                </a:solidFill>
              </a:rPr>
              <a:t> </a:t>
            </a:r>
            <a:r>
              <a:rPr lang="en-US" sz="1400" dirty="0" err="1">
                <a:solidFill>
                  <a:srgbClr val="002060"/>
                </a:solidFill>
              </a:rPr>
              <a:t>chiều</a:t>
            </a:r>
            <a:r>
              <a:rPr lang="en-US" sz="1400" dirty="0">
                <a:solidFill>
                  <a:srgbClr val="002060"/>
                </a:solidFill>
              </a:rPr>
              <a:t> </a:t>
            </a:r>
            <a:r>
              <a:rPr lang="en-US" sz="1400" dirty="0" err="1">
                <a:solidFill>
                  <a:srgbClr val="002060"/>
                </a:solidFill>
              </a:rPr>
              <a:t>với</a:t>
            </a:r>
            <a:r>
              <a:rPr lang="en-US" sz="1400" dirty="0">
                <a:solidFill>
                  <a:srgbClr val="002060"/>
                </a:solidFill>
              </a:rPr>
              <a:t> </a:t>
            </a:r>
            <a:r>
              <a:rPr lang="en-US" sz="1400" dirty="0" err="1">
                <a:solidFill>
                  <a:srgbClr val="002060"/>
                </a:solidFill>
              </a:rPr>
              <a:t>tiêu</a:t>
            </a:r>
            <a:r>
              <a:rPr lang="en-US" sz="1400" dirty="0">
                <a:solidFill>
                  <a:srgbClr val="002060"/>
                </a:solidFill>
              </a:rPr>
              <a:t> </a:t>
            </a:r>
            <a:r>
              <a:rPr lang="en-US" sz="1400" dirty="0" err="1">
                <a:solidFill>
                  <a:srgbClr val="002060"/>
                </a:solidFill>
              </a:rPr>
              <a:t>chí</a:t>
            </a:r>
            <a:r>
              <a:rPr lang="en-US" sz="1400" dirty="0">
                <a:solidFill>
                  <a:srgbClr val="002060"/>
                </a:solidFill>
              </a:rPr>
              <a:t> </a:t>
            </a:r>
            <a:r>
              <a:rPr lang="en-US" sz="1400" dirty="0" err="1">
                <a:solidFill>
                  <a:srgbClr val="002060"/>
                </a:solidFill>
              </a:rPr>
              <a:t>đề</a:t>
            </a:r>
            <a:r>
              <a:rPr lang="en-US" sz="1400" dirty="0">
                <a:solidFill>
                  <a:srgbClr val="002060"/>
                </a:solidFill>
              </a:rPr>
              <a:t> </a:t>
            </a:r>
            <a:r>
              <a:rPr lang="en-US" sz="1400" dirty="0" err="1">
                <a:solidFill>
                  <a:srgbClr val="002060"/>
                </a:solidFill>
              </a:rPr>
              <a:t>ra</a:t>
            </a:r>
            <a:r>
              <a:rPr lang="en-US" sz="1400" dirty="0">
                <a:solidFill>
                  <a:srgbClr val="002060"/>
                </a:solidFill>
              </a:rPr>
              <a:t>, </a:t>
            </a:r>
            <a:r>
              <a:rPr lang="en-US" sz="1400" dirty="0" err="1">
                <a:solidFill>
                  <a:srgbClr val="002060"/>
                </a:solidFill>
              </a:rPr>
              <a:t>nhằm</a:t>
            </a:r>
            <a:r>
              <a:rPr lang="en-US" sz="1400" dirty="0">
                <a:solidFill>
                  <a:srgbClr val="002060"/>
                </a:solidFill>
              </a:rPr>
              <a:t> </a:t>
            </a:r>
            <a:r>
              <a:rPr lang="en-US" sz="1400" dirty="0" err="1">
                <a:solidFill>
                  <a:srgbClr val="002060"/>
                </a:solidFill>
              </a:rPr>
              <a:t>đề</a:t>
            </a:r>
            <a:r>
              <a:rPr lang="en-US" sz="1400" dirty="0">
                <a:solidFill>
                  <a:srgbClr val="002060"/>
                </a:solidFill>
              </a:rPr>
              <a:t> </a:t>
            </a:r>
            <a:r>
              <a:rPr lang="en-US" sz="1400" dirty="0" err="1">
                <a:solidFill>
                  <a:srgbClr val="002060"/>
                </a:solidFill>
              </a:rPr>
              <a:t>xuất</a:t>
            </a:r>
            <a:r>
              <a:rPr lang="en-US" sz="1400" dirty="0">
                <a:solidFill>
                  <a:srgbClr val="002060"/>
                </a:solidFill>
              </a:rPr>
              <a:t> </a:t>
            </a:r>
            <a:r>
              <a:rPr lang="en-US" sz="1400" dirty="0" err="1">
                <a:solidFill>
                  <a:srgbClr val="002060"/>
                </a:solidFill>
              </a:rPr>
              <a:t>những</a:t>
            </a:r>
            <a:r>
              <a:rPr lang="en-US" sz="1400" dirty="0">
                <a:solidFill>
                  <a:srgbClr val="002060"/>
                </a:solidFill>
              </a:rPr>
              <a:t> </a:t>
            </a:r>
            <a:r>
              <a:rPr lang="en-US" sz="1400" dirty="0" err="1">
                <a:solidFill>
                  <a:srgbClr val="002060"/>
                </a:solidFill>
              </a:rPr>
              <a:t>quyết</a:t>
            </a:r>
            <a:r>
              <a:rPr lang="en-US" sz="1400" dirty="0">
                <a:solidFill>
                  <a:srgbClr val="002060"/>
                </a:solidFill>
              </a:rPr>
              <a:t> </a:t>
            </a:r>
            <a:r>
              <a:rPr lang="en-US" sz="1400" dirty="0" err="1">
                <a:solidFill>
                  <a:srgbClr val="002060"/>
                </a:solidFill>
              </a:rPr>
              <a:t>định</a:t>
            </a:r>
            <a:r>
              <a:rPr lang="en-US" sz="1400" dirty="0">
                <a:solidFill>
                  <a:srgbClr val="002060"/>
                </a:solidFill>
              </a:rPr>
              <a:t> </a:t>
            </a:r>
            <a:r>
              <a:rPr lang="en-US" sz="1400" dirty="0" err="1">
                <a:solidFill>
                  <a:srgbClr val="002060"/>
                </a:solidFill>
              </a:rPr>
              <a:t>thích</a:t>
            </a:r>
            <a:r>
              <a:rPr lang="en-US" sz="1400" dirty="0">
                <a:solidFill>
                  <a:srgbClr val="002060"/>
                </a:solidFill>
              </a:rPr>
              <a:t> </a:t>
            </a:r>
            <a:r>
              <a:rPr lang="en-US" sz="1400" dirty="0" err="1">
                <a:solidFill>
                  <a:srgbClr val="002060"/>
                </a:solidFill>
              </a:rPr>
              <a:t>hợp</a:t>
            </a:r>
            <a:r>
              <a:rPr lang="en-US" sz="1400" dirty="0">
                <a:solidFill>
                  <a:srgbClr val="002060"/>
                </a:solidFill>
              </a:rPr>
              <a:t> </a:t>
            </a:r>
            <a:r>
              <a:rPr lang="en-US" sz="1400" dirty="0" err="1">
                <a:solidFill>
                  <a:srgbClr val="002060"/>
                </a:solidFill>
              </a:rPr>
              <a:t>đề</a:t>
            </a:r>
            <a:r>
              <a:rPr lang="en-US" sz="1400" dirty="0">
                <a:solidFill>
                  <a:srgbClr val="002060"/>
                </a:solidFill>
              </a:rPr>
              <a:t> </a:t>
            </a:r>
            <a:r>
              <a:rPr lang="en-US" sz="1400" dirty="0" err="1">
                <a:solidFill>
                  <a:srgbClr val="002060"/>
                </a:solidFill>
              </a:rPr>
              <a:t>lựa</a:t>
            </a:r>
            <a:r>
              <a:rPr lang="en-US" sz="1400" dirty="0">
                <a:solidFill>
                  <a:srgbClr val="002060"/>
                </a:solidFill>
              </a:rPr>
              <a:t> </a:t>
            </a:r>
            <a:r>
              <a:rPr lang="en-US" sz="1400" dirty="0" err="1">
                <a:solidFill>
                  <a:srgbClr val="002060"/>
                </a:solidFill>
              </a:rPr>
              <a:t>chọn</a:t>
            </a:r>
            <a:r>
              <a:rPr lang="en-US" sz="1400" dirty="0">
                <a:solidFill>
                  <a:srgbClr val="002060"/>
                </a:solidFill>
              </a:rPr>
              <a:t>, </a:t>
            </a:r>
            <a:r>
              <a:rPr lang="en-US" sz="1400" dirty="0" err="1">
                <a:solidFill>
                  <a:srgbClr val="002060"/>
                </a:solidFill>
              </a:rPr>
              <a:t>phát</a:t>
            </a:r>
            <a:r>
              <a:rPr lang="en-US" sz="1400" dirty="0">
                <a:solidFill>
                  <a:srgbClr val="002060"/>
                </a:solidFill>
              </a:rPr>
              <a:t> </a:t>
            </a:r>
            <a:r>
              <a:rPr lang="en-US" sz="1400" dirty="0" err="1">
                <a:solidFill>
                  <a:srgbClr val="002060"/>
                </a:solidFill>
              </a:rPr>
              <a:t>triền</a:t>
            </a:r>
            <a:r>
              <a:rPr lang="en-US" sz="1400" dirty="0">
                <a:solidFill>
                  <a:srgbClr val="002060"/>
                </a:solidFill>
              </a:rPr>
              <a:t>, </a:t>
            </a:r>
            <a:r>
              <a:rPr lang="en-US" sz="1400" dirty="0" err="1">
                <a:solidFill>
                  <a:srgbClr val="002060"/>
                </a:solidFill>
              </a:rPr>
              <a:t>kiêm</a:t>
            </a:r>
            <a:r>
              <a:rPr lang="en-US" sz="1400" dirty="0">
                <a:solidFill>
                  <a:srgbClr val="002060"/>
                </a:solidFill>
              </a:rPr>
              <a:t> </a:t>
            </a:r>
            <a:r>
              <a:rPr lang="en-US" sz="1400" dirty="0" err="1">
                <a:solidFill>
                  <a:srgbClr val="002060"/>
                </a:solidFill>
              </a:rPr>
              <a:t>soát</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p>
          <a:p>
            <a:pPr lvl="0"/>
            <a:r>
              <a:rPr lang="vi-VN" sz="2200" b="1" i="1" u="sng" dirty="0">
                <a:solidFill>
                  <a:srgbClr val="002060"/>
                </a:solidFill>
              </a:rPr>
              <a:t>2. Mục đích của đánh giá công nghệ:</a:t>
            </a:r>
            <a:endParaRPr lang="en-US" sz="2200" b="1" u="sng" dirty="0">
              <a:solidFill>
                <a:srgbClr val="002060"/>
              </a:solidFill>
            </a:endParaRPr>
          </a:p>
          <a:p>
            <a:pPr lvl="0"/>
            <a:r>
              <a:rPr lang="vi-VN" sz="1400" dirty="0">
                <a:solidFill>
                  <a:srgbClr val="002060"/>
                </a:solidFill>
              </a:rPr>
              <a:t>- </a:t>
            </a:r>
            <a:r>
              <a:rPr lang="en-US" sz="1400" dirty="0" err="1">
                <a:solidFill>
                  <a:srgbClr val="002060"/>
                </a:solidFill>
              </a:rPr>
              <a:t>Nhận</a:t>
            </a:r>
            <a:r>
              <a:rPr lang="en-US" sz="1400" dirty="0">
                <a:solidFill>
                  <a:srgbClr val="002060"/>
                </a:solidFill>
              </a:rPr>
              <a:t> </a:t>
            </a:r>
            <a:r>
              <a:rPr lang="en-US" sz="1400" dirty="0" err="1">
                <a:solidFill>
                  <a:srgbClr val="002060"/>
                </a:solidFill>
              </a:rPr>
              <a:t>biết</a:t>
            </a:r>
            <a:r>
              <a:rPr lang="en-US" sz="1400" dirty="0">
                <a:solidFill>
                  <a:srgbClr val="002060"/>
                </a:solidFill>
              </a:rPr>
              <a:t> </a:t>
            </a:r>
            <a:r>
              <a:rPr lang="en-US" sz="1400" dirty="0" err="1">
                <a:solidFill>
                  <a:srgbClr val="002060"/>
                </a:solidFill>
              </a:rPr>
              <a:t>được</a:t>
            </a:r>
            <a:r>
              <a:rPr lang="en-US" sz="1400" dirty="0">
                <a:solidFill>
                  <a:srgbClr val="002060"/>
                </a:solidFill>
              </a:rPr>
              <a:t> </a:t>
            </a:r>
            <a:r>
              <a:rPr lang="en-US" sz="1400" dirty="0" err="1">
                <a:solidFill>
                  <a:srgbClr val="002060"/>
                </a:solidFill>
              </a:rPr>
              <a:t>các</a:t>
            </a:r>
            <a:r>
              <a:rPr lang="en-US" sz="1400" dirty="0">
                <a:solidFill>
                  <a:srgbClr val="002060"/>
                </a:solidFill>
              </a:rPr>
              <a:t> </a:t>
            </a:r>
            <a:r>
              <a:rPr lang="en-US" sz="1400" dirty="0" err="1">
                <a:solidFill>
                  <a:srgbClr val="002060"/>
                </a:solidFill>
              </a:rPr>
              <a:t>mặt</a:t>
            </a:r>
            <a:r>
              <a:rPr lang="en-US" sz="1400" dirty="0">
                <a:solidFill>
                  <a:srgbClr val="002060"/>
                </a:solidFill>
              </a:rPr>
              <a:t> </a:t>
            </a:r>
            <a:r>
              <a:rPr lang="en-US" sz="1400" dirty="0" err="1">
                <a:solidFill>
                  <a:srgbClr val="002060"/>
                </a:solidFill>
              </a:rPr>
              <a:t>tích</a:t>
            </a:r>
            <a:r>
              <a:rPr lang="en-US" sz="1400" dirty="0">
                <a:solidFill>
                  <a:srgbClr val="002060"/>
                </a:solidFill>
              </a:rPr>
              <a:t> </a:t>
            </a:r>
            <a:r>
              <a:rPr lang="en-US" sz="1400" dirty="0" err="1">
                <a:solidFill>
                  <a:srgbClr val="002060"/>
                </a:solidFill>
              </a:rPr>
              <a:t>cực</a:t>
            </a:r>
            <a:r>
              <a:rPr lang="en-US" sz="1400" dirty="0">
                <a:solidFill>
                  <a:srgbClr val="002060"/>
                </a:solidFill>
              </a:rPr>
              <a:t> </a:t>
            </a:r>
            <a:r>
              <a:rPr lang="en-US" sz="1400" dirty="0" err="1">
                <a:solidFill>
                  <a:srgbClr val="002060"/>
                </a:solidFill>
              </a:rPr>
              <a:t>và</a:t>
            </a:r>
            <a:r>
              <a:rPr lang="en-US" sz="1400" dirty="0">
                <a:solidFill>
                  <a:srgbClr val="002060"/>
                </a:solidFill>
              </a:rPr>
              <a:t> </a:t>
            </a:r>
            <a:r>
              <a:rPr lang="en-US" sz="1400" dirty="0" err="1">
                <a:solidFill>
                  <a:srgbClr val="002060"/>
                </a:solidFill>
              </a:rPr>
              <a:t>tiêu</a:t>
            </a:r>
            <a:r>
              <a:rPr lang="en-US" sz="1400" dirty="0">
                <a:solidFill>
                  <a:srgbClr val="002060"/>
                </a:solidFill>
              </a:rPr>
              <a:t> </a:t>
            </a:r>
            <a:r>
              <a:rPr lang="en-US" sz="1400" dirty="0" err="1">
                <a:solidFill>
                  <a:srgbClr val="002060"/>
                </a:solidFill>
              </a:rPr>
              <a:t>cực</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nhằm</a:t>
            </a:r>
            <a:r>
              <a:rPr lang="en-US" sz="1400" dirty="0">
                <a:solidFill>
                  <a:srgbClr val="002060"/>
                </a:solidFill>
              </a:rPr>
              <a:t> </a:t>
            </a:r>
            <a:r>
              <a:rPr lang="en-US" sz="1400" dirty="0" err="1">
                <a:solidFill>
                  <a:srgbClr val="002060"/>
                </a:solidFill>
              </a:rPr>
              <a:t>phát</a:t>
            </a:r>
            <a:r>
              <a:rPr lang="en-US" sz="1400" dirty="0">
                <a:solidFill>
                  <a:srgbClr val="002060"/>
                </a:solidFill>
              </a:rPr>
              <a:t> </a:t>
            </a:r>
            <a:r>
              <a:rPr lang="en-US" sz="1400" dirty="0" err="1">
                <a:solidFill>
                  <a:srgbClr val="002060"/>
                </a:solidFill>
              </a:rPr>
              <a:t>huy</a:t>
            </a:r>
            <a:r>
              <a:rPr lang="en-US" sz="1400" dirty="0">
                <a:solidFill>
                  <a:srgbClr val="002060"/>
                </a:solidFill>
              </a:rPr>
              <a:t> </a:t>
            </a:r>
            <a:r>
              <a:rPr lang="en-US" sz="1400" dirty="0" err="1">
                <a:solidFill>
                  <a:srgbClr val="002060"/>
                </a:solidFill>
              </a:rPr>
              <a:t>các</a:t>
            </a:r>
            <a:r>
              <a:rPr lang="en-US" sz="1400" dirty="0">
                <a:solidFill>
                  <a:srgbClr val="002060"/>
                </a:solidFill>
              </a:rPr>
              <a:t> </a:t>
            </a:r>
            <a:r>
              <a:rPr lang="en-US" sz="1400" dirty="0" err="1">
                <a:solidFill>
                  <a:srgbClr val="002060"/>
                </a:solidFill>
              </a:rPr>
              <a:t>mặt</a:t>
            </a:r>
            <a:r>
              <a:rPr lang="en-US" sz="1400" dirty="0">
                <a:solidFill>
                  <a:srgbClr val="002060"/>
                </a:solidFill>
              </a:rPr>
              <a:t> </a:t>
            </a:r>
            <a:r>
              <a:rPr lang="en-US" sz="1400" dirty="0" err="1">
                <a:solidFill>
                  <a:srgbClr val="002060"/>
                </a:solidFill>
              </a:rPr>
              <a:t>tích</a:t>
            </a:r>
            <a:r>
              <a:rPr lang="en-US" sz="1400" dirty="0">
                <a:solidFill>
                  <a:srgbClr val="002060"/>
                </a:solidFill>
              </a:rPr>
              <a:t> </a:t>
            </a:r>
            <a:r>
              <a:rPr lang="en-US" sz="1400" dirty="0" err="1">
                <a:solidFill>
                  <a:srgbClr val="002060"/>
                </a:solidFill>
              </a:rPr>
              <a:t>cực</a:t>
            </a:r>
            <a:r>
              <a:rPr lang="en-US" sz="1400" dirty="0">
                <a:solidFill>
                  <a:srgbClr val="002060"/>
                </a:solidFill>
              </a:rPr>
              <a:t> </a:t>
            </a:r>
            <a:r>
              <a:rPr lang="en-US" sz="1400" dirty="0" err="1">
                <a:solidFill>
                  <a:srgbClr val="002060"/>
                </a:solidFill>
              </a:rPr>
              <a:t>và</a:t>
            </a:r>
            <a:r>
              <a:rPr lang="en-US" sz="1400" dirty="0">
                <a:solidFill>
                  <a:srgbClr val="002060"/>
                </a:solidFill>
              </a:rPr>
              <a:t> </a:t>
            </a:r>
            <a:r>
              <a:rPr lang="en-US" sz="1400" dirty="0" err="1">
                <a:solidFill>
                  <a:srgbClr val="002060"/>
                </a:solidFill>
              </a:rPr>
              <a:t>hạn</a:t>
            </a:r>
            <a:r>
              <a:rPr lang="en-US" sz="1400" dirty="0">
                <a:solidFill>
                  <a:srgbClr val="002060"/>
                </a:solidFill>
              </a:rPr>
              <a:t> </a:t>
            </a:r>
            <a:r>
              <a:rPr lang="en-US" sz="1400" dirty="0" err="1">
                <a:solidFill>
                  <a:srgbClr val="002060"/>
                </a:solidFill>
              </a:rPr>
              <a:t>chê</a:t>
            </a:r>
            <a:r>
              <a:rPr lang="en-US" sz="1400" dirty="0">
                <a:solidFill>
                  <a:srgbClr val="002060"/>
                </a:solidFill>
              </a:rPr>
              <a:t> </a:t>
            </a:r>
            <a:r>
              <a:rPr lang="en-US" sz="1400" dirty="0" err="1">
                <a:solidFill>
                  <a:srgbClr val="002060"/>
                </a:solidFill>
              </a:rPr>
              <a:t>các</a:t>
            </a:r>
            <a:r>
              <a:rPr lang="en-US" sz="1400" dirty="0">
                <a:solidFill>
                  <a:srgbClr val="002060"/>
                </a:solidFill>
              </a:rPr>
              <a:t> </a:t>
            </a:r>
            <a:r>
              <a:rPr lang="en-US" sz="1400" dirty="0" err="1">
                <a:solidFill>
                  <a:srgbClr val="002060"/>
                </a:solidFill>
              </a:rPr>
              <a:t>mặt</a:t>
            </a:r>
            <a:r>
              <a:rPr lang="en-US" sz="1400" dirty="0">
                <a:solidFill>
                  <a:srgbClr val="002060"/>
                </a:solidFill>
              </a:rPr>
              <a:t> </a:t>
            </a:r>
            <a:r>
              <a:rPr lang="en-US" sz="1400" dirty="0" err="1">
                <a:solidFill>
                  <a:srgbClr val="002060"/>
                </a:solidFill>
              </a:rPr>
              <a:t>tiêu</a:t>
            </a:r>
            <a:r>
              <a:rPr lang="en-US" sz="1400" dirty="0">
                <a:solidFill>
                  <a:srgbClr val="002060"/>
                </a:solidFill>
              </a:rPr>
              <a:t> </a:t>
            </a:r>
            <a:r>
              <a:rPr lang="en-US" sz="1400" dirty="0" err="1">
                <a:solidFill>
                  <a:srgbClr val="002060"/>
                </a:solidFill>
              </a:rPr>
              <a:t>cực</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p>
          <a:p>
            <a:pPr lvl="0"/>
            <a:r>
              <a:rPr lang="vi-VN" sz="1400" dirty="0">
                <a:solidFill>
                  <a:srgbClr val="002060"/>
                </a:solidFill>
              </a:rPr>
              <a:t>- </a:t>
            </a:r>
            <a:r>
              <a:rPr lang="en-US" sz="1400" dirty="0" err="1">
                <a:solidFill>
                  <a:srgbClr val="002060"/>
                </a:solidFill>
              </a:rPr>
              <a:t>Lựa</a:t>
            </a:r>
            <a:r>
              <a:rPr lang="en-US" sz="1400" dirty="0">
                <a:solidFill>
                  <a:srgbClr val="002060"/>
                </a:solidFill>
              </a:rPr>
              <a:t> </a:t>
            </a:r>
            <a:r>
              <a:rPr lang="en-US" sz="1400" dirty="0" err="1">
                <a:solidFill>
                  <a:srgbClr val="002060"/>
                </a:solidFill>
              </a:rPr>
              <a:t>chọn</a:t>
            </a:r>
            <a:r>
              <a:rPr lang="en-US" sz="1400" dirty="0">
                <a:solidFill>
                  <a:srgbClr val="002060"/>
                </a:solidFill>
              </a:rPr>
              <a:t> </a:t>
            </a:r>
            <a:r>
              <a:rPr lang="en-US" sz="1400" dirty="0" err="1">
                <a:solidFill>
                  <a:srgbClr val="002060"/>
                </a:solidFill>
              </a:rPr>
              <a:t>các</a:t>
            </a:r>
            <a:r>
              <a:rPr lang="en-US" sz="1400" dirty="0">
                <a:solidFill>
                  <a:srgbClr val="002060"/>
                </a:solidFill>
              </a:rPr>
              <a:t> </a:t>
            </a:r>
            <a:r>
              <a:rPr lang="en-US" sz="1400" dirty="0" err="1">
                <a:solidFill>
                  <a:srgbClr val="002060"/>
                </a:solidFill>
              </a:rPr>
              <a:t>thiết</a:t>
            </a:r>
            <a:r>
              <a:rPr lang="en-US" sz="1400" dirty="0">
                <a:solidFill>
                  <a:srgbClr val="002060"/>
                </a:solidFill>
              </a:rPr>
              <a:t> </a:t>
            </a:r>
            <a:r>
              <a:rPr lang="en-US" sz="1400" dirty="0" err="1">
                <a:solidFill>
                  <a:srgbClr val="002060"/>
                </a:solidFill>
              </a:rPr>
              <a:t>bị</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phù</a:t>
            </a:r>
            <a:r>
              <a:rPr lang="en-US" sz="1400" dirty="0">
                <a:solidFill>
                  <a:srgbClr val="002060"/>
                </a:solidFill>
              </a:rPr>
              <a:t> </a:t>
            </a:r>
            <a:r>
              <a:rPr lang="en-US" sz="1400" dirty="0" err="1">
                <a:solidFill>
                  <a:srgbClr val="002060"/>
                </a:solidFill>
              </a:rPr>
              <a:t>hợp</a:t>
            </a:r>
            <a:r>
              <a:rPr lang="en-US" sz="1400" dirty="0">
                <a:solidFill>
                  <a:srgbClr val="002060"/>
                </a:solidFill>
              </a:rPr>
              <a:t> </a:t>
            </a:r>
            <a:r>
              <a:rPr lang="en-US" sz="1400" dirty="0" err="1">
                <a:solidFill>
                  <a:srgbClr val="002060"/>
                </a:solidFill>
              </a:rPr>
              <a:t>cho</a:t>
            </a:r>
            <a:r>
              <a:rPr lang="en-US" sz="1400" dirty="0">
                <a:solidFill>
                  <a:srgbClr val="002060"/>
                </a:solidFill>
              </a:rPr>
              <a:t> </a:t>
            </a:r>
            <a:r>
              <a:rPr lang="en-US" sz="1400" dirty="0" err="1">
                <a:solidFill>
                  <a:srgbClr val="002060"/>
                </a:solidFill>
              </a:rPr>
              <a:t>bản</a:t>
            </a:r>
            <a:r>
              <a:rPr lang="en-US" sz="1400" dirty="0">
                <a:solidFill>
                  <a:srgbClr val="002060"/>
                </a:solidFill>
              </a:rPr>
              <a:t> </a:t>
            </a:r>
            <a:r>
              <a:rPr lang="en-US" sz="1400" dirty="0" err="1">
                <a:solidFill>
                  <a:srgbClr val="002060"/>
                </a:solidFill>
              </a:rPr>
              <a:t>thân</a:t>
            </a:r>
            <a:r>
              <a:rPr lang="en-US" sz="1400" dirty="0">
                <a:solidFill>
                  <a:srgbClr val="002060"/>
                </a:solidFill>
              </a:rPr>
              <a:t> </a:t>
            </a:r>
            <a:r>
              <a:rPr lang="en-US" sz="1400" dirty="0" err="1">
                <a:solidFill>
                  <a:srgbClr val="002060"/>
                </a:solidFill>
              </a:rPr>
              <a:t>hoặc</a:t>
            </a:r>
            <a:r>
              <a:rPr lang="en-US" sz="1400" dirty="0">
                <a:solidFill>
                  <a:srgbClr val="002060"/>
                </a:solidFill>
              </a:rPr>
              <a:t> </a:t>
            </a:r>
            <a:r>
              <a:rPr lang="en-US" sz="1400" dirty="0" err="1">
                <a:solidFill>
                  <a:srgbClr val="002060"/>
                </a:solidFill>
              </a:rPr>
              <a:t>cho</a:t>
            </a:r>
            <a:r>
              <a:rPr lang="en-US" sz="1400" dirty="0">
                <a:solidFill>
                  <a:srgbClr val="002060"/>
                </a:solidFill>
              </a:rPr>
              <a:t> </a:t>
            </a:r>
            <a:r>
              <a:rPr lang="en-US" sz="1400" dirty="0" err="1">
                <a:solidFill>
                  <a:srgbClr val="002060"/>
                </a:solidFill>
              </a:rPr>
              <a:t>gia</a:t>
            </a:r>
            <a:r>
              <a:rPr lang="en-US" sz="1400" dirty="0">
                <a:solidFill>
                  <a:srgbClr val="002060"/>
                </a:solidFill>
              </a:rPr>
              <a:t> </a:t>
            </a:r>
            <a:r>
              <a:rPr lang="en-US" sz="1400" dirty="0" err="1">
                <a:solidFill>
                  <a:srgbClr val="002060"/>
                </a:solidFill>
              </a:rPr>
              <a:t>đình</a:t>
            </a:r>
            <a:r>
              <a:rPr lang="en-US" sz="1400" dirty="0">
                <a:solidFill>
                  <a:srgbClr val="002060"/>
                </a:solidFill>
              </a:rPr>
              <a:t>.</a:t>
            </a:r>
          </a:p>
          <a:p>
            <a:pPr marL="285750" indent="-285750">
              <a:buFontTx/>
              <a:buChar char="-"/>
            </a:pPr>
            <a:r>
              <a:rPr lang="en-US" sz="1400" dirty="0" err="1">
                <a:solidFill>
                  <a:srgbClr val="002060"/>
                </a:solidFill>
              </a:rPr>
              <a:t>Lựa</a:t>
            </a:r>
            <a:r>
              <a:rPr lang="en-US" sz="1400" dirty="0">
                <a:solidFill>
                  <a:srgbClr val="002060"/>
                </a:solidFill>
              </a:rPr>
              <a:t> </a:t>
            </a:r>
            <a:r>
              <a:rPr lang="en-US" sz="1400" dirty="0" err="1">
                <a:solidFill>
                  <a:srgbClr val="002060"/>
                </a:solidFill>
              </a:rPr>
              <a:t>chọn</a:t>
            </a:r>
            <a:r>
              <a:rPr lang="en-US" sz="1400" dirty="0">
                <a:solidFill>
                  <a:srgbClr val="002060"/>
                </a:solidFill>
              </a:rPr>
              <a:t> </a:t>
            </a:r>
            <a:r>
              <a:rPr lang="en-US" sz="1400" dirty="0" err="1">
                <a:solidFill>
                  <a:srgbClr val="002060"/>
                </a:solidFill>
              </a:rPr>
              <a:t>các</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phù</a:t>
            </a:r>
            <a:r>
              <a:rPr lang="en-US" sz="1400" dirty="0">
                <a:solidFill>
                  <a:srgbClr val="002060"/>
                </a:solidFill>
              </a:rPr>
              <a:t> </a:t>
            </a:r>
            <a:r>
              <a:rPr lang="en-US" sz="1400" dirty="0" err="1">
                <a:solidFill>
                  <a:srgbClr val="002060"/>
                </a:solidFill>
              </a:rPr>
              <a:t>hợp</a:t>
            </a:r>
            <a:r>
              <a:rPr lang="en-US" sz="1400" dirty="0">
                <a:solidFill>
                  <a:srgbClr val="002060"/>
                </a:solidFill>
              </a:rPr>
              <a:t> </a:t>
            </a:r>
            <a:r>
              <a:rPr lang="en-US" sz="1400" dirty="0" err="1">
                <a:solidFill>
                  <a:srgbClr val="002060"/>
                </a:solidFill>
              </a:rPr>
              <a:t>để</a:t>
            </a:r>
            <a:r>
              <a:rPr lang="en-US" sz="1400" dirty="0">
                <a:solidFill>
                  <a:srgbClr val="002060"/>
                </a:solidFill>
              </a:rPr>
              <a:t> </a:t>
            </a:r>
            <a:r>
              <a:rPr lang="en-US" sz="1400" dirty="0" err="1">
                <a:solidFill>
                  <a:srgbClr val="002060"/>
                </a:solidFill>
              </a:rPr>
              <a:t>áp</a:t>
            </a:r>
            <a:r>
              <a:rPr lang="en-US" sz="1400" dirty="0">
                <a:solidFill>
                  <a:srgbClr val="002060"/>
                </a:solidFill>
              </a:rPr>
              <a:t> </a:t>
            </a:r>
            <a:r>
              <a:rPr lang="en-US" sz="1400" dirty="0" err="1">
                <a:solidFill>
                  <a:srgbClr val="002060"/>
                </a:solidFill>
              </a:rPr>
              <a:t>dụng</a:t>
            </a:r>
            <a:r>
              <a:rPr lang="en-US" sz="1400" dirty="0">
                <a:solidFill>
                  <a:srgbClr val="002060"/>
                </a:solidFill>
              </a:rPr>
              <a:t> </a:t>
            </a:r>
            <a:r>
              <a:rPr lang="en-US" sz="1400" dirty="0" err="1">
                <a:solidFill>
                  <a:srgbClr val="002060"/>
                </a:solidFill>
              </a:rPr>
              <a:t>vào</a:t>
            </a:r>
            <a:r>
              <a:rPr lang="en-US" sz="1400" dirty="0">
                <a:solidFill>
                  <a:srgbClr val="002060"/>
                </a:solidFill>
              </a:rPr>
              <a:t> </a:t>
            </a:r>
            <a:r>
              <a:rPr lang="en-US" sz="1400" dirty="0" err="1">
                <a:solidFill>
                  <a:srgbClr val="002060"/>
                </a:solidFill>
              </a:rPr>
              <a:t>dự</a:t>
            </a:r>
            <a:r>
              <a:rPr lang="en-US" sz="1400" dirty="0">
                <a:solidFill>
                  <a:srgbClr val="002060"/>
                </a:solidFill>
              </a:rPr>
              <a:t> </a:t>
            </a:r>
            <a:r>
              <a:rPr lang="en-US" sz="1400" dirty="0" err="1">
                <a:solidFill>
                  <a:srgbClr val="002060"/>
                </a:solidFill>
              </a:rPr>
              <a:t>án</a:t>
            </a:r>
            <a:r>
              <a:rPr lang="en-US" sz="1400" dirty="0">
                <a:solidFill>
                  <a:srgbClr val="002060"/>
                </a:solidFill>
              </a:rPr>
              <a:t> </a:t>
            </a:r>
            <a:r>
              <a:rPr lang="en-US" sz="1400" dirty="0" err="1">
                <a:solidFill>
                  <a:srgbClr val="002060"/>
                </a:solidFill>
              </a:rPr>
              <a:t>khoa</a:t>
            </a:r>
            <a:r>
              <a:rPr lang="en-US" sz="1400" dirty="0">
                <a:solidFill>
                  <a:srgbClr val="002060"/>
                </a:solidFill>
              </a:rPr>
              <a:t> </a:t>
            </a:r>
            <a:r>
              <a:rPr lang="en-US" sz="1400" dirty="0" err="1">
                <a:solidFill>
                  <a:srgbClr val="002060"/>
                </a:solidFill>
              </a:rPr>
              <a:t>học</a:t>
            </a:r>
            <a:r>
              <a:rPr lang="en-US" sz="1400" dirty="0">
                <a:solidFill>
                  <a:srgbClr val="002060"/>
                </a:solidFill>
              </a:rPr>
              <a:t> </a:t>
            </a:r>
            <a:r>
              <a:rPr lang="en-US" sz="1400" dirty="0" err="1">
                <a:solidFill>
                  <a:srgbClr val="002060"/>
                </a:solidFill>
              </a:rPr>
              <a:t>kĩ</a:t>
            </a:r>
            <a:r>
              <a:rPr lang="en-US" sz="1400" dirty="0">
                <a:solidFill>
                  <a:srgbClr val="002060"/>
                </a:solidFill>
              </a:rPr>
              <a:t> </a:t>
            </a:r>
            <a:r>
              <a:rPr lang="en-US" sz="1400" dirty="0" err="1">
                <a:solidFill>
                  <a:srgbClr val="002060"/>
                </a:solidFill>
              </a:rPr>
              <a:t>thuật</a:t>
            </a:r>
            <a:r>
              <a:rPr lang="en-US" sz="1400" dirty="0">
                <a:solidFill>
                  <a:srgbClr val="002060"/>
                </a:solidFill>
              </a:rPr>
              <a:t>.</a:t>
            </a:r>
            <a:endParaRPr lang="vi-VN" sz="1400" dirty="0">
              <a:solidFill>
                <a:srgbClr val="002060"/>
              </a:solidFill>
            </a:endParaRPr>
          </a:p>
          <a:p>
            <a:r>
              <a:rPr lang="en-US" sz="2200" b="1" u="sng" dirty="0">
                <a:solidFill>
                  <a:srgbClr val="002060"/>
                </a:solidFill>
              </a:rPr>
              <a:t>II/ </a:t>
            </a:r>
            <a:r>
              <a:rPr lang="vi-VN" sz="2200" b="1" u="sng" dirty="0">
                <a:solidFill>
                  <a:srgbClr val="002060"/>
                </a:solidFill>
              </a:rPr>
              <a:t>Đánh giá công nghệ và sản xuất công nghệ:</a:t>
            </a:r>
            <a:endParaRPr lang="en-US" sz="2200" dirty="0">
              <a:solidFill>
                <a:srgbClr val="002060"/>
              </a:solidFill>
            </a:endParaRPr>
          </a:p>
          <a:p>
            <a:pPr lvl="0"/>
            <a:r>
              <a:rPr lang="vi-VN" sz="2200" b="1" i="1" u="sng" dirty="0">
                <a:solidFill>
                  <a:srgbClr val="002060"/>
                </a:solidFill>
              </a:rPr>
              <a:t>1. Tiêu chí đánh giá công nghệ</a:t>
            </a:r>
            <a:r>
              <a:rPr lang="vi-VN" sz="2200" b="1" i="1" dirty="0">
                <a:solidFill>
                  <a:srgbClr val="002060"/>
                </a:solidFill>
              </a:rPr>
              <a:t>:</a:t>
            </a:r>
            <a:endParaRPr lang="en-US" sz="2200" b="1" dirty="0">
              <a:solidFill>
                <a:srgbClr val="002060"/>
              </a:solidFill>
            </a:endParaRPr>
          </a:p>
          <a:p>
            <a:pPr lvl="0"/>
            <a:r>
              <a:rPr lang="vi-VN" sz="1400" dirty="0">
                <a:solidFill>
                  <a:srgbClr val="002060"/>
                </a:solidFill>
              </a:rPr>
              <a:t>- </a:t>
            </a:r>
            <a:r>
              <a:rPr lang="en-US" sz="1400" dirty="0" err="1">
                <a:solidFill>
                  <a:srgbClr val="002060"/>
                </a:solidFill>
              </a:rPr>
              <a:t>Tiêu</a:t>
            </a:r>
            <a:r>
              <a:rPr lang="en-US" sz="1400" dirty="0">
                <a:solidFill>
                  <a:srgbClr val="002060"/>
                </a:solidFill>
              </a:rPr>
              <a:t> </a:t>
            </a:r>
            <a:r>
              <a:rPr lang="en-US" sz="1400" dirty="0" err="1">
                <a:solidFill>
                  <a:srgbClr val="002060"/>
                </a:solidFill>
              </a:rPr>
              <a:t>chí</a:t>
            </a:r>
            <a:r>
              <a:rPr lang="en-US" sz="1400" dirty="0">
                <a:solidFill>
                  <a:srgbClr val="002060"/>
                </a:solidFill>
              </a:rPr>
              <a:t> </a:t>
            </a:r>
            <a:r>
              <a:rPr lang="en-US" sz="1400" dirty="0" err="1">
                <a:solidFill>
                  <a:srgbClr val="002060"/>
                </a:solidFill>
              </a:rPr>
              <a:t>về</a:t>
            </a:r>
            <a:r>
              <a:rPr lang="en-US" sz="1400" dirty="0">
                <a:solidFill>
                  <a:srgbClr val="002060"/>
                </a:solidFill>
              </a:rPr>
              <a:t> </a:t>
            </a:r>
            <a:r>
              <a:rPr lang="en-US" sz="1400" dirty="0" err="1">
                <a:solidFill>
                  <a:srgbClr val="002060"/>
                </a:solidFill>
              </a:rPr>
              <a:t>hiệu</a:t>
            </a:r>
            <a:r>
              <a:rPr lang="en-US" sz="1400" dirty="0">
                <a:solidFill>
                  <a:srgbClr val="002060"/>
                </a:solidFill>
              </a:rPr>
              <a:t> </a:t>
            </a:r>
            <a:r>
              <a:rPr lang="en-US" sz="1400" dirty="0" err="1">
                <a:solidFill>
                  <a:srgbClr val="002060"/>
                </a:solidFill>
              </a:rPr>
              <a:t>quả</a:t>
            </a:r>
            <a:r>
              <a:rPr lang="en-US" sz="1400" dirty="0">
                <a:solidFill>
                  <a:srgbClr val="002060"/>
                </a:solidFill>
              </a:rPr>
              <a:t>: </a:t>
            </a:r>
            <a:r>
              <a:rPr lang="en-US" sz="1400" dirty="0" err="1">
                <a:solidFill>
                  <a:srgbClr val="002060"/>
                </a:solidFill>
              </a:rPr>
              <a:t>đánh</a:t>
            </a:r>
            <a:r>
              <a:rPr lang="en-US" sz="1400" dirty="0">
                <a:solidFill>
                  <a:srgbClr val="002060"/>
                </a:solidFill>
              </a:rPr>
              <a:t> </a:t>
            </a:r>
            <a:r>
              <a:rPr lang="en-US" sz="1400" dirty="0" err="1">
                <a:solidFill>
                  <a:srgbClr val="002060"/>
                </a:solidFill>
              </a:rPr>
              <a:t>giá</a:t>
            </a:r>
            <a:r>
              <a:rPr lang="en-US" sz="1400" dirty="0">
                <a:solidFill>
                  <a:srgbClr val="002060"/>
                </a:solidFill>
              </a:rPr>
              <a:t> </a:t>
            </a:r>
            <a:r>
              <a:rPr lang="en-US" sz="1400" dirty="0" err="1">
                <a:solidFill>
                  <a:srgbClr val="002060"/>
                </a:solidFill>
              </a:rPr>
              <a:t>về</a:t>
            </a:r>
            <a:r>
              <a:rPr lang="en-US" sz="1400" dirty="0">
                <a:solidFill>
                  <a:srgbClr val="002060"/>
                </a:solidFill>
              </a:rPr>
              <a:t> </a:t>
            </a:r>
            <a:r>
              <a:rPr lang="en-US" sz="1400" dirty="0" err="1">
                <a:solidFill>
                  <a:srgbClr val="002060"/>
                </a:solidFill>
              </a:rPr>
              <a:t>năng</a:t>
            </a:r>
            <a:r>
              <a:rPr lang="en-US" sz="1400" dirty="0">
                <a:solidFill>
                  <a:srgbClr val="002060"/>
                </a:solidFill>
              </a:rPr>
              <a:t> </a:t>
            </a:r>
            <a:r>
              <a:rPr lang="en-US" sz="1400" dirty="0" err="1">
                <a:solidFill>
                  <a:srgbClr val="002060"/>
                </a:solidFill>
              </a:rPr>
              <a:t>suất</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chất</a:t>
            </a:r>
            <a:r>
              <a:rPr lang="en-US" sz="1400" dirty="0">
                <a:solidFill>
                  <a:srgbClr val="002060"/>
                </a:solidFill>
              </a:rPr>
              <a:t> </a:t>
            </a:r>
            <a:r>
              <a:rPr lang="en-US" sz="1400" dirty="0" err="1">
                <a:solidFill>
                  <a:srgbClr val="002060"/>
                </a:solidFill>
              </a:rPr>
              <a:t>lượng</a:t>
            </a:r>
            <a:r>
              <a:rPr lang="en-US" sz="1400" dirty="0">
                <a:solidFill>
                  <a:srgbClr val="002060"/>
                </a:solidFill>
              </a:rPr>
              <a:t>. </a:t>
            </a:r>
            <a:r>
              <a:rPr lang="en-US" sz="1400" dirty="0" err="1">
                <a:solidFill>
                  <a:srgbClr val="002060"/>
                </a:solidFill>
              </a:rPr>
              <a:t>thâm</a:t>
            </a:r>
            <a:r>
              <a:rPr lang="en-US" sz="1400" dirty="0">
                <a:solidFill>
                  <a:srgbClr val="002060"/>
                </a:solidFill>
              </a:rPr>
              <a:t> </a:t>
            </a:r>
            <a:r>
              <a:rPr lang="en-US" sz="1400" dirty="0" err="1">
                <a:solidFill>
                  <a:srgbClr val="002060"/>
                </a:solidFill>
              </a:rPr>
              <a:t>mĩ</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sản</a:t>
            </a:r>
            <a:r>
              <a:rPr lang="en-US" sz="1400" dirty="0">
                <a:solidFill>
                  <a:srgbClr val="002060"/>
                </a:solidFill>
              </a:rPr>
              <a:t> </a:t>
            </a:r>
            <a:r>
              <a:rPr lang="en-US" sz="1400" dirty="0" err="1">
                <a:solidFill>
                  <a:srgbClr val="002060"/>
                </a:solidFill>
              </a:rPr>
              <a:t>phẩm</a:t>
            </a:r>
            <a:r>
              <a:rPr lang="en-US" sz="1400" dirty="0">
                <a:solidFill>
                  <a:srgbClr val="002060"/>
                </a:solidFill>
              </a:rPr>
              <a:t> </a:t>
            </a:r>
            <a:r>
              <a:rPr lang="en-US" sz="1400" dirty="0" err="1">
                <a:solidFill>
                  <a:srgbClr val="002060"/>
                </a:solidFill>
              </a:rPr>
              <a:t>mà</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đó</a:t>
            </a:r>
            <a:r>
              <a:rPr lang="en-US" sz="1400" dirty="0">
                <a:solidFill>
                  <a:srgbClr val="002060"/>
                </a:solidFill>
              </a:rPr>
              <a:t> </a:t>
            </a:r>
            <a:r>
              <a:rPr lang="en-US" sz="1400" dirty="0" err="1">
                <a:solidFill>
                  <a:srgbClr val="002060"/>
                </a:solidFill>
              </a:rPr>
              <a:t>tạo</a:t>
            </a:r>
            <a:r>
              <a:rPr lang="en-US" sz="1400" dirty="0">
                <a:solidFill>
                  <a:srgbClr val="002060"/>
                </a:solidFill>
              </a:rPr>
              <a:t> </a:t>
            </a:r>
            <a:r>
              <a:rPr lang="en-US" sz="1400" dirty="0" err="1">
                <a:solidFill>
                  <a:srgbClr val="002060"/>
                </a:solidFill>
              </a:rPr>
              <a:t>ra.</a:t>
            </a:r>
            <a:endParaRPr lang="en-US" sz="1400" dirty="0">
              <a:solidFill>
                <a:srgbClr val="002060"/>
              </a:solidFill>
            </a:endParaRPr>
          </a:p>
          <a:p>
            <a:pPr lvl="0"/>
            <a:r>
              <a:rPr lang="vi-VN" sz="1400" dirty="0">
                <a:solidFill>
                  <a:srgbClr val="002060"/>
                </a:solidFill>
              </a:rPr>
              <a:t>- </a:t>
            </a:r>
            <a:r>
              <a:rPr lang="en-US" sz="1400" dirty="0" err="1">
                <a:solidFill>
                  <a:srgbClr val="002060"/>
                </a:solidFill>
              </a:rPr>
              <a:t>Tiêu</a:t>
            </a:r>
            <a:r>
              <a:rPr lang="en-US" sz="1400" dirty="0">
                <a:solidFill>
                  <a:srgbClr val="002060"/>
                </a:solidFill>
              </a:rPr>
              <a:t> </a:t>
            </a:r>
            <a:r>
              <a:rPr lang="en-US" sz="1400" dirty="0" err="1">
                <a:solidFill>
                  <a:srgbClr val="002060"/>
                </a:solidFill>
              </a:rPr>
              <a:t>chí</a:t>
            </a:r>
            <a:r>
              <a:rPr lang="en-US" sz="1400" dirty="0">
                <a:solidFill>
                  <a:srgbClr val="002060"/>
                </a:solidFill>
              </a:rPr>
              <a:t> </a:t>
            </a:r>
            <a:r>
              <a:rPr lang="en-US" sz="1400" dirty="0" err="1">
                <a:solidFill>
                  <a:srgbClr val="002060"/>
                </a:solidFill>
              </a:rPr>
              <a:t>về</a:t>
            </a:r>
            <a:r>
              <a:rPr lang="en-US" sz="1400" dirty="0">
                <a:solidFill>
                  <a:srgbClr val="002060"/>
                </a:solidFill>
              </a:rPr>
              <a:t> </a:t>
            </a:r>
            <a:r>
              <a:rPr lang="en-US" sz="1400" dirty="0" err="1">
                <a:solidFill>
                  <a:srgbClr val="002060"/>
                </a:solidFill>
              </a:rPr>
              <a:t>độ</a:t>
            </a:r>
            <a:r>
              <a:rPr lang="en-US" sz="1400" dirty="0">
                <a:solidFill>
                  <a:srgbClr val="002060"/>
                </a:solidFill>
              </a:rPr>
              <a:t> tin </a:t>
            </a:r>
            <a:r>
              <a:rPr lang="en-US" sz="1400" dirty="0" err="1">
                <a:solidFill>
                  <a:srgbClr val="002060"/>
                </a:solidFill>
              </a:rPr>
              <a:t>cậy</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đánh</a:t>
            </a:r>
            <a:r>
              <a:rPr lang="en-US" sz="1400" dirty="0">
                <a:solidFill>
                  <a:srgbClr val="002060"/>
                </a:solidFill>
              </a:rPr>
              <a:t> </a:t>
            </a:r>
            <a:r>
              <a:rPr lang="en-US" sz="1400" dirty="0" err="1">
                <a:solidFill>
                  <a:srgbClr val="002060"/>
                </a:solidFill>
              </a:rPr>
              <a:t>giá</a:t>
            </a:r>
            <a:r>
              <a:rPr lang="en-US" sz="1400" dirty="0">
                <a:solidFill>
                  <a:srgbClr val="002060"/>
                </a:solidFill>
              </a:rPr>
              <a:t> </a:t>
            </a:r>
            <a:r>
              <a:rPr lang="en-US" sz="1400" dirty="0" err="1">
                <a:solidFill>
                  <a:srgbClr val="002060"/>
                </a:solidFill>
              </a:rPr>
              <a:t>về</a:t>
            </a:r>
            <a:r>
              <a:rPr lang="en-US" sz="1400" dirty="0">
                <a:solidFill>
                  <a:srgbClr val="002060"/>
                </a:solidFill>
              </a:rPr>
              <a:t> </a:t>
            </a:r>
            <a:r>
              <a:rPr lang="en-US" sz="1400" dirty="0" err="1">
                <a:solidFill>
                  <a:srgbClr val="002060"/>
                </a:solidFill>
              </a:rPr>
              <a:t>độ</a:t>
            </a:r>
            <a:r>
              <a:rPr lang="en-US" sz="1400" dirty="0">
                <a:solidFill>
                  <a:srgbClr val="002060"/>
                </a:solidFill>
              </a:rPr>
              <a:t> </a:t>
            </a:r>
            <a:r>
              <a:rPr lang="en-US" sz="1400" dirty="0" err="1">
                <a:solidFill>
                  <a:srgbClr val="002060"/>
                </a:solidFill>
              </a:rPr>
              <a:t>chính</a:t>
            </a:r>
            <a:r>
              <a:rPr lang="en-US" sz="1400" dirty="0">
                <a:solidFill>
                  <a:srgbClr val="002060"/>
                </a:solidFill>
              </a:rPr>
              <a:t> </a:t>
            </a:r>
            <a:r>
              <a:rPr lang="en-US" sz="1400" dirty="0" err="1">
                <a:solidFill>
                  <a:srgbClr val="002060"/>
                </a:solidFill>
              </a:rPr>
              <a:t>xác</a:t>
            </a:r>
            <a:r>
              <a:rPr lang="en-US" sz="1400" dirty="0">
                <a:solidFill>
                  <a:srgbClr val="002060"/>
                </a:solidFill>
              </a:rPr>
              <a:t>, </a:t>
            </a:r>
            <a:r>
              <a:rPr lang="en-US" sz="1400" dirty="0" err="1">
                <a:solidFill>
                  <a:srgbClr val="002060"/>
                </a:solidFill>
              </a:rPr>
              <a:t>khả</a:t>
            </a:r>
            <a:r>
              <a:rPr lang="en-US" sz="1400" dirty="0">
                <a:solidFill>
                  <a:srgbClr val="002060"/>
                </a:solidFill>
              </a:rPr>
              <a:t> </a:t>
            </a:r>
            <a:r>
              <a:rPr lang="en-US" sz="1400" dirty="0" err="1">
                <a:solidFill>
                  <a:srgbClr val="002060"/>
                </a:solidFill>
              </a:rPr>
              <a:t>năng</a:t>
            </a:r>
            <a:r>
              <a:rPr lang="en-US" sz="1400" dirty="0">
                <a:solidFill>
                  <a:srgbClr val="002060"/>
                </a:solidFill>
              </a:rPr>
              <a:t> </a:t>
            </a:r>
            <a:r>
              <a:rPr lang="en-US" sz="1400" dirty="0" err="1">
                <a:solidFill>
                  <a:srgbClr val="002060"/>
                </a:solidFill>
              </a:rPr>
              <a:t>ổn</a:t>
            </a:r>
            <a:r>
              <a:rPr lang="en-US" sz="1400" dirty="0">
                <a:solidFill>
                  <a:srgbClr val="002060"/>
                </a:solidFill>
              </a:rPr>
              <a:t> </a:t>
            </a:r>
            <a:r>
              <a:rPr lang="en-US" sz="1400" dirty="0" err="1">
                <a:solidFill>
                  <a:srgbClr val="002060"/>
                </a:solidFill>
              </a:rPr>
              <a:t>định</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p>
          <a:p>
            <a:pPr lvl="0"/>
            <a:r>
              <a:rPr lang="vi-VN" sz="1400" dirty="0">
                <a:solidFill>
                  <a:srgbClr val="002060"/>
                </a:solidFill>
              </a:rPr>
              <a:t>- </a:t>
            </a:r>
            <a:r>
              <a:rPr lang="en-US" sz="1400" dirty="0" err="1">
                <a:solidFill>
                  <a:srgbClr val="002060"/>
                </a:solidFill>
              </a:rPr>
              <a:t>Tiêu</a:t>
            </a:r>
            <a:r>
              <a:rPr lang="en-US" sz="1400" dirty="0">
                <a:solidFill>
                  <a:srgbClr val="002060"/>
                </a:solidFill>
              </a:rPr>
              <a:t> </a:t>
            </a:r>
            <a:r>
              <a:rPr lang="en-US" sz="1400" dirty="0" err="1">
                <a:solidFill>
                  <a:srgbClr val="002060"/>
                </a:solidFill>
              </a:rPr>
              <a:t>chí</a:t>
            </a:r>
            <a:r>
              <a:rPr lang="en-US" sz="1400" dirty="0">
                <a:solidFill>
                  <a:srgbClr val="002060"/>
                </a:solidFill>
              </a:rPr>
              <a:t> </a:t>
            </a:r>
            <a:r>
              <a:rPr lang="en-US" sz="1400" dirty="0" err="1">
                <a:solidFill>
                  <a:srgbClr val="002060"/>
                </a:solidFill>
              </a:rPr>
              <a:t>về</a:t>
            </a:r>
            <a:r>
              <a:rPr lang="en-US" sz="1400" dirty="0">
                <a:solidFill>
                  <a:srgbClr val="002060"/>
                </a:solidFill>
              </a:rPr>
              <a:t> </a:t>
            </a:r>
            <a:r>
              <a:rPr lang="en-US" sz="1400" dirty="0" err="1">
                <a:solidFill>
                  <a:srgbClr val="002060"/>
                </a:solidFill>
              </a:rPr>
              <a:t>kinh</a:t>
            </a:r>
            <a:r>
              <a:rPr lang="en-US" sz="1400" dirty="0">
                <a:solidFill>
                  <a:srgbClr val="002060"/>
                </a:solidFill>
              </a:rPr>
              <a:t> </a:t>
            </a:r>
            <a:r>
              <a:rPr lang="en-US" sz="1400" dirty="0" err="1">
                <a:solidFill>
                  <a:srgbClr val="002060"/>
                </a:solidFill>
              </a:rPr>
              <a:t>tế</a:t>
            </a:r>
            <a:r>
              <a:rPr lang="en-US" sz="1400" dirty="0">
                <a:solidFill>
                  <a:srgbClr val="002060"/>
                </a:solidFill>
              </a:rPr>
              <a:t>: </a:t>
            </a:r>
            <a:r>
              <a:rPr lang="en-US" sz="1400" dirty="0" err="1">
                <a:solidFill>
                  <a:srgbClr val="002060"/>
                </a:solidFill>
              </a:rPr>
              <a:t>đánh</a:t>
            </a:r>
            <a:r>
              <a:rPr lang="en-US" sz="1400" dirty="0">
                <a:solidFill>
                  <a:srgbClr val="002060"/>
                </a:solidFill>
              </a:rPr>
              <a:t> </a:t>
            </a:r>
            <a:r>
              <a:rPr lang="en-US" sz="1400" dirty="0" err="1">
                <a:solidFill>
                  <a:srgbClr val="002060"/>
                </a:solidFill>
              </a:rPr>
              <a:t>giá</a:t>
            </a:r>
            <a:r>
              <a:rPr lang="en-US" sz="1400" dirty="0">
                <a:solidFill>
                  <a:srgbClr val="002060"/>
                </a:solidFill>
              </a:rPr>
              <a:t> </a:t>
            </a:r>
            <a:r>
              <a:rPr lang="en-US" sz="1400" dirty="0" err="1">
                <a:solidFill>
                  <a:srgbClr val="002060"/>
                </a:solidFill>
              </a:rPr>
              <a:t>chỉ</a:t>
            </a:r>
            <a:r>
              <a:rPr lang="en-US" sz="1400" dirty="0">
                <a:solidFill>
                  <a:srgbClr val="002060"/>
                </a:solidFill>
              </a:rPr>
              <a:t> </a:t>
            </a:r>
            <a:r>
              <a:rPr lang="en-US" sz="1400" dirty="0" err="1">
                <a:solidFill>
                  <a:srgbClr val="002060"/>
                </a:solidFill>
              </a:rPr>
              <a:t>phí</a:t>
            </a:r>
            <a:r>
              <a:rPr lang="en-US" sz="1400" dirty="0">
                <a:solidFill>
                  <a:srgbClr val="002060"/>
                </a:solidFill>
              </a:rPr>
              <a:t> </a:t>
            </a:r>
            <a:r>
              <a:rPr lang="en-US" sz="1400" dirty="0" err="1">
                <a:solidFill>
                  <a:srgbClr val="002060"/>
                </a:solidFill>
              </a:rPr>
              <a:t>khi</a:t>
            </a:r>
            <a:r>
              <a:rPr lang="en-US" sz="1400" dirty="0">
                <a:solidFill>
                  <a:srgbClr val="002060"/>
                </a:solidFill>
              </a:rPr>
              <a:t> </a:t>
            </a:r>
            <a:r>
              <a:rPr lang="en-US" sz="1400" dirty="0" err="1">
                <a:solidFill>
                  <a:srgbClr val="002060"/>
                </a:solidFill>
              </a:rPr>
              <a:t>đầu</a:t>
            </a:r>
            <a:r>
              <a:rPr lang="en-US" sz="1400" dirty="0">
                <a:solidFill>
                  <a:srgbClr val="002060"/>
                </a:solidFill>
              </a:rPr>
              <a:t> </a:t>
            </a:r>
            <a:r>
              <a:rPr lang="en-US" sz="1400" dirty="0" err="1">
                <a:solidFill>
                  <a:srgbClr val="002060"/>
                </a:solidFill>
              </a:rPr>
              <a:t>tư</a:t>
            </a:r>
            <a:r>
              <a:rPr lang="en-US" sz="1400" dirty="0">
                <a:solidFill>
                  <a:srgbClr val="002060"/>
                </a:solidFill>
              </a:rPr>
              <a:t>, </a:t>
            </a:r>
            <a:r>
              <a:rPr lang="en-US" sz="1400" dirty="0" err="1">
                <a:solidFill>
                  <a:srgbClr val="002060"/>
                </a:solidFill>
              </a:rPr>
              <a:t>vận</a:t>
            </a:r>
            <a:r>
              <a:rPr lang="en-US" sz="1400" dirty="0">
                <a:solidFill>
                  <a:srgbClr val="002060"/>
                </a:solidFill>
              </a:rPr>
              <a:t> </a:t>
            </a:r>
            <a:r>
              <a:rPr lang="en-US" sz="1400" dirty="0" err="1">
                <a:solidFill>
                  <a:srgbClr val="002060"/>
                </a:solidFill>
              </a:rPr>
              <a:t>hành</a:t>
            </a:r>
            <a:r>
              <a:rPr lang="en-US" sz="1400" dirty="0">
                <a:solidFill>
                  <a:srgbClr val="002060"/>
                </a:solidFill>
              </a:rPr>
              <a:t> </a:t>
            </a:r>
            <a:r>
              <a:rPr lang="en-US" sz="1400" dirty="0" err="1">
                <a:solidFill>
                  <a:srgbClr val="002060"/>
                </a:solidFill>
              </a:rPr>
              <a:t>và</a:t>
            </a:r>
            <a:r>
              <a:rPr lang="en-US" sz="1400" dirty="0">
                <a:solidFill>
                  <a:srgbClr val="002060"/>
                </a:solidFill>
              </a:rPr>
              <a:t> </a:t>
            </a:r>
            <a:r>
              <a:rPr lang="en-US" sz="1400" dirty="0" err="1">
                <a:solidFill>
                  <a:srgbClr val="002060"/>
                </a:solidFill>
              </a:rPr>
              <a:t>lợi</a:t>
            </a:r>
            <a:r>
              <a:rPr lang="en-US" sz="1400" dirty="0">
                <a:solidFill>
                  <a:srgbClr val="002060"/>
                </a:solidFill>
              </a:rPr>
              <a:t> </a:t>
            </a:r>
            <a:r>
              <a:rPr lang="en-US" sz="1400" dirty="0" err="1">
                <a:solidFill>
                  <a:srgbClr val="002060"/>
                </a:solidFill>
              </a:rPr>
              <a:t>nhuận</a:t>
            </a:r>
            <a:r>
              <a:rPr lang="en-US" sz="1400" dirty="0">
                <a:solidFill>
                  <a:srgbClr val="002060"/>
                </a:solidFill>
              </a:rPr>
              <a:t> </a:t>
            </a:r>
            <a:r>
              <a:rPr lang="en-US" sz="1400" dirty="0" err="1">
                <a:solidFill>
                  <a:srgbClr val="002060"/>
                </a:solidFill>
              </a:rPr>
              <a:t>khi</a:t>
            </a:r>
            <a:r>
              <a:rPr lang="en-US" sz="1400" dirty="0">
                <a:solidFill>
                  <a:srgbClr val="002060"/>
                </a:solidFill>
              </a:rPr>
              <a:t> </a:t>
            </a:r>
            <a:r>
              <a:rPr lang="en-US" sz="1400" dirty="0" err="1">
                <a:solidFill>
                  <a:srgbClr val="002060"/>
                </a:solidFill>
              </a:rPr>
              <a:t>sử</a:t>
            </a:r>
            <a:r>
              <a:rPr lang="en-US" sz="1400" dirty="0">
                <a:solidFill>
                  <a:srgbClr val="002060"/>
                </a:solidFill>
              </a:rPr>
              <a:t> </a:t>
            </a:r>
            <a:r>
              <a:rPr lang="en-US" sz="1400" dirty="0" err="1">
                <a:solidFill>
                  <a:srgbClr val="002060"/>
                </a:solidFill>
              </a:rPr>
              <a:t>dụng</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p>
          <a:p>
            <a:pPr lvl="0"/>
            <a:r>
              <a:rPr lang="vi-VN" sz="1400" dirty="0">
                <a:solidFill>
                  <a:srgbClr val="002060"/>
                </a:solidFill>
              </a:rPr>
              <a:t>- </a:t>
            </a:r>
            <a:r>
              <a:rPr lang="en-US" sz="1400" dirty="0" err="1">
                <a:solidFill>
                  <a:srgbClr val="002060"/>
                </a:solidFill>
              </a:rPr>
              <a:t>Tiêu</a:t>
            </a:r>
            <a:r>
              <a:rPr lang="en-US" sz="1400" dirty="0">
                <a:solidFill>
                  <a:srgbClr val="002060"/>
                </a:solidFill>
              </a:rPr>
              <a:t> </a:t>
            </a:r>
            <a:r>
              <a:rPr lang="en-US" sz="1400" dirty="0" err="1">
                <a:solidFill>
                  <a:srgbClr val="002060"/>
                </a:solidFill>
              </a:rPr>
              <a:t>chí</a:t>
            </a:r>
            <a:r>
              <a:rPr lang="en-US" sz="1400" dirty="0">
                <a:solidFill>
                  <a:srgbClr val="002060"/>
                </a:solidFill>
              </a:rPr>
              <a:t> </a:t>
            </a:r>
            <a:r>
              <a:rPr lang="en-US" sz="1400" dirty="0" err="1">
                <a:solidFill>
                  <a:srgbClr val="002060"/>
                </a:solidFill>
              </a:rPr>
              <a:t>về</a:t>
            </a:r>
            <a:r>
              <a:rPr lang="en-US" sz="1400" dirty="0">
                <a:solidFill>
                  <a:srgbClr val="002060"/>
                </a:solidFill>
              </a:rPr>
              <a:t> </a:t>
            </a:r>
            <a:r>
              <a:rPr lang="en-US" sz="1400" dirty="0" err="1">
                <a:solidFill>
                  <a:srgbClr val="002060"/>
                </a:solidFill>
              </a:rPr>
              <a:t>môi</a:t>
            </a:r>
            <a:r>
              <a:rPr lang="en-US" sz="1400" dirty="0">
                <a:solidFill>
                  <a:srgbClr val="002060"/>
                </a:solidFill>
              </a:rPr>
              <a:t> </a:t>
            </a:r>
            <a:r>
              <a:rPr lang="en-US" sz="1400" dirty="0" err="1">
                <a:solidFill>
                  <a:srgbClr val="002060"/>
                </a:solidFill>
              </a:rPr>
              <a:t>trường</a:t>
            </a:r>
            <a:r>
              <a:rPr lang="en-US" sz="1400" dirty="0">
                <a:solidFill>
                  <a:srgbClr val="002060"/>
                </a:solidFill>
              </a:rPr>
              <a:t>: </a:t>
            </a:r>
            <a:r>
              <a:rPr lang="en-US" sz="1400" dirty="0" err="1">
                <a:solidFill>
                  <a:srgbClr val="002060"/>
                </a:solidFill>
              </a:rPr>
              <a:t>đánh</a:t>
            </a:r>
            <a:r>
              <a:rPr lang="en-US" sz="1400" dirty="0">
                <a:solidFill>
                  <a:srgbClr val="002060"/>
                </a:solidFill>
              </a:rPr>
              <a:t> </a:t>
            </a:r>
            <a:r>
              <a:rPr lang="en-US" sz="1400" dirty="0" err="1">
                <a:solidFill>
                  <a:srgbClr val="002060"/>
                </a:solidFill>
              </a:rPr>
              <a:t>giá</a:t>
            </a:r>
            <a:r>
              <a:rPr lang="en-US" sz="1400" dirty="0">
                <a:solidFill>
                  <a:srgbClr val="002060"/>
                </a:solidFill>
              </a:rPr>
              <a:t> </a:t>
            </a:r>
            <a:r>
              <a:rPr lang="en-US" sz="1400" dirty="0" err="1">
                <a:solidFill>
                  <a:srgbClr val="002060"/>
                </a:solidFill>
              </a:rPr>
              <a:t>sự</a:t>
            </a:r>
            <a:r>
              <a:rPr lang="en-US" sz="1400" dirty="0">
                <a:solidFill>
                  <a:srgbClr val="002060"/>
                </a:solidFill>
              </a:rPr>
              <a:t> </a:t>
            </a:r>
            <a:r>
              <a:rPr lang="en-US" sz="1400" dirty="0" err="1">
                <a:solidFill>
                  <a:srgbClr val="002060"/>
                </a:solidFill>
              </a:rPr>
              <a:t>tác</a:t>
            </a:r>
            <a:r>
              <a:rPr lang="en-US" sz="1400" dirty="0">
                <a:solidFill>
                  <a:srgbClr val="002060"/>
                </a:solidFill>
              </a:rPr>
              <a:t> </a:t>
            </a:r>
            <a:r>
              <a:rPr lang="en-US" sz="1400" dirty="0" err="1">
                <a:solidFill>
                  <a:srgbClr val="002060"/>
                </a:solidFill>
              </a:rPr>
              <a:t>động</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đến</a:t>
            </a:r>
            <a:r>
              <a:rPr lang="en-US" sz="1400" dirty="0">
                <a:solidFill>
                  <a:srgbClr val="002060"/>
                </a:solidFill>
              </a:rPr>
              <a:t> </a:t>
            </a:r>
            <a:r>
              <a:rPr lang="en-US" sz="1400" dirty="0" err="1">
                <a:solidFill>
                  <a:srgbClr val="002060"/>
                </a:solidFill>
              </a:rPr>
              <a:t>môi</a:t>
            </a:r>
            <a:r>
              <a:rPr lang="en-US" sz="1400" dirty="0">
                <a:solidFill>
                  <a:srgbClr val="002060"/>
                </a:solidFill>
              </a:rPr>
              <a:t> </a:t>
            </a:r>
            <a:r>
              <a:rPr lang="en-US" sz="1400" dirty="0" err="1">
                <a:solidFill>
                  <a:srgbClr val="002060"/>
                </a:solidFill>
              </a:rPr>
              <a:t>trường</a:t>
            </a:r>
            <a:r>
              <a:rPr lang="en-US" sz="1400" dirty="0">
                <a:solidFill>
                  <a:srgbClr val="002060"/>
                </a:solidFill>
              </a:rPr>
              <a:t> </a:t>
            </a:r>
            <a:r>
              <a:rPr lang="en-US" sz="1400" dirty="0" err="1">
                <a:solidFill>
                  <a:srgbClr val="002060"/>
                </a:solidFill>
              </a:rPr>
              <a:t>xung</a:t>
            </a:r>
            <a:r>
              <a:rPr lang="en-US" sz="1400" dirty="0">
                <a:solidFill>
                  <a:srgbClr val="002060"/>
                </a:solidFill>
              </a:rPr>
              <a:t> </a:t>
            </a:r>
            <a:r>
              <a:rPr lang="en-US" sz="1400" dirty="0" err="1">
                <a:solidFill>
                  <a:srgbClr val="002060"/>
                </a:solidFill>
              </a:rPr>
              <a:t>quanh</a:t>
            </a:r>
            <a:r>
              <a:rPr lang="en-US" sz="1400" dirty="0">
                <a:solidFill>
                  <a:srgbClr val="002060"/>
                </a:solidFill>
              </a:rPr>
              <a:t> (</a:t>
            </a:r>
            <a:r>
              <a:rPr lang="en-US" sz="1400" dirty="0" err="1">
                <a:solidFill>
                  <a:srgbClr val="002060"/>
                </a:solidFill>
              </a:rPr>
              <a:t>không</a:t>
            </a:r>
            <a:r>
              <a:rPr lang="en-US" sz="1400" dirty="0">
                <a:solidFill>
                  <a:srgbClr val="002060"/>
                </a:solidFill>
              </a:rPr>
              <a:t> </a:t>
            </a:r>
            <a:r>
              <a:rPr lang="en-US" sz="1400" dirty="0" err="1">
                <a:solidFill>
                  <a:srgbClr val="002060"/>
                </a:solidFill>
              </a:rPr>
              <a:t>khí</a:t>
            </a:r>
            <a:r>
              <a:rPr lang="en-US" sz="1400" dirty="0">
                <a:solidFill>
                  <a:srgbClr val="002060"/>
                </a:solidFill>
              </a:rPr>
              <a:t>, </a:t>
            </a:r>
            <a:r>
              <a:rPr lang="en-US" sz="1400" dirty="0" err="1">
                <a:solidFill>
                  <a:srgbClr val="002060"/>
                </a:solidFill>
              </a:rPr>
              <a:t>nước</a:t>
            </a:r>
            <a:r>
              <a:rPr lang="en-US" sz="1400" dirty="0">
                <a:solidFill>
                  <a:srgbClr val="002060"/>
                </a:solidFill>
              </a:rPr>
              <a:t>, </a:t>
            </a:r>
            <a:r>
              <a:rPr lang="en-US" sz="1400" dirty="0" err="1">
                <a:solidFill>
                  <a:srgbClr val="002060"/>
                </a:solidFill>
              </a:rPr>
              <a:t>tiêng</a:t>
            </a:r>
            <a:r>
              <a:rPr lang="en-US" sz="1400" dirty="0">
                <a:solidFill>
                  <a:srgbClr val="002060"/>
                </a:solidFill>
              </a:rPr>
              <a:t> </a:t>
            </a:r>
            <a:r>
              <a:rPr lang="en-US" sz="1400" dirty="0" err="1">
                <a:solidFill>
                  <a:srgbClr val="002060"/>
                </a:solidFill>
              </a:rPr>
              <a:t>ôn</a:t>
            </a:r>
            <a:r>
              <a:rPr lang="en-US" sz="1400" dirty="0">
                <a:solidFill>
                  <a:srgbClr val="002060"/>
                </a:solidFill>
              </a:rPr>
              <a:t>,...) </a:t>
            </a:r>
            <a:r>
              <a:rPr lang="en-US" sz="1400" dirty="0" err="1">
                <a:solidFill>
                  <a:srgbClr val="002060"/>
                </a:solidFill>
              </a:rPr>
              <a:t>khi</a:t>
            </a:r>
            <a:r>
              <a:rPr lang="en-US" sz="1400" dirty="0">
                <a:solidFill>
                  <a:srgbClr val="002060"/>
                </a:solidFill>
              </a:rPr>
              <a:t> </a:t>
            </a:r>
            <a:r>
              <a:rPr lang="en-US" sz="1400" dirty="0" err="1">
                <a:solidFill>
                  <a:srgbClr val="002060"/>
                </a:solidFill>
              </a:rPr>
              <a:t>sử</a:t>
            </a:r>
            <a:r>
              <a:rPr lang="en-US" sz="1400" dirty="0">
                <a:solidFill>
                  <a:srgbClr val="002060"/>
                </a:solidFill>
              </a:rPr>
              <a:t> </a:t>
            </a:r>
            <a:r>
              <a:rPr lang="en-US" sz="1400" dirty="0" err="1">
                <a:solidFill>
                  <a:srgbClr val="002060"/>
                </a:solidFill>
              </a:rPr>
              <a:t>dụng</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p>
          <a:p>
            <a:r>
              <a:rPr lang="en-US" sz="1400" dirty="0" err="1">
                <a:solidFill>
                  <a:srgbClr val="002060"/>
                </a:solidFill>
              </a:rPr>
              <a:t>Ngoài</a:t>
            </a:r>
            <a:r>
              <a:rPr lang="en-US" sz="1400" dirty="0">
                <a:solidFill>
                  <a:srgbClr val="002060"/>
                </a:solidFill>
              </a:rPr>
              <a:t> </a:t>
            </a:r>
            <a:r>
              <a:rPr lang="en-US" sz="1400" dirty="0" err="1">
                <a:solidFill>
                  <a:srgbClr val="002060"/>
                </a:solidFill>
              </a:rPr>
              <a:t>ra</a:t>
            </a:r>
            <a:r>
              <a:rPr lang="en-US" sz="1400" dirty="0">
                <a:solidFill>
                  <a:srgbClr val="002060"/>
                </a:solidFill>
              </a:rPr>
              <a:t>, </a:t>
            </a:r>
            <a:r>
              <a:rPr lang="en-US" sz="1400" dirty="0" err="1">
                <a:solidFill>
                  <a:srgbClr val="002060"/>
                </a:solidFill>
              </a:rPr>
              <a:t>còn</a:t>
            </a:r>
            <a:r>
              <a:rPr lang="en-US" sz="1400" dirty="0">
                <a:solidFill>
                  <a:srgbClr val="002060"/>
                </a:solidFill>
              </a:rPr>
              <a:t> </a:t>
            </a:r>
            <a:r>
              <a:rPr lang="en-US" sz="1400" dirty="0" err="1">
                <a:solidFill>
                  <a:srgbClr val="002060"/>
                </a:solidFill>
              </a:rPr>
              <a:t>có</a:t>
            </a:r>
            <a:r>
              <a:rPr lang="en-US" sz="1400" dirty="0">
                <a:solidFill>
                  <a:srgbClr val="002060"/>
                </a:solidFill>
              </a:rPr>
              <a:t> </a:t>
            </a:r>
            <a:r>
              <a:rPr lang="en-US" sz="1400" dirty="0" err="1">
                <a:solidFill>
                  <a:srgbClr val="002060"/>
                </a:solidFill>
              </a:rPr>
              <a:t>các</a:t>
            </a:r>
            <a:r>
              <a:rPr lang="en-US" sz="1400" dirty="0">
                <a:solidFill>
                  <a:srgbClr val="002060"/>
                </a:solidFill>
              </a:rPr>
              <a:t> </a:t>
            </a:r>
            <a:r>
              <a:rPr lang="en-US" sz="1400" dirty="0" err="1">
                <a:solidFill>
                  <a:srgbClr val="002060"/>
                </a:solidFill>
              </a:rPr>
              <a:t>tiêu</a:t>
            </a:r>
            <a:r>
              <a:rPr lang="en-US" sz="1400" dirty="0">
                <a:solidFill>
                  <a:srgbClr val="002060"/>
                </a:solidFill>
              </a:rPr>
              <a:t> </a:t>
            </a:r>
            <a:r>
              <a:rPr lang="en-US" sz="1400" dirty="0" err="1">
                <a:solidFill>
                  <a:srgbClr val="002060"/>
                </a:solidFill>
              </a:rPr>
              <a:t>chí</a:t>
            </a:r>
            <a:r>
              <a:rPr lang="en-US" sz="1400" dirty="0">
                <a:solidFill>
                  <a:srgbClr val="002060"/>
                </a:solidFill>
              </a:rPr>
              <a:t> </a:t>
            </a:r>
            <a:r>
              <a:rPr lang="en-US" sz="1400" dirty="0" err="1">
                <a:solidFill>
                  <a:srgbClr val="002060"/>
                </a:solidFill>
              </a:rPr>
              <a:t>khác</a:t>
            </a:r>
            <a:r>
              <a:rPr lang="en-US" sz="1400" dirty="0">
                <a:solidFill>
                  <a:srgbClr val="002060"/>
                </a:solidFill>
              </a:rPr>
              <a:t> </a:t>
            </a:r>
            <a:r>
              <a:rPr lang="en-US" sz="1400" dirty="0" err="1">
                <a:solidFill>
                  <a:srgbClr val="002060"/>
                </a:solidFill>
              </a:rPr>
              <a:t>như</a:t>
            </a:r>
            <a:r>
              <a:rPr lang="en-US" sz="1400" dirty="0">
                <a:solidFill>
                  <a:srgbClr val="002060"/>
                </a:solidFill>
              </a:rPr>
              <a:t> </a:t>
            </a:r>
            <a:r>
              <a:rPr lang="en-US" sz="1400" dirty="0" err="1">
                <a:solidFill>
                  <a:srgbClr val="002060"/>
                </a:solidFill>
              </a:rPr>
              <a:t>độ</a:t>
            </a:r>
            <a:r>
              <a:rPr lang="en-US" sz="1400" dirty="0">
                <a:solidFill>
                  <a:srgbClr val="002060"/>
                </a:solidFill>
              </a:rPr>
              <a:t> </a:t>
            </a:r>
            <a:r>
              <a:rPr lang="en-US" sz="1400" dirty="0" err="1">
                <a:solidFill>
                  <a:srgbClr val="002060"/>
                </a:solidFill>
              </a:rPr>
              <a:t>dồi</a:t>
            </a:r>
            <a:r>
              <a:rPr lang="en-US" sz="1400" dirty="0">
                <a:solidFill>
                  <a:srgbClr val="002060"/>
                </a:solidFill>
              </a:rPr>
              <a:t> </a:t>
            </a:r>
            <a:r>
              <a:rPr lang="en-US" sz="1400" dirty="0" err="1">
                <a:solidFill>
                  <a:srgbClr val="002060"/>
                </a:solidFill>
              </a:rPr>
              <a:t>dào</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nguyên</a:t>
            </a:r>
            <a:r>
              <a:rPr lang="en-US" sz="1400" dirty="0">
                <a:solidFill>
                  <a:srgbClr val="002060"/>
                </a:solidFill>
              </a:rPr>
              <a:t> </a:t>
            </a:r>
            <a:r>
              <a:rPr lang="en-US" sz="1400" dirty="0" err="1">
                <a:solidFill>
                  <a:srgbClr val="002060"/>
                </a:solidFill>
              </a:rPr>
              <a:t>liệu</a:t>
            </a:r>
            <a:r>
              <a:rPr lang="en-US" sz="1400" dirty="0">
                <a:solidFill>
                  <a:srgbClr val="002060"/>
                </a:solidFill>
              </a:rPr>
              <a:t> </a:t>
            </a:r>
            <a:r>
              <a:rPr lang="en-US" sz="1400" dirty="0" err="1">
                <a:solidFill>
                  <a:srgbClr val="002060"/>
                </a:solidFill>
              </a:rPr>
              <a:t>đầu</a:t>
            </a:r>
            <a:r>
              <a:rPr lang="en-US" sz="1400" dirty="0">
                <a:solidFill>
                  <a:srgbClr val="002060"/>
                </a:solidFill>
              </a:rPr>
              <a:t> </a:t>
            </a:r>
            <a:r>
              <a:rPr lang="en-US" sz="1400" dirty="0" err="1">
                <a:solidFill>
                  <a:srgbClr val="002060"/>
                </a:solidFill>
              </a:rPr>
              <a:t>vào</a:t>
            </a:r>
            <a:r>
              <a:rPr lang="en-US" sz="1400" dirty="0">
                <a:solidFill>
                  <a:srgbClr val="002060"/>
                </a:solidFill>
              </a:rPr>
              <a:t>, </a:t>
            </a:r>
            <a:r>
              <a:rPr lang="en-US" sz="1400" dirty="0" err="1">
                <a:solidFill>
                  <a:srgbClr val="002060"/>
                </a:solidFill>
              </a:rPr>
              <a:t>nhiên</a:t>
            </a:r>
            <a:r>
              <a:rPr lang="en-US" sz="1400" dirty="0">
                <a:solidFill>
                  <a:srgbClr val="002060"/>
                </a:solidFill>
              </a:rPr>
              <a:t> </a:t>
            </a:r>
            <a:r>
              <a:rPr lang="en-US" sz="1400" dirty="0" err="1">
                <a:solidFill>
                  <a:srgbClr val="002060"/>
                </a:solidFill>
              </a:rPr>
              <a:t>liệu</a:t>
            </a:r>
            <a:r>
              <a:rPr lang="en-US" sz="1400" dirty="0">
                <a:solidFill>
                  <a:srgbClr val="002060"/>
                </a:solidFill>
              </a:rPr>
              <a:t> </a:t>
            </a:r>
            <a:r>
              <a:rPr lang="en-US" sz="1400" dirty="0" err="1">
                <a:solidFill>
                  <a:srgbClr val="002060"/>
                </a:solidFill>
              </a:rPr>
              <a:t>sử</a:t>
            </a:r>
            <a:r>
              <a:rPr lang="en-US" sz="1400" dirty="0">
                <a:solidFill>
                  <a:srgbClr val="002060"/>
                </a:solidFill>
              </a:rPr>
              <a:t> </a:t>
            </a:r>
            <a:r>
              <a:rPr lang="en-US" sz="1400" dirty="0" err="1">
                <a:solidFill>
                  <a:srgbClr val="002060"/>
                </a:solidFill>
              </a:rPr>
              <a:t>dụng</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endParaRPr lang="vi-VN" sz="1400" dirty="0">
              <a:solidFill>
                <a:srgbClr val="002060"/>
              </a:solidFill>
            </a:endParaRPr>
          </a:p>
          <a:p>
            <a:pPr lvl="0"/>
            <a:r>
              <a:rPr lang="vi-VN" sz="2200" b="1" i="1" u="sng" dirty="0">
                <a:solidFill>
                  <a:srgbClr val="002060"/>
                </a:solidFill>
              </a:rPr>
              <a:t>2. Tiêu chí đánh giá sản phẩm công nghệ</a:t>
            </a:r>
            <a:r>
              <a:rPr lang="vi-VN" sz="1400" b="1" i="1" dirty="0">
                <a:solidFill>
                  <a:srgbClr val="002060"/>
                </a:solidFill>
              </a:rPr>
              <a:t>:</a:t>
            </a:r>
            <a:endParaRPr lang="en-US" sz="1400" dirty="0">
              <a:solidFill>
                <a:srgbClr val="002060"/>
              </a:solidFill>
            </a:endParaRPr>
          </a:p>
          <a:p>
            <a:r>
              <a:rPr lang="en-US" sz="1400" dirty="0" err="1">
                <a:solidFill>
                  <a:srgbClr val="002060"/>
                </a:solidFill>
              </a:rPr>
              <a:t>Thông</a:t>
            </a:r>
            <a:r>
              <a:rPr lang="en-US" sz="1400" dirty="0">
                <a:solidFill>
                  <a:srgbClr val="002060"/>
                </a:solidFill>
              </a:rPr>
              <a:t> </a:t>
            </a:r>
            <a:r>
              <a:rPr lang="en-US" sz="1400" dirty="0" err="1">
                <a:solidFill>
                  <a:srgbClr val="002060"/>
                </a:solidFill>
              </a:rPr>
              <a:t>thường</a:t>
            </a:r>
            <a:r>
              <a:rPr lang="en-US" sz="1400" dirty="0">
                <a:solidFill>
                  <a:srgbClr val="002060"/>
                </a:solidFill>
              </a:rPr>
              <a:t>, </a:t>
            </a:r>
            <a:r>
              <a:rPr lang="en-US" sz="1400" dirty="0" err="1">
                <a:solidFill>
                  <a:srgbClr val="002060"/>
                </a:solidFill>
              </a:rPr>
              <a:t>để</a:t>
            </a:r>
            <a:r>
              <a:rPr lang="en-US" sz="1400" dirty="0">
                <a:solidFill>
                  <a:srgbClr val="002060"/>
                </a:solidFill>
              </a:rPr>
              <a:t> </a:t>
            </a:r>
            <a:r>
              <a:rPr lang="en-US" sz="1400" dirty="0" err="1">
                <a:solidFill>
                  <a:srgbClr val="002060"/>
                </a:solidFill>
              </a:rPr>
              <a:t>đánh</a:t>
            </a:r>
            <a:r>
              <a:rPr lang="en-US" sz="1400" dirty="0">
                <a:solidFill>
                  <a:srgbClr val="002060"/>
                </a:solidFill>
              </a:rPr>
              <a:t> </a:t>
            </a:r>
            <a:r>
              <a:rPr lang="en-US" sz="1400" dirty="0" err="1">
                <a:solidFill>
                  <a:srgbClr val="002060"/>
                </a:solidFill>
              </a:rPr>
              <a:t>giá</a:t>
            </a:r>
            <a:r>
              <a:rPr lang="en-US" sz="1400" dirty="0">
                <a:solidFill>
                  <a:srgbClr val="002060"/>
                </a:solidFill>
              </a:rPr>
              <a:t> </a:t>
            </a:r>
            <a:r>
              <a:rPr lang="en-US" sz="1400" dirty="0" err="1">
                <a:solidFill>
                  <a:srgbClr val="002060"/>
                </a:solidFill>
              </a:rPr>
              <a:t>sản</a:t>
            </a:r>
            <a:r>
              <a:rPr lang="en-US" sz="1400" dirty="0">
                <a:solidFill>
                  <a:srgbClr val="002060"/>
                </a:solidFill>
              </a:rPr>
              <a:t> </a:t>
            </a:r>
            <a:r>
              <a:rPr lang="en-US" sz="1400" dirty="0" err="1">
                <a:solidFill>
                  <a:srgbClr val="002060"/>
                </a:solidFill>
              </a:rPr>
              <a:t>phẩm</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 </a:t>
            </a:r>
            <a:r>
              <a:rPr lang="en-US" sz="1400" dirty="0" err="1">
                <a:solidFill>
                  <a:srgbClr val="002060"/>
                </a:solidFill>
              </a:rPr>
              <a:t>cần</a:t>
            </a:r>
            <a:r>
              <a:rPr lang="en-US" sz="1400" dirty="0">
                <a:solidFill>
                  <a:srgbClr val="002060"/>
                </a:solidFill>
              </a:rPr>
              <a:t> </a:t>
            </a:r>
            <a:r>
              <a:rPr lang="en-US" sz="1400" dirty="0" err="1">
                <a:solidFill>
                  <a:srgbClr val="002060"/>
                </a:solidFill>
              </a:rPr>
              <a:t>đánh</a:t>
            </a:r>
            <a:r>
              <a:rPr lang="en-US" sz="1400" dirty="0">
                <a:solidFill>
                  <a:srgbClr val="002060"/>
                </a:solidFill>
              </a:rPr>
              <a:t> </a:t>
            </a:r>
            <a:r>
              <a:rPr lang="en-US" sz="1400" dirty="0" err="1">
                <a:solidFill>
                  <a:srgbClr val="002060"/>
                </a:solidFill>
              </a:rPr>
              <a:t>giá</a:t>
            </a:r>
            <a:r>
              <a:rPr lang="en-US" sz="1400" dirty="0">
                <a:solidFill>
                  <a:srgbClr val="002060"/>
                </a:solidFill>
              </a:rPr>
              <a:t> </a:t>
            </a:r>
            <a:r>
              <a:rPr lang="en-US" sz="1400" dirty="0" err="1">
                <a:solidFill>
                  <a:srgbClr val="002060"/>
                </a:solidFill>
              </a:rPr>
              <a:t>theo</a:t>
            </a:r>
            <a:r>
              <a:rPr lang="en-US" sz="1400" dirty="0">
                <a:solidFill>
                  <a:srgbClr val="002060"/>
                </a:solidFill>
              </a:rPr>
              <a:t> </a:t>
            </a:r>
            <a:r>
              <a:rPr lang="en-US" sz="1400" dirty="0" err="1">
                <a:solidFill>
                  <a:srgbClr val="002060"/>
                </a:solidFill>
              </a:rPr>
              <a:t>những</a:t>
            </a:r>
            <a:r>
              <a:rPr lang="en-US" sz="1400" dirty="0">
                <a:solidFill>
                  <a:srgbClr val="002060"/>
                </a:solidFill>
              </a:rPr>
              <a:t> </a:t>
            </a:r>
            <a:r>
              <a:rPr lang="en-US" sz="1400" dirty="0" err="1">
                <a:solidFill>
                  <a:srgbClr val="002060"/>
                </a:solidFill>
              </a:rPr>
              <a:t>tiêu</a:t>
            </a:r>
            <a:r>
              <a:rPr lang="en-US" sz="1400" dirty="0">
                <a:solidFill>
                  <a:srgbClr val="002060"/>
                </a:solidFill>
              </a:rPr>
              <a:t> </a:t>
            </a:r>
            <a:r>
              <a:rPr lang="en-US" sz="1400" dirty="0" err="1">
                <a:solidFill>
                  <a:srgbClr val="002060"/>
                </a:solidFill>
              </a:rPr>
              <a:t>chí</a:t>
            </a:r>
            <a:r>
              <a:rPr lang="en-US" sz="1400" dirty="0">
                <a:solidFill>
                  <a:srgbClr val="002060"/>
                </a:solidFill>
              </a:rPr>
              <a:t> </a:t>
            </a:r>
            <a:r>
              <a:rPr lang="en-US" sz="1400" dirty="0" err="1">
                <a:solidFill>
                  <a:srgbClr val="002060"/>
                </a:solidFill>
              </a:rPr>
              <a:t>sau</a:t>
            </a:r>
            <a:r>
              <a:rPr lang="en-US" sz="1400" dirty="0">
                <a:solidFill>
                  <a:srgbClr val="002060"/>
                </a:solidFill>
              </a:rPr>
              <a:t>:</a:t>
            </a:r>
          </a:p>
          <a:p>
            <a:pPr lvl="0"/>
            <a:r>
              <a:rPr lang="vi-VN" sz="1400" dirty="0">
                <a:solidFill>
                  <a:srgbClr val="002060"/>
                </a:solidFill>
              </a:rPr>
              <a:t>- </a:t>
            </a:r>
            <a:r>
              <a:rPr lang="en-US" sz="1400" dirty="0" err="1">
                <a:solidFill>
                  <a:srgbClr val="002060"/>
                </a:solidFill>
              </a:rPr>
              <a:t>Cấu</a:t>
            </a:r>
            <a:r>
              <a:rPr lang="en-US" sz="1400" dirty="0">
                <a:solidFill>
                  <a:srgbClr val="002060"/>
                </a:solidFill>
              </a:rPr>
              <a:t> </a:t>
            </a:r>
            <a:r>
              <a:rPr lang="en-US" sz="1400" dirty="0" err="1">
                <a:solidFill>
                  <a:srgbClr val="002060"/>
                </a:solidFill>
              </a:rPr>
              <a:t>tạo</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sản</a:t>
            </a:r>
            <a:r>
              <a:rPr lang="en-US" sz="1400" dirty="0">
                <a:solidFill>
                  <a:srgbClr val="002060"/>
                </a:solidFill>
              </a:rPr>
              <a:t> </a:t>
            </a:r>
            <a:r>
              <a:rPr lang="en-US" sz="1400" dirty="0" err="1">
                <a:solidFill>
                  <a:srgbClr val="002060"/>
                </a:solidFill>
              </a:rPr>
              <a:t>phẩm</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r>
              <a:rPr lang="vi-VN" sz="1400" dirty="0">
                <a:solidFill>
                  <a:srgbClr val="002060"/>
                </a:solidFill>
              </a:rPr>
              <a:t>		- </a:t>
            </a:r>
            <a:r>
              <a:rPr lang="en-US" sz="1400" dirty="0" err="1">
                <a:solidFill>
                  <a:srgbClr val="002060"/>
                </a:solidFill>
              </a:rPr>
              <a:t>Tính</a:t>
            </a:r>
            <a:r>
              <a:rPr lang="en-US" sz="1400" dirty="0">
                <a:solidFill>
                  <a:srgbClr val="002060"/>
                </a:solidFill>
              </a:rPr>
              <a:t> </a:t>
            </a:r>
            <a:r>
              <a:rPr lang="en-US" sz="1400" dirty="0" err="1">
                <a:solidFill>
                  <a:srgbClr val="002060"/>
                </a:solidFill>
              </a:rPr>
              <a:t>năng</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sản</a:t>
            </a:r>
            <a:r>
              <a:rPr lang="en-US" sz="1400" dirty="0">
                <a:solidFill>
                  <a:srgbClr val="002060"/>
                </a:solidFill>
              </a:rPr>
              <a:t> </a:t>
            </a:r>
            <a:r>
              <a:rPr lang="en-US" sz="1400" dirty="0" err="1">
                <a:solidFill>
                  <a:srgbClr val="002060"/>
                </a:solidFill>
              </a:rPr>
              <a:t>phầm</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p>
          <a:p>
            <a:pPr lvl="0"/>
            <a:r>
              <a:rPr lang="vi-VN" sz="1400" dirty="0">
                <a:solidFill>
                  <a:srgbClr val="002060"/>
                </a:solidFill>
              </a:rPr>
              <a:t>- </a:t>
            </a:r>
            <a:r>
              <a:rPr lang="en-US" sz="1400" dirty="0" err="1">
                <a:solidFill>
                  <a:srgbClr val="002060"/>
                </a:solidFill>
              </a:rPr>
              <a:t>Độ</a:t>
            </a:r>
            <a:r>
              <a:rPr lang="en-US" sz="1400" dirty="0">
                <a:solidFill>
                  <a:srgbClr val="002060"/>
                </a:solidFill>
              </a:rPr>
              <a:t> </a:t>
            </a:r>
            <a:r>
              <a:rPr lang="en-US" sz="1400" dirty="0" err="1">
                <a:solidFill>
                  <a:srgbClr val="002060"/>
                </a:solidFill>
              </a:rPr>
              <a:t>bền</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sản</a:t>
            </a:r>
            <a:r>
              <a:rPr lang="en-US" sz="1400" dirty="0">
                <a:solidFill>
                  <a:srgbClr val="002060"/>
                </a:solidFill>
              </a:rPr>
              <a:t> </a:t>
            </a:r>
            <a:r>
              <a:rPr lang="en-US" sz="1400" dirty="0" err="1">
                <a:solidFill>
                  <a:srgbClr val="002060"/>
                </a:solidFill>
              </a:rPr>
              <a:t>phẩm</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r>
              <a:rPr lang="vi-VN" sz="1400" dirty="0">
                <a:solidFill>
                  <a:srgbClr val="002060"/>
                </a:solidFill>
              </a:rPr>
              <a:t>		- </a:t>
            </a:r>
            <a:r>
              <a:rPr lang="en-US" sz="1400" dirty="0" err="1">
                <a:solidFill>
                  <a:srgbClr val="002060"/>
                </a:solidFill>
              </a:rPr>
              <a:t>Tính</a:t>
            </a:r>
            <a:r>
              <a:rPr lang="en-US" sz="1400" dirty="0">
                <a:solidFill>
                  <a:srgbClr val="002060"/>
                </a:solidFill>
              </a:rPr>
              <a:t> </a:t>
            </a:r>
            <a:r>
              <a:rPr lang="en-US" sz="1400" dirty="0" err="1">
                <a:solidFill>
                  <a:srgbClr val="002060"/>
                </a:solidFill>
              </a:rPr>
              <a:t>thẩm</a:t>
            </a:r>
            <a:r>
              <a:rPr lang="en-US" sz="1400" dirty="0">
                <a:solidFill>
                  <a:srgbClr val="002060"/>
                </a:solidFill>
              </a:rPr>
              <a:t> </a:t>
            </a:r>
            <a:r>
              <a:rPr lang="en-US" sz="1400" dirty="0" err="1">
                <a:solidFill>
                  <a:srgbClr val="002060"/>
                </a:solidFill>
              </a:rPr>
              <a:t>mĩ</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sản</a:t>
            </a:r>
            <a:r>
              <a:rPr lang="en-US" sz="1400" dirty="0">
                <a:solidFill>
                  <a:srgbClr val="002060"/>
                </a:solidFill>
              </a:rPr>
              <a:t> </a:t>
            </a:r>
            <a:r>
              <a:rPr lang="en-US" sz="1400" dirty="0" err="1">
                <a:solidFill>
                  <a:srgbClr val="002060"/>
                </a:solidFill>
              </a:rPr>
              <a:t>phẩm</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p>
          <a:p>
            <a:pPr lvl="0"/>
            <a:r>
              <a:rPr lang="vi-VN" sz="1400" dirty="0">
                <a:solidFill>
                  <a:srgbClr val="002060"/>
                </a:solidFill>
              </a:rPr>
              <a:t>- </a:t>
            </a:r>
            <a:r>
              <a:rPr lang="en-US" sz="1400" dirty="0" err="1">
                <a:solidFill>
                  <a:srgbClr val="002060"/>
                </a:solidFill>
              </a:rPr>
              <a:t>Giá</a:t>
            </a:r>
            <a:r>
              <a:rPr lang="en-US" sz="1400" dirty="0">
                <a:solidFill>
                  <a:srgbClr val="002060"/>
                </a:solidFill>
              </a:rPr>
              <a:t> </a:t>
            </a:r>
            <a:r>
              <a:rPr lang="en-US" sz="1400" dirty="0" err="1">
                <a:solidFill>
                  <a:srgbClr val="002060"/>
                </a:solidFill>
              </a:rPr>
              <a:t>thành</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sản</a:t>
            </a:r>
            <a:r>
              <a:rPr lang="en-US" sz="1400" dirty="0">
                <a:solidFill>
                  <a:srgbClr val="002060"/>
                </a:solidFill>
              </a:rPr>
              <a:t> </a:t>
            </a:r>
            <a:r>
              <a:rPr lang="en-US" sz="1400" dirty="0" err="1">
                <a:solidFill>
                  <a:srgbClr val="002060"/>
                </a:solidFill>
              </a:rPr>
              <a:t>phẩm</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r>
              <a:rPr lang="vi-VN" sz="1400" dirty="0">
                <a:solidFill>
                  <a:srgbClr val="002060"/>
                </a:solidFill>
              </a:rPr>
              <a:t>	- </a:t>
            </a:r>
            <a:r>
              <a:rPr lang="en-US" sz="1400" dirty="0" err="1">
                <a:solidFill>
                  <a:srgbClr val="002060"/>
                </a:solidFill>
              </a:rPr>
              <a:t>Tác</a:t>
            </a:r>
            <a:r>
              <a:rPr lang="en-US" sz="1400" dirty="0">
                <a:solidFill>
                  <a:srgbClr val="002060"/>
                </a:solidFill>
              </a:rPr>
              <a:t> </a:t>
            </a:r>
            <a:r>
              <a:rPr lang="en-US" sz="1400" dirty="0" err="1">
                <a:solidFill>
                  <a:srgbClr val="002060"/>
                </a:solidFill>
              </a:rPr>
              <a:t>động</a:t>
            </a:r>
            <a:r>
              <a:rPr lang="en-US" sz="1400" dirty="0">
                <a:solidFill>
                  <a:srgbClr val="002060"/>
                </a:solidFill>
              </a:rPr>
              <a:t> </a:t>
            </a:r>
            <a:r>
              <a:rPr lang="en-US" sz="1400" dirty="0" err="1">
                <a:solidFill>
                  <a:srgbClr val="002060"/>
                </a:solidFill>
              </a:rPr>
              <a:t>đến</a:t>
            </a:r>
            <a:r>
              <a:rPr lang="en-US" sz="1400" dirty="0">
                <a:solidFill>
                  <a:srgbClr val="002060"/>
                </a:solidFill>
              </a:rPr>
              <a:t> </a:t>
            </a:r>
            <a:r>
              <a:rPr lang="en-US" sz="1400" dirty="0" err="1">
                <a:solidFill>
                  <a:srgbClr val="002060"/>
                </a:solidFill>
              </a:rPr>
              <a:t>môi</a:t>
            </a:r>
            <a:r>
              <a:rPr lang="en-US" sz="1400" dirty="0">
                <a:solidFill>
                  <a:srgbClr val="002060"/>
                </a:solidFill>
              </a:rPr>
              <a:t> </a:t>
            </a:r>
            <a:r>
              <a:rPr lang="en-US" sz="1400" dirty="0" err="1">
                <a:solidFill>
                  <a:srgbClr val="002060"/>
                </a:solidFill>
              </a:rPr>
              <a:t>trường</a:t>
            </a:r>
            <a:r>
              <a:rPr lang="en-US" sz="1400" dirty="0">
                <a:solidFill>
                  <a:srgbClr val="002060"/>
                </a:solidFill>
              </a:rPr>
              <a:t> </a:t>
            </a:r>
            <a:r>
              <a:rPr lang="en-US" sz="1400" dirty="0" err="1">
                <a:solidFill>
                  <a:srgbClr val="002060"/>
                </a:solidFill>
              </a:rPr>
              <a:t>của</a:t>
            </a:r>
            <a:r>
              <a:rPr lang="en-US" sz="1400" dirty="0">
                <a:solidFill>
                  <a:srgbClr val="002060"/>
                </a:solidFill>
              </a:rPr>
              <a:t> </a:t>
            </a:r>
            <a:r>
              <a:rPr lang="en-US" sz="1400" dirty="0" err="1">
                <a:solidFill>
                  <a:srgbClr val="002060"/>
                </a:solidFill>
              </a:rPr>
              <a:t>sản</a:t>
            </a:r>
            <a:r>
              <a:rPr lang="en-US" sz="1400" dirty="0">
                <a:solidFill>
                  <a:srgbClr val="002060"/>
                </a:solidFill>
              </a:rPr>
              <a:t> </a:t>
            </a:r>
            <a:r>
              <a:rPr lang="en-US" sz="1400" dirty="0" err="1">
                <a:solidFill>
                  <a:srgbClr val="002060"/>
                </a:solidFill>
              </a:rPr>
              <a:t>phẩm</a:t>
            </a:r>
            <a:r>
              <a:rPr lang="en-US" sz="1400" dirty="0">
                <a:solidFill>
                  <a:srgbClr val="002060"/>
                </a:solidFill>
              </a:rPr>
              <a:t> </a:t>
            </a:r>
            <a:r>
              <a:rPr lang="en-US" sz="1400" dirty="0" err="1">
                <a:solidFill>
                  <a:srgbClr val="002060"/>
                </a:solidFill>
              </a:rPr>
              <a:t>công</a:t>
            </a:r>
            <a:r>
              <a:rPr lang="en-US" sz="1400" dirty="0">
                <a:solidFill>
                  <a:srgbClr val="002060"/>
                </a:solidFill>
              </a:rPr>
              <a:t> </a:t>
            </a:r>
            <a:r>
              <a:rPr lang="en-US" sz="1400" dirty="0" err="1">
                <a:solidFill>
                  <a:srgbClr val="002060"/>
                </a:solidFill>
              </a:rPr>
              <a:t>nghệ</a:t>
            </a:r>
            <a:r>
              <a:rPr lang="en-US" sz="1400" dirty="0">
                <a:solidFill>
                  <a:srgbClr val="002060"/>
                </a:solidFill>
              </a:rPr>
              <a:t>.</a:t>
            </a:r>
            <a:endParaRPr lang="vi-VN" sz="1400" dirty="0">
              <a:solidFill>
                <a:srgbClr val="002060"/>
              </a:solidFill>
            </a:endParaRPr>
          </a:p>
          <a:p>
            <a:pPr lvl="0"/>
            <a:r>
              <a:rPr lang="vi-VN" sz="2000" dirty="0">
                <a:solidFill>
                  <a:srgbClr val="002060"/>
                </a:solidFill>
              </a:rPr>
              <a:t>VD: Đánh giá công nghệ đèn, sản xuất thìa nhựa, bếp , hàn, quạt.</a:t>
            </a:r>
            <a:endParaRPr lang="en-US" sz="2000" dirty="0">
              <a:solidFill>
                <a:srgbClr val="002060"/>
              </a:solidFill>
            </a:endParaRPr>
          </a:p>
        </p:txBody>
      </p:sp>
    </p:spTree>
    <p:extLst>
      <p:ext uri="{BB962C8B-B14F-4D97-AF65-F5344CB8AC3E}">
        <p14:creationId xmlns:p14="http://schemas.microsoft.com/office/powerpoint/2010/main" val="245890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04800" y="1752600"/>
            <a:ext cx="8503920" cy="835152"/>
          </a:xfrm>
        </p:spPr>
        <p:txBody>
          <a:bodyPr>
            <a:normAutofit/>
          </a:bodyPr>
          <a:lstStyle/>
          <a:p>
            <a:pPr marL="0" indent="0" algn="ctr">
              <a:buNone/>
            </a:pPr>
            <a:r>
              <a:rPr lang="vi-VN" sz="4800" b="1" dirty="0">
                <a:solidFill>
                  <a:srgbClr val="C00000"/>
                </a:solidFill>
              </a:rPr>
              <a:t>VẬN DỤNG:</a:t>
            </a:r>
            <a:endParaRPr lang="en-US" sz="4800" b="1" dirty="0">
              <a:solidFill>
                <a:srgbClr val="C00000"/>
              </a:solidFill>
            </a:endParaRPr>
          </a:p>
        </p:txBody>
      </p:sp>
      <p:sp>
        <p:nvSpPr>
          <p:cNvPr id="5"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4292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5" name="Rectangle 4"/>
          <p:cNvSpPr/>
          <p:nvPr/>
        </p:nvSpPr>
        <p:spPr>
          <a:xfrm>
            <a:off x="152400" y="1143000"/>
            <a:ext cx="8839200" cy="1569660"/>
          </a:xfrm>
          <a:prstGeom prst="rect">
            <a:avLst/>
          </a:prstGeom>
          <a:solidFill>
            <a:schemeClr val="accent3"/>
          </a:solidFill>
        </p:spPr>
        <p:txBody>
          <a:bodyPr wrap="square">
            <a:spAutoFit/>
          </a:bodyPr>
          <a:lstStyle/>
          <a:p>
            <a:pPr lvl="0"/>
            <a:r>
              <a:rPr lang="vi-VN" sz="2400" b="1" u="sng" dirty="0"/>
              <a:t>HS thảo luận 1: </a:t>
            </a:r>
            <a:r>
              <a:rPr lang="en-US" sz="2400" dirty="0" err="1"/>
              <a:t>Lựa</a:t>
            </a:r>
            <a:r>
              <a:rPr lang="en-US" sz="2400" dirty="0"/>
              <a:t> </a:t>
            </a:r>
            <a:r>
              <a:rPr lang="en-US" sz="2400" dirty="0" err="1"/>
              <a:t>chọn</a:t>
            </a:r>
            <a:r>
              <a:rPr lang="en-US" sz="2400" dirty="0"/>
              <a:t> </a:t>
            </a:r>
            <a:r>
              <a:rPr lang="en-US" sz="2400" dirty="0" err="1"/>
              <a:t>hai</a:t>
            </a:r>
            <a:r>
              <a:rPr lang="en-US" sz="2400" dirty="0"/>
              <a:t> </a:t>
            </a:r>
            <a:r>
              <a:rPr lang="en-US" sz="2400" dirty="0" err="1"/>
              <a:t>chiếc</a:t>
            </a:r>
            <a:r>
              <a:rPr lang="en-US" sz="2400" dirty="0"/>
              <a:t> </a:t>
            </a:r>
            <a:r>
              <a:rPr lang="en-US" sz="2400" dirty="0" err="1"/>
              <a:t>điện</a:t>
            </a:r>
            <a:r>
              <a:rPr lang="en-US" sz="2400" dirty="0"/>
              <a:t> </a:t>
            </a:r>
            <a:r>
              <a:rPr lang="en-US" sz="2400" dirty="0" err="1"/>
              <a:t>thoại</a:t>
            </a:r>
            <a:r>
              <a:rPr lang="en-US" sz="2400" dirty="0"/>
              <a:t> </a:t>
            </a:r>
            <a:r>
              <a:rPr lang="en-US" sz="2400" dirty="0" err="1"/>
              <a:t>của</a:t>
            </a:r>
            <a:r>
              <a:rPr lang="en-US" sz="2400" dirty="0"/>
              <a:t> </a:t>
            </a:r>
            <a:r>
              <a:rPr lang="en-US" sz="2400" dirty="0" err="1"/>
              <a:t>hai</a:t>
            </a:r>
            <a:r>
              <a:rPr lang="en-US" sz="2400" dirty="0"/>
              <a:t> </a:t>
            </a:r>
            <a:r>
              <a:rPr lang="en-US" sz="2400" dirty="0" err="1"/>
              <a:t>nhà</a:t>
            </a:r>
            <a:r>
              <a:rPr lang="en-US" sz="2400" dirty="0"/>
              <a:t> </a:t>
            </a:r>
            <a:r>
              <a:rPr lang="en-US" sz="2400" dirty="0" err="1"/>
              <a:t>sản</a:t>
            </a:r>
            <a:r>
              <a:rPr lang="en-US" sz="2400" dirty="0"/>
              <a:t> </a:t>
            </a:r>
            <a:r>
              <a:rPr lang="en-US" sz="2400" dirty="0" err="1"/>
              <a:t>xuất</a:t>
            </a:r>
            <a:r>
              <a:rPr lang="en-US" sz="2400" dirty="0"/>
              <a:t> </a:t>
            </a:r>
            <a:r>
              <a:rPr lang="en-US" sz="2400" dirty="0" err="1"/>
              <a:t>khác</a:t>
            </a:r>
            <a:r>
              <a:rPr lang="en-US" sz="2400" dirty="0"/>
              <a:t> </a:t>
            </a:r>
            <a:r>
              <a:rPr lang="en-US" sz="2400" dirty="0" err="1"/>
              <a:t>nhau</a:t>
            </a:r>
            <a:r>
              <a:rPr lang="en-US" sz="2400" dirty="0"/>
              <a:t> </a:t>
            </a:r>
            <a:r>
              <a:rPr lang="en-US" sz="2400" dirty="0" err="1"/>
              <a:t>nhưng</a:t>
            </a:r>
            <a:r>
              <a:rPr lang="en-US" sz="2400" dirty="0"/>
              <a:t> </a:t>
            </a:r>
            <a:r>
              <a:rPr lang="en-US" sz="2400" dirty="0" err="1"/>
              <a:t>chúng</a:t>
            </a:r>
            <a:r>
              <a:rPr lang="en-US" sz="2400" dirty="0"/>
              <a:t> </a:t>
            </a:r>
            <a:r>
              <a:rPr lang="en-US" sz="2400" dirty="0" err="1"/>
              <a:t>có</a:t>
            </a:r>
            <a:r>
              <a:rPr lang="en-US" sz="2400" dirty="0"/>
              <a:t> </a:t>
            </a:r>
            <a:r>
              <a:rPr lang="en-US" sz="2400" dirty="0" err="1"/>
              <a:t>cùng</a:t>
            </a:r>
            <a:r>
              <a:rPr lang="en-US" sz="2400" dirty="0"/>
              <a:t> </a:t>
            </a:r>
            <a:r>
              <a:rPr lang="en-US" sz="2400" dirty="0" err="1"/>
              <a:t>giá</a:t>
            </a:r>
            <a:r>
              <a:rPr lang="en-US" sz="2400" dirty="0"/>
              <a:t> </a:t>
            </a:r>
            <a:r>
              <a:rPr lang="en-US" sz="2400" dirty="0" err="1"/>
              <a:t>thành</a:t>
            </a:r>
            <a:r>
              <a:rPr lang="en-US" sz="2400" dirty="0"/>
              <a:t> </a:t>
            </a:r>
            <a:r>
              <a:rPr lang="en-US" sz="2400" dirty="0" err="1"/>
              <a:t>bằng</a:t>
            </a:r>
            <a:r>
              <a:rPr lang="en-US" sz="2400" dirty="0"/>
              <a:t> </a:t>
            </a:r>
            <a:r>
              <a:rPr lang="en-US" sz="2400" dirty="0" err="1"/>
              <a:t>nhau</a:t>
            </a:r>
            <a:r>
              <a:rPr lang="en-US" sz="2400" dirty="0"/>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đánh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t>chiếc</a:t>
            </a:r>
            <a:r>
              <a:rPr lang="en-US" sz="2400" dirty="0"/>
              <a:t> </a:t>
            </a:r>
            <a:r>
              <a:rPr lang="en-US" sz="2400" dirty="0" err="1"/>
              <a:t>điện</a:t>
            </a:r>
            <a:r>
              <a:rPr lang="en-US" sz="2400" dirty="0"/>
              <a:t> </a:t>
            </a:r>
            <a:r>
              <a:rPr lang="en-US" sz="2400" dirty="0" err="1"/>
              <a:t>thoại</a:t>
            </a:r>
            <a:r>
              <a:rPr lang="en-US" sz="2400" dirty="0"/>
              <a:t> </a:t>
            </a:r>
            <a:r>
              <a:rPr lang="en-US" sz="2400" dirty="0" err="1"/>
              <a:t>đó</a:t>
            </a:r>
            <a:r>
              <a:rPr lang="vi-VN" sz="2400" dirty="0"/>
              <a:t>.</a:t>
            </a:r>
          </a:p>
          <a:p>
            <a:pPr lvl="0"/>
            <a:r>
              <a:rPr lang="vi-VN" sz="2400" b="1" u="sng" dirty="0"/>
              <a:t>HS thảo luận và làm phiếu học tập:</a:t>
            </a:r>
          </a:p>
        </p:txBody>
      </p:sp>
      <p:graphicFrame>
        <p:nvGraphicFramePr>
          <p:cNvPr id="9" name="Table 8"/>
          <p:cNvGraphicFramePr>
            <a:graphicFrameLocks noGrp="1"/>
          </p:cNvGraphicFramePr>
          <p:nvPr>
            <p:extLst>
              <p:ext uri="{D42A27DB-BD31-4B8C-83A1-F6EECF244321}">
                <p14:modId xmlns:p14="http://schemas.microsoft.com/office/powerpoint/2010/main" val="2949102533"/>
              </p:ext>
            </p:extLst>
          </p:nvPr>
        </p:nvGraphicFramePr>
        <p:xfrm>
          <a:off x="1620837" y="3087402"/>
          <a:ext cx="5895975" cy="2453640"/>
        </p:xfrm>
        <a:graphic>
          <a:graphicData uri="http://schemas.openxmlformats.org/drawingml/2006/table">
            <a:tbl>
              <a:tblPr firstRow="1" firstCol="1" bandRow="1">
                <a:tableStyleId>{5C22544A-7EE6-4342-B048-85BDC9FD1C3A}</a:tableStyleId>
              </a:tblPr>
              <a:tblGrid>
                <a:gridCol w="1731963">
                  <a:extLst>
                    <a:ext uri="{9D8B030D-6E8A-4147-A177-3AD203B41FA5}">
                      <a16:colId xmlns:a16="http://schemas.microsoft.com/office/drawing/2014/main" val="20000"/>
                    </a:ext>
                  </a:extLst>
                </a:gridCol>
                <a:gridCol w="1593093">
                  <a:extLst>
                    <a:ext uri="{9D8B030D-6E8A-4147-A177-3AD203B41FA5}">
                      <a16:colId xmlns:a16="http://schemas.microsoft.com/office/drawing/2014/main" val="20001"/>
                    </a:ext>
                  </a:extLst>
                </a:gridCol>
                <a:gridCol w="257091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vi-VN" sz="2000">
                          <a:effectLst/>
                        </a:rPr>
                        <a:t>Tiêu chí</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Iphone</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Samsung</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vi-VN" sz="2000">
                          <a:effectLst/>
                        </a:rPr>
                        <a:t>Cấu tạo</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vi-VN" sz="2000">
                          <a:effectLst/>
                        </a:rPr>
                        <a:t>Tính năng</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vi-VN" sz="2000">
                          <a:effectLst/>
                        </a:rPr>
                        <a:t>Độ bền</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vi-VN" sz="2000">
                          <a:effectLst/>
                        </a:rPr>
                        <a:t>Thẩm mĩ</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vi-VN" sz="2000">
                          <a:effectLst/>
                        </a:rPr>
                        <a:t>Gía thành</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vi-VN" sz="2000">
                          <a:effectLst/>
                        </a:rPr>
                        <a:t>Môi trường</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2000" dirty="0">
                          <a:effectLst/>
                        </a:rPr>
                        <a:t> </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7654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5" name="Rectangle 4"/>
          <p:cNvSpPr/>
          <p:nvPr/>
        </p:nvSpPr>
        <p:spPr>
          <a:xfrm>
            <a:off x="152400" y="1143000"/>
            <a:ext cx="8839200" cy="461665"/>
          </a:xfrm>
          <a:prstGeom prst="rect">
            <a:avLst/>
          </a:prstGeom>
          <a:solidFill>
            <a:schemeClr val="accent3"/>
          </a:solidFill>
        </p:spPr>
        <p:txBody>
          <a:bodyPr wrap="square">
            <a:spAutoFit/>
          </a:bodyPr>
          <a:lstStyle/>
          <a:p>
            <a:pPr lvl="0"/>
            <a:r>
              <a:rPr lang="vi-VN" sz="2400" b="1" u="sng" dirty="0"/>
              <a:t>GV Gợi ý:</a:t>
            </a:r>
            <a:endParaRPr lang="en-US" sz="2400" b="1" u="sng" dirty="0"/>
          </a:p>
        </p:txBody>
      </p:sp>
      <p:graphicFrame>
        <p:nvGraphicFramePr>
          <p:cNvPr id="7" name="Table 6"/>
          <p:cNvGraphicFramePr>
            <a:graphicFrameLocks noGrp="1"/>
          </p:cNvGraphicFramePr>
          <p:nvPr>
            <p:extLst>
              <p:ext uri="{D42A27DB-BD31-4B8C-83A1-F6EECF244321}">
                <p14:modId xmlns:p14="http://schemas.microsoft.com/office/powerpoint/2010/main" val="2171082003"/>
              </p:ext>
            </p:extLst>
          </p:nvPr>
        </p:nvGraphicFramePr>
        <p:xfrm>
          <a:off x="1371600" y="1821179"/>
          <a:ext cx="6934200" cy="4377691"/>
        </p:xfrm>
        <a:graphic>
          <a:graphicData uri="http://schemas.openxmlformats.org/drawingml/2006/table">
            <a:tbl>
              <a:tblPr firstRow="1" firstCol="1" bandRow="1">
                <a:tableStyleId>{5C22544A-7EE6-4342-B048-85BDC9FD1C3A}</a:tableStyleId>
              </a:tblPr>
              <a:tblGrid>
                <a:gridCol w="1405582">
                  <a:extLst>
                    <a:ext uri="{9D8B030D-6E8A-4147-A177-3AD203B41FA5}">
                      <a16:colId xmlns:a16="http://schemas.microsoft.com/office/drawing/2014/main" val="20000"/>
                    </a:ext>
                  </a:extLst>
                </a:gridCol>
                <a:gridCol w="2633018">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691641">
                <a:tc>
                  <a:txBody>
                    <a:bodyPr/>
                    <a:lstStyle/>
                    <a:p>
                      <a:pPr marL="0" marR="0">
                        <a:lnSpc>
                          <a:spcPct val="100000"/>
                        </a:lnSpc>
                        <a:spcBef>
                          <a:spcPts val="0"/>
                        </a:spcBef>
                        <a:spcAft>
                          <a:spcPts val="0"/>
                        </a:spcAft>
                      </a:pPr>
                      <a:r>
                        <a:rPr lang="en-US" sz="1600" dirty="0" err="1">
                          <a:effectLst/>
                          <a:latin typeface="Times New Roman" pitchFamily="18" charset="0"/>
                          <a:cs typeface="Times New Roman" pitchFamily="18" charset="0"/>
                        </a:rPr>
                        <a:t>Mẫu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máy</a:t>
                      </a:r>
                      <a:endParaRPr lang="en-US" sz="1600" dirty="0">
                        <a:effectLst/>
                        <a:latin typeface="Times New Roman" pitchFamily="18" charset="0"/>
                        <a:cs typeface="Times New Roman" pitchFamily="18" charset="0"/>
                      </a:endParaRPr>
                    </a:p>
                    <a:p>
                      <a:pPr marL="0" marR="0">
                        <a:lnSpc>
                          <a:spcPct val="100000"/>
                        </a:lnSpc>
                        <a:spcBef>
                          <a:spcPts val="0"/>
                        </a:spcBef>
                        <a:spcAft>
                          <a:spcPts val="0"/>
                        </a:spcAft>
                      </a:pPr>
                      <a:br>
                        <a:rPr lang="en-US" sz="1600" dirty="0">
                          <a:effectLst/>
                          <a:latin typeface="Times New Roman" pitchFamily="18" charset="0"/>
                          <a:cs typeface="Times New Roman" pitchFamily="18" charset="0"/>
                        </a:rPr>
                      </a:br>
                      <a:br>
                        <a:rPr lang="en-US" sz="1600" dirty="0">
                          <a:effectLst/>
                          <a:latin typeface="Times New Roman" pitchFamily="18" charset="0"/>
                          <a:cs typeface="Times New Roman" pitchFamily="18" charset="0"/>
                        </a:rPr>
                      </a:br>
                      <a:br>
                        <a:rPr lang="en-US" sz="1600" dirty="0">
                          <a:effectLst/>
                          <a:latin typeface="Times New Roman" pitchFamily="18" charset="0"/>
                          <a:cs typeface="Times New Roman" pitchFamily="18" charset="0"/>
                        </a:rPr>
                      </a:br>
                      <a:br>
                        <a:rPr lang="en-US" sz="1600" dirty="0">
                          <a:effectLst/>
                          <a:latin typeface="Times New Roman" pitchFamily="18" charset="0"/>
                          <a:cs typeface="Times New Roman" pitchFamily="18" charset="0"/>
                        </a:rPr>
                      </a:br>
                      <a:br>
                        <a:rPr lang="en-US" sz="1600" dirty="0">
                          <a:effectLst/>
                          <a:latin typeface="Times New Roman" pitchFamily="18" charset="0"/>
                          <a:cs typeface="Times New Roman" pitchFamily="18" charset="0"/>
                        </a:rPr>
                      </a:br>
                      <a:endParaRPr lang="en-US" sz="1600" dirty="0">
                        <a:effectLst/>
                        <a:latin typeface="Times New Roman" pitchFamily="18" charset="0"/>
                        <a:cs typeface="Times New Roman" pitchFamily="18" charset="0"/>
                      </a:endParaRPr>
                    </a:p>
                    <a:p>
                      <a:pPr marL="0" marR="0">
                        <a:lnSpc>
                          <a:spcPct val="100000"/>
                        </a:lnSpc>
                        <a:spcBef>
                          <a:spcPts val="0"/>
                        </a:spcBef>
                        <a:spcAft>
                          <a:spcPts val="0"/>
                        </a:spcAft>
                      </a:pPr>
                      <a:r>
                        <a:rPr lang="en-US" sz="1600" dirty="0" err="1">
                          <a:effectLst/>
                          <a:latin typeface="Times New Roman" pitchFamily="18" charset="0"/>
                          <a:cs typeface="Times New Roman" pitchFamily="18" charset="0"/>
                        </a:rPr>
                        <a:t>Tiêu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chí</a:t>
                      </a:r>
                      <a:endParaRPr lang="en-US" sz="1600" dirty="0">
                        <a:effectLst/>
                        <a:latin typeface="Times New Roman" pitchFamily="18" charset="0"/>
                        <a:ea typeface="Calibri"/>
                        <a:cs typeface="Times New Roman" pitchFamily="18" charset="0"/>
                      </a:endParaRPr>
                    </a:p>
                  </a:txBody>
                  <a:tcPr marL="9525" marR="9525" marT="9525" marB="9525" anchor="ctr"/>
                </a:tc>
                <a:tc>
                  <a:txBody>
                    <a:bodyPr/>
                    <a:lstStyle/>
                    <a:p>
                      <a:pPr marL="0" marR="0" algn="l">
                        <a:lnSpc>
                          <a:spcPct val="100000"/>
                        </a:lnSpc>
                        <a:spcBef>
                          <a:spcPts val="0"/>
                        </a:spcBef>
                        <a:spcAft>
                          <a:spcPts val="0"/>
                        </a:spcAft>
                      </a:pPr>
                      <a:r>
                        <a:rPr lang="en-US" sz="1600" dirty="0" err="1">
                          <a:effectLst/>
                          <a:latin typeface="Times New Roman" pitchFamily="18" charset="0"/>
                          <a:cs typeface="Times New Roman" pitchFamily="18" charset="0"/>
                        </a:rPr>
                        <a:t>Iphone</a:t>
                      </a:r>
                      <a:r>
                        <a:rPr lang="en-US" sz="1600" dirty="0">
                          <a:effectLst/>
                          <a:latin typeface="Times New Roman" pitchFamily="18" charset="0"/>
                          <a:cs typeface="Times New Roman" pitchFamily="18" charset="0"/>
                        </a:rPr>
                        <a:t> 13</a:t>
                      </a:r>
                      <a:endParaRPr lang="vi-VN" sz="1600" dirty="0">
                        <a:effectLst/>
                        <a:latin typeface="Times New Roman" pitchFamily="18" charset="0"/>
                        <a:cs typeface="Times New Roman" pitchFamily="18" charset="0"/>
                      </a:endParaRPr>
                    </a:p>
                    <a:p>
                      <a:pPr marL="0" marR="0" algn="l">
                        <a:lnSpc>
                          <a:spcPct val="100000"/>
                        </a:lnSpc>
                        <a:spcBef>
                          <a:spcPts val="0"/>
                        </a:spcBef>
                        <a:spcAft>
                          <a:spcPts val="0"/>
                        </a:spcAft>
                      </a:pPr>
                      <a:r>
                        <a:rPr lang="en-US" sz="1600" dirty="0">
                          <a:effectLst/>
                          <a:latin typeface="Times New Roman" pitchFamily="18" charset="0"/>
                          <a:cs typeface="Times New Roman" pitchFamily="18" charset="0"/>
                        </a:rPr>
                        <a:t> pro 128GB</a:t>
                      </a:r>
                      <a:endParaRPr lang="en-US" sz="1600" dirty="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dirty="0">
                          <a:effectLst/>
                          <a:latin typeface="Times New Roman" pitchFamily="18" charset="0"/>
                          <a:cs typeface="Times New Roman" pitchFamily="18" charset="0"/>
                        </a:rPr>
                        <a:t>Samsung </a:t>
                      </a:r>
                      <a:r>
                        <a:rPr lang="en-US" sz="1600" dirty="0" err="1">
                          <a:effectLst/>
                          <a:latin typeface="Times New Roman" pitchFamily="18" charset="0"/>
                          <a:cs typeface="Times New Roman" pitchFamily="18" charset="0"/>
                        </a:rPr>
                        <a:t>Ga</a:t>
                      </a:r>
                      <a:endParaRPr lang="vi-VN" sz="1600" dirty="0">
                        <a:effectLst/>
                        <a:latin typeface="Times New Roman" pitchFamily="18" charset="0"/>
                        <a:cs typeface="Times New Roman" pitchFamily="18" charset="0"/>
                      </a:endParaRPr>
                    </a:p>
                    <a:p>
                      <a:pPr marL="0" marR="0">
                        <a:lnSpc>
                          <a:spcPct val="100000"/>
                        </a:lnSpc>
                        <a:spcBef>
                          <a:spcPts val="0"/>
                        </a:spcBef>
                        <a:spcAft>
                          <a:spcPts val="0"/>
                        </a:spcAft>
                      </a:pPr>
                      <a:r>
                        <a:rPr lang="en-US" sz="1600" dirty="0" err="1">
                          <a:effectLst/>
                          <a:latin typeface="Times New Roman" pitchFamily="18" charset="0"/>
                          <a:cs typeface="Times New Roman" pitchFamily="18" charset="0"/>
                        </a:rPr>
                        <a:t>laxy</a:t>
                      </a:r>
                      <a:r>
                        <a:rPr lang="en-US" sz="1600" dirty="0">
                          <a:effectLst/>
                          <a:latin typeface="Times New Roman" pitchFamily="18" charset="0"/>
                          <a:cs typeface="Times New Roman" pitchFamily="18" charset="0"/>
                        </a:rPr>
                        <a:t> S22+ 5G </a:t>
                      </a:r>
                      <a:endParaRPr lang="en-US" sz="1600" dirty="0">
                        <a:effectLst/>
                        <a:latin typeface="Times New Roman" pitchFamily="18" charset="0"/>
                        <a:ea typeface="Calibri"/>
                        <a:cs typeface="Times New Roman" pitchFamily="18" charset="0"/>
                      </a:endParaRPr>
                    </a:p>
                  </a:txBody>
                  <a:tcPr marL="9525" marR="9525" marT="9525" marB="9525" anchor="ctr"/>
                </a:tc>
                <a:extLst>
                  <a:ext uri="{0D108BD9-81ED-4DB2-BD59-A6C34878D82A}">
                    <a16:rowId xmlns:a16="http://schemas.microsoft.com/office/drawing/2014/main" val="10000"/>
                  </a:ext>
                </a:extLst>
              </a:tr>
              <a:tr h="243839">
                <a:tc>
                  <a:txBody>
                    <a:bodyPr/>
                    <a:lstStyle/>
                    <a:p>
                      <a:pPr marL="0" marR="0">
                        <a:lnSpc>
                          <a:spcPct val="100000"/>
                        </a:lnSpc>
                        <a:spcBef>
                          <a:spcPts val="0"/>
                        </a:spcBef>
                        <a:spcAft>
                          <a:spcPts val="0"/>
                        </a:spcAft>
                      </a:pPr>
                      <a:r>
                        <a:rPr lang="en-US" sz="1600" dirty="0" err="1">
                          <a:effectLst/>
                          <a:latin typeface="Times New Roman" pitchFamily="18" charset="0"/>
                          <a:cs typeface="Times New Roman" pitchFamily="18" charset="0"/>
                        </a:rPr>
                        <a:t>Giá</a:t>
                      </a:r>
                      <a:r>
                        <a:rPr lang="en-US" sz="1600" dirty="0">
                          <a:effectLst/>
                          <a:latin typeface="Times New Roman" pitchFamily="18" charset="0"/>
                          <a:cs typeface="Times New Roman" pitchFamily="18" charset="0"/>
                        </a:rPr>
                        <a:t> </a:t>
                      </a:r>
                      <a:endParaRPr lang="en-US" sz="1600" dirty="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27.490.000 đ</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dirty="0">
                          <a:effectLst/>
                          <a:latin typeface="Times New Roman" pitchFamily="18" charset="0"/>
                          <a:cs typeface="Times New Roman" pitchFamily="18" charset="0"/>
                        </a:rPr>
                        <a:t>27.490.000 đ</a:t>
                      </a:r>
                      <a:endParaRPr lang="en-US" sz="1600" dirty="0">
                        <a:effectLst/>
                        <a:latin typeface="Times New Roman" pitchFamily="18" charset="0"/>
                        <a:ea typeface="Calibri"/>
                        <a:cs typeface="Times New Roman" pitchFamily="18" charset="0"/>
                      </a:endParaRPr>
                    </a:p>
                  </a:txBody>
                  <a:tcPr marL="9525" marR="9525" marT="9525" marB="9525" anchor="ctr"/>
                </a:tc>
                <a:extLst>
                  <a:ext uri="{0D108BD9-81ED-4DB2-BD59-A6C34878D82A}">
                    <a16:rowId xmlns:a16="http://schemas.microsoft.com/office/drawing/2014/main" val="10001"/>
                  </a:ext>
                </a:extLst>
              </a:tr>
              <a:tr h="205741">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Chip</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Apple A15 Bionic</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dirty="0">
                          <a:effectLst/>
                          <a:latin typeface="Times New Roman" pitchFamily="18" charset="0"/>
                          <a:cs typeface="Times New Roman" pitchFamily="18" charset="0"/>
                        </a:rPr>
                        <a:t>Chip Snapdragon 8 Gen 1 8 </a:t>
                      </a:r>
                      <a:r>
                        <a:rPr lang="en-US" sz="1600" dirty="0" err="1">
                          <a:effectLst/>
                          <a:latin typeface="Times New Roman" pitchFamily="18" charset="0"/>
                          <a:cs typeface="Times New Roman" pitchFamily="18" charset="0"/>
                        </a:rPr>
                        <a:t>nhân</a:t>
                      </a:r>
                      <a:endParaRPr lang="en-US" sz="1600" dirty="0">
                        <a:effectLst/>
                        <a:latin typeface="Times New Roman" pitchFamily="18" charset="0"/>
                        <a:ea typeface="Calibri"/>
                        <a:cs typeface="Times New Roman" pitchFamily="18" charset="0"/>
                      </a:endParaRPr>
                    </a:p>
                  </a:txBody>
                  <a:tcPr marL="9525" marR="9525" marT="9525" marB="9525" anchor="ctr"/>
                </a:tc>
                <a:extLst>
                  <a:ext uri="{0D108BD9-81ED-4DB2-BD59-A6C34878D82A}">
                    <a16:rowId xmlns:a16="http://schemas.microsoft.com/office/drawing/2014/main" val="10002"/>
                  </a:ext>
                </a:extLst>
              </a:tr>
              <a:tr h="247651">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Màn hình</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Màn hình 6.1"</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Màn hình 6.6"</a:t>
                      </a:r>
                      <a:endParaRPr lang="en-US" sz="1600">
                        <a:effectLst/>
                        <a:latin typeface="Times New Roman" pitchFamily="18" charset="0"/>
                        <a:ea typeface="Calibri"/>
                        <a:cs typeface="Times New Roman" pitchFamily="18" charset="0"/>
                      </a:endParaRPr>
                    </a:p>
                  </a:txBody>
                  <a:tcPr marL="9525" marR="9525" marT="9525" marB="9525" anchor="ctr"/>
                </a:tc>
                <a:extLst>
                  <a:ext uri="{0D108BD9-81ED-4DB2-BD59-A6C34878D82A}">
                    <a16:rowId xmlns:a16="http://schemas.microsoft.com/office/drawing/2014/main" val="10003"/>
                  </a:ext>
                </a:extLst>
              </a:tr>
              <a:tr h="670561">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Camera</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Camera sau: 3 camera 12 MP</a:t>
                      </a:r>
                    </a:p>
                    <a:p>
                      <a:pPr marL="0" marR="0">
                        <a:lnSpc>
                          <a:spcPct val="100000"/>
                        </a:lnSpc>
                        <a:spcBef>
                          <a:spcPts val="0"/>
                        </a:spcBef>
                        <a:spcAft>
                          <a:spcPts val="0"/>
                        </a:spcAft>
                      </a:pPr>
                      <a:r>
                        <a:rPr lang="en-US" sz="1600">
                          <a:effectLst/>
                          <a:latin typeface="Times New Roman" pitchFamily="18" charset="0"/>
                          <a:cs typeface="Times New Roman" pitchFamily="18" charset="0"/>
                        </a:rPr>
                        <a:t>Camera trước: 12 MP</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dirty="0">
                          <a:effectLst/>
                          <a:latin typeface="Times New Roman" pitchFamily="18" charset="0"/>
                          <a:cs typeface="Times New Roman" pitchFamily="18" charset="0"/>
                        </a:rPr>
                        <a:t>Camera </a:t>
                      </a:r>
                      <a:r>
                        <a:rPr lang="en-US" sz="1600" dirty="0" err="1">
                          <a:effectLst/>
                          <a:latin typeface="Times New Roman" pitchFamily="18" charset="0"/>
                          <a:cs typeface="Times New Roman" pitchFamily="18" charset="0"/>
                        </a:rPr>
                        <a:t>sau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Chính</a:t>
                      </a:r>
                      <a:r>
                        <a:rPr lang="en-US" sz="1600" dirty="0">
                          <a:effectLst/>
                          <a:latin typeface="Times New Roman" pitchFamily="18" charset="0"/>
                          <a:cs typeface="Times New Roman" pitchFamily="18" charset="0"/>
                        </a:rPr>
                        <a:t> 50 MP &amp; </a:t>
                      </a:r>
                      <a:r>
                        <a:rPr lang="en-US" sz="1600" dirty="0" err="1">
                          <a:effectLst/>
                          <a:latin typeface="Times New Roman" pitchFamily="18" charset="0"/>
                          <a:cs typeface="Times New Roman" pitchFamily="18" charset="0"/>
                        </a:rPr>
                        <a:t>Phụ</a:t>
                      </a:r>
                      <a:r>
                        <a:rPr lang="en-US" sz="1600" dirty="0">
                          <a:effectLst/>
                          <a:latin typeface="Times New Roman" pitchFamily="18" charset="0"/>
                          <a:cs typeface="Times New Roman" pitchFamily="18" charset="0"/>
                        </a:rPr>
                        <a:t> 12 MP, 10 MP</a:t>
                      </a:r>
                    </a:p>
                    <a:p>
                      <a:pPr marL="0" marR="0">
                        <a:lnSpc>
                          <a:spcPct val="100000"/>
                        </a:lnSpc>
                        <a:spcBef>
                          <a:spcPts val="0"/>
                        </a:spcBef>
                        <a:spcAft>
                          <a:spcPts val="0"/>
                        </a:spcAft>
                      </a:pPr>
                      <a:r>
                        <a:rPr lang="en-US" sz="1600" dirty="0">
                          <a:effectLst/>
                          <a:latin typeface="Times New Roman" pitchFamily="18" charset="0"/>
                          <a:cs typeface="Times New Roman" pitchFamily="18" charset="0"/>
                        </a:rPr>
                        <a:t>Camera </a:t>
                      </a:r>
                      <a:r>
                        <a:rPr lang="en-US" sz="1600" dirty="0" err="1">
                          <a:effectLst/>
                          <a:latin typeface="Times New Roman" pitchFamily="18" charset="0"/>
                          <a:cs typeface="Times New Roman" pitchFamily="18" charset="0"/>
                        </a:rPr>
                        <a:t>trước</a:t>
                      </a:r>
                      <a:r>
                        <a:rPr lang="en-US" sz="1600" dirty="0">
                          <a:effectLst/>
                          <a:latin typeface="Times New Roman" pitchFamily="18" charset="0"/>
                          <a:cs typeface="Times New Roman" pitchFamily="18" charset="0"/>
                        </a:rPr>
                        <a:t>: 10 MP</a:t>
                      </a:r>
                      <a:endParaRPr lang="en-US" sz="1600" dirty="0">
                        <a:effectLst/>
                        <a:latin typeface="Times New Roman" pitchFamily="18" charset="0"/>
                        <a:ea typeface="Calibri"/>
                        <a:cs typeface="Times New Roman" pitchFamily="18" charset="0"/>
                      </a:endParaRPr>
                    </a:p>
                  </a:txBody>
                  <a:tcPr marL="9525" marR="9525" marT="9525" marB="9525" anchor="ctr"/>
                </a:tc>
                <a:extLst>
                  <a:ext uri="{0D108BD9-81ED-4DB2-BD59-A6C34878D82A}">
                    <a16:rowId xmlns:a16="http://schemas.microsoft.com/office/drawing/2014/main" val="10004"/>
                  </a:ext>
                </a:extLst>
              </a:tr>
              <a:tr h="300991">
                <a:tc>
                  <a:txBody>
                    <a:bodyPr/>
                    <a:lstStyle/>
                    <a:p>
                      <a:pPr marL="0" marR="0">
                        <a:lnSpc>
                          <a:spcPct val="100000"/>
                        </a:lnSpc>
                        <a:spcBef>
                          <a:spcPts val="0"/>
                        </a:spcBef>
                        <a:spcAft>
                          <a:spcPts val="0"/>
                        </a:spcAft>
                      </a:pPr>
                      <a:r>
                        <a:rPr lang="en-US" sz="1600" dirty="0">
                          <a:effectLst/>
                          <a:latin typeface="Times New Roman" pitchFamily="18" charset="0"/>
                          <a:cs typeface="Times New Roman" pitchFamily="18" charset="0"/>
                        </a:rPr>
                        <a:t>Pin</a:t>
                      </a:r>
                      <a:endParaRPr lang="en-US" sz="1600" dirty="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3095 mAh, Sạc 20 W</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4500 mAh, Sạc 45 W</a:t>
                      </a:r>
                      <a:endParaRPr lang="en-US" sz="1600">
                        <a:effectLst/>
                        <a:latin typeface="Times New Roman" pitchFamily="18" charset="0"/>
                        <a:ea typeface="Calibri"/>
                        <a:cs typeface="Times New Roman" pitchFamily="18" charset="0"/>
                      </a:endParaRPr>
                    </a:p>
                  </a:txBody>
                  <a:tcPr marL="9525" marR="9525" marT="9525" marB="9525" anchor="ctr"/>
                </a:tc>
                <a:extLst>
                  <a:ext uri="{0D108BD9-81ED-4DB2-BD59-A6C34878D82A}">
                    <a16:rowId xmlns:a16="http://schemas.microsoft.com/office/drawing/2014/main" val="10005"/>
                  </a:ext>
                </a:extLst>
              </a:tr>
              <a:tr h="304800">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Công nghệ</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Kháng nước IP68</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Không kháng nước</a:t>
                      </a:r>
                      <a:endParaRPr lang="en-US" sz="1600">
                        <a:effectLst/>
                        <a:latin typeface="Times New Roman" pitchFamily="18" charset="0"/>
                        <a:ea typeface="Calibri"/>
                        <a:cs typeface="Times New Roman" pitchFamily="18" charset="0"/>
                      </a:endParaRPr>
                    </a:p>
                  </a:txBody>
                  <a:tcPr marL="9525" marR="9525" marT="9525" marB="9525" anchor="ctr"/>
                </a:tc>
                <a:extLst>
                  <a:ext uri="{0D108BD9-81ED-4DB2-BD59-A6C34878D82A}">
                    <a16:rowId xmlns:a16="http://schemas.microsoft.com/office/drawing/2014/main" val="10006"/>
                  </a:ext>
                </a:extLst>
              </a:tr>
              <a:tr h="152400">
                <a:tc>
                  <a:txBody>
                    <a:bodyPr/>
                    <a:lstStyle/>
                    <a:p>
                      <a:pPr marL="0" marR="0">
                        <a:lnSpc>
                          <a:spcPct val="100000"/>
                        </a:lnSpc>
                        <a:spcBef>
                          <a:spcPts val="0"/>
                        </a:spcBef>
                        <a:spcAft>
                          <a:spcPts val="0"/>
                        </a:spcAft>
                      </a:pPr>
                      <a:r>
                        <a:rPr lang="en-US" sz="1600">
                          <a:effectLst/>
                          <a:latin typeface="Times New Roman" pitchFamily="18" charset="0"/>
                          <a:cs typeface="Times New Roman" pitchFamily="18" charset="0"/>
                        </a:rPr>
                        <a:t>Hệ điều hành</a:t>
                      </a:r>
                      <a:endParaRPr lang="en-US" sz="160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dirty="0">
                          <a:effectLst/>
                          <a:latin typeface="Times New Roman" pitchFamily="18" charset="0"/>
                          <a:cs typeface="Times New Roman" pitchFamily="18" charset="0"/>
                        </a:rPr>
                        <a:t>IOS 15</a:t>
                      </a:r>
                      <a:endParaRPr lang="en-US" sz="1600" dirty="0">
                        <a:effectLst/>
                        <a:latin typeface="Times New Roman" pitchFamily="18" charset="0"/>
                        <a:ea typeface="Calibri"/>
                        <a:cs typeface="Times New Roman" pitchFamily="18" charset="0"/>
                      </a:endParaRPr>
                    </a:p>
                  </a:txBody>
                  <a:tcPr marL="9525" marR="9525" marT="9525" marB="9525" anchor="ctr"/>
                </a:tc>
                <a:tc>
                  <a:txBody>
                    <a:bodyPr/>
                    <a:lstStyle/>
                    <a:p>
                      <a:pPr marL="0" marR="0">
                        <a:lnSpc>
                          <a:spcPct val="100000"/>
                        </a:lnSpc>
                        <a:spcBef>
                          <a:spcPts val="0"/>
                        </a:spcBef>
                        <a:spcAft>
                          <a:spcPts val="0"/>
                        </a:spcAft>
                      </a:pPr>
                      <a:r>
                        <a:rPr lang="en-US" sz="1600" dirty="0">
                          <a:effectLst/>
                          <a:latin typeface="Times New Roman" pitchFamily="18" charset="0"/>
                          <a:cs typeface="Times New Roman" pitchFamily="18" charset="0"/>
                        </a:rPr>
                        <a:t>Android 12</a:t>
                      </a:r>
                      <a:endParaRPr lang="en-US" sz="1600" dirty="0">
                        <a:effectLst/>
                        <a:latin typeface="Times New Roman" pitchFamily="18" charset="0"/>
                        <a:ea typeface="Calibri"/>
                        <a:cs typeface="Times New Roman" pitchFamily="18" charset="0"/>
                      </a:endParaRPr>
                    </a:p>
                  </a:txBody>
                  <a:tcPr marL="9525" marR="9525" marT="9525" marB="9525" anchor="ctr"/>
                </a:tc>
                <a:extLst>
                  <a:ext uri="{0D108BD9-81ED-4DB2-BD59-A6C34878D82A}">
                    <a16:rowId xmlns:a16="http://schemas.microsoft.com/office/drawing/2014/main" val="10007"/>
                  </a:ext>
                </a:extLst>
              </a:tr>
            </a:tbl>
          </a:graphicData>
        </a:graphic>
      </p:graphicFrame>
      <p:pic>
        <p:nvPicPr>
          <p:cNvPr id="3076" name="Picture 4" descr="Description: Công nghệ 10 Bài 5: Đánh giá công nghệ | Kết nối tri thức (ản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2390775"/>
            <a:ext cx="11239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5" descr="Description: Công nghệ 10 Bài 5: Đánh giá công nghệ | Kết nối tri thức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47" y="2347452"/>
            <a:ext cx="1265903"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2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5" name="Rectangle 4"/>
          <p:cNvSpPr/>
          <p:nvPr/>
        </p:nvSpPr>
        <p:spPr>
          <a:xfrm>
            <a:off x="152400" y="1066800"/>
            <a:ext cx="8839200" cy="461665"/>
          </a:xfrm>
          <a:prstGeom prst="rect">
            <a:avLst/>
          </a:prstGeom>
          <a:solidFill>
            <a:schemeClr val="accent3"/>
          </a:solidFill>
        </p:spPr>
        <p:txBody>
          <a:bodyPr wrap="square">
            <a:spAutoFit/>
          </a:bodyPr>
          <a:lstStyle/>
          <a:p>
            <a:pPr lvl="0"/>
            <a:r>
              <a:rPr lang="vi-VN" sz="2400" b="1" u="sng" dirty="0"/>
              <a:t>GV gợi ý:</a:t>
            </a:r>
            <a:endParaRPr lang="en-US" sz="2400" b="1" u="sng" dirty="0"/>
          </a:p>
        </p:txBody>
      </p:sp>
      <p:graphicFrame>
        <p:nvGraphicFramePr>
          <p:cNvPr id="8" name="Table 7"/>
          <p:cNvGraphicFramePr>
            <a:graphicFrameLocks noGrp="1"/>
          </p:cNvGraphicFramePr>
          <p:nvPr>
            <p:extLst>
              <p:ext uri="{D42A27DB-BD31-4B8C-83A1-F6EECF244321}">
                <p14:modId xmlns:p14="http://schemas.microsoft.com/office/powerpoint/2010/main" val="1547214445"/>
              </p:ext>
            </p:extLst>
          </p:nvPr>
        </p:nvGraphicFramePr>
        <p:xfrm>
          <a:off x="228599" y="2057400"/>
          <a:ext cx="8534401" cy="4032505"/>
        </p:xfrm>
        <a:graphic>
          <a:graphicData uri="http://schemas.openxmlformats.org/drawingml/2006/table">
            <a:tbl>
              <a:tblPr firstRow="1" firstCol="1" bandRow="1">
                <a:tableStyleId>{5C22544A-7EE6-4342-B048-85BDC9FD1C3A}</a:tableStyleId>
              </a:tblPr>
              <a:tblGrid>
                <a:gridCol w="1811867">
                  <a:extLst>
                    <a:ext uri="{9D8B030D-6E8A-4147-A177-3AD203B41FA5}">
                      <a16:colId xmlns:a16="http://schemas.microsoft.com/office/drawing/2014/main" val="20000"/>
                    </a:ext>
                  </a:extLst>
                </a:gridCol>
                <a:gridCol w="2836334">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299720">
                <a:tc>
                  <a:txBody>
                    <a:bodyPr/>
                    <a:lstStyle/>
                    <a:p>
                      <a:pPr marL="0" marR="0">
                        <a:lnSpc>
                          <a:spcPct val="115000"/>
                        </a:lnSpc>
                        <a:spcBef>
                          <a:spcPts val="0"/>
                        </a:spcBef>
                        <a:spcAft>
                          <a:spcPts val="0"/>
                        </a:spcAft>
                      </a:pPr>
                      <a:r>
                        <a:rPr lang="en-US" sz="1400" dirty="0" err="1">
                          <a:effectLst/>
                          <a:latin typeface="Times New Roman" pitchFamily="18" charset="0"/>
                          <a:cs typeface="Times New Roman" pitchFamily="18" charset="0"/>
                        </a:rPr>
                        <a:t>Tiêu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chí</a:t>
                      </a:r>
                      <a:endParaRPr lang="en-US" sz="1400" dirty="0">
                        <a:effectLst/>
                        <a:latin typeface="Times New Roman" pitchFamily="18" charset="0"/>
                        <a:ea typeface="Calibri"/>
                        <a:cs typeface="Times New Roman" pitchFamily="18" charset="0"/>
                      </a:endParaRPr>
                    </a:p>
                  </a:txBody>
                  <a:tcPr marL="76200" marR="76200" marT="76200" marB="76200"/>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Iphone</a:t>
                      </a:r>
                      <a:endParaRPr lang="en-US" sz="140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Samsung</a:t>
                      </a:r>
                      <a:endParaRPr lang="en-US" sz="140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0"/>
                  </a:ext>
                </a:extLst>
              </a:tr>
              <a:tr h="512445">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Thiết kế</a:t>
                      </a:r>
                      <a:endParaRPr lang="en-US" sz="140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Thiết kế nhôm nguyên khối cứng cáp, góc cạnh bo tròn</a:t>
                      </a:r>
                      <a:endParaRPr lang="en-US" sz="140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Thiết kế kim loại với các mặt kính sang trọng và bóng bẩy</a:t>
                      </a:r>
                      <a:endParaRPr lang="en-US" sz="140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1"/>
                  </a:ext>
                </a:extLst>
              </a:tr>
              <a:tr h="626745">
                <a:tc>
                  <a:txBody>
                    <a:bodyPr/>
                    <a:lstStyle/>
                    <a:p>
                      <a:pPr marL="0" marR="0">
                        <a:lnSpc>
                          <a:spcPct val="115000"/>
                        </a:lnSpc>
                        <a:spcBef>
                          <a:spcPts val="0"/>
                        </a:spcBef>
                        <a:spcAft>
                          <a:spcPts val="0"/>
                        </a:spcAft>
                      </a:pPr>
                      <a:r>
                        <a:rPr lang="en-US" sz="1400" dirty="0" err="1">
                          <a:effectLst/>
                          <a:latin typeface="Times New Roman" pitchFamily="18" charset="0"/>
                          <a:cs typeface="Times New Roman" pitchFamily="18" charset="0"/>
                        </a:rPr>
                        <a:t>Màn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hình</a:t>
                      </a:r>
                      <a:endParaRPr lang="en-US" sz="1400" dirty="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IPS LCD cho chất lượng hiển thị trung thực, góc nhìn rộng, độ sáng cao</a:t>
                      </a:r>
                      <a:endParaRPr lang="en-US" sz="140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dirty="0" err="1">
                          <a:effectLst/>
                          <a:latin typeface="Times New Roman" pitchFamily="18" charset="0"/>
                          <a:cs typeface="Times New Roman" pitchFamily="18" charset="0"/>
                        </a:rPr>
                        <a:t>Công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nghệ</a:t>
                      </a:r>
                      <a:r>
                        <a:rPr lang="en-US" sz="1400" dirty="0">
                          <a:effectLst/>
                          <a:latin typeface="Times New Roman" pitchFamily="18" charset="0"/>
                          <a:cs typeface="Times New Roman" pitchFamily="18" charset="0"/>
                        </a:rPr>
                        <a:t> Super AMOLED </a:t>
                      </a:r>
                      <a:r>
                        <a:rPr lang="en-US" sz="1400" dirty="0" err="1">
                          <a:effectLst/>
                          <a:latin typeface="Times New Roman" pitchFamily="18" charset="0"/>
                          <a:cs typeface="Times New Roman" pitchFamily="18" charset="0"/>
                        </a:rPr>
                        <a:t>tiết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kiệm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năng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lượng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màu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sắc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tắn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endParaRPr lang="en-US" sz="14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2"/>
                  </a:ext>
                </a:extLst>
              </a:tr>
              <a:tr h="581025">
                <a:tc>
                  <a:txBody>
                    <a:bodyPr/>
                    <a:lstStyle/>
                    <a:p>
                      <a:pPr marL="0" marR="0">
                        <a:lnSpc>
                          <a:spcPct val="115000"/>
                        </a:lnSpc>
                        <a:spcBef>
                          <a:spcPts val="0"/>
                        </a:spcBef>
                        <a:spcAft>
                          <a:spcPts val="0"/>
                        </a:spcAft>
                      </a:pPr>
                      <a:r>
                        <a:rPr lang="en-US" sz="1400" dirty="0">
                          <a:effectLst/>
                          <a:latin typeface="Times New Roman" pitchFamily="18" charset="0"/>
                          <a:cs typeface="Times New Roman" pitchFamily="18" charset="0"/>
                        </a:rPr>
                        <a:t>Camera</a:t>
                      </a:r>
                      <a:endParaRPr lang="en-US" sz="1400" dirty="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dirty="0" err="1">
                          <a:effectLst/>
                          <a:latin typeface="Times New Roman" pitchFamily="18" charset="0"/>
                          <a:cs typeface="Times New Roman" pitchFamily="18" charset="0"/>
                        </a:rPr>
                        <a:t>Tính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chân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thực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cao</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phản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tốt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ảnh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chụp</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sắc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nét</a:t>
                      </a:r>
                      <a:endParaRPr lang="en-US" sz="1400" dirty="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Khẩu độ lớn, tích hợp nhiều tính năng chuyên dụng, chụp đêm tốt</a:t>
                      </a:r>
                      <a:endParaRPr lang="en-US" sz="140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3"/>
                  </a:ext>
                </a:extLst>
              </a:tr>
              <a:tr h="695325">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Hiệu năng</a:t>
                      </a:r>
                      <a:endParaRPr lang="en-US" sz="140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Hệ điều hành iOS, chip tích hợp đảm bảo hiệu năng siêu mạnh mẽ</a:t>
                      </a:r>
                      <a:endParaRPr lang="en-US" sz="140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Đáp ứng đủ nhu cầu sử dụng từ cơ bản đến nâng cao</a:t>
                      </a:r>
                      <a:endParaRPr lang="en-US" sz="140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4"/>
                  </a:ext>
                </a:extLst>
              </a:tr>
              <a:tr h="472440">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Dung lượng pin và sạc</a:t>
                      </a:r>
                      <a:endParaRPr lang="en-US" sz="140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Sử dụng được trong 1 ngày</a:t>
                      </a:r>
                      <a:endParaRPr lang="en-US" sz="140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a:effectLst/>
                          <a:latin typeface="Times New Roman" pitchFamily="18" charset="0"/>
                          <a:cs typeface="Times New Roman" pitchFamily="18" charset="0"/>
                        </a:rPr>
                        <a:t>Sử dụng được trong 1 ngày</a:t>
                      </a:r>
                      <a:endParaRPr lang="en-US" sz="140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5"/>
                  </a:ext>
                </a:extLst>
              </a:tr>
              <a:tr h="712470">
                <a:tc>
                  <a:txBody>
                    <a:bodyPr/>
                    <a:lstStyle/>
                    <a:p>
                      <a:pPr marL="0" marR="0">
                        <a:lnSpc>
                          <a:spcPct val="115000"/>
                        </a:lnSpc>
                        <a:spcBef>
                          <a:spcPts val="0"/>
                        </a:spcBef>
                        <a:spcAft>
                          <a:spcPts val="0"/>
                        </a:spcAft>
                      </a:pPr>
                      <a:r>
                        <a:rPr lang="en-US" sz="1400" dirty="0" err="1">
                          <a:effectLst/>
                          <a:latin typeface="Times New Roman" pitchFamily="18" charset="0"/>
                          <a:cs typeface="Times New Roman" pitchFamily="18" charset="0"/>
                        </a:rPr>
                        <a:t>Đặc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điểm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năng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nổi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bật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khác</a:t>
                      </a:r>
                      <a:endParaRPr lang="en-US" sz="1400" dirty="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dirty="0" err="1">
                          <a:effectLst/>
                          <a:latin typeface="Times New Roman" pitchFamily="18" charset="0"/>
                          <a:cs typeface="Times New Roman" pitchFamily="18" charset="0"/>
                        </a:rPr>
                        <a:t>Tính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năng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bảo</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mật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cực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tốt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chú</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trọng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đến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mức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riêng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của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người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dùng</a:t>
                      </a:r>
                      <a:endParaRPr lang="en-US" sz="1400" dirty="0">
                        <a:effectLst/>
                        <a:latin typeface="Times New Roman" pitchFamily="18" charset="0"/>
                        <a:ea typeface="Calibri"/>
                        <a:cs typeface="Times New Roman" pitchFamily="18" charset="0"/>
                      </a:endParaRPr>
                    </a:p>
                  </a:txBody>
                  <a:tcPr marL="47625" marR="47625" marT="47625" marB="47625"/>
                </a:tc>
                <a:tc>
                  <a:txBody>
                    <a:bodyPr/>
                    <a:lstStyle/>
                    <a:p>
                      <a:pPr marL="0" marR="0">
                        <a:lnSpc>
                          <a:spcPct val="115000"/>
                        </a:lnSpc>
                        <a:spcBef>
                          <a:spcPts val="0"/>
                        </a:spcBef>
                        <a:spcAft>
                          <a:spcPts val="0"/>
                        </a:spcAft>
                      </a:pPr>
                      <a:r>
                        <a:rPr lang="en-US" sz="1400" dirty="0" err="1">
                          <a:effectLst/>
                          <a:latin typeface="Times New Roman" pitchFamily="18" charset="0"/>
                          <a:cs typeface="Times New Roman" pitchFamily="18" charset="0"/>
                        </a:rPr>
                        <a:t>Bộ</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nhớ</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khủng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diện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màn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lớn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mẫu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thường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xuyên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được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cập</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nhật</a:t>
                      </a:r>
                      <a:endParaRPr lang="en-US" sz="1400" dirty="0">
                        <a:effectLst/>
                        <a:latin typeface="Times New Roman" pitchFamily="18" charset="0"/>
                        <a:ea typeface="Calibri"/>
                        <a:cs typeface="Times New Roman" pitchFamily="18" charset="0"/>
                      </a:endParaRPr>
                    </a:p>
                  </a:txBody>
                  <a:tcPr marL="47625" marR="47625" marT="47625" marB="476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7287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5" name="Rectangle 4"/>
          <p:cNvSpPr/>
          <p:nvPr/>
        </p:nvSpPr>
        <p:spPr>
          <a:xfrm>
            <a:off x="152400" y="1143000"/>
            <a:ext cx="8839200" cy="1938992"/>
          </a:xfrm>
          <a:prstGeom prst="rect">
            <a:avLst/>
          </a:prstGeom>
          <a:solidFill>
            <a:schemeClr val="accent3"/>
          </a:solidFill>
        </p:spPr>
        <p:txBody>
          <a:bodyPr wrap="square">
            <a:spAutoFit/>
          </a:bodyPr>
          <a:lstStyle/>
          <a:p>
            <a:pPr lvl="0"/>
            <a:r>
              <a:rPr lang="vi-VN" sz="2400" b="1" u="sng" dirty="0"/>
              <a:t>HS thảo luận 1: </a:t>
            </a:r>
            <a:r>
              <a:rPr lang="en-US" sz="2400" dirty="0" err="1"/>
              <a:t>Lựa</a:t>
            </a:r>
            <a:r>
              <a:rPr lang="en-US" sz="2400" dirty="0"/>
              <a:t> </a:t>
            </a:r>
            <a:r>
              <a:rPr lang="en-US" sz="2400" dirty="0" err="1"/>
              <a:t>chọn</a:t>
            </a:r>
            <a:r>
              <a:rPr lang="en-US" sz="2400" dirty="0"/>
              <a:t> </a:t>
            </a:r>
            <a:r>
              <a:rPr lang="en-US" sz="2400" dirty="0" err="1"/>
              <a:t>hai</a:t>
            </a:r>
            <a:r>
              <a:rPr lang="en-US" sz="2400" dirty="0"/>
              <a:t> </a:t>
            </a:r>
            <a:r>
              <a:rPr lang="en-US" sz="2400" dirty="0" err="1"/>
              <a:t>chiếc</a:t>
            </a:r>
            <a:r>
              <a:rPr lang="en-US" sz="2400" dirty="0"/>
              <a:t> </a:t>
            </a:r>
            <a:r>
              <a:rPr lang="en-US" sz="2400" dirty="0" err="1"/>
              <a:t>điện</a:t>
            </a:r>
            <a:r>
              <a:rPr lang="en-US" sz="2400" dirty="0"/>
              <a:t> </a:t>
            </a:r>
            <a:r>
              <a:rPr lang="en-US" sz="2400" dirty="0" err="1"/>
              <a:t>thoại</a:t>
            </a:r>
            <a:r>
              <a:rPr lang="en-US" sz="2400" dirty="0"/>
              <a:t> </a:t>
            </a:r>
            <a:r>
              <a:rPr lang="en-US" sz="2400" dirty="0" err="1"/>
              <a:t>của</a:t>
            </a:r>
            <a:r>
              <a:rPr lang="en-US" sz="2400" dirty="0"/>
              <a:t> </a:t>
            </a:r>
            <a:r>
              <a:rPr lang="en-US" sz="2400" dirty="0" err="1"/>
              <a:t>hai</a:t>
            </a:r>
            <a:r>
              <a:rPr lang="en-US" sz="2400" dirty="0"/>
              <a:t> </a:t>
            </a:r>
            <a:r>
              <a:rPr lang="en-US" sz="2400" dirty="0" err="1"/>
              <a:t>nhà</a:t>
            </a:r>
            <a:r>
              <a:rPr lang="en-US" sz="2400" dirty="0"/>
              <a:t> </a:t>
            </a:r>
            <a:r>
              <a:rPr lang="en-US" sz="2400" dirty="0" err="1"/>
              <a:t>sản</a:t>
            </a:r>
            <a:r>
              <a:rPr lang="en-US" sz="2400" dirty="0"/>
              <a:t> </a:t>
            </a:r>
            <a:r>
              <a:rPr lang="en-US" sz="2400" dirty="0" err="1"/>
              <a:t>xuất</a:t>
            </a:r>
            <a:r>
              <a:rPr lang="en-US" sz="2400" dirty="0"/>
              <a:t> </a:t>
            </a:r>
            <a:r>
              <a:rPr lang="en-US" sz="2400" dirty="0" err="1"/>
              <a:t>khác</a:t>
            </a:r>
            <a:r>
              <a:rPr lang="en-US" sz="2400" dirty="0"/>
              <a:t> </a:t>
            </a:r>
            <a:r>
              <a:rPr lang="en-US" sz="2400" dirty="0" err="1"/>
              <a:t>nhau</a:t>
            </a:r>
            <a:r>
              <a:rPr lang="en-US" sz="2400" dirty="0"/>
              <a:t> </a:t>
            </a:r>
            <a:r>
              <a:rPr lang="en-US" sz="2400" dirty="0" err="1"/>
              <a:t>nhưng</a:t>
            </a:r>
            <a:r>
              <a:rPr lang="en-US" sz="2400" dirty="0"/>
              <a:t> </a:t>
            </a:r>
            <a:r>
              <a:rPr lang="en-US" sz="2400" dirty="0" err="1"/>
              <a:t>chúng</a:t>
            </a:r>
            <a:r>
              <a:rPr lang="en-US" sz="2400" dirty="0"/>
              <a:t> </a:t>
            </a:r>
            <a:r>
              <a:rPr lang="en-US" sz="2400" dirty="0" err="1"/>
              <a:t>có</a:t>
            </a:r>
            <a:r>
              <a:rPr lang="en-US" sz="2400" dirty="0"/>
              <a:t> </a:t>
            </a:r>
            <a:r>
              <a:rPr lang="en-US" sz="2400" dirty="0" err="1"/>
              <a:t>cùng</a:t>
            </a:r>
            <a:r>
              <a:rPr lang="en-US" sz="2400" dirty="0"/>
              <a:t> </a:t>
            </a:r>
            <a:r>
              <a:rPr lang="en-US" sz="2400" dirty="0" err="1"/>
              <a:t>giá</a:t>
            </a:r>
            <a:r>
              <a:rPr lang="en-US" sz="2400" dirty="0"/>
              <a:t> </a:t>
            </a:r>
            <a:r>
              <a:rPr lang="en-US" sz="2400" dirty="0" err="1"/>
              <a:t>thành</a:t>
            </a:r>
            <a:r>
              <a:rPr lang="en-US" sz="2400" dirty="0"/>
              <a:t> </a:t>
            </a:r>
            <a:r>
              <a:rPr lang="en-US" sz="2400" dirty="0" err="1"/>
              <a:t>bằng</a:t>
            </a:r>
            <a:r>
              <a:rPr lang="en-US" sz="2400" dirty="0"/>
              <a:t> </a:t>
            </a:r>
            <a:r>
              <a:rPr lang="en-US" sz="2400" dirty="0" err="1"/>
              <a:t>nhau</a:t>
            </a:r>
            <a:r>
              <a:rPr lang="en-US" sz="2400" dirty="0"/>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đánh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t>chiếc</a:t>
            </a:r>
            <a:r>
              <a:rPr lang="en-US" sz="2400" dirty="0"/>
              <a:t> </a:t>
            </a:r>
            <a:r>
              <a:rPr lang="en-US" sz="2400" dirty="0" err="1"/>
              <a:t>điện</a:t>
            </a:r>
            <a:r>
              <a:rPr lang="en-US" sz="2400" dirty="0"/>
              <a:t> </a:t>
            </a:r>
            <a:r>
              <a:rPr lang="en-US" sz="2400" dirty="0" err="1"/>
              <a:t>thoại</a:t>
            </a:r>
            <a:r>
              <a:rPr lang="en-US" sz="2400" dirty="0"/>
              <a:t> </a:t>
            </a:r>
            <a:r>
              <a:rPr lang="en-US" sz="2400" dirty="0" err="1"/>
              <a:t>đó</a:t>
            </a:r>
            <a:r>
              <a:rPr lang="vi-VN" sz="2400" dirty="0"/>
              <a:t>.</a:t>
            </a:r>
          </a:p>
          <a:p>
            <a:r>
              <a:rPr lang="vi-VN" sz="2400" b="1" u="sng" dirty="0"/>
              <a:t>Kết luận: </a:t>
            </a:r>
            <a:r>
              <a:rPr lang="vi-VN" sz="2400" dirty="0"/>
              <a:t>Tùy vào lựa chọn của em vì mỗi loại điện thoại có những điểm mạnh riêng.</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569149191"/>
              </p:ext>
            </p:extLst>
          </p:nvPr>
        </p:nvGraphicFramePr>
        <p:xfrm>
          <a:off x="762001" y="3538014"/>
          <a:ext cx="7772398" cy="2938986"/>
        </p:xfrm>
        <a:graphic>
          <a:graphicData uri="http://schemas.openxmlformats.org/drawingml/2006/table">
            <a:tbl>
              <a:tblPr firstRow="1" firstCol="1" bandRow="1">
                <a:tableStyleId>{5C22544A-7EE6-4342-B048-85BDC9FD1C3A}</a:tableStyleId>
              </a:tblPr>
              <a:tblGrid>
                <a:gridCol w="2212515">
                  <a:extLst>
                    <a:ext uri="{9D8B030D-6E8A-4147-A177-3AD203B41FA5}">
                      <a16:colId xmlns:a16="http://schemas.microsoft.com/office/drawing/2014/main" val="20000"/>
                    </a:ext>
                  </a:extLst>
                </a:gridCol>
                <a:gridCol w="2054684">
                  <a:extLst>
                    <a:ext uri="{9D8B030D-6E8A-4147-A177-3AD203B41FA5}">
                      <a16:colId xmlns:a16="http://schemas.microsoft.com/office/drawing/2014/main" val="20001"/>
                    </a:ext>
                  </a:extLst>
                </a:gridCol>
                <a:gridCol w="3505199">
                  <a:extLst>
                    <a:ext uri="{9D8B030D-6E8A-4147-A177-3AD203B41FA5}">
                      <a16:colId xmlns:a16="http://schemas.microsoft.com/office/drawing/2014/main" val="20002"/>
                    </a:ext>
                  </a:extLst>
                </a:gridCol>
              </a:tblGrid>
              <a:tr h="168940">
                <a:tc>
                  <a:txBody>
                    <a:bodyPr/>
                    <a:lstStyle/>
                    <a:p>
                      <a:pPr marL="0" marR="0">
                        <a:lnSpc>
                          <a:spcPct val="115000"/>
                        </a:lnSpc>
                        <a:spcBef>
                          <a:spcPts val="0"/>
                        </a:spcBef>
                        <a:spcAft>
                          <a:spcPts val="0"/>
                        </a:spcAft>
                      </a:pPr>
                      <a:r>
                        <a:rPr lang="vi-VN" sz="1600" dirty="0">
                          <a:effectLst/>
                        </a:rPr>
                        <a:t>Tiêu chí</a:t>
                      </a:r>
                      <a:endParaRPr lang="en-US" sz="1600" dirty="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Iphone</a:t>
                      </a:r>
                      <a:endParaRPr lang="en-US" sz="160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Samsung</a:t>
                      </a:r>
                      <a:endParaRPr lang="en-US" sz="1600">
                        <a:effectLst/>
                        <a:latin typeface="Calibri"/>
                        <a:ea typeface="Calibri"/>
                        <a:cs typeface="Times New Roman"/>
                      </a:endParaRPr>
                    </a:p>
                  </a:txBody>
                  <a:tcPr marL="62486" marR="62486" marT="0" marB="0"/>
                </a:tc>
                <a:extLst>
                  <a:ext uri="{0D108BD9-81ED-4DB2-BD59-A6C34878D82A}">
                    <a16:rowId xmlns:a16="http://schemas.microsoft.com/office/drawing/2014/main" val="10000"/>
                  </a:ext>
                </a:extLst>
              </a:tr>
              <a:tr h="435316">
                <a:tc>
                  <a:txBody>
                    <a:bodyPr/>
                    <a:lstStyle/>
                    <a:p>
                      <a:pPr marL="0" marR="0">
                        <a:lnSpc>
                          <a:spcPct val="115000"/>
                        </a:lnSpc>
                        <a:spcBef>
                          <a:spcPts val="0"/>
                        </a:spcBef>
                        <a:spcAft>
                          <a:spcPts val="0"/>
                        </a:spcAft>
                      </a:pPr>
                      <a:r>
                        <a:rPr lang="vi-VN" sz="1600" dirty="0">
                          <a:effectLst/>
                        </a:rPr>
                        <a:t>Cấu tạo</a:t>
                      </a:r>
                      <a:endParaRPr lang="en-US" sz="1600" dirty="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Phức tạp</a:t>
                      </a:r>
                      <a:endParaRPr lang="en-US" sz="160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Phức tạp</a:t>
                      </a:r>
                      <a:endParaRPr lang="en-US" sz="1600">
                        <a:effectLst/>
                        <a:latin typeface="Calibri"/>
                        <a:ea typeface="Calibri"/>
                        <a:cs typeface="Times New Roman"/>
                      </a:endParaRPr>
                    </a:p>
                  </a:txBody>
                  <a:tcPr marL="62486" marR="62486" marT="0" marB="0"/>
                </a:tc>
                <a:extLst>
                  <a:ext uri="{0D108BD9-81ED-4DB2-BD59-A6C34878D82A}">
                    <a16:rowId xmlns:a16="http://schemas.microsoft.com/office/drawing/2014/main" val="10001"/>
                  </a:ext>
                </a:extLst>
              </a:tr>
              <a:tr h="762000">
                <a:tc>
                  <a:txBody>
                    <a:bodyPr/>
                    <a:lstStyle/>
                    <a:p>
                      <a:pPr marL="0" marR="0">
                        <a:lnSpc>
                          <a:spcPct val="115000"/>
                        </a:lnSpc>
                        <a:spcBef>
                          <a:spcPts val="0"/>
                        </a:spcBef>
                        <a:spcAft>
                          <a:spcPts val="0"/>
                        </a:spcAft>
                      </a:pPr>
                      <a:r>
                        <a:rPr lang="vi-VN" sz="1600" dirty="0">
                          <a:effectLst/>
                        </a:rPr>
                        <a:t>Tính năng</a:t>
                      </a:r>
                      <a:endParaRPr lang="en-US" sz="1600" dirty="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Bảo mật. Tốc độ cao. Hiện đại, mượt mà. Tốn pin.</a:t>
                      </a:r>
                      <a:endParaRPr lang="en-US" sz="160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Bộ nhớ lớn ( thêm khe cắm). Tốc độ cao. Cài đặt linh động. Hình ảnh chụp đêm đep. Hiện đại. Tiết kiệm pin.</a:t>
                      </a:r>
                      <a:endParaRPr lang="en-US" sz="1600">
                        <a:effectLst/>
                        <a:latin typeface="Calibri"/>
                        <a:ea typeface="Calibri"/>
                        <a:cs typeface="Times New Roman"/>
                      </a:endParaRPr>
                    </a:p>
                  </a:txBody>
                  <a:tcPr marL="62486" marR="62486" marT="0" marB="0"/>
                </a:tc>
                <a:extLst>
                  <a:ext uri="{0D108BD9-81ED-4DB2-BD59-A6C34878D82A}">
                    <a16:rowId xmlns:a16="http://schemas.microsoft.com/office/drawing/2014/main" val="10002"/>
                  </a:ext>
                </a:extLst>
              </a:tr>
              <a:tr h="180345">
                <a:tc>
                  <a:txBody>
                    <a:bodyPr/>
                    <a:lstStyle/>
                    <a:p>
                      <a:pPr marL="0" marR="0">
                        <a:lnSpc>
                          <a:spcPct val="115000"/>
                        </a:lnSpc>
                        <a:spcBef>
                          <a:spcPts val="0"/>
                        </a:spcBef>
                        <a:spcAft>
                          <a:spcPts val="0"/>
                        </a:spcAft>
                      </a:pPr>
                      <a:r>
                        <a:rPr lang="vi-VN" sz="1600">
                          <a:effectLst/>
                        </a:rPr>
                        <a:t>Độ bền</a:t>
                      </a:r>
                      <a:endParaRPr lang="en-US" sz="160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Bền</a:t>
                      </a:r>
                      <a:endParaRPr lang="en-US" sz="160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Bền</a:t>
                      </a:r>
                      <a:endParaRPr lang="en-US" sz="1600">
                        <a:effectLst/>
                        <a:latin typeface="Calibri"/>
                        <a:ea typeface="Calibri"/>
                        <a:cs typeface="Times New Roman"/>
                      </a:endParaRPr>
                    </a:p>
                  </a:txBody>
                  <a:tcPr marL="62486" marR="62486" marT="0" marB="0"/>
                </a:tc>
                <a:extLst>
                  <a:ext uri="{0D108BD9-81ED-4DB2-BD59-A6C34878D82A}">
                    <a16:rowId xmlns:a16="http://schemas.microsoft.com/office/drawing/2014/main" val="10003"/>
                  </a:ext>
                </a:extLst>
              </a:tr>
              <a:tr h="384556">
                <a:tc>
                  <a:txBody>
                    <a:bodyPr/>
                    <a:lstStyle/>
                    <a:p>
                      <a:pPr marL="0" marR="0">
                        <a:lnSpc>
                          <a:spcPct val="115000"/>
                        </a:lnSpc>
                        <a:spcBef>
                          <a:spcPts val="0"/>
                        </a:spcBef>
                        <a:spcAft>
                          <a:spcPts val="0"/>
                        </a:spcAft>
                      </a:pPr>
                      <a:r>
                        <a:rPr lang="vi-VN" sz="1600">
                          <a:effectLst/>
                        </a:rPr>
                        <a:t>Thẩm mĩ</a:t>
                      </a:r>
                      <a:endParaRPr lang="en-US" sz="160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Đẹp, sang trọng</a:t>
                      </a:r>
                      <a:endParaRPr lang="en-US" sz="160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a:effectLst/>
                        </a:rPr>
                        <a:t>Đẹp, hình dáng phong phú.</a:t>
                      </a:r>
                      <a:endParaRPr lang="en-US" sz="1600">
                        <a:effectLst/>
                        <a:latin typeface="Calibri"/>
                        <a:ea typeface="Calibri"/>
                        <a:cs typeface="Times New Roman"/>
                      </a:endParaRPr>
                    </a:p>
                  </a:txBody>
                  <a:tcPr marL="62486" marR="62486" marT="0" marB="0"/>
                </a:tc>
                <a:extLst>
                  <a:ext uri="{0D108BD9-81ED-4DB2-BD59-A6C34878D82A}">
                    <a16:rowId xmlns:a16="http://schemas.microsoft.com/office/drawing/2014/main" val="10004"/>
                  </a:ext>
                </a:extLst>
              </a:tr>
              <a:tr h="358517">
                <a:tc>
                  <a:txBody>
                    <a:bodyPr/>
                    <a:lstStyle/>
                    <a:p>
                      <a:pPr marL="0" marR="0">
                        <a:lnSpc>
                          <a:spcPct val="115000"/>
                        </a:lnSpc>
                        <a:spcBef>
                          <a:spcPts val="0"/>
                        </a:spcBef>
                        <a:spcAft>
                          <a:spcPts val="0"/>
                        </a:spcAft>
                      </a:pPr>
                      <a:r>
                        <a:rPr lang="vi-VN" sz="1600">
                          <a:effectLst/>
                        </a:rPr>
                        <a:t>Gía thành</a:t>
                      </a:r>
                      <a:endParaRPr lang="en-US" sz="160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dirty="0">
                          <a:effectLst/>
                        </a:rPr>
                        <a:t>Gíá</a:t>
                      </a:r>
                      <a:r>
                        <a:rPr lang="vi-VN" sz="1600" baseline="0" dirty="0">
                          <a:effectLst/>
                        </a:rPr>
                        <a:t> d</a:t>
                      </a:r>
                      <a:r>
                        <a:rPr lang="vi-VN" sz="1600" dirty="0">
                          <a:effectLst/>
                        </a:rPr>
                        <a:t>ắt</a:t>
                      </a:r>
                      <a:endParaRPr lang="en-US" sz="1600" dirty="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dirty="0">
                          <a:effectLst/>
                        </a:rPr>
                        <a:t>Đa dạng giá hơn</a:t>
                      </a:r>
                      <a:endParaRPr lang="en-US" sz="1600" dirty="0">
                        <a:effectLst/>
                        <a:latin typeface="Calibri"/>
                        <a:ea typeface="Calibri"/>
                        <a:cs typeface="Times New Roman"/>
                      </a:endParaRPr>
                    </a:p>
                  </a:txBody>
                  <a:tcPr marL="62486" marR="62486" marT="0" marB="0"/>
                </a:tc>
                <a:extLst>
                  <a:ext uri="{0D108BD9-81ED-4DB2-BD59-A6C34878D82A}">
                    <a16:rowId xmlns:a16="http://schemas.microsoft.com/office/drawing/2014/main" val="10005"/>
                  </a:ext>
                </a:extLst>
              </a:tr>
              <a:tr h="358517">
                <a:tc>
                  <a:txBody>
                    <a:bodyPr/>
                    <a:lstStyle/>
                    <a:p>
                      <a:pPr marL="0" marR="0">
                        <a:lnSpc>
                          <a:spcPct val="115000"/>
                        </a:lnSpc>
                        <a:spcBef>
                          <a:spcPts val="0"/>
                        </a:spcBef>
                        <a:spcAft>
                          <a:spcPts val="0"/>
                        </a:spcAft>
                      </a:pPr>
                      <a:r>
                        <a:rPr lang="vi-VN" sz="1600">
                          <a:effectLst/>
                        </a:rPr>
                        <a:t>Môi trường</a:t>
                      </a:r>
                      <a:endParaRPr lang="en-US" sz="160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dirty="0">
                          <a:effectLst/>
                        </a:rPr>
                        <a:t>Linh kiện giá cao.</a:t>
                      </a:r>
                      <a:endParaRPr lang="en-US" sz="1600" dirty="0">
                        <a:effectLst/>
                        <a:latin typeface="Calibri"/>
                        <a:ea typeface="Calibri"/>
                        <a:cs typeface="Times New Roman"/>
                      </a:endParaRPr>
                    </a:p>
                  </a:txBody>
                  <a:tcPr marL="62486" marR="62486" marT="0" marB="0"/>
                </a:tc>
                <a:tc>
                  <a:txBody>
                    <a:bodyPr/>
                    <a:lstStyle/>
                    <a:p>
                      <a:pPr marL="0" marR="0">
                        <a:lnSpc>
                          <a:spcPct val="115000"/>
                        </a:lnSpc>
                        <a:spcBef>
                          <a:spcPts val="0"/>
                        </a:spcBef>
                        <a:spcAft>
                          <a:spcPts val="0"/>
                        </a:spcAft>
                      </a:pPr>
                      <a:r>
                        <a:rPr lang="vi-VN" sz="1600" dirty="0">
                          <a:effectLst/>
                        </a:rPr>
                        <a:t>Linh kiện rẻ hơn</a:t>
                      </a:r>
                      <a:endParaRPr lang="en-US" sz="1600" dirty="0">
                        <a:effectLst/>
                        <a:latin typeface="Calibri"/>
                        <a:ea typeface="Calibri"/>
                        <a:cs typeface="Times New Roman"/>
                      </a:endParaRPr>
                    </a:p>
                  </a:txBody>
                  <a:tcPr marL="62486" marR="62486"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1255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76200" y="990600"/>
            <a:ext cx="8991600" cy="1569660"/>
          </a:xfrm>
          <a:prstGeom prst="rect">
            <a:avLst/>
          </a:prstGeom>
          <a:solidFill>
            <a:schemeClr val="accent2">
              <a:lumMod val="20000"/>
              <a:lumOff val="80000"/>
            </a:schemeClr>
          </a:solidFill>
          <a:ln>
            <a:solidFill>
              <a:schemeClr val="accent1"/>
            </a:solidFill>
          </a:ln>
        </p:spPr>
        <p:txBody>
          <a:bodyPr wrap="square">
            <a:spAutoFit/>
          </a:bodyPr>
          <a:lstStyle/>
          <a:p>
            <a:pPr lvl="0"/>
            <a:r>
              <a:rPr lang="vi-VN" sz="2400" b="1" u="sng" dirty="0">
                <a:latin typeface="Times New Roman" pitchFamily="18" charset="0"/>
                <a:cs typeface="Times New Roman" pitchFamily="18" charset="0"/>
              </a:rPr>
              <a:t>HS thảo luận 2: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vi-VN" sz="2400" dirty="0">
                <a:latin typeface="Times New Roman" pitchFamily="18" charset="0"/>
                <a:cs typeface="Times New Roman" pitchFamily="18" charset="0"/>
              </a:rPr>
              <a:t>?</a:t>
            </a:r>
          </a:p>
          <a:p>
            <a:pPr lvl="0"/>
            <a:r>
              <a:rPr lang="vi-VN" sz="2400" b="1" u="sng" dirty="0">
                <a:latin typeface="Times New Roman" pitchFamily="18" charset="0"/>
                <a:cs typeface="Times New Roman" pitchFamily="18" charset="0"/>
              </a:rPr>
              <a:t>HS thảo luận và làm phiếu học tập:</a:t>
            </a:r>
          </a:p>
        </p:txBody>
      </p:sp>
      <p:graphicFrame>
        <p:nvGraphicFramePr>
          <p:cNvPr id="2" name="Table 1"/>
          <p:cNvGraphicFramePr>
            <a:graphicFrameLocks noGrp="1"/>
          </p:cNvGraphicFramePr>
          <p:nvPr>
            <p:extLst>
              <p:ext uri="{D42A27DB-BD31-4B8C-83A1-F6EECF244321}">
                <p14:modId xmlns:p14="http://schemas.microsoft.com/office/powerpoint/2010/main" val="3366547671"/>
              </p:ext>
            </p:extLst>
          </p:nvPr>
        </p:nvGraphicFramePr>
        <p:xfrm>
          <a:off x="1620837" y="3087402"/>
          <a:ext cx="5895975" cy="2208276"/>
        </p:xfrm>
        <a:graphic>
          <a:graphicData uri="http://schemas.openxmlformats.org/drawingml/2006/table">
            <a:tbl>
              <a:tblPr firstRow="1" firstCol="1" bandRow="1">
                <a:tableStyleId>{5C22544A-7EE6-4342-B048-85BDC9FD1C3A}</a:tableStyleId>
              </a:tblPr>
              <a:tblGrid>
                <a:gridCol w="1350963">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517917">
                  <a:extLst>
                    <a:ext uri="{9D8B030D-6E8A-4147-A177-3AD203B41FA5}">
                      <a16:colId xmlns:a16="http://schemas.microsoft.com/office/drawing/2014/main" val="20003"/>
                    </a:ext>
                  </a:extLst>
                </a:gridCol>
                <a:gridCol w="993454">
                  <a:extLst>
                    <a:ext uri="{9D8B030D-6E8A-4147-A177-3AD203B41FA5}">
                      <a16:colId xmlns:a16="http://schemas.microsoft.com/office/drawing/2014/main" val="20004"/>
                    </a:ext>
                  </a:extLst>
                </a:gridCol>
                <a:gridCol w="1204841">
                  <a:extLst>
                    <a:ext uri="{9D8B030D-6E8A-4147-A177-3AD203B41FA5}">
                      <a16:colId xmlns:a16="http://schemas.microsoft.com/office/drawing/2014/main" val="20005"/>
                    </a:ext>
                  </a:extLst>
                </a:gridCol>
              </a:tblGrid>
              <a:tr h="0">
                <a:tc>
                  <a:txBody>
                    <a:bodyPr/>
                    <a:lstStyle/>
                    <a:p>
                      <a:pPr marL="0" marR="0">
                        <a:lnSpc>
                          <a:spcPct val="115000"/>
                        </a:lnSpc>
                        <a:spcBef>
                          <a:spcPts val="0"/>
                        </a:spcBef>
                        <a:spcAft>
                          <a:spcPts val="0"/>
                        </a:spcAft>
                      </a:pPr>
                      <a:r>
                        <a:rPr lang="vi-VN" sz="1800" dirty="0">
                          <a:effectLst/>
                        </a:rPr>
                        <a:t>Tiêu chí</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Sony</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Samsung</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LG</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TCL</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Panasonic</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vi-VN" sz="1800">
                          <a:effectLst/>
                        </a:rPr>
                        <a:t>Cấu tạo</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vi-VN" sz="1800">
                          <a:effectLst/>
                        </a:rPr>
                        <a:t>Tính năng</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vi-VN" sz="1800">
                          <a:effectLst/>
                        </a:rPr>
                        <a:t>Độ bền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vi-VN" sz="1800">
                          <a:effectLst/>
                        </a:rPr>
                        <a:t>Thẩm mĩ</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vi-VN" sz="1800">
                          <a:effectLst/>
                        </a:rPr>
                        <a:t>Gía thành</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vi-VN" sz="1800">
                          <a:effectLst/>
                        </a:rPr>
                        <a:t>Môi trường</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800" dirty="0">
                          <a:effectLst/>
                        </a:rPr>
                        <a:t>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5628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382000" cy="914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br>
              <a:rPr lang="en-US" sz="3200" b="1" dirty="0">
                <a:solidFill>
                  <a:srgbClr val="C00000"/>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pic>
        <p:nvPicPr>
          <p:cNvPr id="5" name="Picture 4" descr="Công nghệ 10 Bài 5: Đánh giá công nghệ | Kết nối tri thức"/>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066800"/>
            <a:ext cx="5410200" cy="5105400"/>
          </a:xfrm>
          <a:prstGeom prst="rect">
            <a:avLst/>
          </a:prstGeom>
          <a:noFill/>
          <a:ln>
            <a:noFill/>
          </a:ln>
        </p:spPr>
      </p:pic>
      <p:sp>
        <p:nvSpPr>
          <p:cNvPr id="3" name="Rectangle 2"/>
          <p:cNvSpPr/>
          <p:nvPr/>
        </p:nvSpPr>
        <p:spPr>
          <a:xfrm>
            <a:off x="152401" y="1374799"/>
            <a:ext cx="2514600" cy="3046988"/>
          </a:xfrm>
          <a:prstGeom prst="rect">
            <a:avLst/>
          </a:prstGeom>
          <a:solidFill>
            <a:schemeClr val="accent1">
              <a:lumMod val="60000"/>
              <a:lumOff val="40000"/>
            </a:schemeClr>
          </a:solidFill>
        </p:spPr>
        <p:txBody>
          <a:bodyPr wrap="square">
            <a:spAutoFit/>
          </a:bodyPr>
          <a:lstStyle/>
          <a:p>
            <a:pPr lvl="0"/>
            <a:r>
              <a:rPr lang="vi-VN" sz="2400" b="1" u="sng" dirty="0"/>
              <a:t>HS trả lời câu hỏi:</a:t>
            </a:r>
            <a:endParaRPr lang="en-US" sz="2400" b="1" u="sng" dirty="0"/>
          </a:p>
          <a:p>
            <a:pPr lvl="0"/>
            <a:r>
              <a:rPr lang="vi-VN" sz="2400" dirty="0"/>
              <a:t>- Nếu được chọn 1 trong 2 loại đèn trong H5.1, em sẽ chọn loại đèn nào? </a:t>
            </a:r>
          </a:p>
          <a:p>
            <a:pPr lvl="0"/>
            <a:r>
              <a:rPr lang="vi-VN" sz="2400" dirty="0"/>
              <a:t>- Hãy giải thích sự lựa chọn của em?</a:t>
            </a:r>
            <a:endParaRPr lang="en-US" sz="2400" dirty="0"/>
          </a:p>
        </p:txBody>
      </p:sp>
    </p:spTree>
    <p:extLst>
      <p:ext uri="{BB962C8B-B14F-4D97-AF65-F5344CB8AC3E}">
        <p14:creationId xmlns:p14="http://schemas.microsoft.com/office/powerpoint/2010/main" val="1759527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152400" y="990600"/>
            <a:ext cx="8839200" cy="400110"/>
          </a:xfrm>
          <a:prstGeom prst="rect">
            <a:avLst/>
          </a:prstGeom>
          <a:solidFill>
            <a:schemeClr val="accent2">
              <a:lumMod val="20000"/>
              <a:lumOff val="80000"/>
            </a:schemeClr>
          </a:solidFill>
          <a:ln>
            <a:solidFill>
              <a:schemeClr val="accent1"/>
            </a:solidFill>
          </a:ln>
        </p:spPr>
        <p:txBody>
          <a:bodyPr wrap="square">
            <a:spAutoFit/>
          </a:bodyPr>
          <a:lstStyle/>
          <a:p>
            <a:pPr lvl="0"/>
            <a:r>
              <a:rPr lang="vi-VN" sz="2000" b="1" u="sng" dirty="0"/>
              <a:t>GV gợi ý:</a:t>
            </a:r>
            <a:endParaRPr lang="vi-VN" sz="2000" dirty="0">
              <a:latin typeface="Times New Roman" pitchFamily="18" charset="0"/>
              <a:cs typeface="Times New Roman" pitchFamily="18" charset="0"/>
            </a:endParaRPr>
          </a:p>
        </p:txBody>
      </p:sp>
      <p:sp>
        <p:nvSpPr>
          <p:cNvPr id="9" name="Rectangle 8"/>
          <p:cNvSpPr/>
          <p:nvPr/>
        </p:nvSpPr>
        <p:spPr>
          <a:xfrm>
            <a:off x="304800" y="1600200"/>
            <a:ext cx="8686800" cy="4770537"/>
          </a:xfrm>
          <a:prstGeom prst="rect">
            <a:avLst/>
          </a:prstGeom>
        </p:spPr>
        <p:txBody>
          <a:bodyPr wrap="square">
            <a:spAutoFit/>
          </a:bodyPr>
          <a:lstStyle/>
          <a:p>
            <a:r>
              <a:rPr lang="vi-VN" sz="1600" b="1" dirty="0">
                <a:latin typeface="Times New Roman" pitchFamily="18" charset="0"/>
                <a:cs typeface="Times New Roman" pitchFamily="18" charset="0"/>
              </a:rPr>
              <a:t>MỞ RỘNG: CÁC HÃNG TIVI</a:t>
            </a:r>
            <a:endParaRPr lang="en-US" sz="1600" dirty="0">
              <a:latin typeface="Times New Roman" pitchFamily="18" charset="0"/>
              <a:cs typeface="Times New Roman" pitchFamily="18" charset="0"/>
            </a:endParaRPr>
          </a:p>
          <a:p>
            <a:r>
              <a:rPr lang="en-US" sz="1600" b="1" dirty="0">
                <a:latin typeface="Times New Roman" pitchFamily="18" charset="0"/>
                <a:cs typeface="Times New Roman" pitchFamily="18" charset="0"/>
              </a:rPr>
              <a:t>1. </a:t>
            </a:r>
            <a:r>
              <a:rPr lang="en-US" sz="1600" b="1" dirty="0" err="1">
                <a:latin typeface="Times New Roman" pitchFamily="18" charset="0"/>
                <a:cs typeface="Times New Roman" pitchFamily="18" charset="0"/>
              </a:rPr>
              <a:t>Tivi</a:t>
            </a:r>
            <a:r>
              <a:rPr lang="en-US" sz="1600" b="1" dirty="0">
                <a:latin typeface="Times New Roman" pitchFamily="18" charset="0"/>
                <a:cs typeface="Times New Roman" pitchFamily="18" charset="0"/>
              </a:rPr>
              <a:t> Sony</a:t>
            </a:r>
            <a:r>
              <a:rPr lang="vi-VN" sz="1600" b="1" dirty="0">
                <a:latin typeface="Times New Roman" pitchFamily="18" charset="0"/>
                <a:cs typeface="Times New Roman" pitchFamily="18" charset="0"/>
              </a:rPr>
              <a:t>- bền nhất  </a:t>
            </a:r>
            <a:r>
              <a:rPr lang="en-US" sz="1600" b="1" i="1" dirty="0">
                <a:latin typeface="Times New Roman" pitchFamily="18" charset="0"/>
                <a:cs typeface="Times New Roman" pitchFamily="18" charset="0"/>
              </a:rPr>
              <a:t>Sony </a:t>
            </a:r>
            <a:r>
              <a:rPr lang="en-US" sz="1600" b="1" i="1" dirty="0" err="1">
                <a:latin typeface="Times New Roman" pitchFamily="18" charset="0"/>
                <a:cs typeface="Times New Roman" pitchFamily="18" charset="0"/>
              </a:rPr>
              <a:t>là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hãng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công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nghệ</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nổi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tiếng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đến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từ</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Nhật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Bản</a:t>
            </a:r>
            <a:r>
              <a:rPr lang="en-US" sz="1600" b="1" i="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r>
              <a:rPr lang="en-US" sz="1600" b="1" dirty="0" err="1">
                <a:latin typeface="Times New Roman" pitchFamily="18" charset="0"/>
                <a:cs typeface="Times New Roman" pitchFamily="18" charset="0"/>
              </a:rPr>
              <a:t>Ưu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điểm</a:t>
            </a:r>
            <a:r>
              <a:rPr lang="en-US" sz="1600" b="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lvl="0"/>
            <a:r>
              <a:rPr lang="en-US" sz="1600" dirty="0" err="1">
                <a:latin typeface="Times New Roman" pitchFamily="18" charset="0"/>
                <a:cs typeface="Times New Roman" pitchFamily="18" charset="0"/>
                <a:hlinkClick r:id="rId2"/>
              </a:rPr>
              <a:t>Tivi</a:t>
            </a:r>
            <a:r>
              <a:rPr lang="en-US" sz="1600" dirty="0">
                <a:latin typeface="Times New Roman" pitchFamily="18" charset="0"/>
                <a:cs typeface="Times New Roman" pitchFamily="18" charset="0"/>
                <a:hlinkClick r:id="rId2"/>
              </a:rPr>
              <a:t> Sony</a:t>
            </a:r>
            <a:r>
              <a:rPr lang="en-US" sz="1600" dirty="0">
                <a:latin typeface="Times New Roman" pitchFamily="18" charset="0"/>
                <a:cs typeface="Times New Roman" pitchFamily="18" charset="0"/>
              </a:rPr>
              <a:t> có </a:t>
            </a:r>
            <a:r>
              <a:rPr lang="en-US" sz="1600" dirty="0" err="1">
                <a:latin typeface="Times New Roman" pitchFamily="18" charset="0"/>
                <a:cs typeface="Times New Roman" pitchFamily="18" charset="0"/>
              </a:rPr>
              <a:t>các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5, 6 </a:t>
            </a:r>
            <a:r>
              <a:rPr lang="en-US" sz="1600" dirty="0" err="1">
                <a:latin typeface="Times New Roman" pitchFamily="18" charset="0"/>
                <a:cs typeface="Times New Roman" pitchFamily="18" charset="0"/>
              </a:rPr>
              <a:t>triệu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chục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triệu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đồng</a:t>
            </a:r>
            <a:r>
              <a:rPr lang="en-US" sz="1600" dirty="0">
                <a:latin typeface="Times New Roman" pitchFamily="18" charset="0"/>
                <a:cs typeface="Times New Roman" pitchFamily="18" charset="0"/>
              </a:rPr>
              <a:t>. </a:t>
            </a:r>
          </a:p>
          <a:p>
            <a:pPr lvl="0"/>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32 - 85 inch, </a:t>
            </a:r>
            <a:r>
              <a:rPr lang="en-US" sz="1600" dirty="0" err="1">
                <a:latin typeface="Times New Roman" pitchFamily="18" charset="0"/>
                <a:cs typeface="Times New Roman" pitchFamily="18" charset="0"/>
              </a:rPr>
              <a:t>công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đáp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dùng</a:t>
            </a:r>
            <a:r>
              <a:rPr lang="en-US" sz="1600" dirty="0">
                <a:latin typeface="Times New Roman" pitchFamily="18" charset="0"/>
                <a:cs typeface="Times New Roman" pitchFamily="18" charset="0"/>
              </a:rPr>
              <a:t>.</a:t>
            </a:r>
          </a:p>
          <a:p>
            <a:pPr lvl="0"/>
            <a:r>
              <a:rPr lang="en-US" sz="1600" dirty="0" err="1">
                <a:latin typeface="Times New Roman" pitchFamily="18" charset="0"/>
                <a:cs typeface="Times New Roman" pitchFamily="18" charset="0"/>
              </a:rPr>
              <a:t>Hình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ảnh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màu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dịu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nhẹ</a:t>
            </a:r>
            <a:r>
              <a:rPr lang="vi-VN" sz="1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lvl="0"/>
            <a:r>
              <a:rPr lang="en-US" sz="1600" dirty="0">
                <a:latin typeface="Times New Roman" pitchFamily="18" charset="0"/>
                <a:cs typeface="Times New Roman" pitchFamily="18" charset="0"/>
              </a:rPr>
              <a:t>Android </a:t>
            </a:r>
            <a:r>
              <a:rPr lang="en-US" sz="1600" dirty="0" err="1">
                <a:latin typeface="Times New Roman" pitchFamily="18" charset="0"/>
                <a:cs typeface="Times New Roman" pitchFamily="18" charset="0"/>
              </a:rPr>
              <a:t>tivi</a:t>
            </a:r>
            <a:r>
              <a:rPr lang="en-US" sz="1600" dirty="0">
                <a:latin typeface="Times New Roman" pitchFamily="18" charset="0"/>
                <a:cs typeface="Times New Roman" pitchFamily="18" charset="0"/>
              </a:rPr>
              <a:t> Sony </a:t>
            </a:r>
            <a:r>
              <a:rPr lang="en-US" sz="1600" dirty="0" err="1">
                <a:latin typeface="Times New Roman" pitchFamily="18" charset="0"/>
                <a:cs typeface="Times New Roman" pitchFamily="18" charset="0"/>
              </a:rPr>
              <a:t>sử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hành</a:t>
            </a:r>
            <a:r>
              <a:rPr lang="en-US" sz="1600" dirty="0">
                <a:latin typeface="Times New Roman" pitchFamily="18" charset="0"/>
                <a:cs typeface="Times New Roman" pitchFamily="18" charset="0"/>
              </a:rPr>
              <a:t> Android </a:t>
            </a:r>
            <a:r>
              <a:rPr lang="en-US" sz="1600" dirty="0" err="1">
                <a:latin typeface="Times New Roman" pitchFamily="18" charset="0"/>
                <a:cs typeface="Times New Roman" pitchFamily="18" charset="0"/>
              </a:rPr>
              <a: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ổn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định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dễ</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lứa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tuổi</a:t>
            </a:r>
            <a:r>
              <a:rPr lang="en-US" sz="1600" dirty="0">
                <a:latin typeface="Times New Roman" pitchFamily="18" charset="0"/>
                <a:cs typeface="Times New Roman" pitchFamily="18" charset="0"/>
              </a:rPr>
              <a:t>.</a:t>
            </a:r>
          </a:p>
          <a:p>
            <a:pPr lvl="0"/>
            <a:r>
              <a:rPr lang="en-US" sz="1600" dirty="0">
                <a:latin typeface="Times New Roman" pitchFamily="18" charset="0"/>
                <a:cs typeface="Times New Roman" pitchFamily="18" charset="0"/>
              </a:rPr>
              <a:t>Remote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minh, Google Assistant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việc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tìm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giọng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nói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Việt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chóng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hơn</a:t>
            </a:r>
            <a:r>
              <a:rPr lang="en-US" sz="1600" dirty="0">
                <a:latin typeface="Times New Roman" pitchFamily="18" charset="0"/>
                <a:cs typeface="Times New Roman" pitchFamily="18" charset="0"/>
              </a:rPr>
              <a:t>.</a:t>
            </a:r>
          </a:p>
          <a:p>
            <a:pPr lvl="0"/>
            <a:r>
              <a:rPr lang="en-US" sz="1600" dirty="0" err="1">
                <a:latin typeface="Times New Roman" pitchFamily="18" charset="0"/>
                <a:cs typeface="Times New Roman" pitchFamily="18" charset="0"/>
              </a:rPr>
              <a:t>Các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của</a:t>
            </a:r>
            <a:r>
              <a:rPr lang="en-US" sz="1600" dirty="0">
                <a:latin typeface="Times New Roman" pitchFamily="18" charset="0"/>
                <a:cs typeface="Times New Roman" pitchFamily="18" charset="0"/>
              </a:rPr>
              <a:t> Android </a:t>
            </a:r>
            <a:r>
              <a:rPr lang="en-US" sz="1600" dirty="0" err="1">
                <a:latin typeface="Times New Roman" pitchFamily="18" charset="0"/>
                <a:cs typeface="Times New Roman" pitchFamily="18" charset="0"/>
              </a:rPr>
              <a:t>tivi</a:t>
            </a:r>
            <a:r>
              <a:rPr lang="en-US" sz="1600" dirty="0">
                <a:latin typeface="Times New Roman" pitchFamily="18" charset="0"/>
                <a:cs typeface="Times New Roman" pitchFamily="18" charset="0"/>
              </a:rPr>
              <a:t> 2019 </a:t>
            </a:r>
            <a:r>
              <a:rPr lang="en-US" sz="1600" dirty="0" err="1">
                <a:latin typeface="Times New Roman" pitchFamily="18" charset="0"/>
                <a:cs typeface="Times New Roman" pitchFamily="18" charset="0"/>
              </a:rPr>
              <a:t>hầu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hỗ</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màn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chấm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hlinkClick r:id="rId3"/>
              </a:rPr>
              <a:t>Triluminos</a:t>
            </a:r>
            <a:r>
              <a:rPr lang="en-US" sz="1600" dirty="0">
                <a:latin typeface="Times New Roman" pitchFamily="18" charset="0"/>
                <a:cs typeface="Times New Roman" pitchFamily="18" charset="0"/>
              </a:rPr>
              <a:t>.</a:t>
            </a:r>
          </a:p>
          <a:p>
            <a:pPr lvl="0"/>
            <a:r>
              <a:rPr lang="en-US" sz="1600" dirty="0" err="1">
                <a:latin typeface="Times New Roman" pitchFamily="18" charset="0"/>
                <a:cs typeface="Times New Roman" pitchFamily="18" charset="0"/>
              </a:rPr>
              <a:t>Cấu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tốt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ảnh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rực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mượt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sắc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nét</a:t>
            </a:r>
            <a:r>
              <a:rPr lang="en-US" sz="1600" dirty="0">
                <a:latin typeface="Times New Roman" pitchFamily="18" charset="0"/>
                <a:cs typeface="Times New Roman" pitchFamily="18" charset="0"/>
              </a:rPr>
              <a:t>.</a:t>
            </a:r>
          </a:p>
          <a:p>
            <a:pPr lvl="0"/>
            <a:r>
              <a:rPr lang="en-US" sz="1600" dirty="0" err="1">
                <a:latin typeface="Times New Roman" pitchFamily="18" charset="0"/>
                <a:cs typeface="Times New Roman" pitchFamily="18" charset="0"/>
              </a:rPr>
              <a:t>Trang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cổng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phổ</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biến</a:t>
            </a:r>
            <a:r>
              <a:rPr lang="en-US" sz="1600" dirty="0">
                <a:latin typeface="Times New Roman" pitchFamily="18" charset="0"/>
                <a:cs typeface="Times New Roman" pitchFamily="18" charset="0"/>
              </a:rPr>
              <a:t>.</a:t>
            </a:r>
          </a:p>
          <a:p>
            <a:pPr lvl="0"/>
            <a:r>
              <a:rPr lang="en-US" sz="1600" dirty="0" err="1">
                <a:latin typeface="Times New Roman" pitchFamily="18" charset="0"/>
                <a:cs typeface="Times New Roman" pitchFamily="18" charset="0"/>
              </a:rPr>
              <a:t>Với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ưu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điểm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mắc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tivi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thi</a:t>
            </a:r>
            <a:r>
              <a:rPr lang="en-US" sz="1600" dirty="0">
                <a:latin typeface="Times New Roman" pitchFamily="18" charset="0"/>
                <a:cs typeface="Times New Roman" pitchFamily="18" charset="0"/>
              </a:rPr>
              <a:t>̀ Sony là </a:t>
            </a:r>
            <a:r>
              <a:rPr lang="en-US" sz="1600" dirty="0" err="1">
                <a:latin typeface="Times New Roman" pitchFamily="18" charset="0"/>
                <a:cs typeface="Times New Roman" pitchFamily="18" charset="0"/>
              </a:rPr>
              <a:t>một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đáp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nhắc</a:t>
            </a:r>
            <a:r>
              <a:rPr lang="en-US" sz="1600" dirty="0">
                <a:latin typeface="Times New Roman" pitchFamily="18" charset="0"/>
                <a:cs typeface="Times New Roman" pitchFamily="18" charset="0"/>
              </a:rPr>
              <a:t>.</a:t>
            </a:r>
          </a:p>
          <a:p>
            <a:r>
              <a:rPr lang="en-US" sz="1600" b="1" dirty="0" err="1">
                <a:latin typeface="Times New Roman" pitchFamily="18" charset="0"/>
                <a:cs typeface="Times New Roman" pitchFamily="18" charset="0"/>
              </a:rPr>
              <a:t>Nhược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điểm</a:t>
            </a:r>
            <a:r>
              <a:rPr lang="en-US" sz="1600" b="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lvl="0"/>
            <a:r>
              <a:rPr lang="en-US" sz="1600" dirty="0" err="1">
                <a:latin typeface="Times New Roman" pitchFamily="18" charset="0"/>
                <a:cs typeface="Times New Roman" pitchFamily="18" charset="0"/>
              </a:rPr>
              <a:t>Kết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phím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chưa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tốt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lắm</a:t>
            </a:r>
            <a:r>
              <a:rPr lang="en-US" sz="1600" dirty="0">
                <a:latin typeface="Times New Roman" pitchFamily="18" charset="0"/>
                <a:cs typeface="Times New Roman" pitchFamily="18" charset="0"/>
              </a:rPr>
              <a:t>.</a:t>
            </a:r>
          </a:p>
          <a:p>
            <a:pPr lvl="0"/>
            <a:r>
              <a:rPr lang="en-US" sz="1600" dirty="0" err="1">
                <a:latin typeface="Times New Roman" pitchFamily="18" charset="0"/>
                <a:cs typeface="Times New Roman" pitchFamily="18" charset="0"/>
              </a:rPr>
              <a:t>Tuy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nếu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sâu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tính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tivi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vẫn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còn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chỗ</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đặt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dòng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hiểu</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55123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228600" y="990600"/>
            <a:ext cx="8763000" cy="400110"/>
          </a:xfrm>
          <a:prstGeom prst="rect">
            <a:avLst/>
          </a:prstGeom>
          <a:solidFill>
            <a:schemeClr val="accent2">
              <a:lumMod val="20000"/>
              <a:lumOff val="80000"/>
            </a:schemeClr>
          </a:solidFill>
          <a:ln>
            <a:solidFill>
              <a:schemeClr val="accent1"/>
            </a:solidFill>
          </a:ln>
        </p:spPr>
        <p:txBody>
          <a:bodyPr wrap="square">
            <a:spAutoFit/>
          </a:bodyPr>
          <a:lstStyle/>
          <a:p>
            <a:pPr lvl="0"/>
            <a:r>
              <a:rPr lang="vi-VN" sz="2000" b="1" u="sng" dirty="0"/>
              <a:t>GV gợi ý:</a:t>
            </a:r>
            <a:endParaRPr lang="vi-VN" sz="2000" dirty="0">
              <a:latin typeface="Times New Roman" pitchFamily="18" charset="0"/>
              <a:cs typeface="Times New Roman" pitchFamily="18" charset="0"/>
            </a:endParaRPr>
          </a:p>
        </p:txBody>
      </p:sp>
      <p:sp>
        <p:nvSpPr>
          <p:cNvPr id="9" name="Rectangle 8"/>
          <p:cNvSpPr/>
          <p:nvPr/>
        </p:nvSpPr>
        <p:spPr>
          <a:xfrm>
            <a:off x="304800" y="2006263"/>
            <a:ext cx="8686800" cy="3046988"/>
          </a:xfrm>
          <a:prstGeom prst="rect">
            <a:avLst/>
          </a:prstGeom>
        </p:spPr>
        <p:txBody>
          <a:bodyPr wrap="square">
            <a:spAutoFit/>
          </a:bodyPr>
          <a:lstStyle/>
          <a:p>
            <a:r>
              <a:rPr lang="vi-VN" sz="1600" b="1" dirty="0">
                <a:latin typeface="Times New Roman" pitchFamily="18" charset="0"/>
                <a:cs typeface="Times New Roman" pitchFamily="18" charset="0"/>
              </a:rPr>
              <a:t>MỞ RỘNG: CÁC HÃNG TIVI</a:t>
            </a:r>
            <a:endParaRPr lang="en-US" sz="1600" dirty="0">
              <a:latin typeface="Times New Roman" pitchFamily="18" charset="0"/>
              <a:cs typeface="Times New Roman" pitchFamily="18" charset="0"/>
            </a:endParaRPr>
          </a:p>
          <a:p>
            <a:r>
              <a:rPr lang="en-US" sz="1600" b="1" dirty="0">
                <a:latin typeface="Times New Roman" pitchFamily="18" charset="0"/>
                <a:cs typeface="Times New Roman" pitchFamily="18" charset="0"/>
              </a:rPr>
              <a:t>2. </a:t>
            </a:r>
            <a:r>
              <a:rPr lang="en-US" sz="1600" b="1" dirty="0" err="1">
                <a:latin typeface="Times New Roman" pitchFamily="18" charset="0"/>
                <a:cs typeface="Times New Roman" pitchFamily="18" charset="0"/>
              </a:rPr>
              <a:t>Tivi</a:t>
            </a:r>
            <a:r>
              <a:rPr lang="en-US" sz="1600" b="1" dirty="0">
                <a:latin typeface="Times New Roman" pitchFamily="18" charset="0"/>
                <a:cs typeface="Times New Roman" pitchFamily="18" charset="0"/>
              </a:rPr>
              <a:t> Samsung</a:t>
            </a:r>
            <a:r>
              <a:rPr lang="vi-VN" sz="1600" b="1" dirty="0">
                <a:latin typeface="Times New Roman" pitchFamily="18" charset="0"/>
                <a:cs typeface="Times New Roman" pitchFamily="18" charset="0"/>
              </a:rPr>
              <a:t>- tốt nhất </a:t>
            </a:r>
            <a:r>
              <a:rPr lang="en-US" sz="1600" b="1" i="1" dirty="0">
                <a:latin typeface="Times New Roman" pitchFamily="18" charset="0"/>
                <a:cs typeface="Times New Roman" pitchFamily="18" charset="0"/>
              </a:rPr>
              <a:t>Samsung </a:t>
            </a:r>
            <a:r>
              <a:rPr lang="en-US" sz="1600" b="1" i="1" dirty="0" err="1">
                <a:latin typeface="Times New Roman" pitchFamily="18" charset="0"/>
                <a:cs typeface="Times New Roman" pitchFamily="18" charset="0"/>
              </a:rPr>
              <a:t>là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một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thương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hiệu</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nổi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tiếng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đến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từ</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Hàn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Quốc</a:t>
            </a:r>
            <a:r>
              <a:rPr lang="en-US" sz="1600" b="1" i="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Ưu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điểm</a:t>
            </a:r>
            <a:r>
              <a:rPr lang="en-US" sz="1600" b="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lvl="0"/>
            <a:r>
              <a:rPr lang="vi-VN" sz="1600" dirty="0">
                <a:latin typeface="Times New Roman" pitchFamily="18" charset="0"/>
                <a:cs typeface="Times New Roman" pitchFamily="18" charset="0"/>
              </a:rPr>
              <a:t>Nổi bậy, bán chạy nhất, tốt nhất. Hình ảnh sắc nét, âm thanh sống động.</a:t>
            </a:r>
            <a:endParaRPr lang="en-US" sz="1600" dirty="0">
              <a:latin typeface="Times New Roman" pitchFamily="18" charset="0"/>
              <a:cs typeface="Times New Roman" pitchFamily="18" charset="0"/>
            </a:endParaRPr>
          </a:p>
          <a:p>
            <a:pPr lvl="0"/>
            <a:r>
              <a:rPr lang="en-US" sz="1600" dirty="0" err="1">
                <a:latin typeface="Times New Roman" pitchFamily="18" charset="0"/>
                <a:cs typeface="Times New Roman" pitchFamily="18" charset="0"/>
                <a:hlinkClick r:id="rId2"/>
              </a:rPr>
              <a:t>Tivi</a:t>
            </a:r>
            <a:r>
              <a:rPr lang="en-US" sz="1600" dirty="0">
                <a:latin typeface="Times New Roman" pitchFamily="18" charset="0"/>
                <a:cs typeface="Times New Roman" pitchFamily="18" charset="0"/>
                <a:hlinkClick r:id="rId2"/>
              </a:rPr>
              <a:t> Samsung</a:t>
            </a:r>
            <a:r>
              <a:rPr lang="en-US" sz="1600" dirty="0">
                <a:latin typeface="Times New Roman" pitchFamily="18" charset="0"/>
                <a:cs typeface="Times New Roman" pitchFamily="18" charset="0"/>
              </a:rPr>
              <a:t> có </a:t>
            </a:r>
            <a:r>
              <a:rPr lang="en-US" sz="1600" dirty="0" err="1">
                <a:latin typeface="Times New Roman" pitchFamily="18" charset="0"/>
                <a:cs typeface="Times New Roman" pitchFamily="18" charset="0"/>
              </a:rPr>
              <a:t>thiết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kê</a:t>
            </a:r>
            <a:r>
              <a:rPr lang="en-US" sz="1600" dirty="0">
                <a:latin typeface="Times New Roman" pitchFamily="18" charset="0"/>
                <a:cs typeface="Times New Roman" pitchFamily="18" charset="0"/>
              </a:rPr>
              <a:t>́ sang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tê</a:t>
            </a:r>
            <a:r>
              <a:rPr lang="en-US" sz="1600" dirty="0">
                <a:latin typeface="Times New Roman" pitchFamily="18" charset="0"/>
                <a:cs typeface="Times New Roman" pitchFamily="18" charset="0"/>
              </a:rPr>
              <a:t>́.</a:t>
            </a:r>
          </a:p>
          <a:p>
            <a:pPr lvl="0"/>
            <a:r>
              <a:rPr lang="en-US" sz="1600" dirty="0" err="1">
                <a:latin typeface="Times New Roman" pitchFamily="18" charset="0"/>
                <a:cs typeface="Times New Roman" pitchFamily="18" charset="0"/>
              </a:rPr>
              <a:t>Tivi</a:t>
            </a:r>
            <a:r>
              <a:rPr lang="en-US" sz="1600" dirty="0">
                <a:latin typeface="Times New Roman" pitchFamily="18" charset="0"/>
                <a:cs typeface="Times New Roman" pitchFamily="18" charset="0"/>
              </a:rPr>
              <a:t> Sony có </a:t>
            </a:r>
            <a:r>
              <a:rPr lang="en-US" sz="1600" dirty="0" err="1">
                <a:latin typeface="Times New Roman" pitchFamily="18" charset="0"/>
                <a:cs typeface="Times New Roman" pitchFamily="18" charset="0"/>
              </a:rPr>
              <a:t>nhiều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mức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khách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giải</a:t>
            </a:r>
            <a:r>
              <a:rPr lang="en-US" sz="1600" dirty="0">
                <a:latin typeface="Times New Roman" pitchFamily="18" charset="0"/>
                <a:cs typeface="Times New Roman" pitchFamily="18" charset="0"/>
              </a:rPr>
              <a:t> trí </a:t>
            </a:r>
            <a:r>
              <a:rPr lang="en-US" sz="1600" dirty="0" err="1">
                <a:latin typeface="Times New Roman" pitchFamily="18" charset="0"/>
                <a:cs typeface="Times New Roman" pitchFamily="18" charset="0"/>
              </a:rPr>
              <a:t>khác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nhau</a:t>
            </a:r>
            <a:r>
              <a:rPr lang="en-US" sz="1600" dirty="0">
                <a:latin typeface="Times New Roman" pitchFamily="18" charset="0"/>
                <a:cs typeface="Times New Roman" pitchFamily="18" charset="0"/>
              </a:rPr>
              <a:t>.</a:t>
            </a:r>
          </a:p>
          <a:p>
            <a:pPr lvl="0"/>
            <a:r>
              <a:rPr lang="en-US" sz="1600" dirty="0" err="1">
                <a:latin typeface="Times New Roman" pitchFamily="18" charset="0"/>
                <a:cs typeface="Times New Roman" pitchFamily="18" charset="0"/>
              </a:rPr>
              <a:t>Thường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nghê</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khách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nghiệm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nhất</a:t>
            </a:r>
            <a:r>
              <a:rPr lang="en-US" sz="1600" dirty="0">
                <a:latin typeface="Times New Roman" pitchFamily="18" charset="0"/>
                <a:cs typeface="Times New Roman" pitchFamily="18" charset="0"/>
              </a:rPr>
              <a:t>.</a:t>
            </a:r>
          </a:p>
          <a:p>
            <a:r>
              <a:rPr lang="en-US" sz="1600" b="1" dirty="0" err="1">
                <a:latin typeface="Times New Roman" pitchFamily="18" charset="0"/>
                <a:cs typeface="Times New Roman" pitchFamily="18" charset="0"/>
              </a:rPr>
              <a:t>Nhược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điểm</a:t>
            </a:r>
            <a:r>
              <a:rPr lang="en-US" sz="1600" b="1"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lvl="0"/>
            <a:r>
              <a:rPr lang="en-US" sz="1600" dirty="0" err="1">
                <a:latin typeface="Times New Roman" pitchFamily="18" charset="0"/>
                <a:cs typeface="Times New Roman" pitchFamily="18" charset="0"/>
              </a:rPr>
              <a:t>Đô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tivi</a:t>
            </a:r>
            <a:r>
              <a:rPr lang="en-US" sz="1600" dirty="0">
                <a:latin typeface="Times New Roman" pitchFamily="18" charset="0"/>
                <a:cs typeface="Times New Roman" pitchFamily="18" charset="0"/>
              </a:rPr>
              <a:t> Samsung </a:t>
            </a:r>
            <a:r>
              <a:rPr lang="en-US" sz="1600" dirty="0" err="1">
                <a:latin typeface="Times New Roman" pitchFamily="18" charset="0"/>
                <a:cs typeface="Times New Roman" pitchFamily="18" charset="0"/>
              </a:rPr>
              <a:t>vẫn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chưa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lòng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Đê</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khắc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phục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đa</a:t>
            </a:r>
            <a:r>
              <a:rPr lang="en-US" sz="1600" dirty="0">
                <a:latin typeface="Times New Roman" pitchFamily="18" charset="0"/>
                <a:cs typeface="Times New Roman" pitchFamily="18" charset="0"/>
              </a:rPr>
              <a:t>̃ có </a:t>
            </a:r>
            <a:r>
              <a:rPr lang="en-US" sz="1600" dirty="0" err="1">
                <a:latin typeface="Times New Roman" pitchFamily="18" charset="0"/>
                <a:cs typeface="Times New Roman" pitchFamily="18" charset="0"/>
              </a:rPr>
              <a:t>chê</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lâu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khách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tâm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phẩm</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355644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152400" y="990600"/>
            <a:ext cx="8839200" cy="400110"/>
          </a:xfrm>
          <a:prstGeom prst="rect">
            <a:avLst/>
          </a:prstGeom>
          <a:solidFill>
            <a:schemeClr val="accent2">
              <a:lumMod val="20000"/>
              <a:lumOff val="80000"/>
            </a:schemeClr>
          </a:solidFill>
          <a:ln>
            <a:solidFill>
              <a:schemeClr val="accent1"/>
            </a:solidFill>
          </a:ln>
        </p:spPr>
        <p:txBody>
          <a:bodyPr wrap="square">
            <a:spAutoFit/>
          </a:bodyPr>
          <a:lstStyle/>
          <a:p>
            <a:pPr lvl="0"/>
            <a:r>
              <a:rPr lang="vi-VN" sz="2000" b="1" u="sng" dirty="0"/>
              <a:t>GV gợi ý:</a:t>
            </a:r>
            <a:endParaRPr lang="vi-VN" sz="2000" dirty="0">
              <a:latin typeface="Times New Roman" pitchFamily="18" charset="0"/>
              <a:cs typeface="Times New Roman" pitchFamily="18" charset="0"/>
            </a:endParaRPr>
          </a:p>
        </p:txBody>
      </p:sp>
      <p:sp>
        <p:nvSpPr>
          <p:cNvPr id="9" name="Rectangle 8"/>
          <p:cNvSpPr/>
          <p:nvPr/>
        </p:nvSpPr>
        <p:spPr>
          <a:xfrm>
            <a:off x="304800" y="1905000"/>
            <a:ext cx="8610600" cy="3785652"/>
          </a:xfrm>
          <a:prstGeom prst="rect">
            <a:avLst/>
          </a:prstGeom>
        </p:spPr>
        <p:txBody>
          <a:bodyPr wrap="square">
            <a:spAutoFit/>
          </a:bodyPr>
          <a:lstStyle/>
          <a:p>
            <a:r>
              <a:rPr lang="vi-VN" sz="1600" b="1" dirty="0"/>
              <a:t>MỞ RỘNG: CÁC HÃNG TIVI</a:t>
            </a:r>
            <a:endParaRPr lang="en-US" sz="1600" dirty="0"/>
          </a:p>
          <a:p>
            <a:r>
              <a:rPr lang="en-US" sz="1600" b="1" dirty="0"/>
              <a:t>3. </a:t>
            </a:r>
            <a:r>
              <a:rPr lang="en-US" sz="1600" b="1" dirty="0" err="1"/>
              <a:t>Tivi</a:t>
            </a:r>
            <a:r>
              <a:rPr lang="en-US" sz="1600" b="1" dirty="0"/>
              <a:t> LG </a:t>
            </a:r>
            <a:r>
              <a:rPr lang="vi-VN" sz="1600" b="1" dirty="0"/>
              <a:t>– công nghệ </a:t>
            </a:r>
            <a:r>
              <a:rPr lang="en-US" sz="1600" b="1" i="1" dirty="0"/>
              <a:t>LG </a:t>
            </a:r>
            <a:r>
              <a:rPr lang="en-US" sz="1600" b="1" i="1" dirty="0" err="1"/>
              <a:t>là</a:t>
            </a:r>
            <a:r>
              <a:rPr lang="en-US" sz="1600" b="1" i="1" dirty="0"/>
              <a:t> </a:t>
            </a:r>
            <a:r>
              <a:rPr lang="en-US" sz="1600" b="1" i="1" dirty="0" err="1"/>
              <a:t>một</a:t>
            </a:r>
            <a:r>
              <a:rPr lang="en-US" sz="1600" b="1" i="1" dirty="0"/>
              <a:t> </a:t>
            </a:r>
            <a:r>
              <a:rPr lang="en-US" sz="1600" b="1" i="1" dirty="0" err="1"/>
              <a:t>hãng</a:t>
            </a:r>
            <a:r>
              <a:rPr lang="en-US" sz="1600" b="1" i="1" dirty="0"/>
              <a:t> </a:t>
            </a:r>
            <a:r>
              <a:rPr lang="en-US" sz="1600" b="1" i="1" dirty="0" err="1"/>
              <a:t>công</a:t>
            </a:r>
            <a:r>
              <a:rPr lang="en-US" sz="1600" b="1" i="1" dirty="0"/>
              <a:t> </a:t>
            </a:r>
            <a:r>
              <a:rPr lang="en-US" sz="1600" b="1" i="1" dirty="0" err="1"/>
              <a:t>nghệ</a:t>
            </a:r>
            <a:r>
              <a:rPr lang="en-US" sz="1600" b="1" i="1" dirty="0"/>
              <a:t> </a:t>
            </a:r>
            <a:r>
              <a:rPr lang="en-US" sz="1600" b="1" i="1" dirty="0" err="1"/>
              <a:t>nổi</a:t>
            </a:r>
            <a:r>
              <a:rPr lang="en-US" sz="1600" b="1" i="1" dirty="0"/>
              <a:t> </a:t>
            </a:r>
            <a:r>
              <a:rPr lang="en-US" sz="1600" b="1" i="1" dirty="0" err="1"/>
              <a:t>tiếng</a:t>
            </a:r>
            <a:r>
              <a:rPr lang="en-US" sz="1600" b="1" i="1" dirty="0"/>
              <a:t> </a:t>
            </a:r>
            <a:r>
              <a:rPr lang="en-US" sz="1600" b="1" i="1" dirty="0" err="1"/>
              <a:t>của</a:t>
            </a:r>
            <a:r>
              <a:rPr lang="en-US" sz="1600" b="1" i="1" dirty="0"/>
              <a:t> </a:t>
            </a:r>
            <a:r>
              <a:rPr lang="en-US" sz="1600" b="1" i="1" dirty="0" err="1"/>
              <a:t>Hàn</a:t>
            </a:r>
            <a:r>
              <a:rPr lang="en-US" sz="1600" b="1" i="1" dirty="0"/>
              <a:t> </a:t>
            </a:r>
            <a:r>
              <a:rPr lang="en-US" sz="1600" b="1" i="1" dirty="0" err="1"/>
              <a:t>Quốc</a:t>
            </a:r>
            <a:r>
              <a:rPr lang="en-US" sz="1600" b="1" i="1" dirty="0"/>
              <a:t> </a:t>
            </a:r>
            <a:endParaRPr lang="en-US" sz="1600" dirty="0"/>
          </a:p>
          <a:p>
            <a:r>
              <a:rPr lang="en-US" sz="1600" b="1" dirty="0" err="1"/>
              <a:t>Ưu</a:t>
            </a:r>
            <a:r>
              <a:rPr lang="en-US" sz="1600" b="1" dirty="0"/>
              <a:t> </a:t>
            </a:r>
            <a:r>
              <a:rPr lang="en-US" sz="1600" b="1" dirty="0" err="1"/>
              <a:t>điểm</a:t>
            </a:r>
            <a:r>
              <a:rPr lang="en-US" sz="1600" b="1" dirty="0"/>
              <a:t> </a:t>
            </a:r>
            <a:endParaRPr lang="en-US" sz="1600" dirty="0"/>
          </a:p>
          <a:p>
            <a:pPr lvl="0"/>
            <a:r>
              <a:rPr lang="vi-VN" sz="1600" dirty="0"/>
              <a:t>Màn hình góc nhìn rộng, độ phân giải cao.</a:t>
            </a:r>
            <a:endParaRPr lang="en-US" sz="1600" dirty="0"/>
          </a:p>
          <a:p>
            <a:pPr lvl="0"/>
            <a:r>
              <a:rPr lang="en-US" sz="1600" dirty="0" err="1">
                <a:hlinkClick r:id="rId2"/>
              </a:rPr>
              <a:t>Tivi</a:t>
            </a:r>
            <a:r>
              <a:rPr lang="en-US" sz="1600" dirty="0">
                <a:hlinkClick r:id="rId2"/>
              </a:rPr>
              <a:t> LG</a:t>
            </a:r>
            <a:r>
              <a:rPr lang="en-US" sz="1600" dirty="0"/>
              <a:t> </a:t>
            </a:r>
            <a:r>
              <a:rPr lang="en-US" sz="1600" dirty="0" err="1"/>
              <a:t>có</a:t>
            </a:r>
            <a:r>
              <a:rPr lang="en-US" sz="1600" dirty="0"/>
              <a:t> </a:t>
            </a:r>
            <a:r>
              <a:rPr lang="en-US" sz="1600" dirty="0" err="1"/>
              <a:t>hình</a:t>
            </a:r>
            <a:r>
              <a:rPr lang="en-US" sz="1600" dirty="0"/>
              <a:t> </a:t>
            </a:r>
            <a:r>
              <a:rPr lang="en-US" sz="1600" dirty="0" err="1"/>
              <a:t>ảnh</a:t>
            </a:r>
            <a:r>
              <a:rPr lang="en-US" sz="1600" dirty="0"/>
              <a:t> </a:t>
            </a:r>
            <a:r>
              <a:rPr lang="en-US" sz="1600" dirty="0" err="1"/>
              <a:t>chân</a:t>
            </a:r>
            <a:r>
              <a:rPr lang="en-US" sz="1600" dirty="0"/>
              <a:t> </a:t>
            </a:r>
            <a:r>
              <a:rPr lang="en-US" sz="1600" dirty="0" err="1"/>
              <a:t>thực</a:t>
            </a:r>
            <a:r>
              <a:rPr lang="en-US" sz="1600" dirty="0"/>
              <a:t>, </a:t>
            </a:r>
            <a:r>
              <a:rPr lang="en-US" sz="1600" dirty="0" err="1"/>
              <a:t>tự</a:t>
            </a:r>
            <a:r>
              <a:rPr lang="en-US" sz="1600" dirty="0"/>
              <a:t> </a:t>
            </a:r>
            <a:r>
              <a:rPr lang="en-US" sz="1600" dirty="0" err="1"/>
              <a:t>nhiên</a:t>
            </a:r>
            <a:r>
              <a:rPr lang="en-US" sz="1600" dirty="0"/>
              <a:t>, </a:t>
            </a:r>
            <a:r>
              <a:rPr lang="en-US" sz="1600" dirty="0" err="1"/>
              <a:t>độ</a:t>
            </a:r>
            <a:r>
              <a:rPr lang="en-US" sz="1600" dirty="0"/>
              <a:t> </a:t>
            </a:r>
            <a:r>
              <a:rPr lang="en-US" sz="1600" dirty="0" err="1"/>
              <a:t>sắc</a:t>
            </a:r>
            <a:r>
              <a:rPr lang="en-US" sz="1600" dirty="0"/>
              <a:t> </a:t>
            </a:r>
            <a:r>
              <a:rPr lang="en-US" sz="1600" dirty="0" err="1"/>
              <a:t>nét</a:t>
            </a:r>
            <a:r>
              <a:rPr lang="en-US" sz="1600" dirty="0"/>
              <a:t> </a:t>
            </a:r>
            <a:r>
              <a:rPr lang="en-US" sz="1600" dirty="0" err="1"/>
              <a:t>ấn</a:t>
            </a:r>
            <a:r>
              <a:rPr lang="en-US" sz="1600" dirty="0"/>
              <a:t> </a:t>
            </a:r>
            <a:r>
              <a:rPr lang="en-US" sz="1600" dirty="0" err="1"/>
              <a:t>tượng</a:t>
            </a:r>
            <a:r>
              <a:rPr lang="en-US" sz="1600" dirty="0"/>
              <a:t>.</a:t>
            </a:r>
          </a:p>
          <a:p>
            <a:pPr lvl="0"/>
            <a:r>
              <a:rPr lang="en-US" sz="1600" dirty="0"/>
              <a:t>Remote TV LG </a:t>
            </a:r>
            <a:r>
              <a:rPr lang="en-US" sz="1600" dirty="0" err="1"/>
              <a:t>thông</a:t>
            </a:r>
            <a:r>
              <a:rPr lang="en-US" sz="1600" dirty="0"/>
              <a:t> minh </a:t>
            </a:r>
            <a:r>
              <a:rPr lang="en-US" sz="1600" dirty="0" err="1"/>
              <a:t>thao</a:t>
            </a:r>
            <a:r>
              <a:rPr lang="en-US" sz="1600" dirty="0"/>
              <a:t> </a:t>
            </a:r>
            <a:r>
              <a:rPr lang="en-US" sz="1600" dirty="0" err="1"/>
              <a:t>tác</a:t>
            </a:r>
            <a:r>
              <a:rPr lang="en-US" sz="1600" dirty="0"/>
              <a:t> </a:t>
            </a:r>
            <a:r>
              <a:rPr lang="en-US" sz="1600" dirty="0" err="1"/>
              <a:t>nhanh</a:t>
            </a:r>
            <a:r>
              <a:rPr lang="en-US" sz="1600" dirty="0"/>
              <a:t>, </a:t>
            </a:r>
            <a:r>
              <a:rPr lang="en-US" sz="1600" dirty="0" err="1"/>
              <a:t>tốt</a:t>
            </a:r>
            <a:endParaRPr lang="en-US" sz="1600" dirty="0"/>
          </a:p>
          <a:p>
            <a:pPr lvl="0"/>
            <a:r>
              <a:rPr lang="en-US" sz="1600" dirty="0" err="1"/>
              <a:t>Màn</a:t>
            </a:r>
            <a:r>
              <a:rPr lang="en-US" sz="1600" dirty="0"/>
              <a:t> </a:t>
            </a:r>
            <a:r>
              <a:rPr lang="en-US" sz="1600" dirty="0" err="1"/>
              <a:t>hình</a:t>
            </a:r>
            <a:r>
              <a:rPr lang="en-US" sz="1600" dirty="0"/>
              <a:t> </a:t>
            </a:r>
            <a:r>
              <a:rPr lang="en-US" sz="1600" dirty="0" err="1"/>
              <a:t>điều</a:t>
            </a:r>
            <a:r>
              <a:rPr lang="en-US" sz="1600" dirty="0"/>
              <a:t> </a:t>
            </a:r>
            <a:r>
              <a:rPr lang="en-US" sz="1600" dirty="0" err="1"/>
              <a:t>khiển</a:t>
            </a:r>
            <a:r>
              <a:rPr lang="en-US" sz="1600" dirty="0"/>
              <a:t>, </a:t>
            </a:r>
            <a:r>
              <a:rPr lang="en-US" sz="1600" dirty="0" err="1"/>
              <a:t>giao</a:t>
            </a:r>
            <a:r>
              <a:rPr lang="en-US" sz="1600" dirty="0"/>
              <a:t> </a:t>
            </a:r>
            <a:r>
              <a:rPr lang="en-US" sz="1600" dirty="0" err="1"/>
              <a:t>diện</a:t>
            </a:r>
            <a:r>
              <a:rPr lang="en-US" sz="1600" dirty="0"/>
              <a:t> </a:t>
            </a:r>
            <a:r>
              <a:rPr lang="en-US" sz="1600" dirty="0" err="1"/>
              <a:t>dễ</a:t>
            </a:r>
            <a:r>
              <a:rPr lang="en-US" sz="1600" dirty="0"/>
              <a:t> </a:t>
            </a:r>
            <a:r>
              <a:rPr lang="en-US" sz="1600" dirty="0" err="1"/>
              <a:t>nhìn</a:t>
            </a:r>
            <a:r>
              <a:rPr lang="en-US" sz="1600" dirty="0"/>
              <a:t> </a:t>
            </a:r>
            <a:r>
              <a:rPr lang="en-US" sz="1600" dirty="0" err="1"/>
              <a:t>và</a:t>
            </a:r>
            <a:r>
              <a:rPr lang="en-US" sz="1600" dirty="0"/>
              <a:t> </a:t>
            </a:r>
            <a:r>
              <a:rPr lang="en-US" sz="1600" dirty="0" err="1"/>
              <a:t>dễ</a:t>
            </a:r>
            <a:r>
              <a:rPr lang="en-US" sz="1600" dirty="0"/>
              <a:t> </a:t>
            </a:r>
            <a:r>
              <a:rPr lang="en-US" sz="1600" dirty="0" err="1"/>
              <a:t>sử</a:t>
            </a:r>
            <a:r>
              <a:rPr lang="en-US" sz="1600" dirty="0"/>
              <a:t> </a:t>
            </a:r>
            <a:r>
              <a:rPr lang="en-US" sz="1600" dirty="0" err="1"/>
              <a:t>dụng</a:t>
            </a:r>
            <a:r>
              <a:rPr lang="en-US" sz="1600" dirty="0"/>
              <a:t>.</a:t>
            </a:r>
          </a:p>
          <a:p>
            <a:pPr lvl="0"/>
            <a:r>
              <a:rPr lang="en-US" sz="1600" dirty="0" err="1"/>
              <a:t>Có</a:t>
            </a:r>
            <a:r>
              <a:rPr lang="en-US" sz="1600" dirty="0"/>
              <a:t> </a:t>
            </a:r>
            <a:r>
              <a:rPr lang="en-US" sz="1600" dirty="0" err="1"/>
              <a:t>tấm</a:t>
            </a:r>
            <a:r>
              <a:rPr lang="en-US" sz="1600" dirty="0"/>
              <a:t> </a:t>
            </a:r>
            <a:r>
              <a:rPr lang="en-US" sz="1600" dirty="0" err="1"/>
              <a:t>nền</a:t>
            </a:r>
            <a:r>
              <a:rPr lang="en-US" sz="1600" dirty="0"/>
              <a:t> IPS </a:t>
            </a:r>
            <a:r>
              <a:rPr lang="en-US" sz="1600" dirty="0" err="1"/>
              <a:t>với</a:t>
            </a:r>
            <a:r>
              <a:rPr lang="en-US" sz="1600" dirty="0"/>
              <a:t> </a:t>
            </a:r>
            <a:r>
              <a:rPr lang="en-US" sz="1600" dirty="0" err="1"/>
              <a:t>nhiều</a:t>
            </a:r>
            <a:r>
              <a:rPr lang="en-US" sz="1600" dirty="0"/>
              <a:t> </a:t>
            </a:r>
            <a:r>
              <a:rPr lang="en-US" sz="1600" dirty="0" err="1"/>
              <a:t>ưu</a:t>
            </a:r>
            <a:r>
              <a:rPr lang="en-US" sz="1600" dirty="0"/>
              <a:t> </a:t>
            </a:r>
            <a:r>
              <a:rPr lang="en-US" sz="1600" dirty="0" err="1"/>
              <a:t>điểm</a:t>
            </a:r>
            <a:r>
              <a:rPr lang="en-US" sz="1600" dirty="0"/>
              <a:t> </a:t>
            </a:r>
            <a:r>
              <a:rPr lang="en-US" sz="1600" dirty="0" err="1"/>
              <a:t>nổi</a:t>
            </a:r>
            <a:r>
              <a:rPr lang="en-US" sz="1600" dirty="0"/>
              <a:t> </a:t>
            </a:r>
            <a:r>
              <a:rPr lang="en-US" sz="1600" dirty="0" err="1"/>
              <a:t>trội</a:t>
            </a:r>
            <a:r>
              <a:rPr lang="en-US" sz="1600" dirty="0"/>
              <a:t> </a:t>
            </a:r>
            <a:r>
              <a:rPr lang="en-US" sz="1600" dirty="0" err="1"/>
              <a:t>như</a:t>
            </a:r>
            <a:r>
              <a:rPr lang="en-US" sz="1600" dirty="0"/>
              <a:t>: </a:t>
            </a:r>
            <a:r>
              <a:rPr lang="en-US" sz="1600" dirty="0" err="1"/>
              <a:t>độ</a:t>
            </a:r>
            <a:r>
              <a:rPr lang="en-US" sz="1600" dirty="0"/>
              <a:t> </a:t>
            </a:r>
            <a:r>
              <a:rPr lang="en-US" sz="1600" dirty="0" err="1"/>
              <a:t>bền</a:t>
            </a:r>
            <a:r>
              <a:rPr lang="en-US" sz="1600" dirty="0"/>
              <a:t> </a:t>
            </a:r>
            <a:r>
              <a:rPr lang="en-US" sz="1600" dirty="0" err="1"/>
              <a:t>cao</a:t>
            </a:r>
            <a:r>
              <a:rPr lang="en-US" sz="1600" dirty="0"/>
              <a:t> (</a:t>
            </a:r>
            <a:r>
              <a:rPr lang="en-US" sz="1600" dirty="0" err="1"/>
              <a:t>gõ</a:t>
            </a:r>
            <a:r>
              <a:rPr lang="en-US" sz="1600" dirty="0"/>
              <a:t> </a:t>
            </a:r>
            <a:r>
              <a:rPr lang="en-US" sz="1600" dirty="0" err="1"/>
              <a:t>vào</a:t>
            </a:r>
            <a:r>
              <a:rPr lang="en-US" sz="1600" dirty="0"/>
              <a:t> </a:t>
            </a:r>
            <a:r>
              <a:rPr lang="en-US" sz="1600" dirty="0" err="1"/>
              <a:t>không</a:t>
            </a:r>
            <a:r>
              <a:rPr lang="en-US" sz="1600" dirty="0"/>
              <a:t> </a:t>
            </a:r>
            <a:r>
              <a:rPr lang="en-US" sz="1600" dirty="0" err="1"/>
              <a:t>thấy</a:t>
            </a:r>
            <a:r>
              <a:rPr lang="en-US" sz="1600" dirty="0"/>
              <a:t> </a:t>
            </a:r>
            <a:r>
              <a:rPr lang="en-US" sz="1600" dirty="0" err="1"/>
              <a:t>loé</a:t>
            </a:r>
            <a:r>
              <a:rPr lang="en-US" sz="1600" dirty="0"/>
              <a:t> </a:t>
            </a:r>
            <a:r>
              <a:rPr lang="en-US" sz="1600" dirty="0" err="1"/>
              <a:t>sáng</a:t>
            </a:r>
            <a:r>
              <a:rPr lang="en-US" sz="1600" dirty="0"/>
              <a:t>), </a:t>
            </a:r>
            <a:r>
              <a:rPr lang="en-US" sz="1600" dirty="0" err="1"/>
              <a:t>hiển</a:t>
            </a:r>
            <a:r>
              <a:rPr lang="en-US" sz="1600" dirty="0"/>
              <a:t> </a:t>
            </a:r>
            <a:r>
              <a:rPr lang="en-US" sz="1600" dirty="0" err="1"/>
              <a:t>thị</a:t>
            </a:r>
            <a:r>
              <a:rPr lang="en-US" sz="1600" dirty="0"/>
              <a:t> </a:t>
            </a:r>
            <a:r>
              <a:rPr lang="en-US" sz="1600" dirty="0" err="1"/>
              <a:t>các</a:t>
            </a:r>
            <a:r>
              <a:rPr lang="en-US" sz="1600" dirty="0"/>
              <a:t> </a:t>
            </a:r>
            <a:r>
              <a:rPr lang="en-US" sz="1600" dirty="0" err="1"/>
              <a:t>cảnh</a:t>
            </a:r>
            <a:r>
              <a:rPr lang="en-US" sz="1600" dirty="0"/>
              <a:t> </a:t>
            </a:r>
            <a:r>
              <a:rPr lang="en-US" sz="1600" dirty="0" err="1"/>
              <a:t>chuyển</a:t>
            </a:r>
            <a:r>
              <a:rPr lang="en-US" sz="1600" dirty="0"/>
              <a:t> </a:t>
            </a:r>
            <a:r>
              <a:rPr lang="en-US" sz="1600" dirty="0" err="1"/>
              <a:t>động</a:t>
            </a:r>
            <a:r>
              <a:rPr lang="en-US" sz="1600" dirty="0"/>
              <a:t> </a:t>
            </a:r>
            <a:r>
              <a:rPr lang="en-US" sz="1600" dirty="0" err="1"/>
              <a:t>nhanh</a:t>
            </a:r>
            <a:r>
              <a:rPr lang="en-US" sz="1600" dirty="0"/>
              <a:t> </a:t>
            </a:r>
            <a:r>
              <a:rPr lang="en-US" sz="1600" dirty="0" err="1"/>
              <a:t>rất</a:t>
            </a:r>
            <a:r>
              <a:rPr lang="en-US" sz="1600" dirty="0"/>
              <a:t> </a:t>
            </a:r>
            <a:r>
              <a:rPr lang="en-US" sz="1600" dirty="0" err="1"/>
              <a:t>mượt</a:t>
            </a:r>
            <a:r>
              <a:rPr lang="en-US" sz="1600" dirty="0"/>
              <a:t> </a:t>
            </a:r>
            <a:r>
              <a:rPr lang="en-US" sz="1600" dirty="0" err="1"/>
              <a:t>mà</a:t>
            </a:r>
            <a:r>
              <a:rPr lang="en-US" sz="1600" dirty="0"/>
              <a:t>, </a:t>
            </a:r>
            <a:r>
              <a:rPr lang="en-US" sz="1600" dirty="0" err="1"/>
              <a:t>góc</a:t>
            </a:r>
            <a:r>
              <a:rPr lang="en-US" sz="1600" dirty="0"/>
              <a:t> </a:t>
            </a:r>
            <a:r>
              <a:rPr lang="en-US" sz="1600" dirty="0" err="1"/>
              <a:t>nhìn</a:t>
            </a:r>
            <a:r>
              <a:rPr lang="en-US" sz="1600" dirty="0"/>
              <a:t> </a:t>
            </a:r>
            <a:r>
              <a:rPr lang="en-US" sz="1600" dirty="0" err="1"/>
              <a:t>rộng</a:t>
            </a:r>
            <a:r>
              <a:rPr lang="en-US" sz="1600" dirty="0"/>
              <a:t> </a:t>
            </a:r>
            <a:r>
              <a:rPr lang="en-US" sz="1600" dirty="0" err="1"/>
              <a:t>có</a:t>
            </a:r>
            <a:r>
              <a:rPr lang="en-US" sz="1600" dirty="0"/>
              <a:t> </a:t>
            </a:r>
            <a:r>
              <a:rPr lang="en-US" sz="1600" dirty="0" err="1"/>
              <a:t>thể</a:t>
            </a:r>
            <a:r>
              <a:rPr lang="en-US" sz="1600" dirty="0"/>
              <a:t> </a:t>
            </a:r>
            <a:r>
              <a:rPr lang="en-US" sz="1600" dirty="0" err="1"/>
              <a:t>nhìn</a:t>
            </a:r>
            <a:r>
              <a:rPr lang="en-US" sz="1600" dirty="0"/>
              <a:t> </a:t>
            </a:r>
            <a:r>
              <a:rPr lang="en-US" sz="1600" dirty="0" err="1"/>
              <a:t>rõ</a:t>
            </a:r>
            <a:r>
              <a:rPr lang="en-US" sz="1600" dirty="0"/>
              <a:t> </a:t>
            </a:r>
            <a:r>
              <a:rPr lang="en-US" sz="1600" dirty="0" err="1"/>
              <a:t>từ</a:t>
            </a:r>
            <a:r>
              <a:rPr lang="en-US" sz="1600" dirty="0"/>
              <a:t> </a:t>
            </a:r>
            <a:r>
              <a:rPr lang="en-US" sz="1600" dirty="0" err="1"/>
              <a:t>nhiều</a:t>
            </a:r>
            <a:r>
              <a:rPr lang="en-US" sz="1600" dirty="0"/>
              <a:t> </a:t>
            </a:r>
            <a:r>
              <a:rPr lang="en-US" sz="1600" dirty="0" err="1"/>
              <a:t>hướng</a:t>
            </a:r>
            <a:r>
              <a:rPr lang="en-US" sz="1600" dirty="0"/>
              <a:t>. </a:t>
            </a:r>
          </a:p>
          <a:p>
            <a:pPr lvl="0"/>
            <a:r>
              <a:rPr lang="en-US" sz="1600" dirty="0" err="1"/>
              <a:t>Giao</a:t>
            </a:r>
            <a:r>
              <a:rPr lang="en-US" sz="1600" dirty="0"/>
              <a:t> </a:t>
            </a:r>
            <a:r>
              <a:rPr lang="en-US" sz="1600" dirty="0" err="1"/>
              <a:t>diện</a:t>
            </a:r>
            <a:r>
              <a:rPr lang="en-US" sz="1600" dirty="0"/>
              <a:t> </a:t>
            </a:r>
            <a:r>
              <a:rPr lang="en-US" sz="1600" dirty="0" err="1"/>
              <a:t>WebOS</a:t>
            </a:r>
            <a:r>
              <a:rPr lang="en-US" sz="1600" dirty="0"/>
              <a:t> </a:t>
            </a:r>
            <a:r>
              <a:rPr lang="en-US" sz="1600" dirty="0" err="1"/>
              <a:t>ngộ</a:t>
            </a:r>
            <a:r>
              <a:rPr lang="en-US" sz="1600" dirty="0"/>
              <a:t> </a:t>
            </a:r>
            <a:r>
              <a:rPr lang="en-US" sz="1600" dirty="0" err="1"/>
              <a:t>nghĩnh</a:t>
            </a:r>
            <a:r>
              <a:rPr lang="en-US" sz="1600" dirty="0"/>
              <a:t>, </a:t>
            </a:r>
            <a:r>
              <a:rPr lang="en-US" sz="1600" dirty="0" err="1"/>
              <a:t>dễ</a:t>
            </a:r>
            <a:r>
              <a:rPr lang="en-US" sz="1600" dirty="0"/>
              <a:t> </a:t>
            </a:r>
            <a:r>
              <a:rPr lang="en-US" sz="1600" dirty="0" err="1"/>
              <a:t>sử</a:t>
            </a:r>
            <a:r>
              <a:rPr lang="en-US" sz="1600" dirty="0"/>
              <a:t> </a:t>
            </a:r>
            <a:r>
              <a:rPr lang="en-US" sz="1600" dirty="0" err="1"/>
              <a:t>dụng</a:t>
            </a:r>
            <a:r>
              <a:rPr lang="en-US" sz="1600" dirty="0"/>
              <a:t>, </a:t>
            </a:r>
            <a:r>
              <a:rPr lang="en-US" sz="1600" dirty="0" err="1"/>
              <a:t>ai</a:t>
            </a:r>
            <a:r>
              <a:rPr lang="en-US" sz="1600" dirty="0"/>
              <a:t> </a:t>
            </a:r>
            <a:r>
              <a:rPr lang="en-US" sz="1600" dirty="0" err="1"/>
              <a:t>trong</a:t>
            </a:r>
            <a:r>
              <a:rPr lang="en-US" sz="1600" dirty="0"/>
              <a:t> </a:t>
            </a:r>
            <a:r>
              <a:rPr lang="en-US" sz="1600" dirty="0" err="1"/>
              <a:t>nhà</a:t>
            </a:r>
            <a:r>
              <a:rPr lang="en-US" sz="1600" dirty="0"/>
              <a:t> </a:t>
            </a:r>
            <a:r>
              <a:rPr lang="en-US" sz="1600" dirty="0" err="1"/>
              <a:t>cũng</a:t>
            </a:r>
            <a:r>
              <a:rPr lang="en-US" sz="1600" dirty="0"/>
              <a:t> </a:t>
            </a:r>
            <a:r>
              <a:rPr lang="en-US" sz="1600" dirty="0" err="1"/>
              <a:t>có</a:t>
            </a:r>
            <a:r>
              <a:rPr lang="en-US" sz="1600" dirty="0"/>
              <a:t> </a:t>
            </a:r>
            <a:r>
              <a:rPr lang="en-US" sz="1600" dirty="0" err="1"/>
              <a:t>thể</a:t>
            </a:r>
            <a:r>
              <a:rPr lang="en-US" sz="1600" dirty="0"/>
              <a:t> </a:t>
            </a:r>
            <a:r>
              <a:rPr lang="en-US" sz="1600" dirty="0" err="1"/>
              <a:t>dễ</a:t>
            </a:r>
            <a:r>
              <a:rPr lang="en-US" sz="1600" dirty="0"/>
              <a:t> </a:t>
            </a:r>
            <a:r>
              <a:rPr lang="en-US" sz="1600" dirty="0" err="1"/>
              <a:t>dàng</a:t>
            </a:r>
            <a:r>
              <a:rPr lang="en-US" sz="1600" dirty="0"/>
              <a:t> </a:t>
            </a:r>
            <a:r>
              <a:rPr lang="en-US" sz="1600" dirty="0" err="1"/>
              <a:t>thao</a:t>
            </a:r>
            <a:r>
              <a:rPr lang="en-US" sz="1600" dirty="0"/>
              <a:t> </a:t>
            </a:r>
            <a:r>
              <a:rPr lang="en-US" sz="1600" dirty="0" err="1"/>
              <a:t>tác</a:t>
            </a:r>
            <a:r>
              <a:rPr lang="en-US" sz="1600" dirty="0"/>
              <a:t>. </a:t>
            </a:r>
            <a:r>
              <a:rPr lang="en-US" sz="1600" dirty="0" err="1"/>
              <a:t>Hiện</a:t>
            </a:r>
            <a:r>
              <a:rPr lang="en-US" sz="1600" dirty="0"/>
              <a:t> </a:t>
            </a:r>
            <a:r>
              <a:rPr lang="en-US" sz="1600" dirty="0" err="1"/>
              <a:t>tại</a:t>
            </a:r>
            <a:r>
              <a:rPr lang="en-US" sz="1600" dirty="0"/>
              <a:t>, </a:t>
            </a:r>
            <a:r>
              <a:rPr lang="en-US" sz="1600" dirty="0" err="1"/>
              <a:t>phiên</a:t>
            </a:r>
            <a:r>
              <a:rPr lang="en-US" sz="1600" dirty="0"/>
              <a:t> </a:t>
            </a:r>
            <a:r>
              <a:rPr lang="en-US" sz="1600" dirty="0" err="1"/>
              <a:t>bản</a:t>
            </a:r>
            <a:r>
              <a:rPr lang="en-US" sz="1600" dirty="0"/>
              <a:t> </a:t>
            </a:r>
            <a:r>
              <a:rPr lang="en-US" sz="1600" dirty="0" err="1"/>
              <a:t>mới</a:t>
            </a:r>
            <a:r>
              <a:rPr lang="en-US" sz="1600" dirty="0"/>
              <a:t> </a:t>
            </a:r>
            <a:r>
              <a:rPr lang="en-US" sz="1600" dirty="0" err="1"/>
              <a:t>nhất</a:t>
            </a:r>
            <a:r>
              <a:rPr lang="en-US" sz="1600" dirty="0"/>
              <a:t> </a:t>
            </a:r>
            <a:r>
              <a:rPr lang="en-US" sz="1600" dirty="0" err="1"/>
              <a:t>trên</a:t>
            </a:r>
            <a:r>
              <a:rPr lang="en-US" sz="1600" dirty="0"/>
              <a:t> </a:t>
            </a:r>
            <a:r>
              <a:rPr lang="en-US" sz="1600" dirty="0" err="1"/>
              <a:t>tivi</a:t>
            </a:r>
            <a:r>
              <a:rPr lang="en-US" sz="1600" dirty="0"/>
              <a:t> LG </a:t>
            </a:r>
            <a:r>
              <a:rPr lang="en-US" sz="1600" dirty="0" err="1"/>
              <a:t>là</a:t>
            </a:r>
            <a:r>
              <a:rPr lang="en-US" sz="1600" dirty="0"/>
              <a:t> </a:t>
            </a:r>
            <a:r>
              <a:rPr lang="en-US" sz="1600" dirty="0" err="1"/>
              <a:t>WebOS</a:t>
            </a:r>
            <a:r>
              <a:rPr lang="en-US" sz="1600" dirty="0"/>
              <a:t> 4.5 </a:t>
            </a:r>
            <a:r>
              <a:rPr lang="en-US" sz="1600" dirty="0" err="1"/>
              <a:t>với</a:t>
            </a:r>
            <a:r>
              <a:rPr lang="en-US" sz="1600" dirty="0"/>
              <a:t> </a:t>
            </a:r>
            <a:r>
              <a:rPr lang="en-US" sz="1600" dirty="0" err="1"/>
              <a:t>nhiều</a:t>
            </a:r>
            <a:r>
              <a:rPr lang="en-US" sz="1600" dirty="0"/>
              <a:t> </a:t>
            </a:r>
            <a:r>
              <a:rPr lang="en-US" sz="1600" dirty="0" err="1"/>
              <a:t>cải</a:t>
            </a:r>
            <a:r>
              <a:rPr lang="en-US" sz="1600" dirty="0"/>
              <a:t> </a:t>
            </a:r>
            <a:r>
              <a:rPr lang="en-US" sz="1600" dirty="0" err="1"/>
              <a:t>tiến</a:t>
            </a:r>
            <a:r>
              <a:rPr lang="en-US" sz="1600" dirty="0"/>
              <a:t> </a:t>
            </a:r>
            <a:r>
              <a:rPr lang="en-US" sz="1600" dirty="0" err="1"/>
              <a:t>và</a:t>
            </a:r>
            <a:r>
              <a:rPr lang="en-US" sz="1600" dirty="0"/>
              <a:t> </a:t>
            </a:r>
            <a:r>
              <a:rPr lang="en-US" sz="1600" dirty="0" err="1"/>
              <a:t>chức</a:t>
            </a:r>
            <a:r>
              <a:rPr lang="en-US" sz="1600" dirty="0"/>
              <a:t> </a:t>
            </a:r>
            <a:r>
              <a:rPr lang="en-US" sz="1600" dirty="0" err="1"/>
              <a:t>năng</a:t>
            </a:r>
            <a:r>
              <a:rPr lang="en-US" sz="1600" dirty="0"/>
              <a:t> </a:t>
            </a:r>
            <a:r>
              <a:rPr lang="en-US" sz="1600" dirty="0" err="1"/>
              <a:t>thông</a:t>
            </a:r>
            <a:r>
              <a:rPr lang="en-US" sz="1600" dirty="0"/>
              <a:t> minh</a:t>
            </a:r>
          </a:p>
          <a:p>
            <a:pPr lvl="0"/>
            <a:r>
              <a:rPr lang="en-US" sz="1600" dirty="0" err="1"/>
              <a:t>Tính</a:t>
            </a:r>
            <a:r>
              <a:rPr lang="en-US" sz="1600" dirty="0"/>
              <a:t> </a:t>
            </a:r>
            <a:r>
              <a:rPr lang="en-US" sz="1600" dirty="0" err="1"/>
              <a:t>năng</a:t>
            </a:r>
            <a:r>
              <a:rPr lang="en-US" sz="1600" dirty="0"/>
              <a:t> </a:t>
            </a:r>
            <a:r>
              <a:rPr lang="en-US" sz="1600" dirty="0" err="1"/>
              <a:t>tìm</a:t>
            </a:r>
            <a:r>
              <a:rPr lang="en-US" sz="1600" dirty="0"/>
              <a:t> </a:t>
            </a:r>
            <a:r>
              <a:rPr lang="en-US" sz="1600" dirty="0" err="1"/>
              <a:t>kiếm</a:t>
            </a:r>
            <a:r>
              <a:rPr lang="en-US" sz="1600" dirty="0"/>
              <a:t> </a:t>
            </a:r>
            <a:r>
              <a:rPr lang="en-US" sz="1600" dirty="0" err="1"/>
              <a:t>bằng</a:t>
            </a:r>
            <a:r>
              <a:rPr lang="en-US" sz="1600" dirty="0"/>
              <a:t> </a:t>
            </a:r>
            <a:r>
              <a:rPr lang="en-US" sz="1600" dirty="0" err="1"/>
              <a:t>giọng</a:t>
            </a:r>
            <a:r>
              <a:rPr lang="en-US" sz="1600" dirty="0"/>
              <a:t> </a:t>
            </a:r>
            <a:r>
              <a:rPr lang="en-US" sz="1600" dirty="0" err="1"/>
              <a:t>nói</a:t>
            </a:r>
            <a:r>
              <a:rPr lang="en-US" sz="1600" dirty="0"/>
              <a:t> </a:t>
            </a:r>
            <a:r>
              <a:rPr lang="en-US" sz="1600" dirty="0" err="1"/>
              <a:t>bằng</a:t>
            </a:r>
            <a:r>
              <a:rPr lang="en-US" sz="1600" dirty="0"/>
              <a:t> </a:t>
            </a:r>
            <a:r>
              <a:rPr lang="en-US" sz="1600" dirty="0" err="1"/>
              <a:t>tiếng</a:t>
            </a:r>
            <a:r>
              <a:rPr lang="en-US" sz="1600" dirty="0"/>
              <a:t> </a:t>
            </a:r>
            <a:r>
              <a:rPr lang="en-US" sz="1600" dirty="0" err="1"/>
              <a:t>Việt</a:t>
            </a:r>
            <a:r>
              <a:rPr lang="en-US" sz="1600" dirty="0"/>
              <a:t>. </a:t>
            </a:r>
            <a:r>
              <a:rPr lang="en-US" sz="1600" dirty="0" err="1"/>
              <a:t>Tích</a:t>
            </a:r>
            <a:r>
              <a:rPr lang="en-US" sz="1600" dirty="0"/>
              <a:t> </a:t>
            </a:r>
            <a:r>
              <a:rPr lang="en-US" sz="1600" dirty="0" err="1"/>
              <a:t>hợp</a:t>
            </a:r>
            <a:r>
              <a:rPr lang="en-US" sz="1600" dirty="0"/>
              <a:t> </a:t>
            </a:r>
            <a:r>
              <a:rPr lang="en-US" sz="1600" dirty="0" err="1"/>
              <a:t>trí</a:t>
            </a:r>
            <a:r>
              <a:rPr lang="en-US" sz="1600" dirty="0"/>
              <a:t> </a:t>
            </a:r>
            <a:r>
              <a:rPr lang="en-US" sz="1600" dirty="0" err="1"/>
              <a:t>thông</a:t>
            </a:r>
            <a:r>
              <a:rPr lang="en-US" sz="1600" dirty="0"/>
              <a:t> minh </a:t>
            </a:r>
            <a:r>
              <a:rPr lang="en-US" sz="1600" dirty="0" err="1"/>
              <a:t>nhân</a:t>
            </a:r>
            <a:r>
              <a:rPr lang="en-US" sz="1600" dirty="0"/>
              <a:t> </a:t>
            </a:r>
            <a:r>
              <a:rPr lang="en-US" sz="1600" dirty="0" err="1"/>
              <a:t>tạo</a:t>
            </a:r>
            <a:r>
              <a:rPr lang="en-US" sz="1600" dirty="0"/>
              <a:t> AI </a:t>
            </a:r>
            <a:r>
              <a:rPr lang="en-US" sz="1600" dirty="0" err="1"/>
              <a:t>ThinQ</a:t>
            </a:r>
            <a:r>
              <a:rPr lang="en-US" sz="1600" dirty="0"/>
              <a:t> </a:t>
            </a:r>
            <a:r>
              <a:rPr lang="en-US" sz="1600" dirty="0" err="1"/>
              <a:t>với</a:t>
            </a:r>
            <a:r>
              <a:rPr lang="en-US" sz="1600" dirty="0"/>
              <a:t> </a:t>
            </a:r>
            <a:r>
              <a:rPr lang="en-US" sz="1600" dirty="0" err="1"/>
              <a:t>khả</a:t>
            </a:r>
            <a:r>
              <a:rPr lang="en-US" sz="1600" dirty="0"/>
              <a:t> </a:t>
            </a:r>
            <a:r>
              <a:rPr lang="en-US" sz="1600" dirty="0" err="1"/>
              <a:t>năng</a:t>
            </a:r>
            <a:r>
              <a:rPr lang="en-US" sz="1600" dirty="0"/>
              <a:t> </a:t>
            </a:r>
            <a:r>
              <a:rPr lang="en-US" sz="1600" dirty="0" err="1"/>
              <a:t>nhận</a:t>
            </a:r>
            <a:r>
              <a:rPr lang="en-US" sz="1600" dirty="0"/>
              <a:t> </a:t>
            </a:r>
            <a:r>
              <a:rPr lang="en-US" sz="1600" dirty="0" err="1"/>
              <a:t>dạng</a:t>
            </a:r>
            <a:r>
              <a:rPr lang="en-US" sz="1600" dirty="0"/>
              <a:t> </a:t>
            </a:r>
            <a:r>
              <a:rPr lang="en-US" sz="1600" dirty="0" err="1"/>
              <a:t>giọng</a:t>
            </a:r>
            <a:r>
              <a:rPr lang="en-US" sz="1600" dirty="0"/>
              <a:t> </a:t>
            </a:r>
            <a:r>
              <a:rPr lang="en-US" sz="1600" dirty="0" err="1"/>
              <a:t>nói</a:t>
            </a:r>
            <a:r>
              <a:rPr lang="en-US" sz="1600" dirty="0"/>
              <a:t> </a:t>
            </a:r>
            <a:r>
              <a:rPr lang="en-US" sz="1600" dirty="0" err="1"/>
              <a:t>và</a:t>
            </a:r>
            <a:r>
              <a:rPr lang="en-US" sz="1600" dirty="0"/>
              <a:t> </a:t>
            </a:r>
            <a:r>
              <a:rPr lang="en-US" sz="1600" dirty="0" err="1"/>
              <a:t>tìm</a:t>
            </a:r>
            <a:r>
              <a:rPr lang="en-US" sz="1600" dirty="0"/>
              <a:t> </a:t>
            </a:r>
            <a:r>
              <a:rPr lang="en-US" sz="1600" dirty="0" err="1"/>
              <a:t>kiếm</a:t>
            </a:r>
            <a:r>
              <a:rPr lang="en-US" sz="1600" dirty="0"/>
              <a:t> </a:t>
            </a:r>
            <a:r>
              <a:rPr lang="en-US" sz="1600" dirty="0" err="1"/>
              <a:t>thông</a:t>
            </a:r>
            <a:r>
              <a:rPr lang="en-US" sz="1600" dirty="0"/>
              <a:t> tin </a:t>
            </a:r>
            <a:r>
              <a:rPr lang="en-US" sz="1600" dirty="0" err="1"/>
              <a:t>chính</a:t>
            </a:r>
            <a:r>
              <a:rPr lang="en-US" sz="1600" dirty="0"/>
              <a:t> </a:t>
            </a:r>
            <a:r>
              <a:rPr lang="en-US" sz="1600" dirty="0" err="1"/>
              <a:t>xác</a:t>
            </a:r>
            <a:r>
              <a:rPr lang="en-US" sz="1600" dirty="0"/>
              <a:t>.</a:t>
            </a:r>
          </a:p>
          <a:p>
            <a:r>
              <a:rPr lang="en-US" sz="1600" b="1" dirty="0" err="1"/>
              <a:t>Nhược</a:t>
            </a:r>
            <a:r>
              <a:rPr lang="en-US" sz="1600" b="1" dirty="0"/>
              <a:t> </a:t>
            </a:r>
            <a:r>
              <a:rPr lang="en-US" sz="1600" b="1" dirty="0" err="1"/>
              <a:t>điểm</a:t>
            </a:r>
            <a:r>
              <a:rPr lang="en-US" sz="1600" b="1" dirty="0"/>
              <a:t> </a:t>
            </a:r>
            <a:endParaRPr lang="en-US" sz="1600" dirty="0"/>
          </a:p>
          <a:p>
            <a:pPr lvl="0"/>
            <a:r>
              <a:rPr lang="en-US" sz="1600" dirty="0" err="1"/>
              <a:t>Tivi</a:t>
            </a:r>
            <a:r>
              <a:rPr lang="en-US" sz="1600" dirty="0"/>
              <a:t> LG có </a:t>
            </a:r>
            <a:r>
              <a:rPr lang="en-US" sz="1600" dirty="0" err="1"/>
              <a:t>một</a:t>
            </a:r>
            <a:r>
              <a:rPr lang="en-US" sz="1600" dirty="0"/>
              <a:t> </a:t>
            </a:r>
            <a:r>
              <a:rPr lang="en-US" sz="1600" dirty="0" err="1"/>
              <a:t>nhược</a:t>
            </a:r>
            <a:r>
              <a:rPr lang="en-US" sz="1600" dirty="0"/>
              <a:t> </a:t>
            </a:r>
            <a:r>
              <a:rPr lang="en-US" sz="1600" dirty="0" err="1"/>
              <a:t>điểm</a:t>
            </a:r>
            <a:r>
              <a:rPr lang="en-US" sz="1600" dirty="0"/>
              <a:t> là </a:t>
            </a:r>
            <a:r>
              <a:rPr lang="en-US" sz="1600" dirty="0" err="1"/>
              <a:t>tính</a:t>
            </a:r>
            <a:r>
              <a:rPr lang="en-US" sz="1600" dirty="0"/>
              <a:t> </a:t>
            </a:r>
            <a:r>
              <a:rPr lang="en-US" sz="1600" dirty="0" err="1"/>
              <a:t>năng</a:t>
            </a:r>
            <a:r>
              <a:rPr lang="en-US" sz="1600" dirty="0"/>
              <a:t> </a:t>
            </a:r>
            <a:r>
              <a:rPr lang="en-US" sz="1600" dirty="0" err="1"/>
              <a:t>tìm</a:t>
            </a:r>
            <a:r>
              <a:rPr lang="en-US" sz="1600" dirty="0"/>
              <a:t> </a:t>
            </a:r>
            <a:r>
              <a:rPr lang="en-US" sz="1600" dirty="0" err="1"/>
              <a:t>kiếm</a:t>
            </a:r>
            <a:r>
              <a:rPr lang="en-US" sz="1600" dirty="0"/>
              <a:t> </a:t>
            </a:r>
            <a:r>
              <a:rPr lang="en-US" sz="1600" dirty="0" err="1"/>
              <a:t>bằng</a:t>
            </a:r>
            <a:r>
              <a:rPr lang="en-US" sz="1600" dirty="0"/>
              <a:t> </a:t>
            </a:r>
            <a:r>
              <a:rPr lang="en-US" sz="1600" dirty="0" err="1"/>
              <a:t>giọng</a:t>
            </a:r>
            <a:r>
              <a:rPr lang="en-US" sz="1600" dirty="0"/>
              <a:t> </a:t>
            </a:r>
            <a:r>
              <a:rPr lang="en-US" sz="1600" dirty="0" err="1"/>
              <a:t>nói</a:t>
            </a:r>
            <a:r>
              <a:rPr lang="en-US" sz="1600" dirty="0"/>
              <a:t> </a:t>
            </a:r>
            <a:r>
              <a:rPr lang="en-US" sz="1600" dirty="0" err="1"/>
              <a:t>chưa</a:t>
            </a:r>
            <a:r>
              <a:rPr lang="en-US" sz="1600" dirty="0"/>
              <a:t> </a:t>
            </a:r>
            <a:r>
              <a:rPr lang="en-US" sz="1600" dirty="0" err="1"/>
              <a:t>thật</a:t>
            </a:r>
            <a:r>
              <a:rPr lang="en-US" sz="1600" dirty="0"/>
              <a:t> </a:t>
            </a:r>
            <a:r>
              <a:rPr lang="en-US" sz="1600" dirty="0" err="1"/>
              <a:t>sự</a:t>
            </a:r>
            <a:r>
              <a:rPr lang="en-US" sz="1600" dirty="0"/>
              <a:t> </a:t>
            </a:r>
            <a:r>
              <a:rPr lang="en-US" sz="1600" dirty="0" err="1"/>
              <a:t>tốt</a:t>
            </a:r>
            <a:r>
              <a:rPr lang="en-US" sz="1600" dirty="0"/>
              <a:t> </a:t>
            </a:r>
            <a:r>
              <a:rPr lang="en-US" sz="1600" dirty="0" err="1"/>
              <a:t>lắm</a:t>
            </a:r>
            <a:r>
              <a:rPr lang="en-US" sz="1600" dirty="0"/>
              <a:t>.</a:t>
            </a:r>
          </a:p>
        </p:txBody>
      </p:sp>
    </p:spTree>
    <p:extLst>
      <p:ext uri="{BB962C8B-B14F-4D97-AF65-F5344CB8AC3E}">
        <p14:creationId xmlns:p14="http://schemas.microsoft.com/office/powerpoint/2010/main" val="139244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152400" y="990600"/>
            <a:ext cx="8763000" cy="400110"/>
          </a:xfrm>
          <a:prstGeom prst="rect">
            <a:avLst/>
          </a:prstGeom>
          <a:solidFill>
            <a:schemeClr val="accent2">
              <a:lumMod val="20000"/>
              <a:lumOff val="80000"/>
            </a:schemeClr>
          </a:solidFill>
          <a:ln>
            <a:solidFill>
              <a:schemeClr val="accent1"/>
            </a:solidFill>
          </a:ln>
        </p:spPr>
        <p:txBody>
          <a:bodyPr wrap="square">
            <a:spAutoFit/>
          </a:bodyPr>
          <a:lstStyle/>
          <a:p>
            <a:pPr lvl="0"/>
            <a:r>
              <a:rPr lang="vi-VN" sz="2000" b="1" u="sng" dirty="0"/>
              <a:t>GV gợi ý:</a:t>
            </a:r>
            <a:endParaRPr lang="vi-VN" sz="2000" dirty="0">
              <a:latin typeface="Times New Roman" pitchFamily="18" charset="0"/>
              <a:cs typeface="Times New Roman" pitchFamily="18" charset="0"/>
            </a:endParaRPr>
          </a:p>
        </p:txBody>
      </p:sp>
      <p:sp>
        <p:nvSpPr>
          <p:cNvPr id="9" name="Rectangle 8"/>
          <p:cNvSpPr/>
          <p:nvPr/>
        </p:nvSpPr>
        <p:spPr>
          <a:xfrm>
            <a:off x="154858" y="1828800"/>
            <a:ext cx="8802329" cy="4832092"/>
          </a:xfrm>
          <a:prstGeom prst="rect">
            <a:avLst/>
          </a:prstGeom>
        </p:spPr>
        <p:txBody>
          <a:bodyPr wrap="square">
            <a:spAutoFit/>
          </a:bodyPr>
          <a:lstStyle/>
          <a:p>
            <a:r>
              <a:rPr lang="vi-VN" sz="1400" b="1" dirty="0"/>
              <a:t>MỞ RỘNG: CÁC HÃNG TIVI</a:t>
            </a:r>
            <a:endParaRPr lang="en-US" sz="1400" dirty="0"/>
          </a:p>
          <a:p>
            <a:r>
              <a:rPr lang="en-US" sz="1400" b="1" dirty="0"/>
              <a:t>4. </a:t>
            </a:r>
            <a:r>
              <a:rPr lang="en-US" sz="1400" b="1" dirty="0" err="1"/>
              <a:t>Tivi</a:t>
            </a:r>
            <a:r>
              <a:rPr lang="en-US" sz="1400" b="1" dirty="0"/>
              <a:t> TCL</a:t>
            </a:r>
            <a:r>
              <a:rPr lang="vi-VN" sz="1400" b="1" dirty="0"/>
              <a:t> - rẻ nhất  </a:t>
            </a:r>
            <a:r>
              <a:rPr lang="en-US" sz="1400" b="1" i="1" dirty="0"/>
              <a:t>TCL </a:t>
            </a:r>
            <a:r>
              <a:rPr lang="en-US" sz="1400" b="1" i="1" dirty="0" err="1"/>
              <a:t>là</a:t>
            </a:r>
            <a:r>
              <a:rPr lang="en-US" sz="1400" b="1" i="1" dirty="0"/>
              <a:t> </a:t>
            </a:r>
            <a:r>
              <a:rPr lang="en-US" sz="1400" b="1" i="1" dirty="0" err="1"/>
              <a:t>một</a:t>
            </a:r>
            <a:r>
              <a:rPr lang="en-US" sz="1400" b="1" i="1" dirty="0"/>
              <a:t> </a:t>
            </a:r>
            <a:r>
              <a:rPr lang="en-US" sz="1400" b="1" i="1" dirty="0" err="1"/>
              <a:t>tập</a:t>
            </a:r>
            <a:r>
              <a:rPr lang="en-US" sz="1400" b="1" i="1" dirty="0"/>
              <a:t> </a:t>
            </a:r>
            <a:r>
              <a:rPr lang="en-US" sz="1400" b="1" i="1" dirty="0" err="1"/>
              <a:t>đoàn</a:t>
            </a:r>
            <a:r>
              <a:rPr lang="en-US" sz="1400" b="1" i="1" dirty="0"/>
              <a:t> </a:t>
            </a:r>
            <a:r>
              <a:rPr lang="en-US" sz="1400" b="1" i="1" dirty="0" err="1"/>
              <a:t>điện</a:t>
            </a:r>
            <a:r>
              <a:rPr lang="en-US" sz="1400" b="1" i="1" dirty="0"/>
              <a:t> </a:t>
            </a:r>
            <a:r>
              <a:rPr lang="en-US" sz="1400" b="1" i="1" dirty="0" err="1"/>
              <a:t>tử</a:t>
            </a:r>
            <a:r>
              <a:rPr lang="en-US" sz="1400" b="1" i="1" dirty="0"/>
              <a:t> </a:t>
            </a:r>
            <a:r>
              <a:rPr lang="en-US" sz="1400" b="1" i="1" dirty="0" err="1"/>
              <a:t>đa</a:t>
            </a:r>
            <a:r>
              <a:rPr lang="en-US" sz="1400" b="1" i="1" dirty="0"/>
              <a:t> </a:t>
            </a:r>
            <a:r>
              <a:rPr lang="en-US" sz="1400" b="1" i="1" dirty="0" err="1"/>
              <a:t>quốc</a:t>
            </a:r>
            <a:r>
              <a:rPr lang="en-US" sz="1400" b="1" i="1" dirty="0"/>
              <a:t> </a:t>
            </a:r>
            <a:r>
              <a:rPr lang="en-US" sz="1400" b="1" i="1" dirty="0" err="1"/>
              <a:t>gia</a:t>
            </a:r>
            <a:r>
              <a:rPr lang="en-US" sz="1400" b="1" i="1" dirty="0"/>
              <a:t> </a:t>
            </a:r>
            <a:r>
              <a:rPr lang="en-US" sz="1400" b="1" i="1" dirty="0" err="1"/>
              <a:t>có</a:t>
            </a:r>
            <a:r>
              <a:rPr lang="en-US" sz="1400" b="1" i="1" dirty="0"/>
              <a:t> </a:t>
            </a:r>
            <a:r>
              <a:rPr lang="en-US" sz="1400" b="1" i="1" dirty="0" err="1"/>
              <a:t>trụ</a:t>
            </a:r>
            <a:r>
              <a:rPr lang="en-US" sz="1400" b="1" i="1" dirty="0"/>
              <a:t> </a:t>
            </a:r>
            <a:r>
              <a:rPr lang="en-US" sz="1400" b="1" i="1" dirty="0" err="1"/>
              <a:t>sở</a:t>
            </a:r>
            <a:r>
              <a:rPr lang="en-US" sz="1400" b="1" i="1" dirty="0"/>
              <a:t> </a:t>
            </a:r>
            <a:r>
              <a:rPr lang="en-US" sz="1400" b="1" i="1" dirty="0" err="1"/>
              <a:t>đặt</a:t>
            </a:r>
            <a:r>
              <a:rPr lang="en-US" sz="1400" b="1" i="1" dirty="0"/>
              <a:t> </a:t>
            </a:r>
            <a:r>
              <a:rPr lang="en-US" sz="1400" b="1" i="1" dirty="0" err="1"/>
              <a:t>tại</a:t>
            </a:r>
            <a:r>
              <a:rPr lang="en-US" sz="1400" b="1" i="1" dirty="0"/>
              <a:t> </a:t>
            </a:r>
            <a:r>
              <a:rPr lang="en-US" sz="1400" b="1" i="1" dirty="0" err="1"/>
              <a:t>Huệ</a:t>
            </a:r>
            <a:r>
              <a:rPr lang="en-US" sz="1400" b="1" i="1" dirty="0"/>
              <a:t> </a:t>
            </a:r>
            <a:r>
              <a:rPr lang="en-US" sz="1400" b="1" i="1" dirty="0" err="1"/>
              <a:t>Châu</a:t>
            </a:r>
            <a:r>
              <a:rPr lang="en-US" sz="1400" b="1" i="1" dirty="0"/>
              <a:t>, </a:t>
            </a:r>
            <a:r>
              <a:rPr lang="en-US" sz="1400" b="1" i="1" dirty="0" err="1"/>
              <a:t>Quảng</a:t>
            </a:r>
            <a:r>
              <a:rPr lang="en-US" sz="1400" b="1" i="1" dirty="0"/>
              <a:t> </a:t>
            </a:r>
            <a:r>
              <a:rPr lang="en-US" sz="1400" b="1" i="1" dirty="0" err="1"/>
              <a:t>Đông</a:t>
            </a:r>
            <a:r>
              <a:rPr lang="en-US" sz="1400" b="1" i="1" dirty="0"/>
              <a:t>, </a:t>
            </a:r>
            <a:r>
              <a:rPr lang="en-US" sz="1400" b="1" i="1" dirty="0" err="1"/>
              <a:t>Trung</a:t>
            </a:r>
            <a:r>
              <a:rPr lang="en-US" sz="1400" b="1" i="1" dirty="0"/>
              <a:t> </a:t>
            </a:r>
            <a:r>
              <a:rPr lang="en-US" sz="1400" b="1" i="1" dirty="0" err="1"/>
              <a:t>Quốc</a:t>
            </a:r>
            <a:r>
              <a:rPr lang="en-US" sz="1400" b="1" i="1" dirty="0"/>
              <a:t>. </a:t>
            </a:r>
            <a:r>
              <a:rPr lang="en-US" sz="1400" b="1" i="1" dirty="0" err="1">
                <a:hlinkClick r:id="rId2"/>
              </a:rPr>
              <a:t>Tivi</a:t>
            </a:r>
            <a:r>
              <a:rPr lang="en-US" sz="1400" b="1" i="1" dirty="0">
                <a:hlinkClick r:id="rId2"/>
              </a:rPr>
              <a:t> TCL</a:t>
            </a:r>
            <a:r>
              <a:rPr lang="en-US" sz="1400" b="1" i="1" dirty="0"/>
              <a:t> </a:t>
            </a:r>
            <a:r>
              <a:rPr lang="en-US" sz="1400" b="1" i="1" dirty="0" err="1"/>
              <a:t>hiện</a:t>
            </a:r>
            <a:r>
              <a:rPr lang="en-US" sz="1400" b="1" i="1" dirty="0"/>
              <a:t> là </a:t>
            </a:r>
            <a:r>
              <a:rPr lang="en-US" sz="1400" b="1" i="1" dirty="0" err="1"/>
              <a:t>sản</a:t>
            </a:r>
            <a:r>
              <a:rPr lang="en-US" sz="1400" b="1" i="1" dirty="0"/>
              <a:t> </a:t>
            </a:r>
            <a:r>
              <a:rPr lang="en-US" sz="1400" b="1" i="1" dirty="0" err="1"/>
              <a:t>phẩm</a:t>
            </a:r>
            <a:r>
              <a:rPr lang="en-US" sz="1400" b="1" i="1" dirty="0"/>
              <a:t> </a:t>
            </a:r>
            <a:r>
              <a:rPr lang="en-US" sz="1400" b="1" i="1" dirty="0" err="1"/>
              <a:t>được</a:t>
            </a:r>
            <a:r>
              <a:rPr lang="en-US" sz="1400" b="1" i="1" dirty="0"/>
              <a:t> </a:t>
            </a:r>
            <a:r>
              <a:rPr lang="en-US" sz="1400" b="1" i="1" dirty="0" err="1"/>
              <a:t>nhiều</a:t>
            </a:r>
            <a:r>
              <a:rPr lang="en-US" sz="1400" i="1" dirty="0"/>
              <a:t> </a:t>
            </a:r>
            <a:r>
              <a:rPr lang="en-US" sz="1400" i="1" dirty="0" err="1"/>
              <a:t>người</a:t>
            </a:r>
            <a:r>
              <a:rPr lang="en-US" sz="1400" i="1" dirty="0"/>
              <a:t> </a:t>
            </a:r>
            <a:r>
              <a:rPr lang="en-US" sz="1400" i="1" dirty="0" err="1"/>
              <a:t>tiêu</a:t>
            </a:r>
            <a:r>
              <a:rPr lang="en-US" sz="1400" i="1" dirty="0"/>
              <a:t> </a:t>
            </a:r>
            <a:r>
              <a:rPr lang="en-US" sz="1400" i="1" dirty="0" err="1"/>
              <a:t>dùng</a:t>
            </a:r>
            <a:r>
              <a:rPr lang="en-US" sz="1400" i="1" dirty="0"/>
              <a:t> </a:t>
            </a:r>
            <a:r>
              <a:rPr lang="en-US" sz="1400" i="1" dirty="0" err="1"/>
              <a:t>Việt</a:t>
            </a:r>
            <a:r>
              <a:rPr lang="en-US" sz="1400" i="1" dirty="0"/>
              <a:t> Nam </a:t>
            </a:r>
            <a:r>
              <a:rPr lang="en-US" sz="1400" i="1" dirty="0" err="1"/>
              <a:t>lựa</a:t>
            </a:r>
            <a:r>
              <a:rPr lang="en-US" sz="1400" i="1" dirty="0"/>
              <a:t> </a:t>
            </a:r>
            <a:r>
              <a:rPr lang="en-US" sz="1400" i="1" dirty="0" err="1"/>
              <a:t>chọn</a:t>
            </a:r>
            <a:r>
              <a:rPr lang="en-US" sz="1400" i="1" dirty="0"/>
              <a:t> </a:t>
            </a:r>
            <a:r>
              <a:rPr lang="en-US" sz="1400" i="1" dirty="0" err="1"/>
              <a:t>cho</a:t>
            </a:r>
            <a:r>
              <a:rPr lang="en-US" sz="1400" i="1" dirty="0"/>
              <a:t> </a:t>
            </a:r>
            <a:r>
              <a:rPr lang="en-US" sz="1400" i="1" dirty="0" err="1"/>
              <a:t>gia</a:t>
            </a:r>
            <a:r>
              <a:rPr lang="en-US" sz="1400" i="1" dirty="0"/>
              <a:t> </a:t>
            </a:r>
            <a:r>
              <a:rPr lang="en-US" sz="1400" i="1" dirty="0" err="1"/>
              <a:t>đình</a:t>
            </a:r>
            <a:r>
              <a:rPr lang="en-US" sz="1400" i="1" dirty="0"/>
              <a:t> </a:t>
            </a:r>
            <a:r>
              <a:rPr lang="en-US" sz="1400" i="1" dirty="0" err="1"/>
              <a:t>bới</a:t>
            </a:r>
            <a:r>
              <a:rPr lang="en-US" sz="1400" i="1" dirty="0"/>
              <a:t> </a:t>
            </a:r>
            <a:r>
              <a:rPr lang="en-US" sz="1400" i="1" dirty="0" err="1"/>
              <a:t>nhiều</a:t>
            </a:r>
            <a:r>
              <a:rPr lang="en-US" sz="1400" i="1" dirty="0"/>
              <a:t> </a:t>
            </a:r>
            <a:r>
              <a:rPr lang="en-US" sz="1400" i="1" dirty="0" err="1"/>
              <a:t>ưu</a:t>
            </a:r>
            <a:r>
              <a:rPr lang="en-US" sz="1400" i="1" dirty="0"/>
              <a:t> </a:t>
            </a:r>
            <a:r>
              <a:rPr lang="en-US" sz="1400" i="1" dirty="0" err="1"/>
              <a:t>điểm</a:t>
            </a:r>
            <a:r>
              <a:rPr lang="en-US" sz="1400" i="1" dirty="0"/>
              <a:t> </a:t>
            </a:r>
            <a:r>
              <a:rPr lang="en-US" sz="1400" i="1" dirty="0" err="1"/>
              <a:t>sau</a:t>
            </a:r>
            <a:r>
              <a:rPr lang="en-US" sz="1400" i="1" dirty="0"/>
              <a:t>.</a:t>
            </a:r>
            <a:endParaRPr lang="en-US" sz="1400" dirty="0"/>
          </a:p>
          <a:p>
            <a:r>
              <a:rPr lang="en-US" sz="1400" b="1" dirty="0" err="1"/>
              <a:t>Ưu</a:t>
            </a:r>
            <a:r>
              <a:rPr lang="en-US" sz="1400" b="1" dirty="0"/>
              <a:t> </a:t>
            </a:r>
            <a:r>
              <a:rPr lang="en-US" sz="1400" b="1" dirty="0" err="1"/>
              <a:t>điểm</a:t>
            </a:r>
            <a:r>
              <a:rPr lang="en-US" sz="1400" b="1" dirty="0"/>
              <a:t> </a:t>
            </a:r>
            <a:endParaRPr lang="en-US" sz="1400" dirty="0"/>
          </a:p>
          <a:p>
            <a:pPr lvl="0"/>
            <a:r>
              <a:rPr lang="en-US" sz="1400" dirty="0" err="1"/>
              <a:t>Giá</a:t>
            </a:r>
            <a:r>
              <a:rPr lang="en-US" sz="1400" dirty="0"/>
              <a:t> </a:t>
            </a:r>
            <a:r>
              <a:rPr lang="en-US" sz="1400" dirty="0" err="1"/>
              <a:t>cả</a:t>
            </a:r>
            <a:r>
              <a:rPr lang="en-US" sz="1400" dirty="0"/>
              <a:t> </a:t>
            </a:r>
            <a:r>
              <a:rPr lang="en-US" sz="1400" dirty="0" err="1"/>
              <a:t>và</a:t>
            </a:r>
            <a:r>
              <a:rPr lang="en-US" sz="1400" dirty="0"/>
              <a:t> </a:t>
            </a:r>
            <a:r>
              <a:rPr lang="en-US" sz="1400" dirty="0" err="1"/>
              <a:t>kích</a:t>
            </a:r>
            <a:r>
              <a:rPr lang="en-US" sz="1400" dirty="0"/>
              <a:t> </a:t>
            </a:r>
            <a:r>
              <a:rPr lang="en-US" sz="1400" dirty="0" err="1"/>
              <a:t>thước</a:t>
            </a:r>
            <a:r>
              <a:rPr lang="en-US" sz="1400" dirty="0"/>
              <a:t> </a:t>
            </a:r>
            <a:r>
              <a:rPr lang="en-US" sz="1400" dirty="0" err="1"/>
              <a:t>đa</a:t>
            </a:r>
            <a:r>
              <a:rPr lang="en-US" sz="1400" dirty="0"/>
              <a:t> </a:t>
            </a:r>
            <a:r>
              <a:rPr lang="en-US" sz="1400" dirty="0" err="1"/>
              <a:t>dạng</a:t>
            </a:r>
            <a:r>
              <a:rPr lang="en-US" sz="1400" dirty="0"/>
              <a:t>.</a:t>
            </a:r>
          </a:p>
          <a:p>
            <a:pPr lvl="0"/>
            <a:r>
              <a:rPr lang="en-US" sz="1400" dirty="0"/>
              <a:t>Android </a:t>
            </a:r>
            <a:r>
              <a:rPr lang="en-US" sz="1400" dirty="0" err="1"/>
              <a:t>tivi</a:t>
            </a:r>
            <a:r>
              <a:rPr lang="en-US" sz="1400" dirty="0"/>
              <a:t> </a:t>
            </a:r>
            <a:r>
              <a:rPr lang="en-US" sz="1400" dirty="0" err="1"/>
              <a:t>có</a:t>
            </a:r>
            <a:r>
              <a:rPr lang="en-US" sz="1400" dirty="0"/>
              <a:t> </a:t>
            </a:r>
            <a:r>
              <a:rPr lang="en-US" sz="1400" dirty="0" err="1"/>
              <a:t>mức</a:t>
            </a:r>
            <a:r>
              <a:rPr lang="en-US" sz="1400" dirty="0"/>
              <a:t> </a:t>
            </a:r>
            <a:r>
              <a:rPr lang="en-US" sz="1400" dirty="0" err="1"/>
              <a:t>giá</a:t>
            </a:r>
            <a:r>
              <a:rPr lang="en-US" sz="1400" dirty="0"/>
              <a:t> </a:t>
            </a:r>
            <a:r>
              <a:rPr lang="en-US" sz="1400" dirty="0" err="1"/>
              <a:t>rẻ</a:t>
            </a:r>
            <a:r>
              <a:rPr lang="en-US" sz="1400" dirty="0"/>
              <a:t>, </a:t>
            </a:r>
            <a:r>
              <a:rPr lang="en-US" sz="1400" dirty="0" err="1"/>
              <a:t>dễ</a:t>
            </a:r>
            <a:r>
              <a:rPr lang="en-US" sz="1400" dirty="0"/>
              <a:t> </a:t>
            </a:r>
            <a:r>
              <a:rPr lang="en-US" sz="1400" dirty="0" err="1"/>
              <a:t>mua</a:t>
            </a:r>
            <a:r>
              <a:rPr lang="en-US" sz="1400" dirty="0"/>
              <a:t>.</a:t>
            </a:r>
          </a:p>
          <a:p>
            <a:pPr lvl="0"/>
            <a:r>
              <a:rPr lang="en-US" sz="1400" dirty="0" err="1"/>
              <a:t>Hỗ</a:t>
            </a:r>
            <a:r>
              <a:rPr lang="en-US" sz="1400" dirty="0"/>
              <a:t> </a:t>
            </a:r>
            <a:r>
              <a:rPr lang="en-US" sz="1400" dirty="0" err="1"/>
              <a:t>trợ</a:t>
            </a:r>
            <a:r>
              <a:rPr lang="en-US" sz="1400" dirty="0"/>
              <a:t> </a:t>
            </a:r>
            <a:r>
              <a:rPr lang="en-US" sz="1400" dirty="0" err="1"/>
              <a:t>khá</a:t>
            </a:r>
            <a:r>
              <a:rPr lang="en-US" sz="1400" dirty="0"/>
              <a:t> </a:t>
            </a:r>
            <a:r>
              <a:rPr lang="en-US" sz="1400" dirty="0" err="1"/>
              <a:t>tốt</a:t>
            </a:r>
            <a:r>
              <a:rPr lang="en-US" sz="1400" dirty="0"/>
              <a:t> </a:t>
            </a:r>
            <a:r>
              <a:rPr lang="en-US" sz="1400" dirty="0" err="1"/>
              <a:t>kết</a:t>
            </a:r>
            <a:r>
              <a:rPr lang="en-US" sz="1400" dirty="0"/>
              <a:t> </a:t>
            </a:r>
            <a:r>
              <a:rPr lang="en-US" sz="1400" dirty="0" err="1"/>
              <a:t>nối</a:t>
            </a:r>
            <a:r>
              <a:rPr lang="en-US" sz="1400" dirty="0"/>
              <a:t> </a:t>
            </a:r>
            <a:r>
              <a:rPr lang="en-US" sz="1400" dirty="0" err="1"/>
              <a:t>chuột</a:t>
            </a:r>
            <a:r>
              <a:rPr lang="en-US" sz="1400" dirty="0"/>
              <a:t> </a:t>
            </a:r>
            <a:r>
              <a:rPr lang="en-US" sz="1400" dirty="0" err="1"/>
              <a:t>bàn</a:t>
            </a:r>
            <a:r>
              <a:rPr lang="en-US" sz="1400" dirty="0"/>
              <a:t> </a:t>
            </a:r>
            <a:r>
              <a:rPr lang="en-US" sz="1400" dirty="0" err="1"/>
              <a:t>phím</a:t>
            </a:r>
            <a:r>
              <a:rPr lang="en-US" sz="1400" dirty="0"/>
              <a:t>.</a:t>
            </a:r>
          </a:p>
          <a:p>
            <a:pPr lvl="0"/>
            <a:r>
              <a:rPr lang="en-US" sz="1400" dirty="0" err="1"/>
              <a:t>Ngoài</a:t>
            </a:r>
            <a:r>
              <a:rPr lang="en-US" sz="1400" dirty="0"/>
              <a:t> </a:t>
            </a:r>
            <a:r>
              <a:rPr lang="en-US" sz="1400" dirty="0" err="1"/>
              <a:t>các</a:t>
            </a:r>
            <a:r>
              <a:rPr lang="en-US" sz="1400" dirty="0"/>
              <a:t> </a:t>
            </a:r>
            <a:r>
              <a:rPr lang="en-US" sz="1400" dirty="0" err="1"/>
              <a:t>ứng</a:t>
            </a:r>
            <a:r>
              <a:rPr lang="en-US" sz="1400" dirty="0"/>
              <a:t> </a:t>
            </a:r>
            <a:r>
              <a:rPr lang="en-US" sz="1400" dirty="0" err="1"/>
              <a:t>dụng</a:t>
            </a:r>
            <a:r>
              <a:rPr lang="en-US" sz="1400" dirty="0"/>
              <a:t> </a:t>
            </a:r>
            <a:r>
              <a:rPr lang="en-US" sz="1400" dirty="0" err="1"/>
              <a:t>có</a:t>
            </a:r>
            <a:r>
              <a:rPr lang="en-US" sz="1400" dirty="0"/>
              <a:t> </a:t>
            </a:r>
            <a:r>
              <a:rPr lang="en-US" sz="1400" dirty="0" err="1"/>
              <a:t>sẵn</a:t>
            </a:r>
            <a:r>
              <a:rPr lang="en-US" sz="1400" dirty="0"/>
              <a:t>, </a:t>
            </a:r>
            <a:r>
              <a:rPr lang="en-US" sz="1400" dirty="0" err="1"/>
              <a:t>có</a:t>
            </a:r>
            <a:r>
              <a:rPr lang="en-US" sz="1400" dirty="0"/>
              <a:t> </a:t>
            </a:r>
            <a:r>
              <a:rPr lang="en-US" sz="1400" dirty="0" err="1"/>
              <a:t>thể</a:t>
            </a:r>
            <a:r>
              <a:rPr lang="en-US" sz="1400" dirty="0"/>
              <a:t> </a:t>
            </a:r>
            <a:r>
              <a:rPr lang="en-US" sz="1400" dirty="0" err="1"/>
              <a:t>tải</a:t>
            </a:r>
            <a:r>
              <a:rPr lang="en-US" sz="1400" dirty="0"/>
              <a:t> </a:t>
            </a:r>
            <a:r>
              <a:rPr lang="en-US" sz="1400" dirty="0" err="1"/>
              <a:t>thêm</a:t>
            </a:r>
            <a:r>
              <a:rPr lang="en-US" sz="1400" dirty="0"/>
              <a:t> </a:t>
            </a:r>
            <a:r>
              <a:rPr lang="en-US" sz="1400" dirty="0" err="1"/>
              <a:t>các</a:t>
            </a:r>
            <a:r>
              <a:rPr lang="en-US" sz="1400" dirty="0"/>
              <a:t> </a:t>
            </a:r>
            <a:r>
              <a:rPr lang="en-US" sz="1400" dirty="0" err="1"/>
              <a:t>ứng</a:t>
            </a:r>
            <a:r>
              <a:rPr lang="en-US" sz="1400" dirty="0"/>
              <a:t> </a:t>
            </a:r>
            <a:r>
              <a:rPr lang="en-US" sz="1400" dirty="0" err="1"/>
              <a:t>dụng</a:t>
            </a:r>
            <a:r>
              <a:rPr lang="en-US" sz="1400" dirty="0"/>
              <a:t> </a:t>
            </a:r>
            <a:r>
              <a:rPr lang="en-US" sz="1400" dirty="0" err="1"/>
              <a:t>ngoài</a:t>
            </a:r>
            <a:r>
              <a:rPr lang="en-US" sz="1400" dirty="0"/>
              <a:t> </a:t>
            </a:r>
            <a:r>
              <a:rPr lang="en-US" sz="1400" dirty="0" err="1"/>
              <a:t>bằng</a:t>
            </a:r>
            <a:r>
              <a:rPr lang="en-US" sz="1400" dirty="0"/>
              <a:t> file </a:t>
            </a:r>
            <a:r>
              <a:rPr lang="en-US" sz="1400" dirty="0" err="1"/>
              <a:t>apk</a:t>
            </a:r>
            <a:r>
              <a:rPr lang="en-US" sz="1400" dirty="0"/>
              <a:t>.</a:t>
            </a:r>
          </a:p>
          <a:p>
            <a:pPr lvl="0"/>
            <a:r>
              <a:rPr lang="en-US" sz="1400" dirty="0" err="1"/>
              <a:t>Giao</a:t>
            </a:r>
            <a:r>
              <a:rPr lang="en-US" sz="1400" dirty="0"/>
              <a:t> </a:t>
            </a:r>
            <a:r>
              <a:rPr lang="en-US" sz="1400" dirty="0" err="1"/>
              <a:t>diện</a:t>
            </a:r>
            <a:r>
              <a:rPr lang="en-US" sz="1400" dirty="0"/>
              <a:t> </a:t>
            </a:r>
            <a:r>
              <a:rPr lang="en-US" sz="1400" dirty="0" err="1"/>
              <a:t>tivi</a:t>
            </a:r>
            <a:r>
              <a:rPr lang="en-US" sz="1400" dirty="0"/>
              <a:t> </a:t>
            </a:r>
            <a:r>
              <a:rPr lang="en-US" sz="1400" dirty="0" err="1"/>
              <a:t>màu</a:t>
            </a:r>
            <a:r>
              <a:rPr lang="en-US" sz="1400" dirty="0"/>
              <a:t> </a:t>
            </a:r>
            <a:r>
              <a:rPr lang="en-US" sz="1400" dirty="0" err="1"/>
              <a:t>sắc</a:t>
            </a:r>
            <a:r>
              <a:rPr lang="en-US" sz="1400" dirty="0"/>
              <a:t> </a:t>
            </a:r>
            <a:r>
              <a:rPr lang="en-US" sz="1400" dirty="0" err="1"/>
              <a:t>đẹp</a:t>
            </a:r>
            <a:r>
              <a:rPr lang="en-US" sz="1400" dirty="0"/>
              <a:t>, </a:t>
            </a:r>
            <a:r>
              <a:rPr lang="en-US" sz="1400" dirty="0" err="1"/>
              <a:t>rực</a:t>
            </a:r>
            <a:r>
              <a:rPr lang="en-US" sz="1400" dirty="0"/>
              <a:t> </a:t>
            </a:r>
            <a:r>
              <a:rPr lang="en-US" sz="1400" dirty="0" err="1"/>
              <a:t>rỡ</a:t>
            </a:r>
            <a:r>
              <a:rPr lang="en-US" sz="1400" dirty="0"/>
              <a:t>, </a:t>
            </a:r>
            <a:r>
              <a:rPr lang="en-US" sz="1400" dirty="0" err="1"/>
              <a:t>tạo</a:t>
            </a:r>
            <a:r>
              <a:rPr lang="en-US" sz="1400" dirty="0"/>
              <a:t> </a:t>
            </a:r>
            <a:r>
              <a:rPr lang="en-US" sz="1400" dirty="0" err="1"/>
              <a:t>cảm</a:t>
            </a:r>
            <a:r>
              <a:rPr lang="en-US" sz="1400" dirty="0"/>
              <a:t> </a:t>
            </a:r>
            <a:r>
              <a:rPr lang="en-US" sz="1400" dirty="0" err="1"/>
              <a:t>giác</a:t>
            </a:r>
            <a:r>
              <a:rPr lang="en-US" sz="1400" dirty="0"/>
              <a:t> </a:t>
            </a:r>
            <a:r>
              <a:rPr lang="en-US" sz="1400" dirty="0" err="1"/>
              <a:t>hứng</a:t>
            </a:r>
            <a:r>
              <a:rPr lang="en-US" sz="1400" dirty="0"/>
              <a:t> </a:t>
            </a:r>
            <a:r>
              <a:rPr lang="en-US" sz="1400" dirty="0" err="1"/>
              <a:t>khởi</a:t>
            </a:r>
            <a:r>
              <a:rPr lang="en-US" sz="1400" dirty="0"/>
              <a:t> </a:t>
            </a:r>
            <a:r>
              <a:rPr lang="en-US" sz="1400" dirty="0" err="1"/>
              <a:t>khi</a:t>
            </a:r>
            <a:r>
              <a:rPr lang="en-US" sz="1400" dirty="0"/>
              <a:t> </a:t>
            </a:r>
            <a:r>
              <a:rPr lang="en-US" sz="1400" dirty="0" err="1"/>
              <a:t>dùng</a:t>
            </a:r>
            <a:r>
              <a:rPr lang="en-US" sz="1400" dirty="0"/>
              <a:t>. </a:t>
            </a:r>
            <a:r>
              <a:rPr lang="en-US" sz="1400" dirty="0" err="1"/>
              <a:t>Hệ</a:t>
            </a:r>
            <a:r>
              <a:rPr lang="en-US" sz="1400" dirty="0"/>
              <a:t> </a:t>
            </a:r>
            <a:r>
              <a:rPr lang="en-US" sz="1400" dirty="0" err="1"/>
              <a:t>điều</a:t>
            </a:r>
            <a:r>
              <a:rPr lang="en-US" sz="1400" dirty="0"/>
              <a:t> </a:t>
            </a:r>
            <a:r>
              <a:rPr lang="en-US" sz="1400" dirty="0" err="1"/>
              <a:t>hành</a:t>
            </a:r>
            <a:r>
              <a:rPr lang="en-US" sz="1400" dirty="0"/>
              <a:t> Android </a:t>
            </a:r>
            <a:r>
              <a:rPr lang="en-US" sz="1400" dirty="0" err="1"/>
              <a:t>tivi</a:t>
            </a:r>
            <a:r>
              <a:rPr lang="en-US" sz="1400" dirty="0"/>
              <a:t> </a:t>
            </a:r>
            <a:r>
              <a:rPr lang="en-US" sz="1400" dirty="0" err="1"/>
              <a:t>mới</a:t>
            </a:r>
            <a:r>
              <a:rPr lang="en-US" sz="1400" dirty="0"/>
              <a:t> </a:t>
            </a:r>
            <a:r>
              <a:rPr lang="en-US" sz="1400" dirty="0" err="1"/>
              <a:t>nhất</a:t>
            </a:r>
            <a:r>
              <a:rPr lang="en-US" sz="1400" dirty="0"/>
              <a:t> 9.0 </a:t>
            </a:r>
            <a:r>
              <a:rPr lang="en-US" sz="1400" dirty="0" err="1"/>
              <a:t>tại</a:t>
            </a:r>
            <a:r>
              <a:rPr lang="en-US" sz="1400" dirty="0"/>
              <a:t> </a:t>
            </a:r>
            <a:r>
              <a:rPr lang="en-US" sz="1400" dirty="0" err="1"/>
              <a:t>thời</a:t>
            </a:r>
            <a:r>
              <a:rPr lang="en-US" sz="1400" dirty="0"/>
              <a:t> </a:t>
            </a:r>
            <a:r>
              <a:rPr lang="en-US" sz="1400" dirty="0" err="1"/>
              <a:t>điểm</a:t>
            </a:r>
            <a:r>
              <a:rPr lang="en-US" sz="1400" dirty="0"/>
              <a:t> </a:t>
            </a:r>
            <a:r>
              <a:rPr lang="en-US" sz="1400" dirty="0" err="1"/>
              <a:t>tháng</a:t>
            </a:r>
            <a:r>
              <a:rPr lang="en-US" sz="1400" dirty="0"/>
              <a:t> 1/2020 </a:t>
            </a:r>
            <a:r>
              <a:rPr lang="en-US" sz="1400" dirty="0" err="1"/>
              <a:t>có</a:t>
            </a:r>
            <a:r>
              <a:rPr lang="en-US" sz="1400" dirty="0"/>
              <a:t> </a:t>
            </a:r>
            <a:r>
              <a:rPr lang="en-US" sz="1400" dirty="0" err="1"/>
              <a:t>mức</a:t>
            </a:r>
            <a:r>
              <a:rPr lang="en-US" sz="1400" dirty="0"/>
              <a:t> </a:t>
            </a:r>
            <a:r>
              <a:rPr lang="en-US" sz="1400" dirty="0" err="1"/>
              <a:t>giá</a:t>
            </a:r>
            <a:r>
              <a:rPr lang="en-US" sz="1400" dirty="0"/>
              <a:t> </a:t>
            </a:r>
            <a:r>
              <a:rPr lang="en-US" sz="1400" dirty="0" err="1"/>
              <a:t>rẻ</a:t>
            </a:r>
            <a:r>
              <a:rPr lang="en-US" sz="1400" dirty="0"/>
              <a:t> </a:t>
            </a:r>
            <a:r>
              <a:rPr lang="en-US" sz="1400" dirty="0" err="1"/>
              <a:t>dễ</a:t>
            </a:r>
            <a:r>
              <a:rPr lang="en-US" sz="1400" dirty="0"/>
              <a:t> </a:t>
            </a:r>
            <a:r>
              <a:rPr lang="en-US" sz="1400" dirty="0" err="1"/>
              <a:t>mua</a:t>
            </a:r>
            <a:r>
              <a:rPr lang="en-US" sz="1400" dirty="0"/>
              <a:t>.</a:t>
            </a:r>
          </a:p>
          <a:p>
            <a:pPr lvl="0"/>
            <a:r>
              <a:rPr lang="en-US" sz="1400" dirty="0" err="1"/>
              <a:t>Kho</a:t>
            </a:r>
            <a:r>
              <a:rPr lang="en-US" sz="1400" dirty="0"/>
              <a:t> </a:t>
            </a:r>
            <a:r>
              <a:rPr lang="en-US" sz="1400" dirty="0" err="1"/>
              <a:t>ứng</a:t>
            </a:r>
            <a:r>
              <a:rPr lang="en-US" sz="1400" dirty="0"/>
              <a:t> </a:t>
            </a:r>
            <a:r>
              <a:rPr lang="en-US" sz="1400" dirty="0" err="1"/>
              <a:t>dụng</a:t>
            </a:r>
            <a:r>
              <a:rPr lang="en-US" sz="1400" dirty="0"/>
              <a:t> </a:t>
            </a:r>
            <a:r>
              <a:rPr lang="en-US" sz="1400" dirty="0" err="1"/>
              <a:t>của</a:t>
            </a:r>
            <a:r>
              <a:rPr lang="en-US" sz="1400" dirty="0"/>
              <a:t> HDH Android </a:t>
            </a:r>
            <a:r>
              <a:rPr lang="en-US" sz="1400" dirty="0" err="1"/>
              <a:t>đa</a:t>
            </a:r>
            <a:r>
              <a:rPr lang="en-US" sz="1400" dirty="0"/>
              <a:t> </a:t>
            </a:r>
            <a:r>
              <a:rPr lang="en-US" sz="1400" dirty="0" err="1"/>
              <a:t>dạng</a:t>
            </a:r>
            <a:r>
              <a:rPr lang="en-US" sz="1400" dirty="0"/>
              <a:t> </a:t>
            </a:r>
            <a:r>
              <a:rPr lang="en-US" sz="1400" dirty="0" err="1"/>
              <a:t>phong</a:t>
            </a:r>
            <a:r>
              <a:rPr lang="en-US" sz="1400" dirty="0"/>
              <a:t> </a:t>
            </a:r>
            <a:r>
              <a:rPr lang="en-US" sz="1400" dirty="0" err="1"/>
              <a:t>phú</a:t>
            </a:r>
            <a:r>
              <a:rPr lang="en-US" sz="1400" dirty="0"/>
              <a:t> </a:t>
            </a:r>
            <a:r>
              <a:rPr lang="en-US" sz="1400" dirty="0" err="1"/>
              <a:t>như</a:t>
            </a:r>
            <a:r>
              <a:rPr lang="en-US" sz="1400" dirty="0"/>
              <a:t>: FPT Play, </a:t>
            </a:r>
            <a:r>
              <a:rPr lang="en-US" sz="1400" dirty="0" err="1"/>
              <a:t>Fim</a:t>
            </a:r>
            <a:r>
              <a:rPr lang="en-US" sz="1400" dirty="0"/>
              <a:t>+, VTV Cab,...</a:t>
            </a:r>
          </a:p>
          <a:p>
            <a:pPr lvl="0"/>
            <a:r>
              <a:rPr lang="en-US" sz="1400" dirty="0" err="1"/>
              <a:t>Ứng</a:t>
            </a:r>
            <a:r>
              <a:rPr lang="en-US" sz="1400" dirty="0"/>
              <a:t> </a:t>
            </a:r>
            <a:r>
              <a:rPr lang="en-US" sz="1400" dirty="0" err="1"/>
              <a:t>dụng</a:t>
            </a:r>
            <a:r>
              <a:rPr lang="en-US" sz="1400" dirty="0"/>
              <a:t> T-cast </a:t>
            </a:r>
            <a:r>
              <a:rPr lang="en-US" sz="1400" dirty="0" err="1"/>
              <a:t>cho</a:t>
            </a:r>
            <a:r>
              <a:rPr lang="en-US" sz="1400" dirty="0"/>
              <a:t> </a:t>
            </a:r>
            <a:r>
              <a:rPr lang="en-US" sz="1400" dirty="0" err="1"/>
              <a:t>phép</a:t>
            </a:r>
            <a:r>
              <a:rPr lang="en-US" sz="1400" dirty="0"/>
              <a:t> </a:t>
            </a:r>
            <a:r>
              <a:rPr lang="en-US" sz="1400" dirty="0" err="1"/>
              <a:t>chiếu</a:t>
            </a:r>
            <a:r>
              <a:rPr lang="en-US" sz="1400" dirty="0"/>
              <a:t> </a:t>
            </a:r>
            <a:r>
              <a:rPr lang="en-US" sz="1400" dirty="0" err="1"/>
              <a:t>màn</a:t>
            </a:r>
            <a:r>
              <a:rPr lang="en-US" sz="1400" dirty="0"/>
              <a:t> </a:t>
            </a:r>
            <a:r>
              <a:rPr lang="en-US" sz="1400" dirty="0" err="1"/>
              <a:t>hình</a:t>
            </a:r>
            <a:r>
              <a:rPr lang="en-US" sz="1400" dirty="0"/>
              <a:t> </a:t>
            </a:r>
            <a:r>
              <a:rPr lang="en-US" sz="1400" dirty="0" err="1"/>
              <a:t>lên</a:t>
            </a:r>
            <a:r>
              <a:rPr lang="en-US" sz="1400" dirty="0"/>
              <a:t> </a:t>
            </a:r>
            <a:r>
              <a:rPr lang="en-US" sz="1400" dirty="0" err="1"/>
              <a:t>tivi</a:t>
            </a:r>
            <a:r>
              <a:rPr lang="en-US" sz="1400" dirty="0"/>
              <a:t> </a:t>
            </a:r>
            <a:r>
              <a:rPr lang="en-US" sz="1400" dirty="0" err="1"/>
              <a:t>và</a:t>
            </a:r>
            <a:r>
              <a:rPr lang="en-US" sz="1400" dirty="0"/>
              <a:t> </a:t>
            </a:r>
            <a:r>
              <a:rPr lang="en-US" sz="1400" dirty="0" err="1"/>
              <a:t>ngược</a:t>
            </a:r>
            <a:r>
              <a:rPr lang="en-US" sz="1400" dirty="0"/>
              <a:t> </a:t>
            </a:r>
            <a:r>
              <a:rPr lang="en-US" sz="1400" dirty="0" err="1"/>
              <a:t>lại</a:t>
            </a:r>
            <a:r>
              <a:rPr lang="en-US" sz="1400" dirty="0"/>
              <a:t> </a:t>
            </a:r>
            <a:r>
              <a:rPr lang="en-US" sz="1400" dirty="0" err="1"/>
              <a:t>từ</a:t>
            </a:r>
            <a:r>
              <a:rPr lang="en-US" sz="1400" dirty="0"/>
              <a:t> </a:t>
            </a:r>
            <a:r>
              <a:rPr lang="en-US" sz="1400" dirty="0" err="1"/>
              <a:t>màn</a:t>
            </a:r>
            <a:r>
              <a:rPr lang="en-US" sz="1400" dirty="0"/>
              <a:t> </a:t>
            </a:r>
            <a:r>
              <a:rPr lang="en-US" sz="1400" dirty="0" err="1"/>
              <a:t>hình</a:t>
            </a:r>
            <a:r>
              <a:rPr lang="en-US" sz="1400" dirty="0"/>
              <a:t> </a:t>
            </a:r>
            <a:r>
              <a:rPr lang="en-US" sz="1400" dirty="0" err="1"/>
              <a:t>tivi</a:t>
            </a:r>
            <a:r>
              <a:rPr lang="en-US" sz="1400" dirty="0"/>
              <a:t> </a:t>
            </a:r>
            <a:r>
              <a:rPr lang="en-US" sz="1400" dirty="0" err="1"/>
              <a:t>xuống</a:t>
            </a:r>
            <a:r>
              <a:rPr lang="en-US" sz="1400" dirty="0"/>
              <a:t> </a:t>
            </a:r>
            <a:r>
              <a:rPr lang="en-US" sz="1400" dirty="0" err="1"/>
              <a:t>điện</a:t>
            </a:r>
            <a:r>
              <a:rPr lang="en-US" sz="1400" dirty="0"/>
              <a:t> </a:t>
            </a:r>
            <a:r>
              <a:rPr lang="en-US" sz="1400" dirty="0" err="1"/>
              <a:t>thoại</a:t>
            </a:r>
            <a:r>
              <a:rPr lang="en-US" sz="1400" dirty="0"/>
              <a:t>, </a:t>
            </a:r>
            <a:r>
              <a:rPr lang="en-US" sz="1400" dirty="0" err="1"/>
              <a:t>kết</a:t>
            </a:r>
            <a:r>
              <a:rPr lang="en-US" sz="1400" dirty="0"/>
              <a:t> </a:t>
            </a:r>
            <a:r>
              <a:rPr lang="en-US" sz="1400" dirty="0" err="1"/>
              <a:t>nối</a:t>
            </a:r>
            <a:r>
              <a:rPr lang="en-US" sz="1400" dirty="0"/>
              <a:t> </a:t>
            </a:r>
            <a:r>
              <a:rPr lang="en-US" sz="1400" dirty="0" err="1"/>
              <a:t>nhanh</a:t>
            </a:r>
            <a:r>
              <a:rPr lang="en-US" sz="1400" dirty="0"/>
              <a:t>, </a:t>
            </a:r>
            <a:r>
              <a:rPr lang="en-US" sz="1400" dirty="0" err="1"/>
              <a:t>dễ</a:t>
            </a:r>
            <a:r>
              <a:rPr lang="en-US" sz="1400" dirty="0"/>
              <a:t>, </a:t>
            </a:r>
            <a:r>
              <a:rPr lang="en-US" sz="1400" dirty="0" err="1"/>
              <a:t>có</a:t>
            </a:r>
            <a:r>
              <a:rPr lang="en-US" sz="1400" dirty="0"/>
              <a:t> </a:t>
            </a:r>
            <a:r>
              <a:rPr lang="en-US" sz="1400" dirty="0" err="1"/>
              <a:t>thêm</a:t>
            </a:r>
            <a:r>
              <a:rPr lang="en-US" sz="1400" dirty="0"/>
              <a:t> </a:t>
            </a:r>
            <a:r>
              <a:rPr lang="en-US" sz="1400" dirty="0" err="1"/>
              <a:t>tính</a:t>
            </a:r>
            <a:r>
              <a:rPr lang="en-US" sz="1400" dirty="0"/>
              <a:t> </a:t>
            </a:r>
            <a:r>
              <a:rPr lang="en-US" sz="1400" dirty="0" err="1"/>
              <a:t>năng</a:t>
            </a:r>
            <a:r>
              <a:rPr lang="en-US" sz="1400" dirty="0"/>
              <a:t> </a:t>
            </a:r>
            <a:r>
              <a:rPr lang="en-US" sz="1400" dirty="0" err="1"/>
              <a:t>dùng</a:t>
            </a:r>
            <a:r>
              <a:rPr lang="en-US" sz="1400" dirty="0"/>
              <a:t> </a:t>
            </a:r>
            <a:r>
              <a:rPr lang="en-US" sz="1400" dirty="0" err="1"/>
              <a:t>điện</a:t>
            </a:r>
            <a:r>
              <a:rPr lang="en-US" sz="1400" dirty="0"/>
              <a:t> </a:t>
            </a:r>
            <a:r>
              <a:rPr lang="en-US" sz="1400" dirty="0" err="1"/>
              <a:t>thoại</a:t>
            </a:r>
            <a:r>
              <a:rPr lang="en-US" sz="1400" dirty="0"/>
              <a:t> </a:t>
            </a:r>
            <a:r>
              <a:rPr lang="en-US" sz="1400" dirty="0" err="1"/>
              <a:t>chụp</a:t>
            </a:r>
            <a:r>
              <a:rPr lang="en-US" sz="1400" dirty="0"/>
              <a:t> </a:t>
            </a:r>
            <a:r>
              <a:rPr lang="en-US" sz="1400" dirty="0" err="1"/>
              <a:t>lại</a:t>
            </a:r>
            <a:r>
              <a:rPr lang="en-US" sz="1400" dirty="0"/>
              <a:t> </a:t>
            </a:r>
            <a:r>
              <a:rPr lang="en-US" sz="1400" dirty="0" err="1"/>
              <a:t>màn</a:t>
            </a:r>
            <a:r>
              <a:rPr lang="en-US" sz="1400" dirty="0"/>
              <a:t> </a:t>
            </a:r>
            <a:r>
              <a:rPr lang="en-US" sz="1400" dirty="0" err="1"/>
              <a:t>hình</a:t>
            </a:r>
            <a:r>
              <a:rPr lang="en-US" sz="1400" dirty="0"/>
              <a:t> </a:t>
            </a:r>
            <a:r>
              <a:rPr lang="en-US" sz="1400" dirty="0" err="1"/>
              <a:t>tivi</a:t>
            </a:r>
            <a:r>
              <a:rPr lang="en-US" sz="1400" dirty="0"/>
              <a:t>.</a:t>
            </a:r>
          </a:p>
          <a:p>
            <a:pPr lvl="0"/>
            <a:r>
              <a:rPr lang="en-US" sz="1400" dirty="0"/>
              <a:t>Remote </a:t>
            </a:r>
            <a:r>
              <a:rPr lang="en-US" sz="1400" dirty="0" err="1"/>
              <a:t>thông</a:t>
            </a:r>
            <a:r>
              <a:rPr lang="en-US" sz="1400" dirty="0"/>
              <a:t> minh </a:t>
            </a:r>
            <a:r>
              <a:rPr lang="en-US" sz="1400" dirty="0" err="1"/>
              <a:t>hỗ</a:t>
            </a:r>
            <a:r>
              <a:rPr lang="en-US" sz="1400" dirty="0"/>
              <a:t> </a:t>
            </a:r>
            <a:r>
              <a:rPr lang="en-US" sz="1400" dirty="0" err="1"/>
              <a:t>trợ</a:t>
            </a:r>
            <a:r>
              <a:rPr lang="en-US" sz="1400" dirty="0"/>
              <a:t> </a:t>
            </a:r>
            <a:r>
              <a:rPr lang="en-US" sz="1400" dirty="0" err="1"/>
              <a:t>tìm</a:t>
            </a:r>
            <a:r>
              <a:rPr lang="en-US" sz="1400" dirty="0"/>
              <a:t> </a:t>
            </a:r>
            <a:r>
              <a:rPr lang="en-US" sz="1400" dirty="0" err="1"/>
              <a:t>kiếm</a:t>
            </a:r>
            <a:r>
              <a:rPr lang="en-US" sz="1400" dirty="0"/>
              <a:t> </a:t>
            </a:r>
            <a:r>
              <a:rPr lang="en-US" sz="1400" dirty="0" err="1"/>
              <a:t>giọng</a:t>
            </a:r>
            <a:r>
              <a:rPr lang="en-US" sz="1400" dirty="0"/>
              <a:t> </a:t>
            </a:r>
            <a:r>
              <a:rPr lang="en-US" sz="1400" dirty="0" err="1"/>
              <a:t>nói</a:t>
            </a:r>
            <a:r>
              <a:rPr lang="en-US" sz="1400" dirty="0"/>
              <a:t> </a:t>
            </a:r>
            <a:r>
              <a:rPr lang="en-US" sz="1400" dirty="0" err="1"/>
              <a:t>tiếng</a:t>
            </a:r>
            <a:r>
              <a:rPr lang="en-US" sz="1400" dirty="0"/>
              <a:t> </a:t>
            </a:r>
            <a:r>
              <a:rPr lang="en-US" sz="1400" dirty="0" err="1"/>
              <a:t>Việt</a:t>
            </a:r>
            <a:r>
              <a:rPr lang="en-US" sz="1400" dirty="0"/>
              <a:t> 3 </a:t>
            </a:r>
            <a:r>
              <a:rPr lang="en-US" sz="1400" dirty="0" err="1"/>
              <a:t>miền</a:t>
            </a:r>
            <a:r>
              <a:rPr lang="en-US" sz="1400" dirty="0"/>
              <a:t> (</a:t>
            </a:r>
            <a:r>
              <a:rPr lang="en-US" sz="1400" dirty="0" err="1"/>
              <a:t>Bắc</a:t>
            </a:r>
            <a:r>
              <a:rPr lang="en-US" sz="1400" dirty="0"/>
              <a:t>, </a:t>
            </a:r>
            <a:r>
              <a:rPr lang="en-US" sz="1400" dirty="0" err="1"/>
              <a:t>Trung</a:t>
            </a:r>
            <a:r>
              <a:rPr lang="en-US" sz="1400" dirty="0"/>
              <a:t>, Nam).</a:t>
            </a:r>
          </a:p>
          <a:p>
            <a:pPr lvl="0"/>
            <a:r>
              <a:rPr lang="en-US" sz="1400" dirty="0" err="1"/>
              <a:t>Đề</a:t>
            </a:r>
            <a:r>
              <a:rPr lang="en-US" sz="1400" dirty="0"/>
              <a:t> </a:t>
            </a:r>
            <a:r>
              <a:rPr lang="en-US" sz="1400" dirty="0" err="1"/>
              <a:t>xuất</a:t>
            </a:r>
            <a:r>
              <a:rPr lang="en-US" sz="1400" dirty="0"/>
              <a:t> </a:t>
            </a:r>
            <a:r>
              <a:rPr lang="en-US" sz="1400" dirty="0" err="1"/>
              <a:t>nội</a:t>
            </a:r>
            <a:r>
              <a:rPr lang="en-US" sz="1400" dirty="0"/>
              <a:t> dung </a:t>
            </a:r>
            <a:r>
              <a:rPr lang="en-US" sz="1400" dirty="0" err="1"/>
              <a:t>đúng</a:t>
            </a:r>
            <a:r>
              <a:rPr lang="en-US" sz="1400" dirty="0"/>
              <a:t> </a:t>
            </a:r>
            <a:r>
              <a:rPr lang="en-US" sz="1400" dirty="0" err="1"/>
              <a:t>nhu</a:t>
            </a:r>
            <a:r>
              <a:rPr lang="en-US" sz="1400" dirty="0"/>
              <a:t> </a:t>
            </a:r>
            <a:r>
              <a:rPr lang="en-US" sz="1400" dirty="0" err="1"/>
              <a:t>cầu</a:t>
            </a:r>
            <a:r>
              <a:rPr lang="en-US" sz="1400" dirty="0"/>
              <a:t>, </a:t>
            </a:r>
            <a:r>
              <a:rPr lang="en-US" sz="1400" dirty="0" err="1"/>
              <a:t>kết</a:t>
            </a:r>
            <a:r>
              <a:rPr lang="en-US" sz="1400" dirty="0"/>
              <a:t> </a:t>
            </a:r>
            <a:r>
              <a:rPr lang="en-US" sz="1400" dirty="0" err="1"/>
              <a:t>nối</a:t>
            </a:r>
            <a:r>
              <a:rPr lang="en-US" sz="1400" dirty="0"/>
              <a:t> </a:t>
            </a:r>
            <a:r>
              <a:rPr lang="en-US" sz="1400" dirty="0" err="1"/>
              <a:t>nhiều</a:t>
            </a:r>
            <a:r>
              <a:rPr lang="en-US" sz="1400" dirty="0"/>
              <a:t> </a:t>
            </a:r>
            <a:r>
              <a:rPr lang="en-US" sz="1400" dirty="0" err="1"/>
              <a:t>thiết</a:t>
            </a:r>
            <a:r>
              <a:rPr lang="en-US" sz="1400" dirty="0"/>
              <a:t> </a:t>
            </a:r>
            <a:r>
              <a:rPr lang="en-US" sz="1400" dirty="0" err="1"/>
              <a:t>bị</a:t>
            </a:r>
            <a:r>
              <a:rPr lang="en-US" sz="1400" dirty="0"/>
              <a:t> </a:t>
            </a:r>
            <a:r>
              <a:rPr lang="en-US" sz="1400" dirty="0" err="1"/>
              <a:t>thông</a:t>
            </a:r>
            <a:r>
              <a:rPr lang="en-US" sz="1400" dirty="0"/>
              <a:t> minh </a:t>
            </a:r>
            <a:r>
              <a:rPr lang="en-US" sz="1400" dirty="0" err="1"/>
              <a:t>cùng</a:t>
            </a:r>
            <a:r>
              <a:rPr lang="en-US" sz="1400" dirty="0"/>
              <a:t> </a:t>
            </a:r>
            <a:r>
              <a:rPr lang="en-US" sz="1400" dirty="0" err="1"/>
              <a:t>với</a:t>
            </a:r>
            <a:r>
              <a:rPr lang="en-US" sz="1400" dirty="0"/>
              <a:t> </a:t>
            </a:r>
            <a:r>
              <a:rPr lang="en-US" sz="1400" dirty="0" err="1"/>
              <a:t>trợ</a:t>
            </a:r>
            <a:r>
              <a:rPr lang="en-US" sz="1400" dirty="0"/>
              <a:t> </a:t>
            </a:r>
            <a:r>
              <a:rPr lang="en-US" sz="1400" dirty="0" err="1"/>
              <a:t>lý</a:t>
            </a:r>
            <a:r>
              <a:rPr lang="en-US" sz="1400" dirty="0"/>
              <a:t> </a:t>
            </a:r>
            <a:r>
              <a:rPr lang="en-US" sz="1400" dirty="0" err="1"/>
              <a:t>ảo</a:t>
            </a:r>
            <a:r>
              <a:rPr lang="en-US" sz="1400" dirty="0"/>
              <a:t> Google Assistant.</a:t>
            </a:r>
          </a:p>
          <a:p>
            <a:r>
              <a:rPr lang="en-US" sz="1400" b="1" dirty="0" err="1"/>
              <a:t>Nhược</a:t>
            </a:r>
            <a:r>
              <a:rPr lang="en-US" sz="1400" b="1" dirty="0"/>
              <a:t> </a:t>
            </a:r>
            <a:r>
              <a:rPr lang="en-US" sz="1400" b="1" dirty="0" err="1"/>
              <a:t>điểm</a:t>
            </a:r>
            <a:r>
              <a:rPr lang="en-US" sz="1400" b="1" dirty="0"/>
              <a:t> </a:t>
            </a:r>
            <a:endParaRPr lang="en-US" sz="1400" dirty="0"/>
          </a:p>
          <a:p>
            <a:pPr lvl="0"/>
            <a:r>
              <a:rPr lang="en-US" sz="1400" dirty="0" err="1"/>
              <a:t>Thỉnh</a:t>
            </a:r>
            <a:r>
              <a:rPr lang="en-US" sz="1400" dirty="0"/>
              <a:t> </a:t>
            </a:r>
            <a:r>
              <a:rPr lang="en-US" sz="1400" dirty="0" err="1"/>
              <a:t>thoảng</a:t>
            </a:r>
            <a:r>
              <a:rPr lang="en-US" sz="1400" dirty="0"/>
              <a:t> </a:t>
            </a:r>
            <a:r>
              <a:rPr lang="en-US" sz="1400" dirty="0" err="1"/>
              <a:t>tivi</a:t>
            </a:r>
            <a:r>
              <a:rPr lang="en-US" sz="1400" dirty="0"/>
              <a:t> </a:t>
            </a:r>
            <a:r>
              <a:rPr lang="en-US" sz="1400" dirty="0" err="1"/>
              <a:t>có</a:t>
            </a:r>
            <a:r>
              <a:rPr lang="en-US" sz="1400" dirty="0"/>
              <a:t> </a:t>
            </a:r>
            <a:r>
              <a:rPr lang="en-US" sz="1400" dirty="0" err="1"/>
              <a:t>thể</a:t>
            </a:r>
            <a:r>
              <a:rPr lang="en-US" sz="1400" dirty="0"/>
              <a:t> </a:t>
            </a:r>
            <a:r>
              <a:rPr lang="en-US" sz="1400" dirty="0" err="1"/>
              <a:t>gặp</a:t>
            </a:r>
            <a:r>
              <a:rPr lang="en-US" sz="1400" dirty="0"/>
              <a:t> </a:t>
            </a:r>
            <a:r>
              <a:rPr lang="en-US" sz="1400" dirty="0" err="1"/>
              <a:t>hiện</a:t>
            </a:r>
            <a:r>
              <a:rPr lang="en-US" sz="1400" dirty="0"/>
              <a:t> </a:t>
            </a:r>
            <a:r>
              <a:rPr lang="en-US" sz="1400" dirty="0" err="1"/>
              <a:t>tượng</a:t>
            </a:r>
            <a:r>
              <a:rPr lang="en-US" sz="1400" dirty="0"/>
              <a:t> </a:t>
            </a:r>
            <a:r>
              <a:rPr lang="en-US" sz="1400" dirty="0" err="1"/>
              <a:t>tràn</a:t>
            </a:r>
            <a:r>
              <a:rPr lang="en-US" sz="1400" dirty="0"/>
              <a:t> </a:t>
            </a:r>
            <a:r>
              <a:rPr lang="en-US" sz="1400" dirty="0" err="1"/>
              <a:t>bộ</a:t>
            </a:r>
            <a:r>
              <a:rPr lang="en-US" sz="1400" dirty="0"/>
              <a:t> </a:t>
            </a:r>
            <a:r>
              <a:rPr lang="en-US" sz="1400" dirty="0" err="1"/>
              <a:t>nhớ</a:t>
            </a:r>
            <a:r>
              <a:rPr lang="en-US" sz="1400" dirty="0"/>
              <a:t>, </a:t>
            </a:r>
            <a:r>
              <a:rPr lang="en-US" sz="1400" dirty="0" err="1"/>
              <a:t>gây</a:t>
            </a:r>
            <a:r>
              <a:rPr lang="en-US" sz="1400" dirty="0"/>
              <a:t> </a:t>
            </a:r>
            <a:r>
              <a:rPr lang="en-US" sz="1400" dirty="0" err="1"/>
              <a:t>đơ</a:t>
            </a:r>
            <a:r>
              <a:rPr lang="en-US" sz="1400" dirty="0"/>
              <a:t>, </a:t>
            </a:r>
            <a:r>
              <a:rPr lang="en-US" sz="1400" dirty="0" err="1"/>
              <a:t>chậm</a:t>
            </a:r>
            <a:r>
              <a:rPr lang="en-US" sz="1400" dirty="0"/>
              <a:t> </a:t>
            </a:r>
            <a:r>
              <a:rPr lang="en-US" sz="1400" dirty="0" err="1"/>
              <a:t>máy</a:t>
            </a:r>
            <a:r>
              <a:rPr lang="en-US" sz="1400" dirty="0"/>
              <a:t>,... </a:t>
            </a:r>
            <a:r>
              <a:rPr lang="en-US" sz="1400" dirty="0" err="1"/>
              <a:t>Muốn</a:t>
            </a:r>
            <a:r>
              <a:rPr lang="en-US" sz="1400" dirty="0"/>
              <a:t> </a:t>
            </a:r>
            <a:r>
              <a:rPr lang="en-US" sz="1400" dirty="0" err="1"/>
              <a:t>sử</a:t>
            </a:r>
            <a:r>
              <a:rPr lang="en-US" sz="1400" dirty="0"/>
              <a:t> </a:t>
            </a:r>
            <a:r>
              <a:rPr lang="en-US" sz="1400" dirty="0" err="1"/>
              <a:t>dụng</a:t>
            </a:r>
            <a:r>
              <a:rPr lang="en-US" sz="1400" dirty="0"/>
              <a:t> </a:t>
            </a:r>
            <a:r>
              <a:rPr lang="en-US" sz="1400" dirty="0" err="1"/>
              <a:t>ổn</a:t>
            </a:r>
            <a:r>
              <a:rPr lang="en-US" sz="1400" dirty="0"/>
              <a:t> </a:t>
            </a:r>
            <a:r>
              <a:rPr lang="en-US" sz="1400" dirty="0" err="1"/>
              <a:t>định</a:t>
            </a:r>
            <a:r>
              <a:rPr lang="en-US" sz="1400" dirty="0"/>
              <a:t>, </a:t>
            </a:r>
            <a:r>
              <a:rPr lang="en-US" sz="1400" dirty="0" err="1"/>
              <a:t>thường</a:t>
            </a:r>
            <a:r>
              <a:rPr lang="en-US" sz="1400" dirty="0"/>
              <a:t> </a:t>
            </a:r>
            <a:r>
              <a:rPr lang="en-US" sz="1400" dirty="0" err="1"/>
              <a:t>bạn</a:t>
            </a:r>
            <a:r>
              <a:rPr lang="en-US" sz="1400" dirty="0"/>
              <a:t> </a:t>
            </a:r>
            <a:r>
              <a:rPr lang="en-US" sz="1400" dirty="0" err="1"/>
              <a:t>phải</a:t>
            </a:r>
            <a:r>
              <a:rPr lang="en-US" sz="1400" dirty="0"/>
              <a:t> </a:t>
            </a:r>
            <a:r>
              <a:rPr lang="en-US" sz="1400" dirty="0" err="1"/>
              <a:t>cập</a:t>
            </a:r>
            <a:r>
              <a:rPr lang="en-US" sz="1400" dirty="0"/>
              <a:t> </a:t>
            </a:r>
            <a:r>
              <a:rPr lang="en-US" sz="1400" dirty="0" err="1"/>
              <a:t>nhật</a:t>
            </a:r>
            <a:r>
              <a:rPr lang="en-US" sz="1400" dirty="0"/>
              <a:t> </a:t>
            </a:r>
            <a:r>
              <a:rPr lang="en-US" sz="1400" dirty="0" err="1"/>
              <a:t>phần</a:t>
            </a:r>
            <a:r>
              <a:rPr lang="en-US" sz="1400" dirty="0"/>
              <a:t> </a:t>
            </a:r>
            <a:r>
              <a:rPr lang="en-US" sz="1400" dirty="0" err="1"/>
              <a:t>mềm</a:t>
            </a:r>
            <a:r>
              <a:rPr lang="en-US" sz="1400" dirty="0"/>
              <a:t> </a:t>
            </a:r>
            <a:r>
              <a:rPr lang="en-US" sz="1400" dirty="0" err="1"/>
              <a:t>nhiều</a:t>
            </a:r>
            <a:r>
              <a:rPr lang="en-US" sz="1400" dirty="0"/>
              <a:t> </a:t>
            </a:r>
            <a:r>
              <a:rPr lang="en-US" sz="1400" dirty="0" err="1"/>
              <a:t>lần</a:t>
            </a:r>
            <a:r>
              <a:rPr lang="en-US" sz="1400" dirty="0"/>
              <a:t>.</a:t>
            </a:r>
          </a:p>
          <a:p>
            <a:pPr lvl="0"/>
            <a:r>
              <a:rPr lang="en-US" sz="1400" dirty="0" err="1"/>
              <a:t>Tivi</a:t>
            </a:r>
            <a:r>
              <a:rPr lang="en-US" sz="1400" dirty="0"/>
              <a:t> </a:t>
            </a:r>
            <a:r>
              <a:rPr lang="en-US" sz="1400" dirty="0" err="1"/>
              <a:t>chưa</a:t>
            </a:r>
            <a:r>
              <a:rPr lang="en-US" sz="1400" dirty="0"/>
              <a:t> </a:t>
            </a:r>
            <a:r>
              <a:rPr lang="en-US" sz="1400" dirty="0" err="1"/>
              <a:t>hỗ</a:t>
            </a:r>
            <a:r>
              <a:rPr lang="en-US" sz="1400" dirty="0"/>
              <a:t> </a:t>
            </a:r>
            <a:r>
              <a:rPr lang="en-US" sz="1400" dirty="0" err="1"/>
              <a:t>trợ</a:t>
            </a:r>
            <a:r>
              <a:rPr lang="en-US" sz="1400" dirty="0"/>
              <a:t> airplay 2 (</a:t>
            </a:r>
            <a:r>
              <a:rPr lang="en-US" sz="1400" dirty="0" err="1"/>
              <a:t>tuy</a:t>
            </a:r>
            <a:r>
              <a:rPr lang="en-US" sz="1400" dirty="0"/>
              <a:t> </a:t>
            </a:r>
            <a:r>
              <a:rPr lang="en-US" sz="1400" dirty="0" err="1"/>
              <a:t>nhiên</a:t>
            </a:r>
            <a:r>
              <a:rPr lang="en-US" sz="1400" dirty="0"/>
              <a:t> </a:t>
            </a:r>
            <a:r>
              <a:rPr lang="en-US" sz="1400" dirty="0" err="1"/>
              <a:t>vẫn</a:t>
            </a:r>
            <a:r>
              <a:rPr lang="en-US" sz="1400" dirty="0"/>
              <a:t> </a:t>
            </a:r>
            <a:r>
              <a:rPr lang="en-US" sz="1400" dirty="0" err="1"/>
              <a:t>có</a:t>
            </a:r>
            <a:r>
              <a:rPr lang="en-US" sz="1400" dirty="0"/>
              <a:t> </a:t>
            </a:r>
            <a:r>
              <a:rPr lang="en-US" sz="1400" dirty="0" err="1"/>
              <a:t>thể</a:t>
            </a:r>
            <a:r>
              <a:rPr lang="en-US" sz="1400" dirty="0"/>
              <a:t> </a:t>
            </a:r>
            <a:r>
              <a:rPr lang="en-US" sz="1400" dirty="0" err="1"/>
              <a:t>chiếu</a:t>
            </a:r>
            <a:r>
              <a:rPr lang="en-US" sz="1400" dirty="0"/>
              <a:t> </a:t>
            </a:r>
            <a:r>
              <a:rPr lang="en-US" sz="1400" dirty="0" err="1"/>
              <a:t>màn</a:t>
            </a:r>
            <a:r>
              <a:rPr lang="en-US" sz="1400" dirty="0"/>
              <a:t> </a:t>
            </a:r>
            <a:r>
              <a:rPr lang="en-US" sz="1400" dirty="0" err="1"/>
              <a:t>hình</a:t>
            </a:r>
            <a:r>
              <a:rPr lang="en-US" sz="1400" dirty="0"/>
              <a:t> </a:t>
            </a:r>
            <a:r>
              <a:rPr lang="en-US" sz="1400" dirty="0" err="1"/>
              <a:t>điện</a:t>
            </a:r>
            <a:r>
              <a:rPr lang="en-US" sz="1400" dirty="0"/>
              <a:t> </a:t>
            </a:r>
            <a:r>
              <a:rPr lang="en-US" sz="1400" dirty="0" err="1"/>
              <a:t>thoại</a:t>
            </a:r>
            <a:r>
              <a:rPr lang="en-US" sz="1400" dirty="0"/>
              <a:t> </a:t>
            </a:r>
            <a:r>
              <a:rPr lang="en-US" sz="1400" dirty="0" err="1"/>
              <a:t>lên</a:t>
            </a:r>
            <a:r>
              <a:rPr lang="en-US" sz="1400" dirty="0"/>
              <a:t> </a:t>
            </a:r>
            <a:r>
              <a:rPr lang="en-US" sz="1400" dirty="0" err="1"/>
              <a:t>tivi</a:t>
            </a:r>
            <a:r>
              <a:rPr lang="en-US" sz="1400" dirty="0"/>
              <a:t> qua </a:t>
            </a:r>
            <a:r>
              <a:rPr lang="en-US" sz="1400" dirty="0" err="1"/>
              <a:t>ứng</a:t>
            </a:r>
            <a:r>
              <a:rPr lang="en-US" sz="1400" dirty="0"/>
              <a:t> </a:t>
            </a:r>
            <a:r>
              <a:rPr lang="en-US" sz="1400" dirty="0" err="1"/>
              <a:t>dụng</a:t>
            </a:r>
            <a:r>
              <a:rPr lang="en-US" sz="1400" dirty="0"/>
              <a:t> </a:t>
            </a:r>
            <a:r>
              <a:rPr lang="en-US" sz="1400" dirty="0" err="1"/>
              <a:t>AirScreen</a:t>
            </a:r>
            <a:r>
              <a:rPr lang="en-US" sz="1400" dirty="0"/>
              <a:t> - </a:t>
            </a:r>
            <a:r>
              <a:rPr lang="en-US" sz="1400" dirty="0" err="1"/>
              <a:t>AirPlay</a:t>
            </a:r>
            <a:r>
              <a:rPr lang="en-US" sz="1400" dirty="0"/>
              <a:t> </a:t>
            </a:r>
            <a:r>
              <a:rPr lang="en-US" sz="1400" dirty="0" err="1"/>
              <a:t>nhưng</a:t>
            </a:r>
            <a:r>
              <a:rPr lang="en-US" sz="1400" dirty="0"/>
              <a:t> </a:t>
            </a:r>
            <a:r>
              <a:rPr lang="en-US" sz="1400" dirty="0" err="1"/>
              <a:t>hình</a:t>
            </a:r>
            <a:r>
              <a:rPr lang="en-US" sz="1400" dirty="0"/>
              <a:t> </a:t>
            </a:r>
            <a:r>
              <a:rPr lang="en-US" sz="1400" dirty="0" err="1"/>
              <a:t>ảnh</a:t>
            </a:r>
            <a:r>
              <a:rPr lang="en-US" sz="1400" dirty="0"/>
              <a:t> </a:t>
            </a:r>
            <a:r>
              <a:rPr lang="en-US" sz="1400" dirty="0" err="1"/>
              <a:t>truyền</a:t>
            </a:r>
            <a:r>
              <a:rPr lang="en-US" sz="1400" dirty="0"/>
              <a:t> </a:t>
            </a:r>
            <a:r>
              <a:rPr lang="en-US" sz="1400" dirty="0" err="1"/>
              <a:t>lên</a:t>
            </a:r>
            <a:r>
              <a:rPr lang="en-US" sz="1400" dirty="0"/>
              <a:t> </a:t>
            </a:r>
            <a:r>
              <a:rPr lang="en-US" sz="1400" dirty="0" err="1"/>
              <a:t>tivi</a:t>
            </a:r>
            <a:r>
              <a:rPr lang="en-US" sz="1400" dirty="0"/>
              <a:t> </a:t>
            </a:r>
            <a:r>
              <a:rPr lang="en-US" sz="1400" dirty="0" err="1"/>
              <a:t>có</a:t>
            </a:r>
            <a:r>
              <a:rPr lang="en-US" sz="1400" dirty="0"/>
              <a:t> </a:t>
            </a:r>
            <a:r>
              <a:rPr lang="en-US" sz="1400" dirty="0" err="1"/>
              <a:t>độ</a:t>
            </a:r>
            <a:r>
              <a:rPr lang="en-US" sz="1400" dirty="0"/>
              <a:t> </a:t>
            </a:r>
            <a:r>
              <a:rPr lang="en-US" sz="1400" dirty="0" err="1"/>
              <a:t>trễ</a:t>
            </a:r>
            <a:r>
              <a:rPr lang="en-US" sz="1400" dirty="0"/>
              <a:t>)</a:t>
            </a:r>
          </a:p>
          <a:p>
            <a:endParaRPr lang="en-US" sz="1400" dirty="0"/>
          </a:p>
        </p:txBody>
      </p:sp>
    </p:spTree>
    <p:extLst>
      <p:ext uri="{BB962C8B-B14F-4D97-AF65-F5344CB8AC3E}">
        <p14:creationId xmlns:p14="http://schemas.microsoft.com/office/powerpoint/2010/main" val="616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152400" y="990600"/>
            <a:ext cx="8839200" cy="400110"/>
          </a:xfrm>
          <a:prstGeom prst="rect">
            <a:avLst/>
          </a:prstGeom>
          <a:solidFill>
            <a:schemeClr val="accent2">
              <a:lumMod val="20000"/>
              <a:lumOff val="80000"/>
            </a:schemeClr>
          </a:solidFill>
          <a:ln>
            <a:solidFill>
              <a:schemeClr val="accent1"/>
            </a:solidFill>
          </a:ln>
        </p:spPr>
        <p:txBody>
          <a:bodyPr wrap="square">
            <a:spAutoFit/>
          </a:bodyPr>
          <a:lstStyle/>
          <a:p>
            <a:pPr lvl="0"/>
            <a:r>
              <a:rPr lang="vi-VN" sz="2000" b="1" u="sng" dirty="0"/>
              <a:t>GV gợi ý:</a:t>
            </a:r>
            <a:endParaRPr lang="vi-VN" sz="2000" dirty="0">
              <a:latin typeface="Times New Roman" pitchFamily="18" charset="0"/>
              <a:cs typeface="Times New Roman" pitchFamily="18" charset="0"/>
            </a:endParaRPr>
          </a:p>
        </p:txBody>
      </p:sp>
      <p:sp>
        <p:nvSpPr>
          <p:cNvPr id="9" name="Rectangle 8"/>
          <p:cNvSpPr/>
          <p:nvPr/>
        </p:nvSpPr>
        <p:spPr>
          <a:xfrm>
            <a:off x="189271" y="2116991"/>
            <a:ext cx="8802329" cy="3293209"/>
          </a:xfrm>
          <a:prstGeom prst="rect">
            <a:avLst/>
          </a:prstGeom>
        </p:spPr>
        <p:txBody>
          <a:bodyPr wrap="square">
            <a:spAutoFit/>
          </a:bodyPr>
          <a:lstStyle/>
          <a:p>
            <a:r>
              <a:rPr lang="vi-VN" sz="1600" b="1" dirty="0"/>
              <a:t>MỞ RỘNG: CÁC HÃNG TIVI</a:t>
            </a:r>
            <a:endParaRPr lang="en-US" sz="1600" dirty="0"/>
          </a:p>
          <a:p>
            <a:r>
              <a:rPr lang="en-US" sz="1600" b="1" dirty="0"/>
              <a:t>5. </a:t>
            </a:r>
            <a:r>
              <a:rPr lang="en-US" sz="1600" b="1" dirty="0" err="1"/>
              <a:t>Tivi</a:t>
            </a:r>
            <a:r>
              <a:rPr lang="en-US" sz="1600" b="1" dirty="0"/>
              <a:t> Panasonic</a:t>
            </a:r>
            <a:endParaRPr lang="en-US" sz="1600" dirty="0"/>
          </a:p>
          <a:p>
            <a:r>
              <a:rPr lang="en-US" sz="1600" dirty="0"/>
              <a:t>Panasonic là </a:t>
            </a:r>
            <a:r>
              <a:rPr lang="en-US" sz="1600" dirty="0" err="1"/>
              <a:t>thương</a:t>
            </a:r>
            <a:r>
              <a:rPr lang="en-US" sz="1600" dirty="0"/>
              <a:t> </a:t>
            </a:r>
            <a:r>
              <a:rPr lang="en-US" sz="1600" dirty="0" err="1"/>
              <a:t>hiệu</a:t>
            </a:r>
            <a:r>
              <a:rPr lang="en-US" sz="1600" dirty="0"/>
              <a:t> </a:t>
            </a:r>
            <a:r>
              <a:rPr lang="en-US" sz="1600" dirty="0" err="1"/>
              <a:t>nổi</a:t>
            </a:r>
            <a:r>
              <a:rPr lang="en-US" sz="1600" dirty="0"/>
              <a:t> </a:t>
            </a:r>
            <a:r>
              <a:rPr lang="en-US" sz="1600" dirty="0" err="1"/>
              <a:t>tiếng</a:t>
            </a:r>
            <a:r>
              <a:rPr lang="en-US" sz="1600" dirty="0"/>
              <a:t> </a:t>
            </a:r>
            <a:r>
              <a:rPr lang="en-US" sz="1600" dirty="0" err="1"/>
              <a:t>đến</a:t>
            </a:r>
            <a:r>
              <a:rPr lang="en-US" sz="1600" dirty="0"/>
              <a:t> </a:t>
            </a:r>
            <a:r>
              <a:rPr lang="en-US" sz="1600" dirty="0" err="1"/>
              <a:t>từ</a:t>
            </a:r>
            <a:r>
              <a:rPr lang="en-US" sz="1600" dirty="0"/>
              <a:t> </a:t>
            </a:r>
            <a:r>
              <a:rPr lang="en-US" sz="1600" dirty="0" err="1"/>
              <a:t>Nhật</a:t>
            </a:r>
            <a:r>
              <a:rPr lang="en-US" sz="1600" dirty="0"/>
              <a:t> </a:t>
            </a:r>
            <a:r>
              <a:rPr lang="en-US" sz="1600" dirty="0" err="1"/>
              <a:t>Bản</a:t>
            </a:r>
            <a:r>
              <a:rPr lang="en-US" sz="1600" dirty="0"/>
              <a:t>. Panasonic </a:t>
            </a:r>
            <a:r>
              <a:rPr lang="en-US" sz="1600" dirty="0" err="1"/>
              <a:t>không</a:t>
            </a:r>
            <a:r>
              <a:rPr lang="en-US" sz="1600" dirty="0"/>
              <a:t> </a:t>
            </a:r>
            <a:r>
              <a:rPr lang="en-US" sz="1600" dirty="0" err="1"/>
              <a:t>ngừng</a:t>
            </a:r>
            <a:r>
              <a:rPr lang="en-US" sz="1600" dirty="0"/>
              <a:t> </a:t>
            </a:r>
            <a:r>
              <a:rPr lang="en-US" sz="1600" dirty="0" err="1"/>
              <a:t>đổi</a:t>
            </a:r>
            <a:r>
              <a:rPr lang="en-US" sz="1600" dirty="0"/>
              <a:t> </a:t>
            </a:r>
            <a:r>
              <a:rPr lang="en-US" sz="1600" dirty="0" err="1"/>
              <a:t>mới</a:t>
            </a:r>
            <a:r>
              <a:rPr lang="en-US" sz="1600" dirty="0"/>
              <a:t> </a:t>
            </a:r>
            <a:r>
              <a:rPr lang="en-US" sz="1600" dirty="0" err="1"/>
              <a:t>và</a:t>
            </a:r>
            <a:r>
              <a:rPr lang="en-US" sz="1600" dirty="0"/>
              <a:t> </a:t>
            </a:r>
            <a:r>
              <a:rPr lang="en-US" sz="1600" dirty="0" err="1"/>
              <a:t>cải</a:t>
            </a:r>
            <a:r>
              <a:rPr lang="en-US" sz="1600" dirty="0"/>
              <a:t> </a:t>
            </a:r>
            <a:r>
              <a:rPr lang="en-US" sz="1600" dirty="0" err="1"/>
              <a:t>tiến</a:t>
            </a:r>
            <a:r>
              <a:rPr lang="en-US" sz="1600" dirty="0"/>
              <a:t> </a:t>
            </a:r>
            <a:r>
              <a:rPr lang="en-US" sz="1600" dirty="0" err="1"/>
              <a:t>các</a:t>
            </a:r>
            <a:r>
              <a:rPr lang="en-US" sz="1600" dirty="0"/>
              <a:t> </a:t>
            </a:r>
            <a:r>
              <a:rPr lang="en-US" sz="1600" dirty="0" err="1"/>
              <a:t>sản</a:t>
            </a:r>
            <a:r>
              <a:rPr lang="en-US" sz="1600" dirty="0"/>
              <a:t> </a:t>
            </a:r>
            <a:r>
              <a:rPr lang="en-US" sz="1600" dirty="0" err="1"/>
              <a:t>phẩm</a:t>
            </a:r>
            <a:r>
              <a:rPr lang="en-US" sz="1600" dirty="0"/>
              <a:t> </a:t>
            </a:r>
            <a:r>
              <a:rPr lang="en-US" sz="1600" dirty="0" err="1"/>
              <a:t>của</a:t>
            </a:r>
            <a:r>
              <a:rPr lang="en-US" sz="1600" dirty="0"/>
              <a:t> </a:t>
            </a:r>
            <a:r>
              <a:rPr lang="en-US" sz="1600" dirty="0" err="1"/>
              <a:t>mình</a:t>
            </a:r>
            <a:r>
              <a:rPr lang="en-US" sz="1600" dirty="0"/>
              <a:t> </a:t>
            </a:r>
            <a:r>
              <a:rPr lang="en-US" sz="1600" dirty="0" err="1"/>
              <a:t>để</a:t>
            </a:r>
            <a:r>
              <a:rPr lang="en-US" sz="1600" dirty="0"/>
              <a:t> </a:t>
            </a:r>
            <a:r>
              <a:rPr lang="en-US" sz="1600" dirty="0" err="1"/>
              <a:t>đem</a:t>
            </a:r>
            <a:r>
              <a:rPr lang="en-US" sz="1600" dirty="0"/>
              <a:t> </a:t>
            </a:r>
            <a:r>
              <a:rPr lang="en-US" sz="1600" dirty="0" err="1"/>
              <a:t>đến</a:t>
            </a:r>
            <a:r>
              <a:rPr lang="en-US" sz="1600" dirty="0"/>
              <a:t> </a:t>
            </a:r>
            <a:r>
              <a:rPr lang="en-US" sz="1600" dirty="0" err="1"/>
              <a:t>tay</a:t>
            </a:r>
            <a:r>
              <a:rPr lang="en-US" sz="1600" dirty="0"/>
              <a:t> </a:t>
            </a:r>
            <a:r>
              <a:rPr lang="en-US" sz="1600" dirty="0" err="1"/>
              <a:t>người</a:t>
            </a:r>
            <a:r>
              <a:rPr lang="en-US" sz="1600" dirty="0"/>
              <a:t> </a:t>
            </a:r>
            <a:r>
              <a:rPr lang="en-US" sz="1600" dirty="0" err="1"/>
              <a:t>tiêu</a:t>
            </a:r>
            <a:r>
              <a:rPr lang="en-US" sz="1600" dirty="0"/>
              <a:t> </a:t>
            </a:r>
            <a:r>
              <a:rPr lang="en-US" sz="1600" dirty="0" err="1"/>
              <a:t>dùng</a:t>
            </a:r>
            <a:r>
              <a:rPr lang="en-US" sz="1600" dirty="0"/>
              <a:t> </a:t>
            </a:r>
            <a:r>
              <a:rPr lang="en-US" sz="1600" dirty="0" err="1"/>
              <a:t>những</a:t>
            </a:r>
            <a:r>
              <a:rPr lang="en-US" sz="1600" dirty="0"/>
              <a:t> </a:t>
            </a:r>
            <a:r>
              <a:rPr lang="en-US" sz="1600" dirty="0" err="1"/>
              <a:t>sản</a:t>
            </a:r>
            <a:r>
              <a:rPr lang="en-US" sz="1600" dirty="0"/>
              <a:t> </a:t>
            </a:r>
            <a:r>
              <a:rPr lang="en-US" sz="1600" dirty="0" err="1"/>
              <a:t>phẩm</a:t>
            </a:r>
            <a:r>
              <a:rPr lang="en-US" sz="1600" dirty="0"/>
              <a:t> </a:t>
            </a:r>
            <a:r>
              <a:rPr lang="en-US" sz="1600" dirty="0" err="1"/>
              <a:t>có</a:t>
            </a:r>
            <a:r>
              <a:rPr lang="en-US" sz="1600" dirty="0"/>
              <a:t> </a:t>
            </a:r>
            <a:r>
              <a:rPr lang="en-US" sz="1600" dirty="0" err="1"/>
              <a:t>chất</a:t>
            </a:r>
            <a:r>
              <a:rPr lang="en-US" sz="1600" dirty="0"/>
              <a:t> </a:t>
            </a:r>
            <a:r>
              <a:rPr lang="en-US" sz="1600" dirty="0" err="1"/>
              <a:t>lượng</a:t>
            </a:r>
            <a:r>
              <a:rPr lang="en-US" sz="1600" dirty="0"/>
              <a:t> </a:t>
            </a:r>
            <a:r>
              <a:rPr lang="en-US" sz="1600" dirty="0" err="1"/>
              <a:t>tốt</a:t>
            </a:r>
            <a:r>
              <a:rPr lang="en-US" sz="1600" dirty="0"/>
              <a:t> </a:t>
            </a:r>
            <a:r>
              <a:rPr lang="en-US" sz="1600" dirty="0" err="1"/>
              <a:t>nhất</a:t>
            </a:r>
            <a:r>
              <a:rPr lang="en-US" sz="1600" dirty="0"/>
              <a:t>. </a:t>
            </a:r>
          </a:p>
          <a:p>
            <a:r>
              <a:rPr lang="en-US" sz="1600" b="1" dirty="0" err="1"/>
              <a:t>Ưu</a:t>
            </a:r>
            <a:r>
              <a:rPr lang="en-US" sz="1600" b="1" dirty="0"/>
              <a:t> </a:t>
            </a:r>
            <a:r>
              <a:rPr lang="en-US" sz="1600" b="1" dirty="0" err="1"/>
              <a:t>điểm</a:t>
            </a:r>
            <a:r>
              <a:rPr lang="en-US" sz="1600" b="1" dirty="0"/>
              <a:t> </a:t>
            </a:r>
            <a:endParaRPr lang="en-US" sz="1600" dirty="0"/>
          </a:p>
          <a:p>
            <a:pPr lvl="0"/>
            <a:r>
              <a:rPr lang="en-US" sz="1600" dirty="0" err="1">
                <a:hlinkClick r:id="rId2"/>
              </a:rPr>
              <a:t>Tivi</a:t>
            </a:r>
            <a:r>
              <a:rPr lang="en-US" sz="1600" dirty="0">
                <a:hlinkClick r:id="rId2"/>
              </a:rPr>
              <a:t> Panasonic</a:t>
            </a:r>
            <a:r>
              <a:rPr lang="en-US" sz="1600" dirty="0"/>
              <a:t> </a:t>
            </a:r>
            <a:r>
              <a:rPr lang="en-US" sz="1600" dirty="0" err="1"/>
              <a:t>đa</a:t>
            </a:r>
            <a:r>
              <a:rPr lang="en-US" sz="1600" dirty="0"/>
              <a:t> </a:t>
            </a:r>
            <a:r>
              <a:rPr lang="en-US" sz="1600" dirty="0" err="1"/>
              <a:t>dạng</a:t>
            </a:r>
            <a:r>
              <a:rPr lang="en-US" sz="1600" dirty="0"/>
              <a:t> </a:t>
            </a:r>
            <a:r>
              <a:rPr lang="en-US" sz="1600" dirty="0" err="1"/>
              <a:t>nhiều</a:t>
            </a:r>
            <a:r>
              <a:rPr lang="en-US" sz="1600" dirty="0"/>
              <a:t> </a:t>
            </a:r>
            <a:r>
              <a:rPr lang="en-US" sz="1600" dirty="0" err="1"/>
              <a:t>kích</a:t>
            </a:r>
            <a:r>
              <a:rPr lang="en-US" sz="1600" dirty="0"/>
              <a:t> </a:t>
            </a:r>
            <a:r>
              <a:rPr lang="en-US" sz="1600" dirty="0" err="1"/>
              <a:t>thước</a:t>
            </a:r>
            <a:r>
              <a:rPr lang="en-US" sz="1600" dirty="0"/>
              <a:t> </a:t>
            </a:r>
            <a:r>
              <a:rPr lang="en-US" sz="1600" dirty="0" err="1"/>
              <a:t>màn</a:t>
            </a:r>
            <a:r>
              <a:rPr lang="en-US" sz="1600" dirty="0"/>
              <a:t> </a:t>
            </a:r>
            <a:r>
              <a:rPr lang="en-US" sz="1600" dirty="0" err="1"/>
              <a:t>hình</a:t>
            </a:r>
            <a:r>
              <a:rPr lang="en-US" sz="1600" dirty="0"/>
              <a:t> </a:t>
            </a:r>
            <a:r>
              <a:rPr lang="en-US" sz="1600" dirty="0" err="1"/>
              <a:t>để</a:t>
            </a:r>
            <a:r>
              <a:rPr lang="en-US" sz="1600" dirty="0"/>
              <a:t> </a:t>
            </a:r>
            <a:r>
              <a:rPr lang="en-US" sz="1600" dirty="0" err="1"/>
              <a:t>bạn</a:t>
            </a:r>
            <a:r>
              <a:rPr lang="en-US" sz="1600" dirty="0"/>
              <a:t> </a:t>
            </a:r>
            <a:r>
              <a:rPr lang="en-US" sz="1600" dirty="0" err="1"/>
              <a:t>tha</a:t>
            </a:r>
            <a:r>
              <a:rPr lang="en-US" sz="1600" dirty="0"/>
              <a:t> </a:t>
            </a:r>
            <a:r>
              <a:rPr lang="en-US" sz="1600" dirty="0" err="1"/>
              <a:t>hồ</a:t>
            </a:r>
            <a:r>
              <a:rPr lang="en-US" sz="1600" dirty="0"/>
              <a:t> </a:t>
            </a:r>
            <a:r>
              <a:rPr lang="en-US" sz="1600" dirty="0" err="1"/>
              <a:t>lựa</a:t>
            </a:r>
            <a:r>
              <a:rPr lang="en-US" sz="1600" dirty="0"/>
              <a:t> </a:t>
            </a:r>
            <a:r>
              <a:rPr lang="en-US" sz="1600" dirty="0" err="1"/>
              <a:t>chọn</a:t>
            </a:r>
            <a:r>
              <a:rPr lang="en-US" sz="1600" dirty="0"/>
              <a:t> </a:t>
            </a:r>
            <a:r>
              <a:rPr lang="en-US" sz="1600" dirty="0" err="1"/>
              <a:t>với</a:t>
            </a:r>
            <a:r>
              <a:rPr lang="en-US" sz="1600" dirty="0"/>
              <a:t> </a:t>
            </a:r>
            <a:r>
              <a:rPr lang="en-US" sz="1600" dirty="0" err="1"/>
              <a:t>thiết</a:t>
            </a:r>
            <a:r>
              <a:rPr lang="en-US" sz="1600" dirty="0"/>
              <a:t> </a:t>
            </a:r>
            <a:r>
              <a:rPr lang="en-US" sz="1600" dirty="0" err="1"/>
              <a:t>kế</a:t>
            </a:r>
            <a:r>
              <a:rPr lang="en-US" sz="1600" dirty="0"/>
              <a:t> sang </a:t>
            </a:r>
            <a:r>
              <a:rPr lang="en-US" sz="1600" dirty="0" err="1"/>
              <a:t>trọng</a:t>
            </a:r>
            <a:r>
              <a:rPr lang="en-US" sz="1600" dirty="0"/>
              <a:t> </a:t>
            </a:r>
            <a:r>
              <a:rPr lang="en-US" sz="1600" dirty="0" err="1"/>
              <a:t>và</a:t>
            </a:r>
            <a:r>
              <a:rPr lang="en-US" sz="1600" dirty="0"/>
              <a:t> </a:t>
            </a:r>
            <a:r>
              <a:rPr lang="en-US" sz="1600" dirty="0" err="1"/>
              <a:t>kiểu</a:t>
            </a:r>
            <a:r>
              <a:rPr lang="en-US" sz="1600" dirty="0"/>
              <a:t> </a:t>
            </a:r>
            <a:r>
              <a:rPr lang="en-US" sz="1600" dirty="0" err="1"/>
              <a:t>dáng</a:t>
            </a:r>
            <a:r>
              <a:rPr lang="en-US" sz="1600" dirty="0"/>
              <a:t> </a:t>
            </a:r>
            <a:r>
              <a:rPr lang="en-US" sz="1600" dirty="0" err="1"/>
              <a:t>hiện</a:t>
            </a:r>
            <a:r>
              <a:rPr lang="en-US" sz="1600" dirty="0"/>
              <a:t> </a:t>
            </a:r>
            <a:r>
              <a:rPr lang="en-US" sz="1600" dirty="0" err="1"/>
              <a:t>đại</a:t>
            </a:r>
            <a:r>
              <a:rPr lang="en-US" sz="1600" dirty="0"/>
              <a:t>, </a:t>
            </a:r>
            <a:r>
              <a:rPr lang="en-US" sz="1600" dirty="0" err="1"/>
              <a:t>đáp</a:t>
            </a:r>
            <a:r>
              <a:rPr lang="en-US" sz="1600" dirty="0"/>
              <a:t> </a:t>
            </a:r>
            <a:r>
              <a:rPr lang="en-US" sz="1600" dirty="0" err="1"/>
              <a:t>ứng</a:t>
            </a:r>
            <a:r>
              <a:rPr lang="en-US" sz="1600" dirty="0"/>
              <a:t> </a:t>
            </a:r>
            <a:r>
              <a:rPr lang="en-US" sz="1600" dirty="0" err="1"/>
              <a:t>mọi</a:t>
            </a:r>
            <a:r>
              <a:rPr lang="en-US" sz="1600" dirty="0"/>
              <a:t> </a:t>
            </a:r>
            <a:r>
              <a:rPr lang="en-US" sz="1600" dirty="0" err="1"/>
              <a:t>nhu</a:t>
            </a:r>
            <a:r>
              <a:rPr lang="en-US" sz="1600" dirty="0"/>
              <a:t> </a:t>
            </a:r>
            <a:r>
              <a:rPr lang="en-US" sz="1600" dirty="0" err="1"/>
              <a:t>cầu</a:t>
            </a:r>
            <a:r>
              <a:rPr lang="en-US" sz="1600" dirty="0"/>
              <a:t> </a:t>
            </a:r>
            <a:r>
              <a:rPr lang="en-US" sz="1600" dirty="0" err="1"/>
              <a:t>giải</a:t>
            </a:r>
            <a:r>
              <a:rPr lang="en-US" sz="1600" dirty="0"/>
              <a:t> </a:t>
            </a:r>
            <a:r>
              <a:rPr lang="en-US" sz="1600" dirty="0" err="1"/>
              <a:t>trí</a:t>
            </a:r>
            <a:r>
              <a:rPr lang="en-US" sz="1600" dirty="0"/>
              <a:t> </a:t>
            </a:r>
            <a:r>
              <a:rPr lang="en-US" sz="1600" dirty="0" err="1"/>
              <a:t>của</a:t>
            </a:r>
            <a:r>
              <a:rPr lang="en-US" sz="1600" dirty="0"/>
              <a:t> </a:t>
            </a:r>
            <a:r>
              <a:rPr lang="en-US" sz="1600" dirty="0" err="1"/>
              <a:t>hầu</a:t>
            </a:r>
            <a:r>
              <a:rPr lang="en-US" sz="1600" dirty="0"/>
              <a:t> </a:t>
            </a:r>
            <a:r>
              <a:rPr lang="en-US" sz="1600" dirty="0" err="1"/>
              <a:t>hết</a:t>
            </a:r>
            <a:r>
              <a:rPr lang="en-US" sz="1600" dirty="0"/>
              <a:t> </a:t>
            </a:r>
            <a:r>
              <a:rPr lang="en-US" sz="1600" dirty="0" err="1"/>
              <a:t>mọi</a:t>
            </a:r>
            <a:r>
              <a:rPr lang="en-US" sz="1600" dirty="0"/>
              <a:t> </a:t>
            </a:r>
            <a:r>
              <a:rPr lang="en-US" sz="1600" dirty="0" err="1"/>
              <a:t>gia</a:t>
            </a:r>
            <a:r>
              <a:rPr lang="en-US" sz="1600" dirty="0"/>
              <a:t> </a:t>
            </a:r>
            <a:r>
              <a:rPr lang="en-US" sz="1600" dirty="0" err="1"/>
              <a:t>đình</a:t>
            </a:r>
            <a:r>
              <a:rPr lang="en-US" sz="1600" dirty="0"/>
              <a:t>.</a:t>
            </a:r>
          </a:p>
          <a:p>
            <a:pPr lvl="0"/>
            <a:r>
              <a:rPr lang="en-US" sz="1600" dirty="0" err="1"/>
              <a:t>Hình</a:t>
            </a:r>
            <a:r>
              <a:rPr lang="en-US" sz="1600" dirty="0"/>
              <a:t> </a:t>
            </a:r>
            <a:r>
              <a:rPr lang="en-US" sz="1600" dirty="0" err="1"/>
              <a:t>ảnh</a:t>
            </a:r>
            <a:r>
              <a:rPr lang="en-US" sz="1600" dirty="0"/>
              <a:t> </a:t>
            </a:r>
            <a:r>
              <a:rPr lang="en-US" sz="1600" dirty="0" err="1"/>
              <a:t>hiển</a:t>
            </a:r>
            <a:r>
              <a:rPr lang="en-US" sz="1600" dirty="0"/>
              <a:t> </a:t>
            </a:r>
            <a:r>
              <a:rPr lang="en-US" sz="1600" dirty="0" err="1"/>
              <a:t>thị</a:t>
            </a:r>
            <a:r>
              <a:rPr lang="en-US" sz="1600" dirty="0"/>
              <a:t> </a:t>
            </a:r>
            <a:r>
              <a:rPr lang="en-US" sz="1600" dirty="0" err="1"/>
              <a:t>rõ</a:t>
            </a:r>
            <a:r>
              <a:rPr lang="en-US" sz="1600" dirty="0"/>
              <a:t> </a:t>
            </a:r>
            <a:r>
              <a:rPr lang="en-US" sz="1600" dirty="0" err="1"/>
              <a:t>ràng</a:t>
            </a:r>
            <a:r>
              <a:rPr lang="en-US" sz="1600" dirty="0"/>
              <a:t> </a:t>
            </a:r>
            <a:r>
              <a:rPr lang="en-US" sz="1600" dirty="0" err="1"/>
              <a:t>và</a:t>
            </a:r>
            <a:r>
              <a:rPr lang="en-US" sz="1600" dirty="0"/>
              <a:t> </a:t>
            </a:r>
            <a:r>
              <a:rPr lang="en-US" sz="1600" dirty="0" err="1"/>
              <a:t>chân</a:t>
            </a:r>
            <a:r>
              <a:rPr lang="en-US" sz="1600" dirty="0"/>
              <a:t> </a:t>
            </a:r>
            <a:r>
              <a:rPr lang="en-US" sz="1600" dirty="0" err="1"/>
              <a:t>thực</a:t>
            </a:r>
            <a:r>
              <a:rPr lang="en-US" sz="1600" dirty="0"/>
              <a:t>, </a:t>
            </a:r>
            <a:r>
              <a:rPr lang="en-US" sz="1600" dirty="0" err="1"/>
              <a:t>bên</a:t>
            </a:r>
            <a:r>
              <a:rPr lang="en-US" sz="1600" dirty="0"/>
              <a:t> </a:t>
            </a:r>
            <a:r>
              <a:rPr lang="en-US" sz="1600" dirty="0" err="1"/>
              <a:t>cạnh</a:t>
            </a:r>
            <a:r>
              <a:rPr lang="en-US" sz="1600" dirty="0"/>
              <a:t> </a:t>
            </a:r>
            <a:r>
              <a:rPr lang="en-US" sz="1600" dirty="0" err="1"/>
              <a:t>đó</a:t>
            </a:r>
            <a:r>
              <a:rPr lang="en-US" sz="1600" dirty="0"/>
              <a:t> </a:t>
            </a:r>
            <a:r>
              <a:rPr lang="en-US" sz="1600" dirty="0" err="1"/>
              <a:t>là</a:t>
            </a:r>
            <a:r>
              <a:rPr lang="en-US" sz="1600" dirty="0"/>
              <a:t> </a:t>
            </a:r>
            <a:r>
              <a:rPr lang="en-US" sz="1600" dirty="0" err="1"/>
              <a:t>dao</a:t>
            </a:r>
            <a:r>
              <a:rPr lang="en-US" sz="1600" dirty="0"/>
              <a:t> </a:t>
            </a:r>
            <a:r>
              <a:rPr lang="en-US" sz="1600" dirty="0" err="1"/>
              <a:t>diện</a:t>
            </a:r>
            <a:r>
              <a:rPr lang="en-US" sz="1600" dirty="0"/>
              <a:t> </a:t>
            </a:r>
            <a:r>
              <a:rPr lang="en-US" sz="1600" dirty="0" err="1"/>
              <a:t>đơn</a:t>
            </a:r>
            <a:r>
              <a:rPr lang="en-US" sz="1600" dirty="0"/>
              <a:t> </a:t>
            </a:r>
            <a:r>
              <a:rPr lang="en-US" sz="1600" dirty="0" err="1"/>
              <a:t>giản</a:t>
            </a:r>
            <a:r>
              <a:rPr lang="en-US" sz="1600" dirty="0"/>
              <a:t> qua </a:t>
            </a:r>
            <a:r>
              <a:rPr lang="en-US" sz="1600" dirty="0" err="1"/>
              <a:t>đó</a:t>
            </a:r>
            <a:r>
              <a:rPr lang="en-US" sz="1600" dirty="0"/>
              <a:t> </a:t>
            </a:r>
            <a:r>
              <a:rPr lang="en-US" sz="1600" dirty="0" err="1"/>
              <a:t>giúp</a:t>
            </a:r>
            <a:r>
              <a:rPr lang="en-US" sz="1600" dirty="0"/>
              <a:t> </a:t>
            </a:r>
            <a:r>
              <a:rPr lang="en-US" sz="1600" dirty="0" err="1"/>
              <a:t>bạn</a:t>
            </a:r>
            <a:r>
              <a:rPr lang="en-US" sz="1600" dirty="0"/>
              <a:t> </a:t>
            </a:r>
            <a:r>
              <a:rPr lang="en-US" sz="1600" dirty="0" err="1"/>
              <a:t>có</a:t>
            </a:r>
            <a:r>
              <a:rPr lang="en-US" sz="1600" dirty="0"/>
              <a:t> </a:t>
            </a:r>
            <a:r>
              <a:rPr lang="en-US" sz="1600" dirty="0" err="1"/>
              <a:t>thể</a:t>
            </a:r>
            <a:r>
              <a:rPr lang="en-US" sz="1600" dirty="0"/>
              <a:t> </a:t>
            </a:r>
            <a:r>
              <a:rPr lang="en-US" sz="1600" dirty="0" err="1"/>
              <a:t>dễ</a:t>
            </a:r>
            <a:r>
              <a:rPr lang="en-US" sz="1600" dirty="0"/>
              <a:t> </a:t>
            </a:r>
            <a:r>
              <a:rPr lang="en-US" sz="1600" dirty="0" err="1"/>
              <a:t>dàng</a:t>
            </a:r>
            <a:r>
              <a:rPr lang="en-US" sz="1600" dirty="0"/>
              <a:t> </a:t>
            </a:r>
            <a:r>
              <a:rPr lang="en-US" sz="1600" dirty="0" err="1"/>
              <a:t>tùy</a:t>
            </a:r>
            <a:r>
              <a:rPr lang="en-US" sz="1600" dirty="0"/>
              <a:t> </a:t>
            </a:r>
            <a:r>
              <a:rPr lang="en-US" sz="1600" dirty="0" err="1"/>
              <a:t>chỉnh</a:t>
            </a:r>
            <a:r>
              <a:rPr lang="en-US" sz="1600" dirty="0"/>
              <a:t> </a:t>
            </a:r>
            <a:r>
              <a:rPr lang="en-US" sz="1600" dirty="0" err="1"/>
              <a:t>cũng</a:t>
            </a:r>
            <a:r>
              <a:rPr lang="en-US" sz="1600" dirty="0"/>
              <a:t> </a:t>
            </a:r>
            <a:r>
              <a:rPr lang="en-US" sz="1600" dirty="0" err="1"/>
              <a:t>như</a:t>
            </a:r>
            <a:r>
              <a:rPr lang="en-US" sz="1600" dirty="0"/>
              <a:t> </a:t>
            </a:r>
            <a:r>
              <a:rPr lang="en-US" sz="1600" dirty="0" err="1"/>
              <a:t>sắp</a:t>
            </a:r>
            <a:r>
              <a:rPr lang="en-US" sz="1600" dirty="0"/>
              <a:t> </a:t>
            </a:r>
            <a:r>
              <a:rPr lang="en-US" sz="1600" dirty="0" err="1"/>
              <a:t>xếp</a:t>
            </a:r>
            <a:r>
              <a:rPr lang="en-US" sz="1600" dirty="0"/>
              <a:t> </a:t>
            </a:r>
            <a:r>
              <a:rPr lang="en-US" sz="1600" dirty="0" err="1"/>
              <a:t>sao</a:t>
            </a:r>
            <a:r>
              <a:rPr lang="en-US" sz="1600" dirty="0"/>
              <a:t> </a:t>
            </a:r>
            <a:r>
              <a:rPr lang="en-US" sz="1600" dirty="0" err="1"/>
              <a:t>cho</a:t>
            </a:r>
            <a:r>
              <a:rPr lang="en-US" sz="1600" dirty="0"/>
              <a:t> </a:t>
            </a:r>
            <a:r>
              <a:rPr lang="en-US" sz="1600" dirty="0" err="1"/>
              <a:t>phù</a:t>
            </a:r>
            <a:r>
              <a:rPr lang="en-US" sz="1600" dirty="0"/>
              <a:t> </a:t>
            </a:r>
            <a:r>
              <a:rPr lang="en-US" sz="1600" dirty="0" err="1"/>
              <a:t>hợp</a:t>
            </a:r>
            <a:r>
              <a:rPr lang="en-US" sz="1600" dirty="0"/>
              <a:t> </a:t>
            </a:r>
            <a:r>
              <a:rPr lang="en-US" sz="1600" dirty="0" err="1"/>
              <a:t>với</a:t>
            </a:r>
            <a:r>
              <a:rPr lang="en-US" sz="1600" dirty="0"/>
              <a:t> </a:t>
            </a:r>
            <a:r>
              <a:rPr lang="en-US" sz="1600" dirty="0" err="1"/>
              <a:t>nhu</a:t>
            </a:r>
            <a:r>
              <a:rPr lang="en-US" sz="1600" dirty="0"/>
              <a:t> </a:t>
            </a:r>
            <a:r>
              <a:rPr lang="en-US" sz="1600" dirty="0" err="1"/>
              <a:t>cầu</a:t>
            </a:r>
            <a:r>
              <a:rPr lang="en-US" sz="1600" dirty="0"/>
              <a:t> </a:t>
            </a:r>
            <a:r>
              <a:rPr lang="en-US" sz="1600" dirty="0" err="1"/>
              <a:t>của</a:t>
            </a:r>
            <a:r>
              <a:rPr lang="en-US" sz="1600" dirty="0"/>
              <a:t> </a:t>
            </a:r>
            <a:r>
              <a:rPr lang="en-US" sz="1600" dirty="0" err="1"/>
              <a:t>gia</a:t>
            </a:r>
            <a:r>
              <a:rPr lang="en-US" sz="1600" dirty="0"/>
              <a:t> </a:t>
            </a:r>
            <a:r>
              <a:rPr lang="en-US" sz="1600" dirty="0" err="1"/>
              <a:t>đình</a:t>
            </a:r>
            <a:r>
              <a:rPr lang="en-US" sz="1600" dirty="0"/>
              <a:t> </a:t>
            </a:r>
            <a:r>
              <a:rPr lang="en-US" sz="1600" dirty="0" err="1"/>
              <a:t>mình</a:t>
            </a:r>
            <a:r>
              <a:rPr lang="en-US" sz="1600" dirty="0"/>
              <a:t>.</a:t>
            </a:r>
          </a:p>
          <a:p>
            <a:r>
              <a:rPr lang="en-US" sz="1600" b="1" dirty="0" err="1"/>
              <a:t>Nhược</a:t>
            </a:r>
            <a:r>
              <a:rPr lang="en-US" sz="1600" b="1" dirty="0"/>
              <a:t> </a:t>
            </a:r>
            <a:r>
              <a:rPr lang="en-US" sz="1600" b="1" dirty="0" err="1"/>
              <a:t>điểm</a:t>
            </a:r>
            <a:r>
              <a:rPr lang="en-US" sz="1600" b="1" dirty="0"/>
              <a:t> </a:t>
            </a:r>
            <a:endParaRPr lang="en-US" sz="1600" dirty="0"/>
          </a:p>
          <a:p>
            <a:pPr lvl="0"/>
            <a:r>
              <a:rPr lang="en-US" sz="1600" dirty="0" err="1"/>
              <a:t>Kho</a:t>
            </a:r>
            <a:r>
              <a:rPr lang="en-US" sz="1600" dirty="0"/>
              <a:t> </a:t>
            </a:r>
            <a:r>
              <a:rPr lang="en-US" sz="1600" dirty="0" err="1"/>
              <a:t>ứng</a:t>
            </a:r>
            <a:r>
              <a:rPr lang="en-US" sz="1600" dirty="0"/>
              <a:t> </a:t>
            </a:r>
            <a:r>
              <a:rPr lang="en-US" sz="1600" dirty="0" err="1"/>
              <a:t>dụng</a:t>
            </a:r>
            <a:r>
              <a:rPr lang="en-US" sz="1600" dirty="0"/>
              <a:t> </a:t>
            </a:r>
            <a:r>
              <a:rPr lang="en-US" sz="1600" dirty="0" err="1"/>
              <a:t>lại</a:t>
            </a:r>
            <a:r>
              <a:rPr lang="en-US" sz="1600" dirty="0"/>
              <a:t> </a:t>
            </a:r>
            <a:r>
              <a:rPr lang="en-US" sz="1600" dirty="0" err="1"/>
              <a:t>chưa</a:t>
            </a:r>
            <a:r>
              <a:rPr lang="en-US" sz="1600" dirty="0"/>
              <a:t> </a:t>
            </a:r>
            <a:r>
              <a:rPr lang="en-US" sz="1600" dirty="0" err="1"/>
              <a:t>phong</a:t>
            </a:r>
            <a:r>
              <a:rPr lang="en-US" sz="1600" dirty="0"/>
              <a:t> </a:t>
            </a:r>
            <a:r>
              <a:rPr lang="en-US" sz="1600" dirty="0" err="1"/>
              <a:t>phú</a:t>
            </a:r>
            <a:endParaRPr lang="en-US" sz="1600" dirty="0"/>
          </a:p>
          <a:p>
            <a:pPr lvl="0"/>
            <a:r>
              <a:rPr lang="en-US" sz="1600" dirty="0" err="1"/>
              <a:t>Cấu</a:t>
            </a:r>
            <a:r>
              <a:rPr lang="en-US" sz="1600" dirty="0"/>
              <a:t> </a:t>
            </a:r>
            <a:r>
              <a:rPr lang="en-US" sz="1600" dirty="0" err="1"/>
              <a:t>hình</a:t>
            </a:r>
            <a:r>
              <a:rPr lang="en-US" sz="1600" dirty="0"/>
              <a:t> </a:t>
            </a:r>
            <a:r>
              <a:rPr lang="en-US" sz="1600" dirty="0" err="1"/>
              <a:t>máy</a:t>
            </a:r>
            <a:r>
              <a:rPr lang="en-US" sz="1600" dirty="0"/>
              <a:t> </a:t>
            </a:r>
            <a:r>
              <a:rPr lang="en-US" sz="1600" dirty="0" err="1"/>
              <a:t>chưa</a:t>
            </a:r>
            <a:r>
              <a:rPr lang="en-US" sz="1600" dirty="0"/>
              <a:t> </a:t>
            </a:r>
            <a:r>
              <a:rPr lang="en-US" sz="1600" dirty="0" err="1"/>
              <a:t>được</a:t>
            </a:r>
            <a:r>
              <a:rPr lang="en-US" sz="1600" dirty="0"/>
              <a:t> </a:t>
            </a:r>
            <a:r>
              <a:rPr lang="en-US" sz="1600" dirty="0" err="1"/>
              <a:t>cao</a:t>
            </a:r>
            <a:endParaRPr lang="en-US" sz="1600" dirty="0"/>
          </a:p>
          <a:p>
            <a:r>
              <a:rPr lang="en-US" sz="1600" dirty="0"/>
              <a:t> </a:t>
            </a:r>
          </a:p>
        </p:txBody>
      </p:sp>
    </p:spTree>
    <p:extLst>
      <p:ext uri="{BB962C8B-B14F-4D97-AF65-F5344CB8AC3E}">
        <p14:creationId xmlns:p14="http://schemas.microsoft.com/office/powerpoint/2010/main" val="192500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152400" y="1066800"/>
            <a:ext cx="8839200" cy="1785104"/>
          </a:xfrm>
          <a:prstGeom prst="rect">
            <a:avLst/>
          </a:prstGeom>
          <a:solidFill>
            <a:schemeClr val="accent2">
              <a:lumMod val="20000"/>
              <a:lumOff val="80000"/>
            </a:schemeClr>
          </a:solidFill>
          <a:ln>
            <a:solidFill>
              <a:schemeClr val="accent1"/>
            </a:solidFill>
          </a:ln>
        </p:spPr>
        <p:txBody>
          <a:bodyPr wrap="square">
            <a:spAutoFit/>
          </a:bodyPr>
          <a:lstStyle/>
          <a:p>
            <a:pPr lvl="0"/>
            <a:r>
              <a:rPr lang="vi-VN" sz="2200" b="1" u="sng" dirty="0">
                <a:latin typeface="Times New Roman" pitchFamily="18" charset="0"/>
                <a:cs typeface="Times New Roman" pitchFamily="18" charset="0"/>
              </a:rPr>
              <a:t>HS thảo luận 2: </a:t>
            </a:r>
            <a:r>
              <a:rPr lang="en-US" sz="2200" dirty="0" err="1">
                <a:latin typeface="Times New Roman" pitchFamily="18" charset="0"/>
                <a:cs typeface="Times New Roman" pitchFamily="18" charset="0"/>
              </a:rPr>
              <a:t>Nếu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chiếc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vi-VN" sz="2200" dirty="0">
                <a:latin typeface="Times New Roman" pitchFamily="18" charset="0"/>
                <a:cs typeface="Times New Roman" pitchFamily="18" charset="0"/>
              </a:rPr>
              <a:t>?</a:t>
            </a:r>
          </a:p>
          <a:p>
            <a:pPr lvl="0"/>
            <a:r>
              <a:rPr lang="vi-VN" sz="2200" b="1" u="sng" dirty="0"/>
              <a:t>Kết luận: </a:t>
            </a:r>
            <a:r>
              <a:rPr lang="vi-VN" sz="2200" dirty="0"/>
              <a:t>Lựa chọn mua tivi samsung cho gia đình em vì đẹp, sang trọng, hiện đại</a:t>
            </a:r>
            <a:endParaRPr lang="vi-VN" sz="22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77389763"/>
              </p:ext>
            </p:extLst>
          </p:nvPr>
        </p:nvGraphicFramePr>
        <p:xfrm>
          <a:off x="609599" y="2995909"/>
          <a:ext cx="7620001" cy="3633491"/>
        </p:xfrm>
        <a:graphic>
          <a:graphicData uri="http://schemas.openxmlformats.org/drawingml/2006/table">
            <a:tbl>
              <a:tblPr firstRow="1" firstCol="1" bandRow="1">
                <a:tableStyleId>{5C22544A-7EE6-4342-B048-85BDC9FD1C3A}</a:tableStyleId>
              </a:tblPr>
              <a:tblGrid>
                <a:gridCol w="1187533">
                  <a:extLst>
                    <a:ext uri="{9D8B030D-6E8A-4147-A177-3AD203B41FA5}">
                      <a16:colId xmlns:a16="http://schemas.microsoft.com/office/drawing/2014/main" val="20000"/>
                    </a:ext>
                  </a:extLst>
                </a:gridCol>
                <a:gridCol w="2078182">
                  <a:extLst>
                    <a:ext uri="{9D8B030D-6E8A-4147-A177-3AD203B41FA5}">
                      <a16:colId xmlns:a16="http://schemas.microsoft.com/office/drawing/2014/main" val="20001"/>
                    </a:ext>
                  </a:extLst>
                </a:gridCol>
                <a:gridCol w="2276104">
                  <a:extLst>
                    <a:ext uri="{9D8B030D-6E8A-4147-A177-3AD203B41FA5}">
                      <a16:colId xmlns:a16="http://schemas.microsoft.com/office/drawing/2014/main" val="20002"/>
                    </a:ext>
                  </a:extLst>
                </a:gridCol>
                <a:gridCol w="2078182">
                  <a:extLst>
                    <a:ext uri="{9D8B030D-6E8A-4147-A177-3AD203B41FA5}">
                      <a16:colId xmlns:a16="http://schemas.microsoft.com/office/drawing/2014/main" val="20003"/>
                    </a:ext>
                  </a:extLst>
                </a:gridCol>
              </a:tblGrid>
              <a:tr h="656998">
                <a:tc>
                  <a:txBody>
                    <a:bodyPr/>
                    <a:lstStyle/>
                    <a:p>
                      <a:pPr marL="0" marR="0">
                        <a:lnSpc>
                          <a:spcPct val="115000"/>
                        </a:lnSpc>
                        <a:spcBef>
                          <a:spcPts val="0"/>
                        </a:spcBef>
                        <a:spcAft>
                          <a:spcPts val="0"/>
                        </a:spcAft>
                      </a:pPr>
                      <a:r>
                        <a:rPr lang="vi-VN" sz="1600" dirty="0">
                          <a:effectLst/>
                        </a:rPr>
                        <a:t>Tiêu chí</a:t>
                      </a:r>
                      <a:endParaRPr lang="en-US" sz="1600" dirty="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Sony – Bền nhất</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Samsung –Bán chạy nhất</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LG – công nghệ cao.</a:t>
                      </a:r>
                      <a:endParaRPr lang="en-US" sz="1600">
                        <a:effectLst/>
                        <a:latin typeface="Calibri"/>
                        <a:ea typeface="Calibri"/>
                        <a:cs typeface="Times New Roman"/>
                      </a:endParaRPr>
                    </a:p>
                  </a:txBody>
                  <a:tcPr marL="53560" marR="53560" marT="0" marB="0"/>
                </a:tc>
                <a:extLst>
                  <a:ext uri="{0D108BD9-81ED-4DB2-BD59-A6C34878D82A}">
                    <a16:rowId xmlns:a16="http://schemas.microsoft.com/office/drawing/2014/main" val="10000"/>
                  </a:ext>
                </a:extLst>
              </a:tr>
              <a:tr h="328499">
                <a:tc>
                  <a:txBody>
                    <a:bodyPr/>
                    <a:lstStyle/>
                    <a:p>
                      <a:pPr marL="0" marR="0">
                        <a:lnSpc>
                          <a:spcPct val="115000"/>
                        </a:lnSpc>
                        <a:spcBef>
                          <a:spcPts val="0"/>
                        </a:spcBef>
                        <a:spcAft>
                          <a:spcPts val="0"/>
                        </a:spcAft>
                      </a:pPr>
                      <a:r>
                        <a:rPr lang="vi-VN" sz="1600">
                          <a:effectLst/>
                        </a:rPr>
                        <a:t>Cấu tạo</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Đơn giản</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Đơn giản</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Đơn giản</a:t>
                      </a:r>
                      <a:endParaRPr lang="en-US" sz="1600">
                        <a:effectLst/>
                        <a:latin typeface="Calibri"/>
                        <a:ea typeface="Calibri"/>
                        <a:cs typeface="Times New Roman"/>
                      </a:endParaRPr>
                    </a:p>
                  </a:txBody>
                  <a:tcPr marL="53560" marR="53560" marT="0" marB="0"/>
                </a:tc>
                <a:extLst>
                  <a:ext uri="{0D108BD9-81ED-4DB2-BD59-A6C34878D82A}">
                    <a16:rowId xmlns:a16="http://schemas.microsoft.com/office/drawing/2014/main" val="10001"/>
                  </a:ext>
                </a:extLst>
              </a:tr>
              <a:tr h="717891">
                <a:tc>
                  <a:txBody>
                    <a:bodyPr/>
                    <a:lstStyle/>
                    <a:p>
                      <a:pPr marL="0" marR="0">
                        <a:lnSpc>
                          <a:spcPct val="115000"/>
                        </a:lnSpc>
                        <a:spcBef>
                          <a:spcPts val="0"/>
                        </a:spcBef>
                        <a:spcAft>
                          <a:spcPts val="0"/>
                        </a:spcAft>
                      </a:pPr>
                      <a:r>
                        <a:rPr lang="vi-VN" sz="1600">
                          <a:effectLst/>
                        </a:rPr>
                        <a:t>Tính năng</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Cổng kết nối chuột, bàn phím chưa tốt.</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Đa dạng cổng kết nối, cập nhật công nghệ mới. </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Màn hình rộng, góc nhìn rộng. Đa dạng cổng kết nối.</a:t>
                      </a:r>
                      <a:endParaRPr lang="en-US" sz="1600">
                        <a:effectLst/>
                        <a:latin typeface="Calibri"/>
                        <a:ea typeface="Calibri"/>
                        <a:cs typeface="Times New Roman"/>
                      </a:endParaRPr>
                    </a:p>
                  </a:txBody>
                  <a:tcPr marL="53560" marR="53560" marT="0" marB="0"/>
                </a:tc>
                <a:extLst>
                  <a:ext uri="{0D108BD9-81ED-4DB2-BD59-A6C34878D82A}">
                    <a16:rowId xmlns:a16="http://schemas.microsoft.com/office/drawing/2014/main" val="10002"/>
                  </a:ext>
                </a:extLst>
              </a:tr>
              <a:tr h="492749">
                <a:tc>
                  <a:txBody>
                    <a:bodyPr/>
                    <a:lstStyle/>
                    <a:p>
                      <a:pPr marL="0" marR="0">
                        <a:lnSpc>
                          <a:spcPct val="115000"/>
                        </a:lnSpc>
                        <a:spcBef>
                          <a:spcPts val="0"/>
                        </a:spcBef>
                        <a:spcAft>
                          <a:spcPts val="0"/>
                        </a:spcAft>
                      </a:pPr>
                      <a:r>
                        <a:rPr lang="vi-VN" sz="1600">
                          <a:effectLst/>
                        </a:rPr>
                        <a:t>Độ bền</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dirty="0">
                          <a:effectLst/>
                        </a:rPr>
                        <a:t>Rất bền</a:t>
                      </a:r>
                      <a:endParaRPr lang="en-US" sz="1600" dirty="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Độ bền không cao.</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Bền</a:t>
                      </a:r>
                      <a:endParaRPr lang="en-US" sz="1600">
                        <a:effectLst/>
                        <a:latin typeface="Calibri"/>
                        <a:ea typeface="Calibri"/>
                        <a:cs typeface="Times New Roman"/>
                      </a:endParaRPr>
                    </a:p>
                  </a:txBody>
                  <a:tcPr marL="53560" marR="53560" marT="0" marB="0"/>
                </a:tc>
                <a:extLst>
                  <a:ext uri="{0D108BD9-81ED-4DB2-BD59-A6C34878D82A}">
                    <a16:rowId xmlns:a16="http://schemas.microsoft.com/office/drawing/2014/main" val="10003"/>
                  </a:ext>
                </a:extLst>
              </a:tr>
              <a:tr h="492749">
                <a:tc>
                  <a:txBody>
                    <a:bodyPr/>
                    <a:lstStyle/>
                    <a:p>
                      <a:pPr marL="0" marR="0">
                        <a:lnSpc>
                          <a:spcPct val="115000"/>
                        </a:lnSpc>
                        <a:spcBef>
                          <a:spcPts val="0"/>
                        </a:spcBef>
                        <a:spcAft>
                          <a:spcPts val="0"/>
                        </a:spcAft>
                      </a:pPr>
                      <a:r>
                        <a:rPr lang="vi-VN" sz="1600">
                          <a:effectLst/>
                        </a:rPr>
                        <a:t>Thẩm mĩ</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Đẹp</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Đẹp, Sang trọng</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Đẹp, hiện đại</a:t>
                      </a:r>
                      <a:endParaRPr lang="en-US" sz="1600">
                        <a:effectLst/>
                        <a:latin typeface="Calibri"/>
                        <a:ea typeface="Calibri"/>
                        <a:cs typeface="Times New Roman"/>
                      </a:endParaRPr>
                    </a:p>
                  </a:txBody>
                  <a:tcPr marL="53560" marR="53560" marT="0" marB="0"/>
                </a:tc>
                <a:extLst>
                  <a:ext uri="{0D108BD9-81ED-4DB2-BD59-A6C34878D82A}">
                    <a16:rowId xmlns:a16="http://schemas.microsoft.com/office/drawing/2014/main" val="10004"/>
                  </a:ext>
                </a:extLst>
              </a:tr>
              <a:tr h="492749">
                <a:tc>
                  <a:txBody>
                    <a:bodyPr/>
                    <a:lstStyle/>
                    <a:p>
                      <a:pPr marL="0" marR="0">
                        <a:lnSpc>
                          <a:spcPct val="115000"/>
                        </a:lnSpc>
                        <a:spcBef>
                          <a:spcPts val="0"/>
                        </a:spcBef>
                        <a:spcAft>
                          <a:spcPts val="0"/>
                        </a:spcAft>
                      </a:pPr>
                      <a:r>
                        <a:rPr lang="vi-VN" sz="1600" dirty="0">
                          <a:effectLst/>
                        </a:rPr>
                        <a:t>Gía thành</a:t>
                      </a:r>
                      <a:endParaRPr lang="en-US" sz="1600" dirty="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Đa dạng giá</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Đa dạng giá</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Đa dạng giá</a:t>
                      </a:r>
                      <a:endParaRPr lang="en-US" sz="1600">
                        <a:effectLst/>
                        <a:latin typeface="Calibri"/>
                        <a:ea typeface="Calibri"/>
                        <a:cs typeface="Times New Roman"/>
                      </a:endParaRPr>
                    </a:p>
                  </a:txBody>
                  <a:tcPr marL="53560" marR="53560" marT="0" marB="0"/>
                </a:tc>
                <a:extLst>
                  <a:ext uri="{0D108BD9-81ED-4DB2-BD59-A6C34878D82A}">
                    <a16:rowId xmlns:a16="http://schemas.microsoft.com/office/drawing/2014/main" val="10005"/>
                  </a:ext>
                </a:extLst>
              </a:tr>
              <a:tr h="328499">
                <a:tc>
                  <a:txBody>
                    <a:bodyPr/>
                    <a:lstStyle/>
                    <a:p>
                      <a:pPr marL="0" marR="0">
                        <a:lnSpc>
                          <a:spcPct val="115000"/>
                        </a:lnSpc>
                        <a:spcBef>
                          <a:spcPts val="0"/>
                        </a:spcBef>
                        <a:spcAft>
                          <a:spcPts val="0"/>
                        </a:spcAft>
                      </a:pPr>
                      <a:r>
                        <a:rPr lang="vi-VN" sz="1600">
                          <a:effectLst/>
                        </a:rPr>
                        <a:t>Môi trường</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Như nhau</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a:effectLst/>
                        </a:rPr>
                        <a:t>Như nhau</a:t>
                      </a:r>
                      <a:endParaRPr lang="en-US" sz="1600">
                        <a:effectLst/>
                        <a:latin typeface="Calibri"/>
                        <a:ea typeface="Calibri"/>
                        <a:cs typeface="Times New Roman"/>
                      </a:endParaRPr>
                    </a:p>
                  </a:txBody>
                  <a:tcPr marL="53560" marR="53560" marT="0" marB="0"/>
                </a:tc>
                <a:tc>
                  <a:txBody>
                    <a:bodyPr/>
                    <a:lstStyle/>
                    <a:p>
                      <a:pPr marL="0" marR="0">
                        <a:lnSpc>
                          <a:spcPct val="115000"/>
                        </a:lnSpc>
                        <a:spcBef>
                          <a:spcPts val="0"/>
                        </a:spcBef>
                        <a:spcAft>
                          <a:spcPts val="0"/>
                        </a:spcAft>
                      </a:pPr>
                      <a:r>
                        <a:rPr lang="vi-VN" sz="1600" dirty="0">
                          <a:effectLst/>
                        </a:rPr>
                        <a:t>Như nhau</a:t>
                      </a:r>
                      <a:endParaRPr lang="en-US" sz="1600" dirty="0">
                        <a:effectLst/>
                        <a:latin typeface="Calibri"/>
                        <a:ea typeface="Calibri"/>
                        <a:cs typeface="Times New Roman"/>
                      </a:endParaRPr>
                    </a:p>
                  </a:txBody>
                  <a:tcPr marL="53560" marR="5356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05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457200"/>
            <a:ext cx="8503920" cy="835152"/>
          </a:xfrm>
        </p:spPr>
        <p:txBody>
          <a:bodyPr>
            <a:normAutofit/>
          </a:bodyPr>
          <a:lstStyle/>
          <a:p>
            <a:pPr marL="0" indent="0" algn="ctr">
              <a:buNone/>
            </a:pPr>
            <a:r>
              <a:rPr lang="vi-VN" sz="3200" b="1" dirty="0"/>
              <a:t>VẬN DỤNG:</a:t>
            </a:r>
            <a:endParaRPr lang="en-US" sz="3200" b="1" dirty="0"/>
          </a:p>
        </p:txBody>
      </p:sp>
      <p:sp>
        <p:nvSpPr>
          <p:cNvPr id="4" name="Title 1"/>
          <p:cNvSpPr txBox="1">
            <a:spLocks/>
          </p:cNvSpPr>
          <p:nvPr/>
        </p:nvSpPr>
        <p:spPr>
          <a:xfrm>
            <a:off x="304800" y="0"/>
            <a:ext cx="8382000" cy="53340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152400" y="1066800"/>
            <a:ext cx="8839200" cy="1785104"/>
          </a:xfrm>
          <a:prstGeom prst="rect">
            <a:avLst/>
          </a:prstGeom>
          <a:solidFill>
            <a:schemeClr val="accent2">
              <a:lumMod val="20000"/>
              <a:lumOff val="80000"/>
            </a:schemeClr>
          </a:solidFill>
          <a:ln>
            <a:solidFill>
              <a:schemeClr val="accent1"/>
            </a:solidFill>
          </a:ln>
        </p:spPr>
        <p:txBody>
          <a:bodyPr wrap="square">
            <a:spAutoFit/>
          </a:bodyPr>
          <a:lstStyle/>
          <a:p>
            <a:pPr lvl="0"/>
            <a:r>
              <a:rPr lang="vi-VN" sz="2200" b="1" u="sng" dirty="0">
                <a:latin typeface="Times New Roman" pitchFamily="18" charset="0"/>
                <a:cs typeface="Times New Roman" pitchFamily="18" charset="0"/>
              </a:rPr>
              <a:t>HS thảo luận 2: </a:t>
            </a:r>
            <a:r>
              <a:rPr lang="en-US" sz="2200" dirty="0" err="1">
                <a:latin typeface="Times New Roman" pitchFamily="18" charset="0"/>
                <a:cs typeface="Times New Roman" pitchFamily="18" charset="0"/>
              </a:rPr>
              <a:t>Nếu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chiếc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vi-VN" sz="2200" dirty="0">
                <a:latin typeface="Times New Roman" pitchFamily="18" charset="0"/>
                <a:cs typeface="Times New Roman" pitchFamily="18" charset="0"/>
              </a:rPr>
              <a:t>?</a:t>
            </a:r>
          </a:p>
          <a:p>
            <a:pPr lvl="0"/>
            <a:r>
              <a:rPr lang="vi-VN" sz="2200" b="1" u="sng" dirty="0"/>
              <a:t>Kết luận: </a:t>
            </a:r>
            <a:r>
              <a:rPr lang="vi-VN" sz="2200" dirty="0"/>
              <a:t>Lựa chọn mua tivi samsung cho gia đình em vì đẹp, sang trọng, hiện đại</a:t>
            </a:r>
            <a:endParaRPr lang="vi-VN" sz="2200"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42185635"/>
              </p:ext>
            </p:extLst>
          </p:nvPr>
        </p:nvGraphicFramePr>
        <p:xfrm>
          <a:off x="1066800" y="3352800"/>
          <a:ext cx="7315200" cy="2569464"/>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vi-VN" sz="1600" dirty="0">
                          <a:effectLst/>
                        </a:rPr>
                        <a:t>Tiêu chí</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TCL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Panasonic</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vi-VN" sz="1600" dirty="0">
                          <a:effectLst/>
                        </a:rPr>
                        <a:t>Cấu tạo</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Đơn giản</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Đơn giản</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86968">
                <a:tc>
                  <a:txBody>
                    <a:bodyPr/>
                    <a:lstStyle/>
                    <a:p>
                      <a:pPr marL="0" marR="0">
                        <a:lnSpc>
                          <a:spcPct val="115000"/>
                        </a:lnSpc>
                        <a:spcBef>
                          <a:spcPts val="0"/>
                        </a:spcBef>
                        <a:spcAft>
                          <a:spcPts val="0"/>
                        </a:spcAft>
                      </a:pPr>
                      <a:r>
                        <a:rPr lang="vi-VN" sz="1600" dirty="0">
                          <a:effectLst/>
                        </a:rPr>
                        <a:t>Tính năng</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dirty="0">
                          <a:effectLst/>
                        </a:rPr>
                        <a:t>Đa dạng cổng kết nối. Bộ nhớ nhỏ. Hình ảnh truyền có độ trễ.</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Đa dạng cổng kết nối. Dao diện đơn giản tiện sử dụng, Kho ứng dụng chưa phong phú.</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vi-VN" sz="1600">
                          <a:effectLst/>
                        </a:rPr>
                        <a:t>Độ bền</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Bền</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Bền</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vi-VN" sz="1600">
                          <a:effectLst/>
                        </a:rPr>
                        <a:t>Thẩm mĩ</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Đẹp</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Đẹp</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vi-VN" sz="1600">
                          <a:effectLst/>
                        </a:rPr>
                        <a:t>Gía thành</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Gía rẻ</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Đa dạng giá</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vi-VN" sz="1600">
                          <a:effectLst/>
                        </a:rPr>
                        <a:t>Môi trường</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a:effectLst/>
                        </a:rPr>
                        <a:t>Như nhau</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vi-VN" sz="1600" dirty="0">
                          <a:effectLst/>
                        </a:rPr>
                        <a:t>Như nhau</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62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33600"/>
            <a:ext cx="8534400" cy="758952"/>
          </a:xfrm>
        </p:spPr>
        <p:txBody>
          <a:bodyPr>
            <a:noAutofit/>
          </a:bodyPr>
          <a:lstStyle/>
          <a:p>
            <a:r>
              <a:rPr lang="vi-VN" sz="4400" b="1" dirty="0">
                <a:solidFill>
                  <a:srgbClr val="C00000"/>
                </a:solidFill>
                <a:latin typeface="+mn-lt"/>
              </a:rPr>
              <a:t>HẾT BÀI!</a:t>
            </a:r>
            <a:endParaRPr lang="en-US" sz="4400" b="1" dirty="0">
              <a:solidFill>
                <a:srgbClr val="C00000"/>
              </a:solidFill>
              <a:latin typeface="+mn-lt"/>
            </a:endParaRPr>
          </a:p>
        </p:txBody>
      </p:sp>
    </p:spTree>
    <p:extLst>
      <p:ext uri="{BB962C8B-B14F-4D97-AF65-F5344CB8AC3E}">
        <p14:creationId xmlns:p14="http://schemas.microsoft.com/office/powerpoint/2010/main" val="382491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382000" cy="914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br>
              <a:rPr lang="en-US" sz="3200" b="1" dirty="0">
                <a:solidFill>
                  <a:srgbClr val="C00000"/>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pic>
        <p:nvPicPr>
          <p:cNvPr id="5" name="Picture 4" descr="Công nghệ 10 Bài 5: Đánh giá công nghệ | Kết nối tri thức"/>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4267200" cy="4724400"/>
          </a:xfrm>
          <a:prstGeom prst="rect">
            <a:avLst/>
          </a:prstGeom>
          <a:noFill/>
          <a:ln>
            <a:noFill/>
          </a:ln>
        </p:spPr>
      </p:pic>
      <p:sp>
        <p:nvSpPr>
          <p:cNvPr id="4" name="Rectangle 3"/>
          <p:cNvSpPr/>
          <p:nvPr/>
        </p:nvSpPr>
        <p:spPr>
          <a:xfrm>
            <a:off x="152400" y="934045"/>
            <a:ext cx="4419600" cy="5016758"/>
          </a:xfrm>
          <a:prstGeom prst="rect">
            <a:avLst/>
          </a:prstGeom>
          <a:solidFill>
            <a:schemeClr val="accent1">
              <a:lumMod val="60000"/>
              <a:lumOff val="40000"/>
            </a:schemeClr>
          </a:solidFill>
        </p:spPr>
        <p:txBody>
          <a:bodyPr wrap="square">
            <a:spAutoFit/>
          </a:bodyPr>
          <a:lstStyle/>
          <a:p>
            <a:pPr lvl="0"/>
            <a:r>
              <a:rPr lang="vi-VN" sz="2000" b="1" u="sng" dirty="0"/>
              <a:t>GV cho đáp án: </a:t>
            </a:r>
            <a:r>
              <a:rPr lang="en-US" sz="2000" dirty="0" err="1"/>
              <a:t>Nếu</a:t>
            </a:r>
            <a:r>
              <a:rPr lang="en-US" sz="2000" dirty="0"/>
              <a:t> </a:t>
            </a:r>
            <a:r>
              <a:rPr lang="en-US" sz="2000" dirty="0" err="1"/>
              <a:t>được</a:t>
            </a:r>
            <a:r>
              <a:rPr lang="en-US" sz="2000" dirty="0"/>
              <a:t> </a:t>
            </a:r>
            <a:r>
              <a:rPr lang="en-US" sz="2000" dirty="0" err="1"/>
              <a:t>chọn</a:t>
            </a:r>
            <a:r>
              <a:rPr lang="en-US" sz="2000" dirty="0"/>
              <a:t> </a:t>
            </a:r>
            <a:r>
              <a:rPr lang="en-US" sz="2000" dirty="0" err="1"/>
              <a:t>như</a:t>
            </a:r>
            <a:r>
              <a:rPr lang="en-US" sz="2000" dirty="0"/>
              <a:t> </a:t>
            </a:r>
            <a:r>
              <a:rPr lang="en-US" sz="2000" dirty="0" err="1"/>
              <a:t>hình</a:t>
            </a:r>
            <a:r>
              <a:rPr lang="en-US" sz="2000" dirty="0"/>
              <a:t> 5.1, </a:t>
            </a:r>
            <a:r>
              <a:rPr lang="en-US" sz="2000" dirty="0" err="1"/>
              <a:t>em</a:t>
            </a:r>
            <a:r>
              <a:rPr lang="en-US" sz="2000" dirty="0"/>
              <a:t> </a:t>
            </a:r>
            <a:r>
              <a:rPr lang="en-US" sz="2000" dirty="0" err="1"/>
              <a:t>sẽ</a:t>
            </a:r>
            <a:r>
              <a:rPr lang="en-US" sz="2000" dirty="0"/>
              <a:t> </a:t>
            </a:r>
            <a:r>
              <a:rPr lang="en-US" sz="2000" dirty="0" err="1"/>
              <a:t>chọn</a:t>
            </a:r>
            <a:r>
              <a:rPr lang="en-US" sz="2000" dirty="0"/>
              <a:t> </a:t>
            </a:r>
            <a:r>
              <a:rPr lang="en-US" sz="2000" dirty="0" err="1"/>
              <a:t>loại</a:t>
            </a:r>
            <a:r>
              <a:rPr lang="en-US" sz="2000" dirty="0"/>
              <a:t> </a:t>
            </a:r>
            <a:r>
              <a:rPr lang="en-US" sz="2000" dirty="0" err="1"/>
              <a:t>đèn</a:t>
            </a:r>
            <a:r>
              <a:rPr lang="en-US" sz="2000" dirty="0"/>
              <a:t> </a:t>
            </a:r>
            <a:r>
              <a:rPr lang="en-US" sz="2000" dirty="0" err="1"/>
              <a:t>bàn</a:t>
            </a:r>
            <a:r>
              <a:rPr lang="en-US" sz="2000" dirty="0"/>
              <a:t> LED</a:t>
            </a:r>
            <a:r>
              <a:rPr lang="vi-VN" sz="2000" dirty="0"/>
              <a:t>. Vì:</a:t>
            </a:r>
            <a:endParaRPr lang="en-US" sz="2000" dirty="0"/>
          </a:p>
          <a:p>
            <a:r>
              <a:rPr lang="vi-VN" sz="2000" dirty="0"/>
              <a:t>+ </a:t>
            </a:r>
            <a:r>
              <a:rPr lang="en-US" sz="2000" dirty="0" err="1"/>
              <a:t>Về</a:t>
            </a:r>
            <a:r>
              <a:rPr lang="en-US" sz="2000" dirty="0"/>
              <a:t> </a:t>
            </a:r>
            <a:r>
              <a:rPr lang="en-US" sz="2000" dirty="0" err="1"/>
              <a:t>điện</a:t>
            </a:r>
            <a:r>
              <a:rPr lang="en-US" sz="2000" dirty="0"/>
              <a:t> </a:t>
            </a:r>
            <a:r>
              <a:rPr lang="en-US" sz="2000" dirty="0" err="1"/>
              <a:t>áp</a:t>
            </a:r>
            <a:r>
              <a:rPr lang="en-US" sz="2000" dirty="0"/>
              <a:t> </a:t>
            </a:r>
            <a:r>
              <a:rPr lang="en-US" sz="2000" dirty="0" err="1"/>
              <a:t>và</a:t>
            </a:r>
            <a:r>
              <a:rPr lang="en-US" sz="2000" dirty="0"/>
              <a:t> </a:t>
            </a:r>
            <a:r>
              <a:rPr lang="en-US" sz="2000" dirty="0" err="1"/>
              <a:t>quang</a:t>
            </a:r>
            <a:r>
              <a:rPr lang="en-US" sz="2000" dirty="0"/>
              <a:t> </a:t>
            </a:r>
            <a:r>
              <a:rPr lang="en-US" sz="2000" dirty="0" err="1"/>
              <a:t>thông</a:t>
            </a:r>
            <a:r>
              <a:rPr lang="en-US" sz="2000" dirty="0"/>
              <a:t> (</a:t>
            </a:r>
            <a:r>
              <a:rPr lang="en-US" sz="2000" dirty="0" err="1"/>
              <a:t>độ</a:t>
            </a:r>
            <a:r>
              <a:rPr lang="en-US" sz="2000" dirty="0"/>
              <a:t> </a:t>
            </a:r>
            <a:r>
              <a:rPr lang="en-US" sz="2000" dirty="0" err="1"/>
              <a:t>sáng</a:t>
            </a:r>
            <a:r>
              <a:rPr lang="en-US" sz="2000" dirty="0"/>
              <a:t>) </a:t>
            </a:r>
            <a:r>
              <a:rPr lang="en-US" sz="2000" dirty="0" err="1"/>
              <a:t>chúng</a:t>
            </a:r>
            <a:r>
              <a:rPr lang="en-US" sz="2000" dirty="0"/>
              <a:t> </a:t>
            </a:r>
            <a:r>
              <a:rPr lang="en-US" sz="2000" dirty="0" err="1"/>
              <a:t>đều</a:t>
            </a:r>
            <a:r>
              <a:rPr lang="en-US" sz="2000" dirty="0"/>
              <a:t> </a:t>
            </a:r>
            <a:r>
              <a:rPr lang="en-US" sz="2000" dirty="0" err="1"/>
              <a:t>có</a:t>
            </a:r>
            <a:r>
              <a:rPr lang="en-US" sz="2000" dirty="0"/>
              <a:t> </a:t>
            </a:r>
            <a:r>
              <a:rPr lang="en-US" sz="2000" dirty="0" err="1"/>
              <a:t>sự</a:t>
            </a:r>
            <a:r>
              <a:rPr lang="en-US" sz="2000" dirty="0"/>
              <a:t> </a:t>
            </a:r>
            <a:r>
              <a:rPr lang="en-US" sz="2000" dirty="0" err="1"/>
              <a:t>giống</a:t>
            </a:r>
            <a:r>
              <a:rPr lang="en-US" sz="2000" dirty="0"/>
              <a:t> </a:t>
            </a:r>
            <a:r>
              <a:rPr lang="en-US" sz="2000" dirty="0" err="1"/>
              <a:t>nhau</a:t>
            </a:r>
            <a:r>
              <a:rPr lang="vi-VN" sz="2000" dirty="0"/>
              <a:t>.</a:t>
            </a:r>
            <a:endParaRPr lang="en-US" sz="2000" dirty="0"/>
          </a:p>
          <a:p>
            <a:r>
              <a:rPr lang="vi-VN" sz="2000" dirty="0"/>
              <a:t>+ Về c</a:t>
            </a:r>
            <a:r>
              <a:rPr lang="en-US" sz="2000" dirty="0" err="1"/>
              <a:t>ông</a:t>
            </a:r>
            <a:r>
              <a:rPr lang="en-US" sz="2000" dirty="0"/>
              <a:t> </a:t>
            </a:r>
            <a:r>
              <a:rPr lang="en-US" sz="2000" dirty="0" err="1"/>
              <a:t>suất</a:t>
            </a:r>
            <a:r>
              <a:rPr lang="vi-VN" sz="2000" dirty="0"/>
              <a:t>: </a:t>
            </a:r>
            <a:r>
              <a:rPr lang="en-US" sz="2000" dirty="0" err="1"/>
              <a:t>Đèn</a:t>
            </a:r>
            <a:r>
              <a:rPr lang="en-US" sz="2000" dirty="0"/>
              <a:t> </a:t>
            </a:r>
            <a:r>
              <a:rPr lang="en-US" sz="2000" dirty="0" err="1"/>
              <a:t>sợi</a:t>
            </a:r>
            <a:r>
              <a:rPr lang="en-US" sz="2000" dirty="0"/>
              <a:t> </a:t>
            </a:r>
            <a:r>
              <a:rPr lang="en-US" sz="2000" dirty="0" err="1"/>
              <a:t>đốt</a:t>
            </a:r>
            <a:r>
              <a:rPr lang="en-US" sz="2000" dirty="0"/>
              <a:t> </a:t>
            </a:r>
            <a:r>
              <a:rPr lang="en-US" sz="2000" dirty="0" err="1"/>
              <a:t>công</a:t>
            </a:r>
            <a:r>
              <a:rPr lang="en-US" sz="2000" dirty="0"/>
              <a:t> </a:t>
            </a:r>
            <a:r>
              <a:rPr lang="en-US" sz="2000" dirty="0" err="1"/>
              <a:t>suất</a:t>
            </a:r>
            <a:r>
              <a:rPr lang="en-US" sz="2000" dirty="0"/>
              <a:t> </a:t>
            </a:r>
            <a:r>
              <a:rPr lang="en-US" sz="2000" dirty="0" err="1"/>
              <a:t>lớn</a:t>
            </a:r>
            <a:r>
              <a:rPr lang="en-US" sz="2000" dirty="0"/>
              <a:t> </a:t>
            </a:r>
            <a:r>
              <a:rPr lang="en-US" sz="2000" dirty="0" err="1"/>
              <a:t>hơn</a:t>
            </a:r>
            <a:r>
              <a:rPr lang="en-US" sz="2000" dirty="0"/>
              <a:t>, </a:t>
            </a:r>
            <a:r>
              <a:rPr lang="en-US" sz="2000" dirty="0" err="1"/>
              <a:t>điện</a:t>
            </a:r>
            <a:r>
              <a:rPr lang="en-US" sz="2000" dirty="0"/>
              <a:t> </a:t>
            </a:r>
            <a:r>
              <a:rPr lang="en-US" sz="2000" dirty="0" err="1"/>
              <a:t>năng</a:t>
            </a:r>
            <a:r>
              <a:rPr lang="en-US" sz="2000" dirty="0"/>
              <a:t> </a:t>
            </a:r>
            <a:r>
              <a:rPr lang="en-US" sz="2000" dirty="0" err="1"/>
              <a:t>tiêu</a:t>
            </a:r>
            <a:r>
              <a:rPr lang="en-US" sz="2000" dirty="0"/>
              <a:t> </a:t>
            </a:r>
            <a:r>
              <a:rPr lang="en-US" sz="2000" dirty="0" err="1"/>
              <a:t>thụ</a:t>
            </a:r>
            <a:r>
              <a:rPr lang="en-US" sz="2000" dirty="0"/>
              <a:t> </a:t>
            </a:r>
            <a:r>
              <a:rPr lang="en-US" sz="2000" dirty="0" err="1"/>
              <a:t>sẽ</a:t>
            </a:r>
            <a:r>
              <a:rPr lang="en-US" sz="2000" dirty="0"/>
              <a:t> </a:t>
            </a:r>
            <a:r>
              <a:rPr lang="en-US" sz="2000" dirty="0" err="1"/>
              <a:t>lớn</a:t>
            </a:r>
            <a:r>
              <a:rPr lang="en-US" sz="2000" dirty="0"/>
              <a:t> </a:t>
            </a:r>
            <a:r>
              <a:rPr lang="en-US" sz="2000" dirty="0" err="1"/>
              <a:t>hơn</a:t>
            </a:r>
            <a:r>
              <a:rPr lang="en-US" sz="2000" dirty="0"/>
              <a:t>, </a:t>
            </a:r>
            <a:r>
              <a:rPr lang="en-US" sz="2000" dirty="0" err="1"/>
              <a:t>nhiệt</a:t>
            </a:r>
            <a:r>
              <a:rPr lang="en-US" sz="2000" dirty="0"/>
              <a:t> </a:t>
            </a:r>
            <a:r>
              <a:rPr lang="en-US" sz="2000" dirty="0" err="1"/>
              <a:t>độ</a:t>
            </a:r>
            <a:r>
              <a:rPr lang="en-US" sz="2000" dirty="0"/>
              <a:t> </a:t>
            </a:r>
            <a:r>
              <a:rPr lang="en-US" sz="2000" dirty="0" err="1"/>
              <a:t>tỏa</a:t>
            </a:r>
            <a:r>
              <a:rPr lang="en-US" sz="2000" dirty="0"/>
              <a:t> </a:t>
            </a:r>
            <a:r>
              <a:rPr lang="en-US" sz="2000" dirty="0" err="1"/>
              <a:t>ra</a:t>
            </a:r>
            <a:r>
              <a:rPr lang="en-US" sz="2000" dirty="0"/>
              <a:t> </a:t>
            </a:r>
            <a:r>
              <a:rPr lang="en-US" sz="2000" dirty="0" err="1"/>
              <a:t>cũng</a:t>
            </a:r>
            <a:r>
              <a:rPr lang="en-US" sz="2000" dirty="0"/>
              <a:t> </a:t>
            </a:r>
            <a:r>
              <a:rPr lang="en-US" sz="2000" dirty="0" err="1"/>
              <a:t>lớn</a:t>
            </a:r>
            <a:r>
              <a:rPr lang="en-US" sz="2000" dirty="0"/>
              <a:t> </a:t>
            </a:r>
            <a:r>
              <a:rPr lang="en-US" sz="2000" dirty="0" err="1"/>
              <a:t>hơn</a:t>
            </a:r>
            <a:r>
              <a:rPr lang="en-US" sz="2000" dirty="0"/>
              <a:t> </a:t>
            </a:r>
            <a:r>
              <a:rPr lang="en-US" sz="2000" dirty="0" err="1"/>
              <a:t>nên</a:t>
            </a:r>
            <a:r>
              <a:rPr lang="en-US" sz="2000" dirty="0"/>
              <a:t> </a:t>
            </a:r>
            <a:r>
              <a:rPr lang="en-US" sz="2000" dirty="0" err="1"/>
              <a:t>ngồi</a:t>
            </a:r>
            <a:r>
              <a:rPr lang="en-US" sz="2000" dirty="0"/>
              <a:t> </a:t>
            </a:r>
            <a:r>
              <a:rPr lang="en-US" sz="2000" dirty="0" err="1"/>
              <a:t>lâu</a:t>
            </a:r>
            <a:r>
              <a:rPr lang="en-US" sz="2000" dirty="0"/>
              <a:t> </a:t>
            </a:r>
            <a:r>
              <a:rPr lang="en-US" sz="2000" dirty="0" err="1"/>
              <a:t>rất</a:t>
            </a:r>
            <a:r>
              <a:rPr lang="en-US" sz="2000" dirty="0"/>
              <a:t> </a:t>
            </a:r>
            <a:r>
              <a:rPr lang="en-US" sz="2000" dirty="0" err="1"/>
              <a:t>dễ</a:t>
            </a:r>
            <a:r>
              <a:rPr lang="en-US" sz="2000" dirty="0"/>
              <a:t> </a:t>
            </a:r>
            <a:r>
              <a:rPr lang="en-US" sz="2000" dirty="0" err="1"/>
              <a:t>bị</a:t>
            </a:r>
            <a:r>
              <a:rPr lang="en-US" sz="2000" dirty="0"/>
              <a:t> </a:t>
            </a:r>
            <a:r>
              <a:rPr lang="en-US" sz="2000" dirty="0" err="1"/>
              <a:t>nóng</a:t>
            </a:r>
            <a:r>
              <a:rPr lang="en-US" sz="2000" dirty="0"/>
              <a:t> </a:t>
            </a:r>
            <a:r>
              <a:rPr lang="en-US" sz="2000" dirty="0" err="1"/>
              <a:t>và</a:t>
            </a:r>
            <a:r>
              <a:rPr lang="en-US" sz="2000" dirty="0"/>
              <a:t> </a:t>
            </a:r>
            <a:r>
              <a:rPr lang="en-US" sz="2000" dirty="0" err="1"/>
              <a:t>đau</a:t>
            </a:r>
            <a:r>
              <a:rPr lang="en-US" sz="2000" dirty="0"/>
              <a:t> </a:t>
            </a:r>
            <a:r>
              <a:rPr lang="en-US" sz="2000" dirty="0" err="1"/>
              <a:t>mắt</a:t>
            </a:r>
            <a:r>
              <a:rPr lang="vi-VN" sz="2000" dirty="0"/>
              <a:t>. </a:t>
            </a:r>
            <a:r>
              <a:rPr lang="en-US" sz="2000" dirty="0" err="1"/>
              <a:t>Đèn</a:t>
            </a:r>
            <a:r>
              <a:rPr lang="en-US" sz="2000" dirty="0"/>
              <a:t> LED </a:t>
            </a:r>
            <a:r>
              <a:rPr lang="en-US" sz="2000" dirty="0" err="1"/>
              <a:t>công</a:t>
            </a:r>
            <a:r>
              <a:rPr lang="en-US" sz="2000" dirty="0"/>
              <a:t> </a:t>
            </a:r>
            <a:r>
              <a:rPr lang="en-US" sz="2000" dirty="0" err="1"/>
              <a:t>suất</a:t>
            </a:r>
            <a:r>
              <a:rPr lang="en-US" sz="2000" dirty="0"/>
              <a:t> </a:t>
            </a:r>
            <a:r>
              <a:rPr lang="en-US" sz="2000" dirty="0" err="1"/>
              <a:t>tuy</a:t>
            </a:r>
            <a:r>
              <a:rPr lang="en-US" sz="2000" dirty="0"/>
              <a:t> </a:t>
            </a:r>
            <a:r>
              <a:rPr lang="en-US" sz="2000" dirty="0" err="1"/>
              <a:t>thấp</a:t>
            </a:r>
            <a:r>
              <a:rPr lang="en-US" sz="2000" dirty="0"/>
              <a:t> </a:t>
            </a:r>
            <a:r>
              <a:rPr lang="en-US" sz="2000" dirty="0" err="1"/>
              <a:t>hơn</a:t>
            </a:r>
            <a:r>
              <a:rPr lang="en-US" sz="2000" dirty="0"/>
              <a:t> </a:t>
            </a:r>
            <a:r>
              <a:rPr lang="en-US" sz="2000" dirty="0" err="1"/>
              <a:t>nên</a:t>
            </a:r>
            <a:r>
              <a:rPr lang="en-US" sz="2000" dirty="0"/>
              <a:t> </a:t>
            </a:r>
            <a:r>
              <a:rPr lang="en-US" sz="2000" dirty="0" err="1"/>
              <a:t>điện</a:t>
            </a:r>
            <a:r>
              <a:rPr lang="en-US" sz="2000" dirty="0"/>
              <a:t> </a:t>
            </a:r>
            <a:r>
              <a:rPr lang="en-US" sz="2000" dirty="0" err="1"/>
              <a:t>năng</a:t>
            </a:r>
            <a:r>
              <a:rPr lang="en-US" sz="2000" dirty="0"/>
              <a:t> </a:t>
            </a:r>
            <a:r>
              <a:rPr lang="en-US" sz="2000" dirty="0" err="1"/>
              <a:t>tiêu</a:t>
            </a:r>
            <a:r>
              <a:rPr lang="en-US" sz="2000" dirty="0"/>
              <a:t> </a:t>
            </a:r>
            <a:r>
              <a:rPr lang="en-US" sz="2000" dirty="0" err="1"/>
              <a:t>thụ</a:t>
            </a:r>
            <a:r>
              <a:rPr lang="en-US" sz="2000" dirty="0"/>
              <a:t> </a:t>
            </a:r>
            <a:r>
              <a:rPr lang="en-US" sz="2000" dirty="0" err="1"/>
              <a:t>sẽ</a:t>
            </a:r>
            <a:r>
              <a:rPr lang="en-US" sz="2000" dirty="0"/>
              <a:t> </a:t>
            </a:r>
            <a:r>
              <a:rPr lang="en-US" sz="2000" dirty="0" err="1"/>
              <a:t>nhỏ</a:t>
            </a:r>
            <a:r>
              <a:rPr lang="en-US" sz="2000" dirty="0"/>
              <a:t> </a:t>
            </a:r>
            <a:r>
              <a:rPr lang="en-US" sz="2000" dirty="0" err="1"/>
              <a:t>hơn</a:t>
            </a:r>
            <a:r>
              <a:rPr lang="en-US" sz="2000" dirty="0"/>
              <a:t>, </a:t>
            </a:r>
            <a:r>
              <a:rPr lang="en-US" sz="2000" dirty="0" err="1"/>
              <a:t>nhiệt</a:t>
            </a:r>
            <a:r>
              <a:rPr lang="en-US" sz="2000" dirty="0"/>
              <a:t> </a:t>
            </a:r>
            <a:r>
              <a:rPr lang="en-US" sz="2000" dirty="0" err="1"/>
              <a:t>độ</a:t>
            </a:r>
            <a:r>
              <a:rPr lang="en-US" sz="2000" dirty="0"/>
              <a:t> </a:t>
            </a:r>
            <a:r>
              <a:rPr lang="en-US" sz="2000" dirty="0" err="1"/>
              <a:t>tỏa</a:t>
            </a:r>
            <a:r>
              <a:rPr lang="en-US" sz="2000" dirty="0"/>
              <a:t> </a:t>
            </a:r>
            <a:r>
              <a:rPr lang="en-US" sz="2000" dirty="0" err="1"/>
              <a:t>ra</a:t>
            </a:r>
            <a:r>
              <a:rPr lang="en-US" sz="2000" dirty="0"/>
              <a:t> </a:t>
            </a:r>
            <a:r>
              <a:rPr lang="en-US" sz="2000" dirty="0" err="1"/>
              <a:t>cũng</a:t>
            </a:r>
            <a:r>
              <a:rPr lang="en-US" sz="2000" dirty="0"/>
              <a:t> </a:t>
            </a:r>
            <a:r>
              <a:rPr lang="en-US" sz="2000" dirty="0" err="1"/>
              <a:t>ít</a:t>
            </a:r>
            <a:r>
              <a:rPr lang="en-US" sz="2000" dirty="0"/>
              <a:t> </a:t>
            </a:r>
            <a:r>
              <a:rPr lang="en-US" sz="2000" dirty="0" err="1"/>
              <a:t>hơn</a:t>
            </a:r>
            <a:r>
              <a:rPr lang="en-US" sz="2000" dirty="0"/>
              <a:t> </a:t>
            </a:r>
            <a:r>
              <a:rPr lang="en-US" sz="2000" dirty="0" err="1"/>
              <a:t>nên</a:t>
            </a:r>
            <a:r>
              <a:rPr lang="en-US" sz="2000" dirty="0"/>
              <a:t> </a:t>
            </a:r>
            <a:r>
              <a:rPr lang="en-US" sz="2000" dirty="0" err="1"/>
              <a:t>ngồi</a:t>
            </a:r>
            <a:r>
              <a:rPr lang="en-US" sz="2000" dirty="0"/>
              <a:t> </a:t>
            </a:r>
            <a:r>
              <a:rPr lang="en-US" sz="2000" dirty="0" err="1"/>
              <a:t>lâu</a:t>
            </a:r>
            <a:r>
              <a:rPr lang="en-US" sz="2000" dirty="0"/>
              <a:t> </a:t>
            </a:r>
            <a:r>
              <a:rPr lang="en-US" sz="2000" dirty="0" err="1"/>
              <a:t>sẽ</a:t>
            </a:r>
            <a:r>
              <a:rPr lang="en-US" sz="2000" dirty="0"/>
              <a:t> </a:t>
            </a:r>
            <a:r>
              <a:rPr lang="en-US" sz="2000" dirty="0" err="1"/>
              <a:t>không</a:t>
            </a:r>
            <a:r>
              <a:rPr lang="en-US" sz="2000" dirty="0"/>
              <a:t> </a:t>
            </a:r>
            <a:r>
              <a:rPr lang="en-US" sz="2000" dirty="0" err="1"/>
              <a:t>cảm</a:t>
            </a:r>
            <a:r>
              <a:rPr lang="en-US" sz="2000" dirty="0"/>
              <a:t> </a:t>
            </a:r>
            <a:r>
              <a:rPr lang="en-US" sz="2000" dirty="0" err="1"/>
              <a:t>thấy</a:t>
            </a:r>
            <a:r>
              <a:rPr lang="en-US" sz="2000" dirty="0"/>
              <a:t> </a:t>
            </a:r>
            <a:r>
              <a:rPr lang="en-US" sz="2000" dirty="0" err="1"/>
              <a:t>nóng</a:t>
            </a:r>
            <a:r>
              <a:rPr lang="en-US" sz="2000" dirty="0"/>
              <a:t> </a:t>
            </a:r>
            <a:r>
              <a:rPr lang="en-US" sz="2000" dirty="0" err="1"/>
              <a:t>và</a:t>
            </a:r>
            <a:r>
              <a:rPr lang="en-US" sz="2000" dirty="0"/>
              <a:t> </a:t>
            </a:r>
            <a:r>
              <a:rPr lang="en-US" sz="2000" dirty="0" err="1"/>
              <a:t>bị</a:t>
            </a:r>
            <a:r>
              <a:rPr lang="en-US" sz="2000" dirty="0"/>
              <a:t> </a:t>
            </a:r>
            <a:r>
              <a:rPr lang="en-US" sz="2000" dirty="0" err="1"/>
              <a:t>đau</a:t>
            </a:r>
            <a:r>
              <a:rPr lang="en-US" sz="2000" dirty="0"/>
              <a:t> </a:t>
            </a:r>
            <a:r>
              <a:rPr lang="en-US" sz="2000" dirty="0" err="1"/>
              <a:t>mắt</a:t>
            </a:r>
            <a:r>
              <a:rPr lang="vi-VN" sz="2000" dirty="0"/>
              <a:t>.</a:t>
            </a:r>
            <a:endParaRPr lang="en-US" sz="2000" dirty="0"/>
          </a:p>
          <a:p>
            <a:r>
              <a:rPr lang="vi-VN" sz="2000" dirty="0"/>
              <a:t> + Về t</a:t>
            </a:r>
            <a:r>
              <a:rPr lang="en-US" sz="2000" dirty="0" err="1"/>
              <a:t>hời</a:t>
            </a:r>
            <a:r>
              <a:rPr lang="en-US" sz="2000" dirty="0"/>
              <a:t> </a:t>
            </a:r>
            <a:r>
              <a:rPr lang="en-US" sz="2000" dirty="0" err="1"/>
              <a:t>gian</a:t>
            </a:r>
            <a:r>
              <a:rPr lang="en-US" sz="2000" dirty="0"/>
              <a:t> </a:t>
            </a:r>
            <a:r>
              <a:rPr lang="en-US" sz="2000" dirty="0" err="1"/>
              <a:t>sử</a:t>
            </a:r>
            <a:r>
              <a:rPr lang="en-US" sz="2000" dirty="0"/>
              <a:t> </a:t>
            </a:r>
            <a:r>
              <a:rPr lang="en-US" sz="2000" dirty="0" err="1"/>
              <a:t>dụng</a:t>
            </a:r>
            <a:r>
              <a:rPr lang="en-US" sz="2000" dirty="0"/>
              <a:t> </a:t>
            </a:r>
            <a:r>
              <a:rPr lang="en-US" sz="2000" dirty="0" err="1"/>
              <a:t>của</a:t>
            </a:r>
            <a:r>
              <a:rPr lang="en-US" sz="2000" dirty="0"/>
              <a:t> </a:t>
            </a:r>
            <a:r>
              <a:rPr lang="en-US" sz="2000" dirty="0" err="1"/>
              <a:t>đèn</a:t>
            </a:r>
            <a:r>
              <a:rPr lang="en-US" sz="2000" dirty="0"/>
              <a:t> LED </a:t>
            </a:r>
            <a:r>
              <a:rPr lang="en-US" sz="2000" dirty="0" err="1"/>
              <a:t>cao</a:t>
            </a:r>
            <a:r>
              <a:rPr lang="en-US" sz="2000" dirty="0"/>
              <a:t> </a:t>
            </a:r>
            <a:r>
              <a:rPr lang="en-US" sz="2000" dirty="0" err="1"/>
              <a:t>hơn</a:t>
            </a:r>
            <a:r>
              <a:rPr lang="en-US" sz="2000" dirty="0"/>
              <a:t> </a:t>
            </a:r>
            <a:r>
              <a:rPr lang="en-US" sz="2000" dirty="0" err="1"/>
              <a:t>rất</a:t>
            </a:r>
            <a:r>
              <a:rPr lang="en-US" sz="2000" dirty="0"/>
              <a:t> </a:t>
            </a:r>
            <a:r>
              <a:rPr lang="en-US" sz="2000" dirty="0" err="1"/>
              <a:t>nhiều</a:t>
            </a:r>
            <a:r>
              <a:rPr lang="en-US" sz="2000" dirty="0"/>
              <a:t> so </a:t>
            </a:r>
            <a:r>
              <a:rPr lang="en-US" sz="2000" dirty="0" err="1"/>
              <a:t>với</a:t>
            </a:r>
            <a:r>
              <a:rPr lang="en-US" sz="2000" dirty="0"/>
              <a:t> </a:t>
            </a:r>
            <a:r>
              <a:rPr lang="en-US" sz="2000" dirty="0" err="1"/>
              <a:t>đèn</a:t>
            </a:r>
            <a:r>
              <a:rPr lang="en-US" sz="2000" dirty="0"/>
              <a:t> </a:t>
            </a:r>
            <a:r>
              <a:rPr lang="en-US" sz="2000" dirty="0" err="1"/>
              <a:t>bàn</a:t>
            </a:r>
            <a:r>
              <a:rPr lang="en-US" sz="2000" dirty="0"/>
              <a:t> </a:t>
            </a:r>
            <a:r>
              <a:rPr lang="en-US" sz="2000" dirty="0" err="1"/>
              <a:t>sợi</a:t>
            </a:r>
            <a:r>
              <a:rPr lang="en-US" sz="2000" dirty="0"/>
              <a:t> </a:t>
            </a:r>
            <a:r>
              <a:rPr lang="en-US" sz="2000" dirty="0" err="1"/>
              <a:t>đốt</a:t>
            </a:r>
            <a:r>
              <a:rPr lang="vi-VN" sz="2000" dirty="0"/>
              <a:t>.</a:t>
            </a:r>
            <a:endParaRPr lang="en-US" sz="2000" dirty="0"/>
          </a:p>
        </p:txBody>
      </p:sp>
    </p:spTree>
    <p:extLst>
      <p:ext uri="{BB962C8B-B14F-4D97-AF65-F5344CB8AC3E}">
        <p14:creationId xmlns:p14="http://schemas.microsoft.com/office/powerpoint/2010/main" val="426425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382000" cy="533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228600" y="304800"/>
            <a:ext cx="8763000" cy="4493538"/>
          </a:xfrm>
          <a:prstGeom prst="rect">
            <a:avLst/>
          </a:prstGeom>
        </p:spPr>
        <p:txBody>
          <a:bodyPr wrap="square">
            <a:spAutoFit/>
          </a:bodyPr>
          <a:lstStyle/>
          <a:p>
            <a:r>
              <a:rPr lang="vi-VN" sz="2200" b="1" u="sng" dirty="0">
                <a:solidFill>
                  <a:srgbClr val="002060"/>
                </a:solidFill>
              </a:rPr>
              <a:t>I/ Khái quát về đánh giá công nghệ</a:t>
            </a:r>
            <a:r>
              <a:rPr lang="en-US" sz="2200" b="1" u="sng" dirty="0">
                <a:solidFill>
                  <a:srgbClr val="002060"/>
                </a:solidFill>
              </a:rPr>
              <a:t>:</a:t>
            </a:r>
            <a:endParaRPr lang="en-US" sz="2200" dirty="0">
              <a:solidFill>
                <a:srgbClr val="002060"/>
              </a:solidFill>
            </a:endParaRPr>
          </a:p>
          <a:p>
            <a:pPr lvl="0"/>
            <a:r>
              <a:rPr lang="vi-VN" sz="2200" b="1" i="1" u="sng" dirty="0">
                <a:solidFill>
                  <a:srgbClr val="002060"/>
                </a:solidFill>
              </a:rPr>
              <a:t>1. Khái niệm đánh giá công nghệ:</a:t>
            </a:r>
            <a:endParaRPr lang="en-US" sz="2200" b="1" u="sng" dirty="0">
              <a:solidFill>
                <a:srgbClr val="002060"/>
              </a:solidFill>
            </a:endParaRPr>
          </a:p>
          <a:p>
            <a:pPr lvl="0"/>
            <a:r>
              <a:rPr lang="vi-VN" sz="2200" dirty="0">
                <a:solidFill>
                  <a:srgbClr val="002060"/>
                </a:solidFill>
              </a:rPr>
              <a:t>- </a:t>
            </a:r>
            <a:r>
              <a:rPr lang="en-US" sz="2200" dirty="0" err="1">
                <a:solidFill>
                  <a:srgbClr val="002060"/>
                </a:solidFill>
              </a:rPr>
              <a:t>Đánh</a:t>
            </a:r>
            <a:r>
              <a:rPr lang="en-US" sz="2200" dirty="0">
                <a:solidFill>
                  <a:srgbClr val="002060"/>
                </a:solidFill>
              </a:rPr>
              <a:t> </a:t>
            </a:r>
            <a:r>
              <a:rPr lang="en-US" sz="2200" dirty="0" err="1">
                <a:solidFill>
                  <a:srgbClr val="002060"/>
                </a:solidFill>
              </a:rPr>
              <a:t>giá</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 </a:t>
            </a:r>
            <a:r>
              <a:rPr lang="en-US" sz="2200" dirty="0" err="1">
                <a:solidFill>
                  <a:srgbClr val="002060"/>
                </a:solidFill>
              </a:rPr>
              <a:t>là</a:t>
            </a:r>
            <a:r>
              <a:rPr lang="en-US" sz="2200" dirty="0">
                <a:solidFill>
                  <a:srgbClr val="002060"/>
                </a:solidFill>
              </a:rPr>
              <a:t> </a:t>
            </a:r>
            <a:r>
              <a:rPr lang="en-US" sz="2200" dirty="0" err="1">
                <a:solidFill>
                  <a:srgbClr val="002060"/>
                </a:solidFill>
              </a:rPr>
              <a:t>những</a:t>
            </a:r>
            <a:r>
              <a:rPr lang="en-US" sz="2200" dirty="0">
                <a:solidFill>
                  <a:srgbClr val="002060"/>
                </a:solidFill>
              </a:rPr>
              <a:t> </a:t>
            </a:r>
            <a:r>
              <a:rPr lang="en-US" sz="2200" dirty="0" err="1">
                <a:solidFill>
                  <a:srgbClr val="002060"/>
                </a:solidFill>
              </a:rPr>
              <a:t>nhận</a:t>
            </a:r>
            <a:r>
              <a:rPr lang="en-US" sz="2200" dirty="0">
                <a:solidFill>
                  <a:srgbClr val="002060"/>
                </a:solidFill>
              </a:rPr>
              <a:t> </a:t>
            </a:r>
            <a:r>
              <a:rPr lang="en-US" sz="2200" dirty="0" err="1">
                <a:solidFill>
                  <a:srgbClr val="002060"/>
                </a:solidFill>
              </a:rPr>
              <a:t>định</a:t>
            </a:r>
            <a:r>
              <a:rPr lang="en-US" sz="2200" dirty="0">
                <a:solidFill>
                  <a:srgbClr val="002060"/>
                </a:solidFill>
              </a:rPr>
              <a:t>, </a:t>
            </a:r>
            <a:r>
              <a:rPr lang="en-US" sz="2200" dirty="0" err="1">
                <a:solidFill>
                  <a:srgbClr val="002060"/>
                </a:solidFill>
              </a:rPr>
              <a:t>phán</a:t>
            </a:r>
            <a:r>
              <a:rPr lang="en-US" sz="2200" dirty="0">
                <a:solidFill>
                  <a:srgbClr val="002060"/>
                </a:solidFill>
              </a:rPr>
              <a:t> </a:t>
            </a:r>
            <a:r>
              <a:rPr lang="en-US" sz="2200" dirty="0" err="1">
                <a:solidFill>
                  <a:srgbClr val="002060"/>
                </a:solidFill>
              </a:rPr>
              <a:t>đoán</a:t>
            </a:r>
            <a:r>
              <a:rPr lang="en-US" sz="2200" dirty="0">
                <a:solidFill>
                  <a:srgbClr val="002060"/>
                </a:solidFill>
              </a:rPr>
              <a:t> </a:t>
            </a:r>
            <a:r>
              <a:rPr lang="en-US" sz="2200" dirty="0" err="1">
                <a:solidFill>
                  <a:srgbClr val="002060"/>
                </a:solidFill>
              </a:rPr>
              <a:t>dựa</a:t>
            </a:r>
            <a:r>
              <a:rPr lang="en-US" sz="2200" dirty="0">
                <a:solidFill>
                  <a:srgbClr val="002060"/>
                </a:solidFill>
              </a:rPr>
              <a:t> </a:t>
            </a:r>
            <a:r>
              <a:rPr lang="en-US" sz="2200" dirty="0" err="1">
                <a:solidFill>
                  <a:srgbClr val="002060"/>
                </a:solidFill>
              </a:rPr>
              <a:t>trên</a:t>
            </a:r>
            <a:r>
              <a:rPr lang="en-US" sz="2200" dirty="0">
                <a:solidFill>
                  <a:srgbClr val="002060"/>
                </a:solidFill>
              </a:rPr>
              <a:t> </a:t>
            </a:r>
            <a:r>
              <a:rPr lang="en-US" sz="2200" dirty="0" err="1">
                <a:solidFill>
                  <a:srgbClr val="002060"/>
                </a:solidFill>
              </a:rPr>
              <a:t>sự</a:t>
            </a:r>
            <a:r>
              <a:rPr lang="en-US" sz="2200" dirty="0">
                <a:solidFill>
                  <a:srgbClr val="002060"/>
                </a:solidFill>
              </a:rPr>
              <a:t> </a:t>
            </a:r>
            <a:r>
              <a:rPr lang="en-US" sz="2200" dirty="0" err="1">
                <a:solidFill>
                  <a:srgbClr val="002060"/>
                </a:solidFill>
              </a:rPr>
              <a:t>phân</a:t>
            </a:r>
            <a:r>
              <a:rPr lang="en-US" sz="2200" dirty="0">
                <a:solidFill>
                  <a:srgbClr val="002060"/>
                </a:solidFill>
              </a:rPr>
              <a:t> </a:t>
            </a:r>
            <a:r>
              <a:rPr lang="en-US" sz="2200" dirty="0" err="1">
                <a:solidFill>
                  <a:srgbClr val="002060"/>
                </a:solidFill>
              </a:rPr>
              <a:t>tích</a:t>
            </a:r>
            <a:r>
              <a:rPr lang="en-US" sz="2200" dirty="0">
                <a:solidFill>
                  <a:srgbClr val="002060"/>
                </a:solidFill>
              </a:rPr>
              <a:t> </a:t>
            </a:r>
            <a:r>
              <a:rPr lang="en-US" sz="2200" dirty="0" err="1">
                <a:solidFill>
                  <a:srgbClr val="002060"/>
                </a:solidFill>
              </a:rPr>
              <a:t>những</a:t>
            </a:r>
            <a:r>
              <a:rPr lang="en-US" sz="2200" dirty="0">
                <a:solidFill>
                  <a:srgbClr val="002060"/>
                </a:solidFill>
              </a:rPr>
              <a:t> </a:t>
            </a:r>
            <a:r>
              <a:rPr lang="en-US" sz="2200" dirty="0" err="1">
                <a:solidFill>
                  <a:srgbClr val="002060"/>
                </a:solidFill>
              </a:rPr>
              <a:t>thông</a:t>
            </a:r>
            <a:r>
              <a:rPr lang="en-US" sz="2200" dirty="0">
                <a:solidFill>
                  <a:srgbClr val="002060"/>
                </a:solidFill>
              </a:rPr>
              <a:t> tin </a:t>
            </a:r>
            <a:r>
              <a:rPr lang="en-US" sz="2200" dirty="0" err="1">
                <a:solidFill>
                  <a:srgbClr val="002060"/>
                </a:solidFill>
              </a:rPr>
              <a:t>thu</a:t>
            </a:r>
            <a:r>
              <a:rPr lang="en-US" sz="2200" dirty="0">
                <a:solidFill>
                  <a:srgbClr val="002060"/>
                </a:solidFill>
              </a:rPr>
              <a:t> </a:t>
            </a:r>
            <a:r>
              <a:rPr lang="en-US" sz="2200" dirty="0" err="1">
                <a:solidFill>
                  <a:srgbClr val="002060"/>
                </a:solidFill>
              </a:rPr>
              <a:t>thập</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 </a:t>
            </a:r>
            <a:r>
              <a:rPr lang="en-US" sz="2200" dirty="0" err="1">
                <a:solidFill>
                  <a:srgbClr val="002060"/>
                </a:solidFill>
              </a:rPr>
              <a:t>được</a:t>
            </a:r>
            <a:r>
              <a:rPr lang="en-US" sz="2200" dirty="0">
                <a:solidFill>
                  <a:srgbClr val="002060"/>
                </a:solidFill>
              </a:rPr>
              <a:t> </a:t>
            </a:r>
            <a:r>
              <a:rPr lang="en-US" sz="2200" dirty="0" err="1">
                <a:solidFill>
                  <a:srgbClr val="002060"/>
                </a:solidFill>
              </a:rPr>
              <a:t>đối</a:t>
            </a:r>
            <a:r>
              <a:rPr lang="en-US" sz="2200" dirty="0">
                <a:solidFill>
                  <a:srgbClr val="002060"/>
                </a:solidFill>
              </a:rPr>
              <a:t> </a:t>
            </a:r>
            <a:r>
              <a:rPr lang="en-US" sz="2200" dirty="0" err="1">
                <a:solidFill>
                  <a:srgbClr val="002060"/>
                </a:solidFill>
              </a:rPr>
              <a:t>chiều</a:t>
            </a:r>
            <a:r>
              <a:rPr lang="en-US" sz="2200" dirty="0">
                <a:solidFill>
                  <a:srgbClr val="002060"/>
                </a:solidFill>
              </a:rPr>
              <a:t> </a:t>
            </a:r>
            <a:r>
              <a:rPr lang="en-US" sz="2200" dirty="0" err="1">
                <a:solidFill>
                  <a:srgbClr val="002060"/>
                </a:solidFill>
              </a:rPr>
              <a:t>với</a:t>
            </a:r>
            <a:r>
              <a:rPr lang="en-US" sz="2200" dirty="0">
                <a:solidFill>
                  <a:srgbClr val="002060"/>
                </a:solidFill>
              </a:rPr>
              <a:t> </a:t>
            </a:r>
            <a:r>
              <a:rPr lang="en-US" sz="2200" dirty="0" err="1">
                <a:solidFill>
                  <a:srgbClr val="002060"/>
                </a:solidFill>
              </a:rPr>
              <a:t>tiêu</a:t>
            </a:r>
            <a:r>
              <a:rPr lang="en-US" sz="2200" dirty="0">
                <a:solidFill>
                  <a:srgbClr val="002060"/>
                </a:solidFill>
              </a:rPr>
              <a:t> </a:t>
            </a:r>
            <a:r>
              <a:rPr lang="en-US" sz="2200" dirty="0" err="1">
                <a:solidFill>
                  <a:srgbClr val="002060"/>
                </a:solidFill>
              </a:rPr>
              <a:t>chí</a:t>
            </a:r>
            <a:r>
              <a:rPr lang="en-US" sz="2200" dirty="0">
                <a:solidFill>
                  <a:srgbClr val="002060"/>
                </a:solidFill>
              </a:rPr>
              <a:t> </a:t>
            </a:r>
            <a:r>
              <a:rPr lang="en-US" sz="2200" dirty="0" err="1">
                <a:solidFill>
                  <a:srgbClr val="002060"/>
                </a:solidFill>
              </a:rPr>
              <a:t>đề</a:t>
            </a:r>
            <a:r>
              <a:rPr lang="en-US" sz="2200" dirty="0">
                <a:solidFill>
                  <a:srgbClr val="002060"/>
                </a:solidFill>
              </a:rPr>
              <a:t> </a:t>
            </a:r>
            <a:r>
              <a:rPr lang="en-US" sz="2200" dirty="0" err="1">
                <a:solidFill>
                  <a:srgbClr val="002060"/>
                </a:solidFill>
              </a:rPr>
              <a:t>ra</a:t>
            </a:r>
            <a:r>
              <a:rPr lang="en-US" sz="2200" dirty="0">
                <a:solidFill>
                  <a:srgbClr val="002060"/>
                </a:solidFill>
              </a:rPr>
              <a:t>, </a:t>
            </a:r>
            <a:r>
              <a:rPr lang="en-US" sz="2200" dirty="0" err="1">
                <a:solidFill>
                  <a:srgbClr val="002060"/>
                </a:solidFill>
              </a:rPr>
              <a:t>nhằm</a:t>
            </a:r>
            <a:r>
              <a:rPr lang="en-US" sz="2200" dirty="0">
                <a:solidFill>
                  <a:srgbClr val="002060"/>
                </a:solidFill>
              </a:rPr>
              <a:t> </a:t>
            </a:r>
            <a:r>
              <a:rPr lang="en-US" sz="2200" dirty="0" err="1">
                <a:solidFill>
                  <a:srgbClr val="002060"/>
                </a:solidFill>
              </a:rPr>
              <a:t>đề</a:t>
            </a:r>
            <a:r>
              <a:rPr lang="en-US" sz="2200" dirty="0">
                <a:solidFill>
                  <a:srgbClr val="002060"/>
                </a:solidFill>
              </a:rPr>
              <a:t> </a:t>
            </a:r>
            <a:r>
              <a:rPr lang="en-US" sz="2200" dirty="0" err="1">
                <a:solidFill>
                  <a:srgbClr val="002060"/>
                </a:solidFill>
              </a:rPr>
              <a:t>xuất</a:t>
            </a:r>
            <a:r>
              <a:rPr lang="en-US" sz="2200" dirty="0">
                <a:solidFill>
                  <a:srgbClr val="002060"/>
                </a:solidFill>
              </a:rPr>
              <a:t> </a:t>
            </a:r>
            <a:r>
              <a:rPr lang="en-US" sz="2200" dirty="0" err="1">
                <a:solidFill>
                  <a:srgbClr val="002060"/>
                </a:solidFill>
              </a:rPr>
              <a:t>những</a:t>
            </a:r>
            <a:r>
              <a:rPr lang="en-US" sz="2200" dirty="0">
                <a:solidFill>
                  <a:srgbClr val="002060"/>
                </a:solidFill>
              </a:rPr>
              <a:t> </a:t>
            </a:r>
            <a:r>
              <a:rPr lang="en-US" sz="2200" dirty="0" err="1">
                <a:solidFill>
                  <a:srgbClr val="002060"/>
                </a:solidFill>
              </a:rPr>
              <a:t>quyết</a:t>
            </a:r>
            <a:r>
              <a:rPr lang="en-US" sz="2200" dirty="0">
                <a:solidFill>
                  <a:srgbClr val="002060"/>
                </a:solidFill>
              </a:rPr>
              <a:t> </a:t>
            </a:r>
            <a:r>
              <a:rPr lang="en-US" sz="2200" dirty="0" err="1">
                <a:solidFill>
                  <a:srgbClr val="002060"/>
                </a:solidFill>
              </a:rPr>
              <a:t>định</a:t>
            </a:r>
            <a:r>
              <a:rPr lang="en-US" sz="2200" dirty="0">
                <a:solidFill>
                  <a:srgbClr val="002060"/>
                </a:solidFill>
              </a:rPr>
              <a:t> </a:t>
            </a:r>
            <a:r>
              <a:rPr lang="en-US" sz="2200" dirty="0" err="1">
                <a:solidFill>
                  <a:srgbClr val="002060"/>
                </a:solidFill>
              </a:rPr>
              <a:t>thích</a:t>
            </a:r>
            <a:r>
              <a:rPr lang="en-US" sz="2200" dirty="0">
                <a:solidFill>
                  <a:srgbClr val="002060"/>
                </a:solidFill>
              </a:rPr>
              <a:t> </a:t>
            </a:r>
            <a:r>
              <a:rPr lang="en-US" sz="2200" dirty="0" err="1">
                <a:solidFill>
                  <a:srgbClr val="002060"/>
                </a:solidFill>
              </a:rPr>
              <a:t>hợp</a:t>
            </a:r>
            <a:r>
              <a:rPr lang="en-US" sz="2200" dirty="0">
                <a:solidFill>
                  <a:srgbClr val="002060"/>
                </a:solidFill>
              </a:rPr>
              <a:t> </a:t>
            </a:r>
            <a:r>
              <a:rPr lang="en-US" sz="2200" dirty="0" err="1">
                <a:solidFill>
                  <a:srgbClr val="002060"/>
                </a:solidFill>
              </a:rPr>
              <a:t>đề</a:t>
            </a:r>
            <a:r>
              <a:rPr lang="en-US" sz="2200" dirty="0">
                <a:solidFill>
                  <a:srgbClr val="002060"/>
                </a:solidFill>
              </a:rPr>
              <a:t> </a:t>
            </a:r>
            <a:r>
              <a:rPr lang="en-US" sz="2200" dirty="0" err="1">
                <a:solidFill>
                  <a:srgbClr val="002060"/>
                </a:solidFill>
              </a:rPr>
              <a:t>lựa</a:t>
            </a:r>
            <a:r>
              <a:rPr lang="en-US" sz="2200" dirty="0">
                <a:solidFill>
                  <a:srgbClr val="002060"/>
                </a:solidFill>
              </a:rPr>
              <a:t> </a:t>
            </a:r>
            <a:r>
              <a:rPr lang="en-US" sz="2200" dirty="0" err="1">
                <a:solidFill>
                  <a:srgbClr val="002060"/>
                </a:solidFill>
              </a:rPr>
              <a:t>chọn</a:t>
            </a:r>
            <a:r>
              <a:rPr lang="en-US" sz="2200" dirty="0">
                <a:solidFill>
                  <a:srgbClr val="002060"/>
                </a:solidFill>
              </a:rPr>
              <a:t>, </a:t>
            </a:r>
            <a:r>
              <a:rPr lang="en-US" sz="2200" dirty="0" err="1">
                <a:solidFill>
                  <a:srgbClr val="002060"/>
                </a:solidFill>
              </a:rPr>
              <a:t>phát</a:t>
            </a:r>
            <a:r>
              <a:rPr lang="en-US" sz="2200" dirty="0">
                <a:solidFill>
                  <a:srgbClr val="002060"/>
                </a:solidFill>
              </a:rPr>
              <a:t> </a:t>
            </a:r>
            <a:r>
              <a:rPr lang="en-US" sz="2200" dirty="0" err="1">
                <a:solidFill>
                  <a:srgbClr val="002060"/>
                </a:solidFill>
              </a:rPr>
              <a:t>triền</a:t>
            </a:r>
            <a:r>
              <a:rPr lang="en-US" sz="2200" dirty="0">
                <a:solidFill>
                  <a:srgbClr val="002060"/>
                </a:solidFill>
              </a:rPr>
              <a:t>, </a:t>
            </a:r>
            <a:r>
              <a:rPr lang="en-US" sz="2200" dirty="0" err="1">
                <a:solidFill>
                  <a:srgbClr val="002060"/>
                </a:solidFill>
              </a:rPr>
              <a:t>kiêm</a:t>
            </a:r>
            <a:r>
              <a:rPr lang="en-US" sz="2200" dirty="0">
                <a:solidFill>
                  <a:srgbClr val="002060"/>
                </a:solidFill>
              </a:rPr>
              <a:t> </a:t>
            </a:r>
            <a:r>
              <a:rPr lang="en-US" sz="2200" dirty="0" err="1">
                <a:solidFill>
                  <a:srgbClr val="002060"/>
                </a:solidFill>
              </a:rPr>
              <a:t>soát</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a:t>
            </a:r>
          </a:p>
          <a:p>
            <a:pPr lvl="0"/>
            <a:r>
              <a:rPr lang="vi-VN" sz="2200" b="1" i="1" u="sng" dirty="0">
                <a:solidFill>
                  <a:srgbClr val="002060"/>
                </a:solidFill>
              </a:rPr>
              <a:t>2. Mục đích của đánh giá công nghệ:</a:t>
            </a:r>
            <a:endParaRPr lang="en-US" sz="2200" b="1" u="sng" dirty="0">
              <a:solidFill>
                <a:srgbClr val="002060"/>
              </a:solidFill>
            </a:endParaRPr>
          </a:p>
          <a:p>
            <a:pPr lvl="0"/>
            <a:r>
              <a:rPr lang="vi-VN" sz="2200" dirty="0">
                <a:solidFill>
                  <a:srgbClr val="002060"/>
                </a:solidFill>
              </a:rPr>
              <a:t>- </a:t>
            </a:r>
            <a:r>
              <a:rPr lang="en-US" sz="2200" dirty="0" err="1">
                <a:solidFill>
                  <a:srgbClr val="002060"/>
                </a:solidFill>
              </a:rPr>
              <a:t>Nhận</a:t>
            </a:r>
            <a:r>
              <a:rPr lang="en-US" sz="2200" dirty="0">
                <a:solidFill>
                  <a:srgbClr val="002060"/>
                </a:solidFill>
              </a:rPr>
              <a:t> </a:t>
            </a:r>
            <a:r>
              <a:rPr lang="en-US" sz="2200" dirty="0" err="1">
                <a:solidFill>
                  <a:srgbClr val="002060"/>
                </a:solidFill>
              </a:rPr>
              <a:t>biết</a:t>
            </a:r>
            <a:r>
              <a:rPr lang="en-US" sz="2200" dirty="0">
                <a:solidFill>
                  <a:srgbClr val="002060"/>
                </a:solidFill>
              </a:rPr>
              <a:t> </a:t>
            </a:r>
            <a:r>
              <a:rPr lang="en-US" sz="2200" dirty="0" err="1">
                <a:solidFill>
                  <a:srgbClr val="002060"/>
                </a:solidFill>
              </a:rPr>
              <a:t>được</a:t>
            </a:r>
            <a:r>
              <a:rPr lang="en-US" sz="2200" dirty="0">
                <a:solidFill>
                  <a:srgbClr val="002060"/>
                </a:solidFill>
              </a:rPr>
              <a:t> </a:t>
            </a:r>
            <a:r>
              <a:rPr lang="en-US" sz="2200" dirty="0" err="1">
                <a:solidFill>
                  <a:srgbClr val="002060"/>
                </a:solidFill>
              </a:rPr>
              <a:t>các</a:t>
            </a:r>
            <a:r>
              <a:rPr lang="en-US" sz="2200" dirty="0">
                <a:solidFill>
                  <a:srgbClr val="002060"/>
                </a:solidFill>
              </a:rPr>
              <a:t> </a:t>
            </a:r>
            <a:r>
              <a:rPr lang="en-US" sz="2200" dirty="0" err="1">
                <a:solidFill>
                  <a:srgbClr val="002060"/>
                </a:solidFill>
              </a:rPr>
              <a:t>mặt</a:t>
            </a:r>
            <a:r>
              <a:rPr lang="en-US" sz="2200" dirty="0">
                <a:solidFill>
                  <a:srgbClr val="002060"/>
                </a:solidFill>
              </a:rPr>
              <a:t> </a:t>
            </a:r>
            <a:r>
              <a:rPr lang="en-US" sz="2200" dirty="0" err="1">
                <a:solidFill>
                  <a:srgbClr val="002060"/>
                </a:solidFill>
              </a:rPr>
              <a:t>tích</a:t>
            </a:r>
            <a:r>
              <a:rPr lang="en-US" sz="2200" dirty="0">
                <a:solidFill>
                  <a:srgbClr val="002060"/>
                </a:solidFill>
              </a:rPr>
              <a:t> </a:t>
            </a:r>
            <a:r>
              <a:rPr lang="en-US" sz="2200" dirty="0" err="1">
                <a:solidFill>
                  <a:srgbClr val="002060"/>
                </a:solidFill>
              </a:rPr>
              <a:t>cực</a:t>
            </a:r>
            <a:r>
              <a:rPr lang="en-US" sz="2200" dirty="0">
                <a:solidFill>
                  <a:srgbClr val="002060"/>
                </a:solidFill>
              </a:rPr>
              <a:t> </a:t>
            </a:r>
            <a:r>
              <a:rPr lang="en-US" sz="2200" dirty="0" err="1">
                <a:solidFill>
                  <a:srgbClr val="002060"/>
                </a:solidFill>
              </a:rPr>
              <a:t>và</a:t>
            </a:r>
            <a:r>
              <a:rPr lang="en-US" sz="2200" dirty="0">
                <a:solidFill>
                  <a:srgbClr val="002060"/>
                </a:solidFill>
              </a:rPr>
              <a:t> </a:t>
            </a:r>
            <a:r>
              <a:rPr lang="en-US" sz="2200" dirty="0" err="1">
                <a:solidFill>
                  <a:srgbClr val="002060"/>
                </a:solidFill>
              </a:rPr>
              <a:t>tiêu</a:t>
            </a:r>
            <a:r>
              <a:rPr lang="en-US" sz="2200" dirty="0">
                <a:solidFill>
                  <a:srgbClr val="002060"/>
                </a:solidFill>
              </a:rPr>
              <a:t> </a:t>
            </a:r>
            <a:r>
              <a:rPr lang="en-US" sz="2200" dirty="0" err="1">
                <a:solidFill>
                  <a:srgbClr val="002060"/>
                </a:solidFill>
              </a:rPr>
              <a:t>cực</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 </a:t>
            </a:r>
            <a:r>
              <a:rPr lang="en-US" sz="2200" dirty="0" err="1">
                <a:solidFill>
                  <a:srgbClr val="002060"/>
                </a:solidFill>
              </a:rPr>
              <a:t>nhằm</a:t>
            </a:r>
            <a:r>
              <a:rPr lang="en-US" sz="2200" dirty="0">
                <a:solidFill>
                  <a:srgbClr val="002060"/>
                </a:solidFill>
              </a:rPr>
              <a:t> </a:t>
            </a:r>
            <a:r>
              <a:rPr lang="en-US" sz="2200" dirty="0" err="1">
                <a:solidFill>
                  <a:srgbClr val="002060"/>
                </a:solidFill>
              </a:rPr>
              <a:t>phát</a:t>
            </a:r>
            <a:r>
              <a:rPr lang="en-US" sz="2200" dirty="0">
                <a:solidFill>
                  <a:srgbClr val="002060"/>
                </a:solidFill>
              </a:rPr>
              <a:t> </a:t>
            </a:r>
            <a:r>
              <a:rPr lang="en-US" sz="2200" dirty="0" err="1">
                <a:solidFill>
                  <a:srgbClr val="002060"/>
                </a:solidFill>
              </a:rPr>
              <a:t>huy</a:t>
            </a:r>
            <a:r>
              <a:rPr lang="en-US" sz="2200" dirty="0">
                <a:solidFill>
                  <a:srgbClr val="002060"/>
                </a:solidFill>
              </a:rPr>
              <a:t> </a:t>
            </a:r>
            <a:r>
              <a:rPr lang="en-US" sz="2200" dirty="0" err="1">
                <a:solidFill>
                  <a:srgbClr val="002060"/>
                </a:solidFill>
              </a:rPr>
              <a:t>các</a:t>
            </a:r>
            <a:r>
              <a:rPr lang="en-US" sz="2200" dirty="0">
                <a:solidFill>
                  <a:srgbClr val="002060"/>
                </a:solidFill>
              </a:rPr>
              <a:t> </a:t>
            </a:r>
            <a:r>
              <a:rPr lang="en-US" sz="2200" dirty="0" err="1">
                <a:solidFill>
                  <a:srgbClr val="002060"/>
                </a:solidFill>
              </a:rPr>
              <a:t>mặt</a:t>
            </a:r>
            <a:r>
              <a:rPr lang="en-US" sz="2200" dirty="0">
                <a:solidFill>
                  <a:srgbClr val="002060"/>
                </a:solidFill>
              </a:rPr>
              <a:t> </a:t>
            </a:r>
            <a:r>
              <a:rPr lang="en-US" sz="2200" dirty="0" err="1">
                <a:solidFill>
                  <a:srgbClr val="002060"/>
                </a:solidFill>
              </a:rPr>
              <a:t>tích</a:t>
            </a:r>
            <a:r>
              <a:rPr lang="en-US" sz="2200" dirty="0">
                <a:solidFill>
                  <a:srgbClr val="002060"/>
                </a:solidFill>
              </a:rPr>
              <a:t> </a:t>
            </a:r>
            <a:r>
              <a:rPr lang="en-US" sz="2200" dirty="0" err="1">
                <a:solidFill>
                  <a:srgbClr val="002060"/>
                </a:solidFill>
              </a:rPr>
              <a:t>cực</a:t>
            </a:r>
            <a:r>
              <a:rPr lang="en-US" sz="2200" dirty="0">
                <a:solidFill>
                  <a:srgbClr val="002060"/>
                </a:solidFill>
              </a:rPr>
              <a:t> </a:t>
            </a:r>
            <a:r>
              <a:rPr lang="en-US" sz="2200" dirty="0" err="1">
                <a:solidFill>
                  <a:srgbClr val="002060"/>
                </a:solidFill>
              </a:rPr>
              <a:t>và</a:t>
            </a:r>
            <a:r>
              <a:rPr lang="en-US" sz="2200" dirty="0">
                <a:solidFill>
                  <a:srgbClr val="002060"/>
                </a:solidFill>
              </a:rPr>
              <a:t> </a:t>
            </a:r>
            <a:r>
              <a:rPr lang="en-US" sz="2200" dirty="0" err="1">
                <a:solidFill>
                  <a:srgbClr val="002060"/>
                </a:solidFill>
              </a:rPr>
              <a:t>hạn</a:t>
            </a:r>
            <a:r>
              <a:rPr lang="en-US" sz="2200" dirty="0">
                <a:solidFill>
                  <a:srgbClr val="002060"/>
                </a:solidFill>
              </a:rPr>
              <a:t> </a:t>
            </a:r>
            <a:r>
              <a:rPr lang="en-US" sz="2200" dirty="0" err="1">
                <a:solidFill>
                  <a:srgbClr val="002060"/>
                </a:solidFill>
              </a:rPr>
              <a:t>chê</a:t>
            </a:r>
            <a:r>
              <a:rPr lang="en-US" sz="2200" dirty="0">
                <a:solidFill>
                  <a:srgbClr val="002060"/>
                </a:solidFill>
              </a:rPr>
              <a:t> </a:t>
            </a:r>
            <a:r>
              <a:rPr lang="en-US" sz="2200" dirty="0" err="1">
                <a:solidFill>
                  <a:srgbClr val="002060"/>
                </a:solidFill>
              </a:rPr>
              <a:t>các</a:t>
            </a:r>
            <a:r>
              <a:rPr lang="en-US" sz="2200" dirty="0">
                <a:solidFill>
                  <a:srgbClr val="002060"/>
                </a:solidFill>
              </a:rPr>
              <a:t> </a:t>
            </a:r>
            <a:r>
              <a:rPr lang="en-US" sz="2200" dirty="0" err="1">
                <a:solidFill>
                  <a:srgbClr val="002060"/>
                </a:solidFill>
              </a:rPr>
              <a:t>mặt</a:t>
            </a:r>
            <a:r>
              <a:rPr lang="en-US" sz="2200" dirty="0">
                <a:solidFill>
                  <a:srgbClr val="002060"/>
                </a:solidFill>
              </a:rPr>
              <a:t> </a:t>
            </a:r>
            <a:r>
              <a:rPr lang="en-US" sz="2200" dirty="0" err="1">
                <a:solidFill>
                  <a:srgbClr val="002060"/>
                </a:solidFill>
              </a:rPr>
              <a:t>tiêu</a:t>
            </a:r>
            <a:r>
              <a:rPr lang="en-US" sz="2200" dirty="0">
                <a:solidFill>
                  <a:srgbClr val="002060"/>
                </a:solidFill>
              </a:rPr>
              <a:t> </a:t>
            </a:r>
            <a:r>
              <a:rPr lang="en-US" sz="2200" dirty="0" err="1">
                <a:solidFill>
                  <a:srgbClr val="002060"/>
                </a:solidFill>
              </a:rPr>
              <a:t>cực</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a:t>
            </a:r>
          </a:p>
          <a:p>
            <a:pPr lvl="0"/>
            <a:r>
              <a:rPr lang="vi-VN" sz="2200" dirty="0">
                <a:solidFill>
                  <a:srgbClr val="002060"/>
                </a:solidFill>
              </a:rPr>
              <a:t>- </a:t>
            </a:r>
            <a:r>
              <a:rPr lang="en-US" sz="2200" dirty="0" err="1">
                <a:solidFill>
                  <a:srgbClr val="002060"/>
                </a:solidFill>
              </a:rPr>
              <a:t>Lựa</a:t>
            </a:r>
            <a:r>
              <a:rPr lang="en-US" sz="2200" dirty="0">
                <a:solidFill>
                  <a:srgbClr val="002060"/>
                </a:solidFill>
              </a:rPr>
              <a:t> </a:t>
            </a:r>
            <a:r>
              <a:rPr lang="en-US" sz="2200" dirty="0" err="1">
                <a:solidFill>
                  <a:srgbClr val="002060"/>
                </a:solidFill>
              </a:rPr>
              <a:t>chọn</a:t>
            </a:r>
            <a:r>
              <a:rPr lang="en-US" sz="2200" dirty="0">
                <a:solidFill>
                  <a:srgbClr val="002060"/>
                </a:solidFill>
              </a:rPr>
              <a:t> </a:t>
            </a:r>
            <a:r>
              <a:rPr lang="en-US" sz="2200" dirty="0" err="1">
                <a:solidFill>
                  <a:srgbClr val="002060"/>
                </a:solidFill>
              </a:rPr>
              <a:t>các</a:t>
            </a:r>
            <a:r>
              <a:rPr lang="en-US" sz="2200" dirty="0">
                <a:solidFill>
                  <a:srgbClr val="002060"/>
                </a:solidFill>
              </a:rPr>
              <a:t> </a:t>
            </a:r>
            <a:r>
              <a:rPr lang="en-US" sz="2200" dirty="0" err="1">
                <a:solidFill>
                  <a:srgbClr val="002060"/>
                </a:solidFill>
              </a:rPr>
              <a:t>thiết</a:t>
            </a:r>
            <a:r>
              <a:rPr lang="en-US" sz="2200" dirty="0">
                <a:solidFill>
                  <a:srgbClr val="002060"/>
                </a:solidFill>
              </a:rPr>
              <a:t> </a:t>
            </a:r>
            <a:r>
              <a:rPr lang="en-US" sz="2200" dirty="0" err="1">
                <a:solidFill>
                  <a:srgbClr val="002060"/>
                </a:solidFill>
              </a:rPr>
              <a:t>bị</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 </a:t>
            </a:r>
            <a:r>
              <a:rPr lang="en-US" sz="2200" dirty="0" err="1">
                <a:solidFill>
                  <a:srgbClr val="002060"/>
                </a:solidFill>
              </a:rPr>
              <a:t>phù</a:t>
            </a:r>
            <a:r>
              <a:rPr lang="en-US" sz="2200" dirty="0">
                <a:solidFill>
                  <a:srgbClr val="002060"/>
                </a:solidFill>
              </a:rPr>
              <a:t> </a:t>
            </a:r>
            <a:r>
              <a:rPr lang="en-US" sz="2200" dirty="0" err="1">
                <a:solidFill>
                  <a:srgbClr val="002060"/>
                </a:solidFill>
              </a:rPr>
              <a:t>hợp</a:t>
            </a:r>
            <a:r>
              <a:rPr lang="en-US" sz="2200" dirty="0">
                <a:solidFill>
                  <a:srgbClr val="002060"/>
                </a:solidFill>
              </a:rPr>
              <a:t> </a:t>
            </a:r>
            <a:r>
              <a:rPr lang="en-US" sz="2200" dirty="0" err="1">
                <a:solidFill>
                  <a:srgbClr val="002060"/>
                </a:solidFill>
              </a:rPr>
              <a:t>cho</a:t>
            </a:r>
            <a:r>
              <a:rPr lang="en-US" sz="2200" dirty="0">
                <a:solidFill>
                  <a:srgbClr val="002060"/>
                </a:solidFill>
              </a:rPr>
              <a:t> </a:t>
            </a:r>
            <a:r>
              <a:rPr lang="en-US" sz="2200" dirty="0" err="1">
                <a:solidFill>
                  <a:srgbClr val="002060"/>
                </a:solidFill>
              </a:rPr>
              <a:t>bản</a:t>
            </a:r>
            <a:r>
              <a:rPr lang="en-US" sz="2200" dirty="0">
                <a:solidFill>
                  <a:srgbClr val="002060"/>
                </a:solidFill>
              </a:rPr>
              <a:t> </a:t>
            </a:r>
            <a:r>
              <a:rPr lang="en-US" sz="2200" dirty="0" err="1">
                <a:solidFill>
                  <a:srgbClr val="002060"/>
                </a:solidFill>
              </a:rPr>
              <a:t>thân</a:t>
            </a:r>
            <a:r>
              <a:rPr lang="en-US" sz="2200" dirty="0">
                <a:solidFill>
                  <a:srgbClr val="002060"/>
                </a:solidFill>
              </a:rPr>
              <a:t> </a:t>
            </a:r>
            <a:r>
              <a:rPr lang="en-US" sz="2200" dirty="0" err="1">
                <a:solidFill>
                  <a:srgbClr val="002060"/>
                </a:solidFill>
              </a:rPr>
              <a:t>hoặc</a:t>
            </a:r>
            <a:r>
              <a:rPr lang="en-US" sz="2200" dirty="0">
                <a:solidFill>
                  <a:srgbClr val="002060"/>
                </a:solidFill>
              </a:rPr>
              <a:t> </a:t>
            </a:r>
            <a:r>
              <a:rPr lang="en-US" sz="2200" dirty="0" err="1">
                <a:solidFill>
                  <a:srgbClr val="002060"/>
                </a:solidFill>
              </a:rPr>
              <a:t>cho</a:t>
            </a:r>
            <a:r>
              <a:rPr lang="en-US" sz="2200" dirty="0">
                <a:solidFill>
                  <a:srgbClr val="002060"/>
                </a:solidFill>
              </a:rPr>
              <a:t> </a:t>
            </a:r>
            <a:r>
              <a:rPr lang="en-US" sz="2200" dirty="0" err="1">
                <a:solidFill>
                  <a:srgbClr val="002060"/>
                </a:solidFill>
              </a:rPr>
              <a:t>gia</a:t>
            </a:r>
            <a:r>
              <a:rPr lang="en-US" sz="2200" dirty="0">
                <a:solidFill>
                  <a:srgbClr val="002060"/>
                </a:solidFill>
              </a:rPr>
              <a:t> </a:t>
            </a:r>
            <a:r>
              <a:rPr lang="en-US" sz="2200" dirty="0" err="1">
                <a:solidFill>
                  <a:srgbClr val="002060"/>
                </a:solidFill>
              </a:rPr>
              <a:t>đình</a:t>
            </a:r>
            <a:r>
              <a:rPr lang="en-US" sz="2200" dirty="0">
                <a:solidFill>
                  <a:srgbClr val="002060"/>
                </a:solidFill>
              </a:rPr>
              <a:t>.</a:t>
            </a:r>
          </a:p>
          <a:p>
            <a:r>
              <a:rPr lang="vi-VN" sz="2200" dirty="0">
                <a:solidFill>
                  <a:srgbClr val="002060"/>
                </a:solidFill>
              </a:rPr>
              <a:t>- </a:t>
            </a:r>
            <a:r>
              <a:rPr lang="en-US" sz="2200" dirty="0" err="1">
                <a:solidFill>
                  <a:srgbClr val="002060"/>
                </a:solidFill>
              </a:rPr>
              <a:t>Lựa</a:t>
            </a:r>
            <a:r>
              <a:rPr lang="en-US" sz="2200" dirty="0">
                <a:solidFill>
                  <a:srgbClr val="002060"/>
                </a:solidFill>
              </a:rPr>
              <a:t> </a:t>
            </a:r>
            <a:r>
              <a:rPr lang="en-US" sz="2200" dirty="0" err="1">
                <a:solidFill>
                  <a:srgbClr val="002060"/>
                </a:solidFill>
              </a:rPr>
              <a:t>chọn</a:t>
            </a:r>
            <a:r>
              <a:rPr lang="en-US" sz="2200" dirty="0">
                <a:solidFill>
                  <a:srgbClr val="002060"/>
                </a:solidFill>
              </a:rPr>
              <a:t> </a:t>
            </a:r>
            <a:r>
              <a:rPr lang="en-US" sz="2200" dirty="0" err="1">
                <a:solidFill>
                  <a:srgbClr val="002060"/>
                </a:solidFill>
              </a:rPr>
              <a:t>các</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 </a:t>
            </a:r>
            <a:r>
              <a:rPr lang="en-US" sz="2200" dirty="0" err="1">
                <a:solidFill>
                  <a:srgbClr val="002060"/>
                </a:solidFill>
              </a:rPr>
              <a:t>phù</a:t>
            </a:r>
            <a:r>
              <a:rPr lang="en-US" sz="2200" dirty="0">
                <a:solidFill>
                  <a:srgbClr val="002060"/>
                </a:solidFill>
              </a:rPr>
              <a:t> </a:t>
            </a:r>
            <a:r>
              <a:rPr lang="en-US" sz="2200" dirty="0" err="1">
                <a:solidFill>
                  <a:srgbClr val="002060"/>
                </a:solidFill>
              </a:rPr>
              <a:t>hợp</a:t>
            </a:r>
            <a:r>
              <a:rPr lang="en-US" sz="2200" dirty="0">
                <a:solidFill>
                  <a:srgbClr val="002060"/>
                </a:solidFill>
              </a:rPr>
              <a:t> </a:t>
            </a:r>
            <a:r>
              <a:rPr lang="en-US" sz="2200" dirty="0" err="1">
                <a:solidFill>
                  <a:srgbClr val="002060"/>
                </a:solidFill>
              </a:rPr>
              <a:t>để</a:t>
            </a:r>
            <a:r>
              <a:rPr lang="en-US" sz="2200" dirty="0">
                <a:solidFill>
                  <a:srgbClr val="002060"/>
                </a:solidFill>
              </a:rPr>
              <a:t> </a:t>
            </a:r>
            <a:r>
              <a:rPr lang="en-US" sz="2200" dirty="0" err="1">
                <a:solidFill>
                  <a:srgbClr val="002060"/>
                </a:solidFill>
              </a:rPr>
              <a:t>áp</a:t>
            </a:r>
            <a:r>
              <a:rPr lang="en-US" sz="2200" dirty="0">
                <a:solidFill>
                  <a:srgbClr val="002060"/>
                </a:solidFill>
              </a:rPr>
              <a:t> </a:t>
            </a:r>
            <a:r>
              <a:rPr lang="en-US" sz="2200" dirty="0" err="1">
                <a:solidFill>
                  <a:srgbClr val="002060"/>
                </a:solidFill>
              </a:rPr>
              <a:t>dụng</a:t>
            </a:r>
            <a:r>
              <a:rPr lang="en-US" sz="2200" dirty="0">
                <a:solidFill>
                  <a:srgbClr val="002060"/>
                </a:solidFill>
              </a:rPr>
              <a:t> </a:t>
            </a:r>
            <a:r>
              <a:rPr lang="en-US" sz="2200" dirty="0" err="1">
                <a:solidFill>
                  <a:srgbClr val="002060"/>
                </a:solidFill>
              </a:rPr>
              <a:t>vào</a:t>
            </a:r>
            <a:r>
              <a:rPr lang="en-US" sz="2200" dirty="0">
                <a:solidFill>
                  <a:srgbClr val="002060"/>
                </a:solidFill>
              </a:rPr>
              <a:t> </a:t>
            </a:r>
            <a:r>
              <a:rPr lang="en-US" sz="2200" dirty="0" err="1">
                <a:solidFill>
                  <a:srgbClr val="002060"/>
                </a:solidFill>
              </a:rPr>
              <a:t>dự</a:t>
            </a:r>
            <a:r>
              <a:rPr lang="en-US" sz="2200" dirty="0">
                <a:solidFill>
                  <a:srgbClr val="002060"/>
                </a:solidFill>
              </a:rPr>
              <a:t> </a:t>
            </a:r>
            <a:r>
              <a:rPr lang="en-US" sz="2200" dirty="0" err="1">
                <a:solidFill>
                  <a:srgbClr val="002060"/>
                </a:solidFill>
              </a:rPr>
              <a:t>án</a:t>
            </a:r>
            <a:r>
              <a:rPr lang="en-US" sz="2200" dirty="0">
                <a:solidFill>
                  <a:srgbClr val="002060"/>
                </a:solidFill>
              </a:rPr>
              <a:t> </a:t>
            </a:r>
            <a:r>
              <a:rPr lang="en-US" sz="2200" dirty="0" err="1">
                <a:solidFill>
                  <a:srgbClr val="002060"/>
                </a:solidFill>
              </a:rPr>
              <a:t>khoa</a:t>
            </a:r>
            <a:r>
              <a:rPr lang="en-US" sz="2200" dirty="0">
                <a:solidFill>
                  <a:srgbClr val="002060"/>
                </a:solidFill>
              </a:rPr>
              <a:t> </a:t>
            </a:r>
            <a:r>
              <a:rPr lang="en-US" sz="2200" dirty="0" err="1">
                <a:solidFill>
                  <a:srgbClr val="002060"/>
                </a:solidFill>
              </a:rPr>
              <a:t>học</a:t>
            </a:r>
            <a:r>
              <a:rPr lang="en-US" sz="2200" dirty="0">
                <a:solidFill>
                  <a:srgbClr val="002060"/>
                </a:solidFill>
              </a:rPr>
              <a:t> </a:t>
            </a:r>
            <a:r>
              <a:rPr lang="en-US" sz="2200" dirty="0" err="1">
                <a:solidFill>
                  <a:srgbClr val="002060"/>
                </a:solidFill>
              </a:rPr>
              <a:t>kĩ</a:t>
            </a:r>
            <a:r>
              <a:rPr lang="en-US" sz="2200" dirty="0">
                <a:solidFill>
                  <a:srgbClr val="002060"/>
                </a:solidFill>
              </a:rPr>
              <a:t> </a:t>
            </a:r>
            <a:r>
              <a:rPr lang="en-US" sz="2200" dirty="0" err="1">
                <a:solidFill>
                  <a:srgbClr val="002060"/>
                </a:solidFill>
              </a:rPr>
              <a:t>thuật</a:t>
            </a:r>
            <a:r>
              <a:rPr lang="en-US" sz="2200" dirty="0">
                <a:solidFill>
                  <a:srgbClr val="002060"/>
                </a:solidFill>
              </a:rPr>
              <a:t>.</a:t>
            </a:r>
          </a:p>
        </p:txBody>
      </p:sp>
      <p:sp>
        <p:nvSpPr>
          <p:cNvPr id="4" name="Rectangle 3"/>
          <p:cNvSpPr/>
          <p:nvPr/>
        </p:nvSpPr>
        <p:spPr>
          <a:xfrm>
            <a:off x="256310" y="5257800"/>
            <a:ext cx="8458200" cy="1384995"/>
          </a:xfrm>
          <a:prstGeom prst="rect">
            <a:avLst/>
          </a:prstGeom>
          <a:solidFill>
            <a:schemeClr val="accent1">
              <a:lumMod val="60000"/>
              <a:lumOff val="40000"/>
            </a:schemeClr>
          </a:solidFill>
        </p:spPr>
        <p:txBody>
          <a:bodyPr wrap="square">
            <a:spAutoFit/>
          </a:bodyPr>
          <a:lstStyle/>
          <a:p>
            <a:pPr lvl="0"/>
            <a:r>
              <a:rPr lang="vi-VN" sz="2800" b="1" u="sng" dirty="0"/>
              <a:t>HS cử đại diện trình bày về nội dung: </a:t>
            </a:r>
            <a:endParaRPr lang="en-US" sz="2800" b="1" u="sng" dirty="0"/>
          </a:p>
          <a:p>
            <a:pPr lvl="0"/>
            <a:r>
              <a:rPr lang="vi-VN" sz="2800" dirty="0"/>
              <a:t>1. Nêu khái niệm đánh giá công nghệ?</a:t>
            </a:r>
            <a:endParaRPr lang="en-US" sz="2800" dirty="0"/>
          </a:p>
          <a:p>
            <a:pPr lvl="0"/>
            <a:r>
              <a:rPr lang="vi-VN" sz="2800" dirty="0"/>
              <a:t>2. Nêu 3 mục đích của đánh giá công nghệ?</a:t>
            </a:r>
            <a:endParaRPr lang="en-US" sz="2800" dirty="0"/>
          </a:p>
        </p:txBody>
      </p:sp>
    </p:spTree>
    <p:extLst>
      <p:ext uri="{BB962C8B-B14F-4D97-AF65-F5344CB8AC3E}">
        <p14:creationId xmlns:p14="http://schemas.microsoft.com/office/powerpoint/2010/main" val="22809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382000" cy="533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228600" y="304800"/>
            <a:ext cx="8763000" cy="5170646"/>
          </a:xfrm>
          <a:prstGeom prst="rect">
            <a:avLst/>
          </a:prstGeom>
        </p:spPr>
        <p:txBody>
          <a:bodyPr wrap="square">
            <a:spAutoFit/>
          </a:bodyPr>
          <a:lstStyle/>
          <a:p>
            <a:r>
              <a:rPr lang="vi-VN" sz="2200" b="1" u="sng" dirty="0">
                <a:solidFill>
                  <a:srgbClr val="002060"/>
                </a:solidFill>
              </a:rPr>
              <a:t>I/ Khái quát về đánh giá công nghệ</a:t>
            </a:r>
            <a:r>
              <a:rPr lang="en-US" sz="2200" b="1" u="sng" dirty="0">
                <a:solidFill>
                  <a:srgbClr val="002060"/>
                </a:solidFill>
              </a:rPr>
              <a:t>:</a:t>
            </a:r>
            <a:endParaRPr lang="vi-VN" sz="2200" b="1" u="sng" dirty="0">
              <a:solidFill>
                <a:srgbClr val="002060"/>
              </a:solidFill>
            </a:endParaRPr>
          </a:p>
          <a:p>
            <a:r>
              <a:rPr lang="en-US" sz="2200" b="1" u="sng" dirty="0">
                <a:solidFill>
                  <a:srgbClr val="002060"/>
                </a:solidFill>
              </a:rPr>
              <a:t>II/ </a:t>
            </a:r>
            <a:r>
              <a:rPr lang="vi-VN" sz="2200" b="1" u="sng" dirty="0">
                <a:solidFill>
                  <a:srgbClr val="002060"/>
                </a:solidFill>
              </a:rPr>
              <a:t>Đánh giá công nghệ và sản xuất công nghệ:</a:t>
            </a:r>
            <a:endParaRPr lang="en-US" sz="2200" dirty="0">
              <a:solidFill>
                <a:srgbClr val="002060"/>
              </a:solidFill>
            </a:endParaRPr>
          </a:p>
          <a:p>
            <a:pPr lvl="0"/>
            <a:r>
              <a:rPr lang="vi-VN" sz="2200" b="1" i="1" u="sng" dirty="0">
                <a:solidFill>
                  <a:srgbClr val="002060"/>
                </a:solidFill>
              </a:rPr>
              <a:t>1. Tiêu chí đánh giá công nghệ</a:t>
            </a:r>
            <a:r>
              <a:rPr lang="vi-VN" sz="2200" b="1" i="1" dirty="0">
                <a:solidFill>
                  <a:srgbClr val="002060"/>
                </a:solidFill>
              </a:rPr>
              <a:t>:</a:t>
            </a:r>
            <a:endParaRPr lang="en-US" sz="2200" b="1" dirty="0">
              <a:solidFill>
                <a:srgbClr val="002060"/>
              </a:solidFill>
            </a:endParaRPr>
          </a:p>
          <a:p>
            <a:pPr lvl="0"/>
            <a:r>
              <a:rPr lang="vi-VN" sz="2200" dirty="0">
                <a:solidFill>
                  <a:srgbClr val="002060"/>
                </a:solidFill>
              </a:rPr>
              <a:t>- </a:t>
            </a:r>
            <a:r>
              <a:rPr lang="en-US" sz="2200" dirty="0" err="1">
                <a:solidFill>
                  <a:srgbClr val="002060"/>
                </a:solidFill>
              </a:rPr>
              <a:t>Tiêu</a:t>
            </a:r>
            <a:r>
              <a:rPr lang="en-US" sz="2200" dirty="0">
                <a:solidFill>
                  <a:srgbClr val="002060"/>
                </a:solidFill>
              </a:rPr>
              <a:t> </a:t>
            </a:r>
            <a:r>
              <a:rPr lang="en-US" sz="2200" dirty="0" err="1">
                <a:solidFill>
                  <a:srgbClr val="002060"/>
                </a:solidFill>
              </a:rPr>
              <a:t>chí</a:t>
            </a:r>
            <a:r>
              <a:rPr lang="en-US" sz="2200" dirty="0">
                <a:solidFill>
                  <a:srgbClr val="002060"/>
                </a:solidFill>
              </a:rPr>
              <a:t> </a:t>
            </a:r>
            <a:r>
              <a:rPr lang="en-US" sz="2200" dirty="0" err="1">
                <a:solidFill>
                  <a:srgbClr val="002060"/>
                </a:solidFill>
              </a:rPr>
              <a:t>về</a:t>
            </a:r>
            <a:r>
              <a:rPr lang="en-US" sz="2200" dirty="0">
                <a:solidFill>
                  <a:srgbClr val="002060"/>
                </a:solidFill>
              </a:rPr>
              <a:t> </a:t>
            </a:r>
            <a:r>
              <a:rPr lang="en-US" sz="2200" dirty="0" err="1">
                <a:solidFill>
                  <a:srgbClr val="002060"/>
                </a:solidFill>
              </a:rPr>
              <a:t>hiệu</a:t>
            </a:r>
            <a:r>
              <a:rPr lang="en-US" sz="2200" dirty="0">
                <a:solidFill>
                  <a:srgbClr val="002060"/>
                </a:solidFill>
              </a:rPr>
              <a:t> </a:t>
            </a:r>
            <a:r>
              <a:rPr lang="en-US" sz="2200" dirty="0" err="1">
                <a:solidFill>
                  <a:srgbClr val="002060"/>
                </a:solidFill>
              </a:rPr>
              <a:t>quả</a:t>
            </a:r>
            <a:r>
              <a:rPr lang="en-US" sz="2200" dirty="0">
                <a:solidFill>
                  <a:srgbClr val="002060"/>
                </a:solidFill>
              </a:rPr>
              <a:t>: </a:t>
            </a:r>
            <a:r>
              <a:rPr lang="en-US" sz="2200" dirty="0" err="1">
                <a:solidFill>
                  <a:srgbClr val="002060"/>
                </a:solidFill>
              </a:rPr>
              <a:t>đánh</a:t>
            </a:r>
            <a:r>
              <a:rPr lang="en-US" sz="2200" dirty="0">
                <a:solidFill>
                  <a:srgbClr val="002060"/>
                </a:solidFill>
              </a:rPr>
              <a:t> </a:t>
            </a:r>
            <a:r>
              <a:rPr lang="en-US" sz="2200" dirty="0" err="1">
                <a:solidFill>
                  <a:srgbClr val="002060"/>
                </a:solidFill>
              </a:rPr>
              <a:t>giá</a:t>
            </a:r>
            <a:r>
              <a:rPr lang="en-US" sz="2200" dirty="0">
                <a:solidFill>
                  <a:srgbClr val="002060"/>
                </a:solidFill>
              </a:rPr>
              <a:t> </a:t>
            </a:r>
            <a:r>
              <a:rPr lang="en-US" sz="2200" dirty="0" err="1">
                <a:solidFill>
                  <a:srgbClr val="002060"/>
                </a:solidFill>
              </a:rPr>
              <a:t>về</a:t>
            </a:r>
            <a:r>
              <a:rPr lang="en-US" sz="2200" dirty="0">
                <a:solidFill>
                  <a:srgbClr val="002060"/>
                </a:solidFill>
              </a:rPr>
              <a:t> </a:t>
            </a:r>
            <a:r>
              <a:rPr lang="en-US" sz="2200" dirty="0" err="1">
                <a:solidFill>
                  <a:srgbClr val="002060"/>
                </a:solidFill>
              </a:rPr>
              <a:t>năng</a:t>
            </a:r>
            <a:r>
              <a:rPr lang="en-US" sz="2200" dirty="0">
                <a:solidFill>
                  <a:srgbClr val="002060"/>
                </a:solidFill>
              </a:rPr>
              <a:t> </a:t>
            </a:r>
            <a:r>
              <a:rPr lang="en-US" sz="2200" dirty="0" err="1">
                <a:solidFill>
                  <a:srgbClr val="002060"/>
                </a:solidFill>
              </a:rPr>
              <a:t>suất</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 </a:t>
            </a:r>
            <a:r>
              <a:rPr lang="en-US" sz="2200" dirty="0" err="1">
                <a:solidFill>
                  <a:srgbClr val="002060"/>
                </a:solidFill>
              </a:rPr>
              <a:t>chất</a:t>
            </a:r>
            <a:r>
              <a:rPr lang="en-US" sz="2200" dirty="0">
                <a:solidFill>
                  <a:srgbClr val="002060"/>
                </a:solidFill>
              </a:rPr>
              <a:t> </a:t>
            </a:r>
            <a:r>
              <a:rPr lang="en-US" sz="2200" dirty="0" err="1">
                <a:solidFill>
                  <a:srgbClr val="002060"/>
                </a:solidFill>
              </a:rPr>
              <a:t>lượng</a:t>
            </a:r>
            <a:r>
              <a:rPr lang="en-US" sz="2200" dirty="0">
                <a:solidFill>
                  <a:srgbClr val="002060"/>
                </a:solidFill>
              </a:rPr>
              <a:t>. </a:t>
            </a:r>
            <a:r>
              <a:rPr lang="en-US" sz="2200" dirty="0" err="1">
                <a:solidFill>
                  <a:srgbClr val="002060"/>
                </a:solidFill>
              </a:rPr>
              <a:t>thâm</a:t>
            </a:r>
            <a:r>
              <a:rPr lang="en-US" sz="2200" dirty="0">
                <a:solidFill>
                  <a:srgbClr val="002060"/>
                </a:solidFill>
              </a:rPr>
              <a:t> </a:t>
            </a:r>
            <a:r>
              <a:rPr lang="en-US" sz="2200" dirty="0" err="1">
                <a:solidFill>
                  <a:srgbClr val="002060"/>
                </a:solidFill>
              </a:rPr>
              <a:t>mĩ</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sản</a:t>
            </a:r>
            <a:r>
              <a:rPr lang="en-US" sz="2200" dirty="0">
                <a:solidFill>
                  <a:srgbClr val="002060"/>
                </a:solidFill>
              </a:rPr>
              <a:t> </a:t>
            </a:r>
            <a:r>
              <a:rPr lang="en-US" sz="2200" dirty="0" err="1">
                <a:solidFill>
                  <a:srgbClr val="002060"/>
                </a:solidFill>
              </a:rPr>
              <a:t>phẩm</a:t>
            </a:r>
            <a:r>
              <a:rPr lang="en-US" sz="2200" dirty="0">
                <a:solidFill>
                  <a:srgbClr val="002060"/>
                </a:solidFill>
              </a:rPr>
              <a:t> </a:t>
            </a:r>
            <a:r>
              <a:rPr lang="en-US" sz="2200" dirty="0" err="1">
                <a:solidFill>
                  <a:srgbClr val="002060"/>
                </a:solidFill>
              </a:rPr>
              <a:t>mà</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 </a:t>
            </a:r>
            <a:r>
              <a:rPr lang="en-US" sz="2200" dirty="0" err="1">
                <a:solidFill>
                  <a:srgbClr val="002060"/>
                </a:solidFill>
              </a:rPr>
              <a:t>đó</a:t>
            </a:r>
            <a:r>
              <a:rPr lang="en-US" sz="2200" dirty="0">
                <a:solidFill>
                  <a:srgbClr val="002060"/>
                </a:solidFill>
              </a:rPr>
              <a:t> </a:t>
            </a:r>
            <a:r>
              <a:rPr lang="en-US" sz="2200" dirty="0" err="1">
                <a:solidFill>
                  <a:srgbClr val="002060"/>
                </a:solidFill>
              </a:rPr>
              <a:t>tạo</a:t>
            </a:r>
            <a:r>
              <a:rPr lang="en-US" sz="2200" dirty="0">
                <a:solidFill>
                  <a:srgbClr val="002060"/>
                </a:solidFill>
              </a:rPr>
              <a:t> </a:t>
            </a:r>
            <a:r>
              <a:rPr lang="en-US" sz="2200" dirty="0" err="1">
                <a:solidFill>
                  <a:srgbClr val="002060"/>
                </a:solidFill>
              </a:rPr>
              <a:t>ra.</a:t>
            </a:r>
            <a:endParaRPr lang="en-US" sz="2200" dirty="0">
              <a:solidFill>
                <a:srgbClr val="002060"/>
              </a:solidFill>
            </a:endParaRPr>
          </a:p>
          <a:p>
            <a:pPr lvl="0"/>
            <a:r>
              <a:rPr lang="vi-VN" sz="2200" dirty="0">
                <a:solidFill>
                  <a:srgbClr val="002060"/>
                </a:solidFill>
              </a:rPr>
              <a:t>- </a:t>
            </a:r>
            <a:r>
              <a:rPr lang="en-US" sz="2200" dirty="0" err="1">
                <a:solidFill>
                  <a:srgbClr val="002060"/>
                </a:solidFill>
              </a:rPr>
              <a:t>Tiêu</a:t>
            </a:r>
            <a:r>
              <a:rPr lang="en-US" sz="2200" dirty="0">
                <a:solidFill>
                  <a:srgbClr val="002060"/>
                </a:solidFill>
              </a:rPr>
              <a:t> </a:t>
            </a:r>
            <a:r>
              <a:rPr lang="en-US" sz="2200" dirty="0" err="1">
                <a:solidFill>
                  <a:srgbClr val="002060"/>
                </a:solidFill>
              </a:rPr>
              <a:t>chí</a:t>
            </a:r>
            <a:r>
              <a:rPr lang="en-US" sz="2200" dirty="0">
                <a:solidFill>
                  <a:srgbClr val="002060"/>
                </a:solidFill>
              </a:rPr>
              <a:t> </a:t>
            </a:r>
            <a:r>
              <a:rPr lang="en-US" sz="2200" dirty="0" err="1">
                <a:solidFill>
                  <a:srgbClr val="002060"/>
                </a:solidFill>
              </a:rPr>
              <a:t>về</a:t>
            </a:r>
            <a:r>
              <a:rPr lang="en-US" sz="2200" dirty="0">
                <a:solidFill>
                  <a:srgbClr val="002060"/>
                </a:solidFill>
              </a:rPr>
              <a:t> </a:t>
            </a:r>
            <a:r>
              <a:rPr lang="en-US" sz="2200" dirty="0" err="1">
                <a:solidFill>
                  <a:srgbClr val="002060"/>
                </a:solidFill>
              </a:rPr>
              <a:t>độ</a:t>
            </a:r>
            <a:r>
              <a:rPr lang="en-US" sz="2200" dirty="0">
                <a:solidFill>
                  <a:srgbClr val="002060"/>
                </a:solidFill>
              </a:rPr>
              <a:t> tin </a:t>
            </a:r>
            <a:r>
              <a:rPr lang="en-US" sz="2200" dirty="0" err="1">
                <a:solidFill>
                  <a:srgbClr val="002060"/>
                </a:solidFill>
              </a:rPr>
              <a:t>cậy</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 </a:t>
            </a:r>
            <a:r>
              <a:rPr lang="en-US" sz="2200" dirty="0" err="1">
                <a:solidFill>
                  <a:srgbClr val="002060"/>
                </a:solidFill>
              </a:rPr>
              <a:t>đánh</a:t>
            </a:r>
            <a:r>
              <a:rPr lang="en-US" sz="2200" dirty="0">
                <a:solidFill>
                  <a:srgbClr val="002060"/>
                </a:solidFill>
              </a:rPr>
              <a:t> </a:t>
            </a:r>
            <a:r>
              <a:rPr lang="en-US" sz="2200" dirty="0" err="1">
                <a:solidFill>
                  <a:srgbClr val="002060"/>
                </a:solidFill>
              </a:rPr>
              <a:t>giá</a:t>
            </a:r>
            <a:r>
              <a:rPr lang="en-US" sz="2200" dirty="0">
                <a:solidFill>
                  <a:srgbClr val="002060"/>
                </a:solidFill>
              </a:rPr>
              <a:t> </a:t>
            </a:r>
            <a:r>
              <a:rPr lang="en-US" sz="2200" dirty="0" err="1">
                <a:solidFill>
                  <a:srgbClr val="002060"/>
                </a:solidFill>
              </a:rPr>
              <a:t>về</a:t>
            </a:r>
            <a:r>
              <a:rPr lang="en-US" sz="2200" dirty="0">
                <a:solidFill>
                  <a:srgbClr val="002060"/>
                </a:solidFill>
              </a:rPr>
              <a:t> </a:t>
            </a:r>
            <a:r>
              <a:rPr lang="en-US" sz="2200" dirty="0" err="1">
                <a:solidFill>
                  <a:srgbClr val="002060"/>
                </a:solidFill>
              </a:rPr>
              <a:t>độ</a:t>
            </a:r>
            <a:r>
              <a:rPr lang="en-US" sz="2200" dirty="0">
                <a:solidFill>
                  <a:srgbClr val="002060"/>
                </a:solidFill>
              </a:rPr>
              <a:t> </a:t>
            </a:r>
            <a:r>
              <a:rPr lang="en-US" sz="2200" dirty="0" err="1">
                <a:solidFill>
                  <a:srgbClr val="002060"/>
                </a:solidFill>
              </a:rPr>
              <a:t>chính</a:t>
            </a:r>
            <a:r>
              <a:rPr lang="en-US" sz="2200" dirty="0">
                <a:solidFill>
                  <a:srgbClr val="002060"/>
                </a:solidFill>
              </a:rPr>
              <a:t> </a:t>
            </a:r>
            <a:r>
              <a:rPr lang="en-US" sz="2200" dirty="0" err="1">
                <a:solidFill>
                  <a:srgbClr val="002060"/>
                </a:solidFill>
              </a:rPr>
              <a:t>xác</a:t>
            </a:r>
            <a:r>
              <a:rPr lang="en-US" sz="2200" dirty="0">
                <a:solidFill>
                  <a:srgbClr val="002060"/>
                </a:solidFill>
              </a:rPr>
              <a:t>, </a:t>
            </a:r>
            <a:r>
              <a:rPr lang="en-US" sz="2200" dirty="0" err="1">
                <a:solidFill>
                  <a:srgbClr val="002060"/>
                </a:solidFill>
              </a:rPr>
              <a:t>khả</a:t>
            </a:r>
            <a:r>
              <a:rPr lang="en-US" sz="2200" dirty="0">
                <a:solidFill>
                  <a:srgbClr val="002060"/>
                </a:solidFill>
              </a:rPr>
              <a:t> </a:t>
            </a:r>
            <a:r>
              <a:rPr lang="en-US" sz="2200" dirty="0" err="1">
                <a:solidFill>
                  <a:srgbClr val="002060"/>
                </a:solidFill>
              </a:rPr>
              <a:t>năng</a:t>
            </a:r>
            <a:r>
              <a:rPr lang="en-US" sz="2200" dirty="0">
                <a:solidFill>
                  <a:srgbClr val="002060"/>
                </a:solidFill>
              </a:rPr>
              <a:t> </a:t>
            </a:r>
            <a:r>
              <a:rPr lang="en-US" sz="2200" dirty="0" err="1">
                <a:solidFill>
                  <a:srgbClr val="002060"/>
                </a:solidFill>
              </a:rPr>
              <a:t>ổn</a:t>
            </a:r>
            <a:r>
              <a:rPr lang="en-US" sz="2200" dirty="0">
                <a:solidFill>
                  <a:srgbClr val="002060"/>
                </a:solidFill>
              </a:rPr>
              <a:t> </a:t>
            </a:r>
            <a:r>
              <a:rPr lang="en-US" sz="2200" dirty="0" err="1">
                <a:solidFill>
                  <a:srgbClr val="002060"/>
                </a:solidFill>
              </a:rPr>
              <a:t>định</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a:t>
            </a:r>
          </a:p>
          <a:p>
            <a:pPr lvl="0"/>
            <a:r>
              <a:rPr lang="vi-VN" sz="2200" dirty="0">
                <a:solidFill>
                  <a:srgbClr val="002060"/>
                </a:solidFill>
              </a:rPr>
              <a:t>- </a:t>
            </a:r>
            <a:r>
              <a:rPr lang="en-US" sz="2200" dirty="0" err="1">
                <a:solidFill>
                  <a:srgbClr val="002060"/>
                </a:solidFill>
              </a:rPr>
              <a:t>Tiêu</a:t>
            </a:r>
            <a:r>
              <a:rPr lang="en-US" sz="2200" dirty="0">
                <a:solidFill>
                  <a:srgbClr val="002060"/>
                </a:solidFill>
              </a:rPr>
              <a:t> </a:t>
            </a:r>
            <a:r>
              <a:rPr lang="en-US" sz="2200" dirty="0" err="1">
                <a:solidFill>
                  <a:srgbClr val="002060"/>
                </a:solidFill>
              </a:rPr>
              <a:t>chí</a:t>
            </a:r>
            <a:r>
              <a:rPr lang="en-US" sz="2200" dirty="0">
                <a:solidFill>
                  <a:srgbClr val="002060"/>
                </a:solidFill>
              </a:rPr>
              <a:t> </a:t>
            </a:r>
            <a:r>
              <a:rPr lang="en-US" sz="2200" dirty="0" err="1">
                <a:solidFill>
                  <a:srgbClr val="002060"/>
                </a:solidFill>
              </a:rPr>
              <a:t>về</a:t>
            </a:r>
            <a:r>
              <a:rPr lang="en-US" sz="2200" dirty="0">
                <a:solidFill>
                  <a:srgbClr val="002060"/>
                </a:solidFill>
              </a:rPr>
              <a:t> </a:t>
            </a:r>
            <a:r>
              <a:rPr lang="en-US" sz="2200" dirty="0" err="1">
                <a:solidFill>
                  <a:srgbClr val="002060"/>
                </a:solidFill>
              </a:rPr>
              <a:t>kinh</a:t>
            </a:r>
            <a:r>
              <a:rPr lang="en-US" sz="2200" dirty="0">
                <a:solidFill>
                  <a:srgbClr val="002060"/>
                </a:solidFill>
              </a:rPr>
              <a:t> </a:t>
            </a:r>
            <a:r>
              <a:rPr lang="en-US" sz="2200" dirty="0" err="1">
                <a:solidFill>
                  <a:srgbClr val="002060"/>
                </a:solidFill>
              </a:rPr>
              <a:t>tế</a:t>
            </a:r>
            <a:r>
              <a:rPr lang="en-US" sz="2200" dirty="0">
                <a:solidFill>
                  <a:srgbClr val="002060"/>
                </a:solidFill>
              </a:rPr>
              <a:t>: </a:t>
            </a:r>
            <a:r>
              <a:rPr lang="en-US" sz="2200" dirty="0" err="1">
                <a:solidFill>
                  <a:srgbClr val="002060"/>
                </a:solidFill>
              </a:rPr>
              <a:t>đánh</a:t>
            </a:r>
            <a:r>
              <a:rPr lang="en-US" sz="2200" dirty="0">
                <a:solidFill>
                  <a:srgbClr val="002060"/>
                </a:solidFill>
              </a:rPr>
              <a:t> </a:t>
            </a:r>
            <a:r>
              <a:rPr lang="en-US" sz="2200" dirty="0" err="1">
                <a:solidFill>
                  <a:srgbClr val="002060"/>
                </a:solidFill>
              </a:rPr>
              <a:t>giá</a:t>
            </a:r>
            <a:r>
              <a:rPr lang="en-US" sz="2200" dirty="0">
                <a:solidFill>
                  <a:srgbClr val="002060"/>
                </a:solidFill>
              </a:rPr>
              <a:t> </a:t>
            </a:r>
            <a:r>
              <a:rPr lang="en-US" sz="2200" dirty="0" err="1">
                <a:solidFill>
                  <a:srgbClr val="002060"/>
                </a:solidFill>
              </a:rPr>
              <a:t>chỉ</a:t>
            </a:r>
            <a:r>
              <a:rPr lang="en-US" sz="2200" dirty="0">
                <a:solidFill>
                  <a:srgbClr val="002060"/>
                </a:solidFill>
              </a:rPr>
              <a:t> </a:t>
            </a:r>
            <a:r>
              <a:rPr lang="en-US" sz="2200" dirty="0" err="1">
                <a:solidFill>
                  <a:srgbClr val="002060"/>
                </a:solidFill>
              </a:rPr>
              <a:t>phí</a:t>
            </a:r>
            <a:r>
              <a:rPr lang="en-US" sz="2200" dirty="0">
                <a:solidFill>
                  <a:srgbClr val="002060"/>
                </a:solidFill>
              </a:rPr>
              <a:t> </a:t>
            </a:r>
            <a:r>
              <a:rPr lang="en-US" sz="2200" dirty="0" err="1">
                <a:solidFill>
                  <a:srgbClr val="002060"/>
                </a:solidFill>
              </a:rPr>
              <a:t>khi</a:t>
            </a:r>
            <a:r>
              <a:rPr lang="en-US" sz="2200" dirty="0">
                <a:solidFill>
                  <a:srgbClr val="002060"/>
                </a:solidFill>
              </a:rPr>
              <a:t> </a:t>
            </a:r>
            <a:r>
              <a:rPr lang="en-US" sz="2200" dirty="0" err="1">
                <a:solidFill>
                  <a:srgbClr val="002060"/>
                </a:solidFill>
              </a:rPr>
              <a:t>đầu</a:t>
            </a:r>
            <a:r>
              <a:rPr lang="en-US" sz="2200" dirty="0">
                <a:solidFill>
                  <a:srgbClr val="002060"/>
                </a:solidFill>
              </a:rPr>
              <a:t> </a:t>
            </a:r>
            <a:r>
              <a:rPr lang="en-US" sz="2200" dirty="0" err="1">
                <a:solidFill>
                  <a:srgbClr val="002060"/>
                </a:solidFill>
              </a:rPr>
              <a:t>tư</a:t>
            </a:r>
            <a:r>
              <a:rPr lang="en-US" sz="2200" dirty="0">
                <a:solidFill>
                  <a:srgbClr val="002060"/>
                </a:solidFill>
              </a:rPr>
              <a:t>, </a:t>
            </a:r>
            <a:r>
              <a:rPr lang="en-US" sz="2200" dirty="0" err="1">
                <a:solidFill>
                  <a:srgbClr val="002060"/>
                </a:solidFill>
              </a:rPr>
              <a:t>vận</a:t>
            </a:r>
            <a:r>
              <a:rPr lang="en-US" sz="2200" dirty="0">
                <a:solidFill>
                  <a:srgbClr val="002060"/>
                </a:solidFill>
              </a:rPr>
              <a:t> </a:t>
            </a:r>
            <a:r>
              <a:rPr lang="en-US" sz="2200" dirty="0" err="1">
                <a:solidFill>
                  <a:srgbClr val="002060"/>
                </a:solidFill>
              </a:rPr>
              <a:t>hành</a:t>
            </a:r>
            <a:r>
              <a:rPr lang="en-US" sz="2200" dirty="0">
                <a:solidFill>
                  <a:srgbClr val="002060"/>
                </a:solidFill>
              </a:rPr>
              <a:t> </a:t>
            </a:r>
            <a:r>
              <a:rPr lang="en-US" sz="2200" dirty="0" err="1">
                <a:solidFill>
                  <a:srgbClr val="002060"/>
                </a:solidFill>
              </a:rPr>
              <a:t>và</a:t>
            </a:r>
            <a:r>
              <a:rPr lang="en-US" sz="2200" dirty="0">
                <a:solidFill>
                  <a:srgbClr val="002060"/>
                </a:solidFill>
              </a:rPr>
              <a:t> </a:t>
            </a:r>
            <a:r>
              <a:rPr lang="en-US" sz="2200" dirty="0" err="1">
                <a:solidFill>
                  <a:srgbClr val="002060"/>
                </a:solidFill>
              </a:rPr>
              <a:t>lợi</a:t>
            </a:r>
            <a:r>
              <a:rPr lang="en-US" sz="2200" dirty="0">
                <a:solidFill>
                  <a:srgbClr val="002060"/>
                </a:solidFill>
              </a:rPr>
              <a:t> </a:t>
            </a:r>
            <a:r>
              <a:rPr lang="en-US" sz="2200" dirty="0" err="1">
                <a:solidFill>
                  <a:srgbClr val="002060"/>
                </a:solidFill>
              </a:rPr>
              <a:t>nhuận</a:t>
            </a:r>
            <a:r>
              <a:rPr lang="en-US" sz="2200" dirty="0">
                <a:solidFill>
                  <a:srgbClr val="002060"/>
                </a:solidFill>
              </a:rPr>
              <a:t> </a:t>
            </a:r>
            <a:r>
              <a:rPr lang="en-US" sz="2200" dirty="0" err="1">
                <a:solidFill>
                  <a:srgbClr val="002060"/>
                </a:solidFill>
              </a:rPr>
              <a:t>khi</a:t>
            </a:r>
            <a:r>
              <a:rPr lang="en-US" sz="2200" dirty="0">
                <a:solidFill>
                  <a:srgbClr val="002060"/>
                </a:solidFill>
              </a:rPr>
              <a:t> </a:t>
            </a:r>
            <a:r>
              <a:rPr lang="en-US" sz="2200" dirty="0" err="1">
                <a:solidFill>
                  <a:srgbClr val="002060"/>
                </a:solidFill>
              </a:rPr>
              <a:t>sử</a:t>
            </a:r>
            <a:r>
              <a:rPr lang="en-US" sz="2200" dirty="0">
                <a:solidFill>
                  <a:srgbClr val="002060"/>
                </a:solidFill>
              </a:rPr>
              <a:t> </a:t>
            </a:r>
            <a:r>
              <a:rPr lang="en-US" sz="2200" dirty="0" err="1">
                <a:solidFill>
                  <a:srgbClr val="002060"/>
                </a:solidFill>
              </a:rPr>
              <a:t>dụng</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a:t>
            </a:r>
          </a:p>
          <a:p>
            <a:pPr lvl="0"/>
            <a:r>
              <a:rPr lang="vi-VN" sz="2200" dirty="0">
                <a:solidFill>
                  <a:srgbClr val="002060"/>
                </a:solidFill>
              </a:rPr>
              <a:t>- </a:t>
            </a:r>
            <a:r>
              <a:rPr lang="en-US" sz="2200" dirty="0" err="1">
                <a:solidFill>
                  <a:srgbClr val="002060"/>
                </a:solidFill>
              </a:rPr>
              <a:t>Tiêu</a:t>
            </a:r>
            <a:r>
              <a:rPr lang="en-US" sz="2200" dirty="0">
                <a:solidFill>
                  <a:srgbClr val="002060"/>
                </a:solidFill>
              </a:rPr>
              <a:t> </a:t>
            </a:r>
            <a:r>
              <a:rPr lang="en-US" sz="2200" dirty="0" err="1">
                <a:solidFill>
                  <a:srgbClr val="002060"/>
                </a:solidFill>
              </a:rPr>
              <a:t>chí</a:t>
            </a:r>
            <a:r>
              <a:rPr lang="en-US" sz="2200" dirty="0">
                <a:solidFill>
                  <a:srgbClr val="002060"/>
                </a:solidFill>
              </a:rPr>
              <a:t> </a:t>
            </a:r>
            <a:r>
              <a:rPr lang="en-US" sz="2200" dirty="0" err="1">
                <a:solidFill>
                  <a:srgbClr val="002060"/>
                </a:solidFill>
              </a:rPr>
              <a:t>về</a:t>
            </a:r>
            <a:r>
              <a:rPr lang="en-US" sz="2200" dirty="0">
                <a:solidFill>
                  <a:srgbClr val="002060"/>
                </a:solidFill>
              </a:rPr>
              <a:t> </a:t>
            </a:r>
            <a:r>
              <a:rPr lang="en-US" sz="2200" dirty="0" err="1">
                <a:solidFill>
                  <a:srgbClr val="002060"/>
                </a:solidFill>
              </a:rPr>
              <a:t>môi</a:t>
            </a:r>
            <a:r>
              <a:rPr lang="en-US" sz="2200" dirty="0">
                <a:solidFill>
                  <a:srgbClr val="002060"/>
                </a:solidFill>
              </a:rPr>
              <a:t> </a:t>
            </a:r>
            <a:r>
              <a:rPr lang="en-US" sz="2200" dirty="0" err="1">
                <a:solidFill>
                  <a:srgbClr val="002060"/>
                </a:solidFill>
              </a:rPr>
              <a:t>trường</a:t>
            </a:r>
            <a:r>
              <a:rPr lang="en-US" sz="2200" dirty="0">
                <a:solidFill>
                  <a:srgbClr val="002060"/>
                </a:solidFill>
              </a:rPr>
              <a:t>: </a:t>
            </a:r>
            <a:r>
              <a:rPr lang="en-US" sz="2200" dirty="0" err="1">
                <a:solidFill>
                  <a:srgbClr val="002060"/>
                </a:solidFill>
              </a:rPr>
              <a:t>đánh</a:t>
            </a:r>
            <a:r>
              <a:rPr lang="en-US" sz="2200" dirty="0">
                <a:solidFill>
                  <a:srgbClr val="002060"/>
                </a:solidFill>
              </a:rPr>
              <a:t> </a:t>
            </a:r>
            <a:r>
              <a:rPr lang="en-US" sz="2200" dirty="0" err="1">
                <a:solidFill>
                  <a:srgbClr val="002060"/>
                </a:solidFill>
              </a:rPr>
              <a:t>giá</a:t>
            </a:r>
            <a:r>
              <a:rPr lang="en-US" sz="2200" dirty="0">
                <a:solidFill>
                  <a:srgbClr val="002060"/>
                </a:solidFill>
              </a:rPr>
              <a:t> </a:t>
            </a:r>
            <a:r>
              <a:rPr lang="en-US" sz="2200" dirty="0" err="1">
                <a:solidFill>
                  <a:srgbClr val="002060"/>
                </a:solidFill>
              </a:rPr>
              <a:t>sự</a:t>
            </a:r>
            <a:r>
              <a:rPr lang="en-US" sz="2200" dirty="0">
                <a:solidFill>
                  <a:srgbClr val="002060"/>
                </a:solidFill>
              </a:rPr>
              <a:t> </a:t>
            </a:r>
            <a:r>
              <a:rPr lang="en-US" sz="2200" dirty="0" err="1">
                <a:solidFill>
                  <a:srgbClr val="002060"/>
                </a:solidFill>
              </a:rPr>
              <a:t>tác</a:t>
            </a:r>
            <a:r>
              <a:rPr lang="en-US" sz="2200" dirty="0">
                <a:solidFill>
                  <a:srgbClr val="002060"/>
                </a:solidFill>
              </a:rPr>
              <a:t> </a:t>
            </a:r>
            <a:r>
              <a:rPr lang="en-US" sz="2200" dirty="0" err="1">
                <a:solidFill>
                  <a:srgbClr val="002060"/>
                </a:solidFill>
              </a:rPr>
              <a:t>động</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 </a:t>
            </a:r>
            <a:r>
              <a:rPr lang="en-US" sz="2200" dirty="0" err="1">
                <a:solidFill>
                  <a:srgbClr val="002060"/>
                </a:solidFill>
              </a:rPr>
              <a:t>đến</a:t>
            </a:r>
            <a:r>
              <a:rPr lang="en-US" sz="2200" dirty="0">
                <a:solidFill>
                  <a:srgbClr val="002060"/>
                </a:solidFill>
              </a:rPr>
              <a:t> </a:t>
            </a:r>
            <a:r>
              <a:rPr lang="en-US" sz="2200" dirty="0" err="1">
                <a:solidFill>
                  <a:srgbClr val="002060"/>
                </a:solidFill>
              </a:rPr>
              <a:t>môi</a:t>
            </a:r>
            <a:r>
              <a:rPr lang="en-US" sz="2200" dirty="0">
                <a:solidFill>
                  <a:srgbClr val="002060"/>
                </a:solidFill>
              </a:rPr>
              <a:t> </a:t>
            </a:r>
            <a:r>
              <a:rPr lang="en-US" sz="2200" dirty="0" err="1">
                <a:solidFill>
                  <a:srgbClr val="002060"/>
                </a:solidFill>
              </a:rPr>
              <a:t>trường</a:t>
            </a:r>
            <a:r>
              <a:rPr lang="en-US" sz="2200" dirty="0">
                <a:solidFill>
                  <a:srgbClr val="002060"/>
                </a:solidFill>
              </a:rPr>
              <a:t> </a:t>
            </a:r>
            <a:r>
              <a:rPr lang="en-US" sz="2200" dirty="0" err="1">
                <a:solidFill>
                  <a:srgbClr val="002060"/>
                </a:solidFill>
              </a:rPr>
              <a:t>xung</a:t>
            </a:r>
            <a:r>
              <a:rPr lang="en-US" sz="2200" dirty="0">
                <a:solidFill>
                  <a:srgbClr val="002060"/>
                </a:solidFill>
              </a:rPr>
              <a:t> </a:t>
            </a:r>
            <a:r>
              <a:rPr lang="en-US" sz="2200" dirty="0" err="1">
                <a:solidFill>
                  <a:srgbClr val="002060"/>
                </a:solidFill>
              </a:rPr>
              <a:t>quanh</a:t>
            </a:r>
            <a:r>
              <a:rPr lang="en-US" sz="2200" dirty="0">
                <a:solidFill>
                  <a:srgbClr val="002060"/>
                </a:solidFill>
              </a:rPr>
              <a:t> (</a:t>
            </a:r>
            <a:r>
              <a:rPr lang="en-US" sz="2200" dirty="0" err="1">
                <a:solidFill>
                  <a:srgbClr val="002060"/>
                </a:solidFill>
              </a:rPr>
              <a:t>không</a:t>
            </a:r>
            <a:r>
              <a:rPr lang="en-US" sz="2200" dirty="0">
                <a:solidFill>
                  <a:srgbClr val="002060"/>
                </a:solidFill>
              </a:rPr>
              <a:t> </a:t>
            </a:r>
            <a:r>
              <a:rPr lang="en-US" sz="2200" dirty="0" err="1">
                <a:solidFill>
                  <a:srgbClr val="002060"/>
                </a:solidFill>
              </a:rPr>
              <a:t>khí</a:t>
            </a:r>
            <a:r>
              <a:rPr lang="en-US" sz="2200" dirty="0">
                <a:solidFill>
                  <a:srgbClr val="002060"/>
                </a:solidFill>
              </a:rPr>
              <a:t>, </a:t>
            </a:r>
            <a:r>
              <a:rPr lang="en-US" sz="2200" dirty="0" err="1">
                <a:solidFill>
                  <a:srgbClr val="002060"/>
                </a:solidFill>
              </a:rPr>
              <a:t>nước</a:t>
            </a:r>
            <a:r>
              <a:rPr lang="en-US" sz="2200" dirty="0">
                <a:solidFill>
                  <a:srgbClr val="002060"/>
                </a:solidFill>
              </a:rPr>
              <a:t>, </a:t>
            </a:r>
            <a:r>
              <a:rPr lang="en-US" sz="2200" dirty="0" err="1">
                <a:solidFill>
                  <a:srgbClr val="002060"/>
                </a:solidFill>
              </a:rPr>
              <a:t>tiêng</a:t>
            </a:r>
            <a:r>
              <a:rPr lang="en-US" sz="2200" dirty="0">
                <a:solidFill>
                  <a:srgbClr val="002060"/>
                </a:solidFill>
              </a:rPr>
              <a:t> </a:t>
            </a:r>
            <a:r>
              <a:rPr lang="en-US" sz="2200" dirty="0" err="1">
                <a:solidFill>
                  <a:srgbClr val="002060"/>
                </a:solidFill>
              </a:rPr>
              <a:t>ôn</a:t>
            </a:r>
            <a:r>
              <a:rPr lang="en-US" sz="2200" dirty="0">
                <a:solidFill>
                  <a:srgbClr val="002060"/>
                </a:solidFill>
              </a:rPr>
              <a:t>,...) </a:t>
            </a:r>
            <a:r>
              <a:rPr lang="en-US" sz="2200" dirty="0" err="1">
                <a:solidFill>
                  <a:srgbClr val="002060"/>
                </a:solidFill>
              </a:rPr>
              <a:t>khi</a:t>
            </a:r>
            <a:r>
              <a:rPr lang="en-US" sz="2200" dirty="0">
                <a:solidFill>
                  <a:srgbClr val="002060"/>
                </a:solidFill>
              </a:rPr>
              <a:t> </a:t>
            </a:r>
            <a:r>
              <a:rPr lang="en-US" sz="2200" dirty="0" err="1">
                <a:solidFill>
                  <a:srgbClr val="002060"/>
                </a:solidFill>
              </a:rPr>
              <a:t>sử</a:t>
            </a:r>
            <a:r>
              <a:rPr lang="en-US" sz="2200" dirty="0">
                <a:solidFill>
                  <a:srgbClr val="002060"/>
                </a:solidFill>
              </a:rPr>
              <a:t> </a:t>
            </a:r>
            <a:r>
              <a:rPr lang="en-US" sz="2200" dirty="0" err="1">
                <a:solidFill>
                  <a:srgbClr val="002060"/>
                </a:solidFill>
              </a:rPr>
              <a:t>dụng</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a:t>
            </a:r>
          </a:p>
          <a:p>
            <a:r>
              <a:rPr lang="en-US" sz="2200" dirty="0" err="1">
                <a:solidFill>
                  <a:srgbClr val="002060"/>
                </a:solidFill>
              </a:rPr>
              <a:t>Ngoài</a:t>
            </a:r>
            <a:r>
              <a:rPr lang="en-US" sz="2200" dirty="0">
                <a:solidFill>
                  <a:srgbClr val="002060"/>
                </a:solidFill>
              </a:rPr>
              <a:t> </a:t>
            </a:r>
            <a:r>
              <a:rPr lang="en-US" sz="2200" dirty="0" err="1">
                <a:solidFill>
                  <a:srgbClr val="002060"/>
                </a:solidFill>
              </a:rPr>
              <a:t>ra</a:t>
            </a:r>
            <a:r>
              <a:rPr lang="en-US" sz="2200" dirty="0">
                <a:solidFill>
                  <a:srgbClr val="002060"/>
                </a:solidFill>
              </a:rPr>
              <a:t>, </a:t>
            </a:r>
            <a:r>
              <a:rPr lang="en-US" sz="2200" dirty="0" err="1">
                <a:solidFill>
                  <a:srgbClr val="002060"/>
                </a:solidFill>
              </a:rPr>
              <a:t>còn</a:t>
            </a:r>
            <a:r>
              <a:rPr lang="en-US" sz="2200" dirty="0">
                <a:solidFill>
                  <a:srgbClr val="002060"/>
                </a:solidFill>
              </a:rPr>
              <a:t> </a:t>
            </a:r>
            <a:r>
              <a:rPr lang="en-US" sz="2200" dirty="0" err="1">
                <a:solidFill>
                  <a:srgbClr val="002060"/>
                </a:solidFill>
              </a:rPr>
              <a:t>có</a:t>
            </a:r>
            <a:r>
              <a:rPr lang="en-US" sz="2200" dirty="0">
                <a:solidFill>
                  <a:srgbClr val="002060"/>
                </a:solidFill>
              </a:rPr>
              <a:t> </a:t>
            </a:r>
            <a:r>
              <a:rPr lang="en-US" sz="2200" dirty="0" err="1">
                <a:solidFill>
                  <a:srgbClr val="002060"/>
                </a:solidFill>
              </a:rPr>
              <a:t>các</a:t>
            </a:r>
            <a:r>
              <a:rPr lang="en-US" sz="2200" dirty="0">
                <a:solidFill>
                  <a:srgbClr val="002060"/>
                </a:solidFill>
              </a:rPr>
              <a:t> </a:t>
            </a:r>
            <a:r>
              <a:rPr lang="en-US" sz="2200" dirty="0" err="1">
                <a:solidFill>
                  <a:srgbClr val="002060"/>
                </a:solidFill>
              </a:rPr>
              <a:t>tiêu</a:t>
            </a:r>
            <a:r>
              <a:rPr lang="en-US" sz="2200" dirty="0">
                <a:solidFill>
                  <a:srgbClr val="002060"/>
                </a:solidFill>
              </a:rPr>
              <a:t> </a:t>
            </a:r>
            <a:r>
              <a:rPr lang="en-US" sz="2200" dirty="0" err="1">
                <a:solidFill>
                  <a:srgbClr val="002060"/>
                </a:solidFill>
              </a:rPr>
              <a:t>chí</a:t>
            </a:r>
            <a:r>
              <a:rPr lang="en-US" sz="2200" dirty="0">
                <a:solidFill>
                  <a:srgbClr val="002060"/>
                </a:solidFill>
              </a:rPr>
              <a:t> </a:t>
            </a:r>
            <a:r>
              <a:rPr lang="en-US" sz="2200" dirty="0" err="1">
                <a:solidFill>
                  <a:srgbClr val="002060"/>
                </a:solidFill>
              </a:rPr>
              <a:t>khác</a:t>
            </a:r>
            <a:r>
              <a:rPr lang="en-US" sz="2200" dirty="0">
                <a:solidFill>
                  <a:srgbClr val="002060"/>
                </a:solidFill>
              </a:rPr>
              <a:t> </a:t>
            </a:r>
            <a:r>
              <a:rPr lang="en-US" sz="2200" dirty="0" err="1">
                <a:solidFill>
                  <a:srgbClr val="002060"/>
                </a:solidFill>
              </a:rPr>
              <a:t>như</a:t>
            </a:r>
            <a:r>
              <a:rPr lang="en-US" sz="2200" dirty="0">
                <a:solidFill>
                  <a:srgbClr val="002060"/>
                </a:solidFill>
              </a:rPr>
              <a:t> </a:t>
            </a:r>
            <a:r>
              <a:rPr lang="en-US" sz="2200" dirty="0" err="1">
                <a:solidFill>
                  <a:srgbClr val="002060"/>
                </a:solidFill>
              </a:rPr>
              <a:t>độ</a:t>
            </a:r>
            <a:r>
              <a:rPr lang="en-US" sz="2200" dirty="0">
                <a:solidFill>
                  <a:srgbClr val="002060"/>
                </a:solidFill>
              </a:rPr>
              <a:t> </a:t>
            </a:r>
            <a:r>
              <a:rPr lang="en-US" sz="2200" dirty="0" err="1">
                <a:solidFill>
                  <a:srgbClr val="002060"/>
                </a:solidFill>
              </a:rPr>
              <a:t>dồi</a:t>
            </a:r>
            <a:r>
              <a:rPr lang="en-US" sz="2200" dirty="0">
                <a:solidFill>
                  <a:srgbClr val="002060"/>
                </a:solidFill>
              </a:rPr>
              <a:t> </a:t>
            </a:r>
            <a:r>
              <a:rPr lang="en-US" sz="2200" dirty="0" err="1">
                <a:solidFill>
                  <a:srgbClr val="002060"/>
                </a:solidFill>
              </a:rPr>
              <a:t>dào</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nguyên</a:t>
            </a:r>
            <a:r>
              <a:rPr lang="en-US" sz="2200" dirty="0">
                <a:solidFill>
                  <a:srgbClr val="002060"/>
                </a:solidFill>
              </a:rPr>
              <a:t> </a:t>
            </a:r>
            <a:r>
              <a:rPr lang="en-US" sz="2200" dirty="0" err="1">
                <a:solidFill>
                  <a:srgbClr val="002060"/>
                </a:solidFill>
              </a:rPr>
              <a:t>liệu</a:t>
            </a:r>
            <a:r>
              <a:rPr lang="en-US" sz="2200" dirty="0">
                <a:solidFill>
                  <a:srgbClr val="002060"/>
                </a:solidFill>
              </a:rPr>
              <a:t> </a:t>
            </a:r>
            <a:r>
              <a:rPr lang="en-US" sz="2200" dirty="0" err="1">
                <a:solidFill>
                  <a:srgbClr val="002060"/>
                </a:solidFill>
              </a:rPr>
              <a:t>đầu</a:t>
            </a:r>
            <a:r>
              <a:rPr lang="en-US" sz="2200" dirty="0">
                <a:solidFill>
                  <a:srgbClr val="002060"/>
                </a:solidFill>
              </a:rPr>
              <a:t> </a:t>
            </a:r>
            <a:r>
              <a:rPr lang="en-US" sz="2200" dirty="0" err="1">
                <a:solidFill>
                  <a:srgbClr val="002060"/>
                </a:solidFill>
              </a:rPr>
              <a:t>vào</a:t>
            </a:r>
            <a:r>
              <a:rPr lang="en-US" sz="2200" dirty="0">
                <a:solidFill>
                  <a:srgbClr val="002060"/>
                </a:solidFill>
              </a:rPr>
              <a:t>, </a:t>
            </a:r>
            <a:r>
              <a:rPr lang="en-US" sz="2200" dirty="0" err="1">
                <a:solidFill>
                  <a:srgbClr val="002060"/>
                </a:solidFill>
              </a:rPr>
              <a:t>nhiên</a:t>
            </a:r>
            <a:r>
              <a:rPr lang="en-US" sz="2200" dirty="0">
                <a:solidFill>
                  <a:srgbClr val="002060"/>
                </a:solidFill>
              </a:rPr>
              <a:t> </a:t>
            </a:r>
            <a:r>
              <a:rPr lang="en-US" sz="2200" dirty="0" err="1">
                <a:solidFill>
                  <a:srgbClr val="002060"/>
                </a:solidFill>
              </a:rPr>
              <a:t>liệu</a:t>
            </a:r>
            <a:r>
              <a:rPr lang="en-US" sz="2200" dirty="0">
                <a:solidFill>
                  <a:srgbClr val="002060"/>
                </a:solidFill>
              </a:rPr>
              <a:t> </a:t>
            </a:r>
            <a:r>
              <a:rPr lang="en-US" sz="2200" dirty="0" err="1">
                <a:solidFill>
                  <a:srgbClr val="002060"/>
                </a:solidFill>
              </a:rPr>
              <a:t>sử</a:t>
            </a:r>
            <a:r>
              <a:rPr lang="en-US" sz="2200" dirty="0">
                <a:solidFill>
                  <a:srgbClr val="002060"/>
                </a:solidFill>
              </a:rPr>
              <a:t> </a:t>
            </a:r>
            <a:r>
              <a:rPr lang="en-US" sz="2200" dirty="0" err="1">
                <a:solidFill>
                  <a:srgbClr val="002060"/>
                </a:solidFill>
              </a:rPr>
              <a:t>dụng</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công</a:t>
            </a:r>
            <a:r>
              <a:rPr lang="en-US" sz="2200" dirty="0">
                <a:solidFill>
                  <a:srgbClr val="002060"/>
                </a:solidFill>
              </a:rPr>
              <a:t> </a:t>
            </a:r>
            <a:r>
              <a:rPr lang="en-US" sz="2200" dirty="0" err="1">
                <a:solidFill>
                  <a:srgbClr val="002060"/>
                </a:solidFill>
              </a:rPr>
              <a:t>nghệ</a:t>
            </a:r>
            <a:r>
              <a:rPr lang="en-US" sz="2200" dirty="0">
                <a:solidFill>
                  <a:srgbClr val="002060"/>
                </a:solidFill>
              </a:rPr>
              <a:t>...</a:t>
            </a:r>
          </a:p>
          <a:p>
            <a:endParaRPr lang="en-US" sz="2200" dirty="0"/>
          </a:p>
        </p:txBody>
      </p:sp>
      <p:sp>
        <p:nvSpPr>
          <p:cNvPr id="5" name="Rectangle 4"/>
          <p:cNvSpPr/>
          <p:nvPr/>
        </p:nvSpPr>
        <p:spPr>
          <a:xfrm>
            <a:off x="636095" y="5959234"/>
            <a:ext cx="8077852" cy="523220"/>
          </a:xfrm>
          <a:prstGeom prst="rect">
            <a:avLst/>
          </a:prstGeom>
          <a:solidFill>
            <a:schemeClr val="accent1">
              <a:lumMod val="60000"/>
              <a:lumOff val="40000"/>
            </a:schemeClr>
          </a:solidFill>
          <a:ln>
            <a:solidFill>
              <a:schemeClr val="accent1"/>
            </a:solidFill>
          </a:ln>
        </p:spPr>
        <p:txBody>
          <a:bodyPr wrap="none">
            <a:spAutoFit/>
          </a:bodyPr>
          <a:lstStyle/>
          <a:p>
            <a:pPr lvl="0"/>
            <a:r>
              <a:rPr lang="vi-VN" sz="2800" b="1" u="sng" dirty="0"/>
              <a:t>Hs trả lời: </a:t>
            </a:r>
            <a:r>
              <a:rPr lang="vi-VN" sz="2800" dirty="0"/>
              <a:t>Có những tiêu chí đánh giá công nghệ nào?</a:t>
            </a:r>
            <a:endParaRPr lang="en-US" sz="2800" dirty="0"/>
          </a:p>
        </p:txBody>
      </p:sp>
    </p:spTree>
    <p:extLst>
      <p:ext uri="{BB962C8B-B14F-4D97-AF65-F5344CB8AC3E}">
        <p14:creationId xmlns:p14="http://schemas.microsoft.com/office/powerpoint/2010/main" val="286449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382000" cy="533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228600" y="304800"/>
            <a:ext cx="8763000" cy="1107996"/>
          </a:xfrm>
          <a:prstGeom prst="rect">
            <a:avLst/>
          </a:prstGeom>
        </p:spPr>
        <p:txBody>
          <a:bodyPr wrap="square">
            <a:spAutoFit/>
          </a:bodyPr>
          <a:lstStyle/>
          <a:p>
            <a:r>
              <a:rPr lang="vi-VN" sz="2200" b="1" u="sng" dirty="0">
                <a:solidFill>
                  <a:srgbClr val="002060"/>
                </a:solidFill>
              </a:rPr>
              <a:t>I/ Khái quát về đánh giá công nghệ</a:t>
            </a:r>
            <a:r>
              <a:rPr lang="en-US" sz="2200" b="1" u="sng" dirty="0">
                <a:solidFill>
                  <a:srgbClr val="002060"/>
                </a:solidFill>
              </a:rPr>
              <a:t>:</a:t>
            </a:r>
            <a:endParaRPr lang="vi-VN" sz="2200" b="1" u="sng" dirty="0">
              <a:solidFill>
                <a:srgbClr val="002060"/>
              </a:solidFill>
            </a:endParaRPr>
          </a:p>
          <a:p>
            <a:r>
              <a:rPr lang="en-US" sz="2200" b="1" u="sng" dirty="0">
                <a:solidFill>
                  <a:srgbClr val="002060"/>
                </a:solidFill>
              </a:rPr>
              <a:t>II/ </a:t>
            </a:r>
            <a:r>
              <a:rPr lang="vi-VN" sz="2200" b="1" u="sng" dirty="0">
                <a:solidFill>
                  <a:srgbClr val="002060"/>
                </a:solidFill>
              </a:rPr>
              <a:t>Đánh giá công nghệ và sản xuất công nghệ:</a:t>
            </a:r>
            <a:endParaRPr lang="en-US" sz="2200" dirty="0">
              <a:solidFill>
                <a:srgbClr val="002060"/>
              </a:solidFill>
            </a:endParaRPr>
          </a:p>
          <a:p>
            <a:pPr lvl="0"/>
            <a:r>
              <a:rPr lang="vi-VN" sz="2200" b="1" i="1" u="sng" dirty="0">
                <a:solidFill>
                  <a:srgbClr val="002060"/>
                </a:solidFill>
              </a:rPr>
              <a:t>1. Tiêu chí đánh giá công nghệ</a:t>
            </a:r>
            <a:r>
              <a:rPr lang="vi-VN" sz="2200" b="1" i="1" dirty="0">
                <a:solidFill>
                  <a:srgbClr val="002060"/>
                </a:solidFill>
              </a:rPr>
              <a:t>:</a:t>
            </a:r>
            <a:endParaRPr lang="en-US" sz="2200" b="1" dirty="0">
              <a:solidFill>
                <a:srgbClr val="002060"/>
              </a:solidFill>
            </a:endParaRPr>
          </a:p>
        </p:txBody>
      </p:sp>
      <p:sp>
        <p:nvSpPr>
          <p:cNvPr id="4" name="Rectangle 3"/>
          <p:cNvSpPr/>
          <p:nvPr/>
        </p:nvSpPr>
        <p:spPr>
          <a:xfrm>
            <a:off x="228600" y="5276671"/>
            <a:ext cx="8534400" cy="1200329"/>
          </a:xfrm>
          <a:prstGeom prst="rect">
            <a:avLst/>
          </a:prstGeom>
          <a:solidFill>
            <a:schemeClr val="accent2"/>
          </a:solidFill>
        </p:spPr>
        <p:txBody>
          <a:bodyPr wrap="square">
            <a:spAutoFit/>
          </a:bodyPr>
          <a:lstStyle/>
          <a:p>
            <a:pPr lvl="0"/>
            <a:r>
              <a:rPr lang="vi-VN" sz="2400" b="1" u="sng" dirty="0"/>
              <a:t>Cho ví dụ: </a:t>
            </a:r>
            <a:r>
              <a:rPr lang="vi-VN" sz="2400" dirty="0"/>
              <a:t>Để sản xuất ra thìa nhựa như H5.2 SGK trang 30</a:t>
            </a:r>
            <a:r>
              <a:rPr lang="en-US" sz="2400" dirty="0"/>
              <a:t> c</a:t>
            </a:r>
            <a:r>
              <a:rPr lang="vi-VN" sz="2400" dirty="0"/>
              <a:t>ó thể sử dụng công nghệ in 3D và công nghệ ép nhựa. Hãy đánh giá 2 công nghệ đó?</a:t>
            </a:r>
            <a:endParaRPr lang="en-US" sz="2400" dirty="0"/>
          </a:p>
        </p:txBody>
      </p:sp>
      <p:pic>
        <p:nvPicPr>
          <p:cNvPr id="7" name="Picture 6" descr="Sỉ Lẻ)Thìa, Muỗng, Nĩa Nhựa Trắng NA -Nhựa Trong - Thìa Nhựa Cao Cấp set  100c | Shopee Việt Na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799"/>
            <a:ext cx="1828800" cy="2895599"/>
          </a:xfrm>
          <a:prstGeom prst="rect">
            <a:avLst/>
          </a:prstGeom>
          <a:noFill/>
          <a:ln>
            <a:noFill/>
          </a:ln>
        </p:spPr>
      </p:pic>
      <p:pic>
        <p:nvPicPr>
          <p:cNvPr id="8" name="Picture 7" descr="Công nghệ in 3D là gì? Vì sao đây là tương lai của thế giớ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28800"/>
            <a:ext cx="3048000" cy="2895599"/>
          </a:xfrm>
          <a:prstGeom prst="rect">
            <a:avLst/>
          </a:prstGeom>
          <a:noFill/>
          <a:ln>
            <a:noFill/>
          </a:ln>
        </p:spPr>
      </p:pic>
      <p:pic>
        <p:nvPicPr>
          <p:cNvPr id="6" name="Picture 5" descr="Khuôn ép thìa nhựa - PAVIC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828800"/>
            <a:ext cx="2209800" cy="2895598"/>
          </a:xfrm>
          <a:prstGeom prst="rect">
            <a:avLst/>
          </a:prstGeom>
          <a:noFill/>
          <a:ln>
            <a:noFill/>
          </a:ln>
        </p:spPr>
      </p:pic>
    </p:spTree>
    <p:extLst>
      <p:ext uri="{BB962C8B-B14F-4D97-AF65-F5344CB8AC3E}">
        <p14:creationId xmlns:p14="http://schemas.microsoft.com/office/powerpoint/2010/main" val="182810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382000" cy="533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228600" y="304800"/>
            <a:ext cx="8763000" cy="1107996"/>
          </a:xfrm>
          <a:prstGeom prst="rect">
            <a:avLst/>
          </a:prstGeom>
        </p:spPr>
        <p:txBody>
          <a:bodyPr wrap="square">
            <a:spAutoFit/>
          </a:bodyPr>
          <a:lstStyle/>
          <a:p>
            <a:r>
              <a:rPr lang="vi-VN" sz="2200" b="1" u="sng" dirty="0">
                <a:solidFill>
                  <a:srgbClr val="002060"/>
                </a:solidFill>
              </a:rPr>
              <a:t>I/ Khái quát về đánh giá công nghệ</a:t>
            </a:r>
            <a:r>
              <a:rPr lang="en-US" sz="2200" b="1" u="sng" dirty="0">
                <a:solidFill>
                  <a:srgbClr val="002060"/>
                </a:solidFill>
              </a:rPr>
              <a:t>:</a:t>
            </a:r>
            <a:endParaRPr lang="vi-VN" sz="2200" b="1" u="sng" dirty="0">
              <a:solidFill>
                <a:srgbClr val="002060"/>
              </a:solidFill>
            </a:endParaRPr>
          </a:p>
          <a:p>
            <a:r>
              <a:rPr lang="en-US" sz="2200" b="1" u="sng" dirty="0">
                <a:solidFill>
                  <a:srgbClr val="002060"/>
                </a:solidFill>
              </a:rPr>
              <a:t>II/ </a:t>
            </a:r>
            <a:r>
              <a:rPr lang="vi-VN" sz="2200" b="1" u="sng" dirty="0">
                <a:solidFill>
                  <a:srgbClr val="002060"/>
                </a:solidFill>
              </a:rPr>
              <a:t>Đánh giá công nghệ và sản xuất công nghệ:</a:t>
            </a:r>
            <a:endParaRPr lang="en-US" sz="2200" dirty="0">
              <a:solidFill>
                <a:srgbClr val="002060"/>
              </a:solidFill>
            </a:endParaRPr>
          </a:p>
          <a:p>
            <a:pPr lvl="0"/>
            <a:r>
              <a:rPr lang="vi-VN" sz="2200" b="1" i="1" u="sng" dirty="0">
                <a:solidFill>
                  <a:srgbClr val="002060"/>
                </a:solidFill>
              </a:rPr>
              <a:t>1. Tiêu chí đánh giá công nghệ</a:t>
            </a:r>
            <a:r>
              <a:rPr lang="vi-VN" sz="2200" b="1" i="1" dirty="0">
                <a:solidFill>
                  <a:srgbClr val="002060"/>
                </a:solidFill>
              </a:rPr>
              <a:t>:</a:t>
            </a:r>
            <a:endParaRPr lang="en-US" sz="2200" b="1" dirty="0">
              <a:solidFill>
                <a:srgbClr val="002060"/>
              </a:solidFill>
            </a:endParaRPr>
          </a:p>
        </p:txBody>
      </p:sp>
      <p:pic>
        <p:nvPicPr>
          <p:cNvPr id="9" name="Picture 8" descr="Lý thuyết Công Nghệ 10 Bài 5: Đánh giá công nghệ - Kết nối tri thức (ảnh 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6629400" cy="4953000"/>
          </a:xfrm>
          <a:prstGeom prst="rect">
            <a:avLst/>
          </a:prstGeom>
          <a:noFill/>
          <a:ln>
            <a:noFill/>
          </a:ln>
        </p:spPr>
      </p:pic>
      <p:sp>
        <p:nvSpPr>
          <p:cNvPr id="5" name="Rectangle 4"/>
          <p:cNvSpPr/>
          <p:nvPr/>
        </p:nvSpPr>
        <p:spPr>
          <a:xfrm>
            <a:off x="266700" y="1676400"/>
            <a:ext cx="1790700" cy="5016758"/>
          </a:xfrm>
          <a:prstGeom prst="rect">
            <a:avLst/>
          </a:prstGeom>
          <a:solidFill>
            <a:schemeClr val="accent2"/>
          </a:solidFill>
        </p:spPr>
        <p:txBody>
          <a:bodyPr wrap="square">
            <a:spAutoFit/>
          </a:bodyPr>
          <a:lstStyle/>
          <a:p>
            <a:r>
              <a:rPr lang="vi-VN" sz="2000" b="1" u="sng" dirty="0"/>
              <a:t>Kết luận: </a:t>
            </a:r>
            <a:r>
              <a:rPr lang="vi-VN" sz="2000" dirty="0"/>
              <a:t>Như vậy, tùy thuộc vào sản lượng thìa nhựa cần sản xuất mà lựa chọn công nghệ phù hợp. Nếu sản xuất đơn chiếc nên sử dụng công nghệ in 3D, ngược lại nếu sản xuất hàng loạt thì nên sử dụng công nghệ ép nhựa.</a:t>
            </a:r>
            <a:endParaRPr lang="en-US" sz="2000" dirty="0"/>
          </a:p>
        </p:txBody>
      </p:sp>
    </p:spTree>
    <p:extLst>
      <p:ext uri="{BB962C8B-B14F-4D97-AF65-F5344CB8AC3E}">
        <p14:creationId xmlns:p14="http://schemas.microsoft.com/office/powerpoint/2010/main" val="75593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382000" cy="533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228600" y="304800"/>
            <a:ext cx="8763000" cy="4832092"/>
          </a:xfrm>
          <a:prstGeom prst="rect">
            <a:avLst/>
          </a:prstGeom>
        </p:spPr>
        <p:txBody>
          <a:bodyPr wrap="square">
            <a:spAutoFit/>
          </a:bodyPr>
          <a:lstStyle/>
          <a:p>
            <a:r>
              <a:rPr lang="vi-VN" sz="2200" b="1" u="sng" dirty="0">
                <a:solidFill>
                  <a:srgbClr val="002060"/>
                </a:solidFill>
              </a:rPr>
              <a:t>I/ Khái quát về đánh giá công nghệ</a:t>
            </a:r>
            <a:r>
              <a:rPr lang="en-US" sz="2200" b="1" u="sng" dirty="0">
                <a:solidFill>
                  <a:srgbClr val="002060"/>
                </a:solidFill>
              </a:rPr>
              <a:t>:</a:t>
            </a:r>
            <a:endParaRPr lang="vi-VN" sz="2200" b="1" u="sng" dirty="0">
              <a:solidFill>
                <a:srgbClr val="002060"/>
              </a:solidFill>
            </a:endParaRPr>
          </a:p>
          <a:p>
            <a:r>
              <a:rPr lang="en-US" sz="2200" b="1" u="sng" dirty="0">
                <a:solidFill>
                  <a:srgbClr val="002060"/>
                </a:solidFill>
              </a:rPr>
              <a:t>II/ </a:t>
            </a:r>
            <a:r>
              <a:rPr lang="vi-VN" sz="2200" b="1" u="sng" dirty="0">
                <a:solidFill>
                  <a:srgbClr val="002060"/>
                </a:solidFill>
              </a:rPr>
              <a:t>Đánh giá công nghệ và sản xuất công nghệ:</a:t>
            </a:r>
            <a:endParaRPr lang="en-US" sz="2200" dirty="0">
              <a:solidFill>
                <a:srgbClr val="002060"/>
              </a:solidFill>
            </a:endParaRPr>
          </a:p>
          <a:p>
            <a:pPr marL="457200" lvl="0" indent="-457200">
              <a:buAutoNum type="arabicPeriod"/>
            </a:pPr>
            <a:r>
              <a:rPr lang="vi-VN" sz="2200" b="1" i="1" u="sng" dirty="0">
                <a:solidFill>
                  <a:srgbClr val="002060"/>
                </a:solidFill>
              </a:rPr>
              <a:t>Tiêu chí đánh giá công nghệ</a:t>
            </a:r>
            <a:r>
              <a:rPr lang="vi-VN" sz="2200" b="1" i="1" dirty="0">
                <a:solidFill>
                  <a:srgbClr val="002060"/>
                </a:solidFill>
              </a:rPr>
              <a:t>:</a:t>
            </a:r>
          </a:p>
          <a:p>
            <a:pPr marL="457200" lvl="0" indent="-457200">
              <a:buAutoNum type="arabicPeriod"/>
            </a:pPr>
            <a:r>
              <a:rPr lang="vi-VN" sz="2200" b="1" i="1" dirty="0">
                <a:solidFill>
                  <a:srgbClr val="002060"/>
                </a:solidFill>
              </a:rPr>
              <a:t>Tiêu chí đánh giá sản phẩm công nghệ:</a:t>
            </a:r>
            <a:endParaRPr lang="en-US" sz="2200" dirty="0">
              <a:solidFill>
                <a:srgbClr val="002060"/>
              </a:solidFill>
            </a:endParaRPr>
          </a:p>
          <a:p>
            <a:r>
              <a:rPr lang="en-US" sz="2400" dirty="0" err="1">
                <a:solidFill>
                  <a:srgbClr val="002060"/>
                </a:solidFill>
              </a:rPr>
              <a:t>Thông</a:t>
            </a:r>
            <a:r>
              <a:rPr lang="en-US" sz="2400" dirty="0">
                <a:solidFill>
                  <a:srgbClr val="002060"/>
                </a:solidFill>
              </a:rPr>
              <a:t> </a:t>
            </a:r>
            <a:r>
              <a:rPr lang="en-US" sz="2400" dirty="0" err="1">
                <a:solidFill>
                  <a:srgbClr val="002060"/>
                </a:solidFill>
              </a:rPr>
              <a:t>thường</a:t>
            </a:r>
            <a:r>
              <a:rPr lang="en-US" sz="2400" dirty="0">
                <a:solidFill>
                  <a:srgbClr val="002060"/>
                </a:solidFill>
              </a:rPr>
              <a:t>, </a:t>
            </a:r>
            <a:r>
              <a:rPr lang="en-US" sz="2400" dirty="0" err="1">
                <a:solidFill>
                  <a:srgbClr val="002060"/>
                </a:solidFill>
              </a:rPr>
              <a:t>để</a:t>
            </a:r>
            <a:r>
              <a:rPr lang="en-US" sz="2400" dirty="0">
                <a:solidFill>
                  <a:srgbClr val="002060"/>
                </a:solidFill>
              </a:rPr>
              <a:t> </a:t>
            </a:r>
            <a:r>
              <a:rPr lang="en-US" sz="2400" dirty="0" err="1">
                <a:solidFill>
                  <a:srgbClr val="002060"/>
                </a:solidFill>
              </a:rPr>
              <a:t>đánh</a:t>
            </a:r>
            <a:r>
              <a:rPr lang="en-US" sz="2400" dirty="0">
                <a:solidFill>
                  <a:srgbClr val="002060"/>
                </a:solidFill>
              </a:rPr>
              <a:t> </a:t>
            </a:r>
            <a:r>
              <a:rPr lang="en-US" sz="2400" dirty="0" err="1">
                <a:solidFill>
                  <a:srgbClr val="002060"/>
                </a:solidFill>
              </a:rPr>
              <a:t>giá</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công</a:t>
            </a:r>
            <a:r>
              <a:rPr lang="en-US" sz="2400" dirty="0">
                <a:solidFill>
                  <a:srgbClr val="002060"/>
                </a:solidFill>
              </a:rPr>
              <a:t> </a:t>
            </a:r>
            <a:r>
              <a:rPr lang="en-US" sz="2400" dirty="0" err="1">
                <a:solidFill>
                  <a:srgbClr val="002060"/>
                </a:solidFill>
              </a:rPr>
              <a:t>nghệ</a:t>
            </a:r>
            <a:r>
              <a:rPr lang="en-US" sz="2400" dirty="0">
                <a:solidFill>
                  <a:srgbClr val="002060"/>
                </a:solidFill>
              </a:rPr>
              <a:t> </a:t>
            </a:r>
            <a:r>
              <a:rPr lang="en-US" sz="2400" dirty="0" err="1">
                <a:solidFill>
                  <a:srgbClr val="002060"/>
                </a:solidFill>
              </a:rPr>
              <a:t>cần</a:t>
            </a:r>
            <a:r>
              <a:rPr lang="en-US" sz="2400" dirty="0">
                <a:solidFill>
                  <a:srgbClr val="002060"/>
                </a:solidFill>
              </a:rPr>
              <a:t> </a:t>
            </a:r>
            <a:r>
              <a:rPr lang="en-US" sz="2400" dirty="0" err="1">
                <a:solidFill>
                  <a:srgbClr val="002060"/>
                </a:solidFill>
              </a:rPr>
              <a:t>đánh</a:t>
            </a:r>
            <a:r>
              <a:rPr lang="en-US" sz="2400" dirty="0">
                <a:solidFill>
                  <a:srgbClr val="002060"/>
                </a:solidFill>
              </a:rPr>
              <a:t> </a:t>
            </a:r>
            <a:r>
              <a:rPr lang="en-US" sz="2400" dirty="0" err="1">
                <a:solidFill>
                  <a:srgbClr val="002060"/>
                </a:solidFill>
              </a:rPr>
              <a:t>giá</a:t>
            </a:r>
            <a:r>
              <a:rPr lang="en-US" sz="2400" dirty="0">
                <a:solidFill>
                  <a:srgbClr val="002060"/>
                </a:solidFill>
              </a:rPr>
              <a:t> </a:t>
            </a:r>
            <a:r>
              <a:rPr lang="en-US" sz="2400" dirty="0" err="1">
                <a:solidFill>
                  <a:srgbClr val="002060"/>
                </a:solidFill>
              </a:rPr>
              <a:t>theo</a:t>
            </a:r>
            <a:r>
              <a:rPr lang="en-US" sz="2400" dirty="0">
                <a:solidFill>
                  <a:srgbClr val="002060"/>
                </a:solidFill>
              </a:rPr>
              <a:t> </a:t>
            </a:r>
            <a:r>
              <a:rPr lang="en-US" sz="2400" dirty="0" err="1">
                <a:solidFill>
                  <a:srgbClr val="002060"/>
                </a:solidFill>
              </a:rPr>
              <a:t>những</a:t>
            </a:r>
            <a:r>
              <a:rPr lang="en-US" sz="2400" dirty="0">
                <a:solidFill>
                  <a:srgbClr val="002060"/>
                </a:solidFill>
              </a:rPr>
              <a:t> </a:t>
            </a:r>
            <a:r>
              <a:rPr lang="en-US" sz="2400" dirty="0" err="1">
                <a:solidFill>
                  <a:srgbClr val="002060"/>
                </a:solidFill>
              </a:rPr>
              <a:t>tiêu</a:t>
            </a:r>
            <a:r>
              <a:rPr lang="en-US" sz="2400" dirty="0">
                <a:solidFill>
                  <a:srgbClr val="002060"/>
                </a:solidFill>
              </a:rPr>
              <a:t> </a:t>
            </a:r>
            <a:r>
              <a:rPr lang="en-US" sz="2400" dirty="0" err="1">
                <a:solidFill>
                  <a:srgbClr val="002060"/>
                </a:solidFill>
              </a:rPr>
              <a:t>chí</a:t>
            </a:r>
            <a:r>
              <a:rPr lang="en-US" sz="2400" dirty="0">
                <a:solidFill>
                  <a:srgbClr val="002060"/>
                </a:solidFill>
              </a:rPr>
              <a:t> </a:t>
            </a:r>
            <a:r>
              <a:rPr lang="en-US" sz="2400" dirty="0" err="1">
                <a:solidFill>
                  <a:srgbClr val="002060"/>
                </a:solidFill>
              </a:rPr>
              <a:t>sau</a:t>
            </a:r>
            <a:r>
              <a:rPr lang="en-US" sz="2400" dirty="0">
                <a:solidFill>
                  <a:srgbClr val="002060"/>
                </a:solidFill>
              </a:rPr>
              <a:t>:</a:t>
            </a:r>
          </a:p>
          <a:p>
            <a:pPr lvl="0"/>
            <a:r>
              <a:rPr lang="vi-VN" sz="2400" dirty="0">
                <a:solidFill>
                  <a:srgbClr val="002060"/>
                </a:solidFill>
              </a:rPr>
              <a:t>- </a:t>
            </a:r>
            <a:r>
              <a:rPr lang="en-US" sz="2400" dirty="0" err="1">
                <a:solidFill>
                  <a:srgbClr val="002060"/>
                </a:solidFill>
              </a:rPr>
              <a:t>Cấu</a:t>
            </a:r>
            <a:r>
              <a:rPr lang="en-US" sz="2400" dirty="0">
                <a:solidFill>
                  <a:srgbClr val="002060"/>
                </a:solidFill>
              </a:rPr>
              <a:t> </a:t>
            </a:r>
            <a:r>
              <a:rPr lang="en-US" sz="2400" dirty="0" err="1">
                <a:solidFill>
                  <a:srgbClr val="002060"/>
                </a:solidFill>
              </a:rPr>
              <a:t>tạo</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công</a:t>
            </a:r>
            <a:r>
              <a:rPr lang="en-US" sz="2400" dirty="0">
                <a:solidFill>
                  <a:srgbClr val="002060"/>
                </a:solidFill>
              </a:rPr>
              <a:t> </a:t>
            </a:r>
            <a:r>
              <a:rPr lang="en-US" sz="2400" dirty="0" err="1">
                <a:solidFill>
                  <a:srgbClr val="002060"/>
                </a:solidFill>
              </a:rPr>
              <a:t>nghệ</a:t>
            </a:r>
            <a:r>
              <a:rPr lang="en-US" sz="2400" dirty="0">
                <a:solidFill>
                  <a:srgbClr val="002060"/>
                </a:solidFill>
              </a:rPr>
              <a:t>.</a:t>
            </a:r>
          </a:p>
          <a:p>
            <a:pPr lvl="0"/>
            <a:r>
              <a:rPr lang="vi-VN" sz="2400" dirty="0">
                <a:solidFill>
                  <a:srgbClr val="002060"/>
                </a:solidFill>
              </a:rPr>
              <a:t>- </a:t>
            </a:r>
            <a:r>
              <a:rPr lang="en-US" sz="2400" dirty="0" err="1">
                <a:solidFill>
                  <a:srgbClr val="002060"/>
                </a:solidFill>
              </a:rPr>
              <a:t>Tính</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phầm</a:t>
            </a:r>
            <a:r>
              <a:rPr lang="en-US" sz="2400" dirty="0">
                <a:solidFill>
                  <a:srgbClr val="002060"/>
                </a:solidFill>
              </a:rPr>
              <a:t> </a:t>
            </a:r>
            <a:r>
              <a:rPr lang="en-US" sz="2400" dirty="0" err="1">
                <a:solidFill>
                  <a:srgbClr val="002060"/>
                </a:solidFill>
              </a:rPr>
              <a:t>công</a:t>
            </a:r>
            <a:r>
              <a:rPr lang="en-US" sz="2400" dirty="0">
                <a:solidFill>
                  <a:srgbClr val="002060"/>
                </a:solidFill>
              </a:rPr>
              <a:t> </a:t>
            </a:r>
            <a:r>
              <a:rPr lang="en-US" sz="2400" dirty="0" err="1">
                <a:solidFill>
                  <a:srgbClr val="002060"/>
                </a:solidFill>
              </a:rPr>
              <a:t>nghệ</a:t>
            </a:r>
            <a:r>
              <a:rPr lang="en-US" sz="2400" dirty="0">
                <a:solidFill>
                  <a:srgbClr val="002060"/>
                </a:solidFill>
              </a:rPr>
              <a:t>.</a:t>
            </a:r>
          </a:p>
          <a:p>
            <a:pPr lvl="0"/>
            <a:r>
              <a:rPr lang="vi-VN" sz="2400" dirty="0">
                <a:solidFill>
                  <a:srgbClr val="002060"/>
                </a:solidFill>
              </a:rPr>
              <a:t>- </a:t>
            </a:r>
            <a:r>
              <a:rPr lang="en-US" sz="2400" dirty="0" err="1">
                <a:solidFill>
                  <a:srgbClr val="002060"/>
                </a:solidFill>
              </a:rPr>
              <a:t>Độ</a:t>
            </a:r>
            <a:r>
              <a:rPr lang="en-US" sz="2400" dirty="0">
                <a:solidFill>
                  <a:srgbClr val="002060"/>
                </a:solidFill>
              </a:rPr>
              <a:t> </a:t>
            </a:r>
            <a:r>
              <a:rPr lang="en-US" sz="2400" dirty="0" err="1">
                <a:solidFill>
                  <a:srgbClr val="002060"/>
                </a:solidFill>
              </a:rPr>
              <a:t>bền</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công</a:t>
            </a:r>
            <a:r>
              <a:rPr lang="en-US" sz="2400" dirty="0">
                <a:solidFill>
                  <a:srgbClr val="002060"/>
                </a:solidFill>
              </a:rPr>
              <a:t> </a:t>
            </a:r>
            <a:r>
              <a:rPr lang="en-US" sz="2400" dirty="0" err="1">
                <a:solidFill>
                  <a:srgbClr val="002060"/>
                </a:solidFill>
              </a:rPr>
              <a:t>nghệ</a:t>
            </a:r>
            <a:r>
              <a:rPr lang="en-US" sz="2400" dirty="0">
                <a:solidFill>
                  <a:srgbClr val="002060"/>
                </a:solidFill>
              </a:rPr>
              <a:t>.</a:t>
            </a:r>
          </a:p>
          <a:p>
            <a:pPr lvl="0"/>
            <a:r>
              <a:rPr lang="vi-VN" sz="2400" dirty="0">
                <a:solidFill>
                  <a:srgbClr val="002060"/>
                </a:solidFill>
              </a:rPr>
              <a:t>- </a:t>
            </a:r>
            <a:r>
              <a:rPr lang="en-US" sz="2400" dirty="0" err="1">
                <a:solidFill>
                  <a:srgbClr val="002060"/>
                </a:solidFill>
              </a:rPr>
              <a:t>Tính</a:t>
            </a:r>
            <a:r>
              <a:rPr lang="en-US" sz="2400" dirty="0">
                <a:solidFill>
                  <a:srgbClr val="002060"/>
                </a:solidFill>
              </a:rPr>
              <a:t> </a:t>
            </a:r>
            <a:r>
              <a:rPr lang="en-US" sz="2400" dirty="0" err="1">
                <a:solidFill>
                  <a:srgbClr val="002060"/>
                </a:solidFill>
              </a:rPr>
              <a:t>thẩm</a:t>
            </a:r>
            <a:r>
              <a:rPr lang="en-US" sz="2400" dirty="0">
                <a:solidFill>
                  <a:srgbClr val="002060"/>
                </a:solidFill>
              </a:rPr>
              <a:t> </a:t>
            </a:r>
            <a:r>
              <a:rPr lang="en-US" sz="2400" dirty="0" err="1">
                <a:solidFill>
                  <a:srgbClr val="002060"/>
                </a:solidFill>
              </a:rPr>
              <a:t>mĩ</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công</a:t>
            </a:r>
            <a:r>
              <a:rPr lang="en-US" sz="2400" dirty="0">
                <a:solidFill>
                  <a:srgbClr val="002060"/>
                </a:solidFill>
              </a:rPr>
              <a:t> </a:t>
            </a:r>
            <a:r>
              <a:rPr lang="en-US" sz="2400" dirty="0" err="1">
                <a:solidFill>
                  <a:srgbClr val="002060"/>
                </a:solidFill>
              </a:rPr>
              <a:t>nghệ</a:t>
            </a:r>
            <a:r>
              <a:rPr lang="en-US" sz="2400" dirty="0">
                <a:solidFill>
                  <a:srgbClr val="002060"/>
                </a:solidFill>
              </a:rPr>
              <a:t>.</a:t>
            </a:r>
          </a:p>
          <a:p>
            <a:pPr lvl="0"/>
            <a:r>
              <a:rPr lang="vi-VN" sz="2400" dirty="0">
                <a:solidFill>
                  <a:srgbClr val="002060"/>
                </a:solidFill>
              </a:rPr>
              <a:t>- </a:t>
            </a:r>
            <a:r>
              <a:rPr lang="en-US" sz="2400" dirty="0" err="1">
                <a:solidFill>
                  <a:srgbClr val="002060"/>
                </a:solidFill>
              </a:rPr>
              <a:t>Giá</a:t>
            </a:r>
            <a:r>
              <a:rPr lang="en-US" sz="2400" dirty="0">
                <a:solidFill>
                  <a:srgbClr val="002060"/>
                </a:solidFill>
              </a:rPr>
              <a:t> </a:t>
            </a:r>
            <a:r>
              <a:rPr lang="en-US" sz="2400" dirty="0" err="1">
                <a:solidFill>
                  <a:srgbClr val="002060"/>
                </a:solidFill>
              </a:rPr>
              <a:t>thành</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công</a:t>
            </a:r>
            <a:r>
              <a:rPr lang="en-US" sz="2400" dirty="0">
                <a:solidFill>
                  <a:srgbClr val="002060"/>
                </a:solidFill>
              </a:rPr>
              <a:t> </a:t>
            </a:r>
            <a:r>
              <a:rPr lang="en-US" sz="2400" dirty="0" err="1">
                <a:solidFill>
                  <a:srgbClr val="002060"/>
                </a:solidFill>
              </a:rPr>
              <a:t>nghệ</a:t>
            </a:r>
            <a:r>
              <a:rPr lang="en-US" sz="2400" dirty="0">
                <a:solidFill>
                  <a:srgbClr val="002060"/>
                </a:solidFill>
              </a:rPr>
              <a:t>.</a:t>
            </a:r>
          </a:p>
          <a:p>
            <a:pPr lvl="0"/>
            <a:r>
              <a:rPr lang="vi-VN" sz="2400" dirty="0">
                <a:solidFill>
                  <a:srgbClr val="002060"/>
                </a:solidFill>
              </a:rPr>
              <a:t>- </a:t>
            </a:r>
            <a:r>
              <a:rPr lang="en-US" sz="2400" dirty="0" err="1">
                <a:solidFill>
                  <a:srgbClr val="002060"/>
                </a:solidFill>
              </a:rPr>
              <a:t>Tác</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đến</a:t>
            </a:r>
            <a:r>
              <a:rPr lang="en-US" sz="2400" dirty="0">
                <a:solidFill>
                  <a:srgbClr val="002060"/>
                </a:solidFill>
              </a:rPr>
              <a:t> </a:t>
            </a:r>
            <a:r>
              <a:rPr lang="en-US" sz="2400" dirty="0" err="1">
                <a:solidFill>
                  <a:srgbClr val="002060"/>
                </a:solidFill>
              </a:rPr>
              <a:t>môi</a:t>
            </a:r>
            <a:r>
              <a:rPr lang="en-US" sz="2400" dirty="0">
                <a:solidFill>
                  <a:srgbClr val="002060"/>
                </a:solidFill>
              </a:rPr>
              <a:t> </a:t>
            </a:r>
            <a:r>
              <a:rPr lang="en-US" sz="2400" dirty="0" err="1">
                <a:solidFill>
                  <a:srgbClr val="002060"/>
                </a:solidFill>
              </a:rPr>
              <a:t>trường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sản</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công</a:t>
            </a:r>
            <a:r>
              <a:rPr lang="en-US" sz="2400" dirty="0">
                <a:solidFill>
                  <a:srgbClr val="002060"/>
                </a:solidFill>
              </a:rPr>
              <a:t> </a:t>
            </a:r>
            <a:r>
              <a:rPr lang="en-US" sz="2400" dirty="0" err="1">
                <a:solidFill>
                  <a:srgbClr val="002060"/>
                </a:solidFill>
              </a:rPr>
              <a:t>nghệ</a:t>
            </a:r>
            <a:r>
              <a:rPr lang="en-US" sz="2400" dirty="0">
                <a:solidFill>
                  <a:srgbClr val="002060"/>
                </a:solidFill>
              </a:rPr>
              <a:t>.</a:t>
            </a:r>
          </a:p>
          <a:p>
            <a:pPr marL="457200" lvl="0" indent="-457200">
              <a:buAutoNum type="arabicPeriod"/>
            </a:pPr>
            <a:endParaRPr lang="en-US" sz="2400" b="1" dirty="0">
              <a:solidFill>
                <a:srgbClr val="002060"/>
              </a:solidFill>
            </a:endParaRPr>
          </a:p>
        </p:txBody>
      </p:sp>
      <p:sp>
        <p:nvSpPr>
          <p:cNvPr id="4" name="Rectangle 3"/>
          <p:cNvSpPr/>
          <p:nvPr/>
        </p:nvSpPr>
        <p:spPr>
          <a:xfrm>
            <a:off x="228600" y="5715000"/>
            <a:ext cx="8763000" cy="492443"/>
          </a:xfrm>
          <a:prstGeom prst="rect">
            <a:avLst/>
          </a:prstGeom>
          <a:solidFill>
            <a:schemeClr val="accent2"/>
          </a:solidFill>
        </p:spPr>
        <p:txBody>
          <a:bodyPr wrap="square">
            <a:spAutoFit/>
          </a:bodyPr>
          <a:lstStyle/>
          <a:p>
            <a:pPr lvl="0"/>
            <a:r>
              <a:rPr lang="vi-VN" sz="2600" dirty="0"/>
              <a:t>HS thảo luận: Nêu những tiêu chí đánh giá sản phẩm công nghệ?</a:t>
            </a:r>
            <a:endParaRPr lang="en-US" sz="2600" dirty="0"/>
          </a:p>
        </p:txBody>
      </p:sp>
    </p:spTree>
    <p:extLst>
      <p:ext uri="{BB962C8B-B14F-4D97-AF65-F5344CB8AC3E}">
        <p14:creationId xmlns:p14="http://schemas.microsoft.com/office/powerpoint/2010/main" val="47457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anim calcmode="lin" valueType="num">
                                      <p:cBhvr>
                                        <p:cTn id="4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382000" cy="533400"/>
          </a:xfrm>
        </p:spPr>
        <p:txBody>
          <a:bodyPr>
            <a:noAutofit/>
          </a:bodyPr>
          <a:lstStyle/>
          <a:p>
            <a:r>
              <a:rPr lang="en-US" sz="3200" b="1" dirty="0">
                <a:solidFill>
                  <a:srgbClr val="C00000"/>
                </a:solidFill>
                <a:latin typeface="Times New Roman" pitchFamily="18" charset="0"/>
                <a:cs typeface="Times New Roman" pitchFamily="18" charset="0"/>
              </a:rPr>
              <a:t>BÀI 5: </a:t>
            </a:r>
            <a:r>
              <a:rPr lang="vi-VN" sz="3200" b="1" dirty="0">
                <a:solidFill>
                  <a:srgbClr val="C00000"/>
                </a:solidFill>
                <a:latin typeface="Times New Roman" pitchFamily="18" charset="0"/>
                <a:cs typeface="Times New Roman" pitchFamily="18" charset="0"/>
              </a:rPr>
              <a:t>ĐÁNH GIÁ CÔNG NGHỆ</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228600" y="304800"/>
            <a:ext cx="8763000" cy="1446550"/>
          </a:xfrm>
          <a:prstGeom prst="rect">
            <a:avLst/>
          </a:prstGeom>
        </p:spPr>
        <p:txBody>
          <a:bodyPr wrap="square">
            <a:spAutoFit/>
          </a:bodyPr>
          <a:lstStyle/>
          <a:p>
            <a:r>
              <a:rPr lang="vi-VN" sz="2200" b="1" u="sng" dirty="0">
                <a:solidFill>
                  <a:srgbClr val="002060"/>
                </a:solidFill>
              </a:rPr>
              <a:t>I/ Khái quát về đánh giá công nghệ</a:t>
            </a:r>
            <a:r>
              <a:rPr lang="en-US" sz="2200" b="1" u="sng" dirty="0">
                <a:solidFill>
                  <a:srgbClr val="002060"/>
                </a:solidFill>
              </a:rPr>
              <a:t>:</a:t>
            </a:r>
            <a:endParaRPr lang="vi-VN" sz="2200" b="1" u="sng" dirty="0">
              <a:solidFill>
                <a:srgbClr val="002060"/>
              </a:solidFill>
            </a:endParaRPr>
          </a:p>
          <a:p>
            <a:r>
              <a:rPr lang="en-US" sz="2200" b="1" u="sng" dirty="0">
                <a:solidFill>
                  <a:srgbClr val="002060"/>
                </a:solidFill>
              </a:rPr>
              <a:t>II/ </a:t>
            </a:r>
            <a:r>
              <a:rPr lang="vi-VN" sz="2200" b="1" u="sng" dirty="0">
                <a:solidFill>
                  <a:srgbClr val="002060"/>
                </a:solidFill>
              </a:rPr>
              <a:t>Đánh giá công nghệ và sản xuất công nghệ:</a:t>
            </a:r>
            <a:endParaRPr lang="en-US" sz="2200" dirty="0">
              <a:solidFill>
                <a:srgbClr val="002060"/>
              </a:solidFill>
            </a:endParaRPr>
          </a:p>
          <a:p>
            <a:pPr marL="457200" lvl="0" indent="-457200">
              <a:buAutoNum type="arabicPeriod"/>
            </a:pPr>
            <a:r>
              <a:rPr lang="vi-VN" sz="2200" b="1" i="1" u="sng" dirty="0">
                <a:solidFill>
                  <a:srgbClr val="002060"/>
                </a:solidFill>
              </a:rPr>
              <a:t>Tiêu chí đánh giá công nghệ</a:t>
            </a:r>
            <a:r>
              <a:rPr lang="vi-VN" sz="2200" b="1" i="1" dirty="0">
                <a:solidFill>
                  <a:srgbClr val="002060"/>
                </a:solidFill>
              </a:rPr>
              <a:t>:</a:t>
            </a:r>
          </a:p>
          <a:p>
            <a:pPr marL="457200" lvl="0" indent="-457200">
              <a:buAutoNum type="arabicPeriod"/>
            </a:pPr>
            <a:r>
              <a:rPr lang="vi-VN" sz="2200" b="1" i="1" dirty="0"/>
              <a:t>Tiêu chí đánh giá sản phẩm công nghệ:</a:t>
            </a:r>
            <a:endParaRPr lang="en-US" sz="2200" dirty="0"/>
          </a:p>
        </p:txBody>
      </p:sp>
      <p:sp>
        <p:nvSpPr>
          <p:cNvPr id="4" name="Rectangle 3"/>
          <p:cNvSpPr/>
          <p:nvPr/>
        </p:nvSpPr>
        <p:spPr>
          <a:xfrm>
            <a:off x="228600" y="6182380"/>
            <a:ext cx="8763000" cy="523220"/>
          </a:xfrm>
          <a:prstGeom prst="rect">
            <a:avLst/>
          </a:prstGeom>
          <a:solidFill>
            <a:schemeClr val="accent2"/>
          </a:solidFill>
        </p:spPr>
        <p:txBody>
          <a:bodyPr wrap="square">
            <a:spAutoFit/>
          </a:bodyPr>
          <a:lstStyle/>
          <a:p>
            <a:pPr lvl="0"/>
            <a:r>
              <a:rPr lang="vi-VN" sz="2600" dirty="0"/>
              <a:t>HS thảo luận: </a:t>
            </a:r>
            <a:r>
              <a:rPr lang="vi-VN" sz="2800" dirty="0"/>
              <a:t>Đánh giá bếp ga và bếp hồng ngoại?</a:t>
            </a:r>
            <a:endParaRPr lang="en-US" sz="2600" dirty="0"/>
          </a:p>
        </p:txBody>
      </p:sp>
      <p:pic>
        <p:nvPicPr>
          <p:cNvPr id="5" name="Picture 4" descr="Lý thuyết Công Nghệ 10 Bài 5: Đánh giá công nghệ - Kết nối tri thức (ảnh 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51350"/>
            <a:ext cx="6553200" cy="4344650"/>
          </a:xfrm>
          <a:prstGeom prst="rect">
            <a:avLst/>
          </a:prstGeom>
          <a:noFill/>
          <a:ln>
            <a:noFill/>
          </a:ln>
        </p:spPr>
      </p:pic>
      <p:sp>
        <p:nvSpPr>
          <p:cNvPr id="6" name="Rectangle 5"/>
          <p:cNvSpPr/>
          <p:nvPr/>
        </p:nvSpPr>
        <p:spPr>
          <a:xfrm>
            <a:off x="228600" y="2157948"/>
            <a:ext cx="2133600" cy="3785652"/>
          </a:xfrm>
          <a:prstGeom prst="rect">
            <a:avLst/>
          </a:prstGeom>
          <a:solidFill>
            <a:schemeClr val="accent2"/>
          </a:solidFill>
        </p:spPr>
        <p:txBody>
          <a:bodyPr wrap="square">
            <a:spAutoFit/>
          </a:bodyPr>
          <a:lstStyle/>
          <a:p>
            <a:r>
              <a:rPr lang="vi-VN" sz="2400" b="1" u="sng" dirty="0"/>
              <a:t>Kết luận: </a:t>
            </a:r>
          </a:p>
          <a:p>
            <a:r>
              <a:rPr lang="vi-VN" sz="2400" dirty="0"/>
              <a:t>- Bếp ga và bếp hồng ngoại có những ưu điểm và nhược điểm khác nhau. </a:t>
            </a:r>
          </a:p>
          <a:p>
            <a:r>
              <a:rPr lang="vi-VN" sz="2400" dirty="0"/>
              <a:t>- Tùy nhu cầu sử dụng mà lựa chọn bếp cho phù hợp. </a:t>
            </a:r>
            <a:endParaRPr lang="en-US" sz="2400" dirty="0"/>
          </a:p>
        </p:txBody>
      </p:sp>
    </p:spTree>
    <p:extLst>
      <p:ext uri="{BB962C8B-B14F-4D97-AF65-F5344CB8AC3E}">
        <p14:creationId xmlns:p14="http://schemas.microsoft.com/office/powerpoint/2010/main" val="42786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234</TotalTime>
  <Words>3874</Words>
  <Application>Microsoft Office PowerPoint</Application>
  <PresentationFormat>On-screen Show (4:3)</PresentationFormat>
  <Paragraphs>411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Georgia</vt:lpstr>
      <vt:lpstr>Times New Roman</vt:lpstr>
      <vt:lpstr>Wingdings</vt:lpstr>
      <vt:lpstr>Wingdings 2</vt:lpstr>
      <vt:lpstr>Civic</vt:lpstr>
      <vt:lpstr>BÀI 5: ĐÁNH GIÁ CÔNG NGHỆ Số tiết thực hiện: 2 tiết</vt:lpstr>
      <vt:lpstr>BÀI 5: ĐÁNH GIÁ CÔNG NGHỆ </vt:lpstr>
      <vt:lpstr>BÀI 5: ĐÁNH GIÁ CÔNG NGHỆ </vt:lpstr>
      <vt:lpstr>BÀI 5: ĐÁNH GIÁ CÔNG NGHỆ</vt:lpstr>
      <vt:lpstr>BÀI 5: ĐÁNH GIÁ CÔNG NGHỆ</vt:lpstr>
      <vt:lpstr>BÀI 5: ĐÁNH GIÁ CÔNG NGHỆ</vt:lpstr>
      <vt:lpstr>BÀI 5: ĐÁNH GIÁ CÔNG NGHỆ</vt:lpstr>
      <vt:lpstr>BÀI 5: ĐÁNH GIÁ CÔNG NGHỆ</vt:lpstr>
      <vt:lpstr>BÀI 5: ĐÁNH GIÁ CÔNG NGHỆ</vt:lpstr>
      <vt:lpstr>BÀI 5: ĐÁNH GIÁ CÔNG NGHỆ</vt:lpstr>
      <vt:lpstr>BÀI 5: ĐÁNH GIÁ CÔNG NGHỆ</vt:lpstr>
      <vt:lpstr>CỦNG CỐ BÀI HỌC:</vt:lpstr>
      <vt:lpstr>BÀI 5: ĐÁNH GIÁ CÔNG NGHỆ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HẾT BÀI!</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31</cp:revision>
  <dcterms:created xsi:type="dcterms:W3CDTF">2022-08-19T09:05:18Z</dcterms:created>
  <dcterms:modified xsi:type="dcterms:W3CDTF">2022-08-30T03:40:02Z</dcterms:modified>
  <cp:category>TV_STEM</cp:category>
</cp:coreProperties>
</file>