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5" r:id="rId1"/>
    <p:sldMasterId id="2147483937" r:id="rId2"/>
  </p:sldMasterIdLst>
  <p:notesMasterIdLst>
    <p:notesMasterId r:id="rId33"/>
  </p:notesMasterIdLst>
  <p:sldIdLst>
    <p:sldId id="258" r:id="rId3"/>
    <p:sldId id="259" r:id="rId4"/>
    <p:sldId id="299" r:id="rId5"/>
    <p:sldId id="260" r:id="rId6"/>
    <p:sldId id="300" r:id="rId7"/>
    <p:sldId id="307" r:id="rId8"/>
    <p:sldId id="308" r:id="rId9"/>
    <p:sldId id="309" r:id="rId10"/>
    <p:sldId id="310" r:id="rId11"/>
    <p:sldId id="311" r:id="rId12"/>
    <p:sldId id="306" r:id="rId13"/>
    <p:sldId id="262" r:id="rId14"/>
    <p:sldId id="263" r:id="rId15"/>
    <p:sldId id="264" r:id="rId16"/>
    <p:sldId id="298" r:id="rId17"/>
    <p:sldId id="267" r:id="rId18"/>
    <p:sldId id="266" r:id="rId19"/>
    <p:sldId id="268" r:id="rId20"/>
    <p:sldId id="301" r:id="rId21"/>
    <p:sldId id="270" r:id="rId22"/>
    <p:sldId id="271" r:id="rId23"/>
    <p:sldId id="274" r:id="rId24"/>
    <p:sldId id="302" r:id="rId25"/>
    <p:sldId id="275" r:id="rId26"/>
    <p:sldId id="276" r:id="rId27"/>
    <p:sldId id="303" r:id="rId28"/>
    <p:sldId id="304" r:id="rId29"/>
    <p:sldId id="305" r:id="rId30"/>
    <p:sldId id="281" r:id="rId31"/>
    <p:sldId id="282" r:id="rId3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66CCFF"/>
    <a:srgbClr val="00FF00"/>
    <a:srgbClr val="FF3300"/>
    <a:srgbClr val="FF0000"/>
    <a:srgbClr val="FFFFFF"/>
    <a:srgbClr val="FF0066"/>
    <a:srgbClr val="0000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917"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6E9479-7BD3-4F1D-A1E3-FCF2B86BA09A}" type="datetimeFigureOut">
              <a:rPr lang="vi-VN" smtClean="0"/>
              <a:pPr/>
              <a:t>08/11/2022</a:t>
            </a:fld>
            <a:endParaRPr lang="vi-V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BBB31-9FFA-455B-8FA4-E32C5A754E11}" type="slidenum">
              <a:rPr lang="vi-VN" smtClean="0"/>
              <a:pPr/>
              <a:t>‹#›</a:t>
            </a:fld>
            <a:endParaRPr lang="vi-VN"/>
          </a:p>
        </p:txBody>
      </p:sp>
    </p:spTree>
    <p:extLst>
      <p:ext uri="{BB962C8B-B14F-4D97-AF65-F5344CB8AC3E}">
        <p14:creationId xmlns:p14="http://schemas.microsoft.com/office/powerpoint/2010/main" val="2966927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28FBBB31-9FFA-455B-8FA4-E32C5A754E11}" type="slidenum">
              <a:rPr lang="vi-VN" smtClean="0"/>
              <a:pPr/>
              <a:t>13</a:t>
            </a:fld>
            <a:endParaRPr lang="vi-VN"/>
          </a:p>
        </p:txBody>
      </p:sp>
    </p:spTree>
    <p:extLst>
      <p:ext uri="{BB962C8B-B14F-4D97-AF65-F5344CB8AC3E}">
        <p14:creationId xmlns:p14="http://schemas.microsoft.com/office/powerpoint/2010/main" val="1276425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6000"/>
            </a:lvl1pPr>
          </a:lstStyle>
          <a:p>
            <a:r>
              <a:rPr lang="en-US"/>
              <a:t>Click to edit Master title style</a:t>
            </a:r>
            <a:endParaRPr/>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a:lvl1pPr>
          </a:lstStyle>
          <a:p>
            <a:pPr>
              <a:defRPr/>
            </a:pPr>
            <a:fld id="{82576125-5853-4248-82C2-62B56DBB95EE}" type="datetimeFigureOut">
              <a:rPr lang="en-US"/>
              <a:pPr>
                <a:defRPr/>
              </a:pPr>
              <a:t>11/8/2022</a:t>
            </a:fld>
            <a:endParaRPr lang="en-US" sz="1400"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71EEBA-749A-4C84-9127-2D9E53B7B5F5}"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2486120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9A06659F-8AFD-4C37-B604-A7BAA25D36FA}" type="datetimeFigureOut">
              <a:rPr lang="en-US"/>
              <a:pPr>
                <a:defRPr/>
              </a:pPr>
              <a:t>11/8/2022</a:t>
            </a:fld>
            <a:endParaRPr lang="en-US" sz="1400"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59377D-0D33-48C1-B378-6F3F8CBA24B7}"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4294603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0" y="274638"/>
            <a:ext cx="5800725"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B59CB913-1C7E-471F-B839-A0DCE5634279}" type="datetimeFigureOut">
              <a:rPr lang="en-US"/>
              <a:pPr>
                <a:defRPr/>
              </a:pPr>
              <a:t>11/8/2022</a:t>
            </a:fld>
            <a:endParaRPr lang="en-US" sz="1400"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558E366-BFB7-4B44-8380-058D740D72BF}"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1237738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E6545109-146D-4F8A-A493-DE0AA6572518}" type="datetimeFigureOut">
              <a:rPr lang="en-US"/>
              <a:pPr>
                <a:defRPr/>
              </a:pPr>
              <a:t>11/8/2022</a:t>
            </a:fld>
            <a:endParaRPr lang="en-US" sz="1400"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927369-5413-4268-BF12-E3F4BC0B58C7}"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2383062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a:defRPr/>
            </a:pPr>
            <a:fld id="{60A60BCA-4786-4BD6-963A-CD3D4872B712}" type="datetimeFigureOut">
              <a:rPr lang="en-US" smtClean="0"/>
              <a:pPr>
                <a:defRPr/>
              </a:pPr>
              <a:t>11/8/2022</a:t>
            </a:fld>
            <a:endParaRPr lang="en-US" sz="1400"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en-US"/>
              <a:t>Click to edit Master title style</a:t>
            </a:r>
            <a:endParaRPr/>
          </a:p>
        </p:txBody>
      </p:sp>
      <p:sp>
        <p:nvSpPr>
          <p:cNvPr id="3" name="Text Placeholder 2"/>
          <p:cNvSpPr>
            <a:spLocks noGrp="1"/>
          </p:cNvSpPr>
          <p:nvPr>
            <p:ph type="body" idx="1"/>
          </p:nvPr>
        </p:nvSpPr>
        <p:spPr>
          <a:xfrm>
            <a:off x="623888" y="4552634"/>
            <a:ext cx="7886700" cy="1500187"/>
          </a:xfrm>
        </p:spPr>
        <p:txBody>
          <a:bodyPr>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55E5EAD-4A93-4DBC-A9BC-89AA59F72AFC}" type="datetimeFigureOut">
              <a:rPr lang="en-US"/>
              <a:pPr>
                <a:defRPr/>
              </a:pPr>
              <a:t>11/8/2022</a:t>
            </a:fld>
            <a:endParaRPr lang="en-US" sz="1400"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D80B99-ED2B-48A7-B511-37BEA8A122E8}"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1499416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628650" y="1828801"/>
            <a:ext cx="3886200" cy="435133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29150" y="1828801"/>
            <a:ext cx="3886200" cy="435133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3"/>
          <p:cNvSpPr>
            <a:spLocks noGrp="1"/>
          </p:cNvSpPr>
          <p:nvPr>
            <p:ph type="dt" sz="half" idx="10"/>
          </p:nvPr>
        </p:nvSpPr>
        <p:spPr/>
        <p:txBody>
          <a:bodyPr/>
          <a:lstStyle>
            <a:lvl1pPr>
              <a:defRPr/>
            </a:lvl1pPr>
          </a:lstStyle>
          <a:p>
            <a:pPr>
              <a:defRPr/>
            </a:pPr>
            <a:fld id="{2789441F-6596-407C-95D5-3C6752512810}" type="datetimeFigureOut">
              <a:rPr lang="en-US"/>
              <a:pPr>
                <a:defRPr/>
              </a:pPr>
              <a:t>11/8/2022</a:t>
            </a:fld>
            <a:endParaRPr lang="en-US" sz="1400"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6CC5298-FD27-469B-BF08-BA172F4710AF}"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1268167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hép so sán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936" y="1681851"/>
            <a:ext cx="3867150" cy="731520"/>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936" y="2507550"/>
            <a:ext cx="3867150" cy="37282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61299" y="1681851"/>
            <a:ext cx="3868340" cy="73152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1299" y="2507550"/>
            <a:ext cx="3868340" cy="37282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0" name="Title 9"/>
          <p:cNvSpPr>
            <a:spLocks noGrp="1"/>
          </p:cNvSpPr>
          <p:nvPr>
            <p:ph type="title"/>
          </p:nvPr>
        </p:nvSpPr>
        <p:spPr/>
        <p:txBody>
          <a:bodyPr/>
          <a:lstStyle/>
          <a:p>
            <a:r>
              <a:rPr lang="en-US"/>
              <a:t>Click to edit Master title style</a:t>
            </a:r>
            <a:endParaRPr/>
          </a:p>
        </p:txBody>
      </p:sp>
      <p:sp>
        <p:nvSpPr>
          <p:cNvPr id="7" name="Date Placeholder 3"/>
          <p:cNvSpPr>
            <a:spLocks noGrp="1"/>
          </p:cNvSpPr>
          <p:nvPr>
            <p:ph type="dt" sz="half" idx="10"/>
          </p:nvPr>
        </p:nvSpPr>
        <p:spPr/>
        <p:txBody>
          <a:bodyPr/>
          <a:lstStyle>
            <a:lvl1pPr>
              <a:defRPr/>
            </a:lvl1pPr>
          </a:lstStyle>
          <a:p>
            <a:pPr>
              <a:defRPr/>
            </a:pPr>
            <a:fld id="{C0B69B12-BD86-43E3-BD80-80EEA0C836AB}" type="datetimeFigureOut">
              <a:rPr lang="en-US"/>
              <a:pPr>
                <a:defRPr/>
              </a:pPr>
              <a:t>11/8/2022</a:t>
            </a:fld>
            <a:endParaRPr lang="en-US" sz="1400"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9E30921-FC05-45D5-9F3E-4230392239EF}"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3978171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hỉ Tiêu đề">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D67DCB26-F535-4F86-94E0-A45CBCFD13CE}" type="datetimeFigureOut">
              <a:rPr lang="en-US"/>
              <a:pPr>
                <a:defRPr/>
              </a:pPr>
              <a:t>11/8/2022</a:t>
            </a:fld>
            <a:endParaRPr lang="en-US" sz="1400"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ECABF36-B8CC-40D2-B116-ED3807D3A8F5}"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1975482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1EE7892-622A-4BF8-BBDD-296BB028B0C1}" type="datetimeFigureOut">
              <a:rPr lang="en-US"/>
              <a:pPr>
                <a:defRPr/>
              </a:pPr>
              <a:t>11/8/2022</a:t>
            </a:fld>
            <a:endParaRPr lang="en-US" sz="1400"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0B4751A-A5C5-4FED-B300-8254B0F731FA}"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13075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3200" b="0"/>
            </a:lvl1pPr>
          </a:lstStyle>
          <a:p>
            <a:r>
              <a:rPr lang="en-US"/>
              <a:t>Click to edit Master title style</a:t>
            </a:r>
            <a:endParaRPr/>
          </a:p>
        </p:txBody>
      </p:sp>
      <p:sp>
        <p:nvSpPr>
          <p:cNvPr id="3" name="Content Placeholder 2"/>
          <p:cNvSpPr>
            <a:spLocks noGrp="1"/>
          </p:cNvSpPr>
          <p:nvPr>
            <p:ph idx="1"/>
          </p:nvPr>
        </p:nvSpPr>
        <p:spPr>
          <a:xfrm>
            <a:off x="3886200" y="990600"/>
            <a:ext cx="4529613"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AF93568-E0CC-470E-83BA-ECC304C02E4D}" type="datetimeFigureOut">
              <a:rPr lang="en-US"/>
              <a:pPr>
                <a:defRPr/>
              </a:pPr>
              <a:t>11/8/2022</a:t>
            </a:fld>
            <a:endParaRPr lang="en-US" sz="1400"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EFCA464-D32E-4AB3-973B-A83AEA591B74}"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350479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en-US"/>
              <a:t>Click to edit Master title style</a:t>
            </a:r>
            <a:endParaRPr/>
          </a:p>
        </p:txBody>
      </p:sp>
      <p:sp>
        <p:nvSpPr>
          <p:cNvPr id="3" name="Picture Placeholder 2"/>
          <p:cNvSpPr>
            <a:spLocks noGrp="1"/>
          </p:cNvSpPr>
          <p:nvPr>
            <p:ph type="pic" idx="1"/>
          </p:nvPr>
        </p:nvSpPr>
        <p:spPr>
          <a:xfrm>
            <a:off x="3886200" y="990600"/>
            <a:ext cx="4530852" cy="4876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9E8CF86-E1A0-417A-880D-2BA138123102}" type="datetimeFigureOut">
              <a:rPr lang="en-US"/>
              <a:pPr>
                <a:defRPr/>
              </a:pPr>
              <a:t>11/8/2022</a:t>
            </a:fld>
            <a:endParaRPr lang="en-US" sz="1400"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85A5F2-3AF3-4CE9-80FB-FAB84878A5C5}" type="slidenum">
              <a:rPr lang="en-US"/>
              <a:pPr>
                <a:defRPr/>
              </a:pPr>
              <a:t>‹#›</a:t>
            </a:fld>
            <a:endParaRPr lang="en-US">
              <a:latin typeface="Calibri" panose="020F0502020204030204" pitchFamily="34" charset="0"/>
            </a:endParaRPr>
          </a:p>
        </p:txBody>
      </p:sp>
    </p:spTree>
    <p:extLst>
      <p:ext uri="{BB962C8B-B14F-4D97-AF65-F5344CB8AC3E}">
        <p14:creationId xmlns:p14="http://schemas.microsoft.com/office/powerpoint/2010/main" val="4173835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33413"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t>Bấm &amp; sửa kiểu tiêu đề</a:t>
            </a:r>
            <a:endParaRPr lang="en-US"/>
          </a:p>
        </p:txBody>
      </p:sp>
      <p:sp>
        <p:nvSpPr>
          <p:cNvPr id="1027" name="Text Placeholder 2"/>
          <p:cNvSpPr>
            <a:spLocks noGrp="1"/>
          </p:cNvSpPr>
          <p:nvPr>
            <p:ph type="body" idx="1"/>
          </p:nvPr>
        </p:nvSpPr>
        <p:spPr bwMode="auto">
          <a:xfrm>
            <a:off x="633413" y="1828800"/>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1100" smtClean="0">
                <a:solidFill>
                  <a:schemeClr val="tx1">
                    <a:lumMod val="65000"/>
                    <a:lumOff val="35000"/>
                  </a:schemeClr>
                </a:solidFill>
              </a:defRPr>
            </a:lvl1pPr>
          </a:lstStyle>
          <a:p>
            <a:pPr>
              <a:defRPr/>
            </a:pPr>
            <a:fld id="{60A60BCA-4786-4BD6-963A-CD3D4872B712}" type="datetimeFigureOut">
              <a:rPr lang="en-US"/>
              <a:pPr>
                <a:defRPr/>
              </a:pPr>
              <a:t>11/8/2022</a:t>
            </a:fld>
            <a:endParaRPr lang="en-US" sz="1400"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1100">
                <a:solidFill>
                  <a:schemeClr val="tx1">
                    <a:lumMod val="65000"/>
                    <a:lumOff val="35000"/>
                  </a:schemeClr>
                </a:solidFill>
              </a:defRPr>
            </a:lvl1pPr>
          </a:lstStyle>
          <a:p>
            <a:pPr>
              <a:defRPr/>
            </a:pPr>
            <a:endParaRPr lang="en-US"/>
          </a:p>
        </p:txBody>
      </p:sp>
      <p:sp>
        <p:nvSpPr>
          <p:cNvPr id="6" name="Slide Number Placeholder 5"/>
          <p:cNvSpPr>
            <a:spLocks noGrp="1"/>
          </p:cNvSpPr>
          <p:nvPr>
            <p:ph type="sldNum" sz="quarter" idx="4"/>
          </p:nvPr>
        </p:nvSpPr>
        <p:spPr>
          <a:xfrm>
            <a:off x="6462713" y="6356350"/>
            <a:ext cx="2057400" cy="365125"/>
          </a:xfrm>
          <a:prstGeom prst="rect">
            <a:avLst/>
          </a:prstGeom>
        </p:spPr>
        <p:txBody>
          <a:bodyPr vert="horz" lIns="91440" tIns="45720" rIns="91440" bIns="45720" rtlCol="0" anchor="ctr"/>
          <a:lstStyle>
            <a:lvl1pPr algn="r" eaLnBrk="1" hangingPunct="1">
              <a:defRPr sz="1100" smtClean="0">
                <a:solidFill>
                  <a:schemeClr val="tx1">
                    <a:tint val="75000"/>
                  </a:schemeClr>
                </a:solidFill>
              </a:defRPr>
            </a:lvl1pPr>
          </a:lstStyle>
          <a:p>
            <a:pPr>
              <a:defRPr/>
            </a:pPr>
            <a:fld id="{CF4409ED-BBD5-4F27-AE33-DC682BFDDFCA}" type="slidenum">
              <a:rPr lang="en-US"/>
              <a:pPr>
                <a:defRPr/>
              </a:pPr>
              <a:t>‹#›</a:t>
            </a:fld>
            <a:endParaRPr lang="en-US">
              <a:latin typeface="Calibri" panose="020F0502020204030204" pitchFamily="34" charset="0"/>
            </a:endParaRPr>
          </a:p>
        </p:txBody>
      </p:sp>
    </p:spTree>
  </p:cSld>
  <p:clrMap bg1="dk1" tx1="lt1" bg2="dk2" tx2="lt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panose="020F0502020204030204" pitchFamily="34" charset="0"/>
        </a:defRPr>
      </a:lvl2pPr>
      <a:lvl3pPr algn="l" rtl="0" fontAlgn="base">
        <a:lnSpc>
          <a:spcPct val="90000"/>
        </a:lnSpc>
        <a:spcBef>
          <a:spcPct val="0"/>
        </a:spcBef>
        <a:spcAft>
          <a:spcPct val="0"/>
        </a:spcAft>
        <a:defRPr sz="4400">
          <a:solidFill>
            <a:schemeClr val="tx1"/>
          </a:solidFill>
          <a:latin typeface="Calibri" panose="020F0502020204030204" pitchFamily="34" charset="0"/>
        </a:defRPr>
      </a:lvl3pPr>
      <a:lvl4pPr algn="l" rtl="0" fontAlgn="base">
        <a:lnSpc>
          <a:spcPct val="90000"/>
        </a:lnSpc>
        <a:spcBef>
          <a:spcPct val="0"/>
        </a:spcBef>
        <a:spcAft>
          <a:spcPct val="0"/>
        </a:spcAft>
        <a:defRPr sz="4400">
          <a:solidFill>
            <a:schemeClr val="tx1"/>
          </a:solidFill>
          <a:latin typeface="Calibri" panose="020F0502020204030204" pitchFamily="34" charset="0"/>
        </a:defRPr>
      </a:lvl4pPr>
      <a:lvl5pPr algn="l" rtl="0" fontAlgn="base">
        <a:lnSpc>
          <a:spcPct val="90000"/>
        </a:lnSpc>
        <a:spcBef>
          <a:spcPct val="0"/>
        </a:spcBef>
        <a:spcAft>
          <a:spcPct val="0"/>
        </a:spcAft>
        <a:defRPr sz="4400">
          <a:solidFill>
            <a:schemeClr val="tx1"/>
          </a:solidFill>
          <a:latin typeface="Calibri" panose="020F0502020204030204" pitchFamily="34" charset="0"/>
        </a:defRPr>
      </a:lvl5pPr>
      <a:lvl6pPr marL="457200" algn="l" rtl="0" fontAlgn="base">
        <a:lnSpc>
          <a:spcPct val="90000"/>
        </a:lnSpc>
        <a:spcBef>
          <a:spcPct val="0"/>
        </a:spcBef>
        <a:spcAft>
          <a:spcPct val="0"/>
        </a:spcAft>
        <a:defRPr sz="4400">
          <a:solidFill>
            <a:schemeClr val="tx1"/>
          </a:solidFill>
          <a:latin typeface="Calibri" panose="020F0502020204030204" pitchFamily="34" charset="0"/>
        </a:defRPr>
      </a:lvl6pPr>
      <a:lvl7pPr marL="914400" algn="l" rtl="0" fontAlgn="base">
        <a:lnSpc>
          <a:spcPct val="90000"/>
        </a:lnSpc>
        <a:spcBef>
          <a:spcPct val="0"/>
        </a:spcBef>
        <a:spcAft>
          <a:spcPct val="0"/>
        </a:spcAft>
        <a:defRPr sz="4400">
          <a:solidFill>
            <a:schemeClr val="tx1"/>
          </a:solidFill>
          <a:latin typeface="Calibri"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panose="020F0502020204030204" pitchFamily="34" charset="0"/>
        </a:defRPr>
      </a:lvl9pPr>
    </p:titleStyle>
    <p:bodyStyle>
      <a:lvl1pPr marL="228600" indent="-228600" algn="l" rtl="0" fontAlgn="base">
        <a:lnSpc>
          <a:spcPct val="90000"/>
        </a:lnSpc>
        <a:spcBef>
          <a:spcPts val="1000"/>
        </a:spcBef>
        <a:spcAft>
          <a:spcPct val="0"/>
        </a:spcAft>
        <a:buSzPct val="80000"/>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SzPct val="80000"/>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SzPct val="80000"/>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SzPct val="80000"/>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SzPct val="80000"/>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0A60BCA-4786-4BD6-963A-CD3D4872B712}" type="datetimeFigureOut">
              <a:rPr lang="en-US" smtClean="0"/>
              <a:pPr>
                <a:defRPr/>
              </a:pPr>
              <a:t>11/8/2022</a:t>
            </a:fld>
            <a:endParaRPr lang="en-US" sz="1400"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F4409ED-BBD5-4F27-AE33-DC682BFDDFCA}" type="slidenum">
              <a:rPr lang="en-US" smtClean="0"/>
              <a:pPr>
                <a:defRPr/>
              </a:pPr>
              <a:t>‹#›</a:t>
            </a:fld>
            <a:endParaRPr lang="en-US">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381000"/>
            <a:ext cx="7543800" cy="17526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ormAutofit/>
          </a:bodyPr>
          <a:lstStyle/>
          <a:p>
            <a:pPr fontAlgn="auto">
              <a:spcAft>
                <a:spcPts val="0"/>
              </a:spcAft>
              <a:defRPr/>
            </a:pP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Vì</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sao</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nói</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ngôn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ngữ</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dùng</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trong</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4099" name="Rectangle 3"/>
          <p:cNvSpPr>
            <a:spLocks noGrp="1" noChangeArrowheads="1"/>
          </p:cNvSpPr>
          <p:nvPr>
            <p:ph idx="1"/>
          </p:nvPr>
        </p:nvSpPr>
        <p:spPr>
          <a:xfrm>
            <a:off x="457200" y="2597150"/>
            <a:ext cx="8229600" cy="3422650"/>
          </a:xfrm>
        </p:spPr>
        <p:txBody>
          <a:bodyPr/>
          <a:lstStyle/>
          <a:p>
            <a:pPr algn="just">
              <a:buFontTx/>
              <a:buNone/>
            </a:pPr>
            <a:r>
              <a:rPr lang="en-US" sz="3200" b="1">
                <a:effectLst>
                  <a:outerShdw blurRad="38100" dist="38100" dir="2700000" algn="tl">
                    <a:srgbClr val="000000">
                      <a:alpha val="43137"/>
                    </a:srgbClr>
                  </a:outerShdw>
                </a:effectLst>
                <a:latin typeface="Times New Roman" pitchFamily="18" charset="0"/>
                <a:cs typeface="Times New Roman" pitchFamily="18" charset="0"/>
              </a:rPr>
              <a:t>       Bản vẽ kỹ thuật là phương tiện thông tin dùng trong các lĩnh vực kỹ thuật và đã trở thành ngôn ngữ dùng chung trong kỹ thuật.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0" end="0"/>
                                            </p:txEl>
                                          </p:spTgt>
                                        </p:tgtEl>
                                        <p:attrNameLst>
                                          <p:attrName>style.visibility</p:attrName>
                                        </p:attrNameLst>
                                      </p:cBhvr>
                                      <p:to>
                                        <p:strVal val="visible"/>
                                      </p:to>
                                    </p:set>
                                    <p:anim calcmode="lin" valueType="num">
                                      <p:cBhvr additive="base">
                                        <p:cTn id="13" dur="5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a:solidFill>
                  <a:srgbClr val="C00000"/>
                </a:solidFill>
                <a:latin typeface="Times New Roman" pitchFamily="18" charset="0"/>
                <a:cs typeface="Times New Roman" pitchFamily="18" charset="0"/>
              </a:rPr>
              <a:t>VAI TRÒ</a:t>
            </a:r>
            <a:endParaRPr lang="vi-VN" sz="32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686800" cy="4525963"/>
          </a:xfrm>
        </p:spPr>
        <p:txBody>
          <a:bodyPr/>
          <a:lstStyle/>
          <a:p>
            <a:pPr>
              <a:buNone/>
            </a:pPr>
            <a:r>
              <a:rPr lang="vi-VN" i="1" dirty="0">
                <a:latin typeface="Times New Roman" pitchFamily="18" charset="0"/>
                <a:cs typeface="Times New Roman" pitchFamily="18" charset="0"/>
              </a:rPr>
              <a:t>Trong sản xuất,</a:t>
            </a:r>
            <a:r>
              <a:rPr lang="vi-VN" dirty="0">
                <a:latin typeface="Times New Roman" pitchFamily="18" charset="0"/>
                <a:cs typeface="Times New Roman" pitchFamily="18" charset="0"/>
              </a:rPr>
              <a:t> bản vẽ kĩ thuật có vai trò:</a:t>
            </a:r>
          </a:p>
          <a:p>
            <a:pPr lvl="0"/>
            <a:r>
              <a:rPr lang="vi-VN" dirty="0">
                <a:latin typeface="Times New Roman" pitchFamily="18" charset="0"/>
                <a:cs typeface="Times New Roman" pitchFamily="18" charset="0"/>
              </a:rPr>
              <a:t>Thể hiện ý tưởng nhà thiết kế</a:t>
            </a:r>
          </a:p>
          <a:p>
            <a:pPr lvl="0"/>
            <a:r>
              <a:rPr lang="vi-VN" dirty="0">
                <a:latin typeface="Times New Roman" pitchFamily="18" charset="0"/>
                <a:cs typeface="Times New Roman" pitchFamily="18" charset="0"/>
              </a:rPr>
              <a:t>Là tài liệu kĩ thuật để tiến hành chế tạo, thi công</a:t>
            </a:r>
          </a:p>
          <a:p>
            <a:pPr lvl="0"/>
            <a:r>
              <a:rPr lang="vi-VN" dirty="0">
                <a:latin typeface="Times New Roman" pitchFamily="18" charset="0"/>
                <a:cs typeface="Times New Roman" pitchFamily="18" charset="0"/>
              </a:rPr>
              <a:t>Là cơ sở để kiểm tra đánh giá sản phẩm</a:t>
            </a:r>
          </a:p>
          <a:p>
            <a:pPr>
              <a:buNone/>
            </a:pPr>
            <a:r>
              <a:rPr lang="vi-VN" i="1" dirty="0">
                <a:latin typeface="Times New Roman" pitchFamily="18" charset="0"/>
                <a:cs typeface="Times New Roman" pitchFamily="18" charset="0"/>
              </a:rPr>
              <a:t>Trong đời sống,</a:t>
            </a:r>
            <a:r>
              <a:rPr lang="vi-VN" dirty="0">
                <a:latin typeface="Times New Roman" pitchFamily="18" charset="0"/>
                <a:cs typeface="Times New Roman" pitchFamily="18" charset="0"/>
              </a:rPr>
              <a:t> bản vẽ kĩ thuật giúp người tiêu dùng sử dụng sản phẩm 1 cách an toàn, hiệu quả</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9144000" cy="1325563"/>
          </a:xfrm>
        </p:spPr>
        <p:txBody>
          <a:bodyPr/>
          <a:lstStyle/>
          <a:p>
            <a:r>
              <a:rPr lang="en-US" sz="3200" dirty="0">
                <a:solidFill>
                  <a:srgbClr val="FF0000"/>
                </a:solidFill>
                <a:latin typeface="Times New Roman" pitchFamily="18" charset="0"/>
                <a:cs typeface="Times New Roman" pitchFamily="18" charset="0"/>
              </a:rPr>
              <a:t>II.TIÊU CHUẨN TRÌNH BÀY BẢN VẼ KĨ THUẬT</a:t>
            </a:r>
            <a:br>
              <a:rPr lang="en-US" sz="3200" dirty="0">
                <a:solidFill>
                  <a:srgbClr val="FF0000"/>
                </a:solidFill>
                <a:latin typeface="Times New Roman" pitchFamily="18" charset="0"/>
                <a:cs typeface="Times New Roman" pitchFamily="18" charset="0"/>
              </a:rPr>
            </a:br>
            <a:r>
              <a:rPr lang="en-US" sz="3200" dirty="0">
                <a:solidFill>
                  <a:srgbClr val="FF0000"/>
                </a:solidFill>
                <a:latin typeface="Times New Roman" pitchFamily="18" charset="0"/>
                <a:cs typeface="Times New Roman" pitchFamily="18" charset="0"/>
              </a:rPr>
              <a:t>1. KHỔ GIẤY</a:t>
            </a:r>
          </a:p>
        </p:txBody>
      </p:sp>
      <p:sp>
        <p:nvSpPr>
          <p:cNvPr id="3" name="Content Placeholder 2"/>
          <p:cNvSpPr>
            <a:spLocks noGrp="1"/>
          </p:cNvSpPr>
          <p:nvPr>
            <p:ph idx="1"/>
          </p:nvPr>
        </p:nvSpPr>
        <p:spPr/>
        <p:txBody>
          <a:bodyPr>
            <a:normAutofit fontScale="92500"/>
          </a:bodyPr>
          <a:lstStyle/>
          <a:p>
            <a:pPr>
              <a:buFontTx/>
              <a:buChar char="-"/>
            </a:pPr>
            <a:r>
              <a:rPr lang="en-US" dirty="0">
                <a:latin typeface="Times New Roman" pitchFamily="18" charset="0"/>
                <a:cs typeface="Times New Roman" pitchFamily="18" charset="0"/>
              </a:rPr>
              <a:t>Theo TCVN 7285: 2003 (ISO 5457: 1999) qui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khổ</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giấy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gồm</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A0: </a:t>
            </a:r>
            <a:r>
              <a:rPr lang="en-US" dirty="0" err="1">
                <a:latin typeface="Times New Roman" pitchFamily="18" charset="0"/>
                <a:cs typeface="Times New Roman" pitchFamily="18" charset="0"/>
              </a:rPr>
              <a:t>kích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thước</a:t>
            </a:r>
            <a:r>
              <a:rPr lang="en-US" dirty="0">
                <a:latin typeface="Times New Roman" pitchFamily="18" charset="0"/>
                <a:cs typeface="Times New Roman" pitchFamily="18" charset="0"/>
              </a:rPr>
              <a:t> 1189 x 841</a:t>
            </a:r>
          </a:p>
          <a:p>
            <a:pPr marL="0" indent="0">
              <a:buNone/>
            </a:pPr>
            <a:r>
              <a:rPr lang="en-US" dirty="0">
                <a:latin typeface="Times New Roman" pitchFamily="18" charset="0"/>
                <a:cs typeface="Times New Roman" pitchFamily="18" charset="0"/>
              </a:rPr>
              <a:t>+ A1: </a:t>
            </a:r>
            <a:r>
              <a:rPr lang="en-US" dirty="0" err="1">
                <a:latin typeface="Times New Roman" pitchFamily="18" charset="0"/>
                <a:cs typeface="Times New Roman" pitchFamily="18" charset="0"/>
              </a:rPr>
              <a:t>kích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thước</a:t>
            </a:r>
            <a:r>
              <a:rPr lang="en-US" dirty="0">
                <a:latin typeface="Times New Roman" pitchFamily="18" charset="0"/>
                <a:cs typeface="Times New Roman" pitchFamily="18" charset="0"/>
              </a:rPr>
              <a:t> 841 x 594</a:t>
            </a:r>
          </a:p>
          <a:p>
            <a:pPr marL="0" indent="0">
              <a:buNone/>
            </a:pPr>
            <a:r>
              <a:rPr lang="en-US" dirty="0">
                <a:latin typeface="Times New Roman" pitchFamily="18" charset="0"/>
                <a:cs typeface="Times New Roman" pitchFamily="18" charset="0"/>
              </a:rPr>
              <a:t>+ A2: </a:t>
            </a:r>
            <a:r>
              <a:rPr lang="en-US" dirty="0" err="1">
                <a:latin typeface="Times New Roman" pitchFamily="18" charset="0"/>
                <a:cs typeface="Times New Roman" pitchFamily="18" charset="0"/>
              </a:rPr>
              <a:t>kích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thước</a:t>
            </a:r>
            <a:r>
              <a:rPr lang="en-US" dirty="0">
                <a:latin typeface="Times New Roman" pitchFamily="18" charset="0"/>
                <a:cs typeface="Times New Roman" pitchFamily="18" charset="0"/>
              </a:rPr>
              <a:t> 594 x 420</a:t>
            </a:r>
          </a:p>
          <a:p>
            <a:pPr marL="0" indent="0">
              <a:buNone/>
            </a:pPr>
            <a:r>
              <a:rPr lang="en-US" dirty="0">
                <a:latin typeface="Times New Roman" pitchFamily="18" charset="0"/>
                <a:cs typeface="Times New Roman" pitchFamily="18" charset="0"/>
              </a:rPr>
              <a:t>+ A3: </a:t>
            </a:r>
            <a:r>
              <a:rPr lang="en-US" dirty="0" err="1">
                <a:latin typeface="Times New Roman" pitchFamily="18" charset="0"/>
                <a:cs typeface="Times New Roman" pitchFamily="18" charset="0"/>
              </a:rPr>
              <a:t>kích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thước</a:t>
            </a:r>
            <a:r>
              <a:rPr lang="en-US" dirty="0">
                <a:latin typeface="Times New Roman" pitchFamily="18" charset="0"/>
                <a:cs typeface="Times New Roman" pitchFamily="18" charset="0"/>
              </a:rPr>
              <a:t> 420 x 297</a:t>
            </a:r>
          </a:p>
          <a:p>
            <a:pPr marL="0" indent="0">
              <a:buNone/>
            </a:pPr>
            <a:r>
              <a:rPr lang="en-US" dirty="0">
                <a:latin typeface="Times New Roman" pitchFamily="18" charset="0"/>
                <a:cs typeface="Times New Roman" pitchFamily="18" charset="0"/>
              </a:rPr>
              <a:t>+ A4: </a:t>
            </a:r>
            <a:r>
              <a:rPr lang="en-US" dirty="0" err="1">
                <a:latin typeface="Times New Roman" pitchFamily="18" charset="0"/>
                <a:cs typeface="Times New Roman" pitchFamily="18" charset="0"/>
              </a:rPr>
              <a:t>kích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thước</a:t>
            </a:r>
            <a:r>
              <a:rPr lang="en-US" dirty="0">
                <a:latin typeface="Times New Roman" pitchFamily="18" charset="0"/>
                <a:cs typeface="Times New Roman" pitchFamily="18" charset="0"/>
              </a:rPr>
              <a:t> 297 x 210</a:t>
            </a:r>
          </a:p>
          <a:p>
            <a:pPr marL="0" indent="0">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mm</a:t>
            </a:r>
          </a:p>
        </p:txBody>
      </p:sp>
    </p:spTree>
    <p:extLst>
      <p:ext uri="{BB962C8B-B14F-4D97-AF65-F5344CB8AC3E}">
        <p14:creationId xmlns:p14="http://schemas.microsoft.com/office/powerpoint/2010/main" val="22287526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990600" y="1066800"/>
            <a:ext cx="8229600" cy="1143000"/>
          </a:xfrm>
        </p:spPr>
        <p:txBody>
          <a:bodyPr rtlCol="0">
            <a:normAutofit/>
          </a:bodyPr>
          <a:lstStyle/>
          <a:p>
            <a:pPr fontAlgn="auto">
              <a:spcAft>
                <a:spcPts val="0"/>
              </a:spcAft>
              <a:defRPr/>
            </a:pP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Vì</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sao</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phải</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theo</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giấy</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nhất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8195" name="Rectangle 3"/>
          <p:cNvSpPr>
            <a:spLocks noGrp="1" noChangeArrowheads="1"/>
          </p:cNvSpPr>
          <p:nvPr>
            <p:ph idx="1"/>
          </p:nvPr>
        </p:nvSpPr>
        <p:spPr>
          <a:xfrm>
            <a:off x="441960" y="3124200"/>
            <a:ext cx="8229600" cy="1981200"/>
          </a:xfrm>
        </p:spPr>
        <p:txBody>
          <a:bodyPr/>
          <a:lstStyle/>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phải</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theo</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giấy</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nhất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để</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thống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nhất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dễ</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bảo</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quản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lưu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giữ</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2000" fill="hold"/>
                                        <p:tgtEl>
                                          <p:spTgt spid="8194"/>
                                        </p:tgtEl>
                                        <p:attrNameLst>
                                          <p:attrName>ppt_x</p:attrName>
                                        </p:attrNameLst>
                                      </p:cBhvr>
                                      <p:tavLst>
                                        <p:tav tm="0">
                                          <p:val>
                                            <p:strVal val="#ppt_x"/>
                                          </p:val>
                                        </p:tav>
                                        <p:tav tm="100000">
                                          <p:val>
                                            <p:strVal val="#ppt_x"/>
                                          </p:val>
                                        </p:tav>
                                      </p:tavLst>
                                    </p:anim>
                                    <p:anim calcmode="lin" valueType="num">
                                      <p:cBhvr additive="base">
                                        <p:cTn id="8" dur="2000" fill="hold"/>
                                        <p:tgtEl>
                                          <p:spTgt spid="819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5">
                                            <p:txEl>
                                              <p:pRg st="0" end="0"/>
                                            </p:txEl>
                                          </p:spTgt>
                                        </p:tgtEl>
                                        <p:attrNameLst>
                                          <p:attrName>style.visibility</p:attrName>
                                        </p:attrNameLst>
                                      </p:cBhvr>
                                      <p:to>
                                        <p:strVal val="visible"/>
                                      </p:to>
                                    </p:set>
                                    <p:anim calcmode="lin" valueType="num">
                                      <p:cBhvr additive="base">
                                        <p:cTn id="13" dur="2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14400" y="381000"/>
            <a:ext cx="8229600" cy="1676400"/>
          </a:xfrm>
        </p:spPr>
        <p:txBody>
          <a:bodyPr/>
          <a:lstStyle/>
          <a:p>
            <a:pPr algn="just"/>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Việc</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qui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giấy</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có</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liên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quan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gì</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đến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thiết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bị</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sản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suất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in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ấn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9219" name="Rectangle 3"/>
          <p:cNvSpPr>
            <a:spLocks noGrp="1" noChangeArrowheads="1"/>
          </p:cNvSpPr>
          <p:nvPr>
            <p:ph idx="1"/>
          </p:nvPr>
        </p:nvSpPr>
        <p:spPr>
          <a:xfrm>
            <a:off x="457200" y="2743200"/>
            <a:ext cx="8229600" cy="2043112"/>
          </a:xfrm>
        </p:spPr>
        <p:txBody>
          <a:bodyPr/>
          <a:lstStyle/>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Tạo</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ra</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sự</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thống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nhất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trong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sản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xuất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chế</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tạo</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thiết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bị</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in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ấn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tiết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kiệm</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trong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sản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xuất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2000" fill="hold"/>
                                        <p:tgtEl>
                                          <p:spTgt spid="9218"/>
                                        </p:tgtEl>
                                        <p:attrNameLst>
                                          <p:attrName>ppt_x</p:attrName>
                                        </p:attrNameLst>
                                      </p:cBhvr>
                                      <p:tavLst>
                                        <p:tav tm="0">
                                          <p:val>
                                            <p:strVal val="#ppt_x"/>
                                          </p:val>
                                        </p:tav>
                                        <p:tav tm="100000">
                                          <p:val>
                                            <p:strVal val="#ppt_x"/>
                                          </p:val>
                                        </p:tav>
                                      </p:tavLst>
                                    </p:anim>
                                    <p:anim calcmode="lin" valueType="num">
                                      <p:cBhvr additive="base">
                                        <p:cTn id="8" dur="2000" fill="hold"/>
                                        <p:tgtEl>
                                          <p:spTgt spid="921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9">
                                            <p:txEl>
                                              <p:pRg st="0" end="0"/>
                                            </p:txEl>
                                          </p:spTgt>
                                        </p:tgtEl>
                                        <p:attrNameLst>
                                          <p:attrName>style.visibility</p:attrName>
                                        </p:attrNameLst>
                                      </p:cBhvr>
                                      <p:to>
                                        <p:strVal val="visible"/>
                                      </p:to>
                                    </p:set>
                                    <p:anim calcmode="lin" valueType="num">
                                      <p:cBhvr additive="base">
                                        <p:cTn id="13" dur="2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1935162"/>
          </a:xfrm>
        </p:spPr>
        <p:txBody>
          <a:bodyPr/>
          <a:lstStyle/>
          <a:p>
            <a:r>
              <a:rPr lang="en-US" sz="32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Quan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sát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hình</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1.1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1.1 SGK.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Cách</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chia</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giấy</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A0, A1, A2, A3, A4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như</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thế</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nào</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10243" name="Rectangle 3"/>
          <p:cNvSpPr>
            <a:spLocks noGrp="1" noChangeArrowheads="1"/>
          </p:cNvSpPr>
          <p:nvPr>
            <p:ph idx="1"/>
          </p:nvPr>
        </p:nvSpPr>
        <p:spPr>
          <a:xfrm>
            <a:off x="457200" y="2597150"/>
            <a:ext cx="8229600" cy="3346450"/>
          </a:xfrm>
        </p:spPr>
        <p:txBody>
          <a:bodyPr>
            <a:normAutofit lnSpcReduction="10000"/>
          </a:bodyPr>
          <a:lstStyle/>
          <a:p>
            <a:pPr algn="just">
              <a:buFontTx/>
              <a:buNone/>
            </a:pPr>
            <a:r>
              <a:rPr lang="en-US" sz="32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Chia</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đôi</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cạnh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dài</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lớn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để</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có</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cạnh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ngắn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giấy</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nhỏ</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a:t>
            </a:r>
          </a:p>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Công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thức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a:t>
            </a:r>
            <a:r>
              <a:rPr lang="en-US" sz="3200" b="1" baseline="-25000" dirty="0">
                <a:effectLst>
                  <a:outerShdw blurRad="38100" dist="38100" dir="2700000" algn="tl">
                    <a:srgbClr val="000000">
                      <a:alpha val="43137"/>
                    </a:srgbClr>
                  </a:outerShdw>
                </a:effectLst>
                <a:latin typeface="Times New Roman" pitchFamily="18" charset="0"/>
                <a:cs typeface="Times New Roman" pitchFamily="18" charset="0"/>
              </a:rPr>
              <a:t>m </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A</a:t>
            </a:r>
            <a:r>
              <a:rPr lang="en-US" sz="3200" b="1" baseline="-25000" dirty="0">
                <a:effectLst>
                  <a:outerShdw blurRad="38100" dist="38100" dir="2700000" algn="tl">
                    <a:srgbClr val="000000">
                      <a:alpha val="43137"/>
                    </a:srgbClr>
                  </a:outerShdw>
                </a:effectLst>
                <a:latin typeface="Times New Roman" pitchFamily="18" charset="0"/>
                <a:cs typeface="Times New Roman" pitchFamily="18" charset="0"/>
              </a:rPr>
              <a:t>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 2 </a:t>
            </a:r>
            <a:r>
              <a:rPr lang="en-US" sz="3200" b="1" baseline="30000" dirty="0">
                <a:effectLst>
                  <a:outerShdw blurRad="38100" dist="38100" dir="2700000" algn="tl">
                    <a:srgbClr val="000000">
                      <a:alpha val="43137"/>
                    </a:srgbClr>
                  </a:outerShdw>
                </a:effectLst>
                <a:latin typeface="Times New Roman" pitchFamily="18" charset="0"/>
                <a:cs typeface="Times New Roman" pitchFamily="18" charset="0"/>
              </a:rPr>
              <a:t>(n - m)</a:t>
            </a:r>
          </a:p>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Trong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đó</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a:t>
            </a:r>
            <a:r>
              <a:rPr lang="en-US" sz="3200" b="1" baseline="-25000" dirty="0">
                <a:effectLst>
                  <a:outerShdw blurRad="38100" dist="38100" dir="2700000" algn="tl">
                    <a:srgbClr val="000000">
                      <a:alpha val="43137"/>
                    </a:srgbClr>
                  </a:outerShdw>
                </a:effectLst>
                <a:latin typeface="Times New Roman" pitchFamily="18" charset="0"/>
                <a:cs typeface="Times New Roman" pitchFamily="18" charset="0"/>
              </a:rPr>
              <a:t>m</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giấy</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lớn</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a:t>
            </a:r>
            <a:r>
              <a:rPr lang="en-US" sz="3200" b="1" baseline="-25000" dirty="0">
                <a:effectLst>
                  <a:outerShdw blurRad="38100" dist="38100" dir="2700000" algn="tl">
                    <a:srgbClr val="000000">
                      <a:alpha val="43137"/>
                    </a:srgbClr>
                  </a:outerShdw>
                </a:effectLst>
                <a:latin typeface="Times New Roman" pitchFamily="18" charset="0"/>
                <a:cs typeface="Times New Roman" pitchFamily="18" charset="0"/>
              </a:rPr>
              <a:t>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giấy</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nhỏ</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m, n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số</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hiệu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giấy</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2000" fill="hold"/>
                                        <p:tgtEl>
                                          <p:spTgt spid="10242"/>
                                        </p:tgtEl>
                                        <p:attrNameLst>
                                          <p:attrName>ppt_x</p:attrName>
                                        </p:attrNameLst>
                                      </p:cBhvr>
                                      <p:tavLst>
                                        <p:tav tm="0">
                                          <p:val>
                                            <p:strVal val="#ppt_x"/>
                                          </p:val>
                                        </p:tav>
                                        <p:tav tm="100000">
                                          <p:val>
                                            <p:strVal val="#ppt_x"/>
                                          </p:val>
                                        </p:tav>
                                      </p:tavLst>
                                    </p:anim>
                                    <p:anim calcmode="lin" valueType="num">
                                      <p:cBhvr additive="base">
                                        <p:cTn id="8" dur="2000" fill="hold"/>
                                        <p:tgtEl>
                                          <p:spTgt spid="1024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txEl>
                                              <p:pRg st="0" end="0"/>
                                            </p:txEl>
                                          </p:spTgt>
                                        </p:tgtEl>
                                        <p:attrNameLst>
                                          <p:attrName>style.visibility</p:attrName>
                                        </p:attrNameLst>
                                      </p:cBhvr>
                                      <p:to>
                                        <p:strVal val="visible"/>
                                      </p:to>
                                    </p:set>
                                    <p:anim calcmode="lin" valueType="num">
                                      <p:cBhvr additive="base">
                                        <p:cTn id="13" dur="2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3">
                                            <p:txEl>
                                              <p:pRg st="1" end="1"/>
                                            </p:txEl>
                                          </p:spTgt>
                                        </p:tgtEl>
                                        <p:attrNameLst>
                                          <p:attrName>style.visibility</p:attrName>
                                        </p:attrNameLst>
                                      </p:cBhvr>
                                      <p:to>
                                        <p:strVal val="visible"/>
                                      </p:to>
                                    </p:set>
                                    <p:anim calcmode="lin" valueType="num">
                                      <p:cBhvr additive="base">
                                        <p:cTn id="19" dur="20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3">
                                            <p:txEl>
                                              <p:pRg st="2" end="2"/>
                                            </p:txEl>
                                          </p:spTgt>
                                        </p:tgtEl>
                                        <p:attrNameLst>
                                          <p:attrName>style.visibility</p:attrName>
                                        </p:attrNameLst>
                                      </p:cBhvr>
                                      <p:to>
                                        <p:strVal val="visible"/>
                                      </p:to>
                                    </p:set>
                                    <p:anim calcmode="lin" valueType="num">
                                      <p:cBhvr additive="base">
                                        <p:cTn id="25" dur="20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43">
                                            <p:txEl>
                                              <p:pRg st="3" end="3"/>
                                            </p:txEl>
                                          </p:spTgt>
                                        </p:tgtEl>
                                        <p:attrNameLst>
                                          <p:attrName>style.visibility</p:attrName>
                                        </p:attrNameLst>
                                      </p:cBhvr>
                                      <p:to>
                                        <p:strVal val="visible"/>
                                      </p:to>
                                    </p:set>
                                    <p:anim calcmode="lin" valueType="num">
                                      <p:cBhvr additive="base">
                                        <p:cTn id="31" dur="20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43">
                                            <p:txEl>
                                              <p:pRg st="4" end="4"/>
                                            </p:txEl>
                                          </p:spTgt>
                                        </p:tgtEl>
                                        <p:attrNameLst>
                                          <p:attrName>style.visibility</p:attrName>
                                        </p:attrNameLst>
                                      </p:cBhvr>
                                      <p:to>
                                        <p:strVal val="visible"/>
                                      </p:to>
                                    </p:set>
                                    <p:anim calcmode="lin" valueType="num">
                                      <p:cBhvr additive="base">
                                        <p:cTn id="37" dur="20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024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1993175" y="1893026"/>
            <a:ext cx="5429250" cy="3838575"/>
          </a:xfrm>
          <a:prstGeom prst="rect">
            <a:avLst/>
          </a:prstGeom>
          <a:solidFill>
            <a:srgbClr val="00FFFF"/>
          </a:solidFill>
          <a:ln w="19050">
            <a:solidFill>
              <a:schemeClr val="bg2"/>
            </a:solidFill>
            <a:miter lim="800000"/>
            <a:headEnd/>
            <a:tailEnd/>
          </a:ln>
        </p:spPr>
        <p:txBody>
          <a:bodyPr wrap="none" anchor="ct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SzTx/>
              <a:buFontTx/>
              <a:buNone/>
            </a:pPr>
            <a:endParaRPr lang="vi-VN" sz="1800">
              <a:latin typeface="Arial" panose="020B0604020202020204" pitchFamily="34" charset="0"/>
            </a:endParaRPr>
          </a:p>
        </p:txBody>
      </p:sp>
      <p:sp>
        <p:nvSpPr>
          <p:cNvPr id="37891" name="Rectangle 3"/>
          <p:cNvSpPr>
            <a:spLocks noChangeArrowheads="1"/>
          </p:cNvSpPr>
          <p:nvPr/>
        </p:nvSpPr>
        <p:spPr bwMode="auto">
          <a:xfrm>
            <a:off x="1981200" y="1905000"/>
            <a:ext cx="2724150" cy="3838575"/>
          </a:xfrm>
          <a:prstGeom prst="rect">
            <a:avLst/>
          </a:prstGeom>
          <a:solidFill>
            <a:schemeClr val="accent1"/>
          </a:solidFill>
          <a:ln w="19050">
            <a:solidFill>
              <a:schemeClr val="bg2"/>
            </a:solidFill>
            <a:miter lim="800000"/>
            <a:headEnd/>
            <a:tailEnd/>
          </a:ln>
        </p:spPr>
        <p:txBody>
          <a:bodyPr wrap="none" anchor="ct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SzTx/>
              <a:buFontTx/>
              <a:buNone/>
            </a:pPr>
            <a:endParaRPr lang="vi-VN" sz="1800">
              <a:latin typeface="Arial" panose="020B0604020202020204" pitchFamily="34" charset="0"/>
            </a:endParaRPr>
          </a:p>
        </p:txBody>
      </p:sp>
      <p:sp>
        <p:nvSpPr>
          <p:cNvPr id="37892" name="Rectangle 4"/>
          <p:cNvSpPr>
            <a:spLocks noChangeArrowheads="1"/>
          </p:cNvSpPr>
          <p:nvPr/>
        </p:nvSpPr>
        <p:spPr bwMode="auto">
          <a:xfrm>
            <a:off x="2014538" y="3798888"/>
            <a:ext cx="2672537" cy="1944687"/>
          </a:xfrm>
          <a:prstGeom prst="rect">
            <a:avLst/>
          </a:prstGeom>
          <a:solidFill>
            <a:srgbClr val="990000"/>
          </a:solidFill>
          <a:ln w="19050">
            <a:solidFill>
              <a:schemeClr val="bg2"/>
            </a:solidFill>
            <a:miter lim="800000"/>
            <a:headEnd/>
            <a:tailEnd/>
          </a:ln>
        </p:spPr>
        <p:txBody>
          <a:bodyPr wrap="none" anchor="ct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SzTx/>
              <a:buFontTx/>
              <a:buNone/>
            </a:pPr>
            <a:endParaRPr lang="vi-VN" sz="1800">
              <a:latin typeface="Arial" panose="020B0604020202020204" pitchFamily="34" charset="0"/>
            </a:endParaRPr>
          </a:p>
        </p:txBody>
      </p:sp>
      <p:sp>
        <p:nvSpPr>
          <p:cNvPr id="37893" name="Rectangle 5"/>
          <p:cNvSpPr>
            <a:spLocks noChangeArrowheads="1"/>
          </p:cNvSpPr>
          <p:nvPr/>
        </p:nvSpPr>
        <p:spPr bwMode="auto">
          <a:xfrm>
            <a:off x="1969660" y="3798888"/>
            <a:ext cx="1343025" cy="1905000"/>
          </a:xfrm>
          <a:prstGeom prst="rect">
            <a:avLst/>
          </a:prstGeom>
          <a:solidFill>
            <a:srgbClr val="0000FF"/>
          </a:solidFill>
          <a:ln w="19050">
            <a:solidFill>
              <a:schemeClr val="bg2"/>
            </a:solidFill>
            <a:miter lim="800000"/>
            <a:headEnd/>
            <a:tailEnd/>
          </a:ln>
        </p:spPr>
        <p:txBody>
          <a:bodyPr wrap="none" anchor="ct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SzTx/>
              <a:buFontTx/>
              <a:buNone/>
            </a:pPr>
            <a:endParaRPr lang="vi-VN" sz="1800">
              <a:latin typeface="Arial" panose="020B0604020202020204" pitchFamily="34" charset="0"/>
            </a:endParaRPr>
          </a:p>
        </p:txBody>
      </p:sp>
      <p:sp>
        <p:nvSpPr>
          <p:cNvPr id="37894" name="Rectangle 6"/>
          <p:cNvSpPr>
            <a:spLocks noChangeArrowheads="1"/>
          </p:cNvSpPr>
          <p:nvPr/>
        </p:nvSpPr>
        <p:spPr bwMode="auto">
          <a:xfrm>
            <a:off x="1969661" y="4756150"/>
            <a:ext cx="1343024" cy="987425"/>
          </a:xfrm>
          <a:prstGeom prst="rect">
            <a:avLst/>
          </a:prstGeom>
          <a:solidFill>
            <a:schemeClr val="folHlink"/>
          </a:solidFill>
          <a:ln w="19050">
            <a:solidFill>
              <a:schemeClr val="bg2"/>
            </a:solidFill>
            <a:miter lim="800000"/>
            <a:headEnd/>
            <a:tailEnd/>
          </a:ln>
        </p:spPr>
        <p:txBody>
          <a:bodyPr wrap="none" anchor="ct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SzTx/>
              <a:buFontTx/>
              <a:buNone/>
            </a:pPr>
            <a:endParaRPr lang="vi-VN" sz="1800">
              <a:latin typeface="Arial" panose="020B0604020202020204" pitchFamily="34" charset="0"/>
            </a:endParaRPr>
          </a:p>
        </p:txBody>
      </p:sp>
      <p:grpSp>
        <p:nvGrpSpPr>
          <p:cNvPr id="2" name="Group 7"/>
          <p:cNvGrpSpPr>
            <a:grpSpLocks/>
          </p:cNvGrpSpPr>
          <p:nvPr/>
        </p:nvGrpSpPr>
        <p:grpSpPr bwMode="auto">
          <a:xfrm>
            <a:off x="1177905" y="1895475"/>
            <a:ext cx="6270625" cy="4491038"/>
            <a:chOff x="560" y="975"/>
            <a:chExt cx="3950" cy="2829"/>
          </a:xfrm>
        </p:grpSpPr>
        <p:sp>
          <p:nvSpPr>
            <p:cNvPr id="8207" name="Text Box 8"/>
            <p:cNvSpPr txBox="1">
              <a:spLocks noChangeArrowheads="1"/>
            </p:cNvSpPr>
            <p:nvPr/>
          </p:nvSpPr>
          <p:spPr bwMode="auto">
            <a:xfrm>
              <a:off x="2560" y="1622"/>
              <a:ext cx="42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SzTx/>
                <a:buFontTx/>
                <a:buNone/>
              </a:pPr>
              <a:r>
                <a:rPr lang="en-US" sz="2400" dirty="0">
                  <a:solidFill>
                    <a:schemeClr val="bg1"/>
                  </a:solidFill>
                  <a:latin typeface="Times New Roman" pitchFamily="18" charset="0"/>
                  <a:cs typeface="Times New Roman" pitchFamily="18" charset="0"/>
                </a:rPr>
                <a:t>A0</a:t>
              </a:r>
            </a:p>
          </p:txBody>
        </p:sp>
        <p:sp>
          <p:nvSpPr>
            <p:cNvPr id="8208" name="Line 9"/>
            <p:cNvSpPr>
              <a:spLocks noChangeShapeType="1"/>
            </p:cNvSpPr>
            <p:nvPr/>
          </p:nvSpPr>
          <p:spPr bwMode="auto">
            <a:xfrm>
              <a:off x="1066" y="3391"/>
              <a:ext cx="0" cy="41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209" name="Line 10"/>
            <p:cNvSpPr>
              <a:spLocks noChangeShapeType="1"/>
            </p:cNvSpPr>
            <p:nvPr/>
          </p:nvSpPr>
          <p:spPr bwMode="auto">
            <a:xfrm>
              <a:off x="4503" y="3379"/>
              <a:ext cx="0" cy="41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210" name="Line 11"/>
            <p:cNvSpPr>
              <a:spLocks noChangeShapeType="1"/>
            </p:cNvSpPr>
            <p:nvPr/>
          </p:nvSpPr>
          <p:spPr bwMode="auto">
            <a:xfrm>
              <a:off x="1087" y="3739"/>
              <a:ext cx="3423" cy="0"/>
            </a:xfrm>
            <a:prstGeom prst="line">
              <a:avLst/>
            </a:prstGeom>
            <a:noFill/>
            <a:ln w="9525">
              <a:solidFill>
                <a:schemeClr val="bg2"/>
              </a:solidFill>
              <a:round/>
              <a:headEnd type="arrow" w="med" len="med"/>
              <a:tailEnd type="arrow" w="med" len="med"/>
            </a:ln>
            <a:extLst>
              <a:ext uri="{909E8E84-426E-40DD-AFC4-6F175D3DCCD1}">
                <a14:hiddenFill xmlns:a14="http://schemas.microsoft.com/office/drawing/2010/main">
                  <a:noFill/>
                </a14:hiddenFill>
              </a:ext>
            </a:extLst>
          </p:spPr>
          <p:txBody>
            <a:bodyPr wrap="none"/>
            <a:lstStyle/>
            <a:p>
              <a:endParaRPr lang="en-US"/>
            </a:p>
          </p:txBody>
        </p:sp>
        <p:sp>
          <p:nvSpPr>
            <p:cNvPr id="8211" name="Text Box 12"/>
            <p:cNvSpPr txBox="1">
              <a:spLocks noChangeArrowheads="1"/>
            </p:cNvSpPr>
            <p:nvPr/>
          </p:nvSpPr>
          <p:spPr bwMode="auto">
            <a:xfrm>
              <a:off x="2453" y="3489"/>
              <a:ext cx="69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SzTx/>
                <a:buFontTx/>
                <a:buNone/>
              </a:pPr>
              <a:r>
                <a:rPr lang="en-US" sz="2000" b="1" dirty="0">
                  <a:latin typeface="Times New Roman" pitchFamily="18" charset="0"/>
                  <a:cs typeface="Times New Roman" pitchFamily="18" charset="0"/>
                </a:rPr>
                <a:t>1189</a:t>
              </a:r>
            </a:p>
          </p:txBody>
        </p:sp>
        <p:sp>
          <p:nvSpPr>
            <p:cNvPr id="8212" name="Line 13"/>
            <p:cNvSpPr>
              <a:spLocks noChangeShapeType="1"/>
            </p:cNvSpPr>
            <p:nvPr/>
          </p:nvSpPr>
          <p:spPr bwMode="auto">
            <a:xfrm rot="-5400000">
              <a:off x="891" y="3185"/>
              <a:ext cx="0" cy="41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213" name="Line 14"/>
            <p:cNvSpPr>
              <a:spLocks noChangeShapeType="1"/>
            </p:cNvSpPr>
            <p:nvPr/>
          </p:nvSpPr>
          <p:spPr bwMode="auto">
            <a:xfrm rot="-5400000">
              <a:off x="895" y="771"/>
              <a:ext cx="0" cy="41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214" name="Line 15"/>
            <p:cNvSpPr>
              <a:spLocks noChangeShapeType="1"/>
            </p:cNvSpPr>
            <p:nvPr/>
          </p:nvSpPr>
          <p:spPr bwMode="auto">
            <a:xfrm rot="-5400000">
              <a:off x="-396" y="2181"/>
              <a:ext cx="2412" cy="0"/>
            </a:xfrm>
            <a:prstGeom prst="line">
              <a:avLst/>
            </a:prstGeom>
            <a:noFill/>
            <a:ln w="9525">
              <a:solidFill>
                <a:schemeClr val="bg2"/>
              </a:solidFill>
              <a:round/>
              <a:headEnd type="arrow" w="med" len="med"/>
              <a:tailEnd type="arrow" w="med" len="med"/>
            </a:ln>
            <a:extLst>
              <a:ext uri="{909E8E84-426E-40DD-AFC4-6F175D3DCCD1}">
                <a14:hiddenFill xmlns:a14="http://schemas.microsoft.com/office/drawing/2010/main">
                  <a:noFill/>
                </a14:hiddenFill>
              </a:ext>
            </a:extLst>
          </p:spPr>
          <p:txBody>
            <a:bodyPr wrap="none"/>
            <a:lstStyle/>
            <a:p>
              <a:endParaRPr lang="en-US"/>
            </a:p>
          </p:txBody>
        </p:sp>
        <p:sp>
          <p:nvSpPr>
            <p:cNvPr id="8215" name="Text Box 16"/>
            <p:cNvSpPr txBox="1">
              <a:spLocks noChangeArrowheads="1"/>
            </p:cNvSpPr>
            <p:nvPr/>
          </p:nvSpPr>
          <p:spPr bwMode="auto">
            <a:xfrm rot="-5400000">
              <a:off x="426" y="1993"/>
              <a:ext cx="51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SzTx/>
                <a:buFontTx/>
                <a:buNone/>
              </a:pPr>
              <a:r>
                <a:rPr lang="en-US" sz="2000" b="1" dirty="0">
                  <a:effectLst>
                    <a:outerShdw blurRad="38100" dist="38100" dir="2700000" algn="tl">
                      <a:srgbClr val="000000">
                        <a:alpha val="43137"/>
                      </a:srgbClr>
                    </a:outerShdw>
                  </a:effectLst>
                  <a:latin typeface="Times New Roman" pitchFamily="18" charset="0"/>
                  <a:cs typeface="Times New Roman" pitchFamily="18" charset="0"/>
                </a:rPr>
                <a:t>841</a:t>
              </a:r>
            </a:p>
          </p:txBody>
        </p:sp>
      </p:grpSp>
      <p:sp>
        <p:nvSpPr>
          <p:cNvPr id="37905" name="Text Box 17"/>
          <p:cNvSpPr txBox="1">
            <a:spLocks noChangeArrowheads="1"/>
          </p:cNvSpPr>
          <p:nvPr/>
        </p:nvSpPr>
        <p:spPr bwMode="auto">
          <a:xfrm>
            <a:off x="2209800" y="4981575"/>
            <a:ext cx="715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SzTx/>
              <a:buFontTx/>
              <a:buNone/>
            </a:pPr>
            <a:r>
              <a:rPr lang="en-US" sz="2400" dirty="0">
                <a:solidFill>
                  <a:schemeClr val="bg1"/>
                </a:solidFill>
                <a:latin typeface="Times New Roman" pitchFamily="18" charset="0"/>
                <a:cs typeface="Times New Roman" pitchFamily="18" charset="0"/>
              </a:rPr>
              <a:t>A4</a:t>
            </a:r>
          </a:p>
        </p:txBody>
      </p:sp>
      <p:sp>
        <p:nvSpPr>
          <p:cNvPr id="37906" name="Rectangle 18"/>
          <p:cNvSpPr>
            <a:spLocks noChangeArrowheads="1"/>
          </p:cNvSpPr>
          <p:nvPr/>
        </p:nvSpPr>
        <p:spPr bwMode="auto">
          <a:xfrm>
            <a:off x="1972450" y="1895475"/>
            <a:ext cx="5429250" cy="3838575"/>
          </a:xfrm>
          <a:prstGeom prst="rect">
            <a:avLst/>
          </a:prstGeom>
          <a:noFill/>
          <a:ln w="1905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SzPct val="80000"/>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SzPct val="80000"/>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SzPct val="80000"/>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SzPct val="80000"/>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SzPct val="80000"/>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SzTx/>
              <a:buFontTx/>
              <a:buNone/>
            </a:pPr>
            <a:endParaRPr lang="vi-VN"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500"/>
                                        <p:tgtEl>
                                          <p:spTgt spid="37890"/>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7906"/>
                                        </p:tgtEl>
                                        <p:attrNameLst>
                                          <p:attrName>style.visibility</p:attrName>
                                        </p:attrNameLst>
                                      </p:cBhvr>
                                      <p:to>
                                        <p:strVal val="visible"/>
                                      </p:to>
                                    </p:set>
                                    <p:animEffect transition="in" filter="fade">
                                      <p:cBhvr>
                                        <p:cTn id="11" dur="500"/>
                                        <p:tgtEl>
                                          <p:spTgt spid="37906"/>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7891"/>
                                        </p:tgtEl>
                                        <p:attrNameLst>
                                          <p:attrName>style.visibility</p:attrName>
                                        </p:attrNameLst>
                                      </p:cBhvr>
                                      <p:to>
                                        <p:strVal val="visible"/>
                                      </p:to>
                                    </p:set>
                                    <p:animEffect transition="in" filter="fade">
                                      <p:cBhvr>
                                        <p:cTn id="20" dur="1000"/>
                                        <p:tgtEl>
                                          <p:spTgt spid="37891"/>
                                        </p:tgtEl>
                                      </p:cBhvr>
                                    </p:animEffect>
                                  </p:childTnLst>
                                </p:cTn>
                              </p:par>
                            </p:childTnLst>
                          </p:cTn>
                        </p:par>
                        <p:par>
                          <p:cTn id="21" fill="hold" nodeType="afterGroup">
                            <p:stCondLst>
                              <p:cond delay="1000"/>
                            </p:stCondLst>
                            <p:childTnLst>
                              <p:par>
                                <p:cTn id="22" presetID="10" presetClass="exit" presetSubtype="0" fill="hold" grpId="1" nodeType="afterEffect">
                                  <p:stCondLst>
                                    <p:cond delay="0"/>
                                  </p:stCondLst>
                                  <p:childTnLst>
                                    <p:animEffect transition="out" filter="fade">
                                      <p:cBhvr>
                                        <p:cTn id="23" dur="2000"/>
                                        <p:tgtEl>
                                          <p:spTgt spid="37890"/>
                                        </p:tgtEl>
                                      </p:cBhvr>
                                    </p:animEffect>
                                    <p:set>
                                      <p:cBhvr>
                                        <p:cTn id="24" dur="1" fill="hold">
                                          <p:stCondLst>
                                            <p:cond delay="1999"/>
                                          </p:stCondLst>
                                        </p:cTn>
                                        <p:tgtEl>
                                          <p:spTgt spid="37890"/>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2"/>
                                        </p:tgtEl>
                                      </p:cBhvr>
                                    </p:animEffect>
                                    <p:set>
                                      <p:cBhvr>
                                        <p:cTn id="27" dur="1" fill="hold">
                                          <p:stCondLst>
                                            <p:cond delay="499"/>
                                          </p:stCondLst>
                                        </p:cTn>
                                        <p:tgtEl>
                                          <p:spTgt spid="2"/>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892"/>
                                        </p:tgtEl>
                                        <p:attrNameLst>
                                          <p:attrName>style.visibility</p:attrName>
                                        </p:attrNameLst>
                                      </p:cBhvr>
                                      <p:to>
                                        <p:strVal val="visible"/>
                                      </p:to>
                                    </p:set>
                                    <p:animEffect transition="in" filter="fade">
                                      <p:cBhvr>
                                        <p:cTn id="32" dur="1000"/>
                                        <p:tgtEl>
                                          <p:spTgt spid="37892"/>
                                        </p:tgtEl>
                                      </p:cBhvr>
                                    </p:animEffect>
                                  </p:childTnLst>
                                </p:cTn>
                              </p:par>
                            </p:childTnLst>
                          </p:cTn>
                        </p:par>
                        <p:par>
                          <p:cTn id="33" fill="hold" nodeType="afterGroup">
                            <p:stCondLst>
                              <p:cond delay="1000"/>
                            </p:stCondLst>
                            <p:childTnLst>
                              <p:par>
                                <p:cTn id="34" presetID="10" presetClass="exit" presetSubtype="0" fill="hold" grpId="1" nodeType="afterEffect">
                                  <p:stCondLst>
                                    <p:cond delay="0"/>
                                  </p:stCondLst>
                                  <p:childTnLst>
                                    <p:animEffect transition="out" filter="fade">
                                      <p:cBhvr>
                                        <p:cTn id="35" dur="2000"/>
                                        <p:tgtEl>
                                          <p:spTgt spid="37891"/>
                                        </p:tgtEl>
                                      </p:cBhvr>
                                    </p:animEffect>
                                    <p:set>
                                      <p:cBhvr>
                                        <p:cTn id="36" dur="1" fill="hold">
                                          <p:stCondLst>
                                            <p:cond delay="1999"/>
                                          </p:stCondLst>
                                        </p:cTn>
                                        <p:tgtEl>
                                          <p:spTgt spid="37891"/>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7893"/>
                                        </p:tgtEl>
                                        <p:attrNameLst>
                                          <p:attrName>style.visibility</p:attrName>
                                        </p:attrNameLst>
                                      </p:cBhvr>
                                      <p:to>
                                        <p:strVal val="visible"/>
                                      </p:to>
                                    </p:set>
                                    <p:animEffect transition="in" filter="fade">
                                      <p:cBhvr>
                                        <p:cTn id="41" dur="1000"/>
                                        <p:tgtEl>
                                          <p:spTgt spid="37893"/>
                                        </p:tgtEl>
                                      </p:cBhvr>
                                    </p:animEffect>
                                  </p:childTnLst>
                                </p:cTn>
                              </p:par>
                            </p:childTnLst>
                          </p:cTn>
                        </p:par>
                        <p:par>
                          <p:cTn id="42" fill="hold" nodeType="afterGroup">
                            <p:stCondLst>
                              <p:cond delay="1000"/>
                            </p:stCondLst>
                            <p:childTnLst>
                              <p:par>
                                <p:cTn id="43" presetID="10" presetClass="exit" presetSubtype="0" fill="hold" grpId="1" nodeType="afterEffect">
                                  <p:stCondLst>
                                    <p:cond delay="0"/>
                                  </p:stCondLst>
                                  <p:childTnLst>
                                    <p:animEffect transition="out" filter="fade">
                                      <p:cBhvr>
                                        <p:cTn id="44" dur="2000"/>
                                        <p:tgtEl>
                                          <p:spTgt spid="37892"/>
                                        </p:tgtEl>
                                      </p:cBhvr>
                                    </p:animEffect>
                                    <p:set>
                                      <p:cBhvr>
                                        <p:cTn id="45" dur="1" fill="hold">
                                          <p:stCondLst>
                                            <p:cond delay="1999"/>
                                          </p:stCondLst>
                                        </p:cTn>
                                        <p:tgtEl>
                                          <p:spTgt spid="37892"/>
                                        </p:tgtEl>
                                        <p:attrNameLst>
                                          <p:attrName>style.visibility</p:attrName>
                                        </p:attrNameLst>
                                      </p:cBhvr>
                                      <p:to>
                                        <p:strVal val="hidden"/>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7894"/>
                                        </p:tgtEl>
                                        <p:attrNameLst>
                                          <p:attrName>style.visibility</p:attrName>
                                        </p:attrNameLst>
                                      </p:cBhvr>
                                      <p:to>
                                        <p:strVal val="visible"/>
                                      </p:to>
                                    </p:set>
                                    <p:animEffect transition="in" filter="fade">
                                      <p:cBhvr>
                                        <p:cTn id="50" dur="1000"/>
                                        <p:tgtEl>
                                          <p:spTgt spid="3789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7905"/>
                                        </p:tgtEl>
                                        <p:attrNameLst>
                                          <p:attrName>style.visibility</p:attrName>
                                        </p:attrNameLst>
                                      </p:cBhvr>
                                      <p:to>
                                        <p:strVal val="visible"/>
                                      </p:to>
                                    </p:set>
                                    <p:animEffect transition="in" filter="fade">
                                      <p:cBhvr>
                                        <p:cTn id="53" dur="500"/>
                                        <p:tgtEl>
                                          <p:spTgt spid="37905"/>
                                        </p:tgtEl>
                                      </p:cBhvr>
                                    </p:animEffect>
                                  </p:childTnLst>
                                </p:cTn>
                              </p:par>
                            </p:childTnLst>
                          </p:cTn>
                        </p:par>
                        <p:par>
                          <p:cTn id="54" fill="hold" nodeType="afterGroup">
                            <p:stCondLst>
                              <p:cond delay="1000"/>
                            </p:stCondLst>
                            <p:childTnLst>
                              <p:par>
                                <p:cTn id="55" presetID="10" presetClass="exit" presetSubtype="0" fill="hold" grpId="1" nodeType="afterEffect">
                                  <p:stCondLst>
                                    <p:cond delay="0"/>
                                  </p:stCondLst>
                                  <p:childTnLst>
                                    <p:animEffect transition="out" filter="fade">
                                      <p:cBhvr>
                                        <p:cTn id="56" dur="2000"/>
                                        <p:tgtEl>
                                          <p:spTgt spid="37893"/>
                                        </p:tgtEl>
                                      </p:cBhvr>
                                    </p:animEffect>
                                    <p:set>
                                      <p:cBhvr>
                                        <p:cTn id="57" dur="1" fill="hold">
                                          <p:stCondLst>
                                            <p:cond delay="1999"/>
                                          </p:stCondLst>
                                        </p:cTn>
                                        <p:tgtEl>
                                          <p:spTgt spid="37893"/>
                                        </p:tgtEl>
                                        <p:attrNameLst>
                                          <p:attrName>style.visibility</p:attrName>
                                        </p:attrNameLst>
                                      </p:cBhvr>
                                      <p:to>
                                        <p:strVal val="hidden"/>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xit" presetSubtype="0" fill="hold" grpId="1" nodeType="clickEffect">
                                  <p:stCondLst>
                                    <p:cond delay="0"/>
                                  </p:stCondLst>
                                  <p:childTnLst>
                                    <p:animEffect transition="out" filter="fade">
                                      <p:cBhvr>
                                        <p:cTn id="61" dur="500"/>
                                        <p:tgtEl>
                                          <p:spTgt spid="37905"/>
                                        </p:tgtEl>
                                      </p:cBhvr>
                                    </p:animEffect>
                                    <p:set>
                                      <p:cBhvr>
                                        <p:cTn id="62" dur="1" fill="hold">
                                          <p:stCondLst>
                                            <p:cond delay="499"/>
                                          </p:stCondLst>
                                        </p:cTn>
                                        <p:tgtEl>
                                          <p:spTgt spid="37905"/>
                                        </p:tgtEl>
                                        <p:attrNameLst>
                                          <p:attrName>style.visibility</p:attrName>
                                        </p:attrNameLst>
                                      </p:cBhvr>
                                      <p:to>
                                        <p:strVal val="hidden"/>
                                      </p:to>
                                    </p:set>
                                  </p:childTnLst>
                                </p:cTn>
                              </p:par>
                              <p:par>
                                <p:cTn id="63" presetID="10" presetClass="entr" presetSubtype="0" fill="hold" grpId="2" nodeType="withEffect">
                                  <p:stCondLst>
                                    <p:cond delay="0"/>
                                  </p:stCondLst>
                                  <p:childTnLst>
                                    <p:set>
                                      <p:cBhvr>
                                        <p:cTn id="64" dur="1" fill="hold">
                                          <p:stCondLst>
                                            <p:cond delay="0"/>
                                          </p:stCondLst>
                                        </p:cTn>
                                        <p:tgtEl>
                                          <p:spTgt spid="37890"/>
                                        </p:tgtEl>
                                        <p:attrNameLst>
                                          <p:attrName>style.visibility</p:attrName>
                                        </p:attrNameLst>
                                      </p:cBhvr>
                                      <p:to>
                                        <p:strVal val="visible"/>
                                      </p:to>
                                    </p:set>
                                    <p:animEffect transition="in" filter="fade">
                                      <p:cBhvr>
                                        <p:cTn id="65" dur="500"/>
                                        <p:tgtEl>
                                          <p:spTgt spid="37890"/>
                                        </p:tgtEl>
                                      </p:cBhvr>
                                    </p:animEffect>
                                  </p:childTnLst>
                                </p:cTn>
                              </p:par>
                              <p:par>
                                <p:cTn id="66" presetID="10" presetClass="entr" presetSubtype="0" fill="hold" grpId="2" nodeType="withEffect">
                                  <p:stCondLst>
                                    <p:cond delay="0"/>
                                  </p:stCondLst>
                                  <p:childTnLst>
                                    <p:set>
                                      <p:cBhvr>
                                        <p:cTn id="67" dur="1" fill="hold">
                                          <p:stCondLst>
                                            <p:cond delay="0"/>
                                          </p:stCondLst>
                                        </p:cTn>
                                        <p:tgtEl>
                                          <p:spTgt spid="37891"/>
                                        </p:tgtEl>
                                        <p:attrNameLst>
                                          <p:attrName>style.visibility</p:attrName>
                                        </p:attrNameLst>
                                      </p:cBhvr>
                                      <p:to>
                                        <p:strVal val="visible"/>
                                      </p:to>
                                    </p:set>
                                    <p:animEffect transition="in" filter="fade">
                                      <p:cBhvr>
                                        <p:cTn id="68" dur="500"/>
                                        <p:tgtEl>
                                          <p:spTgt spid="37891"/>
                                        </p:tgtEl>
                                      </p:cBhvr>
                                    </p:animEffect>
                                  </p:childTnLst>
                                </p:cTn>
                              </p:par>
                              <p:par>
                                <p:cTn id="69" presetID="10" presetClass="entr" presetSubtype="0" fill="hold" grpId="2" nodeType="withEffect">
                                  <p:stCondLst>
                                    <p:cond delay="0"/>
                                  </p:stCondLst>
                                  <p:childTnLst>
                                    <p:set>
                                      <p:cBhvr>
                                        <p:cTn id="70" dur="1" fill="hold">
                                          <p:stCondLst>
                                            <p:cond delay="0"/>
                                          </p:stCondLst>
                                        </p:cTn>
                                        <p:tgtEl>
                                          <p:spTgt spid="37892"/>
                                        </p:tgtEl>
                                        <p:attrNameLst>
                                          <p:attrName>style.visibility</p:attrName>
                                        </p:attrNameLst>
                                      </p:cBhvr>
                                      <p:to>
                                        <p:strVal val="visible"/>
                                      </p:to>
                                    </p:set>
                                    <p:animEffect transition="in" filter="fade">
                                      <p:cBhvr>
                                        <p:cTn id="71" dur="500"/>
                                        <p:tgtEl>
                                          <p:spTgt spid="37892"/>
                                        </p:tgtEl>
                                      </p:cBhvr>
                                    </p:animEffect>
                                  </p:childTnLst>
                                </p:cTn>
                              </p:par>
                              <p:par>
                                <p:cTn id="72" presetID="10" presetClass="entr" presetSubtype="0" fill="hold" grpId="2" nodeType="withEffect">
                                  <p:stCondLst>
                                    <p:cond delay="0"/>
                                  </p:stCondLst>
                                  <p:childTnLst>
                                    <p:set>
                                      <p:cBhvr>
                                        <p:cTn id="73" dur="1" fill="hold">
                                          <p:stCondLst>
                                            <p:cond delay="0"/>
                                          </p:stCondLst>
                                        </p:cTn>
                                        <p:tgtEl>
                                          <p:spTgt spid="37893"/>
                                        </p:tgtEl>
                                        <p:attrNameLst>
                                          <p:attrName>style.visibility</p:attrName>
                                        </p:attrNameLst>
                                      </p:cBhvr>
                                      <p:to>
                                        <p:strVal val="visible"/>
                                      </p:to>
                                    </p:set>
                                    <p:animEffect transition="in" filter="fade">
                                      <p:cBhvr>
                                        <p:cTn id="74" dur="500"/>
                                        <p:tgtEl>
                                          <p:spTgt spid="37893"/>
                                        </p:tgtEl>
                                      </p:cBhvr>
                                    </p:animEffect>
                                  </p:childTnLst>
                                </p:cTn>
                              </p:par>
                              <p:par>
                                <p:cTn id="75" presetID="10" presetClass="entr" presetSubtype="0" fill="hold" grpId="1" nodeType="withEffect">
                                  <p:stCondLst>
                                    <p:cond delay="0"/>
                                  </p:stCondLst>
                                  <p:childTnLst>
                                    <p:set>
                                      <p:cBhvr>
                                        <p:cTn id="76" dur="1" fill="hold">
                                          <p:stCondLst>
                                            <p:cond delay="0"/>
                                          </p:stCondLst>
                                        </p:cTn>
                                        <p:tgtEl>
                                          <p:spTgt spid="37894"/>
                                        </p:tgtEl>
                                        <p:attrNameLst>
                                          <p:attrName>style.visibility</p:attrName>
                                        </p:attrNameLst>
                                      </p:cBhvr>
                                      <p:to>
                                        <p:strVal val="visible"/>
                                      </p:to>
                                    </p:set>
                                    <p:animEffect transition="in" filter="fade">
                                      <p:cBhvr>
                                        <p:cTn id="77"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P spid="37890" grpId="1" animBg="1"/>
      <p:bldP spid="37890" grpId="2" animBg="1"/>
      <p:bldP spid="37891" grpId="0" animBg="1"/>
      <p:bldP spid="37891" grpId="1" animBg="1"/>
      <p:bldP spid="37891" grpId="2" animBg="1"/>
      <p:bldP spid="37892" grpId="0" animBg="1"/>
      <p:bldP spid="37892" grpId="1" animBg="1"/>
      <p:bldP spid="37892" grpId="2" animBg="1"/>
      <p:bldP spid="37893" grpId="0" animBg="1"/>
      <p:bldP spid="37893" grpId="1" animBg="1"/>
      <p:bldP spid="37893" grpId="2" animBg="1"/>
      <p:bldP spid="37894" grpId="0" animBg="1"/>
      <p:bldP spid="37894" grpId="1" animBg="1"/>
      <p:bldP spid="37905" grpId="0"/>
      <p:bldP spid="37905" grpId="1"/>
      <p:bldP spid="3790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143000" y="762000"/>
            <a:ext cx="7543800" cy="1143000"/>
          </a:xfrm>
        </p:spPr>
        <p:txBody>
          <a:bodyPr/>
          <a:lstStyle/>
          <a:p>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Thế</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nào</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tỉ</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lệ</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2000" fill="hold"/>
                                        <p:tgtEl>
                                          <p:spTgt spid="13314"/>
                                        </p:tgtEl>
                                        <p:attrNameLst>
                                          <p:attrName>ppt_x</p:attrName>
                                        </p:attrNameLst>
                                      </p:cBhvr>
                                      <p:tavLst>
                                        <p:tav tm="0">
                                          <p:val>
                                            <p:strVal val="#ppt_x"/>
                                          </p:val>
                                        </p:tav>
                                        <p:tav tm="100000">
                                          <p:val>
                                            <p:strVal val="#ppt_x"/>
                                          </p:val>
                                        </p:tav>
                                      </p:tavLst>
                                    </p:anim>
                                    <p:anim calcmode="lin" valueType="num">
                                      <p:cBhvr additive="base">
                                        <p:cTn id="8" dur="2000" fill="hold"/>
                                        <p:tgtEl>
                                          <p:spTgt spid="133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228600"/>
            <a:ext cx="5334000" cy="1143000"/>
          </a:xfrm>
        </p:spPr>
        <p:txBody>
          <a:bodyPr/>
          <a:lstStyle/>
          <a:p>
            <a:r>
              <a:rPr lang="en-US" sz="3200" b="1" dirty="0">
                <a:solidFill>
                  <a:srgbClr val="FF0000"/>
                </a:solidFill>
                <a:latin typeface="Times New Roman" pitchFamily="18" charset="0"/>
                <a:cs typeface="Times New Roman" pitchFamily="18" charset="0"/>
              </a:rPr>
              <a:t>2. TỈ LỆ BẢN VẼ</a:t>
            </a:r>
          </a:p>
        </p:txBody>
      </p:sp>
      <p:sp>
        <p:nvSpPr>
          <p:cNvPr id="4" name="Text Box 21"/>
          <p:cNvSpPr txBox="1">
            <a:spLocks noChangeArrowheads="1"/>
          </p:cNvSpPr>
          <p:nvPr/>
        </p:nvSpPr>
        <p:spPr bwMode="auto">
          <a:xfrm>
            <a:off x="1143000" y="1908175"/>
            <a:ext cx="7543800" cy="830997"/>
          </a:xfrm>
          <a:prstGeom prst="rect">
            <a:avLst/>
          </a:prstGeom>
          <a:noFill/>
          <a:ln>
            <a:noFill/>
          </a:ln>
          <a:effectLst/>
          <a:extLst>
            <a:ext uri="{909E8E84-426E-40DD-AFC4-6F175D3DCCD1}">
              <a14:hiddenFill xmlns:a14="http://schemas.microsoft.com/office/drawing/2010/main">
                <a:gradFill rotWithShape="1">
                  <a:gsLst>
                    <a:gs pos="0">
                      <a:srgbClr val="0099FF">
                        <a:alpha val="39999"/>
                      </a:srgbClr>
                    </a:gs>
                    <a:gs pos="50000">
                      <a:srgbClr val="99FF66">
                        <a:alpha val="60001"/>
                      </a:srgbClr>
                    </a:gs>
                    <a:gs pos="100000">
                      <a:srgbClr val="0099FF">
                        <a:alpha val="39999"/>
                      </a:srgbClr>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buFont typeface="Wingdings" pitchFamily="2" charset="2"/>
              <a:buNone/>
              <a:defRPr/>
            </a:pPr>
            <a:r>
              <a:rPr lang="en-US" sz="2400" b="1" dirty="0">
                <a:solidFill>
                  <a:srgbClr val="CC3300"/>
                </a:solidFill>
                <a:latin typeface="Times New Roman" pitchFamily="18" charset="0"/>
              </a:rPr>
              <a:t>- </a:t>
            </a:r>
            <a:r>
              <a:rPr lang="en-US" sz="2400" b="1" dirty="0" err="1">
                <a:latin typeface="Times New Roman" pitchFamily="18" charset="0"/>
              </a:rPr>
              <a:t>Tỉ</a:t>
            </a:r>
            <a:r>
              <a:rPr lang="en-US" sz="2400" b="1" dirty="0">
                <a:latin typeface="Times New Roman" pitchFamily="18" charset="0"/>
              </a:rPr>
              <a:t> </a:t>
            </a:r>
            <a:r>
              <a:rPr lang="en-US" sz="2400" b="1" dirty="0" err="1">
                <a:latin typeface="Times New Roman" pitchFamily="18" charset="0"/>
              </a:rPr>
              <a:t>lệ</a:t>
            </a:r>
            <a:r>
              <a:rPr lang="en-US" sz="2400" b="1" dirty="0">
                <a:latin typeface="Times New Roman" pitchFamily="18" charset="0"/>
              </a:rPr>
              <a:t> </a:t>
            </a:r>
            <a:r>
              <a:rPr lang="en-US" sz="2400" b="1" dirty="0" err="1">
                <a:latin typeface="Times New Roman" pitchFamily="18" charset="0"/>
              </a:rPr>
              <a:t>là</a:t>
            </a:r>
            <a:r>
              <a:rPr lang="en-US" sz="2400" b="1" dirty="0">
                <a:latin typeface="Times New Roman" pitchFamily="18" charset="0"/>
              </a:rPr>
              <a:t> </a:t>
            </a:r>
            <a:r>
              <a:rPr lang="en-US" sz="2400" b="1" dirty="0" err="1">
                <a:latin typeface="Times New Roman" pitchFamily="18" charset="0"/>
              </a:rPr>
              <a:t>tỉ</a:t>
            </a:r>
            <a:r>
              <a:rPr lang="en-US" sz="2400" b="1" dirty="0">
                <a:latin typeface="Times New Roman" pitchFamily="18" charset="0"/>
              </a:rPr>
              <a:t> </a:t>
            </a:r>
            <a:r>
              <a:rPr lang="en-US" sz="2400" b="1" dirty="0" err="1">
                <a:latin typeface="Times New Roman" pitchFamily="18" charset="0"/>
              </a:rPr>
              <a:t>số</a:t>
            </a:r>
            <a:r>
              <a:rPr lang="en-US" sz="2400" b="1" dirty="0">
                <a:latin typeface="Times New Roman" pitchFamily="18" charset="0"/>
              </a:rPr>
              <a:t> </a:t>
            </a:r>
            <a:r>
              <a:rPr lang="en-US" sz="2400" b="1" dirty="0" err="1">
                <a:latin typeface="Times New Roman" pitchFamily="18" charset="0"/>
              </a:rPr>
              <a:t>giữa</a:t>
            </a:r>
            <a:r>
              <a:rPr lang="en-US" sz="2400" b="1" dirty="0">
                <a:latin typeface="Times New Roman" pitchFamily="18" charset="0"/>
              </a:rPr>
              <a:t> </a:t>
            </a:r>
            <a:r>
              <a:rPr lang="en-US" sz="2400" b="1" dirty="0" err="1">
                <a:latin typeface="Times New Roman" pitchFamily="18" charset="0"/>
              </a:rPr>
              <a:t>kích</a:t>
            </a:r>
            <a:r>
              <a:rPr lang="en-US" sz="2400" b="1" dirty="0">
                <a:latin typeface="Times New Roman" pitchFamily="18" charset="0"/>
              </a:rPr>
              <a:t> </a:t>
            </a:r>
            <a:r>
              <a:rPr lang="en-US" sz="2400" b="1" dirty="0" err="1">
                <a:latin typeface="Times New Roman" pitchFamily="18" charset="0"/>
              </a:rPr>
              <a:t>thước</a:t>
            </a:r>
            <a:r>
              <a:rPr lang="en-US" sz="2400" b="1" dirty="0">
                <a:latin typeface="Times New Roman" pitchFamily="18" charset="0"/>
              </a:rPr>
              <a:t> </a:t>
            </a:r>
            <a:r>
              <a:rPr lang="en-US" sz="2400" b="1" dirty="0" err="1">
                <a:latin typeface="Times New Roman" pitchFamily="18" charset="0"/>
              </a:rPr>
              <a:t>đo</a:t>
            </a:r>
            <a:r>
              <a:rPr lang="en-US" sz="2400" b="1" dirty="0">
                <a:latin typeface="Times New Roman" pitchFamily="18" charset="0"/>
              </a:rPr>
              <a:t> </a:t>
            </a:r>
            <a:r>
              <a:rPr lang="en-US" sz="2400" b="1" dirty="0" err="1">
                <a:latin typeface="Times New Roman" pitchFamily="18" charset="0"/>
              </a:rPr>
              <a:t>được</a:t>
            </a:r>
            <a:r>
              <a:rPr lang="en-US" sz="2400" b="1" dirty="0">
                <a:latin typeface="Times New Roman" pitchFamily="18" charset="0"/>
              </a:rPr>
              <a:t> </a:t>
            </a:r>
            <a:r>
              <a:rPr lang="en-US" sz="2400" b="1" dirty="0" err="1">
                <a:latin typeface="Times New Roman" pitchFamily="18" charset="0"/>
              </a:rPr>
              <a:t>trên</a:t>
            </a:r>
            <a:r>
              <a:rPr lang="en-US" sz="2400" b="1" dirty="0">
                <a:latin typeface="Times New Roman" pitchFamily="18" charset="0"/>
              </a:rPr>
              <a:t> </a:t>
            </a:r>
            <a:r>
              <a:rPr lang="en-US" sz="2400" b="1" dirty="0" err="1">
                <a:latin typeface="Times New Roman" pitchFamily="18" charset="0"/>
              </a:rPr>
              <a:t>hình</a:t>
            </a:r>
            <a:r>
              <a:rPr lang="en-US" sz="2400" b="1" dirty="0">
                <a:latin typeface="Times New Roman" pitchFamily="18" charset="0"/>
              </a:rPr>
              <a:t> </a:t>
            </a:r>
            <a:r>
              <a:rPr lang="en-US" sz="2400" b="1" dirty="0" err="1">
                <a:latin typeface="Times New Roman" pitchFamily="18" charset="0"/>
              </a:rPr>
              <a:t>biểu</a:t>
            </a:r>
            <a:r>
              <a:rPr lang="en-US" sz="2400" b="1" dirty="0">
                <a:latin typeface="Times New Roman" pitchFamily="18" charset="0"/>
              </a:rPr>
              <a:t> </a:t>
            </a:r>
            <a:r>
              <a:rPr lang="en-US" sz="2400" b="1" dirty="0" err="1">
                <a:latin typeface="Times New Roman" pitchFamily="18" charset="0"/>
              </a:rPr>
              <a:t>diễn</a:t>
            </a:r>
            <a:r>
              <a:rPr lang="en-US" sz="2400" b="1" dirty="0">
                <a:latin typeface="Times New Roman" pitchFamily="18" charset="0"/>
              </a:rPr>
              <a:t> </a:t>
            </a:r>
            <a:r>
              <a:rPr lang="en-US" sz="2400" b="1" dirty="0" err="1">
                <a:latin typeface="Times New Roman" pitchFamily="18" charset="0"/>
              </a:rPr>
              <a:t>và</a:t>
            </a:r>
            <a:r>
              <a:rPr lang="en-US" sz="2400" b="1" dirty="0">
                <a:latin typeface="Times New Roman" pitchFamily="18" charset="0"/>
              </a:rPr>
              <a:t> </a:t>
            </a:r>
            <a:r>
              <a:rPr lang="en-US" sz="2400" b="1" dirty="0" err="1">
                <a:latin typeface="Times New Roman" pitchFamily="18" charset="0"/>
              </a:rPr>
              <a:t>kích</a:t>
            </a:r>
            <a:r>
              <a:rPr lang="en-US" sz="2400" b="1" dirty="0">
                <a:latin typeface="Times New Roman" pitchFamily="18" charset="0"/>
              </a:rPr>
              <a:t> </a:t>
            </a:r>
            <a:r>
              <a:rPr lang="en-US" sz="2400" b="1" dirty="0" err="1">
                <a:latin typeface="Times New Roman" pitchFamily="18" charset="0"/>
              </a:rPr>
              <a:t>thước</a:t>
            </a:r>
            <a:r>
              <a:rPr lang="en-US" sz="2400" b="1" dirty="0">
                <a:latin typeface="Times New Roman" pitchFamily="18" charset="0"/>
              </a:rPr>
              <a:t> </a:t>
            </a:r>
            <a:r>
              <a:rPr lang="en-US" sz="2400" b="1" dirty="0" err="1">
                <a:latin typeface="Times New Roman" pitchFamily="18" charset="0"/>
              </a:rPr>
              <a:t>thực</a:t>
            </a:r>
            <a:r>
              <a:rPr lang="en-US" sz="2400" b="1" dirty="0">
                <a:latin typeface="Times New Roman" pitchFamily="18" charset="0"/>
              </a:rPr>
              <a:t> </a:t>
            </a:r>
            <a:r>
              <a:rPr lang="en-US" sz="2400" b="1" dirty="0" err="1">
                <a:latin typeface="Times New Roman" pitchFamily="18" charset="0"/>
              </a:rPr>
              <a:t>tương</a:t>
            </a:r>
            <a:r>
              <a:rPr lang="en-US" sz="2400" b="1" dirty="0">
                <a:latin typeface="Times New Roman" pitchFamily="18" charset="0"/>
              </a:rPr>
              <a:t> </a:t>
            </a:r>
            <a:r>
              <a:rPr lang="en-US" sz="2400" b="1" dirty="0" err="1">
                <a:latin typeface="Times New Roman" pitchFamily="18" charset="0"/>
              </a:rPr>
              <a:t>ứng</a:t>
            </a:r>
            <a:r>
              <a:rPr lang="en-US" sz="2400" b="1" dirty="0">
                <a:latin typeface="Times New Roman" pitchFamily="18" charset="0"/>
              </a:rPr>
              <a:t> </a:t>
            </a:r>
            <a:r>
              <a:rPr lang="en-US" sz="2400" b="1" dirty="0" err="1">
                <a:latin typeface="Times New Roman" pitchFamily="18" charset="0"/>
              </a:rPr>
              <a:t>trên</a:t>
            </a:r>
            <a:r>
              <a:rPr lang="en-US" sz="2400" b="1" dirty="0">
                <a:latin typeface="Times New Roman" pitchFamily="18" charset="0"/>
              </a:rPr>
              <a:t> </a:t>
            </a:r>
            <a:r>
              <a:rPr lang="en-US" sz="2400" b="1" dirty="0" err="1">
                <a:latin typeface="Times New Roman" pitchFamily="18" charset="0"/>
              </a:rPr>
              <a:t>vật</a:t>
            </a:r>
            <a:r>
              <a:rPr lang="en-US" sz="2400" b="1" dirty="0">
                <a:latin typeface="Times New Roman" pitchFamily="18" charset="0"/>
              </a:rPr>
              <a:t> </a:t>
            </a:r>
            <a:r>
              <a:rPr lang="en-US" sz="2400" b="1" dirty="0" err="1">
                <a:latin typeface="Times New Roman" pitchFamily="18" charset="0"/>
              </a:rPr>
              <a:t>thể</a:t>
            </a:r>
            <a:r>
              <a:rPr lang="en-US" sz="2400" b="1" dirty="0">
                <a:latin typeface="Times New Roman" pitchFamily="18" charset="0"/>
              </a:rPr>
              <a:t> </a:t>
            </a:r>
            <a:r>
              <a:rPr lang="en-US" sz="2400" b="1" dirty="0" err="1">
                <a:latin typeface="Times New Roman" pitchFamily="18" charset="0"/>
              </a:rPr>
              <a:t>đó</a:t>
            </a:r>
            <a:r>
              <a:rPr lang="en-US" sz="2400" b="1" dirty="0">
                <a:latin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ox(in)">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4"/>
                                        </p:tgtEl>
                                        <p:attrNameLst>
                                          <p:attrName>style.visibility</p:attrName>
                                        </p:attrNameLst>
                                      </p:cBhvr>
                                      <p:to>
                                        <p:strVal val="visible"/>
                                      </p:to>
                                    </p:set>
                                    <p:anim calcmode="discrete" valueType="clr">
                                      <p:cBhvr override="childStyle">
                                        <p:cTn id="12"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
                                        </p:tgtEl>
                                        <p:attrNameLst>
                                          <p:attrName>fillcolor</p:attrName>
                                        </p:attrNameLst>
                                      </p:cBhvr>
                                      <p:tavLst>
                                        <p:tav tm="0">
                                          <p:val>
                                            <p:clrVal>
                                              <a:schemeClr val="accent2"/>
                                            </p:clrVal>
                                          </p:val>
                                        </p:tav>
                                        <p:tav tm="50000">
                                          <p:val>
                                            <p:clrVal>
                                              <a:schemeClr val="hlink"/>
                                            </p:clrVal>
                                          </p:val>
                                        </p:tav>
                                      </p:tavLst>
                                    </p:anim>
                                    <p:set>
                                      <p:cBhvr>
                                        <p:cTn id="14"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533400"/>
            <a:ext cx="8229600" cy="1782763"/>
          </a:xfrm>
        </p:spPr>
        <p:txBody>
          <a:bodyPr/>
          <a:lstStyle/>
          <a:p>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Theo TCVN 7286(ISO 5455: 1971) qui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tỉ</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lệ</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dùng</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trên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loại</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như</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thế</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nào</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14339" name="Rectangle 3"/>
          <p:cNvSpPr>
            <a:spLocks noGrp="1" noChangeArrowheads="1"/>
          </p:cNvSpPr>
          <p:nvPr>
            <p:ph idx="1"/>
          </p:nvPr>
        </p:nvSpPr>
        <p:spPr>
          <a:xfrm>
            <a:off x="228600" y="2438400"/>
            <a:ext cx="8763000" cy="2971800"/>
          </a:xfrm>
        </p:spPr>
        <p:txBody>
          <a:bodyPr/>
          <a:lstStyle/>
          <a:p>
            <a:pPr>
              <a:buFontTx/>
              <a:buNone/>
            </a:pPr>
            <a:r>
              <a:rPr lang="en-US" sz="3200" b="1" dirty="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Theo TCVN 7286(ISO 5455: 1971) qui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dùng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trên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loại</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a:p>
            <a:pPr>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Tỉ</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lệ</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nhỏ</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1:2, 1:5, 1:10,…</a:t>
            </a:r>
          </a:p>
          <a:p>
            <a:pPr>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Tỉ</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lệ</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phóng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to 2:1, 5:1, 10:1,…</a:t>
            </a:r>
          </a:p>
          <a:p>
            <a:pPr>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Tỉ</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lệ</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nguyên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hình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2000" fill="hold"/>
                                        <p:tgtEl>
                                          <p:spTgt spid="14338"/>
                                        </p:tgtEl>
                                        <p:attrNameLst>
                                          <p:attrName>ppt_x</p:attrName>
                                        </p:attrNameLst>
                                      </p:cBhvr>
                                      <p:tavLst>
                                        <p:tav tm="0">
                                          <p:val>
                                            <p:strVal val="#ppt_x"/>
                                          </p:val>
                                        </p:tav>
                                        <p:tav tm="100000">
                                          <p:val>
                                            <p:strVal val="#ppt_x"/>
                                          </p:val>
                                        </p:tav>
                                      </p:tavLst>
                                    </p:anim>
                                    <p:anim calcmode="lin" valueType="num">
                                      <p:cBhvr additive="base">
                                        <p:cTn id="8" dur="2000" fill="hold"/>
                                        <p:tgtEl>
                                          <p:spTgt spid="1433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39">
                                            <p:txEl>
                                              <p:pRg st="0" end="0"/>
                                            </p:txEl>
                                          </p:spTgt>
                                        </p:tgtEl>
                                        <p:attrNameLst>
                                          <p:attrName>style.visibility</p:attrName>
                                        </p:attrNameLst>
                                      </p:cBhvr>
                                      <p:to>
                                        <p:strVal val="visible"/>
                                      </p:to>
                                    </p:set>
                                    <p:anim calcmode="lin" valueType="num">
                                      <p:cBhvr additive="base">
                                        <p:cTn id="13" dur="2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339">
                                            <p:txEl>
                                              <p:pRg st="1" end="1"/>
                                            </p:txEl>
                                          </p:spTgt>
                                        </p:tgtEl>
                                        <p:attrNameLst>
                                          <p:attrName>style.visibility</p:attrName>
                                        </p:attrNameLst>
                                      </p:cBhvr>
                                      <p:to>
                                        <p:strVal val="visible"/>
                                      </p:to>
                                    </p:set>
                                    <p:anim calcmode="lin" valueType="num">
                                      <p:cBhvr additive="base">
                                        <p:cTn id="19" dur="20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43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339">
                                            <p:txEl>
                                              <p:pRg st="2" end="2"/>
                                            </p:txEl>
                                          </p:spTgt>
                                        </p:tgtEl>
                                        <p:attrNameLst>
                                          <p:attrName>style.visibility</p:attrName>
                                        </p:attrNameLst>
                                      </p:cBhvr>
                                      <p:to>
                                        <p:strVal val="visible"/>
                                      </p:to>
                                    </p:set>
                                    <p:anim calcmode="lin" valueType="num">
                                      <p:cBhvr additive="base">
                                        <p:cTn id="25" dur="20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43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339">
                                            <p:txEl>
                                              <p:pRg st="3" end="3"/>
                                            </p:txEl>
                                          </p:spTgt>
                                        </p:tgtEl>
                                        <p:attrNameLst>
                                          <p:attrName>style.visibility</p:attrName>
                                        </p:attrNameLst>
                                      </p:cBhvr>
                                      <p:to>
                                        <p:strVal val="visible"/>
                                      </p:to>
                                    </p:set>
                                    <p:anim calcmode="lin" valueType="num">
                                      <p:cBhvr additive="base">
                                        <p:cTn id="31" dur="20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433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FF0000"/>
                </a:solidFill>
                <a:latin typeface="Times New Roman" pitchFamily="18" charset="0"/>
                <a:cs typeface="Times New Roman" pitchFamily="18" charset="0"/>
              </a:rPr>
              <a:t>3. NÉT VẼ</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2901659"/>
              </p:ext>
            </p:extLst>
          </p:nvPr>
        </p:nvGraphicFramePr>
        <p:xfrm>
          <a:off x="609600" y="1676398"/>
          <a:ext cx="7886700" cy="4542972"/>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xmlns="" val="20000"/>
                    </a:ext>
                  </a:extLst>
                </a:gridCol>
                <a:gridCol w="2286000">
                  <a:extLst>
                    <a:ext uri="{9D8B030D-6E8A-4147-A177-3AD203B41FA5}">
                      <a16:colId xmlns:a16="http://schemas.microsoft.com/office/drawing/2014/main" xmlns="" val="20001"/>
                    </a:ext>
                  </a:extLst>
                </a:gridCol>
                <a:gridCol w="3467100">
                  <a:extLst>
                    <a:ext uri="{9D8B030D-6E8A-4147-A177-3AD203B41FA5}">
                      <a16:colId xmlns:a16="http://schemas.microsoft.com/office/drawing/2014/main" xmlns="" val="20002"/>
                    </a:ext>
                  </a:extLst>
                </a:gridCol>
              </a:tblGrid>
              <a:tr h="534126">
                <a:tc>
                  <a:txBody>
                    <a:bodyPr/>
                    <a:lstStyle/>
                    <a:p>
                      <a:r>
                        <a:rPr lang="en-US" dirty="0" err="1">
                          <a:latin typeface="Times New Roman" pitchFamily="18" charset="0"/>
                          <a:cs typeface="Times New Roman" pitchFamily="18" charset="0"/>
                        </a:rPr>
                        <a:t>Tên</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gọi</a:t>
                      </a:r>
                      <a:endParaRPr lang="en-US" dirty="0">
                        <a:latin typeface="Times New Roman" pitchFamily="18" charset="0"/>
                        <a:cs typeface="Times New Roman" pitchFamily="18" charset="0"/>
                      </a:endParaRPr>
                    </a:p>
                  </a:txBody>
                  <a:tcPr/>
                </a:tc>
                <a:tc>
                  <a:txBody>
                    <a:bodyPr/>
                    <a:lstStyle/>
                    <a:p>
                      <a:r>
                        <a:rPr lang="en-US">
                          <a:latin typeface="Times New Roman" pitchFamily="18" charset="0"/>
                          <a:cs typeface="Times New Roman" pitchFamily="18" charset="0"/>
                        </a:rPr>
                        <a:t>Hình</a:t>
                      </a:r>
                      <a:r>
                        <a:rPr lang="en-US" baseline="0">
                          <a:latin typeface="Times New Roman" pitchFamily="18" charset="0"/>
                          <a:cs typeface="Times New Roman" pitchFamily="18" charset="0"/>
                        </a:rPr>
                        <a:t> dạng</a:t>
                      </a:r>
                      <a:endParaRPr lang="en-US">
                        <a:latin typeface="Times New Roman" pitchFamily="18" charset="0"/>
                        <a:cs typeface="Times New Roman" pitchFamily="18" charset="0"/>
                      </a:endParaRPr>
                    </a:p>
                  </a:txBody>
                  <a:tcPr/>
                </a:tc>
                <a:tc>
                  <a:txBody>
                    <a:bodyPr/>
                    <a:lstStyle/>
                    <a:p>
                      <a:r>
                        <a:rPr lang="en-US">
                          <a:latin typeface="Times New Roman" pitchFamily="18" charset="0"/>
                          <a:cs typeface="Times New Roman" pitchFamily="18" charset="0"/>
                        </a:rPr>
                        <a:t>Ứng</a:t>
                      </a:r>
                      <a:r>
                        <a:rPr lang="en-US" baseline="0">
                          <a:latin typeface="Times New Roman" pitchFamily="18" charset="0"/>
                          <a:cs typeface="Times New Roman" pitchFamily="18" charset="0"/>
                        </a:rPr>
                        <a:t> dụng</a:t>
                      </a:r>
                      <a:endParaRPr lang="en-US">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534126">
                <a:tc>
                  <a:txBody>
                    <a:bodyPr/>
                    <a:lstStyle/>
                    <a:p>
                      <a:r>
                        <a:rPr lang="en-US">
                          <a:latin typeface="Times New Roman" pitchFamily="18" charset="0"/>
                          <a:cs typeface="Times New Roman" pitchFamily="18" charset="0"/>
                        </a:rPr>
                        <a:t>Nét</a:t>
                      </a:r>
                      <a:r>
                        <a:rPr lang="en-US" baseline="0">
                          <a:latin typeface="Times New Roman" pitchFamily="18" charset="0"/>
                          <a:cs typeface="Times New Roman" pitchFamily="18" charset="0"/>
                        </a:rPr>
                        <a:t> liền đậm</a:t>
                      </a:r>
                      <a:endParaRPr lang="en-US">
                        <a:latin typeface="Times New Roman" pitchFamily="18" charset="0"/>
                        <a:cs typeface="Times New Roman" pitchFamily="18" charset="0"/>
                      </a:endParaRPr>
                    </a:p>
                  </a:txBody>
                  <a:tcPr/>
                </a:tc>
                <a:tc>
                  <a:txBody>
                    <a:bodyPr/>
                    <a:lstStyle/>
                    <a:p>
                      <a:endParaRPr lang="en-US">
                        <a:latin typeface="Times New Roman" pitchFamily="18" charset="0"/>
                        <a:cs typeface="Times New Roman" pitchFamily="18" charset="0"/>
                      </a:endParaRPr>
                    </a:p>
                  </a:txBody>
                  <a:tcPr/>
                </a:tc>
                <a:tc>
                  <a:txBody>
                    <a:bodyPr/>
                    <a:lstStyle/>
                    <a:p>
                      <a:r>
                        <a:rPr lang="en-US">
                          <a:latin typeface="Times New Roman" pitchFamily="18" charset="0"/>
                          <a:cs typeface="Times New Roman" pitchFamily="18" charset="0"/>
                        </a:rPr>
                        <a:t>Dùng</a:t>
                      </a:r>
                      <a:r>
                        <a:rPr lang="en-US" baseline="0">
                          <a:latin typeface="Times New Roman" pitchFamily="18" charset="0"/>
                          <a:cs typeface="Times New Roman" pitchFamily="18" charset="0"/>
                        </a:rPr>
                        <a:t> vẽ đường bao thấy và cạnh thấy</a:t>
                      </a:r>
                      <a:endParaRPr lang="en-US">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534126">
                <a:tc>
                  <a:txBody>
                    <a:bodyPr/>
                    <a:lstStyle/>
                    <a:p>
                      <a:r>
                        <a:rPr lang="en-US">
                          <a:latin typeface="Times New Roman" pitchFamily="18" charset="0"/>
                          <a:cs typeface="Times New Roman" pitchFamily="18" charset="0"/>
                        </a:rPr>
                        <a:t>Nét</a:t>
                      </a:r>
                      <a:r>
                        <a:rPr lang="en-US" baseline="0">
                          <a:latin typeface="Times New Roman" pitchFamily="18" charset="0"/>
                          <a:cs typeface="Times New Roman" pitchFamily="18" charset="0"/>
                        </a:rPr>
                        <a:t> liền mảnh</a:t>
                      </a:r>
                      <a:endParaRPr lang="en-US">
                        <a:latin typeface="Times New Roman" pitchFamily="18" charset="0"/>
                        <a:cs typeface="Times New Roman" pitchFamily="18" charset="0"/>
                      </a:endParaRPr>
                    </a:p>
                  </a:txBody>
                  <a:tcPr/>
                </a:tc>
                <a:tc>
                  <a:txBody>
                    <a:bodyPr/>
                    <a:lstStyle/>
                    <a:p>
                      <a:endParaRPr lang="en-US">
                        <a:latin typeface="Times New Roman" pitchFamily="18" charset="0"/>
                        <a:cs typeface="Times New Roman" pitchFamily="18" charset="0"/>
                      </a:endParaRPr>
                    </a:p>
                  </a:txBody>
                  <a:tcPr/>
                </a:tc>
                <a:tc>
                  <a:txBody>
                    <a:bodyPr/>
                    <a:lstStyle/>
                    <a:p>
                      <a:r>
                        <a:rPr lang="en-US">
                          <a:latin typeface="Times New Roman" pitchFamily="18" charset="0"/>
                          <a:cs typeface="Times New Roman" pitchFamily="18" charset="0"/>
                        </a:rPr>
                        <a:t>Dùng</a:t>
                      </a:r>
                      <a:r>
                        <a:rPr lang="en-US" baseline="0">
                          <a:latin typeface="Times New Roman" pitchFamily="18" charset="0"/>
                          <a:cs typeface="Times New Roman" pitchFamily="18" charset="0"/>
                        </a:rPr>
                        <a:t> vẽ đường kích thước, đường gióng, đường gạch gạch trên mặt cắt</a:t>
                      </a:r>
                      <a:endParaRPr lang="en-US">
                        <a:latin typeface="Times New Roman" pitchFamily="18" charset="0"/>
                        <a:cs typeface="Times New Roman" pitchFamily="18" charset="0"/>
                      </a:endParaRPr>
                    </a:p>
                  </a:txBody>
                  <a:tcPr/>
                </a:tc>
                <a:extLst>
                  <a:ext uri="{0D108BD9-81ED-4DB2-BD59-A6C34878D82A}">
                    <a16:rowId xmlns:a16="http://schemas.microsoft.com/office/drawing/2014/main" xmlns="" val="10002"/>
                  </a:ext>
                </a:extLst>
              </a:tr>
              <a:tr h="534126">
                <a:tc>
                  <a:txBody>
                    <a:bodyPr/>
                    <a:lstStyle/>
                    <a:p>
                      <a:r>
                        <a:rPr lang="en-US">
                          <a:latin typeface="Times New Roman" pitchFamily="18" charset="0"/>
                          <a:cs typeface="Times New Roman" pitchFamily="18" charset="0"/>
                        </a:rPr>
                        <a:t>Nét</a:t>
                      </a:r>
                      <a:r>
                        <a:rPr lang="en-US" baseline="0">
                          <a:latin typeface="Times New Roman" pitchFamily="18" charset="0"/>
                          <a:cs typeface="Times New Roman" pitchFamily="18" charset="0"/>
                        </a:rPr>
                        <a:t> lượn sóng</a:t>
                      </a:r>
                      <a:endParaRPr lang="en-US">
                        <a:latin typeface="Times New Roman" pitchFamily="18" charset="0"/>
                        <a:cs typeface="Times New Roman" pitchFamily="18" charset="0"/>
                      </a:endParaRPr>
                    </a:p>
                  </a:txBody>
                  <a:tcPr/>
                </a:tc>
                <a:tc>
                  <a:txBody>
                    <a:bodyPr/>
                    <a:lstStyle/>
                    <a:p>
                      <a:endParaRPr lang="en-US">
                        <a:latin typeface="Times New Roman" pitchFamily="18" charset="0"/>
                        <a:cs typeface="Times New Roman" pitchFamily="18" charset="0"/>
                      </a:endParaRPr>
                    </a:p>
                  </a:txBody>
                  <a:tcPr/>
                </a:tc>
                <a:tc>
                  <a:txBody>
                    <a:bodyPr/>
                    <a:lstStyle/>
                    <a:p>
                      <a:r>
                        <a:rPr lang="en-US">
                          <a:latin typeface="Times New Roman" pitchFamily="18" charset="0"/>
                          <a:cs typeface="Times New Roman" pitchFamily="18" charset="0"/>
                        </a:rPr>
                        <a:t>Dùng</a:t>
                      </a:r>
                      <a:r>
                        <a:rPr lang="en-US" baseline="0">
                          <a:latin typeface="Times New Roman" pitchFamily="18" charset="0"/>
                          <a:cs typeface="Times New Roman" pitchFamily="18" charset="0"/>
                        </a:rPr>
                        <a:t> vẽ đường giới hạn một phần hình cắt</a:t>
                      </a:r>
                      <a:endParaRPr lang="en-US">
                        <a:latin typeface="Times New Roman" pitchFamily="18" charset="0"/>
                        <a:cs typeface="Times New Roman" pitchFamily="18" charset="0"/>
                      </a:endParaRPr>
                    </a:p>
                  </a:txBody>
                  <a:tcPr/>
                </a:tc>
                <a:extLst>
                  <a:ext uri="{0D108BD9-81ED-4DB2-BD59-A6C34878D82A}">
                    <a16:rowId xmlns:a16="http://schemas.microsoft.com/office/drawing/2014/main" xmlns="" val="10003"/>
                  </a:ext>
                </a:extLst>
              </a:tr>
              <a:tr h="534126">
                <a:tc>
                  <a:txBody>
                    <a:bodyPr/>
                    <a:lstStyle/>
                    <a:p>
                      <a:r>
                        <a:rPr lang="en-US">
                          <a:latin typeface="Times New Roman" pitchFamily="18" charset="0"/>
                          <a:cs typeface="Times New Roman" pitchFamily="18" charset="0"/>
                        </a:rPr>
                        <a:t>Nét</a:t>
                      </a:r>
                      <a:r>
                        <a:rPr lang="en-US" baseline="0">
                          <a:latin typeface="Times New Roman" pitchFamily="18" charset="0"/>
                          <a:cs typeface="Times New Roman" pitchFamily="18" charset="0"/>
                        </a:rPr>
                        <a:t> đứt mảnh</a:t>
                      </a:r>
                      <a:endParaRPr lang="en-US">
                        <a:latin typeface="Times New Roman" pitchFamily="18" charset="0"/>
                        <a:cs typeface="Times New Roman" pitchFamily="18" charset="0"/>
                      </a:endParaRPr>
                    </a:p>
                  </a:txBody>
                  <a:tcPr/>
                </a:tc>
                <a:tc>
                  <a:txBody>
                    <a:bodyPr/>
                    <a:lstStyle/>
                    <a:p>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atin typeface="Times New Roman" pitchFamily="18" charset="0"/>
                          <a:cs typeface="Times New Roman" pitchFamily="18" charset="0"/>
                        </a:rPr>
                        <a:t>Dùng</a:t>
                      </a:r>
                      <a:r>
                        <a:rPr lang="en-US" baseline="0">
                          <a:latin typeface="Times New Roman" pitchFamily="18" charset="0"/>
                          <a:cs typeface="Times New Roman" pitchFamily="18" charset="0"/>
                        </a:rPr>
                        <a:t> vẽ đường bao khuất và cạnh khuất</a:t>
                      </a:r>
                      <a:endParaRPr lang="en-US">
                        <a:latin typeface="Times New Roman" pitchFamily="18" charset="0"/>
                        <a:cs typeface="Times New Roman" pitchFamily="18" charset="0"/>
                      </a:endParaRPr>
                    </a:p>
                  </a:txBody>
                  <a:tcPr/>
                </a:tc>
                <a:extLst>
                  <a:ext uri="{0D108BD9-81ED-4DB2-BD59-A6C34878D82A}">
                    <a16:rowId xmlns:a16="http://schemas.microsoft.com/office/drawing/2014/main" xmlns="" val="10004"/>
                  </a:ext>
                </a:extLst>
              </a:tr>
              <a:tr h="534126">
                <a:tc>
                  <a:txBody>
                    <a:bodyPr/>
                    <a:lstStyle/>
                    <a:p>
                      <a:r>
                        <a:rPr lang="en-US">
                          <a:latin typeface="Times New Roman" pitchFamily="18" charset="0"/>
                          <a:cs typeface="Times New Roman" pitchFamily="18" charset="0"/>
                        </a:rPr>
                        <a:t>Nét</a:t>
                      </a:r>
                      <a:r>
                        <a:rPr lang="en-US" baseline="0">
                          <a:latin typeface="Times New Roman" pitchFamily="18" charset="0"/>
                          <a:cs typeface="Times New Roman" pitchFamily="18" charset="0"/>
                        </a:rPr>
                        <a:t> gạch chấm mảnh</a:t>
                      </a:r>
                      <a:endParaRPr lang="en-US">
                        <a:latin typeface="Times New Roman" pitchFamily="18" charset="0"/>
                        <a:cs typeface="Times New Roman" pitchFamily="18" charset="0"/>
                      </a:endParaRPr>
                    </a:p>
                  </a:txBody>
                  <a:tcPr/>
                </a:tc>
                <a:tc>
                  <a:txBody>
                    <a:bodyPr/>
                    <a:lstStyle/>
                    <a:p>
                      <a:endParaRPr lang="en-US">
                        <a:latin typeface="Times New Roman" pitchFamily="18" charset="0"/>
                        <a:cs typeface="Times New Roman" pitchFamily="18" charset="0"/>
                      </a:endParaRPr>
                    </a:p>
                  </a:txBody>
                  <a:tcPr/>
                </a:tc>
                <a:tc>
                  <a:txBody>
                    <a:bodyPr/>
                    <a:lstStyle/>
                    <a:p>
                      <a:r>
                        <a:rPr lang="en-US">
                          <a:latin typeface="Times New Roman" pitchFamily="18" charset="0"/>
                          <a:cs typeface="Times New Roman" pitchFamily="18" charset="0"/>
                        </a:rPr>
                        <a:t>Dùng</a:t>
                      </a:r>
                      <a:r>
                        <a:rPr lang="en-US" baseline="0">
                          <a:latin typeface="Times New Roman" pitchFamily="18" charset="0"/>
                          <a:cs typeface="Times New Roman" pitchFamily="18" charset="0"/>
                        </a:rPr>
                        <a:t> vẽ đường tâm, đường trục đối xứng</a:t>
                      </a:r>
                      <a:endParaRPr lang="en-US">
                        <a:latin typeface="Times New Roman" pitchFamily="18" charset="0"/>
                        <a:cs typeface="Times New Roman" pitchFamily="18" charset="0"/>
                      </a:endParaRPr>
                    </a:p>
                  </a:txBody>
                  <a:tcPr/>
                </a:tc>
                <a:extLst>
                  <a:ext uri="{0D108BD9-81ED-4DB2-BD59-A6C34878D82A}">
                    <a16:rowId xmlns:a16="http://schemas.microsoft.com/office/drawing/2014/main" xmlns="" val="10005"/>
                  </a:ext>
                </a:extLst>
              </a:tr>
              <a:tr h="534126">
                <a:tc gridSpan="3">
                  <a:txBody>
                    <a:bodyPr/>
                    <a:lstStyle/>
                    <a:p>
                      <a:r>
                        <a:rPr lang="en-US" dirty="0" err="1">
                          <a:latin typeface="Times New Roman" pitchFamily="18" charset="0"/>
                          <a:cs typeface="Times New Roman" pitchFamily="18" charset="0"/>
                        </a:rPr>
                        <a:t>Chú</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thích</a:t>
                      </a:r>
                      <a:r>
                        <a:rPr lang="en-US" baseline="0" dirty="0">
                          <a:latin typeface="Times New Roman" pitchFamily="18" charset="0"/>
                          <a:cs typeface="Times New Roman" pitchFamily="18" charset="0"/>
                        </a:rPr>
                        <a:t>: d </a:t>
                      </a:r>
                      <a:r>
                        <a:rPr lang="en-US" baseline="0" dirty="0" err="1">
                          <a:latin typeface="Times New Roman" pitchFamily="18" charset="0"/>
                          <a:cs typeface="Times New Roman" pitchFamily="18" charset="0"/>
                        </a:rPr>
                        <a:t>là</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chiều</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rộng</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của</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nét</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vẽ</a:t>
                      </a:r>
                      <a:endParaRPr lang="en-US" dirty="0">
                        <a:latin typeface="Times New Roman" pitchFamily="18" charset="0"/>
                        <a:cs typeface="Times New Roman" pitchFamily="18" charset="0"/>
                      </a:endParaRP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6"/>
                  </a:ext>
                </a:extLst>
              </a:tr>
            </a:tbl>
          </a:graphicData>
        </a:graphic>
      </p:graphicFrame>
      <p:cxnSp>
        <p:nvCxnSpPr>
          <p:cNvPr id="6" name="Straight Connector 5"/>
          <p:cNvCxnSpPr/>
          <p:nvPr/>
        </p:nvCxnSpPr>
        <p:spPr>
          <a:xfrm>
            <a:off x="2895600" y="2514600"/>
            <a:ext cx="1981200" cy="0"/>
          </a:xfrm>
          <a:prstGeom prst="line">
            <a:avLst/>
          </a:prstGeom>
          <a:ln w="28575"/>
        </p:spPr>
        <p:style>
          <a:lnRef idx="2">
            <a:schemeClr val="dk1"/>
          </a:lnRef>
          <a:fillRef idx="0">
            <a:schemeClr val="dk1"/>
          </a:fillRef>
          <a:effectRef idx="1">
            <a:schemeClr val="dk1"/>
          </a:effectRef>
          <a:fontRef idx="minor">
            <a:schemeClr val="tx1"/>
          </a:fontRef>
        </p:style>
      </p:cxnSp>
      <p:cxnSp>
        <p:nvCxnSpPr>
          <p:cNvPr id="8" name="Straight Connector 7"/>
          <p:cNvCxnSpPr/>
          <p:nvPr/>
        </p:nvCxnSpPr>
        <p:spPr>
          <a:xfrm>
            <a:off x="2895600" y="3276600"/>
            <a:ext cx="1981200" cy="0"/>
          </a:xfrm>
          <a:prstGeom prst="line">
            <a:avLst/>
          </a:prstGeom>
          <a:ln w="6350">
            <a:solidFill>
              <a:schemeClr val="bg1"/>
            </a:solidFill>
          </a:ln>
        </p:spPr>
        <p:style>
          <a:lnRef idx="1">
            <a:schemeClr val="accent4"/>
          </a:lnRef>
          <a:fillRef idx="0">
            <a:schemeClr val="accent4"/>
          </a:fillRef>
          <a:effectRef idx="0">
            <a:schemeClr val="accent4"/>
          </a:effectRef>
          <a:fontRef idx="minor">
            <a:schemeClr val="tx1"/>
          </a:fontRef>
        </p:style>
      </p:cxnSp>
      <p:sp>
        <p:nvSpPr>
          <p:cNvPr id="9" name="Freeform 8"/>
          <p:cNvSpPr/>
          <p:nvPr/>
        </p:nvSpPr>
        <p:spPr>
          <a:xfrm rot="18854911">
            <a:off x="3511910" y="3787581"/>
            <a:ext cx="626327" cy="624328"/>
          </a:xfrm>
          <a:custGeom>
            <a:avLst/>
            <a:gdLst>
              <a:gd name="connsiteX0" fmla="*/ 0 w 1063626"/>
              <a:gd name="connsiteY0" fmla="*/ 47092 h 1064523"/>
              <a:gd name="connsiteX1" fmla="*/ 566670 w 1063626"/>
              <a:gd name="connsiteY1" fmla="*/ 47092 h 1064523"/>
              <a:gd name="connsiteX2" fmla="*/ 437882 w 1063626"/>
              <a:gd name="connsiteY2" fmla="*/ 536490 h 1064523"/>
              <a:gd name="connsiteX3" fmla="*/ 1004552 w 1063626"/>
              <a:gd name="connsiteY3" fmla="*/ 459216 h 1064523"/>
              <a:gd name="connsiteX4" fmla="*/ 1043189 w 1063626"/>
              <a:gd name="connsiteY4" fmla="*/ 845582 h 1064523"/>
              <a:gd name="connsiteX5" fmla="*/ 978794 w 1063626"/>
              <a:gd name="connsiteY5" fmla="*/ 1064523 h 1064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3626" h="1064523">
                <a:moveTo>
                  <a:pt x="0" y="47092"/>
                </a:moveTo>
                <a:cubicBezTo>
                  <a:pt x="246845" y="6309"/>
                  <a:pt x="493690" y="-34474"/>
                  <a:pt x="566670" y="47092"/>
                </a:cubicBezTo>
                <a:cubicBezTo>
                  <a:pt x="639650" y="128658"/>
                  <a:pt x="364902" y="467803"/>
                  <a:pt x="437882" y="536490"/>
                </a:cubicBezTo>
                <a:cubicBezTo>
                  <a:pt x="510862" y="605177"/>
                  <a:pt x="903668" y="407701"/>
                  <a:pt x="1004552" y="459216"/>
                </a:cubicBezTo>
                <a:cubicBezTo>
                  <a:pt x="1105437" y="510731"/>
                  <a:pt x="1047482" y="744698"/>
                  <a:pt x="1043189" y="845582"/>
                </a:cubicBezTo>
                <a:cubicBezTo>
                  <a:pt x="1038896" y="946466"/>
                  <a:pt x="1008845" y="1005494"/>
                  <a:pt x="978794" y="106452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11" name="Straight Connector 10"/>
          <p:cNvCxnSpPr/>
          <p:nvPr/>
        </p:nvCxnSpPr>
        <p:spPr>
          <a:xfrm>
            <a:off x="3048000" y="4648200"/>
            <a:ext cx="1752600"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048000" y="5257800"/>
            <a:ext cx="1828800" cy="0"/>
          </a:xfrm>
          <a:prstGeom prst="line">
            <a:avLst/>
          </a:prstGeom>
          <a:ln w="19050">
            <a:solidFill>
              <a:schemeClr val="bg1"/>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5471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533400" y="2590801"/>
            <a:ext cx="8229600" cy="1981200"/>
          </a:xfrm>
          <a:ln>
            <a:noFill/>
          </a:ln>
        </p:spPr>
        <p:txBody>
          <a:bodyPr>
            <a:normAutofit lnSpcReduction="10000"/>
          </a:bodyPr>
          <a:lstStyle/>
          <a:p>
            <a:pPr algn="just">
              <a:buFontTx/>
              <a:buNone/>
            </a:pPr>
            <a:r>
              <a:rPr lang="en-US" sz="3200" b="1" dirty="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văn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qui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qui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tắc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thống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nhất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để</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lập</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trong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đó</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có</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các</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về</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trình</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bày</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2" name="TextBox 1"/>
          <p:cNvSpPr txBox="1"/>
          <p:nvPr/>
        </p:nvSpPr>
        <p:spPr>
          <a:xfrm>
            <a:off x="1143000" y="348754"/>
            <a:ext cx="7315200" cy="646331"/>
          </a:xfrm>
          <a:prstGeom prst="rect">
            <a:avLst/>
          </a:prstGeom>
          <a:noFill/>
          <a:effectLst>
            <a:glow rad="228600">
              <a:schemeClr val="accent2">
                <a:satMod val="175000"/>
                <a:alpha val="40000"/>
              </a:schemeClr>
            </a:glow>
          </a:effectLst>
          <a:scene3d>
            <a:camera prst="orthographicFront"/>
            <a:lightRig rig="threePt" dir="t"/>
          </a:scene3d>
          <a:sp3d>
            <a:bevelT w="139700" prst="cross"/>
          </a:sp3d>
        </p:spPr>
        <p:txBody>
          <a:bodyPr wrap="square" rtlCol="0">
            <a:spAutoFit/>
          </a:bodyPr>
          <a:lstStyle/>
          <a:p>
            <a:r>
              <a:rPr lang="en-US" sz="3600" b="1" dirty="0" err="1">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Tiêu</a:t>
            </a:r>
            <a:r>
              <a:rPr lang="en-US" sz="3600" b="1" dirty="0">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 </a:t>
            </a:r>
            <a:r>
              <a:rPr lang="en-US" sz="3600" b="1" dirty="0" err="1">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chuẩn</a:t>
            </a:r>
            <a:r>
              <a:rPr lang="en-US" sz="3600" b="1" dirty="0">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 </a:t>
            </a:r>
            <a:r>
              <a:rPr lang="en-US" sz="3600" b="1" dirty="0" err="1">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bản</a:t>
            </a:r>
            <a:r>
              <a:rPr lang="en-US" sz="3600" b="1" dirty="0">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 </a:t>
            </a:r>
            <a:r>
              <a:rPr lang="en-US" sz="3600" b="1" dirty="0" err="1">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vẽ</a:t>
            </a:r>
            <a:r>
              <a:rPr lang="en-US" sz="3600" b="1" dirty="0">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 </a:t>
            </a:r>
            <a:r>
              <a:rPr lang="en-US" sz="3600" b="1" dirty="0" err="1">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kỹ</a:t>
            </a:r>
            <a:r>
              <a:rPr lang="en-US" sz="3600" b="1" dirty="0">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 </a:t>
            </a:r>
            <a:r>
              <a:rPr lang="en-US" sz="3600" b="1" dirty="0" err="1">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thuật</a:t>
            </a:r>
            <a:r>
              <a:rPr lang="en-US" sz="3600" b="1" dirty="0">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 </a:t>
            </a:r>
            <a:r>
              <a:rPr lang="en-US" sz="3600" b="1" dirty="0" err="1">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là</a:t>
            </a:r>
            <a:r>
              <a:rPr lang="en-US" sz="3600" b="1" dirty="0">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 </a:t>
            </a:r>
            <a:r>
              <a:rPr lang="en-US" sz="3600" b="1" dirty="0" err="1">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gì</a:t>
            </a:r>
            <a:r>
              <a:rPr lang="en-US" sz="3600" b="1" dirty="0">
                <a:ln>
                  <a:solidFill>
                    <a:srgbClr val="FFFF00"/>
                  </a:solidFill>
                </a:ln>
                <a:solidFill>
                  <a:srgbClr val="C00000"/>
                </a:solidFill>
                <a:effectLst>
                  <a:reflection blurRad="6350" stA="55000" endA="50" endPos="85000" dist="29997" dir="5400000" sy="-100000" algn="bl" rotWithShape="0"/>
                </a:effectLst>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2000" fill="hold"/>
                                        <p:tgtEl>
                                          <p:spTgt spid="512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512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 y="533400"/>
            <a:ext cx="8610600" cy="2468563"/>
          </a:xfrm>
        </p:spPr>
        <p:txBody>
          <a:bodyPr>
            <a:normAutofit fontScale="90000"/>
          </a:bodyPr>
          <a:lstStyle/>
          <a:p>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hình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biểu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diễn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trên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được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thể</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hiện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bằng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nhiều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nét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khác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nhau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a:t>
            </a:r>
            <a:br>
              <a:rPr lang="en-US" sz="3200" b="1" dirty="0">
                <a:effectLst>
                  <a:outerShdw blurRad="38100" dist="38100" dir="2700000" algn="tl">
                    <a:srgbClr val="000000">
                      <a:alpha val="43137"/>
                    </a:srgbClr>
                  </a:outerShdw>
                </a:effectLst>
                <a:latin typeface="Times New Roman" pitchFamily="18" charset="0"/>
                <a:cs typeface="Times New Roman" pitchFamily="18" charset="0"/>
              </a:rPr>
            </a:br>
            <a:r>
              <a:rPr lang="en-US" sz="3200" b="1" dirty="0">
                <a:effectLst>
                  <a:outerShdw blurRad="38100" dist="38100" dir="2700000" algn="tl">
                    <a:srgbClr val="000000">
                      <a:alpha val="43137"/>
                    </a:srgbClr>
                  </a:outerShdw>
                </a:effectLst>
                <a:latin typeface="Times New Roman" pitchFamily="18" charset="0"/>
                <a:cs typeface="Times New Roman" pitchFamily="18" charset="0"/>
              </a:rPr>
              <a:t>- Theo TCVN 8 – 20: 2002 (ISO 128 – 20: 1996)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quy</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tên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gọi</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hình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dạng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chiều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rộng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ứng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dụng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nét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như</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sau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72801" y="1600200"/>
            <a:ext cx="779839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2895600" y="2514600"/>
            <a:ext cx="1981200" cy="0"/>
          </a:xfrm>
          <a:prstGeom prst="line">
            <a:avLst/>
          </a:prstGeom>
          <a:ln w="28575"/>
        </p:spPr>
        <p:style>
          <a:lnRef idx="2">
            <a:schemeClr val="dk1"/>
          </a:lnRef>
          <a:fillRef idx="0">
            <a:schemeClr val="dk1"/>
          </a:fillRef>
          <a:effectRef idx="1">
            <a:schemeClr val="dk1"/>
          </a:effectRef>
          <a:fontRef idx="minor">
            <a:schemeClr val="tx1"/>
          </a:fontRef>
        </p:style>
      </p:cxnSp>
      <p:cxnSp>
        <p:nvCxnSpPr>
          <p:cNvPr id="4" name="Straight Connector 3"/>
          <p:cNvCxnSpPr/>
          <p:nvPr/>
        </p:nvCxnSpPr>
        <p:spPr>
          <a:xfrm>
            <a:off x="3048000" y="3657600"/>
            <a:ext cx="1905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048000" y="4267200"/>
            <a:ext cx="1828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3542764" y="4675021"/>
            <a:ext cx="953036" cy="373498"/>
          </a:xfrm>
          <a:custGeom>
            <a:avLst/>
            <a:gdLst>
              <a:gd name="connsiteX0" fmla="*/ 0 w 1056067"/>
              <a:gd name="connsiteY0" fmla="*/ 334851 h 347729"/>
              <a:gd name="connsiteX1" fmla="*/ 193183 w 1056067"/>
              <a:gd name="connsiteY1" fmla="*/ 0 h 347729"/>
              <a:gd name="connsiteX2" fmla="*/ 334850 w 1056067"/>
              <a:gd name="connsiteY2" fmla="*/ 334851 h 347729"/>
              <a:gd name="connsiteX3" fmla="*/ 450760 w 1056067"/>
              <a:gd name="connsiteY3" fmla="*/ 38636 h 347729"/>
              <a:gd name="connsiteX4" fmla="*/ 579549 w 1056067"/>
              <a:gd name="connsiteY4" fmla="*/ 270456 h 347729"/>
              <a:gd name="connsiteX5" fmla="*/ 850005 w 1056067"/>
              <a:gd name="connsiteY5" fmla="*/ 12879 h 347729"/>
              <a:gd name="connsiteX6" fmla="*/ 1056067 w 1056067"/>
              <a:gd name="connsiteY6" fmla="*/ 347729 h 347729"/>
              <a:gd name="connsiteX0" fmla="*/ 0 w 1056067"/>
              <a:gd name="connsiteY0" fmla="*/ 348021 h 360899"/>
              <a:gd name="connsiteX1" fmla="*/ 193183 w 1056067"/>
              <a:gd name="connsiteY1" fmla="*/ 13170 h 360899"/>
              <a:gd name="connsiteX2" fmla="*/ 334850 w 1056067"/>
              <a:gd name="connsiteY2" fmla="*/ 348021 h 360899"/>
              <a:gd name="connsiteX3" fmla="*/ 476518 w 1056067"/>
              <a:gd name="connsiteY3" fmla="*/ 290 h 360899"/>
              <a:gd name="connsiteX4" fmla="*/ 579549 w 1056067"/>
              <a:gd name="connsiteY4" fmla="*/ 283626 h 360899"/>
              <a:gd name="connsiteX5" fmla="*/ 850005 w 1056067"/>
              <a:gd name="connsiteY5" fmla="*/ 26049 h 360899"/>
              <a:gd name="connsiteX6" fmla="*/ 1056067 w 1056067"/>
              <a:gd name="connsiteY6" fmla="*/ 360899 h 360899"/>
              <a:gd name="connsiteX0" fmla="*/ 0 w 1056067"/>
              <a:gd name="connsiteY0" fmla="*/ 347741 h 360660"/>
              <a:gd name="connsiteX1" fmla="*/ 193183 w 1056067"/>
              <a:gd name="connsiteY1" fmla="*/ 12890 h 360660"/>
              <a:gd name="connsiteX2" fmla="*/ 334850 w 1056067"/>
              <a:gd name="connsiteY2" fmla="*/ 347741 h 360660"/>
              <a:gd name="connsiteX3" fmla="*/ 476518 w 1056067"/>
              <a:gd name="connsiteY3" fmla="*/ 10 h 360660"/>
              <a:gd name="connsiteX4" fmla="*/ 631064 w 1056067"/>
              <a:gd name="connsiteY4" fmla="*/ 360620 h 360660"/>
              <a:gd name="connsiteX5" fmla="*/ 850005 w 1056067"/>
              <a:gd name="connsiteY5" fmla="*/ 25769 h 360660"/>
              <a:gd name="connsiteX6" fmla="*/ 1056067 w 1056067"/>
              <a:gd name="connsiteY6" fmla="*/ 360619 h 360660"/>
              <a:gd name="connsiteX0" fmla="*/ 0 w 953036"/>
              <a:gd name="connsiteY0" fmla="*/ 347741 h 373498"/>
              <a:gd name="connsiteX1" fmla="*/ 193183 w 953036"/>
              <a:gd name="connsiteY1" fmla="*/ 12890 h 373498"/>
              <a:gd name="connsiteX2" fmla="*/ 334850 w 953036"/>
              <a:gd name="connsiteY2" fmla="*/ 347741 h 373498"/>
              <a:gd name="connsiteX3" fmla="*/ 476518 w 953036"/>
              <a:gd name="connsiteY3" fmla="*/ 10 h 373498"/>
              <a:gd name="connsiteX4" fmla="*/ 631064 w 953036"/>
              <a:gd name="connsiteY4" fmla="*/ 360620 h 373498"/>
              <a:gd name="connsiteX5" fmla="*/ 850005 w 953036"/>
              <a:gd name="connsiteY5" fmla="*/ 25769 h 373498"/>
              <a:gd name="connsiteX6" fmla="*/ 953036 w 953036"/>
              <a:gd name="connsiteY6" fmla="*/ 373498 h 3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3036" h="373498">
                <a:moveTo>
                  <a:pt x="0" y="347741"/>
                </a:moveTo>
                <a:cubicBezTo>
                  <a:pt x="68687" y="180315"/>
                  <a:pt x="137375" y="12890"/>
                  <a:pt x="193183" y="12890"/>
                </a:cubicBezTo>
                <a:cubicBezTo>
                  <a:pt x="248991" y="12890"/>
                  <a:pt x="287628" y="349888"/>
                  <a:pt x="334850" y="347741"/>
                </a:cubicBezTo>
                <a:cubicBezTo>
                  <a:pt x="382072" y="345594"/>
                  <a:pt x="427149" y="-2136"/>
                  <a:pt x="476518" y="10"/>
                </a:cubicBezTo>
                <a:cubicBezTo>
                  <a:pt x="525887" y="2156"/>
                  <a:pt x="568816" y="356327"/>
                  <a:pt x="631064" y="360620"/>
                </a:cubicBezTo>
                <a:cubicBezTo>
                  <a:pt x="693312" y="364913"/>
                  <a:pt x="796343" y="23623"/>
                  <a:pt x="850005" y="25769"/>
                </a:cubicBezTo>
                <a:cubicBezTo>
                  <a:pt x="903667" y="27915"/>
                  <a:pt x="929425" y="330569"/>
                  <a:pt x="953036" y="373498"/>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0" name="Straight Connector 9"/>
          <p:cNvCxnSpPr/>
          <p:nvPr/>
        </p:nvCxnSpPr>
        <p:spPr>
          <a:xfrm flipH="1">
            <a:off x="3048000" y="5334000"/>
            <a:ext cx="1752600"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48000" y="5867400"/>
            <a:ext cx="1752600" cy="0"/>
          </a:xfrm>
          <a:prstGeom prst="line">
            <a:avLst/>
          </a:prstGeom>
          <a:ln>
            <a:solidFill>
              <a:schemeClr val="bg1"/>
            </a:solidFill>
            <a:prstDash val="lgDashDot"/>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2000" fill="hold"/>
                                        <p:tgtEl>
                                          <p:spTgt spid="16386"/>
                                        </p:tgtEl>
                                        <p:attrNameLst>
                                          <p:attrName>ppt_x</p:attrName>
                                        </p:attrNameLst>
                                      </p:cBhvr>
                                      <p:tavLst>
                                        <p:tav tm="0">
                                          <p:val>
                                            <p:strVal val="#ppt_x"/>
                                          </p:val>
                                        </p:tav>
                                        <p:tav tm="100000">
                                          <p:val>
                                            <p:strVal val="#ppt_x"/>
                                          </p:val>
                                        </p:tav>
                                      </p:tavLst>
                                    </p:anim>
                                    <p:anim calcmode="lin" valueType="num">
                                      <p:cBhvr additive="base">
                                        <p:cTn id="8" dur="2000" fill="hold"/>
                                        <p:tgtEl>
                                          <p:spTgt spid="1638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14400" y="1143000"/>
            <a:ext cx="8229600" cy="1143000"/>
          </a:xfrm>
        </p:spPr>
        <p:txBody>
          <a:bodyPr rtlCol="0">
            <a:normAutofit/>
          </a:bodyPr>
          <a:lstStyle/>
          <a:p>
            <a:pPr fontAlgn="auto">
              <a:spcAft>
                <a:spcPts val="0"/>
              </a:spcAft>
              <a:defRPr/>
            </a:pP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Việc</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qui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chiều</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rộng</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nét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có</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liên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quan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gì</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đến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bút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17411" name="Rectangle 3"/>
          <p:cNvSpPr>
            <a:spLocks noGrp="1" noChangeArrowheads="1"/>
          </p:cNvSpPr>
          <p:nvPr>
            <p:ph idx="1"/>
          </p:nvPr>
        </p:nvSpPr>
        <p:spPr>
          <a:xfrm>
            <a:off x="457200" y="2805113"/>
            <a:ext cx="8229600" cy="3214687"/>
          </a:xfrm>
        </p:spPr>
        <p:txBody>
          <a:bodyPr/>
          <a:lstStyle/>
          <a:p>
            <a:pPr algn="just">
              <a:buFontTx/>
              <a:buNone/>
            </a:pPr>
            <a:r>
              <a:rPr lang="en-US" sz="3200" b="1" dirty="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Nó</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liên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quan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đến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độ</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rộng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độ</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cứng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độ</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mềm</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ngòi</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bút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Chiều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rộng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nét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được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chọn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trong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dãy</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kích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thước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sau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0,13 ; 0,18 ; 0,25 ; 0,35 ; 0,7 ; 1,4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2 mm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2000" fill="hold"/>
                                        <p:tgtEl>
                                          <p:spTgt spid="17410"/>
                                        </p:tgtEl>
                                        <p:attrNameLst>
                                          <p:attrName>ppt_x</p:attrName>
                                        </p:attrNameLst>
                                      </p:cBhvr>
                                      <p:tavLst>
                                        <p:tav tm="0">
                                          <p:val>
                                            <p:strVal val="#ppt_x"/>
                                          </p:val>
                                        </p:tav>
                                        <p:tav tm="100000">
                                          <p:val>
                                            <p:strVal val="#ppt_x"/>
                                          </p:val>
                                        </p:tav>
                                      </p:tavLst>
                                    </p:anim>
                                    <p:anim calcmode="lin" valueType="num">
                                      <p:cBhvr additive="base">
                                        <p:cTn id="8" dur="2000" fill="hold"/>
                                        <p:tgtEl>
                                          <p:spTgt spid="1741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1">
                                            <p:txEl>
                                              <p:pRg st="0" end="0"/>
                                            </p:txEl>
                                          </p:spTgt>
                                        </p:tgtEl>
                                        <p:attrNameLst>
                                          <p:attrName>style.visibility</p:attrName>
                                        </p:attrNameLst>
                                      </p:cBhvr>
                                      <p:to>
                                        <p:strVal val="visible"/>
                                      </p:to>
                                    </p:set>
                                    <p:anim calcmode="lin" valueType="num">
                                      <p:cBhvr additive="base">
                                        <p:cTn id="13" dur="20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74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11">
                                            <p:txEl>
                                              <p:pRg st="1" end="1"/>
                                            </p:txEl>
                                          </p:spTgt>
                                        </p:tgtEl>
                                        <p:attrNameLst>
                                          <p:attrName>style.visibility</p:attrName>
                                        </p:attrNameLst>
                                      </p:cBhvr>
                                      <p:to>
                                        <p:strVal val="visible"/>
                                      </p:to>
                                    </p:set>
                                    <p:anim calcmode="lin" valueType="num">
                                      <p:cBhvr additive="base">
                                        <p:cTn id="19" dur="20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74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371600"/>
            <a:ext cx="8229600" cy="1143000"/>
          </a:xfrm>
        </p:spPr>
        <p:txBody>
          <a:bodyPr rtlCol="0">
            <a:normAutofit/>
          </a:bodyPr>
          <a:lstStyle/>
          <a:p>
            <a:pPr fontAlgn="auto">
              <a:spcAft>
                <a:spcPts val="0"/>
              </a:spcAft>
              <a:defRPr/>
            </a:pP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Yêu</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cầu</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chữ</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viết</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trên</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như</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thế</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nào</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20483" name="Rectangle 3"/>
          <p:cNvSpPr>
            <a:spLocks noGrp="1" noChangeArrowheads="1"/>
          </p:cNvSpPr>
          <p:nvPr>
            <p:ph idx="1"/>
          </p:nvPr>
        </p:nvSpPr>
        <p:spPr>
          <a:xfrm>
            <a:off x="685800" y="3048000"/>
            <a:ext cx="7772400" cy="2798762"/>
          </a:xfrm>
        </p:spPr>
        <p:txBody>
          <a:bodyPr rtlCol="0">
            <a:normAutofit/>
          </a:bodyPr>
          <a:lstStyle/>
          <a:p>
            <a:pPr marL="274320" indent="-274320" fontAlgn="auto">
              <a:spcAft>
                <a:spcPts val="0"/>
              </a:spcAft>
              <a:buClr>
                <a:schemeClr val="accent3"/>
              </a:buClr>
              <a:buFontTx/>
              <a:buNone/>
              <a:defRPr/>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Chữ</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viết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phải</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theo</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mẫu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qui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định</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a:p>
            <a:pPr marL="274320" indent="-274320" algn="just" fontAlgn="auto">
              <a:spcAft>
                <a:spcPts val="0"/>
              </a:spcAft>
              <a:buClr>
                <a:schemeClr val="accent3"/>
              </a:buClr>
              <a:buFontTx/>
              <a:buNone/>
              <a:defRPr/>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Chữ</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viết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ghi</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trên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được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qui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theo</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VN 7284-2:2003(ISO 3092-2: 2000)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gồm</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khổ</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chữ</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kiểu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chữ</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2000" fill="hold"/>
                                        <p:tgtEl>
                                          <p:spTgt spid="20482"/>
                                        </p:tgtEl>
                                        <p:attrNameLst>
                                          <p:attrName>ppt_x</p:attrName>
                                        </p:attrNameLst>
                                      </p:cBhvr>
                                      <p:tavLst>
                                        <p:tav tm="0">
                                          <p:val>
                                            <p:strVal val="#ppt_x"/>
                                          </p:val>
                                        </p:tav>
                                        <p:tav tm="100000">
                                          <p:val>
                                            <p:strVal val="#ppt_x"/>
                                          </p:val>
                                        </p:tav>
                                      </p:tavLst>
                                    </p:anim>
                                    <p:anim calcmode="lin" valueType="num">
                                      <p:cBhvr additive="base">
                                        <p:cTn id="8" dur="2000" fill="hold"/>
                                        <p:tgtEl>
                                          <p:spTgt spid="2048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83">
                                            <p:txEl>
                                              <p:pRg st="0" end="0"/>
                                            </p:txEl>
                                          </p:spTgt>
                                        </p:tgtEl>
                                        <p:attrNameLst>
                                          <p:attrName>style.visibility</p:attrName>
                                        </p:attrNameLst>
                                      </p:cBhvr>
                                      <p:to>
                                        <p:strVal val="visible"/>
                                      </p:to>
                                    </p:set>
                                    <p:anim calcmode="lin" valueType="num">
                                      <p:cBhvr additive="base">
                                        <p:cTn id="13" dur="20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483">
                                            <p:txEl>
                                              <p:pRg st="1" end="1"/>
                                            </p:txEl>
                                          </p:spTgt>
                                        </p:tgtEl>
                                        <p:attrNameLst>
                                          <p:attrName>style.visibility</p:attrName>
                                        </p:attrNameLst>
                                      </p:cBhvr>
                                      <p:to>
                                        <p:strVal val="visible"/>
                                      </p:to>
                                    </p:set>
                                    <p:anim calcmode="lin" valueType="num">
                                      <p:cBhvr additive="base">
                                        <p:cTn id="19" dur="20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048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a:solidFill>
                  <a:srgbClr val="FF0000"/>
                </a:solidFill>
                <a:latin typeface="Times New Roman" pitchFamily="18" charset="0"/>
                <a:cs typeface="Times New Roman" pitchFamily="18" charset="0"/>
              </a:rPr>
              <a:t>4. CHỮ VIẾT</a:t>
            </a:r>
          </a:p>
        </p:txBody>
      </p:sp>
      <p:sp>
        <p:nvSpPr>
          <p:cNvPr id="3" name="Content Placeholder 2"/>
          <p:cNvSpPr>
            <a:spLocks noGrp="1"/>
          </p:cNvSpPr>
          <p:nvPr>
            <p:ph idx="1"/>
          </p:nvPr>
        </p:nvSpPr>
        <p:spPr/>
        <p:txBody>
          <a:bodyPr/>
          <a:lstStyle/>
          <a:p>
            <a:pPr>
              <a:buFontTx/>
              <a:buChar char="-"/>
            </a:pPr>
            <a:r>
              <a:rPr lang="en-US" dirty="0" err="1">
                <a:latin typeface="Times New Roman" pitchFamily="18" charset="0"/>
                <a:cs typeface="Times New Roman" pitchFamily="18" charset="0"/>
              </a:rPr>
              <a:t>Khổ</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t>
            </a:r>
            <a:r>
              <a:rPr lang="en-US" dirty="0">
                <a:latin typeface="Times New Roman" pitchFamily="18" charset="0"/>
                <a:cs typeface="Times New Roman" pitchFamily="18" charset="0"/>
              </a:rPr>
              <a:t> (h)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milimet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gồm</a:t>
            </a:r>
            <a:r>
              <a:rPr lang="en-US" dirty="0">
                <a:latin typeface="Times New Roman" pitchFamily="18" charset="0"/>
                <a:cs typeface="Times New Roman" pitchFamily="18" charset="0"/>
              </a:rPr>
              <a:t>: 1,8 ; 2,5 ; 3,5 ; 5 ; 7 ; 10 ; 14 ; 20 mm</a:t>
            </a:r>
          </a:p>
          <a:p>
            <a:pPr>
              <a:buFontTx/>
              <a:buChar char="-"/>
            </a:pPr>
            <a:r>
              <a:rPr lang="en-US" dirty="0" err="1">
                <a:latin typeface="Times New Roman" pitchFamily="18" charset="0"/>
                <a:cs typeface="Times New Roman" pitchFamily="18" charset="0"/>
              </a:rPr>
              <a:t>Chiều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rộng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nét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lấy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1/10 </a:t>
            </a:r>
            <a:r>
              <a:rPr lang="en-US" dirty="0" err="1">
                <a:latin typeface="Times New Roman" pitchFamily="18" charset="0"/>
                <a:cs typeface="Times New Roman" pitchFamily="18" charset="0"/>
              </a:rPr>
              <a:t>khổ</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t>
            </a:r>
            <a:endParaRPr lang="en-US"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Kiểu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dùng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kỹ</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dùng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kiểu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đứng</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191238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24"/>
          <p:cNvGrpSpPr>
            <a:grpSpLocks/>
          </p:cNvGrpSpPr>
          <p:nvPr/>
        </p:nvGrpSpPr>
        <p:grpSpPr bwMode="auto">
          <a:xfrm>
            <a:off x="1905000" y="1371600"/>
            <a:ext cx="5029200" cy="4800600"/>
            <a:chOff x="1173" y="528"/>
            <a:chExt cx="2811" cy="2922"/>
          </a:xfrm>
        </p:grpSpPr>
        <p:sp>
          <p:nvSpPr>
            <p:cNvPr id="6" name="Line 25"/>
            <p:cNvSpPr>
              <a:spLocks noChangeShapeType="1"/>
            </p:cNvSpPr>
            <p:nvPr/>
          </p:nvSpPr>
          <p:spPr bwMode="auto">
            <a:xfrm>
              <a:off x="1173" y="1575"/>
              <a:ext cx="1" cy="1494"/>
            </a:xfrm>
            <a:prstGeom prst="line">
              <a:avLst/>
            </a:prstGeom>
            <a:noFill/>
            <a:ln w="28575">
              <a:solidFill>
                <a:srgbClr val="000000"/>
              </a:solidFill>
              <a:round/>
              <a:headEnd/>
              <a:tailEnd/>
            </a:ln>
          </p:spPr>
          <p:txBody>
            <a:bodyPr/>
            <a:lstStyle/>
            <a:p>
              <a:endParaRPr lang="vi-VN"/>
            </a:p>
          </p:txBody>
        </p:sp>
        <p:sp>
          <p:nvSpPr>
            <p:cNvPr id="7" name="Line 26"/>
            <p:cNvSpPr>
              <a:spLocks noChangeShapeType="1"/>
            </p:cNvSpPr>
            <p:nvPr/>
          </p:nvSpPr>
          <p:spPr bwMode="auto">
            <a:xfrm>
              <a:off x="1173" y="3069"/>
              <a:ext cx="300" cy="1"/>
            </a:xfrm>
            <a:prstGeom prst="line">
              <a:avLst/>
            </a:prstGeom>
            <a:noFill/>
            <a:ln w="28575">
              <a:solidFill>
                <a:srgbClr val="000000"/>
              </a:solidFill>
              <a:round/>
              <a:headEnd/>
              <a:tailEnd/>
            </a:ln>
          </p:spPr>
          <p:txBody>
            <a:bodyPr/>
            <a:lstStyle/>
            <a:p>
              <a:endParaRPr lang="vi-VN"/>
            </a:p>
          </p:txBody>
        </p:sp>
        <p:sp>
          <p:nvSpPr>
            <p:cNvPr id="8" name="Freeform 27"/>
            <p:cNvSpPr>
              <a:spLocks/>
            </p:cNvSpPr>
            <p:nvPr/>
          </p:nvSpPr>
          <p:spPr bwMode="auto">
            <a:xfrm>
              <a:off x="1473" y="2321"/>
              <a:ext cx="1492" cy="748"/>
            </a:xfrm>
            <a:custGeom>
              <a:avLst/>
              <a:gdLst>
                <a:gd name="T0" fmla="*/ 2 w 7398"/>
                <a:gd name="T1" fmla="*/ 1 h 3702"/>
                <a:gd name="T2" fmla="*/ 2 w 7398"/>
                <a:gd name="T3" fmla="*/ 1 h 3702"/>
                <a:gd name="T4" fmla="*/ 2 w 7398"/>
                <a:gd name="T5" fmla="*/ 1 h 3702"/>
                <a:gd name="T6" fmla="*/ 2 w 7398"/>
                <a:gd name="T7" fmla="*/ 1 h 3702"/>
                <a:gd name="T8" fmla="*/ 2 w 7398"/>
                <a:gd name="T9" fmla="*/ 1 h 3702"/>
                <a:gd name="T10" fmla="*/ 2 w 7398"/>
                <a:gd name="T11" fmla="*/ 1 h 3702"/>
                <a:gd name="T12" fmla="*/ 2 w 7398"/>
                <a:gd name="T13" fmla="*/ 1 h 3702"/>
                <a:gd name="T14" fmla="*/ 2 w 7398"/>
                <a:gd name="T15" fmla="*/ 1 h 3702"/>
                <a:gd name="T16" fmla="*/ 2 w 7398"/>
                <a:gd name="T17" fmla="*/ 1 h 3702"/>
                <a:gd name="T18" fmla="*/ 2 w 7398"/>
                <a:gd name="T19" fmla="*/ 1 h 3702"/>
                <a:gd name="T20" fmla="*/ 2 w 7398"/>
                <a:gd name="T21" fmla="*/ 1 h 3702"/>
                <a:gd name="T22" fmla="*/ 2 w 7398"/>
                <a:gd name="T23" fmla="*/ 0 h 3702"/>
                <a:gd name="T24" fmla="*/ 2 w 7398"/>
                <a:gd name="T25" fmla="*/ 0 h 3702"/>
                <a:gd name="T26" fmla="*/ 2 w 7398"/>
                <a:gd name="T27" fmla="*/ 0 h 3702"/>
                <a:gd name="T28" fmla="*/ 2 w 7398"/>
                <a:gd name="T29" fmla="*/ 0 h 3702"/>
                <a:gd name="T30" fmla="*/ 2 w 7398"/>
                <a:gd name="T31" fmla="*/ 0 h 3702"/>
                <a:gd name="T32" fmla="*/ 2 w 7398"/>
                <a:gd name="T33" fmla="*/ 0 h 3702"/>
                <a:gd name="T34" fmla="*/ 2 w 7398"/>
                <a:gd name="T35" fmla="*/ 0 h 3702"/>
                <a:gd name="T36" fmla="*/ 2 w 7398"/>
                <a:gd name="T37" fmla="*/ 0 h 3702"/>
                <a:gd name="T38" fmla="*/ 2 w 7398"/>
                <a:gd name="T39" fmla="*/ 0 h 3702"/>
                <a:gd name="T40" fmla="*/ 2 w 7398"/>
                <a:gd name="T41" fmla="*/ 0 h 3702"/>
                <a:gd name="T42" fmla="*/ 2 w 7398"/>
                <a:gd name="T43" fmla="*/ 0 h 3702"/>
                <a:gd name="T44" fmla="*/ 2 w 7398"/>
                <a:gd name="T45" fmla="*/ 0 h 3702"/>
                <a:gd name="T46" fmla="*/ 1 w 7398"/>
                <a:gd name="T47" fmla="*/ 0 h 3702"/>
                <a:gd name="T48" fmla="*/ 1 w 7398"/>
                <a:gd name="T49" fmla="*/ 0 h 3702"/>
                <a:gd name="T50" fmla="*/ 1 w 7398"/>
                <a:gd name="T51" fmla="*/ 0 h 3702"/>
                <a:gd name="T52" fmla="*/ 1 w 7398"/>
                <a:gd name="T53" fmla="*/ 0 h 3702"/>
                <a:gd name="T54" fmla="*/ 1 w 7398"/>
                <a:gd name="T55" fmla="*/ 0 h 3702"/>
                <a:gd name="T56" fmla="*/ 1 w 7398"/>
                <a:gd name="T57" fmla="*/ 0 h 3702"/>
                <a:gd name="T58" fmla="*/ 1 w 7398"/>
                <a:gd name="T59" fmla="*/ 0 h 3702"/>
                <a:gd name="T60" fmla="*/ 1 w 7398"/>
                <a:gd name="T61" fmla="*/ 0 h 3702"/>
                <a:gd name="T62" fmla="*/ 1 w 7398"/>
                <a:gd name="T63" fmla="*/ 0 h 3702"/>
                <a:gd name="T64" fmla="*/ 1 w 7398"/>
                <a:gd name="T65" fmla="*/ 0 h 3702"/>
                <a:gd name="T66" fmla="*/ 1 w 7398"/>
                <a:gd name="T67" fmla="*/ 0 h 3702"/>
                <a:gd name="T68" fmla="*/ 1 w 7398"/>
                <a:gd name="T69" fmla="*/ 0 h 3702"/>
                <a:gd name="T70" fmla="*/ 1 w 7398"/>
                <a:gd name="T71" fmla="*/ 0 h 3702"/>
                <a:gd name="T72" fmla="*/ 1 w 7398"/>
                <a:gd name="T73" fmla="*/ 0 h 3702"/>
                <a:gd name="T74" fmla="*/ 0 w 7398"/>
                <a:gd name="T75" fmla="*/ 0 h 3702"/>
                <a:gd name="T76" fmla="*/ 0 w 7398"/>
                <a:gd name="T77" fmla="*/ 0 h 3702"/>
                <a:gd name="T78" fmla="*/ 0 w 7398"/>
                <a:gd name="T79" fmla="*/ 0 h 3702"/>
                <a:gd name="T80" fmla="*/ 0 w 7398"/>
                <a:gd name="T81" fmla="*/ 0 h 3702"/>
                <a:gd name="T82" fmla="*/ 0 w 7398"/>
                <a:gd name="T83" fmla="*/ 0 h 3702"/>
                <a:gd name="T84" fmla="*/ 0 w 7398"/>
                <a:gd name="T85" fmla="*/ 1 h 3702"/>
                <a:gd name="T86" fmla="*/ 0 w 7398"/>
                <a:gd name="T87" fmla="*/ 1 h 3702"/>
                <a:gd name="T88" fmla="*/ 0 w 7398"/>
                <a:gd name="T89" fmla="*/ 1 h 3702"/>
                <a:gd name="T90" fmla="*/ 0 w 7398"/>
                <a:gd name="T91" fmla="*/ 1 h 3702"/>
                <a:gd name="T92" fmla="*/ 0 w 7398"/>
                <a:gd name="T93" fmla="*/ 1 h 3702"/>
                <a:gd name="T94" fmla="*/ 0 w 7398"/>
                <a:gd name="T95" fmla="*/ 1 h 3702"/>
                <a:gd name="T96" fmla="*/ 0 w 7398"/>
                <a:gd name="T97" fmla="*/ 1 h 3702"/>
                <a:gd name="T98" fmla="*/ 0 w 7398"/>
                <a:gd name="T99" fmla="*/ 1 h 3702"/>
                <a:gd name="T100" fmla="*/ 0 w 7398"/>
                <a:gd name="T101" fmla="*/ 1 h 3702"/>
                <a:gd name="T102" fmla="*/ 0 w 7398"/>
                <a:gd name="T103" fmla="*/ 1 h 3702"/>
                <a:gd name="T104" fmla="*/ 0 w 7398"/>
                <a:gd name="T105" fmla="*/ 1 h 37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398" h="3702">
                  <a:moveTo>
                    <a:pt x="7398" y="3702"/>
                  </a:moveTo>
                  <a:lnTo>
                    <a:pt x="7391" y="3478"/>
                  </a:lnTo>
                  <a:lnTo>
                    <a:pt x="7371" y="3256"/>
                  </a:lnTo>
                  <a:lnTo>
                    <a:pt x="7337" y="3034"/>
                  </a:lnTo>
                  <a:lnTo>
                    <a:pt x="7290" y="2817"/>
                  </a:lnTo>
                  <a:lnTo>
                    <a:pt x="7230" y="2601"/>
                  </a:lnTo>
                  <a:lnTo>
                    <a:pt x="7158" y="2390"/>
                  </a:lnTo>
                  <a:lnTo>
                    <a:pt x="7072" y="2183"/>
                  </a:lnTo>
                  <a:lnTo>
                    <a:pt x="6975" y="1982"/>
                  </a:lnTo>
                  <a:lnTo>
                    <a:pt x="6865" y="1787"/>
                  </a:lnTo>
                  <a:lnTo>
                    <a:pt x="6743" y="1599"/>
                  </a:lnTo>
                  <a:lnTo>
                    <a:pt x="6611" y="1419"/>
                  </a:lnTo>
                  <a:lnTo>
                    <a:pt x="6468" y="1247"/>
                  </a:lnTo>
                  <a:lnTo>
                    <a:pt x="6314" y="1084"/>
                  </a:lnTo>
                  <a:lnTo>
                    <a:pt x="6152" y="931"/>
                  </a:lnTo>
                  <a:lnTo>
                    <a:pt x="5980" y="788"/>
                  </a:lnTo>
                  <a:lnTo>
                    <a:pt x="5801" y="655"/>
                  </a:lnTo>
                  <a:lnTo>
                    <a:pt x="5613" y="534"/>
                  </a:lnTo>
                  <a:lnTo>
                    <a:pt x="5418" y="424"/>
                  </a:lnTo>
                  <a:lnTo>
                    <a:pt x="5217" y="326"/>
                  </a:lnTo>
                  <a:lnTo>
                    <a:pt x="5010" y="241"/>
                  </a:lnTo>
                  <a:lnTo>
                    <a:pt x="4799" y="167"/>
                  </a:lnTo>
                  <a:lnTo>
                    <a:pt x="4585" y="107"/>
                  </a:lnTo>
                  <a:lnTo>
                    <a:pt x="4366" y="61"/>
                  </a:lnTo>
                  <a:lnTo>
                    <a:pt x="4144" y="27"/>
                  </a:lnTo>
                  <a:lnTo>
                    <a:pt x="3922" y="7"/>
                  </a:lnTo>
                  <a:lnTo>
                    <a:pt x="3699" y="0"/>
                  </a:lnTo>
                  <a:lnTo>
                    <a:pt x="3475" y="7"/>
                  </a:lnTo>
                  <a:lnTo>
                    <a:pt x="3253" y="27"/>
                  </a:lnTo>
                  <a:lnTo>
                    <a:pt x="3032" y="61"/>
                  </a:lnTo>
                  <a:lnTo>
                    <a:pt x="2814" y="107"/>
                  </a:lnTo>
                  <a:lnTo>
                    <a:pt x="2598" y="167"/>
                  </a:lnTo>
                  <a:lnTo>
                    <a:pt x="2387" y="241"/>
                  </a:lnTo>
                  <a:lnTo>
                    <a:pt x="2181" y="326"/>
                  </a:lnTo>
                  <a:lnTo>
                    <a:pt x="1980" y="424"/>
                  </a:lnTo>
                  <a:lnTo>
                    <a:pt x="1785" y="534"/>
                  </a:lnTo>
                  <a:lnTo>
                    <a:pt x="1597" y="655"/>
                  </a:lnTo>
                  <a:lnTo>
                    <a:pt x="1417" y="788"/>
                  </a:lnTo>
                  <a:lnTo>
                    <a:pt x="1246" y="931"/>
                  </a:lnTo>
                  <a:lnTo>
                    <a:pt x="1083" y="1084"/>
                  </a:lnTo>
                  <a:lnTo>
                    <a:pt x="930" y="1247"/>
                  </a:lnTo>
                  <a:lnTo>
                    <a:pt x="787" y="1419"/>
                  </a:lnTo>
                  <a:lnTo>
                    <a:pt x="655" y="1599"/>
                  </a:lnTo>
                  <a:lnTo>
                    <a:pt x="534" y="1787"/>
                  </a:lnTo>
                  <a:lnTo>
                    <a:pt x="424" y="1982"/>
                  </a:lnTo>
                  <a:lnTo>
                    <a:pt x="326" y="2183"/>
                  </a:lnTo>
                  <a:lnTo>
                    <a:pt x="240" y="2390"/>
                  </a:lnTo>
                  <a:lnTo>
                    <a:pt x="167" y="2601"/>
                  </a:lnTo>
                  <a:lnTo>
                    <a:pt x="107" y="2817"/>
                  </a:lnTo>
                  <a:lnTo>
                    <a:pt x="60" y="3034"/>
                  </a:lnTo>
                  <a:lnTo>
                    <a:pt x="27" y="3256"/>
                  </a:lnTo>
                  <a:lnTo>
                    <a:pt x="7" y="3478"/>
                  </a:lnTo>
                  <a:lnTo>
                    <a:pt x="0" y="3702"/>
                  </a:lnTo>
                </a:path>
              </a:pathLst>
            </a:custGeom>
            <a:noFill/>
            <a:ln w="28575" cmpd="sng">
              <a:solidFill>
                <a:srgbClr val="000000"/>
              </a:solidFill>
              <a:prstDash val="solid"/>
              <a:round/>
              <a:headEnd/>
              <a:tailEnd/>
            </a:ln>
          </p:spPr>
          <p:txBody>
            <a:bodyPr/>
            <a:lstStyle/>
            <a:p>
              <a:endParaRPr lang="vi-VN"/>
            </a:p>
          </p:txBody>
        </p:sp>
        <p:sp>
          <p:nvSpPr>
            <p:cNvPr id="9" name="Line 28"/>
            <p:cNvSpPr>
              <a:spLocks noChangeShapeType="1"/>
            </p:cNvSpPr>
            <p:nvPr/>
          </p:nvSpPr>
          <p:spPr bwMode="auto">
            <a:xfrm>
              <a:off x="2965" y="3069"/>
              <a:ext cx="300" cy="1"/>
            </a:xfrm>
            <a:prstGeom prst="line">
              <a:avLst/>
            </a:prstGeom>
            <a:noFill/>
            <a:ln w="28575">
              <a:solidFill>
                <a:srgbClr val="000000"/>
              </a:solidFill>
              <a:round/>
              <a:headEnd/>
              <a:tailEnd/>
            </a:ln>
          </p:spPr>
          <p:txBody>
            <a:bodyPr/>
            <a:lstStyle/>
            <a:p>
              <a:endParaRPr lang="vi-VN"/>
            </a:p>
          </p:txBody>
        </p:sp>
        <p:sp>
          <p:nvSpPr>
            <p:cNvPr id="10" name="Line 29"/>
            <p:cNvSpPr>
              <a:spLocks noChangeShapeType="1"/>
            </p:cNvSpPr>
            <p:nvPr/>
          </p:nvSpPr>
          <p:spPr bwMode="auto">
            <a:xfrm flipV="1">
              <a:off x="3265" y="1575"/>
              <a:ext cx="1" cy="1494"/>
            </a:xfrm>
            <a:prstGeom prst="line">
              <a:avLst/>
            </a:prstGeom>
            <a:noFill/>
            <a:ln w="28575">
              <a:solidFill>
                <a:srgbClr val="000000"/>
              </a:solidFill>
              <a:round/>
              <a:headEnd/>
              <a:tailEnd/>
            </a:ln>
          </p:spPr>
          <p:txBody>
            <a:bodyPr/>
            <a:lstStyle/>
            <a:p>
              <a:endParaRPr lang="vi-VN"/>
            </a:p>
          </p:txBody>
        </p:sp>
        <p:sp>
          <p:nvSpPr>
            <p:cNvPr id="11" name="Line 30"/>
            <p:cNvSpPr>
              <a:spLocks noChangeShapeType="1"/>
            </p:cNvSpPr>
            <p:nvPr/>
          </p:nvSpPr>
          <p:spPr bwMode="auto">
            <a:xfrm flipH="1">
              <a:off x="2667" y="1575"/>
              <a:ext cx="598" cy="1"/>
            </a:xfrm>
            <a:prstGeom prst="line">
              <a:avLst/>
            </a:prstGeom>
            <a:noFill/>
            <a:ln w="28575">
              <a:solidFill>
                <a:srgbClr val="000000"/>
              </a:solidFill>
              <a:round/>
              <a:headEnd/>
              <a:tailEnd/>
            </a:ln>
          </p:spPr>
          <p:txBody>
            <a:bodyPr/>
            <a:lstStyle/>
            <a:p>
              <a:endParaRPr lang="vi-VN"/>
            </a:p>
          </p:txBody>
        </p:sp>
        <p:sp>
          <p:nvSpPr>
            <p:cNvPr id="12" name="Line 31"/>
            <p:cNvSpPr>
              <a:spLocks noChangeShapeType="1"/>
            </p:cNvSpPr>
            <p:nvPr/>
          </p:nvSpPr>
          <p:spPr bwMode="auto">
            <a:xfrm>
              <a:off x="1173" y="1575"/>
              <a:ext cx="598" cy="1"/>
            </a:xfrm>
            <a:prstGeom prst="line">
              <a:avLst/>
            </a:prstGeom>
            <a:noFill/>
            <a:ln w="28575">
              <a:solidFill>
                <a:srgbClr val="000000"/>
              </a:solidFill>
              <a:round/>
              <a:headEnd/>
              <a:tailEnd/>
            </a:ln>
          </p:spPr>
          <p:txBody>
            <a:bodyPr/>
            <a:lstStyle/>
            <a:p>
              <a:endParaRPr lang="vi-VN"/>
            </a:p>
          </p:txBody>
        </p:sp>
        <p:sp>
          <p:nvSpPr>
            <p:cNvPr id="13" name="Freeform 32"/>
            <p:cNvSpPr>
              <a:spLocks/>
            </p:cNvSpPr>
            <p:nvPr/>
          </p:nvSpPr>
          <p:spPr bwMode="auto">
            <a:xfrm>
              <a:off x="2039" y="946"/>
              <a:ext cx="359" cy="359"/>
            </a:xfrm>
            <a:custGeom>
              <a:avLst/>
              <a:gdLst>
                <a:gd name="T0" fmla="*/ 1 w 1776"/>
                <a:gd name="T1" fmla="*/ 0 h 1776"/>
                <a:gd name="T2" fmla="*/ 1 w 1776"/>
                <a:gd name="T3" fmla="*/ 0 h 1776"/>
                <a:gd name="T4" fmla="*/ 1 w 1776"/>
                <a:gd name="T5" fmla="*/ 0 h 1776"/>
                <a:gd name="T6" fmla="*/ 1 w 1776"/>
                <a:gd name="T7" fmla="*/ 0 h 1776"/>
                <a:gd name="T8" fmla="*/ 1 w 1776"/>
                <a:gd name="T9" fmla="*/ 0 h 1776"/>
                <a:gd name="T10" fmla="*/ 1 w 1776"/>
                <a:gd name="T11" fmla="*/ 0 h 1776"/>
                <a:gd name="T12" fmla="*/ 1 w 1776"/>
                <a:gd name="T13" fmla="*/ 0 h 1776"/>
                <a:gd name="T14" fmla="*/ 0 w 1776"/>
                <a:gd name="T15" fmla="*/ 0 h 1776"/>
                <a:gd name="T16" fmla="*/ 0 w 1776"/>
                <a:gd name="T17" fmla="*/ 0 h 1776"/>
                <a:gd name="T18" fmla="*/ 0 w 1776"/>
                <a:gd name="T19" fmla="*/ 0 h 1776"/>
                <a:gd name="T20" fmla="*/ 0 w 1776"/>
                <a:gd name="T21" fmla="*/ 0 h 1776"/>
                <a:gd name="T22" fmla="*/ 0 w 1776"/>
                <a:gd name="T23" fmla="*/ 0 h 1776"/>
                <a:gd name="T24" fmla="*/ 0 w 1776"/>
                <a:gd name="T25" fmla="*/ 0 h 1776"/>
                <a:gd name="T26" fmla="*/ 0 w 1776"/>
                <a:gd name="T27" fmla="*/ 0 h 1776"/>
                <a:gd name="T28" fmla="*/ 0 w 1776"/>
                <a:gd name="T29" fmla="*/ 0 h 1776"/>
                <a:gd name="T30" fmla="*/ 0 w 1776"/>
                <a:gd name="T31" fmla="*/ 0 h 1776"/>
                <a:gd name="T32" fmla="*/ 0 w 1776"/>
                <a:gd name="T33" fmla="*/ 0 h 1776"/>
                <a:gd name="T34" fmla="*/ 0 w 1776"/>
                <a:gd name="T35" fmla="*/ 0 h 1776"/>
                <a:gd name="T36" fmla="*/ 0 w 1776"/>
                <a:gd name="T37" fmla="*/ 0 h 1776"/>
                <a:gd name="T38" fmla="*/ 0 w 1776"/>
                <a:gd name="T39" fmla="*/ 0 h 1776"/>
                <a:gd name="T40" fmla="*/ 0 w 1776"/>
                <a:gd name="T41" fmla="*/ 0 h 1776"/>
                <a:gd name="T42" fmla="*/ 0 w 1776"/>
                <a:gd name="T43" fmla="*/ 0 h 1776"/>
                <a:gd name="T44" fmla="*/ 0 w 1776"/>
                <a:gd name="T45" fmla="*/ 0 h 1776"/>
                <a:gd name="T46" fmla="*/ 0 w 1776"/>
                <a:gd name="T47" fmla="*/ 0 h 1776"/>
                <a:gd name="T48" fmla="*/ 0 w 1776"/>
                <a:gd name="T49" fmla="*/ 0 h 1776"/>
                <a:gd name="T50" fmla="*/ 0 w 1776"/>
                <a:gd name="T51" fmla="*/ 0 h 1776"/>
                <a:gd name="T52" fmla="*/ 0 w 1776"/>
                <a:gd name="T53" fmla="*/ 0 h 1776"/>
                <a:gd name="T54" fmla="*/ 0 w 1776"/>
                <a:gd name="T55" fmla="*/ 0 h 1776"/>
                <a:gd name="T56" fmla="*/ 0 w 1776"/>
                <a:gd name="T57" fmla="*/ 0 h 1776"/>
                <a:gd name="T58" fmla="*/ 0 w 1776"/>
                <a:gd name="T59" fmla="*/ 0 h 1776"/>
                <a:gd name="T60" fmla="*/ 0 w 1776"/>
                <a:gd name="T61" fmla="*/ 0 h 1776"/>
                <a:gd name="T62" fmla="*/ 0 w 1776"/>
                <a:gd name="T63" fmla="*/ 0 h 1776"/>
                <a:gd name="T64" fmla="*/ 0 w 1776"/>
                <a:gd name="T65" fmla="*/ 0 h 1776"/>
                <a:gd name="T66" fmla="*/ 0 w 1776"/>
                <a:gd name="T67" fmla="*/ 1 h 1776"/>
                <a:gd name="T68" fmla="*/ 0 w 1776"/>
                <a:gd name="T69" fmla="*/ 1 h 1776"/>
                <a:gd name="T70" fmla="*/ 0 w 1776"/>
                <a:gd name="T71" fmla="*/ 1 h 1776"/>
                <a:gd name="T72" fmla="*/ 0 w 1776"/>
                <a:gd name="T73" fmla="*/ 1 h 1776"/>
                <a:gd name="T74" fmla="*/ 0 w 1776"/>
                <a:gd name="T75" fmla="*/ 1 h 1776"/>
                <a:gd name="T76" fmla="*/ 0 w 1776"/>
                <a:gd name="T77" fmla="*/ 1 h 1776"/>
                <a:gd name="T78" fmla="*/ 0 w 1776"/>
                <a:gd name="T79" fmla="*/ 1 h 1776"/>
                <a:gd name="T80" fmla="*/ 0 w 1776"/>
                <a:gd name="T81" fmla="*/ 1 h 1776"/>
                <a:gd name="T82" fmla="*/ 0 w 1776"/>
                <a:gd name="T83" fmla="*/ 1 h 1776"/>
                <a:gd name="T84" fmla="*/ 0 w 1776"/>
                <a:gd name="T85" fmla="*/ 1 h 1776"/>
                <a:gd name="T86" fmla="*/ 0 w 1776"/>
                <a:gd name="T87" fmla="*/ 1 h 1776"/>
                <a:gd name="T88" fmla="*/ 0 w 1776"/>
                <a:gd name="T89" fmla="*/ 1 h 1776"/>
                <a:gd name="T90" fmla="*/ 0 w 1776"/>
                <a:gd name="T91" fmla="*/ 1 h 1776"/>
                <a:gd name="T92" fmla="*/ 1 w 1776"/>
                <a:gd name="T93" fmla="*/ 0 h 1776"/>
                <a:gd name="T94" fmla="*/ 1 w 1776"/>
                <a:gd name="T95" fmla="*/ 0 h 1776"/>
                <a:gd name="T96" fmla="*/ 1 w 1776"/>
                <a:gd name="T97" fmla="*/ 0 h 1776"/>
                <a:gd name="T98" fmla="*/ 1 w 1776"/>
                <a:gd name="T99" fmla="*/ 0 h 1776"/>
                <a:gd name="T100" fmla="*/ 1 w 1776"/>
                <a:gd name="T101" fmla="*/ 0 h 1776"/>
                <a:gd name="T102" fmla="*/ 1 w 1776"/>
                <a:gd name="T103" fmla="*/ 0 h 1776"/>
                <a:gd name="T104" fmla="*/ 1 w 1776"/>
                <a:gd name="T105" fmla="*/ 0 h 177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776" h="1776">
                  <a:moveTo>
                    <a:pt x="1776" y="888"/>
                  </a:moveTo>
                  <a:lnTo>
                    <a:pt x="1769" y="781"/>
                  </a:lnTo>
                  <a:lnTo>
                    <a:pt x="1750" y="676"/>
                  </a:lnTo>
                  <a:lnTo>
                    <a:pt x="1718" y="573"/>
                  </a:lnTo>
                  <a:lnTo>
                    <a:pt x="1673" y="475"/>
                  </a:lnTo>
                  <a:lnTo>
                    <a:pt x="1619" y="383"/>
                  </a:lnTo>
                  <a:lnTo>
                    <a:pt x="1552" y="299"/>
                  </a:lnTo>
                  <a:lnTo>
                    <a:pt x="1477" y="223"/>
                  </a:lnTo>
                  <a:lnTo>
                    <a:pt x="1392" y="158"/>
                  </a:lnTo>
                  <a:lnTo>
                    <a:pt x="1300" y="102"/>
                  </a:lnTo>
                  <a:lnTo>
                    <a:pt x="1202" y="57"/>
                  </a:lnTo>
                  <a:lnTo>
                    <a:pt x="1100" y="25"/>
                  </a:lnTo>
                  <a:lnTo>
                    <a:pt x="995" y="6"/>
                  </a:lnTo>
                  <a:lnTo>
                    <a:pt x="888" y="0"/>
                  </a:lnTo>
                  <a:lnTo>
                    <a:pt x="781" y="6"/>
                  </a:lnTo>
                  <a:lnTo>
                    <a:pt x="675" y="25"/>
                  </a:lnTo>
                  <a:lnTo>
                    <a:pt x="573" y="57"/>
                  </a:lnTo>
                  <a:lnTo>
                    <a:pt x="475" y="102"/>
                  </a:lnTo>
                  <a:lnTo>
                    <a:pt x="384" y="158"/>
                  </a:lnTo>
                  <a:lnTo>
                    <a:pt x="299" y="223"/>
                  </a:lnTo>
                  <a:lnTo>
                    <a:pt x="224" y="299"/>
                  </a:lnTo>
                  <a:lnTo>
                    <a:pt x="157" y="383"/>
                  </a:lnTo>
                  <a:lnTo>
                    <a:pt x="102" y="475"/>
                  </a:lnTo>
                  <a:lnTo>
                    <a:pt x="58" y="573"/>
                  </a:lnTo>
                  <a:lnTo>
                    <a:pt x="26" y="676"/>
                  </a:lnTo>
                  <a:lnTo>
                    <a:pt x="7" y="781"/>
                  </a:lnTo>
                  <a:lnTo>
                    <a:pt x="0" y="888"/>
                  </a:lnTo>
                  <a:lnTo>
                    <a:pt x="7" y="996"/>
                  </a:lnTo>
                  <a:lnTo>
                    <a:pt x="26" y="1100"/>
                  </a:lnTo>
                  <a:lnTo>
                    <a:pt x="58" y="1204"/>
                  </a:lnTo>
                  <a:lnTo>
                    <a:pt x="102" y="1302"/>
                  </a:lnTo>
                  <a:lnTo>
                    <a:pt x="157" y="1393"/>
                  </a:lnTo>
                  <a:lnTo>
                    <a:pt x="224" y="1477"/>
                  </a:lnTo>
                  <a:lnTo>
                    <a:pt x="299" y="1553"/>
                  </a:lnTo>
                  <a:lnTo>
                    <a:pt x="384" y="1619"/>
                  </a:lnTo>
                  <a:lnTo>
                    <a:pt x="475" y="1675"/>
                  </a:lnTo>
                  <a:lnTo>
                    <a:pt x="573" y="1718"/>
                  </a:lnTo>
                  <a:lnTo>
                    <a:pt x="675" y="1751"/>
                  </a:lnTo>
                  <a:lnTo>
                    <a:pt x="781" y="1771"/>
                  </a:lnTo>
                  <a:lnTo>
                    <a:pt x="888" y="1776"/>
                  </a:lnTo>
                  <a:lnTo>
                    <a:pt x="995" y="1771"/>
                  </a:lnTo>
                  <a:lnTo>
                    <a:pt x="1100" y="1751"/>
                  </a:lnTo>
                  <a:lnTo>
                    <a:pt x="1202" y="1718"/>
                  </a:lnTo>
                  <a:lnTo>
                    <a:pt x="1300" y="1675"/>
                  </a:lnTo>
                  <a:lnTo>
                    <a:pt x="1392" y="1619"/>
                  </a:lnTo>
                  <a:lnTo>
                    <a:pt x="1477" y="1553"/>
                  </a:lnTo>
                  <a:lnTo>
                    <a:pt x="1552" y="1477"/>
                  </a:lnTo>
                  <a:lnTo>
                    <a:pt x="1619" y="1393"/>
                  </a:lnTo>
                  <a:lnTo>
                    <a:pt x="1673" y="1302"/>
                  </a:lnTo>
                  <a:lnTo>
                    <a:pt x="1718" y="1204"/>
                  </a:lnTo>
                  <a:lnTo>
                    <a:pt x="1750" y="1100"/>
                  </a:lnTo>
                  <a:lnTo>
                    <a:pt x="1769" y="996"/>
                  </a:lnTo>
                  <a:lnTo>
                    <a:pt x="1776" y="888"/>
                  </a:lnTo>
                  <a:close/>
                </a:path>
              </a:pathLst>
            </a:custGeom>
            <a:noFill/>
            <a:ln w="28575" cmpd="sng">
              <a:solidFill>
                <a:srgbClr val="000000"/>
              </a:solidFill>
              <a:prstDash val="solid"/>
              <a:round/>
              <a:headEnd/>
              <a:tailEnd/>
            </a:ln>
          </p:spPr>
          <p:txBody>
            <a:bodyPr/>
            <a:lstStyle/>
            <a:p>
              <a:endParaRPr lang="vi-VN"/>
            </a:p>
          </p:txBody>
        </p:sp>
        <p:sp>
          <p:nvSpPr>
            <p:cNvPr id="14" name="Line 33"/>
            <p:cNvSpPr>
              <a:spLocks noChangeShapeType="1"/>
            </p:cNvSpPr>
            <p:nvPr/>
          </p:nvSpPr>
          <p:spPr bwMode="auto">
            <a:xfrm flipH="1" flipV="1">
              <a:off x="1531" y="678"/>
              <a:ext cx="240" cy="897"/>
            </a:xfrm>
            <a:prstGeom prst="line">
              <a:avLst/>
            </a:prstGeom>
            <a:noFill/>
            <a:ln w="28575">
              <a:solidFill>
                <a:srgbClr val="000000"/>
              </a:solidFill>
              <a:round/>
              <a:headEnd/>
              <a:tailEnd/>
            </a:ln>
          </p:spPr>
          <p:txBody>
            <a:bodyPr/>
            <a:lstStyle/>
            <a:p>
              <a:endParaRPr lang="vi-VN"/>
            </a:p>
          </p:txBody>
        </p:sp>
        <p:sp>
          <p:nvSpPr>
            <p:cNvPr id="15" name="Line 34"/>
            <p:cNvSpPr>
              <a:spLocks noChangeShapeType="1"/>
            </p:cNvSpPr>
            <p:nvPr/>
          </p:nvSpPr>
          <p:spPr bwMode="auto">
            <a:xfrm flipH="1">
              <a:off x="1531" y="678"/>
              <a:ext cx="1376" cy="1"/>
            </a:xfrm>
            <a:prstGeom prst="line">
              <a:avLst/>
            </a:prstGeom>
            <a:noFill/>
            <a:ln w="28575">
              <a:solidFill>
                <a:srgbClr val="000000"/>
              </a:solidFill>
              <a:round/>
              <a:headEnd/>
              <a:tailEnd/>
            </a:ln>
          </p:spPr>
          <p:txBody>
            <a:bodyPr/>
            <a:lstStyle/>
            <a:p>
              <a:endParaRPr lang="vi-VN"/>
            </a:p>
          </p:txBody>
        </p:sp>
        <p:sp>
          <p:nvSpPr>
            <p:cNvPr id="16" name="Line 35"/>
            <p:cNvSpPr>
              <a:spLocks noChangeShapeType="1"/>
            </p:cNvSpPr>
            <p:nvPr/>
          </p:nvSpPr>
          <p:spPr bwMode="auto">
            <a:xfrm flipV="1">
              <a:off x="2667" y="678"/>
              <a:ext cx="240" cy="897"/>
            </a:xfrm>
            <a:prstGeom prst="line">
              <a:avLst/>
            </a:prstGeom>
            <a:noFill/>
            <a:ln w="28575">
              <a:solidFill>
                <a:srgbClr val="000000"/>
              </a:solidFill>
              <a:round/>
              <a:headEnd/>
              <a:tailEnd/>
            </a:ln>
          </p:spPr>
          <p:txBody>
            <a:bodyPr/>
            <a:lstStyle/>
            <a:p>
              <a:endParaRPr lang="vi-VN"/>
            </a:p>
          </p:txBody>
        </p:sp>
        <p:sp>
          <p:nvSpPr>
            <p:cNvPr id="17" name="Line 36"/>
            <p:cNvSpPr>
              <a:spLocks noChangeShapeType="1"/>
            </p:cNvSpPr>
            <p:nvPr/>
          </p:nvSpPr>
          <p:spPr bwMode="auto">
            <a:xfrm>
              <a:off x="2417" y="1126"/>
              <a:ext cx="760" cy="1"/>
            </a:xfrm>
            <a:prstGeom prst="line">
              <a:avLst/>
            </a:prstGeom>
            <a:noFill/>
            <a:ln w="12700">
              <a:solidFill>
                <a:srgbClr val="000000"/>
              </a:solidFill>
              <a:round/>
              <a:headEnd/>
              <a:tailEnd/>
            </a:ln>
          </p:spPr>
          <p:txBody>
            <a:bodyPr/>
            <a:lstStyle/>
            <a:p>
              <a:endParaRPr lang="vi-VN"/>
            </a:p>
          </p:txBody>
        </p:sp>
        <p:sp>
          <p:nvSpPr>
            <p:cNvPr id="18" name="Line 37"/>
            <p:cNvSpPr>
              <a:spLocks noChangeShapeType="1"/>
            </p:cNvSpPr>
            <p:nvPr/>
          </p:nvSpPr>
          <p:spPr bwMode="auto">
            <a:xfrm>
              <a:off x="2925" y="678"/>
              <a:ext cx="252" cy="1"/>
            </a:xfrm>
            <a:prstGeom prst="line">
              <a:avLst/>
            </a:prstGeom>
            <a:noFill/>
            <a:ln w="12700">
              <a:solidFill>
                <a:srgbClr val="000000"/>
              </a:solidFill>
              <a:round/>
              <a:headEnd/>
              <a:tailEnd/>
            </a:ln>
          </p:spPr>
          <p:txBody>
            <a:bodyPr/>
            <a:lstStyle/>
            <a:p>
              <a:endParaRPr lang="vi-VN"/>
            </a:p>
          </p:txBody>
        </p:sp>
        <p:sp>
          <p:nvSpPr>
            <p:cNvPr id="19" name="Line 38"/>
            <p:cNvSpPr>
              <a:spLocks noChangeShapeType="1"/>
            </p:cNvSpPr>
            <p:nvPr/>
          </p:nvSpPr>
          <p:spPr bwMode="auto">
            <a:xfrm flipV="1">
              <a:off x="3140" y="753"/>
              <a:ext cx="2" cy="298"/>
            </a:xfrm>
            <a:prstGeom prst="line">
              <a:avLst/>
            </a:prstGeom>
            <a:noFill/>
            <a:ln w="12700">
              <a:solidFill>
                <a:srgbClr val="000000"/>
              </a:solidFill>
              <a:round/>
              <a:headEnd/>
              <a:tailEnd/>
            </a:ln>
          </p:spPr>
          <p:txBody>
            <a:bodyPr/>
            <a:lstStyle/>
            <a:p>
              <a:endParaRPr lang="vi-VN"/>
            </a:p>
          </p:txBody>
        </p:sp>
        <p:sp>
          <p:nvSpPr>
            <p:cNvPr id="20" name="Freeform 39"/>
            <p:cNvSpPr>
              <a:spLocks/>
            </p:cNvSpPr>
            <p:nvPr/>
          </p:nvSpPr>
          <p:spPr bwMode="auto">
            <a:xfrm>
              <a:off x="3128" y="1051"/>
              <a:ext cx="25" cy="75"/>
            </a:xfrm>
            <a:custGeom>
              <a:avLst/>
              <a:gdLst>
                <a:gd name="T0" fmla="*/ 0 w 123"/>
                <a:gd name="T1" fmla="*/ 0 h 370"/>
                <a:gd name="T2" fmla="*/ 0 w 123"/>
                <a:gd name="T3" fmla="*/ 0 h 370"/>
                <a:gd name="T4" fmla="*/ 0 w 123"/>
                <a:gd name="T5" fmla="*/ 0 h 370"/>
                <a:gd name="T6" fmla="*/ 0 w 123"/>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0">
                  <a:moveTo>
                    <a:pt x="0" y="0"/>
                  </a:moveTo>
                  <a:lnTo>
                    <a:pt x="123" y="0"/>
                  </a:lnTo>
                  <a:lnTo>
                    <a:pt x="61" y="370"/>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21" name="Freeform 40"/>
            <p:cNvSpPr>
              <a:spLocks/>
            </p:cNvSpPr>
            <p:nvPr/>
          </p:nvSpPr>
          <p:spPr bwMode="auto">
            <a:xfrm>
              <a:off x="3128" y="1051"/>
              <a:ext cx="25" cy="75"/>
            </a:xfrm>
            <a:custGeom>
              <a:avLst/>
              <a:gdLst>
                <a:gd name="T0" fmla="*/ 0 w 123"/>
                <a:gd name="T1" fmla="*/ 0 h 370"/>
                <a:gd name="T2" fmla="*/ 0 w 123"/>
                <a:gd name="T3" fmla="*/ 0 h 370"/>
                <a:gd name="T4" fmla="*/ 0 w 123"/>
                <a:gd name="T5" fmla="*/ 0 h 370"/>
                <a:gd name="T6" fmla="*/ 0 w 123"/>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0">
                  <a:moveTo>
                    <a:pt x="0" y="0"/>
                  </a:moveTo>
                  <a:lnTo>
                    <a:pt x="123" y="0"/>
                  </a:lnTo>
                  <a:lnTo>
                    <a:pt x="61" y="370"/>
                  </a:lnTo>
                  <a:lnTo>
                    <a:pt x="0" y="0"/>
                  </a:lnTo>
                  <a:close/>
                </a:path>
              </a:pathLst>
            </a:custGeom>
            <a:noFill/>
            <a:ln w="12700" cmpd="sng">
              <a:solidFill>
                <a:srgbClr val="000000"/>
              </a:solidFill>
              <a:prstDash val="solid"/>
              <a:round/>
              <a:headEnd/>
              <a:tailEnd/>
            </a:ln>
          </p:spPr>
          <p:txBody>
            <a:bodyPr/>
            <a:lstStyle/>
            <a:p>
              <a:endParaRPr lang="vi-VN"/>
            </a:p>
          </p:txBody>
        </p:sp>
        <p:sp>
          <p:nvSpPr>
            <p:cNvPr id="22" name="Freeform 41"/>
            <p:cNvSpPr>
              <a:spLocks/>
            </p:cNvSpPr>
            <p:nvPr/>
          </p:nvSpPr>
          <p:spPr bwMode="auto">
            <a:xfrm>
              <a:off x="3128" y="678"/>
              <a:ext cx="25" cy="75"/>
            </a:xfrm>
            <a:custGeom>
              <a:avLst/>
              <a:gdLst>
                <a:gd name="T0" fmla="*/ 0 w 123"/>
                <a:gd name="T1" fmla="*/ 0 h 370"/>
                <a:gd name="T2" fmla="*/ 0 w 123"/>
                <a:gd name="T3" fmla="*/ 0 h 370"/>
                <a:gd name="T4" fmla="*/ 0 w 123"/>
                <a:gd name="T5" fmla="*/ 0 h 370"/>
                <a:gd name="T6" fmla="*/ 0 w 123"/>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0">
                  <a:moveTo>
                    <a:pt x="0" y="370"/>
                  </a:moveTo>
                  <a:lnTo>
                    <a:pt x="123" y="370"/>
                  </a:lnTo>
                  <a:lnTo>
                    <a:pt x="61" y="0"/>
                  </a:lnTo>
                  <a:lnTo>
                    <a:pt x="0" y="370"/>
                  </a:lnTo>
                  <a:close/>
                </a:path>
              </a:pathLst>
            </a:custGeom>
            <a:solidFill>
              <a:srgbClr val="000000"/>
            </a:solidFill>
            <a:ln w="12700" cmpd="sng">
              <a:solidFill>
                <a:srgbClr val="000000"/>
              </a:solidFill>
              <a:round/>
              <a:headEnd/>
              <a:tailEnd/>
            </a:ln>
          </p:spPr>
          <p:txBody>
            <a:bodyPr/>
            <a:lstStyle/>
            <a:p>
              <a:endParaRPr lang="vi-VN"/>
            </a:p>
          </p:txBody>
        </p:sp>
        <p:sp>
          <p:nvSpPr>
            <p:cNvPr id="23" name="Rectangle 42"/>
            <p:cNvSpPr>
              <a:spLocks noChangeArrowheads="1"/>
            </p:cNvSpPr>
            <p:nvPr/>
          </p:nvSpPr>
          <p:spPr bwMode="auto">
            <a:xfrm rot="-5400000">
              <a:off x="3030" y="825"/>
              <a:ext cx="78" cy="85"/>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15</a:t>
              </a:r>
              <a:endParaRPr lang="en-US" altLang="en-US" sz="2400" b="1">
                <a:solidFill>
                  <a:srgbClr val="003300"/>
                </a:solidFill>
                <a:latin typeface="Times New Roman" pitchFamily="18" charset="0"/>
              </a:endParaRPr>
            </a:p>
          </p:txBody>
        </p:sp>
        <p:sp>
          <p:nvSpPr>
            <p:cNvPr id="24" name="Freeform 43"/>
            <p:cNvSpPr>
              <a:spLocks/>
            </p:cNvSpPr>
            <p:nvPr/>
          </p:nvSpPr>
          <p:spPr bwMode="auto">
            <a:xfrm>
              <a:off x="3128" y="678"/>
              <a:ext cx="25" cy="75"/>
            </a:xfrm>
            <a:custGeom>
              <a:avLst/>
              <a:gdLst>
                <a:gd name="T0" fmla="*/ 0 w 123"/>
                <a:gd name="T1" fmla="*/ 0 h 370"/>
                <a:gd name="T2" fmla="*/ 0 w 123"/>
                <a:gd name="T3" fmla="*/ 0 h 370"/>
                <a:gd name="T4" fmla="*/ 0 w 123"/>
                <a:gd name="T5" fmla="*/ 0 h 370"/>
                <a:gd name="T6" fmla="*/ 0 w 123"/>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0">
                  <a:moveTo>
                    <a:pt x="0" y="370"/>
                  </a:moveTo>
                  <a:lnTo>
                    <a:pt x="123" y="370"/>
                  </a:lnTo>
                  <a:lnTo>
                    <a:pt x="61" y="0"/>
                  </a:lnTo>
                  <a:lnTo>
                    <a:pt x="0" y="370"/>
                  </a:lnTo>
                  <a:close/>
                </a:path>
              </a:pathLst>
            </a:custGeom>
            <a:noFill/>
            <a:ln w="12700" cmpd="sng">
              <a:solidFill>
                <a:srgbClr val="000000"/>
              </a:solidFill>
              <a:prstDash val="solid"/>
              <a:round/>
              <a:headEnd/>
              <a:tailEnd/>
            </a:ln>
          </p:spPr>
          <p:txBody>
            <a:bodyPr/>
            <a:lstStyle/>
            <a:p>
              <a:endParaRPr lang="vi-VN"/>
            </a:p>
          </p:txBody>
        </p:sp>
        <p:sp>
          <p:nvSpPr>
            <p:cNvPr id="25" name="Line 44"/>
            <p:cNvSpPr>
              <a:spLocks noChangeShapeType="1"/>
            </p:cNvSpPr>
            <p:nvPr/>
          </p:nvSpPr>
          <p:spPr bwMode="auto">
            <a:xfrm>
              <a:off x="2398" y="1126"/>
              <a:ext cx="2" cy="1"/>
            </a:xfrm>
            <a:prstGeom prst="line">
              <a:avLst/>
            </a:prstGeom>
            <a:noFill/>
            <a:ln w="12700">
              <a:solidFill>
                <a:srgbClr val="000000"/>
              </a:solidFill>
              <a:round/>
              <a:headEnd/>
              <a:tailEnd/>
            </a:ln>
          </p:spPr>
          <p:txBody>
            <a:bodyPr/>
            <a:lstStyle/>
            <a:p>
              <a:endParaRPr lang="vi-VN"/>
            </a:p>
          </p:txBody>
        </p:sp>
        <p:sp>
          <p:nvSpPr>
            <p:cNvPr id="26" name="Line 45"/>
            <p:cNvSpPr>
              <a:spLocks noChangeShapeType="1"/>
            </p:cNvSpPr>
            <p:nvPr/>
          </p:nvSpPr>
          <p:spPr bwMode="auto">
            <a:xfrm>
              <a:off x="2907" y="678"/>
              <a:ext cx="1" cy="1"/>
            </a:xfrm>
            <a:prstGeom prst="line">
              <a:avLst/>
            </a:prstGeom>
            <a:noFill/>
            <a:ln w="12700">
              <a:solidFill>
                <a:srgbClr val="000000"/>
              </a:solidFill>
              <a:round/>
              <a:headEnd/>
              <a:tailEnd/>
            </a:ln>
          </p:spPr>
          <p:txBody>
            <a:bodyPr/>
            <a:lstStyle/>
            <a:p>
              <a:endParaRPr lang="vi-VN"/>
            </a:p>
          </p:txBody>
        </p:sp>
        <p:sp>
          <p:nvSpPr>
            <p:cNvPr id="27" name="Line 46"/>
            <p:cNvSpPr>
              <a:spLocks noChangeShapeType="1"/>
            </p:cNvSpPr>
            <p:nvPr/>
          </p:nvSpPr>
          <p:spPr bwMode="auto">
            <a:xfrm>
              <a:off x="3140" y="678"/>
              <a:ext cx="2" cy="1"/>
            </a:xfrm>
            <a:prstGeom prst="line">
              <a:avLst/>
            </a:prstGeom>
            <a:noFill/>
            <a:ln w="12700">
              <a:solidFill>
                <a:srgbClr val="000000"/>
              </a:solidFill>
              <a:round/>
              <a:headEnd/>
              <a:tailEnd/>
            </a:ln>
          </p:spPr>
          <p:txBody>
            <a:bodyPr/>
            <a:lstStyle/>
            <a:p>
              <a:endParaRPr lang="vi-VN"/>
            </a:p>
          </p:txBody>
        </p:sp>
        <p:sp>
          <p:nvSpPr>
            <p:cNvPr id="28" name="Line 47"/>
            <p:cNvSpPr>
              <a:spLocks noChangeShapeType="1"/>
            </p:cNvSpPr>
            <p:nvPr/>
          </p:nvSpPr>
          <p:spPr bwMode="auto">
            <a:xfrm>
              <a:off x="2944" y="678"/>
              <a:ext cx="637" cy="1"/>
            </a:xfrm>
            <a:prstGeom prst="line">
              <a:avLst/>
            </a:prstGeom>
            <a:noFill/>
            <a:ln w="12700">
              <a:solidFill>
                <a:srgbClr val="000000"/>
              </a:solidFill>
              <a:round/>
              <a:headEnd/>
              <a:tailEnd/>
            </a:ln>
          </p:spPr>
          <p:txBody>
            <a:bodyPr/>
            <a:lstStyle/>
            <a:p>
              <a:endParaRPr lang="vi-VN"/>
            </a:p>
          </p:txBody>
        </p:sp>
        <p:sp>
          <p:nvSpPr>
            <p:cNvPr id="29" name="Line 48"/>
            <p:cNvSpPr>
              <a:spLocks noChangeShapeType="1"/>
            </p:cNvSpPr>
            <p:nvPr/>
          </p:nvSpPr>
          <p:spPr bwMode="auto">
            <a:xfrm>
              <a:off x="3283" y="1575"/>
              <a:ext cx="298" cy="1"/>
            </a:xfrm>
            <a:prstGeom prst="line">
              <a:avLst/>
            </a:prstGeom>
            <a:noFill/>
            <a:ln w="12700">
              <a:solidFill>
                <a:srgbClr val="000000"/>
              </a:solidFill>
              <a:round/>
              <a:headEnd/>
              <a:tailEnd/>
            </a:ln>
          </p:spPr>
          <p:txBody>
            <a:bodyPr/>
            <a:lstStyle/>
            <a:p>
              <a:endParaRPr lang="vi-VN"/>
            </a:p>
          </p:txBody>
        </p:sp>
        <p:sp>
          <p:nvSpPr>
            <p:cNvPr id="30" name="Line 49"/>
            <p:cNvSpPr>
              <a:spLocks noChangeShapeType="1"/>
            </p:cNvSpPr>
            <p:nvPr/>
          </p:nvSpPr>
          <p:spPr bwMode="auto">
            <a:xfrm>
              <a:off x="3543" y="753"/>
              <a:ext cx="1" cy="747"/>
            </a:xfrm>
            <a:prstGeom prst="line">
              <a:avLst/>
            </a:prstGeom>
            <a:noFill/>
            <a:ln w="12700">
              <a:solidFill>
                <a:srgbClr val="000000"/>
              </a:solidFill>
              <a:round/>
              <a:headEnd/>
              <a:tailEnd/>
            </a:ln>
          </p:spPr>
          <p:txBody>
            <a:bodyPr/>
            <a:lstStyle/>
            <a:p>
              <a:endParaRPr lang="vi-VN"/>
            </a:p>
          </p:txBody>
        </p:sp>
        <p:sp>
          <p:nvSpPr>
            <p:cNvPr id="31" name="Freeform 50"/>
            <p:cNvSpPr>
              <a:spLocks/>
            </p:cNvSpPr>
            <p:nvPr/>
          </p:nvSpPr>
          <p:spPr bwMode="auto">
            <a:xfrm>
              <a:off x="3532" y="678"/>
              <a:ext cx="24" cy="75"/>
            </a:xfrm>
            <a:custGeom>
              <a:avLst/>
              <a:gdLst>
                <a:gd name="T0" fmla="*/ 0 w 122"/>
                <a:gd name="T1" fmla="*/ 0 h 370"/>
                <a:gd name="T2" fmla="*/ 0 w 122"/>
                <a:gd name="T3" fmla="*/ 0 h 370"/>
                <a:gd name="T4" fmla="*/ 0 w 122"/>
                <a:gd name="T5" fmla="*/ 0 h 370"/>
                <a:gd name="T6" fmla="*/ 0 w 122"/>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370">
                  <a:moveTo>
                    <a:pt x="0" y="370"/>
                  </a:moveTo>
                  <a:lnTo>
                    <a:pt x="122" y="370"/>
                  </a:lnTo>
                  <a:lnTo>
                    <a:pt x="61" y="0"/>
                  </a:lnTo>
                  <a:lnTo>
                    <a:pt x="0" y="370"/>
                  </a:lnTo>
                  <a:close/>
                </a:path>
              </a:pathLst>
            </a:custGeom>
            <a:solidFill>
              <a:srgbClr val="000000"/>
            </a:solidFill>
            <a:ln w="12700" cmpd="sng">
              <a:solidFill>
                <a:srgbClr val="000000"/>
              </a:solidFill>
              <a:round/>
              <a:headEnd/>
              <a:tailEnd/>
            </a:ln>
          </p:spPr>
          <p:txBody>
            <a:bodyPr/>
            <a:lstStyle/>
            <a:p>
              <a:endParaRPr lang="vi-VN"/>
            </a:p>
          </p:txBody>
        </p:sp>
        <p:sp>
          <p:nvSpPr>
            <p:cNvPr id="32" name="Freeform 51"/>
            <p:cNvSpPr>
              <a:spLocks/>
            </p:cNvSpPr>
            <p:nvPr/>
          </p:nvSpPr>
          <p:spPr bwMode="auto">
            <a:xfrm>
              <a:off x="3532" y="678"/>
              <a:ext cx="24" cy="75"/>
            </a:xfrm>
            <a:custGeom>
              <a:avLst/>
              <a:gdLst>
                <a:gd name="T0" fmla="*/ 0 w 122"/>
                <a:gd name="T1" fmla="*/ 0 h 370"/>
                <a:gd name="T2" fmla="*/ 0 w 122"/>
                <a:gd name="T3" fmla="*/ 0 h 370"/>
                <a:gd name="T4" fmla="*/ 0 w 122"/>
                <a:gd name="T5" fmla="*/ 0 h 370"/>
                <a:gd name="T6" fmla="*/ 0 w 122"/>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370">
                  <a:moveTo>
                    <a:pt x="0" y="370"/>
                  </a:moveTo>
                  <a:lnTo>
                    <a:pt x="122" y="370"/>
                  </a:lnTo>
                  <a:lnTo>
                    <a:pt x="61" y="0"/>
                  </a:lnTo>
                  <a:lnTo>
                    <a:pt x="0" y="370"/>
                  </a:lnTo>
                  <a:close/>
                </a:path>
              </a:pathLst>
            </a:custGeom>
            <a:noFill/>
            <a:ln w="12700" cmpd="sng">
              <a:solidFill>
                <a:srgbClr val="000000"/>
              </a:solidFill>
              <a:prstDash val="solid"/>
              <a:round/>
              <a:headEnd/>
              <a:tailEnd/>
            </a:ln>
          </p:spPr>
          <p:txBody>
            <a:bodyPr/>
            <a:lstStyle/>
            <a:p>
              <a:endParaRPr lang="vi-VN"/>
            </a:p>
          </p:txBody>
        </p:sp>
        <p:sp>
          <p:nvSpPr>
            <p:cNvPr id="33" name="Freeform 52"/>
            <p:cNvSpPr>
              <a:spLocks/>
            </p:cNvSpPr>
            <p:nvPr/>
          </p:nvSpPr>
          <p:spPr bwMode="auto">
            <a:xfrm>
              <a:off x="3532" y="1500"/>
              <a:ext cx="24" cy="75"/>
            </a:xfrm>
            <a:custGeom>
              <a:avLst/>
              <a:gdLst>
                <a:gd name="T0" fmla="*/ 0 w 122"/>
                <a:gd name="T1" fmla="*/ 0 h 370"/>
                <a:gd name="T2" fmla="*/ 0 w 122"/>
                <a:gd name="T3" fmla="*/ 0 h 370"/>
                <a:gd name="T4" fmla="*/ 0 w 122"/>
                <a:gd name="T5" fmla="*/ 0 h 370"/>
                <a:gd name="T6" fmla="*/ 0 w 122"/>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370">
                  <a:moveTo>
                    <a:pt x="0" y="0"/>
                  </a:moveTo>
                  <a:lnTo>
                    <a:pt x="122" y="0"/>
                  </a:lnTo>
                  <a:lnTo>
                    <a:pt x="61" y="370"/>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34" name="Rectangle 53"/>
            <p:cNvSpPr>
              <a:spLocks noChangeArrowheads="1"/>
            </p:cNvSpPr>
            <p:nvPr/>
          </p:nvSpPr>
          <p:spPr bwMode="auto">
            <a:xfrm rot="-5400000">
              <a:off x="3429" y="1047"/>
              <a:ext cx="77" cy="85"/>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30</a:t>
              </a:r>
              <a:endParaRPr lang="en-US" altLang="en-US" sz="2400" b="1">
                <a:solidFill>
                  <a:srgbClr val="003300"/>
                </a:solidFill>
                <a:latin typeface="Times New Roman" pitchFamily="18" charset="0"/>
              </a:endParaRPr>
            </a:p>
          </p:txBody>
        </p:sp>
        <p:sp>
          <p:nvSpPr>
            <p:cNvPr id="35" name="Freeform 54"/>
            <p:cNvSpPr>
              <a:spLocks/>
            </p:cNvSpPr>
            <p:nvPr/>
          </p:nvSpPr>
          <p:spPr bwMode="auto">
            <a:xfrm>
              <a:off x="3532" y="1500"/>
              <a:ext cx="24" cy="75"/>
            </a:xfrm>
            <a:custGeom>
              <a:avLst/>
              <a:gdLst>
                <a:gd name="T0" fmla="*/ 0 w 122"/>
                <a:gd name="T1" fmla="*/ 0 h 370"/>
                <a:gd name="T2" fmla="*/ 0 w 122"/>
                <a:gd name="T3" fmla="*/ 0 h 370"/>
                <a:gd name="T4" fmla="*/ 0 w 122"/>
                <a:gd name="T5" fmla="*/ 0 h 370"/>
                <a:gd name="T6" fmla="*/ 0 w 122"/>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370">
                  <a:moveTo>
                    <a:pt x="0" y="0"/>
                  </a:moveTo>
                  <a:lnTo>
                    <a:pt x="122" y="0"/>
                  </a:lnTo>
                  <a:lnTo>
                    <a:pt x="61" y="370"/>
                  </a:lnTo>
                  <a:lnTo>
                    <a:pt x="0" y="0"/>
                  </a:lnTo>
                  <a:close/>
                </a:path>
              </a:pathLst>
            </a:custGeom>
            <a:noFill/>
            <a:ln w="12700" cmpd="sng">
              <a:solidFill>
                <a:srgbClr val="000000"/>
              </a:solidFill>
              <a:prstDash val="solid"/>
              <a:round/>
              <a:headEnd/>
              <a:tailEnd/>
            </a:ln>
          </p:spPr>
          <p:txBody>
            <a:bodyPr/>
            <a:lstStyle/>
            <a:p>
              <a:endParaRPr lang="vi-VN"/>
            </a:p>
          </p:txBody>
        </p:sp>
        <p:sp>
          <p:nvSpPr>
            <p:cNvPr id="36" name="Line 55"/>
            <p:cNvSpPr>
              <a:spLocks noChangeShapeType="1"/>
            </p:cNvSpPr>
            <p:nvPr/>
          </p:nvSpPr>
          <p:spPr bwMode="auto">
            <a:xfrm>
              <a:off x="2925" y="678"/>
              <a:ext cx="2" cy="1"/>
            </a:xfrm>
            <a:prstGeom prst="line">
              <a:avLst/>
            </a:prstGeom>
            <a:noFill/>
            <a:ln w="12700">
              <a:solidFill>
                <a:srgbClr val="000000"/>
              </a:solidFill>
              <a:round/>
              <a:headEnd/>
              <a:tailEnd/>
            </a:ln>
          </p:spPr>
          <p:txBody>
            <a:bodyPr/>
            <a:lstStyle/>
            <a:p>
              <a:endParaRPr lang="vi-VN"/>
            </a:p>
          </p:txBody>
        </p:sp>
        <p:sp>
          <p:nvSpPr>
            <p:cNvPr id="37" name="Line 56"/>
            <p:cNvSpPr>
              <a:spLocks noChangeShapeType="1"/>
            </p:cNvSpPr>
            <p:nvPr/>
          </p:nvSpPr>
          <p:spPr bwMode="auto">
            <a:xfrm>
              <a:off x="3265" y="1575"/>
              <a:ext cx="1" cy="1"/>
            </a:xfrm>
            <a:prstGeom prst="line">
              <a:avLst/>
            </a:prstGeom>
            <a:noFill/>
            <a:ln w="12700">
              <a:solidFill>
                <a:srgbClr val="000000"/>
              </a:solidFill>
              <a:round/>
              <a:headEnd/>
              <a:tailEnd/>
            </a:ln>
          </p:spPr>
          <p:txBody>
            <a:bodyPr/>
            <a:lstStyle/>
            <a:p>
              <a:endParaRPr lang="vi-VN"/>
            </a:p>
          </p:txBody>
        </p:sp>
        <p:sp>
          <p:nvSpPr>
            <p:cNvPr id="38" name="Line 57"/>
            <p:cNvSpPr>
              <a:spLocks noChangeShapeType="1"/>
            </p:cNvSpPr>
            <p:nvPr/>
          </p:nvSpPr>
          <p:spPr bwMode="auto">
            <a:xfrm>
              <a:off x="3543" y="1575"/>
              <a:ext cx="1" cy="1"/>
            </a:xfrm>
            <a:prstGeom prst="line">
              <a:avLst/>
            </a:prstGeom>
            <a:noFill/>
            <a:ln w="12700">
              <a:solidFill>
                <a:srgbClr val="000000"/>
              </a:solidFill>
              <a:round/>
              <a:headEnd/>
              <a:tailEnd/>
            </a:ln>
          </p:spPr>
          <p:txBody>
            <a:bodyPr/>
            <a:lstStyle/>
            <a:p>
              <a:endParaRPr lang="vi-VN"/>
            </a:p>
          </p:txBody>
        </p:sp>
        <p:sp>
          <p:nvSpPr>
            <p:cNvPr id="39" name="Line 58"/>
            <p:cNvSpPr>
              <a:spLocks noChangeShapeType="1"/>
            </p:cNvSpPr>
            <p:nvPr/>
          </p:nvSpPr>
          <p:spPr bwMode="auto">
            <a:xfrm>
              <a:off x="2925" y="678"/>
              <a:ext cx="1059" cy="1"/>
            </a:xfrm>
            <a:prstGeom prst="line">
              <a:avLst/>
            </a:prstGeom>
            <a:noFill/>
            <a:ln w="12700">
              <a:solidFill>
                <a:srgbClr val="000000"/>
              </a:solidFill>
              <a:round/>
              <a:headEnd/>
              <a:tailEnd/>
            </a:ln>
          </p:spPr>
          <p:txBody>
            <a:bodyPr/>
            <a:lstStyle/>
            <a:p>
              <a:endParaRPr lang="vi-VN"/>
            </a:p>
          </p:txBody>
        </p:sp>
        <p:sp>
          <p:nvSpPr>
            <p:cNvPr id="40" name="Line 59"/>
            <p:cNvSpPr>
              <a:spLocks noChangeShapeType="1"/>
            </p:cNvSpPr>
            <p:nvPr/>
          </p:nvSpPr>
          <p:spPr bwMode="auto">
            <a:xfrm>
              <a:off x="3283" y="3069"/>
              <a:ext cx="701" cy="1"/>
            </a:xfrm>
            <a:prstGeom prst="line">
              <a:avLst/>
            </a:prstGeom>
            <a:noFill/>
            <a:ln w="12700">
              <a:solidFill>
                <a:srgbClr val="000000"/>
              </a:solidFill>
              <a:round/>
              <a:headEnd/>
              <a:tailEnd/>
            </a:ln>
          </p:spPr>
          <p:txBody>
            <a:bodyPr/>
            <a:lstStyle/>
            <a:p>
              <a:endParaRPr lang="vi-VN"/>
            </a:p>
          </p:txBody>
        </p:sp>
        <p:sp>
          <p:nvSpPr>
            <p:cNvPr id="41" name="Line 60"/>
            <p:cNvSpPr>
              <a:spLocks noChangeShapeType="1"/>
            </p:cNvSpPr>
            <p:nvPr/>
          </p:nvSpPr>
          <p:spPr bwMode="auto">
            <a:xfrm>
              <a:off x="3947" y="753"/>
              <a:ext cx="2" cy="2241"/>
            </a:xfrm>
            <a:prstGeom prst="line">
              <a:avLst/>
            </a:prstGeom>
            <a:noFill/>
            <a:ln w="12700">
              <a:solidFill>
                <a:srgbClr val="000000"/>
              </a:solidFill>
              <a:round/>
              <a:headEnd/>
              <a:tailEnd/>
            </a:ln>
          </p:spPr>
          <p:txBody>
            <a:bodyPr/>
            <a:lstStyle/>
            <a:p>
              <a:endParaRPr lang="vi-VN"/>
            </a:p>
          </p:txBody>
        </p:sp>
        <p:sp>
          <p:nvSpPr>
            <p:cNvPr id="42" name="Freeform 61"/>
            <p:cNvSpPr>
              <a:spLocks/>
            </p:cNvSpPr>
            <p:nvPr/>
          </p:nvSpPr>
          <p:spPr bwMode="auto">
            <a:xfrm>
              <a:off x="3935" y="678"/>
              <a:ext cx="25" cy="75"/>
            </a:xfrm>
            <a:custGeom>
              <a:avLst/>
              <a:gdLst>
                <a:gd name="T0" fmla="*/ 0 w 124"/>
                <a:gd name="T1" fmla="*/ 0 h 370"/>
                <a:gd name="T2" fmla="*/ 0 w 124"/>
                <a:gd name="T3" fmla="*/ 0 h 370"/>
                <a:gd name="T4" fmla="*/ 0 w 124"/>
                <a:gd name="T5" fmla="*/ 0 h 370"/>
                <a:gd name="T6" fmla="*/ 0 w 124"/>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370">
                  <a:moveTo>
                    <a:pt x="0" y="370"/>
                  </a:moveTo>
                  <a:lnTo>
                    <a:pt x="124" y="370"/>
                  </a:lnTo>
                  <a:lnTo>
                    <a:pt x="62" y="0"/>
                  </a:lnTo>
                  <a:lnTo>
                    <a:pt x="0" y="370"/>
                  </a:lnTo>
                  <a:close/>
                </a:path>
              </a:pathLst>
            </a:custGeom>
            <a:solidFill>
              <a:srgbClr val="000000"/>
            </a:solidFill>
            <a:ln w="12700" cmpd="sng">
              <a:solidFill>
                <a:srgbClr val="000000"/>
              </a:solidFill>
              <a:round/>
              <a:headEnd/>
              <a:tailEnd/>
            </a:ln>
          </p:spPr>
          <p:txBody>
            <a:bodyPr/>
            <a:lstStyle/>
            <a:p>
              <a:endParaRPr lang="vi-VN"/>
            </a:p>
          </p:txBody>
        </p:sp>
        <p:sp>
          <p:nvSpPr>
            <p:cNvPr id="43" name="Freeform 62"/>
            <p:cNvSpPr>
              <a:spLocks/>
            </p:cNvSpPr>
            <p:nvPr/>
          </p:nvSpPr>
          <p:spPr bwMode="auto">
            <a:xfrm>
              <a:off x="3935" y="678"/>
              <a:ext cx="25" cy="75"/>
            </a:xfrm>
            <a:custGeom>
              <a:avLst/>
              <a:gdLst>
                <a:gd name="T0" fmla="*/ 0 w 124"/>
                <a:gd name="T1" fmla="*/ 0 h 370"/>
                <a:gd name="T2" fmla="*/ 0 w 124"/>
                <a:gd name="T3" fmla="*/ 0 h 370"/>
                <a:gd name="T4" fmla="*/ 0 w 124"/>
                <a:gd name="T5" fmla="*/ 0 h 370"/>
                <a:gd name="T6" fmla="*/ 0 w 124"/>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370">
                  <a:moveTo>
                    <a:pt x="0" y="370"/>
                  </a:moveTo>
                  <a:lnTo>
                    <a:pt x="124" y="370"/>
                  </a:lnTo>
                  <a:lnTo>
                    <a:pt x="62" y="0"/>
                  </a:lnTo>
                  <a:lnTo>
                    <a:pt x="0" y="370"/>
                  </a:lnTo>
                  <a:close/>
                </a:path>
              </a:pathLst>
            </a:custGeom>
            <a:noFill/>
            <a:ln w="12700" cmpd="sng">
              <a:solidFill>
                <a:srgbClr val="000000"/>
              </a:solidFill>
              <a:prstDash val="solid"/>
              <a:round/>
              <a:headEnd/>
              <a:tailEnd/>
            </a:ln>
          </p:spPr>
          <p:txBody>
            <a:bodyPr/>
            <a:lstStyle/>
            <a:p>
              <a:endParaRPr lang="vi-VN"/>
            </a:p>
          </p:txBody>
        </p:sp>
        <p:sp>
          <p:nvSpPr>
            <p:cNvPr id="44" name="Freeform 63"/>
            <p:cNvSpPr>
              <a:spLocks/>
            </p:cNvSpPr>
            <p:nvPr/>
          </p:nvSpPr>
          <p:spPr bwMode="auto">
            <a:xfrm>
              <a:off x="3935" y="2994"/>
              <a:ext cx="25" cy="75"/>
            </a:xfrm>
            <a:custGeom>
              <a:avLst/>
              <a:gdLst>
                <a:gd name="T0" fmla="*/ 0 w 124"/>
                <a:gd name="T1" fmla="*/ 0 h 371"/>
                <a:gd name="T2" fmla="*/ 0 w 124"/>
                <a:gd name="T3" fmla="*/ 0 h 371"/>
                <a:gd name="T4" fmla="*/ 0 w 124"/>
                <a:gd name="T5" fmla="*/ 0 h 371"/>
                <a:gd name="T6" fmla="*/ 0 w 124"/>
                <a:gd name="T7" fmla="*/ 0 h 3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371">
                  <a:moveTo>
                    <a:pt x="0" y="0"/>
                  </a:moveTo>
                  <a:lnTo>
                    <a:pt x="124" y="0"/>
                  </a:lnTo>
                  <a:lnTo>
                    <a:pt x="62" y="371"/>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45" name="Rectangle 64"/>
            <p:cNvSpPr>
              <a:spLocks noChangeArrowheads="1"/>
            </p:cNvSpPr>
            <p:nvPr/>
          </p:nvSpPr>
          <p:spPr bwMode="auto">
            <a:xfrm rot="-5400000">
              <a:off x="3833" y="1794"/>
              <a:ext cx="77" cy="85"/>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80</a:t>
              </a:r>
              <a:endParaRPr lang="en-US" altLang="en-US" sz="2400" b="1">
                <a:solidFill>
                  <a:srgbClr val="003300"/>
                </a:solidFill>
                <a:latin typeface="Times New Roman" pitchFamily="18" charset="0"/>
              </a:endParaRPr>
            </a:p>
          </p:txBody>
        </p:sp>
        <p:sp>
          <p:nvSpPr>
            <p:cNvPr id="46" name="Freeform 65"/>
            <p:cNvSpPr>
              <a:spLocks/>
            </p:cNvSpPr>
            <p:nvPr/>
          </p:nvSpPr>
          <p:spPr bwMode="auto">
            <a:xfrm>
              <a:off x="3935" y="2994"/>
              <a:ext cx="25" cy="75"/>
            </a:xfrm>
            <a:custGeom>
              <a:avLst/>
              <a:gdLst>
                <a:gd name="T0" fmla="*/ 0 w 124"/>
                <a:gd name="T1" fmla="*/ 0 h 371"/>
                <a:gd name="T2" fmla="*/ 0 w 124"/>
                <a:gd name="T3" fmla="*/ 0 h 371"/>
                <a:gd name="T4" fmla="*/ 0 w 124"/>
                <a:gd name="T5" fmla="*/ 0 h 371"/>
                <a:gd name="T6" fmla="*/ 0 w 124"/>
                <a:gd name="T7" fmla="*/ 0 h 3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371">
                  <a:moveTo>
                    <a:pt x="0" y="0"/>
                  </a:moveTo>
                  <a:lnTo>
                    <a:pt x="124" y="0"/>
                  </a:lnTo>
                  <a:lnTo>
                    <a:pt x="62" y="371"/>
                  </a:lnTo>
                  <a:lnTo>
                    <a:pt x="0" y="0"/>
                  </a:lnTo>
                  <a:close/>
                </a:path>
              </a:pathLst>
            </a:custGeom>
            <a:noFill/>
            <a:ln w="12700" cmpd="sng">
              <a:solidFill>
                <a:srgbClr val="000000"/>
              </a:solidFill>
              <a:prstDash val="solid"/>
              <a:round/>
              <a:headEnd/>
              <a:tailEnd/>
            </a:ln>
          </p:spPr>
          <p:txBody>
            <a:bodyPr/>
            <a:lstStyle/>
            <a:p>
              <a:endParaRPr lang="vi-VN"/>
            </a:p>
          </p:txBody>
        </p:sp>
        <p:sp>
          <p:nvSpPr>
            <p:cNvPr id="47" name="Line 66"/>
            <p:cNvSpPr>
              <a:spLocks noChangeShapeType="1"/>
            </p:cNvSpPr>
            <p:nvPr/>
          </p:nvSpPr>
          <p:spPr bwMode="auto">
            <a:xfrm>
              <a:off x="2907" y="678"/>
              <a:ext cx="1" cy="1"/>
            </a:xfrm>
            <a:prstGeom prst="line">
              <a:avLst/>
            </a:prstGeom>
            <a:noFill/>
            <a:ln w="12700">
              <a:solidFill>
                <a:srgbClr val="000000"/>
              </a:solidFill>
              <a:round/>
              <a:headEnd/>
              <a:tailEnd/>
            </a:ln>
          </p:spPr>
          <p:txBody>
            <a:bodyPr/>
            <a:lstStyle/>
            <a:p>
              <a:endParaRPr lang="vi-VN"/>
            </a:p>
          </p:txBody>
        </p:sp>
        <p:sp>
          <p:nvSpPr>
            <p:cNvPr id="48" name="Line 67"/>
            <p:cNvSpPr>
              <a:spLocks noChangeShapeType="1"/>
            </p:cNvSpPr>
            <p:nvPr/>
          </p:nvSpPr>
          <p:spPr bwMode="auto">
            <a:xfrm>
              <a:off x="3265" y="3069"/>
              <a:ext cx="1" cy="1"/>
            </a:xfrm>
            <a:prstGeom prst="line">
              <a:avLst/>
            </a:prstGeom>
            <a:noFill/>
            <a:ln w="12700">
              <a:solidFill>
                <a:srgbClr val="000000"/>
              </a:solidFill>
              <a:round/>
              <a:headEnd/>
              <a:tailEnd/>
            </a:ln>
          </p:spPr>
          <p:txBody>
            <a:bodyPr/>
            <a:lstStyle/>
            <a:p>
              <a:endParaRPr lang="vi-VN"/>
            </a:p>
          </p:txBody>
        </p:sp>
        <p:sp>
          <p:nvSpPr>
            <p:cNvPr id="49" name="Line 68"/>
            <p:cNvSpPr>
              <a:spLocks noChangeShapeType="1"/>
            </p:cNvSpPr>
            <p:nvPr/>
          </p:nvSpPr>
          <p:spPr bwMode="auto">
            <a:xfrm>
              <a:off x="3947" y="3069"/>
              <a:ext cx="2" cy="1"/>
            </a:xfrm>
            <a:prstGeom prst="line">
              <a:avLst/>
            </a:prstGeom>
            <a:noFill/>
            <a:ln w="12700">
              <a:solidFill>
                <a:srgbClr val="000000"/>
              </a:solidFill>
              <a:round/>
              <a:headEnd/>
              <a:tailEnd/>
            </a:ln>
          </p:spPr>
          <p:txBody>
            <a:bodyPr/>
            <a:lstStyle/>
            <a:p>
              <a:endParaRPr lang="vi-VN"/>
            </a:p>
          </p:txBody>
        </p:sp>
        <p:sp>
          <p:nvSpPr>
            <p:cNvPr id="50" name="Freeform 69"/>
            <p:cNvSpPr>
              <a:spLocks/>
            </p:cNvSpPr>
            <p:nvPr/>
          </p:nvSpPr>
          <p:spPr bwMode="auto">
            <a:xfrm>
              <a:off x="1453" y="1287"/>
              <a:ext cx="164" cy="213"/>
            </a:xfrm>
            <a:custGeom>
              <a:avLst/>
              <a:gdLst>
                <a:gd name="T0" fmla="*/ 0 w 813"/>
                <a:gd name="T1" fmla="*/ 0 h 1059"/>
                <a:gd name="T2" fmla="*/ 0 w 813"/>
                <a:gd name="T3" fmla="*/ 0 h 1059"/>
                <a:gd name="T4" fmla="*/ 0 w 813"/>
                <a:gd name="T5" fmla="*/ 0 h 1059"/>
                <a:gd name="T6" fmla="*/ 0 w 813"/>
                <a:gd name="T7" fmla="*/ 0 h 1059"/>
                <a:gd name="T8" fmla="*/ 0 w 813"/>
                <a:gd name="T9" fmla="*/ 0 h 1059"/>
                <a:gd name="T10" fmla="*/ 0 w 813"/>
                <a:gd name="T11" fmla="*/ 0 h 1059"/>
                <a:gd name="T12" fmla="*/ 0 w 813"/>
                <a:gd name="T13" fmla="*/ 0 h 1059"/>
                <a:gd name="T14" fmla="*/ 0 w 813"/>
                <a:gd name="T15" fmla="*/ 0 h 1059"/>
                <a:gd name="T16" fmla="*/ 0 w 813"/>
                <a:gd name="T17" fmla="*/ 0 h 1059"/>
                <a:gd name="T18" fmla="*/ 0 w 813"/>
                <a:gd name="T19" fmla="*/ 0 h 10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1059">
                  <a:moveTo>
                    <a:pt x="813" y="0"/>
                  </a:moveTo>
                  <a:lnTo>
                    <a:pt x="682" y="79"/>
                  </a:lnTo>
                  <a:lnTo>
                    <a:pt x="558" y="169"/>
                  </a:lnTo>
                  <a:lnTo>
                    <a:pt x="444" y="270"/>
                  </a:lnTo>
                  <a:lnTo>
                    <a:pt x="339" y="382"/>
                  </a:lnTo>
                  <a:lnTo>
                    <a:pt x="247" y="503"/>
                  </a:lnTo>
                  <a:lnTo>
                    <a:pt x="166" y="633"/>
                  </a:lnTo>
                  <a:lnTo>
                    <a:pt x="97" y="770"/>
                  </a:lnTo>
                  <a:lnTo>
                    <a:pt x="42" y="913"/>
                  </a:lnTo>
                  <a:lnTo>
                    <a:pt x="0" y="1059"/>
                  </a:lnTo>
                </a:path>
              </a:pathLst>
            </a:custGeom>
            <a:noFill/>
            <a:ln w="12700" cmpd="sng">
              <a:solidFill>
                <a:srgbClr val="000000"/>
              </a:solidFill>
              <a:prstDash val="solid"/>
              <a:round/>
              <a:headEnd/>
              <a:tailEnd/>
            </a:ln>
          </p:spPr>
          <p:txBody>
            <a:bodyPr/>
            <a:lstStyle/>
            <a:p>
              <a:endParaRPr lang="vi-VN"/>
            </a:p>
          </p:txBody>
        </p:sp>
        <p:sp>
          <p:nvSpPr>
            <p:cNvPr id="51" name="Freeform 70"/>
            <p:cNvSpPr>
              <a:spLocks/>
            </p:cNvSpPr>
            <p:nvPr/>
          </p:nvSpPr>
          <p:spPr bwMode="auto">
            <a:xfrm>
              <a:off x="1613" y="1259"/>
              <a:ext cx="73" cy="39"/>
            </a:xfrm>
            <a:custGeom>
              <a:avLst/>
              <a:gdLst>
                <a:gd name="T0" fmla="*/ 0 w 367"/>
                <a:gd name="T1" fmla="*/ 0 h 194"/>
                <a:gd name="T2" fmla="*/ 0 w 367"/>
                <a:gd name="T3" fmla="*/ 0 h 194"/>
                <a:gd name="T4" fmla="*/ 0 w 367"/>
                <a:gd name="T5" fmla="*/ 0 h 194"/>
                <a:gd name="T6" fmla="*/ 0 w 367"/>
                <a:gd name="T7" fmla="*/ 0 h 1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7" h="194">
                  <a:moveTo>
                    <a:pt x="0" y="78"/>
                  </a:moveTo>
                  <a:lnTo>
                    <a:pt x="45" y="194"/>
                  </a:lnTo>
                  <a:lnTo>
                    <a:pt x="367" y="0"/>
                  </a:lnTo>
                  <a:lnTo>
                    <a:pt x="0" y="78"/>
                  </a:lnTo>
                  <a:close/>
                </a:path>
              </a:pathLst>
            </a:custGeom>
            <a:solidFill>
              <a:srgbClr val="000000"/>
            </a:solidFill>
            <a:ln w="12700" cmpd="sng">
              <a:solidFill>
                <a:srgbClr val="000000"/>
              </a:solidFill>
              <a:round/>
              <a:headEnd/>
              <a:tailEnd/>
            </a:ln>
          </p:spPr>
          <p:txBody>
            <a:bodyPr/>
            <a:lstStyle/>
            <a:p>
              <a:endParaRPr lang="vi-VN"/>
            </a:p>
          </p:txBody>
        </p:sp>
        <p:sp>
          <p:nvSpPr>
            <p:cNvPr id="52" name="Freeform 71"/>
            <p:cNvSpPr>
              <a:spLocks/>
            </p:cNvSpPr>
            <p:nvPr/>
          </p:nvSpPr>
          <p:spPr bwMode="auto">
            <a:xfrm>
              <a:off x="1613" y="1259"/>
              <a:ext cx="73" cy="39"/>
            </a:xfrm>
            <a:custGeom>
              <a:avLst/>
              <a:gdLst>
                <a:gd name="T0" fmla="*/ 0 w 367"/>
                <a:gd name="T1" fmla="*/ 0 h 194"/>
                <a:gd name="T2" fmla="*/ 0 w 367"/>
                <a:gd name="T3" fmla="*/ 0 h 194"/>
                <a:gd name="T4" fmla="*/ 0 w 367"/>
                <a:gd name="T5" fmla="*/ 0 h 194"/>
                <a:gd name="T6" fmla="*/ 0 w 367"/>
                <a:gd name="T7" fmla="*/ 0 h 1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7" h="194">
                  <a:moveTo>
                    <a:pt x="0" y="78"/>
                  </a:moveTo>
                  <a:lnTo>
                    <a:pt x="45" y="194"/>
                  </a:lnTo>
                  <a:lnTo>
                    <a:pt x="367" y="0"/>
                  </a:lnTo>
                  <a:lnTo>
                    <a:pt x="0" y="78"/>
                  </a:lnTo>
                  <a:close/>
                </a:path>
              </a:pathLst>
            </a:custGeom>
            <a:noFill/>
            <a:ln w="12700" cmpd="sng">
              <a:solidFill>
                <a:srgbClr val="000000"/>
              </a:solidFill>
              <a:prstDash val="solid"/>
              <a:round/>
              <a:headEnd/>
              <a:tailEnd/>
            </a:ln>
          </p:spPr>
          <p:txBody>
            <a:bodyPr/>
            <a:lstStyle/>
            <a:p>
              <a:endParaRPr lang="vi-VN"/>
            </a:p>
          </p:txBody>
        </p:sp>
        <p:sp>
          <p:nvSpPr>
            <p:cNvPr id="53" name="Freeform 72"/>
            <p:cNvSpPr>
              <a:spLocks/>
            </p:cNvSpPr>
            <p:nvPr/>
          </p:nvSpPr>
          <p:spPr bwMode="auto">
            <a:xfrm>
              <a:off x="1440" y="1499"/>
              <a:ext cx="26" cy="76"/>
            </a:xfrm>
            <a:custGeom>
              <a:avLst/>
              <a:gdLst>
                <a:gd name="T0" fmla="*/ 0 w 123"/>
                <a:gd name="T1" fmla="*/ 0 h 374"/>
                <a:gd name="T2" fmla="*/ 0 w 123"/>
                <a:gd name="T3" fmla="*/ 0 h 374"/>
                <a:gd name="T4" fmla="*/ 0 w 123"/>
                <a:gd name="T5" fmla="*/ 0 h 374"/>
                <a:gd name="T6" fmla="*/ 0 w 123"/>
                <a:gd name="T7" fmla="*/ 0 h 3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4">
                  <a:moveTo>
                    <a:pt x="123" y="14"/>
                  </a:moveTo>
                  <a:lnTo>
                    <a:pt x="0" y="0"/>
                  </a:lnTo>
                  <a:lnTo>
                    <a:pt x="19" y="374"/>
                  </a:lnTo>
                  <a:lnTo>
                    <a:pt x="123" y="14"/>
                  </a:lnTo>
                  <a:close/>
                </a:path>
              </a:pathLst>
            </a:custGeom>
            <a:solidFill>
              <a:srgbClr val="000000"/>
            </a:solidFill>
            <a:ln w="12700" cmpd="sng">
              <a:solidFill>
                <a:srgbClr val="000000"/>
              </a:solidFill>
              <a:round/>
              <a:headEnd/>
              <a:tailEnd/>
            </a:ln>
          </p:spPr>
          <p:txBody>
            <a:bodyPr/>
            <a:lstStyle/>
            <a:p>
              <a:endParaRPr lang="vi-VN"/>
            </a:p>
          </p:txBody>
        </p:sp>
        <p:sp>
          <p:nvSpPr>
            <p:cNvPr id="54" name="Rectangle 73"/>
            <p:cNvSpPr>
              <a:spLocks noChangeArrowheads="1"/>
            </p:cNvSpPr>
            <p:nvPr/>
          </p:nvSpPr>
          <p:spPr bwMode="auto">
            <a:xfrm rot="-3180000">
              <a:off x="1400" y="1242"/>
              <a:ext cx="109" cy="85"/>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75°</a:t>
              </a:r>
              <a:endParaRPr lang="en-US" altLang="en-US" sz="2400" b="1">
                <a:solidFill>
                  <a:srgbClr val="003300"/>
                </a:solidFill>
                <a:latin typeface="Times New Roman" pitchFamily="18" charset="0"/>
              </a:endParaRPr>
            </a:p>
          </p:txBody>
        </p:sp>
        <p:sp>
          <p:nvSpPr>
            <p:cNvPr id="55" name="Freeform 74"/>
            <p:cNvSpPr>
              <a:spLocks/>
            </p:cNvSpPr>
            <p:nvPr/>
          </p:nvSpPr>
          <p:spPr bwMode="auto">
            <a:xfrm>
              <a:off x="1440" y="1499"/>
              <a:ext cx="26" cy="76"/>
            </a:xfrm>
            <a:custGeom>
              <a:avLst/>
              <a:gdLst>
                <a:gd name="T0" fmla="*/ 0 w 123"/>
                <a:gd name="T1" fmla="*/ 0 h 374"/>
                <a:gd name="T2" fmla="*/ 0 w 123"/>
                <a:gd name="T3" fmla="*/ 0 h 374"/>
                <a:gd name="T4" fmla="*/ 0 w 123"/>
                <a:gd name="T5" fmla="*/ 0 h 374"/>
                <a:gd name="T6" fmla="*/ 0 w 123"/>
                <a:gd name="T7" fmla="*/ 0 h 3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4">
                  <a:moveTo>
                    <a:pt x="123" y="14"/>
                  </a:moveTo>
                  <a:lnTo>
                    <a:pt x="0" y="0"/>
                  </a:lnTo>
                  <a:lnTo>
                    <a:pt x="19" y="374"/>
                  </a:lnTo>
                  <a:lnTo>
                    <a:pt x="123" y="14"/>
                  </a:lnTo>
                  <a:close/>
                </a:path>
              </a:pathLst>
            </a:custGeom>
            <a:noFill/>
            <a:ln w="12700" cmpd="sng">
              <a:solidFill>
                <a:srgbClr val="000000"/>
              </a:solidFill>
              <a:prstDash val="solid"/>
              <a:round/>
              <a:headEnd/>
              <a:tailEnd/>
            </a:ln>
          </p:spPr>
          <p:txBody>
            <a:bodyPr/>
            <a:lstStyle/>
            <a:p>
              <a:endParaRPr lang="vi-VN"/>
            </a:p>
          </p:txBody>
        </p:sp>
        <p:sp>
          <p:nvSpPr>
            <p:cNvPr id="56" name="Line 75"/>
            <p:cNvSpPr>
              <a:spLocks noChangeShapeType="1"/>
            </p:cNvSpPr>
            <p:nvPr/>
          </p:nvSpPr>
          <p:spPr bwMode="auto">
            <a:xfrm>
              <a:off x="1560" y="1325"/>
              <a:ext cx="2" cy="1"/>
            </a:xfrm>
            <a:prstGeom prst="line">
              <a:avLst/>
            </a:prstGeom>
            <a:noFill/>
            <a:ln w="12700">
              <a:solidFill>
                <a:srgbClr val="000000"/>
              </a:solidFill>
              <a:round/>
              <a:headEnd/>
              <a:tailEnd/>
            </a:ln>
          </p:spPr>
          <p:txBody>
            <a:bodyPr/>
            <a:lstStyle/>
            <a:p>
              <a:endParaRPr lang="vi-VN"/>
            </a:p>
          </p:txBody>
        </p:sp>
        <p:sp>
          <p:nvSpPr>
            <p:cNvPr id="57" name="Line 76"/>
            <p:cNvSpPr>
              <a:spLocks noChangeShapeType="1"/>
            </p:cNvSpPr>
            <p:nvPr/>
          </p:nvSpPr>
          <p:spPr bwMode="auto">
            <a:xfrm>
              <a:off x="1173" y="1575"/>
              <a:ext cx="1" cy="1"/>
            </a:xfrm>
            <a:prstGeom prst="line">
              <a:avLst/>
            </a:prstGeom>
            <a:noFill/>
            <a:ln w="12700">
              <a:solidFill>
                <a:srgbClr val="000000"/>
              </a:solidFill>
              <a:round/>
              <a:headEnd/>
              <a:tailEnd/>
            </a:ln>
          </p:spPr>
          <p:txBody>
            <a:bodyPr/>
            <a:lstStyle/>
            <a:p>
              <a:endParaRPr lang="vi-VN"/>
            </a:p>
          </p:txBody>
        </p:sp>
        <p:sp>
          <p:nvSpPr>
            <p:cNvPr id="58" name="Line 77"/>
            <p:cNvSpPr>
              <a:spLocks noChangeShapeType="1"/>
            </p:cNvSpPr>
            <p:nvPr/>
          </p:nvSpPr>
          <p:spPr bwMode="auto">
            <a:xfrm>
              <a:off x="1771" y="1575"/>
              <a:ext cx="1" cy="1"/>
            </a:xfrm>
            <a:prstGeom prst="line">
              <a:avLst/>
            </a:prstGeom>
            <a:noFill/>
            <a:ln w="12700">
              <a:solidFill>
                <a:srgbClr val="000000"/>
              </a:solidFill>
              <a:round/>
              <a:headEnd/>
              <a:tailEnd/>
            </a:ln>
          </p:spPr>
          <p:txBody>
            <a:bodyPr/>
            <a:lstStyle/>
            <a:p>
              <a:endParaRPr lang="vi-VN"/>
            </a:p>
          </p:txBody>
        </p:sp>
        <p:sp>
          <p:nvSpPr>
            <p:cNvPr id="59" name="Line 78"/>
            <p:cNvSpPr>
              <a:spLocks noChangeShapeType="1"/>
            </p:cNvSpPr>
            <p:nvPr/>
          </p:nvSpPr>
          <p:spPr bwMode="auto">
            <a:xfrm>
              <a:off x="1531" y="678"/>
              <a:ext cx="1" cy="1"/>
            </a:xfrm>
            <a:prstGeom prst="line">
              <a:avLst/>
            </a:prstGeom>
            <a:noFill/>
            <a:ln w="12700">
              <a:solidFill>
                <a:srgbClr val="000000"/>
              </a:solidFill>
              <a:round/>
              <a:headEnd/>
              <a:tailEnd/>
            </a:ln>
          </p:spPr>
          <p:txBody>
            <a:bodyPr/>
            <a:lstStyle/>
            <a:p>
              <a:endParaRPr lang="vi-VN"/>
            </a:p>
          </p:txBody>
        </p:sp>
        <p:sp>
          <p:nvSpPr>
            <p:cNvPr id="60" name="Line 79"/>
            <p:cNvSpPr>
              <a:spLocks noChangeShapeType="1"/>
            </p:cNvSpPr>
            <p:nvPr/>
          </p:nvSpPr>
          <p:spPr bwMode="auto">
            <a:xfrm>
              <a:off x="1771" y="1575"/>
              <a:ext cx="1" cy="1"/>
            </a:xfrm>
            <a:prstGeom prst="line">
              <a:avLst/>
            </a:prstGeom>
            <a:noFill/>
            <a:ln w="12700">
              <a:solidFill>
                <a:srgbClr val="000000"/>
              </a:solidFill>
              <a:round/>
              <a:headEnd/>
              <a:tailEnd/>
            </a:ln>
          </p:spPr>
          <p:txBody>
            <a:bodyPr/>
            <a:lstStyle/>
            <a:p>
              <a:endParaRPr lang="vi-VN"/>
            </a:p>
          </p:txBody>
        </p:sp>
        <p:sp>
          <p:nvSpPr>
            <p:cNvPr id="61" name="Line 80"/>
            <p:cNvSpPr>
              <a:spLocks noChangeShapeType="1"/>
            </p:cNvSpPr>
            <p:nvPr/>
          </p:nvSpPr>
          <p:spPr bwMode="auto">
            <a:xfrm>
              <a:off x="2219" y="528"/>
              <a:ext cx="1" cy="321"/>
            </a:xfrm>
            <a:prstGeom prst="line">
              <a:avLst/>
            </a:prstGeom>
            <a:noFill/>
            <a:ln w="12700">
              <a:solidFill>
                <a:srgbClr val="000000"/>
              </a:solidFill>
              <a:round/>
              <a:headEnd/>
              <a:tailEnd/>
            </a:ln>
          </p:spPr>
          <p:txBody>
            <a:bodyPr/>
            <a:lstStyle/>
            <a:p>
              <a:endParaRPr lang="vi-VN"/>
            </a:p>
          </p:txBody>
        </p:sp>
        <p:sp>
          <p:nvSpPr>
            <p:cNvPr id="62" name="Line 81"/>
            <p:cNvSpPr>
              <a:spLocks noChangeShapeType="1"/>
            </p:cNvSpPr>
            <p:nvPr/>
          </p:nvSpPr>
          <p:spPr bwMode="auto">
            <a:xfrm>
              <a:off x="2219" y="924"/>
              <a:ext cx="1" cy="76"/>
            </a:xfrm>
            <a:prstGeom prst="line">
              <a:avLst/>
            </a:prstGeom>
            <a:noFill/>
            <a:ln w="12700">
              <a:solidFill>
                <a:srgbClr val="000000"/>
              </a:solidFill>
              <a:round/>
              <a:headEnd/>
              <a:tailEnd/>
            </a:ln>
          </p:spPr>
          <p:txBody>
            <a:bodyPr/>
            <a:lstStyle/>
            <a:p>
              <a:endParaRPr lang="vi-VN"/>
            </a:p>
          </p:txBody>
        </p:sp>
        <p:sp>
          <p:nvSpPr>
            <p:cNvPr id="63" name="Line 82"/>
            <p:cNvSpPr>
              <a:spLocks noChangeShapeType="1"/>
            </p:cNvSpPr>
            <p:nvPr/>
          </p:nvSpPr>
          <p:spPr bwMode="auto">
            <a:xfrm>
              <a:off x="2219" y="1076"/>
              <a:ext cx="1" cy="380"/>
            </a:xfrm>
            <a:prstGeom prst="line">
              <a:avLst/>
            </a:prstGeom>
            <a:noFill/>
            <a:ln w="12700">
              <a:solidFill>
                <a:srgbClr val="000000"/>
              </a:solidFill>
              <a:round/>
              <a:headEnd/>
              <a:tailEnd/>
            </a:ln>
          </p:spPr>
          <p:txBody>
            <a:bodyPr/>
            <a:lstStyle/>
            <a:p>
              <a:endParaRPr lang="vi-VN"/>
            </a:p>
          </p:txBody>
        </p:sp>
        <p:sp>
          <p:nvSpPr>
            <p:cNvPr id="64" name="Line 83"/>
            <p:cNvSpPr>
              <a:spLocks noChangeShapeType="1"/>
            </p:cNvSpPr>
            <p:nvPr/>
          </p:nvSpPr>
          <p:spPr bwMode="auto">
            <a:xfrm>
              <a:off x="2219" y="1531"/>
              <a:ext cx="1" cy="77"/>
            </a:xfrm>
            <a:prstGeom prst="line">
              <a:avLst/>
            </a:prstGeom>
            <a:noFill/>
            <a:ln w="12700">
              <a:solidFill>
                <a:srgbClr val="000000"/>
              </a:solidFill>
              <a:round/>
              <a:headEnd/>
              <a:tailEnd/>
            </a:ln>
          </p:spPr>
          <p:txBody>
            <a:bodyPr/>
            <a:lstStyle/>
            <a:p>
              <a:endParaRPr lang="vi-VN"/>
            </a:p>
          </p:txBody>
        </p:sp>
        <p:sp>
          <p:nvSpPr>
            <p:cNvPr id="65" name="Line 84"/>
            <p:cNvSpPr>
              <a:spLocks noChangeShapeType="1"/>
            </p:cNvSpPr>
            <p:nvPr/>
          </p:nvSpPr>
          <p:spPr bwMode="auto">
            <a:xfrm>
              <a:off x="2219" y="1684"/>
              <a:ext cx="1" cy="380"/>
            </a:xfrm>
            <a:prstGeom prst="line">
              <a:avLst/>
            </a:prstGeom>
            <a:noFill/>
            <a:ln w="12700">
              <a:solidFill>
                <a:srgbClr val="000000"/>
              </a:solidFill>
              <a:round/>
              <a:headEnd/>
              <a:tailEnd/>
            </a:ln>
          </p:spPr>
          <p:txBody>
            <a:bodyPr/>
            <a:lstStyle/>
            <a:p>
              <a:endParaRPr lang="vi-VN"/>
            </a:p>
          </p:txBody>
        </p:sp>
        <p:sp>
          <p:nvSpPr>
            <p:cNvPr id="66" name="Line 85"/>
            <p:cNvSpPr>
              <a:spLocks noChangeShapeType="1"/>
            </p:cNvSpPr>
            <p:nvPr/>
          </p:nvSpPr>
          <p:spPr bwMode="auto">
            <a:xfrm>
              <a:off x="2219" y="2139"/>
              <a:ext cx="1" cy="76"/>
            </a:xfrm>
            <a:prstGeom prst="line">
              <a:avLst/>
            </a:prstGeom>
            <a:noFill/>
            <a:ln w="12700">
              <a:solidFill>
                <a:srgbClr val="000000"/>
              </a:solidFill>
              <a:round/>
              <a:headEnd/>
              <a:tailEnd/>
            </a:ln>
          </p:spPr>
          <p:txBody>
            <a:bodyPr/>
            <a:lstStyle/>
            <a:p>
              <a:endParaRPr lang="vi-VN"/>
            </a:p>
          </p:txBody>
        </p:sp>
        <p:sp>
          <p:nvSpPr>
            <p:cNvPr id="67" name="Line 86"/>
            <p:cNvSpPr>
              <a:spLocks noChangeShapeType="1"/>
            </p:cNvSpPr>
            <p:nvPr/>
          </p:nvSpPr>
          <p:spPr bwMode="auto">
            <a:xfrm>
              <a:off x="2219" y="2291"/>
              <a:ext cx="1" cy="379"/>
            </a:xfrm>
            <a:prstGeom prst="line">
              <a:avLst/>
            </a:prstGeom>
            <a:noFill/>
            <a:ln w="12700">
              <a:solidFill>
                <a:srgbClr val="000000"/>
              </a:solidFill>
              <a:round/>
              <a:headEnd/>
              <a:tailEnd/>
            </a:ln>
          </p:spPr>
          <p:txBody>
            <a:bodyPr/>
            <a:lstStyle/>
            <a:p>
              <a:endParaRPr lang="vi-VN"/>
            </a:p>
          </p:txBody>
        </p:sp>
        <p:sp>
          <p:nvSpPr>
            <p:cNvPr id="68" name="Line 87"/>
            <p:cNvSpPr>
              <a:spLocks noChangeShapeType="1"/>
            </p:cNvSpPr>
            <p:nvPr/>
          </p:nvSpPr>
          <p:spPr bwMode="auto">
            <a:xfrm>
              <a:off x="2219" y="2746"/>
              <a:ext cx="1" cy="77"/>
            </a:xfrm>
            <a:prstGeom prst="line">
              <a:avLst/>
            </a:prstGeom>
            <a:noFill/>
            <a:ln w="12700">
              <a:solidFill>
                <a:srgbClr val="000000"/>
              </a:solidFill>
              <a:round/>
              <a:headEnd/>
              <a:tailEnd/>
            </a:ln>
          </p:spPr>
          <p:txBody>
            <a:bodyPr/>
            <a:lstStyle/>
            <a:p>
              <a:endParaRPr lang="vi-VN"/>
            </a:p>
          </p:txBody>
        </p:sp>
        <p:sp>
          <p:nvSpPr>
            <p:cNvPr id="69" name="Line 88"/>
            <p:cNvSpPr>
              <a:spLocks noChangeShapeType="1"/>
            </p:cNvSpPr>
            <p:nvPr/>
          </p:nvSpPr>
          <p:spPr bwMode="auto">
            <a:xfrm>
              <a:off x="2219" y="2899"/>
              <a:ext cx="1" cy="319"/>
            </a:xfrm>
            <a:prstGeom prst="line">
              <a:avLst/>
            </a:prstGeom>
            <a:noFill/>
            <a:ln w="12700">
              <a:solidFill>
                <a:srgbClr val="000000"/>
              </a:solidFill>
              <a:round/>
              <a:headEnd/>
              <a:tailEnd/>
            </a:ln>
          </p:spPr>
          <p:txBody>
            <a:bodyPr/>
            <a:lstStyle/>
            <a:p>
              <a:endParaRPr lang="vi-VN"/>
            </a:p>
          </p:txBody>
        </p:sp>
        <p:sp>
          <p:nvSpPr>
            <p:cNvPr id="70" name="Line 89"/>
            <p:cNvSpPr>
              <a:spLocks noChangeShapeType="1"/>
            </p:cNvSpPr>
            <p:nvPr/>
          </p:nvSpPr>
          <p:spPr bwMode="auto">
            <a:xfrm>
              <a:off x="1323" y="3069"/>
              <a:ext cx="479" cy="1"/>
            </a:xfrm>
            <a:prstGeom prst="line">
              <a:avLst/>
            </a:prstGeom>
            <a:noFill/>
            <a:ln w="12700">
              <a:solidFill>
                <a:srgbClr val="000000"/>
              </a:solidFill>
              <a:round/>
              <a:headEnd/>
              <a:tailEnd/>
            </a:ln>
          </p:spPr>
          <p:txBody>
            <a:bodyPr/>
            <a:lstStyle/>
            <a:p>
              <a:endParaRPr lang="vi-VN"/>
            </a:p>
          </p:txBody>
        </p:sp>
        <p:sp>
          <p:nvSpPr>
            <p:cNvPr id="71" name="Line 90"/>
            <p:cNvSpPr>
              <a:spLocks noChangeShapeType="1"/>
            </p:cNvSpPr>
            <p:nvPr/>
          </p:nvSpPr>
          <p:spPr bwMode="auto">
            <a:xfrm>
              <a:off x="1877" y="3069"/>
              <a:ext cx="76" cy="1"/>
            </a:xfrm>
            <a:prstGeom prst="line">
              <a:avLst/>
            </a:prstGeom>
            <a:noFill/>
            <a:ln w="12700">
              <a:solidFill>
                <a:srgbClr val="000000"/>
              </a:solidFill>
              <a:round/>
              <a:headEnd/>
              <a:tailEnd/>
            </a:ln>
          </p:spPr>
          <p:txBody>
            <a:bodyPr/>
            <a:lstStyle/>
            <a:p>
              <a:endParaRPr lang="vi-VN"/>
            </a:p>
          </p:txBody>
        </p:sp>
        <p:sp>
          <p:nvSpPr>
            <p:cNvPr id="72" name="Line 91"/>
            <p:cNvSpPr>
              <a:spLocks noChangeShapeType="1"/>
            </p:cNvSpPr>
            <p:nvPr/>
          </p:nvSpPr>
          <p:spPr bwMode="auto">
            <a:xfrm>
              <a:off x="2029" y="3069"/>
              <a:ext cx="379" cy="1"/>
            </a:xfrm>
            <a:prstGeom prst="line">
              <a:avLst/>
            </a:prstGeom>
            <a:noFill/>
            <a:ln w="12700">
              <a:solidFill>
                <a:srgbClr val="000000"/>
              </a:solidFill>
              <a:round/>
              <a:headEnd/>
              <a:tailEnd/>
            </a:ln>
          </p:spPr>
          <p:txBody>
            <a:bodyPr/>
            <a:lstStyle/>
            <a:p>
              <a:endParaRPr lang="vi-VN"/>
            </a:p>
          </p:txBody>
        </p:sp>
        <p:sp>
          <p:nvSpPr>
            <p:cNvPr id="73" name="Line 92"/>
            <p:cNvSpPr>
              <a:spLocks noChangeShapeType="1"/>
            </p:cNvSpPr>
            <p:nvPr/>
          </p:nvSpPr>
          <p:spPr bwMode="auto">
            <a:xfrm>
              <a:off x="2485" y="3069"/>
              <a:ext cx="76" cy="1"/>
            </a:xfrm>
            <a:prstGeom prst="line">
              <a:avLst/>
            </a:prstGeom>
            <a:noFill/>
            <a:ln w="12700">
              <a:solidFill>
                <a:srgbClr val="000000"/>
              </a:solidFill>
              <a:round/>
              <a:headEnd/>
              <a:tailEnd/>
            </a:ln>
          </p:spPr>
          <p:txBody>
            <a:bodyPr/>
            <a:lstStyle/>
            <a:p>
              <a:endParaRPr lang="vi-VN"/>
            </a:p>
          </p:txBody>
        </p:sp>
        <p:sp>
          <p:nvSpPr>
            <p:cNvPr id="74" name="Line 93"/>
            <p:cNvSpPr>
              <a:spLocks noChangeShapeType="1"/>
            </p:cNvSpPr>
            <p:nvPr/>
          </p:nvSpPr>
          <p:spPr bwMode="auto">
            <a:xfrm>
              <a:off x="2636" y="3069"/>
              <a:ext cx="479" cy="1"/>
            </a:xfrm>
            <a:prstGeom prst="line">
              <a:avLst/>
            </a:prstGeom>
            <a:noFill/>
            <a:ln w="12700">
              <a:solidFill>
                <a:srgbClr val="000000"/>
              </a:solidFill>
              <a:round/>
              <a:headEnd/>
              <a:tailEnd/>
            </a:ln>
          </p:spPr>
          <p:txBody>
            <a:bodyPr/>
            <a:lstStyle/>
            <a:p>
              <a:endParaRPr lang="vi-VN"/>
            </a:p>
          </p:txBody>
        </p:sp>
        <p:sp>
          <p:nvSpPr>
            <p:cNvPr id="75" name="Line 94"/>
            <p:cNvSpPr>
              <a:spLocks noChangeShapeType="1"/>
            </p:cNvSpPr>
            <p:nvPr/>
          </p:nvSpPr>
          <p:spPr bwMode="auto">
            <a:xfrm>
              <a:off x="1890" y="1126"/>
              <a:ext cx="214" cy="1"/>
            </a:xfrm>
            <a:prstGeom prst="line">
              <a:avLst/>
            </a:prstGeom>
            <a:noFill/>
            <a:ln w="12700">
              <a:solidFill>
                <a:srgbClr val="000000"/>
              </a:solidFill>
              <a:round/>
              <a:headEnd/>
              <a:tailEnd/>
            </a:ln>
          </p:spPr>
          <p:txBody>
            <a:bodyPr/>
            <a:lstStyle/>
            <a:p>
              <a:endParaRPr lang="vi-VN"/>
            </a:p>
          </p:txBody>
        </p:sp>
        <p:sp>
          <p:nvSpPr>
            <p:cNvPr id="76" name="Line 95"/>
            <p:cNvSpPr>
              <a:spLocks noChangeShapeType="1"/>
            </p:cNvSpPr>
            <p:nvPr/>
          </p:nvSpPr>
          <p:spPr bwMode="auto">
            <a:xfrm>
              <a:off x="2181" y="1126"/>
              <a:ext cx="76" cy="1"/>
            </a:xfrm>
            <a:prstGeom prst="line">
              <a:avLst/>
            </a:prstGeom>
            <a:noFill/>
            <a:ln w="12700">
              <a:solidFill>
                <a:srgbClr val="000000"/>
              </a:solidFill>
              <a:round/>
              <a:headEnd/>
              <a:tailEnd/>
            </a:ln>
          </p:spPr>
          <p:txBody>
            <a:bodyPr/>
            <a:lstStyle/>
            <a:p>
              <a:endParaRPr lang="vi-VN"/>
            </a:p>
          </p:txBody>
        </p:sp>
        <p:sp>
          <p:nvSpPr>
            <p:cNvPr id="77" name="Line 96"/>
            <p:cNvSpPr>
              <a:spLocks noChangeShapeType="1"/>
            </p:cNvSpPr>
            <p:nvPr/>
          </p:nvSpPr>
          <p:spPr bwMode="auto">
            <a:xfrm>
              <a:off x="2332" y="1126"/>
              <a:ext cx="215" cy="1"/>
            </a:xfrm>
            <a:prstGeom prst="line">
              <a:avLst/>
            </a:prstGeom>
            <a:noFill/>
            <a:ln w="12700">
              <a:solidFill>
                <a:srgbClr val="000000"/>
              </a:solidFill>
              <a:round/>
              <a:headEnd/>
              <a:tailEnd/>
            </a:ln>
          </p:spPr>
          <p:txBody>
            <a:bodyPr/>
            <a:lstStyle/>
            <a:p>
              <a:endParaRPr lang="vi-VN"/>
            </a:p>
          </p:txBody>
        </p:sp>
        <p:sp>
          <p:nvSpPr>
            <p:cNvPr id="78" name="Line 97"/>
            <p:cNvSpPr>
              <a:spLocks noChangeShapeType="1"/>
            </p:cNvSpPr>
            <p:nvPr/>
          </p:nvSpPr>
          <p:spPr bwMode="auto">
            <a:xfrm flipH="1">
              <a:off x="2855" y="2369"/>
              <a:ext cx="193" cy="1"/>
            </a:xfrm>
            <a:prstGeom prst="line">
              <a:avLst/>
            </a:prstGeom>
            <a:noFill/>
            <a:ln w="12700">
              <a:solidFill>
                <a:srgbClr val="000000"/>
              </a:solidFill>
              <a:round/>
              <a:headEnd/>
              <a:tailEnd/>
            </a:ln>
          </p:spPr>
          <p:txBody>
            <a:bodyPr/>
            <a:lstStyle/>
            <a:p>
              <a:endParaRPr lang="vi-VN"/>
            </a:p>
          </p:txBody>
        </p:sp>
        <p:sp>
          <p:nvSpPr>
            <p:cNvPr id="79" name="Rectangle 98"/>
            <p:cNvSpPr>
              <a:spLocks noChangeArrowheads="1"/>
            </p:cNvSpPr>
            <p:nvPr/>
          </p:nvSpPr>
          <p:spPr bwMode="auto">
            <a:xfrm>
              <a:off x="2930" y="2251"/>
              <a:ext cx="122" cy="93"/>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R25</a:t>
              </a:r>
              <a:endParaRPr lang="en-US" altLang="en-US" sz="2400" b="1">
                <a:solidFill>
                  <a:srgbClr val="003300"/>
                </a:solidFill>
                <a:latin typeface="Times New Roman" pitchFamily="18" charset="0"/>
              </a:endParaRPr>
            </a:p>
          </p:txBody>
        </p:sp>
        <p:sp>
          <p:nvSpPr>
            <p:cNvPr id="80" name="Line 99"/>
            <p:cNvSpPr>
              <a:spLocks noChangeShapeType="1"/>
            </p:cNvSpPr>
            <p:nvPr/>
          </p:nvSpPr>
          <p:spPr bwMode="auto">
            <a:xfrm flipH="1">
              <a:off x="2771" y="2369"/>
              <a:ext cx="84" cy="92"/>
            </a:xfrm>
            <a:prstGeom prst="line">
              <a:avLst/>
            </a:prstGeom>
            <a:noFill/>
            <a:ln w="12700">
              <a:solidFill>
                <a:srgbClr val="000000"/>
              </a:solidFill>
              <a:round/>
              <a:headEnd/>
              <a:tailEnd/>
            </a:ln>
          </p:spPr>
          <p:txBody>
            <a:bodyPr/>
            <a:lstStyle/>
            <a:p>
              <a:endParaRPr lang="vi-VN"/>
            </a:p>
          </p:txBody>
        </p:sp>
        <p:sp>
          <p:nvSpPr>
            <p:cNvPr id="81" name="Line 100"/>
            <p:cNvSpPr>
              <a:spLocks noChangeShapeType="1"/>
            </p:cNvSpPr>
            <p:nvPr/>
          </p:nvSpPr>
          <p:spPr bwMode="auto">
            <a:xfrm flipV="1">
              <a:off x="2219" y="2516"/>
              <a:ext cx="503" cy="553"/>
            </a:xfrm>
            <a:prstGeom prst="line">
              <a:avLst/>
            </a:prstGeom>
            <a:noFill/>
            <a:ln w="12700">
              <a:solidFill>
                <a:srgbClr val="000000"/>
              </a:solidFill>
              <a:round/>
              <a:headEnd/>
              <a:tailEnd/>
            </a:ln>
          </p:spPr>
          <p:txBody>
            <a:bodyPr/>
            <a:lstStyle/>
            <a:p>
              <a:endParaRPr lang="vi-VN"/>
            </a:p>
          </p:txBody>
        </p:sp>
        <p:sp>
          <p:nvSpPr>
            <p:cNvPr id="82" name="Freeform 101"/>
            <p:cNvSpPr>
              <a:spLocks/>
            </p:cNvSpPr>
            <p:nvPr/>
          </p:nvSpPr>
          <p:spPr bwMode="auto">
            <a:xfrm>
              <a:off x="2722" y="2452"/>
              <a:ext cx="59" cy="64"/>
            </a:xfrm>
            <a:custGeom>
              <a:avLst/>
              <a:gdLst>
                <a:gd name="T0" fmla="*/ 0 w 294"/>
                <a:gd name="T1" fmla="*/ 0 h 315"/>
                <a:gd name="T2" fmla="*/ 0 w 294"/>
                <a:gd name="T3" fmla="*/ 0 h 315"/>
                <a:gd name="T4" fmla="*/ 0 w 294"/>
                <a:gd name="T5" fmla="*/ 0 h 315"/>
                <a:gd name="T6" fmla="*/ 0 w 294"/>
                <a:gd name="T7" fmla="*/ 0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 h="315">
                  <a:moveTo>
                    <a:pt x="203" y="0"/>
                  </a:moveTo>
                  <a:lnTo>
                    <a:pt x="294" y="83"/>
                  </a:lnTo>
                  <a:lnTo>
                    <a:pt x="0" y="315"/>
                  </a:lnTo>
                  <a:lnTo>
                    <a:pt x="203" y="0"/>
                  </a:lnTo>
                  <a:close/>
                </a:path>
              </a:pathLst>
            </a:custGeom>
            <a:solidFill>
              <a:srgbClr val="000000"/>
            </a:solidFill>
            <a:ln w="12700" cmpd="sng">
              <a:solidFill>
                <a:srgbClr val="000000"/>
              </a:solidFill>
              <a:round/>
              <a:headEnd/>
              <a:tailEnd/>
            </a:ln>
          </p:spPr>
          <p:txBody>
            <a:bodyPr/>
            <a:lstStyle/>
            <a:p>
              <a:endParaRPr lang="vi-VN"/>
            </a:p>
          </p:txBody>
        </p:sp>
        <p:sp>
          <p:nvSpPr>
            <p:cNvPr id="83" name="Freeform 102"/>
            <p:cNvSpPr>
              <a:spLocks/>
            </p:cNvSpPr>
            <p:nvPr/>
          </p:nvSpPr>
          <p:spPr bwMode="auto">
            <a:xfrm>
              <a:off x="2722" y="2452"/>
              <a:ext cx="59" cy="64"/>
            </a:xfrm>
            <a:custGeom>
              <a:avLst/>
              <a:gdLst>
                <a:gd name="T0" fmla="*/ 0 w 294"/>
                <a:gd name="T1" fmla="*/ 0 h 315"/>
                <a:gd name="T2" fmla="*/ 0 w 294"/>
                <a:gd name="T3" fmla="*/ 0 h 315"/>
                <a:gd name="T4" fmla="*/ 0 w 294"/>
                <a:gd name="T5" fmla="*/ 0 h 315"/>
                <a:gd name="T6" fmla="*/ 0 w 294"/>
                <a:gd name="T7" fmla="*/ 0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 h="315">
                  <a:moveTo>
                    <a:pt x="203" y="0"/>
                  </a:moveTo>
                  <a:lnTo>
                    <a:pt x="294" y="83"/>
                  </a:lnTo>
                  <a:lnTo>
                    <a:pt x="0" y="315"/>
                  </a:lnTo>
                  <a:lnTo>
                    <a:pt x="203" y="0"/>
                  </a:lnTo>
                  <a:close/>
                </a:path>
              </a:pathLst>
            </a:custGeom>
            <a:noFill/>
            <a:ln w="12700" cmpd="sng">
              <a:solidFill>
                <a:srgbClr val="000000"/>
              </a:solidFill>
              <a:prstDash val="solid"/>
              <a:round/>
              <a:headEnd/>
              <a:tailEnd/>
            </a:ln>
          </p:spPr>
          <p:txBody>
            <a:bodyPr/>
            <a:lstStyle/>
            <a:p>
              <a:endParaRPr lang="vi-VN"/>
            </a:p>
          </p:txBody>
        </p:sp>
        <p:sp>
          <p:nvSpPr>
            <p:cNvPr id="84" name="Line 103"/>
            <p:cNvSpPr>
              <a:spLocks noChangeShapeType="1"/>
            </p:cNvSpPr>
            <p:nvPr/>
          </p:nvSpPr>
          <p:spPr bwMode="auto">
            <a:xfrm>
              <a:off x="2722" y="2516"/>
              <a:ext cx="1" cy="1"/>
            </a:xfrm>
            <a:prstGeom prst="line">
              <a:avLst/>
            </a:prstGeom>
            <a:noFill/>
            <a:ln w="12700">
              <a:solidFill>
                <a:srgbClr val="000000"/>
              </a:solidFill>
              <a:round/>
              <a:headEnd/>
              <a:tailEnd/>
            </a:ln>
          </p:spPr>
          <p:txBody>
            <a:bodyPr/>
            <a:lstStyle/>
            <a:p>
              <a:endParaRPr lang="vi-VN"/>
            </a:p>
          </p:txBody>
        </p:sp>
        <p:sp>
          <p:nvSpPr>
            <p:cNvPr id="85" name="Line 104"/>
            <p:cNvSpPr>
              <a:spLocks noChangeShapeType="1"/>
            </p:cNvSpPr>
            <p:nvPr/>
          </p:nvSpPr>
          <p:spPr bwMode="auto">
            <a:xfrm>
              <a:off x="2219" y="3069"/>
              <a:ext cx="1" cy="1"/>
            </a:xfrm>
            <a:prstGeom prst="line">
              <a:avLst/>
            </a:prstGeom>
            <a:noFill/>
            <a:ln w="12700">
              <a:solidFill>
                <a:srgbClr val="000000"/>
              </a:solidFill>
              <a:round/>
              <a:headEnd/>
              <a:tailEnd/>
            </a:ln>
          </p:spPr>
          <p:txBody>
            <a:bodyPr/>
            <a:lstStyle/>
            <a:p>
              <a:endParaRPr lang="vi-VN"/>
            </a:p>
          </p:txBody>
        </p:sp>
        <p:sp>
          <p:nvSpPr>
            <p:cNvPr id="86" name="Line 105"/>
            <p:cNvSpPr>
              <a:spLocks noChangeShapeType="1"/>
            </p:cNvSpPr>
            <p:nvPr/>
          </p:nvSpPr>
          <p:spPr bwMode="auto">
            <a:xfrm flipH="1">
              <a:off x="2451" y="888"/>
              <a:ext cx="200" cy="2"/>
            </a:xfrm>
            <a:prstGeom prst="line">
              <a:avLst/>
            </a:prstGeom>
            <a:noFill/>
            <a:ln w="12700">
              <a:solidFill>
                <a:srgbClr val="000000"/>
              </a:solidFill>
              <a:round/>
              <a:headEnd/>
              <a:tailEnd/>
            </a:ln>
          </p:spPr>
          <p:txBody>
            <a:bodyPr/>
            <a:lstStyle/>
            <a:p>
              <a:endParaRPr lang="vi-VN"/>
            </a:p>
          </p:txBody>
        </p:sp>
        <p:sp>
          <p:nvSpPr>
            <p:cNvPr id="87" name="Line 106"/>
            <p:cNvSpPr>
              <a:spLocks noChangeShapeType="1"/>
            </p:cNvSpPr>
            <p:nvPr/>
          </p:nvSpPr>
          <p:spPr bwMode="auto">
            <a:xfrm flipH="1">
              <a:off x="2397" y="888"/>
              <a:ext cx="54" cy="57"/>
            </a:xfrm>
            <a:prstGeom prst="line">
              <a:avLst/>
            </a:prstGeom>
            <a:noFill/>
            <a:ln w="12700">
              <a:solidFill>
                <a:srgbClr val="000000"/>
              </a:solidFill>
              <a:round/>
              <a:headEnd/>
              <a:tailEnd/>
            </a:ln>
          </p:spPr>
          <p:txBody>
            <a:bodyPr/>
            <a:lstStyle/>
            <a:p>
              <a:endParaRPr lang="vi-VN"/>
            </a:p>
          </p:txBody>
        </p:sp>
        <p:sp>
          <p:nvSpPr>
            <p:cNvPr id="88" name="Rectangle 107"/>
            <p:cNvSpPr>
              <a:spLocks noChangeArrowheads="1"/>
            </p:cNvSpPr>
            <p:nvPr/>
          </p:nvSpPr>
          <p:spPr bwMode="auto">
            <a:xfrm>
              <a:off x="2527" y="768"/>
              <a:ext cx="126" cy="92"/>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Ø12</a:t>
              </a:r>
              <a:endParaRPr lang="en-US" altLang="en-US" sz="2400" b="1">
                <a:solidFill>
                  <a:srgbClr val="003300"/>
                </a:solidFill>
                <a:latin typeface="Times New Roman" pitchFamily="18" charset="0"/>
              </a:endParaRPr>
            </a:p>
          </p:txBody>
        </p:sp>
        <p:sp>
          <p:nvSpPr>
            <p:cNvPr id="89" name="Line 108"/>
            <p:cNvSpPr>
              <a:spLocks noChangeShapeType="1"/>
            </p:cNvSpPr>
            <p:nvPr/>
          </p:nvSpPr>
          <p:spPr bwMode="auto">
            <a:xfrm flipH="1">
              <a:off x="1988" y="1308"/>
              <a:ext cx="53" cy="54"/>
            </a:xfrm>
            <a:prstGeom prst="line">
              <a:avLst/>
            </a:prstGeom>
            <a:noFill/>
            <a:ln w="12700">
              <a:solidFill>
                <a:srgbClr val="000000"/>
              </a:solidFill>
              <a:round/>
              <a:headEnd/>
              <a:tailEnd/>
            </a:ln>
          </p:spPr>
          <p:txBody>
            <a:bodyPr/>
            <a:lstStyle/>
            <a:p>
              <a:endParaRPr lang="vi-VN"/>
            </a:p>
          </p:txBody>
        </p:sp>
        <p:sp>
          <p:nvSpPr>
            <p:cNvPr id="90" name="Line 109"/>
            <p:cNvSpPr>
              <a:spLocks noChangeShapeType="1"/>
            </p:cNvSpPr>
            <p:nvPr/>
          </p:nvSpPr>
          <p:spPr bwMode="auto">
            <a:xfrm flipV="1">
              <a:off x="2093" y="999"/>
              <a:ext cx="252" cy="255"/>
            </a:xfrm>
            <a:prstGeom prst="line">
              <a:avLst/>
            </a:prstGeom>
            <a:noFill/>
            <a:ln w="12700">
              <a:solidFill>
                <a:srgbClr val="000000"/>
              </a:solidFill>
              <a:round/>
              <a:headEnd/>
              <a:tailEnd/>
            </a:ln>
          </p:spPr>
          <p:txBody>
            <a:bodyPr/>
            <a:lstStyle/>
            <a:p>
              <a:endParaRPr lang="vi-VN"/>
            </a:p>
          </p:txBody>
        </p:sp>
        <p:sp>
          <p:nvSpPr>
            <p:cNvPr id="91" name="Freeform 110"/>
            <p:cNvSpPr>
              <a:spLocks/>
            </p:cNvSpPr>
            <p:nvPr/>
          </p:nvSpPr>
          <p:spPr bwMode="auto">
            <a:xfrm>
              <a:off x="2032" y="1254"/>
              <a:ext cx="61" cy="62"/>
            </a:xfrm>
            <a:custGeom>
              <a:avLst/>
              <a:gdLst>
                <a:gd name="T0" fmla="*/ 0 w 302"/>
                <a:gd name="T1" fmla="*/ 0 h 308"/>
                <a:gd name="T2" fmla="*/ 0 w 302"/>
                <a:gd name="T3" fmla="*/ 0 h 308"/>
                <a:gd name="T4" fmla="*/ 0 w 302"/>
                <a:gd name="T5" fmla="*/ 0 h 308"/>
                <a:gd name="T6" fmla="*/ 0 w 302"/>
                <a:gd name="T7" fmla="*/ 0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2" h="308">
                  <a:moveTo>
                    <a:pt x="0" y="221"/>
                  </a:moveTo>
                  <a:lnTo>
                    <a:pt x="88" y="308"/>
                  </a:lnTo>
                  <a:lnTo>
                    <a:pt x="302" y="0"/>
                  </a:lnTo>
                  <a:lnTo>
                    <a:pt x="0" y="221"/>
                  </a:lnTo>
                  <a:close/>
                </a:path>
              </a:pathLst>
            </a:custGeom>
            <a:solidFill>
              <a:srgbClr val="000000"/>
            </a:solidFill>
            <a:ln w="12700" cmpd="sng">
              <a:solidFill>
                <a:srgbClr val="000000"/>
              </a:solidFill>
              <a:round/>
              <a:headEnd/>
              <a:tailEnd/>
            </a:ln>
          </p:spPr>
          <p:txBody>
            <a:bodyPr/>
            <a:lstStyle/>
            <a:p>
              <a:endParaRPr lang="vi-VN"/>
            </a:p>
          </p:txBody>
        </p:sp>
        <p:sp>
          <p:nvSpPr>
            <p:cNvPr id="92" name="Freeform 111"/>
            <p:cNvSpPr>
              <a:spLocks/>
            </p:cNvSpPr>
            <p:nvPr/>
          </p:nvSpPr>
          <p:spPr bwMode="auto">
            <a:xfrm>
              <a:off x="2032" y="1254"/>
              <a:ext cx="61" cy="62"/>
            </a:xfrm>
            <a:custGeom>
              <a:avLst/>
              <a:gdLst>
                <a:gd name="T0" fmla="*/ 0 w 302"/>
                <a:gd name="T1" fmla="*/ 0 h 308"/>
                <a:gd name="T2" fmla="*/ 0 w 302"/>
                <a:gd name="T3" fmla="*/ 0 h 308"/>
                <a:gd name="T4" fmla="*/ 0 w 302"/>
                <a:gd name="T5" fmla="*/ 0 h 308"/>
                <a:gd name="T6" fmla="*/ 0 w 302"/>
                <a:gd name="T7" fmla="*/ 0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2" h="308">
                  <a:moveTo>
                    <a:pt x="0" y="221"/>
                  </a:moveTo>
                  <a:lnTo>
                    <a:pt x="88" y="308"/>
                  </a:lnTo>
                  <a:lnTo>
                    <a:pt x="302" y="0"/>
                  </a:lnTo>
                  <a:lnTo>
                    <a:pt x="0" y="221"/>
                  </a:lnTo>
                  <a:close/>
                </a:path>
              </a:pathLst>
            </a:custGeom>
            <a:noFill/>
            <a:ln w="12700" cmpd="sng">
              <a:solidFill>
                <a:srgbClr val="000000"/>
              </a:solidFill>
              <a:prstDash val="solid"/>
              <a:round/>
              <a:headEnd/>
              <a:tailEnd/>
            </a:ln>
          </p:spPr>
          <p:txBody>
            <a:bodyPr/>
            <a:lstStyle/>
            <a:p>
              <a:endParaRPr lang="vi-VN"/>
            </a:p>
          </p:txBody>
        </p:sp>
        <p:sp>
          <p:nvSpPr>
            <p:cNvPr id="93" name="Freeform 112"/>
            <p:cNvSpPr>
              <a:spLocks/>
            </p:cNvSpPr>
            <p:nvPr/>
          </p:nvSpPr>
          <p:spPr bwMode="auto">
            <a:xfrm>
              <a:off x="2345" y="936"/>
              <a:ext cx="60" cy="63"/>
            </a:xfrm>
            <a:custGeom>
              <a:avLst/>
              <a:gdLst>
                <a:gd name="T0" fmla="*/ 0 w 303"/>
                <a:gd name="T1" fmla="*/ 0 h 308"/>
                <a:gd name="T2" fmla="*/ 0 w 303"/>
                <a:gd name="T3" fmla="*/ 0 h 308"/>
                <a:gd name="T4" fmla="*/ 0 w 303"/>
                <a:gd name="T5" fmla="*/ 0 h 308"/>
                <a:gd name="T6" fmla="*/ 0 w 303"/>
                <a:gd name="T7" fmla="*/ 0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3" h="308">
                  <a:moveTo>
                    <a:pt x="214" y="0"/>
                  </a:moveTo>
                  <a:lnTo>
                    <a:pt x="303" y="86"/>
                  </a:lnTo>
                  <a:lnTo>
                    <a:pt x="0" y="308"/>
                  </a:lnTo>
                  <a:lnTo>
                    <a:pt x="214" y="0"/>
                  </a:lnTo>
                  <a:close/>
                </a:path>
              </a:pathLst>
            </a:custGeom>
            <a:solidFill>
              <a:srgbClr val="000000"/>
            </a:solidFill>
            <a:ln w="12700" cmpd="sng">
              <a:solidFill>
                <a:srgbClr val="000000"/>
              </a:solidFill>
              <a:round/>
              <a:headEnd/>
              <a:tailEnd/>
            </a:ln>
          </p:spPr>
          <p:txBody>
            <a:bodyPr/>
            <a:lstStyle/>
            <a:p>
              <a:endParaRPr lang="vi-VN"/>
            </a:p>
          </p:txBody>
        </p:sp>
        <p:sp>
          <p:nvSpPr>
            <p:cNvPr id="94" name="Freeform 113"/>
            <p:cNvSpPr>
              <a:spLocks/>
            </p:cNvSpPr>
            <p:nvPr/>
          </p:nvSpPr>
          <p:spPr bwMode="auto">
            <a:xfrm>
              <a:off x="2345" y="936"/>
              <a:ext cx="60" cy="63"/>
            </a:xfrm>
            <a:custGeom>
              <a:avLst/>
              <a:gdLst>
                <a:gd name="T0" fmla="*/ 0 w 303"/>
                <a:gd name="T1" fmla="*/ 0 h 308"/>
                <a:gd name="T2" fmla="*/ 0 w 303"/>
                <a:gd name="T3" fmla="*/ 0 h 308"/>
                <a:gd name="T4" fmla="*/ 0 w 303"/>
                <a:gd name="T5" fmla="*/ 0 h 308"/>
                <a:gd name="T6" fmla="*/ 0 w 303"/>
                <a:gd name="T7" fmla="*/ 0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3" h="308">
                  <a:moveTo>
                    <a:pt x="214" y="0"/>
                  </a:moveTo>
                  <a:lnTo>
                    <a:pt x="303" y="86"/>
                  </a:lnTo>
                  <a:lnTo>
                    <a:pt x="0" y="308"/>
                  </a:lnTo>
                  <a:lnTo>
                    <a:pt x="214" y="0"/>
                  </a:lnTo>
                  <a:close/>
                </a:path>
              </a:pathLst>
            </a:custGeom>
            <a:noFill/>
            <a:ln w="12700" cmpd="sng">
              <a:solidFill>
                <a:srgbClr val="000000"/>
              </a:solidFill>
              <a:prstDash val="solid"/>
              <a:round/>
              <a:headEnd/>
              <a:tailEnd/>
            </a:ln>
          </p:spPr>
          <p:txBody>
            <a:bodyPr/>
            <a:lstStyle/>
            <a:p>
              <a:endParaRPr lang="vi-VN"/>
            </a:p>
          </p:txBody>
        </p:sp>
        <p:sp>
          <p:nvSpPr>
            <p:cNvPr id="95" name="Line 114"/>
            <p:cNvSpPr>
              <a:spLocks noChangeShapeType="1"/>
            </p:cNvSpPr>
            <p:nvPr/>
          </p:nvSpPr>
          <p:spPr bwMode="auto">
            <a:xfrm>
              <a:off x="2345" y="999"/>
              <a:ext cx="1" cy="1"/>
            </a:xfrm>
            <a:prstGeom prst="line">
              <a:avLst/>
            </a:prstGeom>
            <a:noFill/>
            <a:ln w="12700">
              <a:solidFill>
                <a:srgbClr val="000000"/>
              </a:solidFill>
              <a:round/>
              <a:headEnd/>
              <a:tailEnd/>
            </a:ln>
          </p:spPr>
          <p:txBody>
            <a:bodyPr/>
            <a:lstStyle/>
            <a:p>
              <a:endParaRPr lang="vi-VN"/>
            </a:p>
          </p:txBody>
        </p:sp>
        <p:sp>
          <p:nvSpPr>
            <p:cNvPr id="96" name="Line 115"/>
            <p:cNvSpPr>
              <a:spLocks noChangeShapeType="1"/>
            </p:cNvSpPr>
            <p:nvPr/>
          </p:nvSpPr>
          <p:spPr bwMode="auto">
            <a:xfrm>
              <a:off x="2093" y="1254"/>
              <a:ext cx="1" cy="2"/>
            </a:xfrm>
            <a:prstGeom prst="line">
              <a:avLst/>
            </a:prstGeom>
            <a:noFill/>
            <a:ln w="12700">
              <a:solidFill>
                <a:srgbClr val="000000"/>
              </a:solidFill>
              <a:round/>
              <a:headEnd/>
              <a:tailEnd/>
            </a:ln>
          </p:spPr>
          <p:txBody>
            <a:bodyPr/>
            <a:lstStyle/>
            <a:p>
              <a:endParaRPr lang="vi-VN"/>
            </a:p>
          </p:txBody>
        </p:sp>
        <p:sp>
          <p:nvSpPr>
            <p:cNvPr id="97" name="Line 116"/>
            <p:cNvSpPr>
              <a:spLocks noChangeShapeType="1"/>
            </p:cNvSpPr>
            <p:nvPr/>
          </p:nvSpPr>
          <p:spPr bwMode="auto">
            <a:xfrm>
              <a:off x="1771" y="1593"/>
              <a:ext cx="1" cy="334"/>
            </a:xfrm>
            <a:prstGeom prst="line">
              <a:avLst/>
            </a:prstGeom>
            <a:noFill/>
            <a:ln w="12700">
              <a:solidFill>
                <a:srgbClr val="000000"/>
              </a:solidFill>
              <a:round/>
              <a:headEnd/>
              <a:tailEnd/>
            </a:ln>
          </p:spPr>
          <p:txBody>
            <a:bodyPr/>
            <a:lstStyle/>
            <a:p>
              <a:endParaRPr lang="vi-VN"/>
            </a:p>
          </p:txBody>
        </p:sp>
        <p:sp>
          <p:nvSpPr>
            <p:cNvPr id="98" name="Line 117"/>
            <p:cNvSpPr>
              <a:spLocks noChangeShapeType="1"/>
            </p:cNvSpPr>
            <p:nvPr/>
          </p:nvSpPr>
          <p:spPr bwMode="auto">
            <a:xfrm>
              <a:off x="2667" y="1593"/>
              <a:ext cx="1" cy="334"/>
            </a:xfrm>
            <a:prstGeom prst="line">
              <a:avLst/>
            </a:prstGeom>
            <a:noFill/>
            <a:ln w="12700">
              <a:solidFill>
                <a:srgbClr val="000000"/>
              </a:solidFill>
              <a:round/>
              <a:headEnd/>
              <a:tailEnd/>
            </a:ln>
          </p:spPr>
          <p:txBody>
            <a:bodyPr/>
            <a:lstStyle/>
            <a:p>
              <a:endParaRPr lang="vi-VN"/>
            </a:p>
          </p:txBody>
        </p:sp>
        <p:sp>
          <p:nvSpPr>
            <p:cNvPr id="99" name="Line 118"/>
            <p:cNvSpPr>
              <a:spLocks noChangeShapeType="1"/>
            </p:cNvSpPr>
            <p:nvPr/>
          </p:nvSpPr>
          <p:spPr bwMode="auto">
            <a:xfrm>
              <a:off x="1846" y="1890"/>
              <a:ext cx="746" cy="2"/>
            </a:xfrm>
            <a:prstGeom prst="line">
              <a:avLst/>
            </a:prstGeom>
            <a:noFill/>
            <a:ln w="12700">
              <a:solidFill>
                <a:srgbClr val="000000"/>
              </a:solidFill>
              <a:round/>
              <a:headEnd/>
              <a:tailEnd/>
            </a:ln>
          </p:spPr>
          <p:txBody>
            <a:bodyPr/>
            <a:lstStyle/>
            <a:p>
              <a:endParaRPr lang="vi-VN"/>
            </a:p>
          </p:txBody>
        </p:sp>
        <p:sp>
          <p:nvSpPr>
            <p:cNvPr id="100" name="Freeform 119"/>
            <p:cNvSpPr>
              <a:spLocks/>
            </p:cNvSpPr>
            <p:nvPr/>
          </p:nvSpPr>
          <p:spPr bwMode="auto">
            <a:xfrm>
              <a:off x="1771" y="1877"/>
              <a:ext cx="75" cy="26"/>
            </a:xfrm>
            <a:custGeom>
              <a:avLst/>
              <a:gdLst>
                <a:gd name="T0" fmla="*/ 0 w 370"/>
                <a:gd name="T1" fmla="*/ 0 h 124"/>
                <a:gd name="T2" fmla="*/ 0 w 370"/>
                <a:gd name="T3" fmla="*/ 0 h 124"/>
                <a:gd name="T4" fmla="*/ 0 w 370"/>
                <a:gd name="T5" fmla="*/ 0 h 124"/>
                <a:gd name="T6" fmla="*/ 0 w 370"/>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0" h="124">
                  <a:moveTo>
                    <a:pt x="370" y="0"/>
                  </a:moveTo>
                  <a:lnTo>
                    <a:pt x="370" y="124"/>
                  </a:lnTo>
                  <a:lnTo>
                    <a:pt x="0" y="61"/>
                  </a:lnTo>
                  <a:lnTo>
                    <a:pt x="370" y="0"/>
                  </a:lnTo>
                  <a:close/>
                </a:path>
              </a:pathLst>
            </a:custGeom>
            <a:solidFill>
              <a:srgbClr val="000000"/>
            </a:solidFill>
            <a:ln w="12700" cmpd="sng">
              <a:solidFill>
                <a:srgbClr val="000000"/>
              </a:solidFill>
              <a:round/>
              <a:headEnd/>
              <a:tailEnd/>
            </a:ln>
          </p:spPr>
          <p:txBody>
            <a:bodyPr/>
            <a:lstStyle/>
            <a:p>
              <a:endParaRPr lang="vi-VN"/>
            </a:p>
          </p:txBody>
        </p:sp>
        <p:sp>
          <p:nvSpPr>
            <p:cNvPr id="101" name="Freeform 120"/>
            <p:cNvSpPr>
              <a:spLocks/>
            </p:cNvSpPr>
            <p:nvPr/>
          </p:nvSpPr>
          <p:spPr bwMode="auto">
            <a:xfrm>
              <a:off x="1771" y="1877"/>
              <a:ext cx="75" cy="26"/>
            </a:xfrm>
            <a:custGeom>
              <a:avLst/>
              <a:gdLst>
                <a:gd name="T0" fmla="*/ 0 w 370"/>
                <a:gd name="T1" fmla="*/ 0 h 124"/>
                <a:gd name="T2" fmla="*/ 0 w 370"/>
                <a:gd name="T3" fmla="*/ 0 h 124"/>
                <a:gd name="T4" fmla="*/ 0 w 370"/>
                <a:gd name="T5" fmla="*/ 0 h 124"/>
                <a:gd name="T6" fmla="*/ 0 w 370"/>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0" h="124">
                  <a:moveTo>
                    <a:pt x="370" y="0"/>
                  </a:moveTo>
                  <a:lnTo>
                    <a:pt x="370" y="124"/>
                  </a:lnTo>
                  <a:lnTo>
                    <a:pt x="0" y="61"/>
                  </a:lnTo>
                  <a:lnTo>
                    <a:pt x="370" y="0"/>
                  </a:lnTo>
                  <a:close/>
                </a:path>
              </a:pathLst>
            </a:custGeom>
            <a:noFill/>
            <a:ln w="12700" cmpd="sng">
              <a:solidFill>
                <a:srgbClr val="000000"/>
              </a:solidFill>
              <a:prstDash val="solid"/>
              <a:round/>
              <a:headEnd/>
              <a:tailEnd/>
            </a:ln>
          </p:spPr>
          <p:txBody>
            <a:bodyPr/>
            <a:lstStyle/>
            <a:p>
              <a:endParaRPr lang="vi-VN"/>
            </a:p>
          </p:txBody>
        </p:sp>
        <p:sp>
          <p:nvSpPr>
            <p:cNvPr id="102" name="Freeform 121"/>
            <p:cNvSpPr>
              <a:spLocks/>
            </p:cNvSpPr>
            <p:nvPr/>
          </p:nvSpPr>
          <p:spPr bwMode="auto">
            <a:xfrm>
              <a:off x="2592" y="1877"/>
              <a:ext cx="75" cy="26"/>
            </a:xfrm>
            <a:custGeom>
              <a:avLst/>
              <a:gdLst>
                <a:gd name="T0" fmla="*/ 0 w 371"/>
                <a:gd name="T1" fmla="*/ 0 h 124"/>
                <a:gd name="T2" fmla="*/ 0 w 371"/>
                <a:gd name="T3" fmla="*/ 0 h 124"/>
                <a:gd name="T4" fmla="*/ 0 w 371"/>
                <a:gd name="T5" fmla="*/ 0 h 124"/>
                <a:gd name="T6" fmla="*/ 0 w 371"/>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1" h="124">
                  <a:moveTo>
                    <a:pt x="0" y="0"/>
                  </a:moveTo>
                  <a:lnTo>
                    <a:pt x="0" y="124"/>
                  </a:lnTo>
                  <a:lnTo>
                    <a:pt x="371" y="61"/>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103" name="Rectangle 122"/>
            <p:cNvSpPr>
              <a:spLocks noChangeArrowheads="1"/>
            </p:cNvSpPr>
            <p:nvPr/>
          </p:nvSpPr>
          <p:spPr bwMode="auto">
            <a:xfrm>
              <a:off x="2092" y="1771"/>
              <a:ext cx="71" cy="92"/>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30</a:t>
              </a:r>
              <a:endParaRPr lang="en-US" altLang="en-US" sz="2400" b="1">
                <a:solidFill>
                  <a:srgbClr val="003300"/>
                </a:solidFill>
                <a:latin typeface="Times New Roman" pitchFamily="18" charset="0"/>
              </a:endParaRPr>
            </a:p>
          </p:txBody>
        </p:sp>
        <p:sp>
          <p:nvSpPr>
            <p:cNvPr id="104" name="Freeform 123"/>
            <p:cNvSpPr>
              <a:spLocks/>
            </p:cNvSpPr>
            <p:nvPr/>
          </p:nvSpPr>
          <p:spPr bwMode="auto">
            <a:xfrm>
              <a:off x="2592" y="1877"/>
              <a:ext cx="75" cy="26"/>
            </a:xfrm>
            <a:custGeom>
              <a:avLst/>
              <a:gdLst>
                <a:gd name="T0" fmla="*/ 0 w 371"/>
                <a:gd name="T1" fmla="*/ 0 h 124"/>
                <a:gd name="T2" fmla="*/ 0 w 371"/>
                <a:gd name="T3" fmla="*/ 0 h 124"/>
                <a:gd name="T4" fmla="*/ 0 w 371"/>
                <a:gd name="T5" fmla="*/ 0 h 124"/>
                <a:gd name="T6" fmla="*/ 0 w 371"/>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1" h="124">
                  <a:moveTo>
                    <a:pt x="0" y="0"/>
                  </a:moveTo>
                  <a:lnTo>
                    <a:pt x="0" y="124"/>
                  </a:lnTo>
                  <a:lnTo>
                    <a:pt x="371" y="61"/>
                  </a:lnTo>
                  <a:lnTo>
                    <a:pt x="0" y="0"/>
                  </a:lnTo>
                  <a:close/>
                </a:path>
              </a:pathLst>
            </a:custGeom>
            <a:noFill/>
            <a:ln w="12700" cmpd="sng">
              <a:solidFill>
                <a:srgbClr val="000000"/>
              </a:solidFill>
              <a:prstDash val="solid"/>
              <a:round/>
              <a:headEnd/>
              <a:tailEnd/>
            </a:ln>
          </p:spPr>
          <p:txBody>
            <a:bodyPr/>
            <a:lstStyle/>
            <a:p>
              <a:endParaRPr lang="vi-VN"/>
            </a:p>
          </p:txBody>
        </p:sp>
        <p:sp>
          <p:nvSpPr>
            <p:cNvPr id="105" name="Line 124"/>
            <p:cNvSpPr>
              <a:spLocks noChangeShapeType="1"/>
            </p:cNvSpPr>
            <p:nvPr/>
          </p:nvSpPr>
          <p:spPr bwMode="auto">
            <a:xfrm>
              <a:off x="1771" y="1575"/>
              <a:ext cx="1" cy="1"/>
            </a:xfrm>
            <a:prstGeom prst="line">
              <a:avLst/>
            </a:prstGeom>
            <a:noFill/>
            <a:ln w="12700">
              <a:solidFill>
                <a:srgbClr val="000000"/>
              </a:solidFill>
              <a:round/>
              <a:headEnd/>
              <a:tailEnd/>
            </a:ln>
          </p:spPr>
          <p:txBody>
            <a:bodyPr/>
            <a:lstStyle/>
            <a:p>
              <a:endParaRPr lang="vi-VN"/>
            </a:p>
          </p:txBody>
        </p:sp>
        <p:sp>
          <p:nvSpPr>
            <p:cNvPr id="106" name="Line 125"/>
            <p:cNvSpPr>
              <a:spLocks noChangeShapeType="1"/>
            </p:cNvSpPr>
            <p:nvPr/>
          </p:nvSpPr>
          <p:spPr bwMode="auto">
            <a:xfrm>
              <a:off x="2667" y="1575"/>
              <a:ext cx="1" cy="1"/>
            </a:xfrm>
            <a:prstGeom prst="line">
              <a:avLst/>
            </a:prstGeom>
            <a:noFill/>
            <a:ln w="12700">
              <a:solidFill>
                <a:srgbClr val="000000"/>
              </a:solidFill>
              <a:round/>
              <a:headEnd/>
              <a:tailEnd/>
            </a:ln>
          </p:spPr>
          <p:txBody>
            <a:bodyPr/>
            <a:lstStyle/>
            <a:p>
              <a:endParaRPr lang="vi-VN"/>
            </a:p>
          </p:txBody>
        </p:sp>
        <p:sp>
          <p:nvSpPr>
            <p:cNvPr id="107" name="Line 126"/>
            <p:cNvSpPr>
              <a:spLocks noChangeShapeType="1"/>
            </p:cNvSpPr>
            <p:nvPr/>
          </p:nvSpPr>
          <p:spPr bwMode="auto">
            <a:xfrm>
              <a:off x="2667" y="1890"/>
              <a:ext cx="1" cy="2"/>
            </a:xfrm>
            <a:prstGeom prst="line">
              <a:avLst/>
            </a:prstGeom>
            <a:noFill/>
            <a:ln w="12700">
              <a:solidFill>
                <a:srgbClr val="000000"/>
              </a:solidFill>
              <a:round/>
              <a:headEnd/>
              <a:tailEnd/>
            </a:ln>
          </p:spPr>
          <p:txBody>
            <a:bodyPr/>
            <a:lstStyle/>
            <a:p>
              <a:endParaRPr lang="vi-VN"/>
            </a:p>
          </p:txBody>
        </p:sp>
        <p:sp>
          <p:nvSpPr>
            <p:cNvPr id="108" name="Line 127"/>
            <p:cNvSpPr>
              <a:spLocks noChangeShapeType="1"/>
            </p:cNvSpPr>
            <p:nvPr/>
          </p:nvSpPr>
          <p:spPr bwMode="auto">
            <a:xfrm>
              <a:off x="1173" y="3088"/>
              <a:ext cx="1" cy="362"/>
            </a:xfrm>
            <a:prstGeom prst="line">
              <a:avLst/>
            </a:prstGeom>
            <a:noFill/>
            <a:ln w="12700">
              <a:solidFill>
                <a:srgbClr val="000000"/>
              </a:solidFill>
              <a:round/>
              <a:headEnd/>
              <a:tailEnd/>
            </a:ln>
          </p:spPr>
          <p:txBody>
            <a:bodyPr/>
            <a:lstStyle/>
            <a:p>
              <a:endParaRPr lang="vi-VN"/>
            </a:p>
          </p:txBody>
        </p:sp>
        <p:sp>
          <p:nvSpPr>
            <p:cNvPr id="109" name="Line 128"/>
            <p:cNvSpPr>
              <a:spLocks noChangeShapeType="1"/>
            </p:cNvSpPr>
            <p:nvPr/>
          </p:nvSpPr>
          <p:spPr bwMode="auto">
            <a:xfrm>
              <a:off x="3265" y="3088"/>
              <a:ext cx="1" cy="362"/>
            </a:xfrm>
            <a:prstGeom prst="line">
              <a:avLst/>
            </a:prstGeom>
            <a:noFill/>
            <a:ln w="12700">
              <a:solidFill>
                <a:srgbClr val="000000"/>
              </a:solidFill>
              <a:round/>
              <a:headEnd/>
              <a:tailEnd/>
            </a:ln>
          </p:spPr>
          <p:txBody>
            <a:bodyPr/>
            <a:lstStyle/>
            <a:p>
              <a:endParaRPr lang="vi-VN"/>
            </a:p>
          </p:txBody>
        </p:sp>
        <p:sp>
          <p:nvSpPr>
            <p:cNvPr id="110" name="Line 129"/>
            <p:cNvSpPr>
              <a:spLocks noChangeShapeType="1"/>
            </p:cNvSpPr>
            <p:nvPr/>
          </p:nvSpPr>
          <p:spPr bwMode="auto">
            <a:xfrm>
              <a:off x="1248" y="3413"/>
              <a:ext cx="1942" cy="2"/>
            </a:xfrm>
            <a:prstGeom prst="line">
              <a:avLst/>
            </a:prstGeom>
            <a:noFill/>
            <a:ln w="12700">
              <a:solidFill>
                <a:srgbClr val="000000"/>
              </a:solidFill>
              <a:round/>
              <a:headEnd/>
              <a:tailEnd/>
            </a:ln>
          </p:spPr>
          <p:txBody>
            <a:bodyPr/>
            <a:lstStyle/>
            <a:p>
              <a:endParaRPr lang="vi-VN"/>
            </a:p>
          </p:txBody>
        </p:sp>
        <p:sp>
          <p:nvSpPr>
            <p:cNvPr id="111" name="Freeform 130"/>
            <p:cNvSpPr>
              <a:spLocks/>
            </p:cNvSpPr>
            <p:nvPr/>
          </p:nvSpPr>
          <p:spPr bwMode="auto">
            <a:xfrm>
              <a:off x="1173" y="3401"/>
              <a:ext cx="75" cy="25"/>
            </a:xfrm>
            <a:custGeom>
              <a:avLst/>
              <a:gdLst>
                <a:gd name="T0" fmla="*/ 0 w 369"/>
                <a:gd name="T1" fmla="*/ 0 h 123"/>
                <a:gd name="T2" fmla="*/ 0 w 369"/>
                <a:gd name="T3" fmla="*/ 0 h 123"/>
                <a:gd name="T4" fmla="*/ 0 w 369"/>
                <a:gd name="T5" fmla="*/ 0 h 123"/>
                <a:gd name="T6" fmla="*/ 0 w 369"/>
                <a:gd name="T7" fmla="*/ 0 h 1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9" h="123">
                  <a:moveTo>
                    <a:pt x="369" y="0"/>
                  </a:moveTo>
                  <a:lnTo>
                    <a:pt x="369" y="123"/>
                  </a:lnTo>
                  <a:lnTo>
                    <a:pt x="0" y="62"/>
                  </a:lnTo>
                  <a:lnTo>
                    <a:pt x="369" y="0"/>
                  </a:lnTo>
                  <a:close/>
                </a:path>
              </a:pathLst>
            </a:custGeom>
            <a:solidFill>
              <a:srgbClr val="000000"/>
            </a:solidFill>
            <a:ln w="12700" cmpd="sng">
              <a:solidFill>
                <a:srgbClr val="000000"/>
              </a:solidFill>
              <a:round/>
              <a:headEnd/>
              <a:tailEnd/>
            </a:ln>
          </p:spPr>
          <p:txBody>
            <a:bodyPr/>
            <a:lstStyle/>
            <a:p>
              <a:endParaRPr lang="vi-VN"/>
            </a:p>
          </p:txBody>
        </p:sp>
        <p:sp>
          <p:nvSpPr>
            <p:cNvPr id="112" name="Freeform 131"/>
            <p:cNvSpPr>
              <a:spLocks/>
            </p:cNvSpPr>
            <p:nvPr/>
          </p:nvSpPr>
          <p:spPr bwMode="auto">
            <a:xfrm>
              <a:off x="1173" y="3401"/>
              <a:ext cx="75" cy="25"/>
            </a:xfrm>
            <a:custGeom>
              <a:avLst/>
              <a:gdLst>
                <a:gd name="T0" fmla="*/ 0 w 369"/>
                <a:gd name="T1" fmla="*/ 0 h 123"/>
                <a:gd name="T2" fmla="*/ 0 w 369"/>
                <a:gd name="T3" fmla="*/ 0 h 123"/>
                <a:gd name="T4" fmla="*/ 0 w 369"/>
                <a:gd name="T5" fmla="*/ 0 h 123"/>
                <a:gd name="T6" fmla="*/ 0 w 369"/>
                <a:gd name="T7" fmla="*/ 0 h 1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9" h="123">
                  <a:moveTo>
                    <a:pt x="369" y="0"/>
                  </a:moveTo>
                  <a:lnTo>
                    <a:pt x="369" y="123"/>
                  </a:lnTo>
                  <a:lnTo>
                    <a:pt x="0" y="62"/>
                  </a:lnTo>
                  <a:lnTo>
                    <a:pt x="369" y="0"/>
                  </a:lnTo>
                  <a:close/>
                </a:path>
              </a:pathLst>
            </a:custGeom>
            <a:noFill/>
            <a:ln w="12700" cmpd="sng">
              <a:solidFill>
                <a:srgbClr val="000000"/>
              </a:solidFill>
              <a:prstDash val="solid"/>
              <a:round/>
              <a:headEnd/>
              <a:tailEnd/>
            </a:ln>
          </p:spPr>
          <p:txBody>
            <a:bodyPr/>
            <a:lstStyle/>
            <a:p>
              <a:endParaRPr lang="vi-VN"/>
            </a:p>
          </p:txBody>
        </p:sp>
        <p:sp>
          <p:nvSpPr>
            <p:cNvPr id="113" name="Freeform 132"/>
            <p:cNvSpPr>
              <a:spLocks/>
            </p:cNvSpPr>
            <p:nvPr/>
          </p:nvSpPr>
          <p:spPr bwMode="auto">
            <a:xfrm>
              <a:off x="3190" y="3401"/>
              <a:ext cx="75" cy="25"/>
            </a:xfrm>
            <a:custGeom>
              <a:avLst/>
              <a:gdLst>
                <a:gd name="T0" fmla="*/ 0 w 370"/>
                <a:gd name="T1" fmla="*/ 0 h 123"/>
                <a:gd name="T2" fmla="*/ 0 w 370"/>
                <a:gd name="T3" fmla="*/ 0 h 123"/>
                <a:gd name="T4" fmla="*/ 0 w 370"/>
                <a:gd name="T5" fmla="*/ 0 h 123"/>
                <a:gd name="T6" fmla="*/ 0 w 370"/>
                <a:gd name="T7" fmla="*/ 0 h 1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0" h="123">
                  <a:moveTo>
                    <a:pt x="0" y="0"/>
                  </a:moveTo>
                  <a:lnTo>
                    <a:pt x="0" y="123"/>
                  </a:lnTo>
                  <a:lnTo>
                    <a:pt x="370" y="62"/>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114" name="Rectangle 133"/>
            <p:cNvSpPr>
              <a:spLocks noChangeArrowheads="1"/>
            </p:cNvSpPr>
            <p:nvPr/>
          </p:nvSpPr>
          <p:spPr bwMode="auto">
            <a:xfrm>
              <a:off x="2208" y="3296"/>
              <a:ext cx="69" cy="93"/>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70</a:t>
              </a:r>
              <a:endParaRPr lang="en-US" altLang="en-US" sz="2400" b="1">
                <a:solidFill>
                  <a:srgbClr val="003300"/>
                </a:solidFill>
                <a:latin typeface="Times New Roman" pitchFamily="18" charset="0"/>
              </a:endParaRPr>
            </a:p>
          </p:txBody>
        </p:sp>
        <p:sp>
          <p:nvSpPr>
            <p:cNvPr id="115" name="Freeform 134"/>
            <p:cNvSpPr>
              <a:spLocks/>
            </p:cNvSpPr>
            <p:nvPr/>
          </p:nvSpPr>
          <p:spPr bwMode="auto">
            <a:xfrm>
              <a:off x="3190" y="3401"/>
              <a:ext cx="75" cy="25"/>
            </a:xfrm>
            <a:custGeom>
              <a:avLst/>
              <a:gdLst>
                <a:gd name="T0" fmla="*/ 0 w 370"/>
                <a:gd name="T1" fmla="*/ 0 h 123"/>
                <a:gd name="T2" fmla="*/ 0 w 370"/>
                <a:gd name="T3" fmla="*/ 0 h 123"/>
                <a:gd name="T4" fmla="*/ 0 w 370"/>
                <a:gd name="T5" fmla="*/ 0 h 123"/>
                <a:gd name="T6" fmla="*/ 0 w 370"/>
                <a:gd name="T7" fmla="*/ 0 h 1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0" h="123">
                  <a:moveTo>
                    <a:pt x="0" y="0"/>
                  </a:moveTo>
                  <a:lnTo>
                    <a:pt x="0" y="123"/>
                  </a:lnTo>
                  <a:lnTo>
                    <a:pt x="370" y="62"/>
                  </a:lnTo>
                  <a:lnTo>
                    <a:pt x="0" y="0"/>
                  </a:lnTo>
                  <a:close/>
                </a:path>
              </a:pathLst>
            </a:custGeom>
            <a:noFill/>
            <a:ln w="12700" cmpd="sng">
              <a:solidFill>
                <a:srgbClr val="000000"/>
              </a:solidFill>
              <a:prstDash val="solid"/>
              <a:round/>
              <a:headEnd/>
              <a:tailEnd/>
            </a:ln>
          </p:spPr>
          <p:txBody>
            <a:bodyPr/>
            <a:lstStyle/>
            <a:p>
              <a:endParaRPr lang="vi-VN"/>
            </a:p>
          </p:txBody>
        </p:sp>
        <p:sp>
          <p:nvSpPr>
            <p:cNvPr id="116" name="Line 135"/>
            <p:cNvSpPr>
              <a:spLocks noChangeShapeType="1"/>
            </p:cNvSpPr>
            <p:nvPr/>
          </p:nvSpPr>
          <p:spPr bwMode="auto">
            <a:xfrm>
              <a:off x="1173" y="3069"/>
              <a:ext cx="1" cy="1"/>
            </a:xfrm>
            <a:prstGeom prst="line">
              <a:avLst/>
            </a:prstGeom>
            <a:noFill/>
            <a:ln w="12700">
              <a:solidFill>
                <a:srgbClr val="000000"/>
              </a:solidFill>
              <a:round/>
              <a:headEnd/>
              <a:tailEnd/>
            </a:ln>
          </p:spPr>
          <p:txBody>
            <a:bodyPr/>
            <a:lstStyle/>
            <a:p>
              <a:endParaRPr lang="vi-VN"/>
            </a:p>
          </p:txBody>
        </p:sp>
        <p:sp>
          <p:nvSpPr>
            <p:cNvPr id="117" name="Line 136"/>
            <p:cNvSpPr>
              <a:spLocks noChangeShapeType="1"/>
            </p:cNvSpPr>
            <p:nvPr/>
          </p:nvSpPr>
          <p:spPr bwMode="auto">
            <a:xfrm>
              <a:off x="3265" y="3069"/>
              <a:ext cx="1" cy="1"/>
            </a:xfrm>
            <a:prstGeom prst="line">
              <a:avLst/>
            </a:prstGeom>
            <a:noFill/>
            <a:ln w="12700">
              <a:solidFill>
                <a:srgbClr val="000000"/>
              </a:solidFill>
              <a:round/>
              <a:headEnd/>
              <a:tailEnd/>
            </a:ln>
          </p:spPr>
          <p:txBody>
            <a:bodyPr/>
            <a:lstStyle/>
            <a:p>
              <a:endParaRPr lang="vi-VN"/>
            </a:p>
          </p:txBody>
        </p:sp>
        <p:sp>
          <p:nvSpPr>
            <p:cNvPr id="118" name="Line 137"/>
            <p:cNvSpPr>
              <a:spLocks noChangeShapeType="1"/>
            </p:cNvSpPr>
            <p:nvPr/>
          </p:nvSpPr>
          <p:spPr bwMode="auto">
            <a:xfrm>
              <a:off x="3265" y="3413"/>
              <a:ext cx="1" cy="2"/>
            </a:xfrm>
            <a:prstGeom prst="line">
              <a:avLst/>
            </a:prstGeom>
            <a:noFill/>
            <a:ln w="12700">
              <a:solidFill>
                <a:srgbClr val="000000"/>
              </a:solidFill>
              <a:round/>
              <a:headEnd/>
              <a:tailEnd/>
            </a:ln>
          </p:spPr>
          <p:txBody>
            <a:bodyPr/>
            <a:lstStyle/>
            <a:p>
              <a:endParaRPr lang="vi-VN"/>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990600" y="914400"/>
            <a:ext cx="8229600" cy="1782763"/>
          </a:xfrm>
        </p:spPr>
        <p:txBody>
          <a:bodyPr/>
          <a:lstStyle/>
          <a:p>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Xem</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hình</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nêu</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nhận</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xét</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về</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kiểu</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dáng</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cấu</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tạo</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kích</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thước</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phần</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chữ</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22531" name="Rectangle 3"/>
          <p:cNvSpPr>
            <a:spLocks noGrp="1" noChangeArrowheads="1"/>
          </p:cNvSpPr>
          <p:nvPr>
            <p:ph idx="1"/>
          </p:nvPr>
        </p:nvSpPr>
        <p:spPr>
          <a:xfrm>
            <a:off x="457200" y="2944813"/>
            <a:ext cx="8229600" cy="3074987"/>
          </a:xfrm>
        </p:spPr>
        <p:txBody>
          <a:bodyPr/>
          <a:lstStyle/>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Thường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dùng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kiểu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chữ</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đứng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chiều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cao</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bằng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10mm,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chiều</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rộng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nét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chữ</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bằng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1mm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additive="base">
                                        <p:cTn id="7" dur="2000" fill="hold"/>
                                        <p:tgtEl>
                                          <p:spTgt spid="22530"/>
                                        </p:tgtEl>
                                        <p:attrNameLst>
                                          <p:attrName>ppt_x</p:attrName>
                                        </p:attrNameLst>
                                      </p:cBhvr>
                                      <p:tavLst>
                                        <p:tav tm="0">
                                          <p:val>
                                            <p:strVal val="#ppt_x"/>
                                          </p:val>
                                        </p:tav>
                                        <p:tav tm="100000">
                                          <p:val>
                                            <p:strVal val="#ppt_x"/>
                                          </p:val>
                                        </p:tav>
                                      </p:tavLst>
                                    </p:anim>
                                    <p:anim calcmode="lin" valueType="num">
                                      <p:cBhvr additive="base">
                                        <p:cTn id="8" dur="2000" fill="hold"/>
                                        <p:tgtEl>
                                          <p:spTgt spid="2253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531">
                                            <p:txEl>
                                              <p:pRg st="0" end="0"/>
                                            </p:txEl>
                                          </p:spTgt>
                                        </p:tgtEl>
                                        <p:attrNameLst>
                                          <p:attrName>style.visibility</p:attrName>
                                        </p:attrNameLst>
                                      </p:cBhvr>
                                      <p:to>
                                        <p:strVal val="visible"/>
                                      </p:to>
                                    </p:set>
                                    <p:anim calcmode="lin" valueType="num">
                                      <p:cBhvr additive="base">
                                        <p:cTn id="13" dur="20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253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a:solidFill>
                  <a:srgbClr val="FF0000"/>
                </a:solidFill>
                <a:latin typeface="Times New Roman" pitchFamily="18" charset="0"/>
                <a:cs typeface="Times New Roman" pitchFamily="18" charset="0"/>
              </a:rPr>
              <a:t>5. GHI KÍCH THƯỚC</a:t>
            </a:r>
          </a:p>
        </p:txBody>
      </p:sp>
      <p:grpSp>
        <p:nvGrpSpPr>
          <p:cNvPr id="6" name="Group 24"/>
          <p:cNvGrpSpPr>
            <a:grpSpLocks/>
          </p:cNvGrpSpPr>
          <p:nvPr/>
        </p:nvGrpSpPr>
        <p:grpSpPr bwMode="auto">
          <a:xfrm>
            <a:off x="1905000" y="1371600"/>
            <a:ext cx="5029200" cy="4800600"/>
            <a:chOff x="1173" y="528"/>
            <a:chExt cx="2811" cy="2922"/>
          </a:xfrm>
        </p:grpSpPr>
        <p:sp>
          <p:nvSpPr>
            <p:cNvPr id="7" name="Line 25"/>
            <p:cNvSpPr>
              <a:spLocks noChangeShapeType="1"/>
            </p:cNvSpPr>
            <p:nvPr/>
          </p:nvSpPr>
          <p:spPr bwMode="auto">
            <a:xfrm>
              <a:off x="1173" y="1575"/>
              <a:ext cx="1" cy="1494"/>
            </a:xfrm>
            <a:prstGeom prst="line">
              <a:avLst/>
            </a:prstGeom>
            <a:noFill/>
            <a:ln w="28575">
              <a:solidFill>
                <a:srgbClr val="000000"/>
              </a:solidFill>
              <a:round/>
              <a:headEnd/>
              <a:tailEnd/>
            </a:ln>
          </p:spPr>
          <p:txBody>
            <a:bodyPr/>
            <a:lstStyle/>
            <a:p>
              <a:endParaRPr lang="vi-VN"/>
            </a:p>
          </p:txBody>
        </p:sp>
        <p:sp>
          <p:nvSpPr>
            <p:cNvPr id="8" name="Line 26"/>
            <p:cNvSpPr>
              <a:spLocks noChangeShapeType="1"/>
            </p:cNvSpPr>
            <p:nvPr/>
          </p:nvSpPr>
          <p:spPr bwMode="auto">
            <a:xfrm>
              <a:off x="1173" y="3069"/>
              <a:ext cx="300" cy="1"/>
            </a:xfrm>
            <a:prstGeom prst="line">
              <a:avLst/>
            </a:prstGeom>
            <a:noFill/>
            <a:ln w="28575">
              <a:solidFill>
                <a:srgbClr val="000000"/>
              </a:solidFill>
              <a:round/>
              <a:headEnd/>
              <a:tailEnd/>
            </a:ln>
          </p:spPr>
          <p:txBody>
            <a:bodyPr/>
            <a:lstStyle/>
            <a:p>
              <a:endParaRPr lang="vi-VN"/>
            </a:p>
          </p:txBody>
        </p:sp>
        <p:sp>
          <p:nvSpPr>
            <p:cNvPr id="9" name="Freeform 27"/>
            <p:cNvSpPr>
              <a:spLocks/>
            </p:cNvSpPr>
            <p:nvPr/>
          </p:nvSpPr>
          <p:spPr bwMode="auto">
            <a:xfrm>
              <a:off x="1473" y="2321"/>
              <a:ext cx="1492" cy="748"/>
            </a:xfrm>
            <a:custGeom>
              <a:avLst/>
              <a:gdLst>
                <a:gd name="T0" fmla="*/ 2 w 7398"/>
                <a:gd name="T1" fmla="*/ 1 h 3702"/>
                <a:gd name="T2" fmla="*/ 2 w 7398"/>
                <a:gd name="T3" fmla="*/ 1 h 3702"/>
                <a:gd name="T4" fmla="*/ 2 w 7398"/>
                <a:gd name="T5" fmla="*/ 1 h 3702"/>
                <a:gd name="T6" fmla="*/ 2 w 7398"/>
                <a:gd name="T7" fmla="*/ 1 h 3702"/>
                <a:gd name="T8" fmla="*/ 2 w 7398"/>
                <a:gd name="T9" fmla="*/ 1 h 3702"/>
                <a:gd name="T10" fmla="*/ 2 w 7398"/>
                <a:gd name="T11" fmla="*/ 1 h 3702"/>
                <a:gd name="T12" fmla="*/ 2 w 7398"/>
                <a:gd name="T13" fmla="*/ 1 h 3702"/>
                <a:gd name="T14" fmla="*/ 2 w 7398"/>
                <a:gd name="T15" fmla="*/ 1 h 3702"/>
                <a:gd name="T16" fmla="*/ 2 w 7398"/>
                <a:gd name="T17" fmla="*/ 1 h 3702"/>
                <a:gd name="T18" fmla="*/ 2 w 7398"/>
                <a:gd name="T19" fmla="*/ 1 h 3702"/>
                <a:gd name="T20" fmla="*/ 2 w 7398"/>
                <a:gd name="T21" fmla="*/ 1 h 3702"/>
                <a:gd name="T22" fmla="*/ 2 w 7398"/>
                <a:gd name="T23" fmla="*/ 0 h 3702"/>
                <a:gd name="T24" fmla="*/ 2 w 7398"/>
                <a:gd name="T25" fmla="*/ 0 h 3702"/>
                <a:gd name="T26" fmla="*/ 2 w 7398"/>
                <a:gd name="T27" fmla="*/ 0 h 3702"/>
                <a:gd name="T28" fmla="*/ 2 w 7398"/>
                <a:gd name="T29" fmla="*/ 0 h 3702"/>
                <a:gd name="T30" fmla="*/ 2 w 7398"/>
                <a:gd name="T31" fmla="*/ 0 h 3702"/>
                <a:gd name="T32" fmla="*/ 2 w 7398"/>
                <a:gd name="T33" fmla="*/ 0 h 3702"/>
                <a:gd name="T34" fmla="*/ 2 w 7398"/>
                <a:gd name="T35" fmla="*/ 0 h 3702"/>
                <a:gd name="T36" fmla="*/ 2 w 7398"/>
                <a:gd name="T37" fmla="*/ 0 h 3702"/>
                <a:gd name="T38" fmla="*/ 2 w 7398"/>
                <a:gd name="T39" fmla="*/ 0 h 3702"/>
                <a:gd name="T40" fmla="*/ 2 w 7398"/>
                <a:gd name="T41" fmla="*/ 0 h 3702"/>
                <a:gd name="T42" fmla="*/ 2 w 7398"/>
                <a:gd name="T43" fmla="*/ 0 h 3702"/>
                <a:gd name="T44" fmla="*/ 2 w 7398"/>
                <a:gd name="T45" fmla="*/ 0 h 3702"/>
                <a:gd name="T46" fmla="*/ 1 w 7398"/>
                <a:gd name="T47" fmla="*/ 0 h 3702"/>
                <a:gd name="T48" fmla="*/ 1 w 7398"/>
                <a:gd name="T49" fmla="*/ 0 h 3702"/>
                <a:gd name="T50" fmla="*/ 1 w 7398"/>
                <a:gd name="T51" fmla="*/ 0 h 3702"/>
                <a:gd name="T52" fmla="*/ 1 w 7398"/>
                <a:gd name="T53" fmla="*/ 0 h 3702"/>
                <a:gd name="T54" fmla="*/ 1 w 7398"/>
                <a:gd name="T55" fmla="*/ 0 h 3702"/>
                <a:gd name="T56" fmla="*/ 1 w 7398"/>
                <a:gd name="T57" fmla="*/ 0 h 3702"/>
                <a:gd name="T58" fmla="*/ 1 w 7398"/>
                <a:gd name="T59" fmla="*/ 0 h 3702"/>
                <a:gd name="T60" fmla="*/ 1 w 7398"/>
                <a:gd name="T61" fmla="*/ 0 h 3702"/>
                <a:gd name="T62" fmla="*/ 1 w 7398"/>
                <a:gd name="T63" fmla="*/ 0 h 3702"/>
                <a:gd name="T64" fmla="*/ 1 w 7398"/>
                <a:gd name="T65" fmla="*/ 0 h 3702"/>
                <a:gd name="T66" fmla="*/ 1 w 7398"/>
                <a:gd name="T67" fmla="*/ 0 h 3702"/>
                <a:gd name="T68" fmla="*/ 1 w 7398"/>
                <a:gd name="T69" fmla="*/ 0 h 3702"/>
                <a:gd name="T70" fmla="*/ 1 w 7398"/>
                <a:gd name="T71" fmla="*/ 0 h 3702"/>
                <a:gd name="T72" fmla="*/ 1 w 7398"/>
                <a:gd name="T73" fmla="*/ 0 h 3702"/>
                <a:gd name="T74" fmla="*/ 0 w 7398"/>
                <a:gd name="T75" fmla="*/ 0 h 3702"/>
                <a:gd name="T76" fmla="*/ 0 w 7398"/>
                <a:gd name="T77" fmla="*/ 0 h 3702"/>
                <a:gd name="T78" fmla="*/ 0 w 7398"/>
                <a:gd name="T79" fmla="*/ 0 h 3702"/>
                <a:gd name="T80" fmla="*/ 0 w 7398"/>
                <a:gd name="T81" fmla="*/ 0 h 3702"/>
                <a:gd name="T82" fmla="*/ 0 w 7398"/>
                <a:gd name="T83" fmla="*/ 0 h 3702"/>
                <a:gd name="T84" fmla="*/ 0 w 7398"/>
                <a:gd name="T85" fmla="*/ 1 h 3702"/>
                <a:gd name="T86" fmla="*/ 0 w 7398"/>
                <a:gd name="T87" fmla="*/ 1 h 3702"/>
                <a:gd name="T88" fmla="*/ 0 w 7398"/>
                <a:gd name="T89" fmla="*/ 1 h 3702"/>
                <a:gd name="T90" fmla="*/ 0 w 7398"/>
                <a:gd name="T91" fmla="*/ 1 h 3702"/>
                <a:gd name="T92" fmla="*/ 0 w 7398"/>
                <a:gd name="T93" fmla="*/ 1 h 3702"/>
                <a:gd name="T94" fmla="*/ 0 w 7398"/>
                <a:gd name="T95" fmla="*/ 1 h 3702"/>
                <a:gd name="T96" fmla="*/ 0 w 7398"/>
                <a:gd name="T97" fmla="*/ 1 h 3702"/>
                <a:gd name="T98" fmla="*/ 0 w 7398"/>
                <a:gd name="T99" fmla="*/ 1 h 3702"/>
                <a:gd name="T100" fmla="*/ 0 w 7398"/>
                <a:gd name="T101" fmla="*/ 1 h 3702"/>
                <a:gd name="T102" fmla="*/ 0 w 7398"/>
                <a:gd name="T103" fmla="*/ 1 h 3702"/>
                <a:gd name="T104" fmla="*/ 0 w 7398"/>
                <a:gd name="T105" fmla="*/ 1 h 37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398" h="3702">
                  <a:moveTo>
                    <a:pt x="7398" y="3702"/>
                  </a:moveTo>
                  <a:lnTo>
                    <a:pt x="7391" y="3478"/>
                  </a:lnTo>
                  <a:lnTo>
                    <a:pt x="7371" y="3256"/>
                  </a:lnTo>
                  <a:lnTo>
                    <a:pt x="7337" y="3034"/>
                  </a:lnTo>
                  <a:lnTo>
                    <a:pt x="7290" y="2817"/>
                  </a:lnTo>
                  <a:lnTo>
                    <a:pt x="7230" y="2601"/>
                  </a:lnTo>
                  <a:lnTo>
                    <a:pt x="7158" y="2390"/>
                  </a:lnTo>
                  <a:lnTo>
                    <a:pt x="7072" y="2183"/>
                  </a:lnTo>
                  <a:lnTo>
                    <a:pt x="6975" y="1982"/>
                  </a:lnTo>
                  <a:lnTo>
                    <a:pt x="6865" y="1787"/>
                  </a:lnTo>
                  <a:lnTo>
                    <a:pt x="6743" y="1599"/>
                  </a:lnTo>
                  <a:lnTo>
                    <a:pt x="6611" y="1419"/>
                  </a:lnTo>
                  <a:lnTo>
                    <a:pt x="6468" y="1247"/>
                  </a:lnTo>
                  <a:lnTo>
                    <a:pt x="6314" y="1084"/>
                  </a:lnTo>
                  <a:lnTo>
                    <a:pt x="6152" y="931"/>
                  </a:lnTo>
                  <a:lnTo>
                    <a:pt x="5980" y="788"/>
                  </a:lnTo>
                  <a:lnTo>
                    <a:pt x="5801" y="655"/>
                  </a:lnTo>
                  <a:lnTo>
                    <a:pt x="5613" y="534"/>
                  </a:lnTo>
                  <a:lnTo>
                    <a:pt x="5418" y="424"/>
                  </a:lnTo>
                  <a:lnTo>
                    <a:pt x="5217" y="326"/>
                  </a:lnTo>
                  <a:lnTo>
                    <a:pt x="5010" y="241"/>
                  </a:lnTo>
                  <a:lnTo>
                    <a:pt x="4799" y="167"/>
                  </a:lnTo>
                  <a:lnTo>
                    <a:pt x="4585" y="107"/>
                  </a:lnTo>
                  <a:lnTo>
                    <a:pt x="4366" y="61"/>
                  </a:lnTo>
                  <a:lnTo>
                    <a:pt x="4144" y="27"/>
                  </a:lnTo>
                  <a:lnTo>
                    <a:pt x="3922" y="7"/>
                  </a:lnTo>
                  <a:lnTo>
                    <a:pt x="3699" y="0"/>
                  </a:lnTo>
                  <a:lnTo>
                    <a:pt x="3475" y="7"/>
                  </a:lnTo>
                  <a:lnTo>
                    <a:pt x="3253" y="27"/>
                  </a:lnTo>
                  <a:lnTo>
                    <a:pt x="3032" y="61"/>
                  </a:lnTo>
                  <a:lnTo>
                    <a:pt x="2814" y="107"/>
                  </a:lnTo>
                  <a:lnTo>
                    <a:pt x="2598" y="167"/>
                  </a:lnTo>
                  <a:lnTo>
                    <a:pt x="2387" y="241"/>
                  </a:lnTo>
                  <a:lnTo>
                    <a:pt x="2181" y="326"/>
                  </a:lnTo>
                  <a:lnTo>
                    <a:pt x="1980" y="424"/>
                  </a:lnTo>
                  <a:lnTo>
                    <a:pt x="1785" y="534"/>
                  </a:lnTo>
                  <a:lnTo>
                    <a:pt x="1597" y="655"/>
                  </a:lnTo>
                  <a:lnTo>
                    <a:pt x="1417" y="788"/>
                  </a:lnTo>
                  <a:lnTo>
                    <a:pt x="1246" y="931"/>
                  </a:lnTo>
                  <a:lnTo>
                    <a:pt x="1083" y="1084"/>
                  </a:lnTo>
                  <a:lnTo>
                    <a:pt x="930" y="1247"/>
                  </a:lnTo>
                  <a:lnTo>
                    <a:pt x="787" y="1419"/>
                  </a:lnTo>
                  <a:lnTo>
                    <a:pt x="655" y="1599"/>
                  </a:lnTo>
                  <a:lnTo>
                    <a:pt x="534" y="1787"/>
                  </a:lnTo>
                  <a:lnTo>
                    <a:pt x="424" y="1982"/>
                  </a:lnTo>
                  <a:lnTo>
                    <a:pt x="326" y="2183"/>
                  </a:lnTo>
                  <a:lnTo>
                    <a:pt x="240" y="2390"/>
                  </a:lnTo>
                  <a:lnTo>
                    <a:pt x="167" y="2601"/>
                  </a:lnTo>
                  <a:lnTo>
                    <a:pt x="107" y="2817"/>
                  </a:lnTo>
                  <a:lnTo>
                    <a:pt x="60" y="3034"/>
                  </a:lnTo>
                  <a:lnTo>
                    <a:pt x="27" y="3256"/>
                  </a:lnTo>
                  <a:lnTo>
                    <a:pt x="7" y="3478"/>
                  </a:lnTo>
                  <a:lnTo>
                    <a:pt x="0" y="3702"/>
                  </a:lnTo>
                </a:path>
              </a:pathLst>
            </a:custGeom>
            <a:noFill/>
            <a:ln w="28575" cmpd="sng">
              <a:solidFill>
                <a:srgbClr val="000000"/>
              </a:solidFill>
              <a:prstDash val="solid"/>
              <a:round/>
              <a:headEnd/>
              <a:tailEnd/>
            </a:ln>
          </p:spPr>
          <p:txBody>
            <a:bodyPr/>
            <a:lstStyle/>
            <a:p>
              <a:endParaRPr lang="vi-VN"/>
            </a:p>
          </p:txBody>
        </p:sp>
        <p:sp>
          <p:nvSpPr>
            <p:cNvPr id="10" name="Line 28"/>
            <p:cNvSpPr>
              <a:spLocks noChangeShapeType="1"/>
            </p:cNvSpPr>
            <p:nvPr/>
          </p:nvSpPr>
          <p:spPr bwMode="auto">
            <a:xfrm>
              <a:off x="2965" y="3069"/>
              <a:ext cx="300" cy="1"/>
            </a:xfrm>
            <a:prstGeom prst="line">
              <a:avLst/>
            </a:prstGeom>
            <a:noFill/>
            <a:ln w="28575">
              <a:solidFill>
                <a:srgbClr val="000000"/>
              </a:solidFill>
              <a:round/>
              <a:headEnd/>
              <a:tailEnd/>
            </a:ln>
          </p:spPr>
          <p:txBody>
            <a:bodyPr/>
            <a:lstStyle/>
            <a:p>
              <a:endParaRPr lang="vi-VN"/>
            </a:p>
          </p:txBody>
        </p:sp>
        <p:sp>
          <p:nvSpPr>
            <p:cNvPr id="11" name="Line 29"/>
            <p:cNvSpPr>
              <a:spLocks noChangeShapeType="1"/>
            </p:cNvSpPr>
            <p:nvPr/>
          </p:nvSpPr>
          <p:spPr bwMode="auto">
            <a:xfrm flipV="1">
              <a:off x="3265" y="1575"/>
              <a:ext cx="1" cy="1494"/>
            </a:xfrm>
            <a:prstGeom prst="line">
              <a:avLst/>
            </a:prstGeom>
            <a:noFill/>
            <a:ln w="28575">
              <a:solidFill>
                <a:srgbClr val="000000"/>
              </a:solidFill>
              <a:round/>
              <a:headEnd/>
              <a:tailEnd/>
            </a:ln>
          </p:spPr>
          <p:txBody>
            <a:bodyPr/>
            <a:lstStyle/>
            <a:p>
              <a:endParaRPr lang="vi-VN"/>
            </a:p>
          </p:txBody>
        </p:sp>
        <p:sp>
          <p:nvSpPr>
            <p:cNvPr id="12" name="Line 30"/>
            <p:cNvSpPr>
              <a:spLocks noChangeShapeType="1"/>
            </p:cNvSpPr>
            <p:nvPr/>
          </p:nvSpPr>
          <p:spPr bwMode="auto">
            <a:xfrm flipH="1">
              <a:off x="2667" y="1575"/>
              <a:ext cx="598" cy="1"/>
            </a:xfrm>
            <a:prstGeom prst="line">
              <a:avLst/>
            </a:prstGeom>
            <a:noFill/>
            <a:ln w="28575">
              <a:solidFill>
                <a:srgbClr val="000000"/>
              </a:solidFill>
              <a:round/>
              <a:headEnd/>
              <a:tailEnd/>
            </a:ln>
          </p:spPr>
          <p:txBody>
            <a:bodyPr/>
            <a:lstStyle/>
            <a:p>
              <a:endParaRPr lang="vi-VN"/>
            </a:p>
          </p:txBody>
        </p:sp>
        <p:sp>
          <p:nvSpPr>
            <p:cNvPr id="13" name="Line 31"/>
            <p:cNvSpPr>
              <a:spLocks noChangeShapeType="1"/>
            </p:cNvSpPr>
            <p:nvPr/>
          </p:nvSpPr>
          <p:spPr bwMode="auto">
            <a:xfrm>
              <a:off x="1173" y="1575"/>
              <a:ext cx="598" cy="1"/>
            </a:xfrm>
            <a:prstGeom prst="line">
              <a:avLst/>
            </a:prstGeom>
            <a:noFill/>
            <a:ln w="28575">
              <a:solidFill>
                <a:srgbClr val="000000"/>
              </a:solidFill>
              <a:round/>
              <a:headEnd/>
              <a:tailEnd/>
            </a:ln>
          </p:spPr>
          <p:txBody>
            <a:bodyPr/>
            <a:lstStyle/>
            <a:p>
              <a:endParaRPr lang="vi-VN"/>
            </a:p>
          </p:txBody>
        </p:sp>
        <p:sp>
          <p:nvSpPr>
            <p:cNvPr id="14" name="Freeform 32"/>
            <p:cNvSpPr>
              <a:spLocks/>
            </p:cNvSpPr>
            <p:nvPr/>
          </p:nvSpPr>
          <p:spPr bwMode="auto">
            <a:xfrm>
              <a:off x="2039" y="946"/>
              <a:ext cx="359" cy="359"/>
            </a:xfrm>
            <a:custGeom>
              <a:avLst/>
              <a:gdLst>
                <a:gd name="T0" fmla="*/ 1 w 1776"/>
                <a:gd name="T1" fmla="*/ 0 h 1776"/>
                <a:gd name="T2" fmla="*/ 1 w 1776"/>
                <a:gd name="T3" fmla="*/ 0 h 1776"/>
                <a:gd name="T4" fmla="*/ 1 w 1776"/>
                <a:gd name="T5" fmla="*/ 0 h 1776"/>
                <a:gd name="T6" fmla="*/ 1 w 1776"/>
                <a:gd name="T7" fmla="*/ 0 h 1776"/>
                <a:gd name="T8" fmla="*/ 1 w 1776"/>
                <a:gd name="T9" fmla="*/ 0 h 1776"/>
                <a:gd name="T10" fmla="*/ 1 w 1776"/>
                <a:gd name="T11" fmla="*/ 0 h 1776"/>
                <a:gd name="T12" fmla="*/ 1 w 1776"/>
                <a:gd name="T13" fmla="*/ 0 h 1776"/>
                <a:gd name="T14" fmla="*/ 0 w 1776"/>
                <a:gd name="T15" fmla="*/ 0 h 1776"/>
                <a:gd name="T16" fmla="*/ 0 w 1776"/>
                <a:gd name="T17" fmla="*/ 0 h 1776"/>
                <a:gd name="T18" fmla="*/ 0 w 1776"/>
                <a:gd name="T19" fmla="*/ 0 h 1776"/>
                <a:gd name="T20" fmla="*/ 0 w 1776"/>
                <a:gd name="T21" fmla="*/ 0 h 1776"/>
                <a:gd name="T22" fmla="*/ 0 w 1776"/>
                <a:gd name="T23" fmla="*/ 0 h 1776"/>
                <a:gd name="T24" fmla="*/ 0 w 1776"/>
                <a:gd name="T25" fmla="*/ 0 h 1776"/>
                <a:gd name="T26" fmla="*/ 0 w 1776"/>
                <a:gd name="T27" fmla="*/ 0 h 1776"/>
                <a:gd name="T28" fmla="*/ 0 w 1776"/>
                <a:gd name="T29" fmla="*/ 0 h 1776"/>
                <a:gd name="T30" fmla="*/ 0 w 1776"/>
                <a:gd name="T31" fmla="*/ 0 h 1776"/>
                <a:gd name="T32" fmla="*/ 0 w 1776"/>
                <a:gd name="T33" fmla="*/ 0 h 1776"/>
                <a:gd name="T34" fmla="*/ 0 w 1776"/>
                <a:gd name="T35" fmla="*/ 0 h 1776"/>
                <a:gd name="T36" fmla="*/ 0 w 1776"/>
                <a:gd name="T37" fmla="*/ 0 h 1776"/>
                <a:gd name="T38" fmla="*/ 0 w 1776"/>
                <a:gd name="T39" fmla="*/ 0 h 1776"/>
                <a:gd name="T40" fmla="*/ 0 w 1776"/>
                <a:gd name="T41" fmla="*/ 0 h 1776"/>
                <a:gd name="T42" fmla="*/ 0 w 1776"/>
                <a:gd name="T43" fmla="*/ 0 h 1776"/>
                <a:gd name="T44" fmla="*/ 0 w 1776"/>
                <a:gd name="T45" fmla="*/ 0 h 1776"/>
                <a:gd name="T46" fmla="*/ 0 w 1776"/>
                <a:gd name="T47" fmla="*/ 0 h 1776"/>
                <a:gd name="T48" fmla="*/ 0 w 1776"/>
                <a:gd name="T49" fmla="*/ 0 h 1776"/>
                <a:gd name="T50" fmla="*/ 0 w 1776"/>
                <a:gd name="T51" fmla="*/ 0 h 1776"/>
                <a:gd name="T52" fmla="*/ 0 w 1776"/>
                <a:gd name="T53" fmla="*/ 0 h 1776"/>
                <a:gd name="T54" fmla="*/ 0 w 1776"/>
                <a:gd name="T55" fmla="*/ 0 h 1776"/>
                <a:gd name="T56" fmla="*/ 0 w 1776"/>
                <a:gd name="T57" fmla="*/ 0 h 1776"/>
                <a:gd name="T58" fmla="*/ 0 w 1776"/>
                <a:gd name="T59" fmla="*/ 0 h 1776"/>
                <a:gd name="T60" fmla="*/ 0 w 1776"/>
                <a:gd name="T61" fmla="*/ 0 h 1776"/>
                <a:gd name="T62" fmla="*/ 0 w 1776"/>
                <a:gd name="T63" fmla="*/ 0 h 1776"/>
                <a:gd name="T64" fmla="*/ 0 w 1776"/>
                <a:gd name="T65" fmla="*/ 0 h 1776"/>
                <a:gd name="T66" fmla="*/ 0 w 1776"/>
                <a:gd name="T67" fmla="*/ 1 h 1776"/>
                <a:gd name="T68" fmla="*/ 0 w 1776"/>
                <a:gd name="T69" fmla="*/ 1 h 1776"/>
                <a:gd name="T70" fmla="*/ 0 w 1776"/>
                <a:gd name="T71" fmla="*/ 1 h 1776"/>
                <a:gd name="T72" fmla="*/ 0 w 1776"/>
                <a:gd name="T73" fmla="*/ 1 h 1776"/>
                <a:gd name="T74" fmla="*/ 0 w 1776"/>
                <a:gd name="T75" fmla="*/ 1 h 1776"/>
                <a:gd name="T76" fmla="*/ 0 w 1776"/>
                <a:gd name="T77" fmla="*/ 1 h 1776"/>
                <a:gd name="T78" fmla="*/ 0 w 1776"/>
                <a:gd name="T79" fmla="*/ 1 h 1776"/>
                <a:gd name="T80" fmla="*/ 0 w 1776"/>
                <a:gd name="T81" fmla="*/ 1 h 1776"/>
                <a:gd name="T82" fmla="*/ 0 w 1776"/>
                <a:gd name="T83" fmla="*/ 1 h 1776"/>
                <a:gd name="T84" fmla="*/ 0 w 1776"/>
                <a:gd name="T85" fmla="*/ 1 h 1776"/>
                <a:gd name="T86" fmla="*/ 0 w 1776"/>
                <a:gd name="T87" fmla="*/ 1 h 1776"/>
                <a:gd name="T88" fmla="*/ 0 w 1776"/>
                <a:gd name="T89" fmla="*/ 1 h 1776"/>
                <a:gd name="T90" fmla="*/ 0 w 1776"/>
                <a:gd name="T91" fmla="*/ 1 h 1776"/>
                <a:gd name="T92" fmla="*/ 1 w 1776"/>
                <a:gd name="T93" fmla="*/ 0 h 1776"/>
                <a:gd name="T94" fmla="*/ 1 w 1776"/>
                <a:gd name="T95" fmla="*/ 0 h 1776"/>
                <a:gd name="T96" fmla="*/ 1 w 1776"/>
                <a:gd name="T97" fmla="*/ 0 h 1776"/>
                <a:gd name="T98" fmla="*/ 1 w 1776"/>
                <a:gd name="T99" fmla="*/ 0 h 1776"/>
                <a:gd name="T100" fmla="*/ 1 w 1776"/>
                <a:gd name="T101" fmla="*/ 0 h 1776"/>
                <a:gd name="T102" fmla="*/ 1 w 1776"/>
                <a:gd name="T103" fmla="*/ 0 h 1776"/>
                <a:gd name="T104" fmla="*/ 1 w 1776"/>
                <a:gd name="T105" fmla="*/ 0 h 177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776" h="1776">
                  <a:moveTo>
                    <a:pt x="1776" y="888"/>
                  </a:moveTo>
                  <a:lnTo>
                    <a:pt x="1769" y="781"/>
                  </a:lnTo>
                  <a:lnTo>
                    <a:pt x="1750" y="676"/>
                  </a:lnTo>
                  <a:lnTo>
                    <a:pt x="1718" y="573"/>
                  </a:lnTo>
                  <a:lnTo>
                    <a:pt x="1673" y="475"/>
                  </a:lnTo>
                  <a:lnTo>
                    <a:pt x="1619" y="383"/>
                  </a:lnTo>
                  <a:lnTo>
                    <a:pt x="1552" y="299"/>
                  </a:lnTo>
                  <a:lnTo>
                    <a:pt x="1477" y="223"/>
                  </a:lnTo>
                  <a:lnTo>
                    <a:pt x="1392" y="158"/>
                  </a:lnTo>
                  <a:lnTo>
                    <a:pt x="1300" y="102"/>
                  </a:lnTo>
                  <a:lnTo>
                    <a:pt x="1202" y="57"/>
                  </a:lnTo>
                  <a:lnTo>
                    <a:pt x="1100" y="25"/>
                  </a:lnTo>
                  <a:lnTo>
                    <a:pt x="995" y="6"/>
                  </a:lnTo>
                  <a:lnTo>
                    <a:pt x="888" y="0"/>
                  </a:lnTo>
                  <a:lnTo>
                    <a:pt x="781" y="6"/>
                  </a:lnTo>
                  <a:lnTo>
                    <a:pt x="675" y="25"/>
                  </a:lnTo>
                  <a:lnTo>
                    <a:pt x="573" y="57"/>
                  </a:lnTo>
                  <a:lnTo>
                    <a:pt x="475" y="102"/>
                  </a:lnTo>
                  <a:lnTo>
                    <a:pt x="384" y="158"/>
                  </a:lnTo>
                  <a:lnTo>
                    <a:pt x="299" y="223"/>
                  </a:lnTo>
                  <a:lnTo>
                    <a:pt x="224" y="299"/>
                  </a:lnTo>
                  <a:lnTo>
                    <a:pt x="157" y="383"/>
                  </a:lnTo>
                  <a:lnTo>
                    <a:pt x="102" y="475"/>
                  </a:lnTo>
                  <a:lnTo>
                    <a:pt x="58" y="573"/>
                  </a:lnTo>
                  <a:lnTo>
                    <a:pt x="26" y="676"/>
                  </a:lnTo>
                  <a:lnTo>
                    <a:pt x="7" y="781"/>
                  </a:lnTo>
                  <a:lnTo>
                    <a:pt x="0" y="888"/>
                  </a:lnTo>
                  <a:lnTo>
                    <a:pt x="7" y="996"/>
                  </a:lnTo>
                  <a:lnTo>
                    <a:pt x="26" y="1100"/>
                  </a:lnTo>
                  <a:lnTo>
                    <a:pt x="58" y="1204"/>
                  </a:lnTo>
                  <a:lnTo>
                    <a:pt x="102" y="1302"/>
                  </a:lnTo>
                  <a:lnTo>
                    <a:pt x="157" y="1393"/>
                  </a:lnTo>
                  <a:lnTo>
                    <a:pt x="224" y="1477"/>
                  </a:lnTo>
                  <a:lnTo>
                    <a:pt x="299" y="1553"/>
                  </a:lnTo>
                  <a:lnTo>
                    <a:pt x="384" y="1619"/>
                  </a:lnTo>
                  <a:lnTo>
                    <a:pt x="475" y="1675"/>
                  </a:lnTo>
                  <a:lnTo>
                    <a:pt x="573" y="1718"/>
                  </a:lnTo>
                  <a:lnTo>
                    <a:pt x="675" y="1751"/>
                  </a:lnTo>
                  <a:lnTo>
                    <a:pt x="781" y="1771"/>
                  </a:lnTo>
                  <a:lnTo>
                    <a:pt x="888" y="1776"/>
                  </a:lnTo>
                  <a:lnTo>
                    <a:pt x="995" y="1771"/>
                  </a:lnTo>
                  <a:lnTo>
                    <a:pt x="1100" y="1751"/>
                  </a:lnTo>
                  <a:lnTo>
                    <a:pt x="1202" y="1718"/>
                  </a:lnTo>
                  <a:lnTo>
                    <a:pt x="1300" y="1675"/>
                  </a:lnTo>
                  <a:lnTo>
                    <a:pt x="1392" y="1619"/>
                  </a:lnTo>
                  <a:lnTo>
                    <a:pt x="1477" y="1553"/>
                  </a:lnTo>
                  <a:lnTo>
                    <a:pt x="1552" y="1477"/>
                  </a:lnTo>
                  <a:lnTo>
                    <a:pt x="1619" y="1393"/>
                  </a:lnTo>
                  <a:lnTo>
                    <a:pt x="1673" y="1302"/>
                  </a:lnTo>
                  <a:lnTo>
                    <a:pt x="1718" y="1204"/>
                  </a:lnTo>
                  <a:lnTo>
                    <a:pt x="1750" y="1100"/>
                  </a:lnTo>
                  <a:lnTo>
                    <a:pt x="1769" y="996"/>
                  </a:lnTo>
                  <a:lnTo>
                    <a:pt x="1776" y="888"/>
                  </a:lnTo>
                  <a:close/>
                </a:path>
              </a:pathLst>
            </a:custGeom>
            <a:noFill/>
            <a:ln w="28575" cmpd="sng">
              <a:solidFill>
                <a:srgbClr val="000000"/>
              </a:solidFill>
              <a:prstDash val="solid"/>
              <a:round/>
              <a:headEnd/>
              <a:tailEnd/>
            </a:ln>
          </p:spPr>
          <p:txBody>
            <a:bodyPr/>
            <a:lstStyle/>
            <a:p>
              <a:endParaRPr lang="vi-VN"/>
            </a:p>
          </p:txBody>
        </p:sp>
        <p:sp>
          <p:nvSpPr>
            <p:cNvPr id="15" name="Line 33"/>
            <p:cNvSpPr>
              <a:spLocks noChangeShapeType="1"/>
            </p:cNvSpPr>
            <p:nvPr/>
          </p:nvSpPr>
          <p:spPr bwMode="auto">
            <a:xfrm flipH="1" flipV="1">
              <a:off x="1531" y="678"/>
              <a:ext cx="240" cy="897"/>
            </a:xfrm>
            <a:prstGeom prst="line">
              <a:avLst/>
            </a:prstGeom>
            <a:noFill/>
            <a:ln w="28575">
              <a:solidFill>
                <a:srgbClr val="000000"/>
              </a:solidFill>
              <a:round/>
              <a:headEnd/>
              <a:tailEnd/>
            </a:ln>
          </p:spPr>
          <p:txBody>
            <a:bodyPr/>
            <a:lstStyle/>
            <a:p>
              <a:endParaRPr lang="vi-VN"/>
            </a:p>
          </p:txBody>
        </p:sp>
        <p:sp>
          <p:nvSpPr>
            <p:cNvPr id="16" name="Line 34"/>
            <p:cNvSpPr>
              <a:spLocks noChangeShapeType="1"/>
            </p:cNvSpPr>
            <p:nvPr/>
          </p:nvSpPr>
          <p:spPr bwMode="auto">
            <a:xfrm flipH="1">
              <a:off x="1531" y="678"/>
              <a:ext cx="1376" cy="1"/>
            </a:xfrm>
            <a:prstGeom prst="line">
              <a:avLst/>
            </a:prstGeom>
            <a:noFill/>
            <a:ln w="28575">
              <a:solidFill>
                <a:srgbClr val="000000"/>
              </a:solidFill>
              <a:round/>
              <a:headEnd/>
              <a:tailEnd/>
            </a:ln>
          </p:spPr>
          <p:txBody>
            <a:bodyPr/>
            <a:lstStyle/>
            <a:p>
              <a:endParaRPr lang="vi-VN"/>
            </a:p>
          </p:txBody>
        </p:sp>
        <p:sp>
          <p:nvSpPr>
            <p:cNvPr id="17" name="Line 35"/>
            <p:cNvSpPr>
              <a:spLocks noChangeShapeType="1"/>
            </p:cNvSpPr>
            <p:nvPr/>
          </p:nvSpPr>
          <p:spPr bwMode="auto">
            <a:xfrm flipV="1">
              <a:off x="2667" y="678"/>
              <a:ext cx="240" cy="897"/>
            </a:xfrm>
            <a:prstGeom prst="line">
              <a:avLst/>
            </a:prstGeom>
            <a:noFill/>
            <a:ln w="28575">
              <a:solidFill>
                <a:srgbClr val="000000"/>
              </a:solidFill>
              <a:round/>
              <a:headEnd/>
              <a:tailEnd/>
            </a:ln>
          </p:spPr>
          <p:txBody>
            <a:bodyPr/>
            <a:lstStyle/>
            <a:p>
              <a:endParaRPr lang="vi-VN"/>
            </a:p>
          </p:txBody>
        </p:sp>
        <p:sp>
          <p:nvSpPr>
            <p:cNvPr id="18" name="Line 36"/>
            <p:cNvSpPr>
              <a:spLocks noChangeShapeType="1"/>
            </p:cNvSpPr>
            <p:nvPr/>
          </p:nvSpPr>
          <p:spPr bwMode="auto">
            <a:xfrm>
              <a:off x="2417" y="1126"/>
              <a:ext cx="760" cy="1"/>
            </a:xfrm>
            <a:prstGeom prst="line">
              <a:avLst/>
            </a:prstGeom>
            <a:noFill/>
            <a:ln w="12700">
              <a:solidFill>
                <a:srgbClr val="000000"/>
              </a:solidFill>
              <a:round/>
              <a:headEnd/>
              <a:tailEnd/>
            </a:ln>
          </p:spPr>
          <p:txBody>
            <a:bodyPr/>
            <a:lstStyle/>
            <a:p>
              <a:endParaRPr lang="vi-VN"/>
            </a:p>
          </p:txBody>
        </p:sp>
        <p:sp>
          <p:nvSpPr>
            <p:cNvPr id="19" name="Line 37"/>
            <p:cNvSpPr>
              <a:spLocks noChangeShapeType="1"/>
            </p:cNvSpPr>
            <p:nvPr/>
          </p:nvSpPr>
          <p:spPr bwMode="auto">
            <a:xfrm>
              <a:off x="2925" y="678"/>
              <a:ext cx="252" cy="1"/>
            </a:xfrm>
            <a:prstGeom prst="line">
              <a:avLst/>
            </a:prstGeom>
            <a:noFill/>
            <a:ln w="12700">
              <a:solidFill>
                <a:srgbClr val="000000"/>
              </a:solidFill>
              <a:round/>
              <a:headEnd/>
              <a:tailEnd/>
            </a:ln>
          </p:spPr>
          <p:txBody>
            <a:bodyPr/>
            <a:lstStyle/>
            <a:p>
              <a:endParaRPr lang="vi-VN"/>
            </a:p>
          </p:txBody>
        </p:sp>
        <p:sp>
          <p:nvSpPr>
            <p:cNvPr id="20" name="Line 38"/>
            <p:cNvSpPr>
              <a:spLocks noChangeShapeType="1"/>
            </p:cNvSpPr>
            <p:nvPr/>
          </p:nvSpPr>
          <p:spPr bwMode="auto">
            <a:xfrm flipV="1">
              <a:off x="3140" y="753"/>
              <a:ext cx="2" cy="298"/>
            </a:xfrm>
            <a:prstGeom prst="line">
              <a:avLst/>
            </a:prstGeom>
            <a:noFill/>
            <a:ln w="12700">
              <a:solidFill>
                <a:srgbClr val="000000"/>
              </a:solidFill>
              <a:round/>
              <a:headEnd/>
              <a:tailEnd/>
            </a:ln>
          </p:spPr>
          <p:txBody>
            <a:bodyPr/>
            <a:lstStyle/>
            <a:p>
              <a:endParaRPr lang="vi-VN"/>
            </a:p>
          </p:txBody>
        </p:sp>
        <p:sp>
          <p:nvSpPr>
            <p:cNvPr id="21" name="Freeform 39"/>
            <p:cNvSpPr>
              <a:spLocks/>
            </p:cNvSpPr>
            <p:nvPr/>
          </p:nvSpPr>
          <p:spPr bwMode="auto">
            <a:xfrm>
              <a:off x="3128" y="1051"/>
              <a:ext cx="25" cy="75"/>
            </a:xfrm>
            <a:custGeom>
              <a:avLst/>
              <a:gdLst>
                <a:gd name="T0" fmla="*/ 0 w 123"/>
                <a:gd name="T1" fmla="*/ 0 h 370"/>
                <a:gd name="T2" fmla="*/ 0 w 123"/>
                <a:gd name="T3" fmla="*/ 0 h 370"/>
                <a:gd name="T4" fmla="*/ 0 w 123"/>
                <a:gd name="T5" fmla="*/ 0 h 370"/>
                <a:gd name="T6" fmla="*/ 0 w 123"/>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0">
                  <a:moveTo>
                    <a:pt x="0" y="0"/>
                  </a:moveTo>
                  <a:lnTo>
                    <a:pt x="123" y="0"/>
                  </a:lnTo>
                  <a:lnTo>
                    <a:pt x="61" y="370"/>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22" name="Freeform 40"/>
            <p:cNvSpPr>
              <a:spLocks/>
            </p:cNvSpPr>
            <p:nvPr/>
          </p:nvSpPr>
          <p:spPr bwMode="auto">
            <a:xfrm>
              <a:off x="3128" y="1051"/>
              <a:ext cx="25" cy="75"/>
            </a:xfrm>
            <a:custGeom>
              <a:avLst/>
              <a:gdLst>
                <a:gd name="T0" fmla="*/ 0 w 123"/>
                <a:gd name="T1" fmla="*/ 0 h 370"/>
                <a:gd name="T2" fmla="*/ 0 w 123"/>
                <a:gd name="T3" fmla="*/ 0 h 370"/>
                <a:gd name="T4" fmla="*/ 0 w 123"/>
                <a:gd name="T5" fmla="*/ 0 h 370"/>
                <a:gd name="T6" fmla="*/ 0 w 123"/>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0">
                  <a:moveTo>
                    <a:pt x="0" y="0"/>
                  </a:moveTo>
                  <a:lnTo>
                    <a:pt x="123" y="0"/>
                  </a:lnTo>
                  <a:lnTo>
                    <a:pt x="61" y="370"/>
                  </a:lnTo>
                  <a:lnTo>
                    <a:pt x="0" y="0"/>
                  </a:lnTo>
                  <a:close/>
                </a:path>
              </a:pathLst>
            </a:custGeom>
            <a:noFill/>
            <a:ln w="12700" cmpd="sng">
              <a:solidFill>
                <a:srgbClr val="000000"/>
              </a:solidFill>
              <a:prstDash val="solid"/>
              <a:round/>
              <a:headEnd/>
              <a:tailEnd/>
            </a:ln>
          </p:spPr>
          <p:txBody>
            <a:bodyPr/>
            <a:lstStyle/>
            <a:p>
              <a:endParaRPr lang="vi-VN"/>
            </a:p>
          </p:txBody>
        </p:sp>
        <p:sp>
          <p:nvSpPr>
            <p:cNvPr id="23" name="Freeform 41"/>
            <p:cNvSpPr>
              <a:spLocks/>
            </p:cNvSpPr>
            <p:nvPr/>
          </p:nvSpPr>
          <p:spPr bwMode="auto">
            <a:xfrm>
              <a:off x="3128" y="678"/>
              <a:ext cx="25" cy="75"/>
            </a:xfrm>
            <a:custGeom>
              <a:avLst/>
              <a:gdLst>
                <a:gd name="T0" fmla="*/ 0 w 123"/>
                <a:gd name="T1" fmla="*/ 0 h 370"/>
                <a:gd name="T2" fmla="*/ 0 w 123"/>
                <a:gd name="T3" fmla="*/ 0 h 370"/>
                <a:gd name="T4" fmla="*/ 0 w 123"/>
                <a:gd name="T5" fmla="*/ 0 h 370"/>
                <a:gd name="T6" fmla="*/ 0 w 123"/>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0">
                  <a:moveTo>
                    <a:pt x="0" y="370"/>
                  </a:moveTo>
                  <a:lnTo>
                    <a:pt x="123" y="370"/>
                  </a:lnTo>
                  <a:lnTo>
                    <a:pt x="61" y="0"/>
                  </a:lnTo>
                  <a:lnTo>
                    <a:pt x="0" y="370"/>
                  </a:lnTo>
                  <a:close/>
                </a:path>
              </a:pathLst>
            </a:custGeom>
            <a:solidFill>
              <a:srgbClr val="000000"/>
            </a:solidFill>
            <a:ln w="12700" cmpd="sng">
              <a:solidFill>
                <a:srgbClr val="000000"/>
              </a:solidFill>
              <a:round/>
              <a:headEnd/>
              <a:tailEnd/>
            </a:ln>
          </p:spPr>
          <p:txBody>
            <a:bodyPr/>
            <a:lstStyle/>
            <a:p>
              <a:endParaRPr lang="vi-VN"/>
            </a:p>
          </p:txBody>
        </p:sp>
        <p:sp>
          <p:nvSpPr>
            <p:cNvPr id="24" name="Rectangle 42"/>
            <p:cNvSpPr>
              <a:spLocks noChangeArrowheads="1"/>
            </p:cNvSpPr>
            <p:nvPr/>
          </p:nvSpPr>
          <p:spPr bwMode="auto">
            <a:xfrm rot="-5400000">
              <a:off x="3030" y="825"/>
              <a:ext cx="78" cy="85"/>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15</a:t>
              </a:r>
              <a:endParaRPr lang="en-US" altLang="en-US" sz="2400" b="1">
                <a:solidFill>
                  <a:srgbClr val="003300"/>
                </a:solidFill>
                <a:latin typeface="Times New Roman" pitchFamily="18" charset="0"/>
              </a:endParaRPr>
            </a:p>
          </p:txBody>
        </p:sp>
        <p:sp>
          <p:nvSpPr>
            <p:cNvPr id="25" name="Freeform 43"/>
            <p:cNvSpPr>
              <a:spLocks/>
            </p:cNvSpPr>
            <p:nvPr/>
          </p:nvSpPr>
          <p:spPr bwMode="auto">
            <a:xfrm>
              <a:off x="3128" y="678"/>
              <a:ext cx="25" cy="75"/>
            </a:xfrm>
            <a:custGeom>
              <a:avLst/>
              <a:gdLst>
                <a:gd name="T0" fmla="*/ 0 w 123"/>
                <a:gd name="T1" fmla="*/ 0 h 370"/>
                <a:gd name="T2" fmla="*/ 0 w 123"/>
                <a:gd name="T3" fmla="*/ 0 h 370"/>
                <a:gd name="T4" fmla="*/ 0 w 123"/>
                <a:gd name="T5" fmla="*/ 0 h 370"/>
                <a:gd name="T6" fmla="*/ 0 w 123"/>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0">
                  <a:moveTo>
                    <a:pt x="0" y="370"/>
                  </a:moveTo>
                  <a:lnTo>
                    <a:pt x="123" y="370"/>
                  </a:lnTo>
                  <a:lnTo>
                    <a:pt x="61" y="0"/>
                  </a:lnTo>
                  <a:lnTo>
                    <a:pt x="0" y="370"/>
                  </a:lnTo>
                  <a:close/>
                </a:path>
              </a:pathLst>
            </a:custGeom>
            <a:noFill/>
            <a:ln w="12700" cmpd="sng">
              <a:solidFill>
                <a:srgbClr val="000000"/>
              </a:solidFill>
              <a:prstDash val="solid"/>
              <a:round/>
              <a:headEnd/>
              <a:tailEnd/>
            </a:ln>
          </p:spPr>
          <p:txBody>
            <a:bodyPr/>
            <a:lstStyle/>
            <a:p>
              <a:endParaRPr lang="vi-VN"/>
            </a:p>
          </p:txBody>
        </p:sp>
        <p:sp>
          <p:nvSpPr>
            <p:cNvPr id="26" name="Line 44"/>
            <p:cNvSpPr>
              <a:spLocks noChangeShapeType="1"/>
            </p:cNvSpPr>
            <p:nvPr/>
          </p:nvSpPr>
          <p:spPr bwMode="auto">
            <a:xfrm>
              <a:off x="2398" y="1126"/>
              <a:ext cx="2" cy="1"/>
            </a:xfrm>
            <a:prstGeom prst="line">
              <a:avLst/>
            </a:prstGeom>
            <a:noFill/>
            <a:ln w="12700">
              <a:solidFill>
                <a:srgbClr val="000000"/>
              </a:solidFill>
              <a:round/>
              <a:headEnd/>
              <a:tailEnd/>
            </a:ln>
          </p:spPr>
          <p:txBody>
            <a:bodyPr/>
            <a:lstStyle/>
            <a:p>
              <a:endParaRPr lang="vi-VN"/>
            </a:p>
          </p:txBody>
        </p:sp>
        <p:sp>
          <p:nvSpPr>
            <p:cNvPr id="27" name="Line 45"/>
            <p:cNvSpPr>
              <a:spLocks noChangeShapeType="1"/>
            </p:cNvSpPr>
            <p:nvPr/>
          </p:nvSpPr>
          <p:spPr bwMode="auto">
            <a:xfrm>
              <a:off x="2907" y="678"/>
              <a:ext cx="1" cy="1"/>
            </a:xfrm>
            <a:prstGeom prst="line">
              <a:avLst/>
            </a:prstGeom>
            <a:noFill/>
            <a:ln w="12700">
              <a:solidFill>
                <a:srgbClr val="000000"/>
              </a:solidFill>
              <a:round/>
              <a:headEnd/>
              <a:tailEnd/>
            </a:ln>
          </p:spPr>
          <p:txBody>
            <a:bodyPr/>
            <a:lstStyle/>
            <a:p>
              <a:endParaRPr lang="vi-VN"/>
            </a:p>
          </p:txBody>
        </p:sp>
        <p:sp>
          <p:nvSpPr>
            <p:cNvPr id="28" name="Line 46"/>
            <p:cNvSpPr>
              <a:spLocks noChangeShapeType="1"/>
            </p:cNvSpPr>
            <p:nvPr/>
          </p:nvSpPr>
          <p:spPr bwMode="auto">
            <a:xfrm>
              <a:off x="3140" y="678"/>
              <a:ext cx="2" cy="1"/>
            </a:xfrm>
            <a:prstGeom prst="line">
              <a:avLst/>
            </a:prstGeom>
            <a:noFill/>
            <a:ln w="12700">
              <a:solidFill>
                <a:srgbClr val="000000"/>
              </a:solidFill>
              <a:round/>
              <a:headEnd/>
              <a:tailEnd/>
            </a:ln>
          </p:spPr>
          <p:txBody>
            <a:bodyPr/>
            <a:lstStyle/>
            <a:p>
              <a:endParaRPr lang="vi-VN"/>
            </a:p>
          </p:txBody>
        </p:sp>
        <p:sp>
          <p:nvSpPr>
            <p:cNvPr id="29" name="Line 47"/>
            <p:cNvSpPr>
              <a:spLocks noChangeShapeType="1"/>
            </p:cNvSpPr>
            <p:nvPr/>
          </p:nvSpPr>
          <p:spPr bwMode="auto">
            <a:xfrm>
              <a:off x="2944" y="678"/>
              <a:ext cx="637" cy="1"/>
            </a:xfrm>
            <a:prstGeom prst="line">
              <a:avLst/>
            </a:prstGeom>
            <a:noFill/>
            <a:ln w="12700">
              <a:solidFill>
                <a:srgbClr val="000000"/>
              </a:solidFill>
              <a:round/>
              <a:headEnd/>
              <a:tailEnd/>
            </a:ln>
          </p:spPr>
          <p:txBody>
            <a:bodyPr/>
            <a:lstStyle/>
            <a:p>
              <a:endParaRPr lang="vi-VN"/>
            </a:p>
          </p:txBody>
        </p:sp>
        <p:sp>
          <p:nvSpPr>
            <p:cNvPr id="30" name="Line 48"/>
            <p:cNvSpPr>
              <a:spLocks noChangeShapeType="1"/>
            </p:cNvSpPr>
            <p:nvPr/>
          </p:nvSpPr>
          <p:spPr bwMode="auto">
            <a:xfrm>
              <a:off x="3283" y="1575"/>
              <a:ext cx="298" cy="1"/>
            </a:xfrm>
            <a:prstGeom prst="line">
              <a:avLst/>
            </a:prstGeom>
            <a:noFill/>
            <a:ln w="12700">
              <a:solidFill>
                <a:srgbClr val="000000"/>
              </a:solidFill>
              <a:round/>
              <a:headEnd/>
              <a:tailEnd/>
            </a:ln>
          </p:spPr>
          <p:txBody>
            <a:bodyPr/>
            <a:lstStyle/>
            <a:p>
              <a:endParaRPr lang="vi-VN"/>
            </a:p>
          </p:txBody>
        </p:sp>
        <p:sp>
          <p:nvSpPr>
            <p:cNvPr id="31" name="Line 49"/>
            <p:cNvSpPr>
              <a:spLocks noChangeShapeType="1"/>
            </p:cNvSpPr>
            <p:nvPr/>
          </p:nvSpPr>
          <p:spPr bwMode="auto">
            <a:xfrm>
              <a:off x="3543" y="753"/>
              <a:ext cx="1" cy="747"/>
            </a:xfrm>
            <a:prstGeom prst="line">
              <a:avLst/>
            </a:prstGeom>
            <a:noFill/>
            <a:ln w="12700">
              <a:solidFill>
                <a:srgbClr val="000000"/>
              </a:solidFill>
              <a:round/>
              <a:headEnd/>
              <a:tailEnd/>
            </a:ln>
          </p:spPr>
          <p:txBody>
            <a:bodyPr/>
            <a:lstStyle/>
            <a:p>
              <a:endParaRPr lang="vi-VN"/>
            </a:p>
          </p:txBody>
        </p:sp>
        <p:sp>
          <p:nvSpPr>
            <p:cNvPr id="32" name="Freeform 50"/>
            <p:cNvSpPr>
              <a:spLocks/>
            </p:cNvSpPr>
            <p:nvPr/>
          </p:nvSpPr>
          <p:spPr bwMode="auto">
            <a:xfrm>
              <a:off x="3532" y="678"/>
              <a:ext cx="24" cy="75"/>
            </a:xfrm>
            <a:custGeom>
              <a:avLst/>
              <a:gdLst>
                <a:gd name="T0" fmla="*/ 0 w 122"/>
                <a:gd name="T1" fmla="*/ 0 h 370"/>
                <a:gd name="T2" fmla="*/ 0 w 122"/>
                <a:gd name="T3" fmla="*/ 0 h 370"/>
                <a:gd name="T4" fmla="*/ 0 w 122"/>
                <a:gd name="T5" fmla="*/ 0 h 370"/>
                <a:gd name="T6" fmla="*/ 0 w 122"/>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370">
                  <a:moveTo>
                    <a:pt x="0" y="370"/>
                  </a:moveTo>
                  <a:lnTo>
                    <a:pt x="122" y="370"/>
                  </a:lnTo>
                  <a:lnTo>
                    <a:pt x="61" y="0"/>
                  </a:lnTo>
                  <a:lnTo>
                    <a:pt x="0" y="370"/>
                  </a:lnTo>
                  <a:close/>
                </a:path>
              </a:pathLst>
            </a:custGeom>
            <a:solidFill>
              <a:srgbClr val="000000"/>
            </a:solidFill>
            <a:ln w="12700" cmpd="sng">
              <a:solidFill>
                <a:srgbClr val="000000"/>
              </a:solidFill>
              <a:round/>
              <a:headEnd/>
              <a:tailEnd/>
            </a:ln>
          </p:spPr>
          <p:txBody>
            <a:bodyPr/>
            <a:lstStyle/>
            <a:p>
              <a:endParaRPr lang="vi-VN"/>
            </a:p>
          </p:txBody>
        </p:sp>
        <p:sp>
          <p:nvSpPr>
            <p:cNvPr id="33" name="Freeform 51"/>
            <p:cNvSpPr>
              <a:spLocks/>
            </p:cNvSpPr>
            <p:nvPr/>
          </p:nvSpPr>
          <p:spPr bwMode="auto">
            <a:xfrm>
              <a:off x="3532" y="678"/>
              <a:ext cx="24" cy="75"/>
            </a:xfrm>
            <a:custGeom>
              <a:avLst/>
              <a:gdLst>
                <a:gd name="T0" fmla="*/ 0 w 122"/>
                <a:gd name="T1" fmla="*/ 0 h 370"/>
                <a:gd name="T2" fmla="*/ 0 w 122"/>
                <a:gd name="T3" fmla="*/ 0 h 370"/>
                <a:gd name="T4" fmla="*/ 0 w 122"/>
                <a:gd name="T5" fmla="*/ 0 h 370"/>
                <a:gd name="T6" fmla="*/ 0 w 122"/>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370">
                  <a:moveTo>
                    <a:pt x="0" y="370"/>
                  </a:moveTo>
                  <a:lnTo>
                    <a:pt x="122" y="370"/>
                  </a:lnTo>
                  <a:lnTo>
                    <a:pt x="61" y="0"/>
                  </a:lnTo>
                  <a:lnTo>
                    <a:pt x="0" y="370"/>
                  </a:lnTo>
                  <a:close/>
                </a:path>
              </a:pathLst>
            </a:custGeom>
            <a:noFill/>
            <a:ln w="12700" cmpd="sng">
              <a:solidFill>
                <a:srgbClr val="000000"/>
              </a:solidFill>
              <a:prstDash val="solid"/>
              <a:round/>
              <a:headEnd/>
              <a:tailEnd/>
            </a:ln>
          </p:spPr>
          <p:txBody>
            <a:bodyPr/>
            <a:lstStyle/>
            <a:p>
              <a:endParaRPr lang="vi-VN"/>
            </a:p>
          </p:txBody>
        </p:sp>
        <p:sp>
          <p:nvSpPr>
            <p:cNvPr id="34" name="Freeform 52"/>
            <p:cNvSpPr>
              <a:spLocks/>
            </p:cNvSpPr>
            <p:nvPr/>
          </p:nvSpPr>
          <p:spPr bwMode="auto">
            <a:xfrm>
              <a:off x="3532" y="1500"/>
              <a:ext cx="24" cy="75"/>
            </a:xfrm>
            <a:custGeom>
              <a:avLst/>
              <a:gdLst>
                <a:gd name="T0" fmla="*/ 0 w 122"/>
                <a:gd name="T1" fmla="*/ 0 h 370"/>
                <a:gd name="T2" fmla="*/ 0 w 122"/>
                <a:gd name="T3" fmla="*/ 0 h 370"/>
                <a:gd name="T4" fmla="*/ 0 w 122"/>
                <a:gd name="T5" fmla="*/ 0 h 370"/>
                <a:gd name="T6" fmla="*/ 0 w 122"/>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370">
                  <a:moveTo>
                    <a:pt x="0" y="0"/>
                  </a:moveTo>
                  <a:lnTo>
                    <a:pt x="122" y="0"/>
                  </a:lnTo>
                  <a:lnTo>
                    <a:pt x="61" y="370"/>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35" name="Rectangle 53"/>
            <p:cNvSpPr>
              <a:spLocks noChangeArrowheads="1"/>
            </p:cNvSpPr>
            <p:nvPr/>
          </p:nvSpPr>
          <p:spPr bwMode="auto">
            <a:xfrm rot="-5400000">
              <a:off x="3429" y="1047"/>
              <a:ext cx="77" cy="85"/>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30</a:t>
              </a:r>
              <a:endParaRPr lang="en-US" altLang="en-US" sz="2400" b="1">
                <a:solidFill>
                  <a:srgbClr val="003300"/>
                </a:solidFill>
                <a:latin typeface="Times New Roman" pitchFamily="18" charset="0"/>
              </a:endParaRPr>
            </a:p>
          </p:txBody>
        </p:sp>
        <p:sp>
          <p:nvSpPr>
            <p:cNvPr id="36" name="Freeform 54"/>
            <p:cNvSpPr>
              <a:spLocks/>
            </p:cNvSpPr>
            <p:nvPr/>
          </p:nvSpPr>
          <p:spPr bwMode="auto">
            <a:xfrm>
              <a:off x="3532" y="1500"/>
              <a:ext cx="24" cy="75"/>
            </a:xfrm>
            <a:custGeom>
              <a:avLst/>
              <a:gdLst>
                <a:gd name="T0" fmla="*/ 0 w 122"/>
                <a:gd name="T1" fmla="*/ 0 h 370"/>
                <a:gd name="T2" fmla="*/ 0 w 122"/>
                <a:gd name="T3" fmla="*/ 0 h 370"/>
                <a:gd name="T4" fmla="*/ 0 w 122"/>
                <a:gd name="T5" fmla="*/ 0 h 370"/>
                <a:gd name="T6" fmla="*/ 0 w 122"/>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2" h="370">
                  <a:moveTo>
                    <a:pt x="0" y="0"/>
                  </a:moveTo>
                  <a:lnTo>
                    <a:pt x="122" y="0"/>
                  </a:lnTo>
                  <a:lnTo>
                    <a:pt x="61" y="370"/>
                  </a:lnTo>
                  <a:lnTo>
                    <a:pt x="0" y="0"/>
                  </a:lnTo>
                  <a:close/>
                </a:path>
              </a:pathLst>
            </a:custGeom>
            <a:noFill/>
            <a:ln w="12700" cmpd="sng">
              <a:solidFill>
                <a:srgbClr val="000000"/>
              </a:solidFill>
              <a:prstDash val="solid"/>
              <a:round/>
              <a:headEnd/>
              <a:tailEnd/>
            </a:ln>
          </p:spPr>
          <p:txBody>
            <a:bodyPr/>
            <a:lstStyle/>
            <a:p>
              <a:endParaRPr lang="vi-VN"/>
            </a:p>
          </p:txBody>
        </p:sp>
        <p:sp>
          <p:nvSpPr>
            <p:cNvPr id="37" name="Line 55"/>
            <p:cNvSpPr>
              <a:spLocks noChangeShapeType="1"/>
            </p:cNvSpPr>
            <p:nvPr/>
          </p:nvSpPr>
          <p:spPr bwMode="auto">
            <a:xfrm>
              <a:off x="2925" y="678"/>
              <a:ext cx="2" cy="1"/>
            </a:xfrm>
            <a:prstGeom prst="line">
              <a:avLst/>
            </a:prstGeom>
            <a:noFill/>
            <a:ln w="12700">
              <a:solidFill>
                <a:srgbClr val="000000"/>
              </a:solidFill>
              <a:round/>
              <a:headEnd/>
              <a:tailEnd/>
            </a:ln>
          </p:spPr>
          <p:txBody>
            <a:bodyPr/>
            <a:lstStyle/>
            <a:p>
              <a:endParaRPr lang="vi-VN"/>
            </a:p>
          </p:txBody>
        </p:sp>
        <p:sp>
          <p:nvSpPr>
            <p:cNvPr id="38" name="Line 56"/>
            <p:cNvSpPr>
              <a:spLocks noChangeShapeType="1"/>
            </p:cNvSpPr>
            <p:nvPr/>
          </p:nvSpPr>
          <p:spPr bwMode="auto">
            <a:xfrm>
              <a:off x="3265" y="1575"/>
              <a:ext cx="1" cy="1"/>
            </a:xfrm>
            <a:prstGeom prst="line">
              <a:avLst/>
            </a:prstGeom>
            <a:noFill/>
            <a:ln w="12700">
              <a:solidFill>
                <a:srgbClr val="000000"/>
              </a:solidFill>
              <a:round/>
              <a:headEnd/>
              <a:tailEnd/>
            </a:ln>
          </p:spPr>
          <p:txBody>
            <a:bodyPr/>
            <a:lstStyle/>
            <a:p>
              <a:endParaRPr lang="vi-VN"/>
            </a:p>
          </p:txBody>
        </p:sp>
        <p:sp>
          <p:nvSpPr>
            <p:cNvPr id="39" name="Line 57"/>
            <p:cNvSpPr>
              <a:spLocks noChangeShapeType="1"/>
            </p:cNvSpPr>
            <p:nvPr/>
          </p:nvSpPr>
          <p:spPr bwMode="auto">
            <a:xfrm>
              <a:off x="3543" y="1575"/>
              <a:ext cx="1" cy="1"/>
            </a:xfrm>
            <a:prstGeom prst="line">
              <a:avLst/>
            </a:prstGeom>
            <a:noFill/>
            <a:ln w="12700">
              <a:solidFill>
                <a:srgbClr val="000000"/>
              </a:solidFill>
              <a:round/>
              <a:headEnd/>
              <a:tailEnd/>
            </a:ln>
          </p:spPr>
          <p:txBody>
            <a:bodyPr/>
            <a:lstStyle/>
            <a:p>
              <a:endParaRPr lang="vi-VN"/>
            </a:p>
          </p:txBody>
        </p:sp>
        <p:sp>
          <p:nvSpPr>
            <p:cNvPr id="40" name="Line 58"/>
            <p:cNvSpPr>
              <a:spLocks noChangeShapeType="1"/>
            </p:cNvSpPr>
            <p:nvPr/>
          </p:nvSpPr>
          <p:spPr bwMode="auto">
            <a:xfrm>
              <a:off x="2925" y="678"/>
              <a:ext cx="1059" cy="1"/>
            </a:xfrm>
            <a:prstGeom prst="line">
              <a:avLst/>
            </a:prstGeom>
            <a:noFill/>
            <a:ln w="12700">
              <a:solidFill>
                <a:srgbClr val="000000"/>
              </a:solidFill>
              <a:round/>
              <a:headEnd/>
              <a:tailEnd/>
            </a:ln>
          </p:spPr>
          <p:txBody>
            <a:bodyPr/>
            <a:lstStyle/>
            <a:p>
              <a:endParaRPr lang="vi-VN"/>
            </a:p>
          </p:txBody>
        </p:sp>
        <p:sp>
          <p:nvSpPr>
            <p:cNvPr id="41" name="Line 59"/>
            <p:cNvSpPr>
              <a:spLocks noChangeShapeType="1"/>
            </p:cNvSpPr>
            <p:nvPr/>
          </p:nvSpPr>
          <p:spPr bwMode="auto">
            <a:xfrm>
              <a:off x="3283" y="3069"/>
              <a:ext cx="701" cy="1"/>
            </a:xfrm>
            <a:prstGeom prst="line">
              <a:avLst/>
            </a:prstGeom>
            <a:noFill/>
            <a:ln w="12700">
              <a:solidFill>
                <a:srgbClr val="000000"/>
              </a:solidFill>
              <a:round/>
              <a:headEnd/>
              <a:tailEnd/>
            </a:ln>
          </p:spPr>
          <p:txBody>
            <a:bodyPr/>
            <a:lstStyle/>
            <a:p>
              <a:endParaRPr lang="vi-VN"/>
            </a:p>
          </p:txBody>
        </p:sp>
        <p:sp>
          <p:nvSpPr>
            <p:cNvPr id="42" name="Line 60"/>
            <p:cNvSpPr>
              <a:spLocks noChangeShapeType="1"/>
            </p:cNvSpPr>
            <p:nvPr/>
          </p:nvSpPr>
          <p:spPr bwMode="auto">
            <a:xfrm>
              <a:off x="3947" y="753"/>
              <a:ext cx="2" cy="2241"/>
            </a:xfrm>
            <a:prstGeom prst="line">
              <a:avLst/>
            </a:prstGeom>
            <a:noFill/>
            <a:ln w="12700">
              <a:solidFill>
                <a:srgbClr val="000000"/>
              </a:solidFill>
              <a:round/>
              <a:headEnd/>
              <a:tailEnd/>
            </a:ln>
          </p:spPr>
          <p:txBody>
            <a:bodyPr/>
            <a:lstStyle/>
            <a:p>
              <a:endParaRPr lang="vi-VN"/>
            </a:p>
          </p:txBody>
        </p:sp>
        <p:sp>
          <p:nvSpPr>
            <p:cNvPr id="43" name="Freeform 61"/>
            <p:cNvSpPr>
              <a:spLocks/>
            </p:cNvSpPr>
            <p:nvPr/>
          </p:nvSpPr>
          <p:spPr bwMode="auto">
            <a:xfrm>
              <a:off x="3935" y="678"/>
              <a:ext cx="25" cy="75"/>
            </a:xfrm>
            <a:custGeom>
              <a:avLst/>
              <a:gdLst>
                <a:gd name="T0" fmla="*/ 0 w 124"/>
                <a:gd name="T1" fmla="*/ 0 h 370"/>
                <a:gd name="T2" fmla="*/ 0 w 124"/>
                <a:gd name="T3" fmla="*/ 0 h 370"/>
                <a:gd name="T4" fmla="*/ 0 w 124"/>
                <a:gd name="T5" fmla="*/ 0 h 370"/>
                <a:gd name="T6" fmla="*/ 0 w 124"/>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370">
                  <a:moveTo>
                    <a:pt x="0" y="370"/>
                  </a:moveTo>
                  <a:lnTo>
                    <a:pt x="124" y="370"/>
                  </a:lnTo>
                  <a:lnTo>
                    <a:pt x="62" y="0"/>
                  </a:lnTo>
                  <a:lnTo>
                    <a:pt x="0" y="370"/>
                  </a:lnTo>
                  <a:close/>
                </a:path>
              </a:pathLst>
            </a:custGeom>
            <a:solidFill>
              <a:srgbClr val="000000"/>
            </a:solidFill>
            <a:ln w="12700" cmpd="sng">
              <a:solidFill>
                <a:srgbClr val="000000"/>
              </a:solidFill>
              <a:round/>
              <a:headEnd/>
              <a:tailEnd/>
            </a:ln>
          </p:spPr>
          <p:txBody>
            <a:bodyPr/>
            <a:lstStyle/>
            <a:p>
              <a:endParaRPr lang="vi-VN"/>
            </a:p>
          </p:txBody>
        </p:sp>
        <p:sp>
          <p:nvSpPr>
            <p:cNvPr id="44" name="Freeform 62"/>
            <p:cNvSpPr>
              <a:spLocks/>
            </p:cNvSpPr>
            <p:nvPr/>
          </p:nvSpPr>
          <p:spPr bwMode="auto">
            <a:xfrm>
              <a:off x="3935" y="678"/>
              <a:ext cx="25" cy="75"/>
            </a:xfrm>
            <a:custGeom>
              <a:avLst/>
              <a:gdLst>
                <a:gd name="T0" fmla="*/ 0 w 124"/>
                <a:gd name="T1" fmla="*/ 0 h 370"/>
                <a:gd name="T2" fmla="*/ 0 w 124"/>
                <a:gd name="T3" fmla="*/ 0 h 370"/>
                <a:gd name="T4" fmla="*/ 0 w 124"/>
                <a:gd name="T5" fmla="*/ 0 h 370"/>
                <a:gd name="T6" fmla="*/ 0 w 124"/>
                <a:gd name="T7" fmla="*/ 0 h 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370">
                  <a:moveTo>
                    <a:pt x="0" y="370"/>
                  </a:moveTo>
                  <a:lnTo>
                    <a:pt x="124" y="370"/>
                  </a:lnTo>
                  <a:lnTo>
                    <a:pt x="62" y="0"/>
                  </a:lnTo>
                  <a:lnTo>
                    <a:pt x="0" y="370"/>
                  </a:lnTo>
                  <a:close/>
                </a:path>
              </a:pathLst>
            </a:custGeom>
            <a:noFill/>
            <a:ln w="12700" cmpd="sng">
              <a:solidFill>
                <a:srgbClr val="000000"/>
              </a:solidFill>
              <a:prstDash val="solid"/>
              <a:round/>
              <a:headEnd/>
              <a:tailEnd/>
            </a:ln>
          </p:spPr>
          <p:txBody>
            <a:bodyPr/>
            <a:lstStyle/>
            <a:p>
              <a:endParaRPr lang="vi-VN"/>
            </a:p>
          </p:txBody>
        </p:sp>
        <p:sp>
          <p:nvSpPr>
            <p:cNvPr id="45" name="Freeform 63"/>
            <p:cNvSpPr>
              <a:spLocks/>
            </p:cNvSpPr>
            <p:nvPr/>
          </p:nvSpPr>
          <p:spPr bwMode="auto">
            <a:xfrm>
              <a:off x="3935" y="2994"/>
              <a:ext cx="25" cy="75"/>
            </a:xfrm>
            <a:custGeom>
              <a:avLst/>
              <a:gdLst>
                <a:gd name="T0" fmla="*/ 0 w 124"/>
                <a:gd name="T1" fmla="*/ 0 h 371"/>
                <a:gd name="T2" fmla="*/ 0 w 124"/>
                <a:gd name="T3" fmla="*/ 0 h 371"/>
                <a:gd name="T4" fmla="*/ 0 w 124"/>
                <a:gd name="T5" fmla="*/ 0 h 371"/>
                <a:gd name="T6" fmla="*/ 0 w 124"/>
                <a:gd name="T7" fmla="*/ 0 h 3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371">
                  <a:moveTo>
                    <a:pt x="0" y="0"/>
                  </a:moveTo>
                  <a:lnTo>
                    <a:pt x="124" y="0"/>
                  </a:lnTo>
                  <a:lnTo>
                    <a:pt x="62" y="371"/>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46" name="Rectangle 64"/>
            <p:cNvSpPr>
              <a:spLocks noChangeArrowheads="1"/>
            </p:cNvSpPr>
            <p:nvPr/>
          </p:nvSpPr>
          <p:spPr bwMode="auto">
            <a:xfrm rot="-5400000">
              <a:off x="3833" y="1794"/>
              <a:ext cx="77" cy="85"/>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80</a:t>
              </a:r>
              <a:endParaRPr lang="en-US" altLang="en-US" sz="2400" b="1">
                <a:solidFill>
                  <a:srgbClr val="003300"/>
                </a:solidFill>
                <a:latin typeface="Times New Roman" pitchFamily="18" charset="0"/>
              </a:endParaRPr>
            </a:p>
          </p:txBody>
        </p:sp>
        <p:sp>
          <p:nvSpPr>
            <p:cNvPr id="47" name="Freeform 65"/>
            <p:cNvSpPr>
              <a:spLocks/>
            </p:cNvSpPr>
            <p:nvPr/>
          </p:nvSpPr>
          <p:spPr bwMode="auto">
            <a:xfrm>
              <a:off x="3935" y="2994"/>
              <a:ext cx="25" cy="75"/>
            </a:xfrm>
            <a:custGeom>
              <a:avLst/>
              <a:gdLst>
                <a:gd name="T0" fmla="*/ 0 w 124"/>
                <a:gd name="T1" fmla="*/ 0 h 371"/>
                <a:gd name="T2" fmla="*/ 0 w 124"/>
                <a:gd name="T3" fmla="*/ 0 h 371"/>
                <a:gd name="T4" fmla="*/ 0 w 124"/>
                <a:gd name="T5" fmla="*/ 0 h 371"/>
                <a:gd name="T6" fmla="*/ 0 w 124"/>
                <a:gd name="T7" fmla="*/ 0 h 3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371">
                  <a:moveTo>
                    <a:pt x="0" y="0"/>
                  </a:moveTo>
                  <a:lnTo>
                    <a:pt x="124" y="0"/>
                  </a:lnTo>
                  <a:lnTo>
                    <a:pt x="62" y="371"/>
                  </a:lnTo>
                  <a:lnTo>
                    <a:pt x="0" y="0"/>
                  </a:lnTo>
                  <a:close/>
                </a:path>
              </a:pathLst>
            </a:custGeom>
            <a:noFill/>
            <a:ln w="12700" cmpd="sng">
              <a:solidFill>
                <a:srgbClr val="000000"/>
              </a:solidFill>
              <a:prstDash val="solid"/>
              <a:round/>
              <a:headEnd/>
              <a:tailEnd/>
            </a:ln>
          </p:spPr>
          <p:txBody>
            <a:bodyPr/>
            <a:lstStyle/>
            <a:p>
              <a:endParaRPr lang="vi-VN"/>
            </a:p>
          </p:txBody>
        </p:sp>
        <p:sp>
          <p:nvSpPr>
            <p:cNvPr id="48" name="Line 66"/>
            <p:cNvSpPr>
              <a:spLocks noChangeShapeType="1"/>
            </p:cNvSpPr>
            <p:nvPr/>
          </p:nvSpPr>
          <p:spPr bwMode="auto">
            <a:xfrm>
              <a:off x="2907" y="678"/>
              <a:ext cx="1" cy="1"/>
            </a:xfrm>
            <a:prstGeom prst="line">
              <a:avLst/>
            </a:prstGeom>
            <a:noFill/>
            <a:ln w="12700">
              <a:solidFill>
                <a:srgbClr val="000000"/>
              </a:solidFill>
              <a:round/>
              <a:headEnd/>
              <a:tailEnd/>
            </a:ln>
          </p:spPr>
          <p:txBody>
            <a:bodyPr/>
            <a:lstStyle/>
            <a:p>
              <a:endParaRPr lang="vi-VN"/>
            </a:p>
          </p:txBody>
        </p:sp>
        <p:sp>
          <p:nvSpPr>
            <p:cNvPr id="49" name="Line 67"/>
            <p:cNvSpPr>
              <a:spLocks noChangeShapeType="1"/>
            </p:cNvSpPr>
            <p:nvPr/>
          </p:nvSpPr>
          <p:spPr bwMode="auto">
            <a:xfrm>
              <a:off x="3265" y="3069"/>
              <a:ext cx="1" cy="1"/>
            </a:xfrm>
            <a:prstGeom prst="line">
              <a:avLst/>
            </a:prstGeom>
            <a:noFill/>
            <a:ln w="12700">
              <a:solidFill>
                <a:srgbClr val="000000"/>
              </a:solidFill>
              <a:round/>
              <a:headEnd/>
              <a:tailEnd/>
            </a:ln>
          </p:spPr>
          <p:txBody>
            <a:bodyPr/>
            <a:lstStyle/>
            <a:p>
              <a:endParaRPr lang="vi-VN"/>
            </a:p>
          </p:txBody>
        </p:sp>
        <p:sp>
          <p:nvSpPr>
            <p:cNvPr id="50" name="Line 68"/>
            <p:cNvSpPr>
              <a:spLocks noChangeShapeType="1"/>
            </p:cNvSpPr>
            <p:nvPr/>
          </p:nvSpPr>
          <p:spPr bwMode="auto">
            <a:xfrm>
              <a:off x="3947" y="3069"/>
              <a:ext cx="2" cy="1"/>
            </a:xfrm>
            <a:prstGeom prst="line">
              <a:avLst/>
            </a:prstGeom>
            <a:noFill/>
            <a:ln w="12700">
              <a:solidFill>
                <a:srgbClr val="000000"/>
              </a:solidFill>
              <a:round/>
              <a:headEnd/>
              <a:tailEnd/>
            </a:ln>
          </p:spPr>
          <p:txBody>
            <a:bodyPr/>
            <a:lstStyle/>
            <a:p>
              <a:endParaRPr lang="vi-VN"/>
            </a:p>
          </p:txBody>
        </p:sp>
        <p:sp>
          <p:nvSpPr>
            <p:cNvPr id="51" name="Freeform 69"/>
            <p:cNvSpPr>
              <a:spLocks/>
            </p:cNvSpPr>
            <p:nvPr/>
          </p:nvSpPr>
          <p:spPr bwMode="auto">
            <a:xfrm>
              <a:off x="1453" y="1287"/>
              <a:ext cx="164" cy="213"/>
            </a:xfrm>
            <a:custGeom>
              <a:avLst/>
              <a:gdLst>
                <a:gd name="T0" fmla="*/ 0 w 813"/>
                <a:gd name="T1" fmla="*/ 0 h 1059"/>
                <a:gd name="T2" fmla="*/ 0 w 813"/>
                <a:gd name="T3" fmla="*/ 0 h 1059"/>
                <a:gd name="T4" fmla="*/ 0 w 813"/>
                <a:gd name="T5" fmla="*/ 0 h 1059"/>
                <a:gd name="T6" fmla="*/ 0 w 813"/>
                <a:gd name="T7" fmla="*/ 0 h 1059"/>
                <a:gd name="T8" fmla="*/ 0 w 813"/>
                <a:gd name="T9" fmla="*/ 0 h 1059"/>
                <a:gd name="T10" fmla="*/ 0 w 813"/>
                <a:gd name="T11" fmla="*/ 0 h 1059"/>
                <a:gd name="T12" fmla="*/ 0 w 813"/>
                <a:gd name="T13" fmla="*/ 0 h 1059"/>
                <a:gd name="T14" fmla="*/ 0 w 813"/>
                <a:gd name="T15" fmla="*/ 0 h 1059"/>
                <a:gd name="T16" fmla="*/ 0 w 813"/>
                <a:gd name="T17" fmla="*/ 0 h 1059"/>
                <a:gd name="T18" fmla="*/ 0 w 813"/>
                <a:gd name="T19" fmla="*/ 0 h 10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1059">
                  <a:moveTo>
                    <a:pt x="813" y="0"/>
                  </a:moveTo>
                  <a:lnTo>
                    <a:pt x="682" y="79"/>
                  </a:lnTo>
                  <a:lnTo>
                    <a:pt x="558" y="169"/>
                  </a:lnTo>
                  <a:lnTo>
                    <a:pt x="444" y="270"/>
                  </a:lnTo>
                  <a:lnTo>
                    <a:pt x="339" y="382"/>
                  </a:lnTo>
                  <a:lnTo>
                    <a:pt x="247" y="503"/>
                  </a:lnTo>
                  <a:lnTo>
                    <a:pt x="166" y="633"/>
                  </a:lnTo>
                  <a:lnTo>
                    <a:pt x="97" y="770"/>
                  </a:lnTo>
                  <a:lnTo>
                    <a:pt x="42" y="913"/>
                  </a:lnTo>
                  <a:lnTo>
                    <a:pt x="0" y="1059"/>
                  </a:lnTo>
                </a:path>
              </a:pathLst>
            </a:custGeom>
            <a:noFill/>
            <a:ln w="12700" cmpd="sng">
              <a:solidFill>
                <a:srgbClr val="000000"/>
              </a:solidFill>
              <a:prstDash val="solid"/>
              <a:round/>
              <a:headEnd/>
              <a:tailEnd/>
            </a:ln>
          </p:spPr>
          <p:txBody>
            <a:bodyPr/>
            <a:lstStyle/>
            <a:p>
              <a:endParaRPr lang="vi-VN"/>
            </a:p>
          </p:txBody>
        </p:sp>
        <p:sp>
          <p:nvSpPr>
            <p:cNvPr id="52" name="Freeform 70"/>
            <p:cNvSpPr>
              <a:spLocks/>
            </p:cNvSpPr>
            <p:nvPr/>
          </p:nvSpPr>
          <p:spPr bwMode="auto">
            <a:xfrm>
              <a:off x="1613" y="1259"/>
              <a:ext cx="73" cy="39"/>
            </a:xfrm>
            <a:custGeom>
              <a:avLst/>
              <a:gdLst>
                <a:gd name="T0" fmla="*/ 0 w 367"/>
                <a:gd name="T1" fmla="*/ 0 h 194"/>
                <a:gd name="T2" fmla="*/ 0 w 367"/>
                <a:gd name="T3" fmla="*/ 0 h 194"/>
                <a:gd name="T4" fmla="*/ 0 w 367"/>
                <a:gd name="T5" fmla="*/ 0 h 194"/>
                <a:gd name="T6" fmla="*/ 0 w 367"/>
                <a:gd name="T7" fmla="*/ 0 h 1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7" h="194">
                  <a:moveTo>
                    <a:pt x="0" y="78"/>
                  </a:moveTo>
                  <a:lnTo>
                    <a:pt x="45" y="194"/>
                  </a:lnTo>
                  <a:lnTo>
                    <a:pt x="367" y="0"/>
                  </a:lnTo>
                  <a:lnTo>
                    <a:pt x="0" y="78"/>
                  </a:lnTo>
                  <a:close/>
                </a:path>
              </a:pathLst>
            </a:custGeom>
            <a:solidFill>
              <a:srgbClr val="000000"/>
            </a:solidFill>
            <a:ln w="12700" cmpd="sng">
              <a:solidFill>
                <a:srgbClr val="000000"/>
              </a:solidFill>
              <a:round/>
              <a:headEnd/>
              <a:tailEnd/>
            </a:ln>
          </p:spPr>
          <p:txBody>
            <a:bodyPr/>
            <a:lstStyle/>
            <a:p>
              <a:endParaRPr lang="vi-VN"/>
            </a:p>
          </p:txBody>
        </p:sp>
        <p:sp>
          <p:nvSpPr>
            <p:cNvPr id="53" name="Freeform 71"/>
            <p:cNvSpPr>
              <a:spLocks/>
            </p:cNvSpPr>
            <p:nvPr/>
          </p:nvSpPr>
          <p:spPr bwMode="auto">
            <a:xfrm>
              <a:off x="1613" y="1259"/>
              <a:ext cx="73" cy="39"/>
            </a:xfrm>
            <a:custGeom>
              <a:avLst/>
              <a:gdLst>
                <a:gd name="T0" fmla="*/ 0 w 367"/>
                <a:gd name="T1" fmla="*/ 0 h 194"/>
                <a:gd name="T2" fmla="*/ 0 w 367"/>
                <a:gd name="T3" fmla="*/ 0 h 194"/>
                <a:gd name="T4" fmla="*/ 0 w 367"/>
                <a:gd name="T5" fmla="*/ 0 h 194"/>
                <a:gd name="T6" fmla="*/ 0 w 367"/>
                <a:gd name="T7" fmla="*/ 0 h 1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7" h="194">
                  <a:moveTo>
                    <a:pt x="0" y="78"/>
                  </a:moveTo>
                  <a:lnTo>
                    <a:pt x="45" y="194"/>
                  </a:lnTo>
                  <a:lnTo>
                    <a:pt x="367" y="0"/>
                  </a:lnTo>
                  <a:lnTo>
                    <a:pt x="0" y="78"/>
                  </a:lnTo>
                  <a:close/>
                </a:path>
              </a:pathLst>
            </a:custGeom>
            <a:noFill/>
            <a:ln w="12700" cmpd="sng">
              <a:solidFill>
                <a:srgbClr val="000000"/>
              </a:solidFill>
              <a:prstDash val="solid"/>
              <a:round/>
              <a:headEnd/>
              <a:tailEnd/>
            </a:ln>
          </p:spPr>
          <p:txBody>
            <a:bodyPr/>
            <a:lstStyle/>
            <a:p>
              <a:endParaRPr lang="vi-VN"/>
            </a:p>
          </p:txBody>
        </p:sp>
        <p:sp>
          <p:nvSpPr>
            <p:cNvPr id="54" name="Freeform 72"/>
            <p:cNvSpPr>
              <a:spLocks/>
            </p:cNvSpPr>
            <p:nvPr/>
          </p:nvSpPr>
          <p:spPr bwMode="auto">
            <a:xfrm>
              <a:off x="1440" y="1499"/>
              <a:ext cx="26" cy="76"/>
            </a:xfrm>
            <a:custGeom>
              <a:avLst/>
              <a:gdLst>
                <a:gd name="T0" fmla="*/ 0 w 123"/>
                <a:gd name="T1" fmla="*/ 0 h 374"/>
                <a:gd name="T2" fmla="*/ 0 w 123"/>
                <a:gd name="T3" fmla="*/ 0 h 374"/>
                <a:gd name="T4" fmla="*/ 0 w 123"/>
                <a:gd name="T5" fmla="*/ 0 h 374"/>
                <a:gd name="T6" fmla="*/ 0 w 123"/>
                <a:gd name="T7" fmla="*/ 0 h 3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4">
                  <a:moveTo>
                    <a:pt x="123" y="14"/>
                  </a:moveTo>
                  <a:lnTo>
                    <a:pt x="0" y="0"/>
                  </a:lnTo>
                  <a:lnTo>
                    <a:pt x="19" y="374"/>
                  </a:lnTo>
                  <a:lnTo>
                    <a:pt x="123" y="14"/>
                  </a:lnTo>
                  <a:close/>
                </a:path>
              </a:pathLst>
            </a:custGeom>
            <a:solidFill>
              <a:srgbClr val="000000"/>
            </a:solidFill>
            <a:ln w="12700" cmpd="sng">
              <a:solidFill>
                <a:srgbClr val="000000"/>
              </a:solidFill>
              <a:round/>
              <a:headEnd/>
              <a:tailEnd/>
            </a:ln>
          </p:spPr>
          <p:txBody>
            <a:bodyPr/>
            <a:lstStyle/>
            <a:p>
              <a:endParaRPr lang="vi-VN"/>
            </a:p>
          </p:txBody>
        </p:sp>
        <p:sp>
          <p:nvSpPr>
            <p:cNvPr id="55" name="Rectangle 73"/>
            <p:cNvSpPr>
              <a:spLocks noChangeArrowheads="1"/>
            </p:cNvSpPr>
            <p:nvPr/>
          </p:nvSpPr>
          <p:spPr bwMode="auto">
            <a:xfrm rot="-3180000">
              <a:off x="1400" y="1242"/>
              <a:ext cx="109" cy="85"/>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75°</a:t>
              </a:r>
              <a:endParaRPr lang="en-US" altLang="en-US" sz="2400" b="1">
                <a:solidFill>
                  <a:srgbClr val="003300"/>
                </a:solidFill>
                <a:latin typeface="Times New Roman" pitchFamily="18" charset="0"/>
              </a:endParaRPr>
            </a:p>
          </p:txBody>
        </p:sp>
        <p:sp>
          <p:nvSpPr>
            <p:cNvPr id="56" name="Freeform 74"/>
            <p:cNvSpPr>
              <a:spLocks/>
            </p:cNvSpPr>
            <p:nvPr/>
          </p:nvSpPr>
          <p:spPr bwMode="auto">
            <a:xfrm>
              <a:off x="1440" y="1499"/>
              <a:ext cx="26" cy="76"/>
            </a:xfrm>
            <a:custGeom>
              <a:avLst/>
              <a:gdLst>
                <a:gd name="T0" fmla="*/ 0 w 123"/>
                <a:gd name="T1" fmla="*/ 0 h 374"/>
                <a:gd name="T2" fmla="*/ 0 w 123"/>
                <a:gd name="T3" fmla="*/ 0 h 374"/>
                <a:gd name="T4" fmla="*/ 0 w 123"/>
                <a:gd name="T5" fmla="*/ 0 h 374"/>
                <a:gd name="T6" fmla="*/ 0 w 123"/>
                <a:gd name="T7" fmla="*/ 0 h 3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374">
                  <a:moveTo>
                    <a:pt x="123" y="14"/>
                  </a:moveTo>
                  <a:lnTo>
                    <a:pt x="0" y="0"/>
                  </a:lnTo>
                  <a:lnTo>
                    <a:pt x="19" y="374"/>
                  </a:lnTo>
                  <a:lnTo>
                    <a:pt x="123" y="14"/>
                  </a:lnTo>
                  <a:close/>
                </a:path>
              </a:pathLst>
            </a:custGeom>
            <a:noFill/>
            <a:ln w="12700" cmpd="sng">
              <a:solidFill>
                <a:srgbClr val="000000"/>
              </a:solidFill>
              <a:prstDash val="solid"/>
              <a:round/>
              <a:headEnd/>
              <a:tailEnd/>
            </a:ln>
          </p:spPr>
          <p:txBody>
            <a:bodyPr/>
            <a:lstStyle/>
            <a:p>
              <a:endParaRPr lang="vi-VN"/>
            </a:p>
          </p:txBody>
        </p:sp>
        <p:sp>
          <p:nvSpPr>
            <p:cNvPr id="57" name="Line 75"/>
            <p:cNvSpPr>
              <a:spLocks noChangeShapeType="1"/>
            </p:cNvSpPr>
            <p:nvPr/>
          </p:nvSpPr>
          <p:spPr bwMode="auto">
            <a:xfrm>
              <a:off x="1560" y="1325"/>
              <a:ext cx="2" cy="1"/>
            </a:xfrm>
            <a:prstGeom prst="line">
              <a:avLst/>
            </a:prstGeom>
            <a:noFill/>
            <a:ln w="12700">
              <a:solidFill>
                <a:srgbClr val="000000"/>
              </a:solidFill>
              <a:round/>
              <a:headEnd/>
              <a:tailEnd/>
            </a:ln>
          </p:spPr>
          <p:txBody>
            <a:bodyPr/>
            <a:lstStyle/>
            <a:p>
              <a:endParaRPr lang="vi-VN"/>
            </a:p>
          </p:txBody>
        </p:sp>
        <p:sp>
          <p:nvSpPr>
            <p:cNvPr id="58" name="Line 76"/>
            <p:cNvSpPr>
              <a:spLocks noChangeShapeType="1"/>
            </p:cNvSpPr>
            <p:nvPr/>
          </p:nvSpPr>
          <p:spPr bwMode="auto">
            <a:xfrm>
              <a:off x="1173" y="1575"/>
              <a:ext cx="1" cy="1"/>
            </a:xfrm>
            <a:prstGeom prst="line">
              <a:avLst/>
            </a:prstGeom>
            <a:noFill/>
            <a:ln w="12700">
              <a:solidFill>
                <a:srgbClr val="000000"/>
              </a:solidFill>
              <a:round/>
              <a:headEnd/>
              <a:tailEnd/>
            </a:ln>
          </p:spPr>
          <p:txBody>
            <a:bodyPr/>
            <a:lstStyle/>
            <a:p>
              <a:endParaRPr lang="vi-VN"/>
            </a:p>
          </p:txBody>
        </p:sp>
        <p:sp>
          <p:nvSpPr>
            <p:cNvPr id="59" name="Line 77"/>
            <p:cNvSpPr>
              <a:spLocks noChangeShapeType="1"/>
            </p:cNvSpPr>
            <p:nvPr/>
          </p:nvSpPr>
          <p:spPr bwMode="auto">
            <a:xfrm>
              <a:off x="1771" y="1575"/>
              <a:ext cx="1" cy="1"/>
            </a:xfrm>
            <a:prstGeom prst="line">
              <a:avLst/>
            </a:prstGeom>
            <a:noFill/>
            <a:ln w="12700">
              <a:solidFill>
                <a:srgbClr val="000000"/>
              </a:solidFill>
              <a:round/>
              <a:headEnd/>
              <a:tailEnd/>
            </a:ln>
          </p:spPr>
          <p:txBody>
            <a:bodyPr/>
            <a:lstStyle/>
            <a:p>
              <a:endParaRPr lang="vi-VN"/>
            </a:p>
          </p:txBody>
        </p:sp>
        <p:sp>
          <p:nvSpPr>
            <p:cNvPr id="60" name="Line 78"/>
            <p:cNvSpPr>
              <a:spLocks noChangeShapeType="1"/>
            </p:cNvSpPr>
            <p:nvPr/>
          </p:nvSpPr>
          <p:spPr bwMode="auto">
            <a:xfrm>
              <a:off x="1531" y="678"/>
              <a:ext cx="1" cy="1"/>
            </a:xfrm>
            <a:prstGeom prst="line">
              <a:avLst/>
            </a:prstGeom>
            <a:noFill/>
            <a:ln w="12700">
              <a:solidFill>
                <a:srgbClr val="000000"/>
              </a:solidFill>
              <a:round/>
              <a:headEnd/>
              <a:tailEnd/>
            </a:ln>
          </p:spPr>
          <p:txBody>
            <a:bodyPr/>
            <a:lstStyle/>
            <a:p>
              <a:endParaRPr lang="vi-VN"/>
            </a:p>
          </p:txBody>
        </p:sp>
        <p:sp>
          <p:nvSpPr>
            <p:cNvPr id="61" name="Line 79"/>
            <p:cNvSpPr>
              <a:spLocks noChangeShapeType="1"/>
            </p:cNvSpPr>
            <p:nvPr/>
          </p:nvSpPr>
          <p:spPr bwMode="auto">
            <a:xfrm>
              <a:off x="1771" y="1575"/>
              <a:ext cx="1" cy="1"/>
            </a:xfrm>
            <a:prstGeom prst="line">
              <a:avLst/>
            </a:prstGeom>
            <a:noFill/>
            <a:ln w="12700">
              <a:solidFill>
                <a:srgbClr val="000000"/>
              </a:solidFill>
              <a:round/>
              <a:headEnd/>
              <a:tailEnd/>
            </a:ln>
          </p:spPr>
          <p:txBody>
            <a:bodyPr/>
            <a:lstStyle/>
            <a:p>
              <a:endParaRPr lang="vi-VN"/>
            </a:p>
          </p:txBody>
        </p:sp>
        <p:sp>
          <p:nvSpPr>
            <p:cNvPr id="62" name="Line 80"/>
            <p:cNvSpPr>
              <a:spLocks noChangeShapeType="1"/>
            </p:cNvSpPr>
            <p:nvPr/>
          </p:nvSpPr>
          <p:spPr bwMode="auto">
            <a:xfrm>
              <a:off x="2219" y="528"/>
              <a:ext cx="1" cy="321"/>
            </a:xfrm>
            <a:prstGeom prst="line">
              <a:avLst/>
            </a:prstGeom>
            <a:noFill/>
            <a:ln w="12700">
              <a:solidFill>
                <a:srgbClr val="000000"/>
              </a:solidFill>
              <a:round/>
              <a:headEnd/>
              <a:tailEnd/>
            </a:ln>
          </p:spPr>
          <p:txBody>
            <a:bodyPr/>
            <a:lstStyle/>
            <a:p>
              <a:endParaRPr lang="vi-VN"/>
            </a:p>
          </p:txBody>
        </p:sp>
        <p:sp>
          <p:nvSpPr>
            <p:cNvPr id="63" name="Line 81"/>
            <p:cNvSpPr>
              <a:spLocks noChangeShapeType="1"/>
            </p:cNvSpPr>
            <p:nvPr/>
          </p:nvSpPr>
          <p:spPr bwMode="auto">
            <a:xfrm>
              <a:off x="2219" y="924"/>
              <a:ext cx="1" cy="76"/>
            </a:xfrm>
            <a:prstGeom prst="line">
              <a:avLst/>
            </a:prstGeom>
            <a:noFill/>
            <a:ln w="12700">
              <a:solidFill>
                <a:srgbClr val="000000"/>
              </a:solidFill>
              <a:round/>
              <a:headEnd/>
              <a:tailEnd/>
            </a:ln>
          </p:spPr>
          <p:txBody>
            <a:bodyPr/>
            <a:lstStyle/>
            <a:p>
              <a:endParaRPr lang="vi-VN"/>
            </a:p>
          </p:txBody>
        </p:sp>
        <p:sp>
          <p:nvSpPr>
            <p:cNvPr id="64" name="Line 82"/>
            <p:cNvSpPr>
              <a:spLocks noChangeShapeType="1"/>
            </p:cNvSpPr>
            <p:nvPr/>
          </p:nvSpPr>
          <p:spPr bwMode="auto">
            <a:xfrm>
              <a:off x="2219" y="1076"/>
              <a:ext cx="1" cy="380"/>
            </a:xfrm>
            <a:prstGeom prst="line">
              <a:avLst/>
            </a:prstGeom>
            <a:noFill/>
            <a:ln w="12700">
              <a:solidFill>
                <a:srgbClr val="000000"/>
              </a:solidFill>
              <a:round/>
              <a:headEnd/>
              <a:tailEnd/>
            </a:ln>
          </p:spPr>
          <p:txBody>
            <a:bodyPr/>
            <a:lstStyle/>
            <a:p>
              <a:endParaRPr lang="vi-VN"/>
            </a:p>
          </p:txBody>
        </p:sp>
        <p:sp>
          <p:nvSpPr>
            <p:cNvPr id="65" name="Line 83"/>
            <p:cNvSpPr>
              <a:spLocks noChangeShapeType="1"/>
            </p:cNvSpPr>
            <p:nvPr/>
          </p:nvSpPr>
          <p:spPr bwMode="auto">
            <a:xfrm>
              <a:off x="2219" y="1531"/>
              <a:ext cx="1" cy="77"/>
            </a:xfrm>
            <a:prstGeom prst="line">
              <a:avLst/>
            </a:prstGeom>
            <a:noFill/>
            <a:ln w="12700">
              <a:solidFill>
                <a:srgbClr val="000000"/>
              </a:solidFill>
              <a:round/>
              <a:headEnd/>
              <a:tailEnd/>
            </a:ln>
          </p:spPr>
          <p:txBody>
            <a:bodyPr/>
            <a:lstStyle/>
            <a:p>
              <a:endParaRPr lang="vi-VN"/>
            </a:p>
          </p:txBody>
        </p:sp>
        <p:sp>
          <p:nvSpPr>
            <p:cNvPr id="66" name="Line 84"/>
            <p:cNvSpPr>
              <a:spLocks noChangeShapeType="1"/>
            </p:cNvSpPr>
            <p:nvPr/>
          </p:nvSpPr>
          <p:spPr bwMode="auto">
            <a:xfrm>
              <a:off x="2219" y="1684"/>
              <a:ext cx="1" cy="380"/>
            </a:xfrm>
            <a:prstGeom prst="line">
              <a:avLst/>
            </a:prstGeom>
            <a:noFill/>
            <a:ln w="12700">
              <a:solidFill>
                <a:srgbClr val="000000"/>
              </a:solidFill>
              <a:round/>
              <a:headEnd/>
              <a:tailEnd/>
            </a:ln>
          </p:spPr>
          <p:txBody>
            <a:bodyPr/>
            <a:lstStyle/>
            <a:p>
              <a:endParaRPr lang="vi-VN"/>
            </a:p>
          </p:txBody>
        </p:sp>
        <p:sp>
          <p:nvSpPr>
            <p:cNvPr id="67" name="Line 85"/>
            <p:cNvSpPr>
              <a:spLocks noChangeShapeType="1"/>
            </p:cNvSpPr>
            <p:nvPr/>
          </p:nvSpPr>
          <p:spPr bwMode="auto">
            <a:xfrm>
              <a:off x="2219" y="2139"/>
              <a:ext cx="1" cy="76"/>
            </a:xfrm>
            <a:prstGeom prst="line">
              <a:avLst/>
            </a:prstGeom>
            <a:noFill/>
            <a:ln w="12700">
              <a:solidFill>
                <a:srgbClr val="000000"/>
              </a:solidFill>
              <a:round/>
              <a:headEnd/>
              <a:tailEnd/>
            </a:ln>
          </p:spPr>
          <p:txBody>
            <a:bodyPr/>
            <a:lstStyle/>
            <a:p>
              <a:endParaRPr lang="vi-VN"/>
            </a:p>
          </p:txBody>
        </p:sp>
        <p:sp>
          <p:nvSpPr>
            <p:cNvPr id="68" name="Line 86"/>
            <p:cNvSpPr>
              <a:spLocks noChangeShapeType="1"/>
            </p:cNvSpPr>
            <p:nvPr/>
          </p:nvSpPr>
          <p:spPr bwMode="auto">
            <a:xfrm>
              <a:off x="2219" y="2291"/>
              <a:ext cx="1" cy="379"/>
            </a:xfrm>
            <a:prstGeom prst="line">
              <a:avLst/>
            </a:prstGeom>
            <a:noFill/>
            <a:ln w="12700">
              <a:solidFill>
                <a:srgbClr val="000000"/>
              </a:solidFill>
              <a:round/>
              <a:headEnd/>
              <a:tailEnd/>
            </a:ln>
          </p:spPr>
          <p:txBody>
            <a:bodyPr/>
            <a:lstStyle/>
            <a:p>
              <a:endParaRPr lang="vi-VN"/>
            </a:p>
          </p:txBody>
        </p:sp>
        <p:sp>
          <p:nvSpPr>
            <p:cNvPr id="69" name="Line 87"/>
            <p:cNvSpPr>
              <a:spLocks noChangeShapeType="1"/>
            </p:cNvSpPr>
            <p:nvPr/>
          </p:nvSpPr>
          <p:spPr bwMode="auto">
            <a:xfrm>
              <a:off x="2219" y="2746"/>
              <a:ext cx="1" cy="77"/>
            </a:xfrm>
            <a:prstGeom prst="line">
              <a:avLst/>
            </a:prstGeom>
            <a:noFill/>
            <a:ln w="12700">
              <a:solidFill>
                <a:srgbClr val="000000"/>
              </a:solidFill>
              <a:round/>
              <a:headEnd/>
              <a:tailEnd/>
            </a:ln>
          </p:spPr>
          <p:txBody>
            <a:bodyPr/>
            <a:lstStyle/>
            <a:p>
              <a:endParaRPr lang="vi-VN"/>
            </a:p>
          </p:txBody>
        </p:sp>
        <p:sp>
          <p:nvSpPr>
            <p:cNvPr id="70" name="Line 88"/>
            <p:cNvSpPr>
              <a:spLocks noChangeShapeType="1"/>
            </p:cNvSpPr>
            <p:nvPr/>
          </p:nvSpPr>
          <p:spPr bwMode="auto">
            <a:xfrm>
              <a:off x="2219" y="2899"/>
              <a:ext cx="1" cy="319"/>
            </a:xfrm>
            <a:prstGeom prst="line">
              <a:avLst/>
            </a:prstGeom>
            <a:noFill/>
            <a:ln w="12700">
              <a:solidFill>
                <a:srgbClr val="000000"/>
              </a:solidFill>
              <a:round/>
              <a:headEnd/>
              <a:tailEnd/>
            </a:ln>
          </p:spPr>
          <p:txBody>
            <a:bodyPr/>
            <a:lstStyle/>
            <a:p>
              <a:endParaRPr lang="vi-VN"/>
            </a:p>
          </p:txBody>
        </p:sp>
        <p:sp>
          <p:nvSpPr>
            <p:cNvPr id="71" name="Line 89"/>
            <p:cNvSpPr>
              <a:spLocks noChangeShapeType="1"/>
            </p:cNvSpPr>
            <p:nvPr/>
          </p:nvSpPr>
          <p:spPr bwMode="auto">
            <a:xfrm>
              <a:off x="1323" y="3069"/>
              <a:ext cx="479" cy="1"/>
            </a:xfrm>
            <a:prstGeom prst="line">
              <a:avLst/>
            </a:prstGeom>
            <a:noFill/>
            <a:ln w="12700">
              <a:solidFill>
                <a:srgbClr val="000000"/>
              </a:solidFill>
              <a:round/>
              <a:headEnd/>
              <a:tailEnd/>
            </a:ln>
          </p:spPr>
          <p:txBody>
            <a:bodyPr/>
            <a:lstStyle/>
            <a:p>
              <a:endParaRPr lang="vi-VN"/>
            </a:p>
          </p:txBody>
        </p:sp>
        <p:sp>
          <p:nvSpPr>
            <p:cNvPr id="72" name="Line 90"/>
            <p:cNvSpPr>
              <a:spLocks noChangeShapeType="1"/>
            </p:cNvSpPr>
            <p:nvPr/>
          </p:nvSpPr>
          <p:spPr bwMode="auto">
            <a:xfrm>
              <a:off x="1877" y="3069"/>
              <a:ext cx="76" cy="1"/>
            </a:xfrm>
            <a:prstGeom prst="line">
              <a:avLst/>
            </a:prstGeom>
            <a:noFill/>
            <a:ln w="12700">
              <a:solidFill>
                <a:srgbClr val="000000"/>
              </a:solidFill>
              <a:round/>
              <a:headEnd/>
              <a:tailEnd/>
            </a:ln>
          </p:spPr>
          <p:txBody>
            <a:bodyPr/>
            <a:lstStyle/>
            <a:p>
              <a:endParaRPr lang="vi-VN"/>
            </a:p>
          </p:txBody>
        </p:sp>
        <p:sp>
          <p:nvSpPr>
            <p:cNvPr id="73" name="Line 91"/>
            <p:cNvSpPr>
              <a:spLocks noChangeShapeType="1"/>
            </p:cNvSpPr>
            <p:nvPr/>
          </p:nvSpPr>
          <p:spPr bwMode="auto">
            <a:xfrm>
              <a:off x="2029" y="3069"/>
              <a:ext cx="379" cy="1"/>
            </a:xfrm>
            <a:prstGeom prst="line">
              <a:avLst/>
            </a:prstGeom>
            <a:noFill/>
            <a:ln w="12700">
              <a:solidFill>
                <a:srgbClr val="000000"/>
              </a:solidFill>
              <a:round/>
              <a:headEnd/>
              <a:tailEnd/>
            </a:ln>
          </p:spPr>
          <p:txBody>
            <a:bodyPr/>
            <a:lstStyle/>
            <a:p>
              <a:endParaRPr lang="vi-VN"/>
            </a:p>
          </p:txBody>
        </p:sp>
        <p:sp>
          <p:nvSpPr>
            <p:cNvPr id="74" name="Line 92"/>
            <p:cNvSpPr>
              <a:spLocks noChangeShapeType="1"/>
            </p:cNvSpPr>
            <p:nvPr/>
          </p:nvSpPr>
          <p:spPr bwMode="auto">
            <a:xfrm>
              <a:off x="2485" y="3069"/>
              <a:ext cx="76" cy="1"/>
            </a:xfrm>
            <a:prstGeom prst="line">
              <a:avLst/>
            </a:prstGeom>
            <a:noFill/>
            <a:ln w="12700">
              <a:solidFill>
                <a:srgbClr val="000000"/>
              </a:solidFill>
              <a:round/>
              <a:headEnd/>
              <a:tailEnd/>
            </a:ln>
          </p:spPr>
          <p:txBody>
            <a:bodyPr/>
            <a:lstStyle/>
            <a:p>
              <a:endParaRPr lang="vi-VN"/>
            </a:p>
          </p:txBody>
        </p:sp>
        <p:sp>
          <p:nvSpPr>
            <p:cNvPr id="75" name="Line 93"/>
            <p:cNvSpPr>
              <a:spLocks noChangeShapeType="1"/>
            </p:cNvSpPr>
            <p:nvPr/>
          </p:nvSpPr>
          <p:spPr bwMode="auto">
            <a:xfrm>
              <a:off x="2636" y="3069"/>
              <a:ext cx="479" cy="1"/>
            </a:xfrm>
            <a:prstGeom prst="line">
              <a:avLst/>
            </a:prstGeom>
            <a:noFill/>
            <a:ln w="12700">
              <a:solidFill>
                <a:srgbClr val="000000"/>
              </a:solidFill>
              <a:round/>
              <a:headEnd/>
              <a:tailEnd/>
            </a:ln>
          </p:spPr>
          <p:txBody>
            <a:bodyPr/>
            <a:lstStyle/>
            <a:p>
              <a:endParaRPr lang="vi-VN"/>
            </a:p>
          </p:txBody>
        </p:sp>
        <p:sp>
          <p:nvSpPr>
            <p:cNvPr id="76" name="Line 94"/>
            <p:cNvSpPr>
              <a:spLocks noChangeShapeType="1"/>
            </p:cNvSpPr>
            <p:nvPr/>
          </p:nvSpPr>
          <p:spPr bwMode="auto">
            <a:xfrm>
              <a:off x="1890" y="1126"/>
              <a:ext cx="214" cy="1"/>
            </a:xfrm>
            <a:prstGeom prst="line">
              <a:avLst/>
            </a:prstGeom>
            <a:noFill/>
            <a:ln w="12700">
              <a:solidFill>
                <a:srgbClr val="000000"/>
              </a:solidFill>
              <a:round/>
              <a:headEnd/>
              <a:tailEnd/>
            </a:ln>
          </p:spPr>
          <p:txBody>
            <a:bodyPr/>
            <a:lstStyle/>
            <a:p>
              <a:endParaRPr lang="vi-VN"/>
            </a:p>
          </p:txBody>
        </p:sp>
        <p:sp>
          <p:nvSpPr>
            <p:cNvPr id="77" name="Line 95"/>
            <p:cNvSpPr>
              <a:spLocks noChangeShapeType="1"/>
            </p:cNvSpPr>
            <p:nvPr/>
          </p:nvSpPr>
          <p:spPr bwMode="auto">
            <a:xfrm>
              <a:off x="2181" y="1126"/>
              <a:ext cx="76" cy="1"/>
            </a:xfrm>
            <a:prstGeom prst="line">
              <a:avLst/>
            </a:prstGeom>
            <a:noFill/>
            <a:ln w="12700">
              <a:solidFill>
                <a:srgbClr val="000000"/>
              </a:solidFill>
              <a:round/>
              <a:headEnd/>
              <a:tailEnd/>
            </a:ln>
          </p:spPr>
          <p:txBody>
            <a:bodyPr/>
            <a:lstStyle/>
            <a:p>
              <a:endParaRPr lang="vi-VN"/>
            </a:p>
          </p:txBody>
        </p:sp>
        <p:sp>
          <p:nvSpPr>
            <p:cNvPr id="78" name="Line 96"/>
            <p:cNvSpPr>
              <a:spLocks noChangeShapeType="1"/>
            </p:cNvSpPr>
            <p:nvPr/>
          </p:nvSpPr>
          <p:spPr bwMode="auto">
            <a:xfrm>
              <a:off x="2332" y="1126"/>
              <a:ext cx="215" cy="1"/>
            </a:xfrm>
            <a:prstGeom prst="line">
              <a:avLst/>
            </a:prstGeom>
            <a:noFill/>
            <a:ln w="12700">
              <a:solidFill>
                <a:srgbClr val="000000"/>
              </a:solidFill>
              <a:round/>
              <a:headEnd/>
              <a:tailEnd/>
            </a:ln>
          </p:spPr>
          <p:txBody>
            <a:bodyPr/>
            <a:lstStyle/>
            <a:p>
              <a:endParaRPr lang="vi-VN"/>
            </a:p>
          </p:txBody>
        </p:sp>
        <p:sp>
          <p:nvSpPr>
            <p:cNvPr id="79" name="Line 97"/>
            <p:cNvSpPr>
              <a:spLocks noChangeShapeType="1"/>
            </p:cNvSpPr>
            <p:nvPr/>
          </p:nvSpPr>
          <p:spPr bwMode="auto">
            <a:xfrm flipH="1">
              <a:off x="2855" y="2369"/>
              <a:ext cx="193" cy="1"/>
            </a:xfrm>
            <a:prstGeom prst="line">
              <a:avLst/>
            </a:prstGeom>
            <a:noFill/>
            <a:ln w="12700">
              <a:solidFill>
                <a:srgbClr val="000000"/>
              </a:solidFill>
              <a:round/>
              <a:headEnd/>
              <a:tailEnd/>
            </a:ln>
          </p:spPr>
          <p:txBody>
            <a:bodyPr/>
            <a:lstStyle/>
            <a:p>
              <a:endParaRPr lang="vi-VN"/>
            </a:p>
          </p:txBody>
        </p:sp>
        <p:sp>
          <p:nvSpPr>
            <p:cNvPr id="80" name="Rectangle 98"/>
            <p:cNvSpPr>
              <a:spLocks noChangeArrowheads="1"/>
            </p:cNvSpPr>
            <p:nvPr/>
          </p:nvSpPr>
          <p:spPr bwMode="auto">
            <a:xfrm>
              <a:off x="2930" y="2251"/>
              <a:ext cx="122" cy="93"/>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R25</a:t>
              </a:r>
              <a:endParaRPr lang="en-US" altLang="en-US" sz="2400" b="1">
                <a:solidFill>
                  <a:srgbClr val="003300"/>
                </a:solidFill>
                <a:latin typeface="Times New Roman" pitchFamily="18" charset="0"/>
              </a:endParaRPr>
            </a:p>
          </p:txBody>
        </p:sp>
        <p:sp>
          <p:nvSpPr>
            <p:cNvPr id="81" name="Line 99"/>
            <p:cNvSpPr>
              <a:spLocks noChangeShapeType="1"/>
            </p:cNvSpPr>
            <p:nvPr/>
          </p:nvSpPr>
          <p:spPr bwMode="auto">
            <a:xfrm flipH="1">
              <a:off x="2771" y="2369"/>
              <a:ext cx="84" cy="92"/>
            </a:xfrm>
            <a:prstGeom prst="line">
              <a:avLst/>
            </a:prstGeom>
            <a:noFill/>
            <a:ln w="12700">
              <a:solidFill>
                <a:srgbClr val="000000"/>
              </a:solidFill>
              <a:round/>
              <a:headEnd/>
              <a:tailEnd/>
            </a:ln>
          </p:spPr>
          <p:txBody>
            <a:bodyPr/>
            <a:lstStyle/>
            <a:p>
              <a:endParaRPr lang="vi-VN"/>
            </a:p>
          </p:txBody>
        </p:sp>
        <p:sp>
          <p:nvSpPr>
            <p:cNvPr id="82" name="Line 100"/>
            <p:cNvSpPr>
              <a:spLocks noChangeShapeType="1"/>
            </p:cNvSpPr>
            <p:nvPr/>
          </p:nvSpPr>
          <p:spPr bwMode="auto">
            <a:xfrm flipV="1">
              <a:off x="2219" y="2516"/>
              <a:ext cx="503" cy="553"/>
            </a:xfrm>
            <a:prstGeom prst="line">
              <a:avLst/>
            </a:prstGeom>
            <a:noFill/>
            <a:ln w="12700">
              <a:solidFill>
                <a:srgbClr val="000000"/>
              </a:solidFill>
              <a:round/>
              <a:headEnd/>
              <a:tailEnd/>
            </a:ln>
          </p:spPr>
          <p:txBody>
            <a:bodyPr/>
            <a:lstStyle/>
            <a:p>
              <a:endParaRPr lang="vi-VN"/>
            </a:p>
          </p:txBody>
        </p:sp>
        <p:sp>
          <p:nvSpPr>
            <p:cNvPr id="83" name="Freeform 101"/>
            <p:cNvSpPr>
              <a:spLocks/>
            </p:cNvSpPr>
            <p:nvPr/>
          </p:nvSpPr>
          <p:spPr bwMode="auto">
            <a:xfrm>
              <a:off x="2722" y="2452"/>
              <a:ext cx="59" cy="64"/>
            </a:xfrm>
            <a:custGeom>
              <a:avLst/>
              <a:gdLst>
                <a:gd name="T0" fmla="*/ 0 w 294"/>
                <a:gd name="T1" fmla="*/ 0 h 315"/>
                <a:gd name="T2" fmla="*/ 0 w 294"/>
                <a:gd name="T3" fmla="*/ 0 h 315"/>
                <a:gd name="T4" fmla="*/ 0 w 294"/>
                <a:gd name="T5" fmla="*/ 0 h 315"/>
                <a:gd name="T6" fmla="*/ 0 w 294"/>
                <a:gd name="T7" fmla="*/ 0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 h="315">
                  <a:moveTo>
                    <a:pt x="203" y="0"/>
                  </a:moveTo>
                  <a:lnTo>
                    <a:pt x="294" y="83"/>
                  </a:lnTo>
                  <a:lnTo>
                    <a:pt x="0" y="315"/>
                  </a:lnTo>
                  <a:lnTo>
                    <a:pt x="203" y="0"/>
                  </a:lnTo>
                  <a:close/>
                </a:path>
              </a:pathLst>
            </a:custGeom>
            <a:solidFill>
              <a:srgbClr val="000000"/>
            </a:solidFill>
            <a:ln w="12700" cmpd="sng">
              <a:solidFill>
                <a:srgbClr val="000000"/>
              </a:solidFill>
              <a:round/>
              <a:headEnd/>
              <a:tailEnd/>
            </a:ln>
          </p:spPr>
          <p:txBody>
            <a:bodyPr/>
            <a:lstStyle/>
            <a:p>
              <a:endParaRPr lang="vi-VN"/>
            </a:p>
          </p:txBody>
        </p:sp>
        <p:sp>
          <p:nvSpPr>
            <p:cNvPr id="84" name="Freeform 102"/>
            <p:cNvSpPr>
              <a:spLocks/>
            </p:cNvSpPr>
            <p:nvPr/>
          </p:nvSpPr>
          <p:spPr bwMode="auto">
            <a:xfrm>
              <a:off x="2722" y="2452"/>
              <a:ext cx="59" cy="64"/>
            </a:xfrm>
            <a:custGeom>
              <a:avLst/>
              <a:gdLst>
                <a:gd name="T0" fmla="*/ 0 w 294"/>
                <a:gd name="T1" fmla="*/ 0 h 315"/>
                <a:gd name="T2" fmla="*/ 0 w 294"/>
                <a:gd name="T3" fmla="*/ 0 h 315"/>
                <a:gd name="T4" fmla="*/ 0 w 294"/>
                <a:gd name="T5" fmla="*/ 0 h 315"/>
                <a:gd name="T6" fmla="*/ 0 w 294"/>
                <a:gd name="T7" fmla="*/ 0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 h="315">
                  <a:moveTo>
                    <a:pt x="203" y="0"/>
                  </a:moveTo>
                  <a:lnTo>
                    <a:pt x="294" y="83"/>
                  </a:lnTo>
                  <a:lnTo>
                    <a:pt x="0" y="315"/>
                  </a:lnTo>
                  <a:lnTo>
                    <a:pt x="203" y="0"/>
                  </a:lnTo>
                  <a:close/>
                </a:path>
              </a:pathLst>
            </a:custGeom>
            <a:noFill/>
            <a:ln w="12700" cmpd="sng">
              <a:solidFill>
                <a:srgbClr val="000000"/>
              </a:solidFill>
              <a:prstDash val="solid"/>
              <a:round/>
              <a:headEnd/>
              <a:tailEnd/>
            </a:ln>
          </p:spPr>
          <p:txBody>
            <a:bodyPr/>
            <a:lstStyle/>
            <a:p>
              <a:endParaRPr lang="vi-VN"/>
            </a:p>
          </p:txBody>
        </p:sp>
        <p:sp>
          <p:nvSpPr>
            <p:cNvPr id="85" name="Line 103"/>
            <p:cNvSpPr>
              <a:spLocks noChangeShapeType="1"/>
            </p:cNvSpPr>
            <p:nvPr/>
          </p:nvSpPr>
          <p:spPr bwMode="auto">
            <a:xfrm>
              <a:off x="2722" y="2516"/>
              <a:ext cx="1" cy="1"/>
            </a:xfrm>
            <a:prstGeom prst="line">
              <a:avLst/>
            </a:prstGeom>
            <a:noFill/>
            <a:ln w="12700">
              <a:solidFill>
                <a:srgbClr val="000000"/>
              </a:solidFill>
              <a:round/>
              <a:headEnd/>
              <a:tailEnd/>
            </a:ln>
          </p:spPr>
          <p:txBody>
            <a:bodyPr/>
            <a:lstStyle/>
            <a:p>
              <a:endParaRPr lang="vi-VN"/>
            </a:p>
          </p:txBody>
        </p:sp>
        <p:sp>
          <p:nvSpPr>
            <p:cNvPr id="86" name="Line 104"/>
            <p:cNvSpPr>
              <a:spLocks noChangeShapeType="1"/>
            </p:cNvSpPr>
            <p:nvPr/>
          </p:nvSpPr>
          <p:spPr bwMode="auto">
            <a:xfrm>
              <a:off x="2219" y="3069"/>
              <a:ext cx="1" cy="1"/>
            </a:xfrm>
            <a:prstGeom prst="line">
              <a:avLst/>
            </a:prstGeom>
            <a:noFill/>
            <a:ln w="12700">
              <a:solidFill>
                <a:srgbClr val="000000"/>
              </a:solidFill>
              <a:round/>
              <a:headEnd/>
              <a:tailEnd/>
            </a:ln>
          </p:spPr>
          <p:txBody>
            <a:bodyPr/>
            <a:lstStyle/>
            <a:p>
              <a:endParaRPr lang="vi-VN"/>
            </a:p>
          </p:txBody>
        </p:sp>
        <p:sp>
          <p:nvSpPr>
            <p:cNvPr id="87" name="Line 105"/>
            <p:cNvSpPr>
              <a:spLocks noChangeShapeType="1"/>
            </p:cNvSpPr>
            <p:nvPr/>
          </p:nvSpPr>
          <p:spPr bwMode="auto">
            <a:xfrm flipH="1">
              <a:off x="2451" y="888"/>
              <a:ext cx="200" cy="2"/>
            </a:xfrm>
            <a:prstGeom prst="line">
              <a:avLst/>
            </a:prstGeom>
            <a:noFill/>
            <a:ln w="12700">
              <a:solidFill>
                <a:srgbClr val="000000"/>
              </a:solidFill>
              <a:round/>
              <a:headEnd/>
              <a:tailEnd/>
            </a:ln>
          </p:spPr>
          <p:txBody>
            <a:bodyPr/>
            <a:lstStyle/>
            <a:p>
              <a:endParaRPr lang="vi-VN"/>
            </a:p>
          </p:txBody>
        </p:sp>
        <p:sp>
          <p:nvSpPr>
            <p:cNvPr id="88" name="Line 106"/>
            <p:cNvSpPr>
              <a:spLocks noChangeShapeType="1"/>
            </p:cNvSpPr>
            <p:nvPr/>
          </p:nvSpPr>
          <p:spPr bwMode="auto">
            <a:xfrm flipH="1">
              <a:off x="2397" y="888"/>
              <a:ext cx="54" cy="57"/>
            </a:xfrm>
            <a:prstGeom prst="line">
              <a:avLst/>
            </a:prstGeom>
            <a:noFill/>
            <a:ln w="12700">
              <a:solidFill>
                <a:srgbClr val="000000"/>
              </a:solidFill>
              <a:round/>
              <a:headEnd/>
              <a:tailEnd/>
            </a:ln>
          </p:spPr>
          <p:txBody>
            <a:bodyPr/>
            <a:lstStyle/>
            <a:p>
              <a:endParaRPr lang="vi-VN"/>
            </a:p>
          </p:txBody>
        </p:sp>
        <p:sp>
          <p:nvSpPr>
            <p:cNvPr id="89" name="Rectangle 107"/>
            <p:cNvSpPr>
              <a:spLocks noChangeArrowheads="1"/>
            </p:cNvSpPr>
            <p:nvPr/>
          </p:nvSpPr>
          <p:spPr bwMode="auto">
            <a:xfrm>
              <a:off x="2527" y="768"/>
              <a:ext cx="126" cy="92"/>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Ø12</a:t>
              </a:r>
              <a:endParaRPr lang="en-US" altLang="en-US" sz="2400" b="1">
                <a:solidFill>
                  <a:srgbClr val="003300"/>
                </a:solidFill>
                <a:latin typeface="Times New Roman" pitchFamily="18" charset="0"/>
              </a:endParaRPr>
            </a:p>
          </p:txBody>
        </p:sp>
        <p:sp>
          <p:nvSpPr>
            <p:cNvPr id="90" name="Line 108"/>
            <p:cNvSpPr>
              <a:spLocks noChangeShapeType="1"/>
            </p:cNvSpPr>
            <p:nvPr/>
          </p:nvSpPr>
          <p:spPr bwMode="auto">
            <a:xfrm flipH="1">
              <a:off x="1988" y="1308"/>
              <a:ext cx="53" cy="54"/>
            </a:xfrm>
            <a:prstGeom prst="line">
              <a:avLst/>
            </a:prstGeom>
            <a:noFill/>
            <a:ln w="12700">
              <a:solidFill>
                <a:srgbClr val="000000"/>
              </a:solidFill>
              <a:round/>
              <a:headEnd/>
              <a:tailEnd/>
            </a:ln>
          </p:spPr>
          <p:txBody>
            <a:bodyPr/>
            <a:lstStyle/>
            <a:p>
              <a:endParaRPr lang="vi-VN"/>
            </a:p>
          </p:txBody>
        </p:sp>
        <p:sp>
          <p:nvSpPr>
            <p:cNvPr id="91" name="Line 109"/>
            <p:cNvSpPr>
              <a:spLocks noChangeShapeType="1"/>
            </p:cNvSpPr>
            <p:nvPr/>
          </p:nvSpPr>
          <p:spPr bwMode="auto">
            <a:xfrm flipV="1">
              <a:off x="2093" y="999"/>
              <a:ext cx="252" cy="255"/>
            </a:xfrm>
            <a:prstGeom prst="line">
              <a:avLst/>
            </a:prstGeom>
            <a:noFill/>
            <a:ln w="12700">
              <a:solidFill>
                <a:srgbClr val="000000"/>
              </a:solidFill>
              <a:round/>
              <a:headEnd/>
              <a:tailEnd/>
            </a:ln>
          </p:spPr>
          <p:txBody>
            <a:bodyPr/>
            <a:lstStyle/>
            <a:p>
              <a:endParaRPr lang="vi-VN"/>
            </a:p>
          </p:txBody>
        </p:sp>
        <p:sp>
          <p:nvSpPr>
            <p:cNvPr id="92" name="Freeform 110"/>
            <p:cNvSpPr>
              <a:spLocks/>
            </p:cNvSpPr>
            <p:nvPr/>
          </p:nvSpPr>
          <p:spPr bwMode="auto">
            <a:xfrm>
              <a:off x="2032" y="1254"/>
              <a:ext cx="61" cy="62"/>
            </a:xfrm>
            <a:custGeom>
              <a:avLst/>
              <a:gdLst>
                <a:gd name="T0" fmla="*/ 0 w 302"/>
                <a:gd name="T1" fmla="*/ 0 h 308"/>
                <a:gd name="T2" fmla="*/ 0 w 302"/>
                <a:gd name="T3" fmla="*/ 0 h 308"/>
                <a:gd name="T4" fmla="*/ 0 w 302"/>
                <a:gd name="T5" fmla="*/ 0 h 308"/>
                <a:gd name="T6" fmla="*/ 0 w 302"/>
                <a:gd name="T7" fmla="*/ 0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2" h="308">
                  <a:moveTo>
                    <a:pt x="0" y="221"/>
                  </a:moveTo>
                  <a:lnTo>
                    <a:pt x="88" y="308"/>
                  </a:lnTo>
                  <a:lnTo>
                    <a:pt x="302" y="0"/>
                  </a:lnTo>
                  <a:lnTo>
                    <a:pt x="0" y="221"/>
                  </a:lnTo>
                  <a:close/>
                </a:path>
              </a:pathLst>
            </a:custGeom>
            <a:solidFill>
              <a:srgbClr val="000000"/>
            </a:solidFill>
            <a:ln w="12700" cmpd="sng">
              <a:solidFill>
                <a:srgbClr val="000000"/>
              </a:solidFill>
              <a:round/>
              <a:headEnd/>
              <a:tailEnd/>
            </a:ln>
          </p:spPr>
          <p:txBody>
            <a:bodyPr/>
            <a:lstStyle/>
            <a:p>
              <a:endParaRPr lang="vi-VN"/>
            </a:p>
          </p:txBody>
        </p:sp>
        <p:sp>
          <p:nvSpPr>
            <p:cNvPr id="93" name="Freeform 111"/>
            <p:cNvSpPr>
              <a:spLocks/>
            </p:cNvSpPr>
            <p:nvPr/>
          </p:nvSpPr>
          <p:spPr bwMode="auto">
            <a:xfrm>
              <a:off x="2032" y="1254"/>
              <a:ext cx="61" cy="62"/>
            </a:xfrm>
            <a:custGeom>
              <a:avLst/>
              <a:gdLst>
                <a:gd name="T0" fmla="*/ 0 w 302"/>
                <a:gd name="T1" fmla="*/ 0 h 308"/>
                <a:gd name="T2" fmla="*/ 0 w 302"/>
                <a:gd name="T3" fmla="*/ 0 h 308"/>
                <a:gd name="T4" fmla="*/ 0 w 302"/>
                <a:gd name="T5" fmla="*/ 0 h 308"/>
                <a:gd name="T6" fmla="*/ 0 w 302"/>
                <a:gd name="T7" fmla="*/ 0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2" h="308">
                  <a:moveTo>
                    <a:pt x="0" y="221"/>
                  </a:moveTo>
                  <a:lnTo>
                    <a:pt x="88" y="308"/>
                  </a:lnTo>
                  <a:lnTo>
                    <a:pt x="302" y="0"/>
                  </a:lnTo>
                  <a:lnTo>
                    <a:pt x="0" y="221"/>
                  </a:lnTo>
                  <a:close/>
                </a:path>
              </a:pathLst>
            </a:custGeom>
            <a:noFill/>
            <a:ln w="12700" cmpd="sng">
              <a:solidFill>
                <a:srgbClr val="000000"/>
              </a:solidFill>
              <a:prstDash val="solid"/>
              <a:round/>
              <a:headEnd/>
              <a:tailEnd/>
            </a:ln>
          </p:spPr>
          <p:txBody>
            <a:bodyPr/>
            <a:lstStyle/>
            <a:p>
              <a:endParaRPr lang="vi-VN"/>
            </a:p>
          </p:txBody>
        </p:sp>
        <p:sp>
          <p:nvSpPr>
            <p:cNvPr id="94" name="Freeform 112"/>
            <p:cNvSpPr>
              <a:spLocks/>
            </p:cNvSpPr>
            <p:nvPr/>
          </p:nvSpPr>
          <p:spPr bwMode="auto">
            <a:xfrm>
              <a:off x="2345" y="936"/>
              <a:ext cx="60" cy="63"/>
            </a:xfrm>
            <a:custGeom>
              <a:avLst/>
              <a:gdLst>
                <a:gd name="T0" fmla="*/ 0 w 303"/>
                <a:gd name="T1" fmla="*/ 0 h 308"/>
                <a:gd name="T2" fmla="*/ 0 w 303"/>
                <a:gd name="T3" fmla="*/ 0 h 308"/>
                <a:gd name="T4" fmla="*/ 0 w 303"/>
                <a:gd name="T5" fmla="*/ 0 h 308"/>
                <a:gd name="T6" fmla="*/ 0 w 303"/>
                <a:gd name="T7" fmla="*/ 0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3" h="308">
                  <a:moveTo>
                    <a:pt x="214" y="0"/>
                  </a:moveTo>
                  <a:lnTo>
                    <a:pt x="303" y="86"/>
                  </a:lnTo>
                  <a:lnTo>
                    <a:pt x="0" y="308"/>
                  </a:lnTo>
                  <a:lnTo>
                    <a:pt x="214" y="0"/>
                  </a:lnTo>
                  <a:close/>
                </a:path>
              </a:pathLst>
            </a:custGeom>
            <a:solidFill>
              <a:srgbClr val="000000"/>
            </a:solidFill>
            <a:ln w="12700" cmpd="sng">
              <a:solidFill>
                <a:srgbClr val="000000"/>
              </a:solidFill>
              <a:round/>
              <a:headEnd/>
              <a:tailEnd/>
            </a:ln>
          </p:spPr>
          <p:txBody>
            <a:bodyPr/>
            <a:lstStyle/>
            <a:p>
              <a:endParaRPr lang="vi-VN"/>
            </a:p>
          </p:txBody>
        </p:sp>
        <p:sp>
          <p:nvSpPr>
            <p:cNvPr id="95" name="Freeform 113"/>
            <p:cNvSpPr>
              <a:spLocks/>
            </p:cNvSpPr>
            <p:nvPr/>
          </p:nvSpPr>
          <p:spPr bwMode="auto">
            <a:xfrm>
              <a:off x="2345" y="936"/>
              <a:ext cx="60" cy="63"/>
            </a:xfrm>
            <a:custGeom>
              <a:avLst/>
              <a:gdLst>
                <a:gd name="T0" fmla="*/ 0 w 303"/>
                <a:gd name="T1" fmla="*/ 0 h 308"/>
                <a:gd name="T2" fmla="*/ 0 w 303"/>
                <a:gd name="T3" fmla="*/ 0 h 308"/>
                <a:gd name="T4" fmla="*/ 0 w 303"/>
                <a:gd name="T5" fmla="*/ 0 h 308"/>
                <a:gd name="T6" fmla="*/ 0 w 303"/>
                <a:gd name="T7" fmla="*/ 0 h 3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3" h="308">
                  <a:moveTo>
                    <a:pt x="214" y="0"/>
                  </a:moveTo>
                  <a:lnTo>
                    <a:pt x="303" y="86"/>
                  </a:lnTo>
                  <a:lnTo>
                    <a:pt x="0" y="308"/>
                  </a:lnTo>
                  <a:lnTo>
                    <a:pt x="214" y="0"/>
                  </a:lnTo>
                  <a:close/>
                </a:path>
              </a:pathLst>
            </a:custGeom>
            <a:noFill/>
            <a:ln w="12700" cmpd="sng">
              <a:solidFill>
                <a:srgbClr val="000000"/>
              </a:solidFill>
              <a:prstDash val="solid"/>
              <a:round/>
              <a:headEnd/>
              <a:tailEnd/>
            </a:ln>
          </p:spPr>
          <p:txBody>
            <a:bodyPr/>
            <a:lstStyle/>
            <a:p>
              <a:endParaRPr lang="vi-VN"/>
            </a:p>
          </p:txBody>
        </p:sp>
        <p:sp>
          <p:nvSpPr>
            <p:cNvPr id="96" name="Line 114"/>
            <p:cNvSpPr>
              <a:spLocks noChangeShapeType="1"/>
            </p:cNvSpPr>
            <p:nvPr/>
          </p:nvSpPr>
          <p:spPr bwMode="auto">
            <a:xfrm>
              <a:off x="2345" y="999"/>
              <a:ext cx="1" cy="1"/>
            </a:xfrm>
            <a:prstGeom prst="line">
              <a:avLst/>
            </a:prstGeom>
            <a:noFill/>
            <a:ln w="12700">
              <a:solidFill>
                <a:srgbClr val="000000"/>
              </a:solidFill>
              <a:round/>
              <a:headEnd/>
              <a:tailEnd/>
            </a:ln>
          </p:spPr>
          <p:txBody>
            <a:bodyPr/>
            <a:lstStyle/>
            <a:p>
              <a:endParaRPr lang="vi-VN"/>
            </a:p>
          </p:txBody>
        </p:sp>
        <p:sp>
          <p:nvSpPr>
            <p:cNvPr id="97" name="Line 115"/>
            <p:cNvSpPr>
              <a:spLocks noChangeShapeType="1"/>
            </p:cNvSpPr>
            <p:nvPr/>
          </p:nvSpPr>
          <p:spPr bwMode="auto">
            <a:xfrm>
              <a:off x="2093" y="1254"/>
              <a:ext cx="1" cy="2"/>
            </a:xfrm>
            <a:prstGeom prst="line">
              <a:avLst/>
            </a:prstGeom>
            <a:noFill/>
            <a:ln w="12700">
              <a:solidFill>
                <a:srgbClr val="000000"/>
              </a:solidFill>
              <a:round/>
              <a:headEnd/>
              <a:tailEnd/>
            </a:ln>
          </p:spPr>
          <p:txBody>
            <a:bodyPr/>
            <a:lstStyle/>
            <a:p>
              <a:endParaRPr lang="vi-VN"/>
            </a:p>
          </p:txBody>
        </p:sp>
        <p:sp>
          <p:nvSpPr>
            <p:cNvPr id="98" name="Line 116"/>
            <p:cNvSpPr>
              <a:spLocks noChangeShapeType="1"/>
            </p:cNvSpPr>
            <p:nvPr/>
          </p:nvSpPr>
          <p:spPr bwMode="auto">
            <a:xfrm>
              <a:off x="1771" y="1593"/>
              <a:ext cx="1" cy="334"/>
            </a:xfrm>
            <a:prstGeom prst="line">
              <a:avLst/>
            </a:prstGeom>
            <a:noFill/>
            <a:ln w="12700">
              <a:solidFill>
                <a:srgbClr val="000000"/>
              </a:solidFill>
              <a:round/>
              <a:headEnd/>
              <a:tailEnd/>
            </a:ln>
          </p:spPr>
          <p:txBody>
            <a:bodyPr/>
            <a:lstStyle/>
            <a:p>
              <a:endParaRPr lang="vi-VN"/>
            </a:p>
          </p:txBody>
        </p:sp>
        <p:sp>
          <p:nvSpPr>
            <p:cNvPr id="99" name="Line 117"/>
            <p:cNvSpPr>
              <a:spLocks noChangeShapeType="1"/>
            </p:cNvSpPr>
            <p:nvPr/>
          </p:nvSpPr>
          <p:spPr bwMode="auto">
            <a:xfrm>
              <a:off x="2667" y="1593"/>
              <a:ext cx="1" cy="334"/>
            </a:xfrm>
            <a:prstGeom prst="line">
              <a:avLst/>
            </a:prstGeom>
            <a:noFill/>
            <a:ln w="12700">
              <a:solidFill>
                <a:srgbClr val="000000"/>
              </a:solidFill>
              <a:round/>
              <a:headEnd/>
              <a:tailEnd/>
            </a:ln>
          </p:spPr>
          <p:txBody>
            <a:bodyPr/>
            <a:lstStyle/>
            <a:p>
              <a:endParaRPr lang="vi-VN"/>
            </a:p>
          </p:txBody>
        </p:sp>
        <p:sp>
          <p:nvSpPr>
            <p:cNvPr id="100" name="Line 118"/>
            <p:cNvSpPr>
              <a:spLocks noChangeShapeType="1"/>
            </p:cNvSpPr>
            <p:nvPr/>
          </p:nvSpPr>
          <p:spPr bwMode="auto">
            <a:xfrm>
              <a:off x="1846" y="1890"/>
              <a:ext cx="746" cy="2"/>
            </a:xfrm>
            <a:prstGeom prst="line">
              <a:avLst/>
            </a:prstGeom>
            <a:noFill/>
            <a:ln w="12700">
              <a:solidFill>
                <a:srgbClr val="000000"/>
              </a:solidFill>
              <a:round/>
              <a:headEnd/>
              <a:tailEnd/>
            </a:ln>
          </p:spPr>
          <p:txBody>
            <a:bodyPr/>
            <a:lstStyle/>
            <a:p>
              <a:endParaRPr lang="vi-VN"/>
            </a:p>
          </p:txBody>
        </p:sp>
        <p:sp>
          <p:nvSpPr>
            <p:cNvPr id="101" name="Freeform 119"/>
            <p:cNvSpPr>
              <a:spLocks/>
            </p:cNvSpPr>
            <p:nvPr/>
          </p:nvSpPr>
          <p:spPr bwMode="auto">
            <a:xfrm>
              <a:off x="1771" y="1877"/>
              <a:ext cx="75" cy="26"/>
            </a:xfrm>
            <a:custGeom>
              <a:avLst/>
              <a:gdLst>
                <a:gd name="T0" fmla="*/ 0 w 370"/>
                <a:gd name="T1" fmla="*/ 0 h 124"/>
                <a:gd name="T2" fmla="*/ 0 w 370"/>
                <a:gd name="T3" fmla="*/ 0 h 124"/>
                <a:gd name="T4" fmla="*/ 0 w 370"/>
                <a:gd name="T5" fmla="*/ 0 h 124"/>
                <a:gd name="T6" fmla="*/ 0 w 370"/>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0" h="124">
                  <a:moveTo>
                    <a:pt x="370" y="0"/>
                  </a:moveTo>
                  <a:lnTo>
                    <a:pt x="370" y="124"/>
                  </a:lnTo>
                  <a:lnTo>
                    <a:pt x="0" y="61"/>
                  </a:lnTo>
                  <a:lnTo>
                    <a:pt x="370" y="0"/>
                  </a:lnTo>
                  <a:close/>
                </a:path>
              </a:pathLst>
            </a:custGeom>
            <a:solidFill>
              <a:srgbClr val="000000"/>
            </a:solidFill>
            <a:ln w="12700" cmpd="sng">
              <a:solidFill>
                <a:srgbClr val="000000"/>
              </a:solidFill>
              <a:round/>
              <a:headEnd/>
              <a:tailEnd/>
            </a:ln>
          </p:spPr>
          <p:txBody>
            <a:bodyPr/>
            <a:lstStyle/>
            <a:p>
              <a:endParaRPr lang="vi-VN"/>
            </a:p>
          </p:txBody>
        </p:sp>
        <p:sp>
          <p:nvSpPr>
            <p:cNvPr id="102" name="Freeform 120"/>
            <p:cNvSpPr>
              <a:spLocks/>
            </p:cNvSpPr>
            <p:nvPr/>
          </p:nvSpPr>
          <p:spPr bwMode="auto">
            <a:xfrm>
              <a:off x="1771" y="1877"/>
              <a:ext cx="75" cy="26"/>
            </a:xfrm>
            <a:custGeom>
              <a:avLst/>
              <a:gdLst>
                <a:gd name="T0" fmla="*/ 0 w 370"/>
                <a:gd name="T1" fmla="*/ 0 h 124"/>
                <a:gd name="T2" fmla="*/ 0 w 370"/>
                <a:gd name="T3" fmla="*/ 0 h 124"/>
                <a:gd name="T4" fmla="*/ 0 w 370"/>
                <a:gd name="T5" fmla="*/ 0 h 124"/>
                <a:gd name="T6" fmla="*/ 0 w 370"/>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0" h="124">
                  <a:moveTo>
                    <a:pt x="370" y="0"/>
                  </a:moveTo>
                  <a:lnTo>
                    <a:pt x="370" y="124"/>
                  </a:lnTo>
                  <a:lnTo>
                    <a:pt x="0" y="61"/>
                  </a:lnTo>
                  <a:lnTo>
                    <a:pt x="370" y="0"/>
                  </a:lnTo>
                  <a:close/>
                </a:path>
              </a:pathLst>
            </a:custGeom>
            <a:noFill/>
            <a:ln w="12700" cmpd="sng">
              <a:solidFill>
                <a:srgbClr val="000000"/>
              </a:solidFill>
              <a:prstDash val="solid"/>
              <a:round/>
              <a:headEnd/>
              <a:tailEnd/>
            </a:ln>
          </p:spPr>
          <p:txBody>
            <a:bodyPr/>
            <a:lstStyle/>
            <a:p>
              <a:endParaRPr lang="vi-VN"/>
            </a:p>
          </p:txBody>
        </p:sp>
        <p:sp>
          <p:nvSpPr>
            <p:cNvPr id="103" name="Freeform 121"/>
            <p:cNvSpPr>
              <a:spLocks/>
            </p:cNvSpPr>
            <p:nvPr/>
          </p:nvSpPr>
          <p:spPr bwMode="auto">
            <a:xfrm>
              <a:off x="2592" y="1877"/>
              <a:ext cx="75" cy="26"/>
            </a:xfrm>
            <a:custGeom>
              <a:avLst/>
              <a:gdLst>
                <a:gd name="T0" fmla="*/ 0 w 371"/>
                <a:gd name="T1" fmla="*/ 0 h 124"/>
                <a:gd name="T2" fmla="*/ 0 w 371"/>
                <a:gd name="T3" fmla="*/ 0 h 124"/>
                <a:gd name="T4" fmla="*/ 0 w 371"/>
                <a:gd name="T5" fmla="*/ 0 h 124"/>
                <a:gd name="T6" fmla="*/ 0 w 371"/>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1" h="124">
                  <a:moveTo>
                    <a:pt x="0" y="0"/>
                  </a:moveTo>
                  <a:lnTo>
                    <a:pt x="0" y="124"/>
                  </a:lnTo>
                  <a:lnTo>
                    <a:pt x="371" y="61"/>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104" name="Rectangle 122"/>
            <p:cNvSpPr>
              <a:spLocks noChangeArrowheads="1"/>
            </p:cNvSpPr>
            <p:nvPr/>
          </p:nvSpPr>
          <p:spPr bwMode="auto">
            <a:xfrm>
              <a:off x="2092" y="1771"/>
              <a:ext cx="71" cy="92"/>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30</a:t>
              </a:r>
              <a:endParaRPr lang="en-US" altLang="en-US" sz="2400" b="1">
                <a:solidFill>
                  <a:srgbClr val="003300"/>
                </a:solidFill>
                <a:latin typeface="Times New Roman" pitchFamily="18" charset="0"/>
              </a:endParaRPr>
            </a:p>
          </p:txBody>
        </p:sp>
        <p:sp>
          <p:nvSpPr>
            <p:cNvPr id="105" name="Freeform 123"/>
            <p:cNvSpPr>
              <a:spLocks/>
            </p:cNvSpPr>
            <p:nvPr/>
          </p:nvSpPr>
          <p:spPr bwMode="auto">
            <a:xfrm>
              <a:off x="2592" y="1877"/>
              <a:ext cx="75" cy="26"/>
            </a:xfrm>
            <a:custGeom>
              <a:avLst/>
              <a:gdLst>
                <a:gd name="T0" fmla="*/ 0 w 371"/>
                <a:gd name="T1" fmla="*/ 0 h 124"/>
                <a:gd name="T2" fmla="*/ 0 w 371"/>
                <a:gd name="T3" fmla="*/ 0 h 124"/>
                <a:gd name="T4" fmla="*/ 0 w 371"/>
                <a:gd name="T5" fmla="*/ 0 h 124"/>
                <a:gd name="T6" fmla="*/ 0 w 371"/>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1" h="124">
                  <a:moveTo>
                    <a:pt x="0" y="0"/>
                  </a:moveTo>
                  <a:lnTo>
                    <a:pt x="0" y="124"/>
                  </a:lnTo>
                  <a:lnTo>
                    <a:pt x="371" y="61"/>
                  </a:lnTo>
                  <a:lnTo>
                    <a:pt x="0" y="0"/>
                  </a:lnTo>
                  <a:close/>
                </a:path>
              </a:pathLst>
            </a:custGeom>
            <a:noFill/>
            <a:ln w="12700" cmpd="sng">
              <a:solidFill>
                <a:srgbClr val="000000"/>
              </a:solidFill>
              <a:prstDash val="solid"/>
              <a:round/>
              <a:headEnd/>
              <a:tailEnd/>
            </a:ln>
          </p:spPr>
          <p:txBody>
            <a:bodyPr/>
            <a:lstStyle/>
            <a:p>
              <a:endParaRPr lang="vi-VN"/>
            </a:p>
          </p:txBody>
        </p:sp>
        <p:sp>
          <p:nvSpPr>
            <p:cNvPr id="106" name="Line 124"/>
            <p:cNvSpPr>
              <a:spLocks noChangeShapeType="1"/>
            </p:cNvSpPr>
            <p:nvPr/>
          </p:nvSpPr>
          <p:spPr bwMode="auto">
            <a:xfrm>
              <a:off x="1771" y="1575"/>
              <a:ext cx="1" cy="1"/>
            </a:xfrm>
            <a:prstGeom prst="line">
              <a:avLst/>
            </a:prstGeom>
            <a:noFill/>
            <a:ln w="12700">
              <a:solidFill>
                <a:srgbClr val="000000"/>
              </a:solidFill>
              <a:round/>
              <a:headEnd/>
              <a:tailEnd/>
            </a:ln>
          </p:spPr>
          <p:txBody>
            <a:bodyPr/>
            <a:lstStyle/>
            <a:p>
              <a:endParaRPr lang="vi-VN"/>
            </a:p>
          </p:txBody>
        </p:sp>
        <p:sp>
          <p:nvSpPr>
            <p:cNvPr id="107" name="Line 125"/>
            <p:cNvSpPr>
              <a:spLocks noChangeShapeType="1"/>
            </p:cNvSpPr>
            <p:nvPr/>
          </p:nvSpPr>
          <p:spPr bwMode="auto">
            <a:xfrm>
              <a:off x="2667" y="1575"/>
              <a:ext cx="1" cy="1"/>
            </a:xfrm>
            <a:prstGeom prst="line">
              <a:avLst/>
            </a:prstGeom>
            <a:noFill/>
            <a:ln w="12700">
              <a:solidFill>
                <a:srgbClr val="000000"/>
              </a:solidFill>
              <a:round/>
              <a:headEnd/>
              <a:tailEnd/>
            </a:ln>
          </p:spPr>
          <p:txBody>
            <a:bodyPr/>
            <a:lstStyle/>
            <a:p>
              <a:endParaRPr lang="vi-VN"/>
            </a:p>
          </p:txBody>
        </p:sp>
        <p:sp>
          <p:nvSpPr>
            <p:cNvPr id="108" name="Line 126"/>
            <p:cNvSpPr>
              <a:spLocks noChangeShapeType="1"/>
            </p:cNvSpPr>
            <p:nvPr/>
          </p:nvSpPr>
          <p:spPr bwMode="auto">
            <a:xfrm>
              <a:off x="2667" y="1890"/>
              <a:ext cx="1" cy="2"/>
            </a:xfrm>
            <a:prstGeom prst="line">
              <a:avLst/>
            </a:prstGeom>
            <a:noFill/>
            <a:ln w="12700">
              <a:solidFill>
                <a:srgbClr val="000000"/>
              </a:solidFill>
              <a:round/>
              <a:headEnd/>
              <a:tailEnd/>
            </a:ln>
          </p:spPr>
          <p:txBody>
            <a:bodyPr/>
            <a:lstStyle/>
            <a:p>
              <a:endParaRPr lang="vi-VN"/>
            </a:p>
          </p:txBody>
        </p:sp>
        <p:sp>
          <p:nvSpPr>
            <p:cNvPr id="109" name="Line 127"/>
            <p:cNvSpPr>
              <a:spLocks noChangeShapeType="1"/>
            </p:cNvSpPr>
            <p:nvPr/>
          </p:nvSpPr>
          <p:spPr bwMode="auto">
            <a:xfrm>
              <a:off x="1173" y="3088"/>
              <a:ext cx="1" cy="362"/>
            </a:xfrm>
            <a:prstGeom prst="line">
              <a:avLst/>
            </a:prstGeom>
            <a:noFill/>
            <a:ln w="12700">
              <a:solidFill>
                <a:srgbClr val="000000"/>
              </a:solidFill>
              <a:round/>
              <a:headEnd/>
              <a:tailEnd/>
            </a:ln>
          </p:spPr>
          <p:txBody>
            <a:bodyPr/>
            <a:lstStyle/>
            <a:p>
              <a:endParaRPr lang="vi-VN"/>
            </a:p>
          </p:txBody>
        </p:sp>
        <p:sp>
          <p:nvSpPr>
            <p:cNvPr id="110" name="Line 128"/>
            <p:cNvSpPr>
              <a:spLocks noChangeShapeType="1"/>
            </p:cNvSpPr>
            <p:nvPr/>
          </p:nvSpPr>
          <p:spPr bwMode="auto">
            <a:xfrm>
              <a:off x="3265" y="3088"/>
              <a:ext cx="1" cy="362"/>
            </a:xfrm>
            <a:prstGeom prst="line">
              <a:avLst/>
            </a:prstGeom>
            <a:noFill/>
            <a:ln w="12700">
              <a:solidFill>
                <a:srgbClr val="000000"/>
              </a:solidFill>
              <a:round/>
              <a:headEnd/>
              <a:tailEnd/>
            </a:ln>
          </p:spPr>
          <p:txBody>
            <a:bodyPr/>
            <a:lstStyle/>
            <a:p>
              <a:endParaRPr lang="vi-VN"/>
            </a:p>
          </p:txBody>
        </p:sp>
        <p:sp>
          <p:nvSpPr>
            <p:cNvPr id="111" name="Line 129"/>
            <p:cNvSpPr>
              <a:spLocks noChangeShapeType="1"/>
            </p:cNvSpPr>
            <p:nvPr/>
          </p:nvSpPr>
          <p:spPr bwMode="auto">
            <a:xfrm>
              <a:off x="1248" y="3413"/>
              <a:ext cx="1942" cy="2"/>
            </a:xfrm>
            <a:prstGeom prst="line">
              <a:avLst/>
            </a:prstGeom>
            <a:noFill/>
            <a:ln w="12700">
              <a:solidFill>
                <a:srgbClr val="000000"/>
              </a:solidFill>
              <a:round/>
              <a:headEnd/>
              <a:tailEnd/>
            </a:ln>
          </p:spPr>
          <p:txBody>
            <a:bodyPr/>
            <a:lstStyle/>
            <a:p>
              <a:endParaRPr lang="vi-VN"/>
            </a:p>
          </p:txBody>
        </p:sp>
        <p:sp>
          <p:nvSpPr>
            <p:cNvPr id="112" name="Freeform 130"/>
            <p:cNvSpPr>
              <a:spLocks/>
            </p:cNvSpPr>
            <p:nvPr/>
          </p:nvSpPr>
          <p:spPr bwMode="auto">
            <a:xfrm>
              <a:off x="1173" y="3401"/>
              <a:ext cx="75" cy="25"/>
            </a:xfrm>
            <a:custGeom>
              <a:avLst/>
              <a:gdLst>
                <a:gd name="T0" fmla="*/ 0 w 369"/>
                <a:gd name="T1" fmla="*/ 0 h 123"/>
                <a:gd name="T2" fmla="*/ 0 w 369"/>
                <a:gd name="T3" fmla="*/ 0 h 123"/>
                <a:gd name="T4" fmla="*/ 0 w 369"/>
                <a:gd name="T5" fmla="*/ 0 h 123"/>
                <a:gd name="T6" fmla="*/ 0 w 369"/>
                <a:gd name="T7" fmla="*/ 0 h 1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9" h="123">
                  <a:moveTo>
                    <a:pt x="369" y="0"/>
                  </a:moveTo>
                  <a:lnTo>
                    <a:pt x="369" y="123"/>
                  </a:lnTo>
                  <a:lnTo>
                    <a:pt x="0" y="62"/>
                  </a:lnTo>
                  <a:lnTo>
                    <a:pt x="369" y="0"/>
                  </a:lnTo>
                  <a:close/>
                </a:path>
              </a:pathLst>
            </a:custGeom>
            <a:solidFill>
              <a:srgbClr val="000000"/>
            </a:solidFill>
            <a:ln w="12700" cmpd="sng">
              <a:solidFill>
                <a:srgbClr val="000000"/>
              </a:solidFill>
              <a:round/>
              <a:headEnd/>
              <a:tailEnd/>
            </a:ln>
          </p:spPr>
          <p:txBody>
            <a:bodyPr/>
            <a:lstStyle/>
            <a:p>
              <a:endParaRPr lang="vi-VN"/>
            </a:p>
          </p:txBody>
        </p:sp>
        <p:sp>
          <p:nvSpPr>
            <p:cNvPr id="113" name="Freeform 131"/>
            <p:cNvSpPr>
              <a:spLocks/>
            </p:cNvSpPr>
            <p:nvPr/>
          </p:nvSpPr>
          <p:spPr bwMode="auto">
            <a:xfrm>
              <a:off x="1173" y="3401"/>
              <a:ext cx="75" cy="25"/>
            </a:xfrm>
            <a:custGeom>
              <a:avLst/>
              <a:gdLst>
                <a:gd name="T0" fmla="*/ 0 w 369"/>
                <a:gd name="T1" fmla="*/ 0 h 123"/>
                <a:gd name="T2" fmla="*/ 0 w 369"/>
                <a:gd name="T3" fmla="*/ 0 h 123"/>
                <a:gd name="T4" fmla="*/ 0 w 369"/>
                <a:gd name="T5" fmla="*/ 0 h 123"/>
                <a:gd name="T6" fmla="*/ 0 w 369"/>
                <a:gd name="T7" fmla="*/ 0 h 1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9" h="123">
                  <a:moveTo>
                    <a:pt x="369" y="0"/>
                  </a:moveTo>
                  <a:lnTo>
                    <a:pt x="369" y="123"/>
                  </a:lnTo>
                  <a:lnTo>
                    <a:pt x="0" y="62"/>
                  </a:lnTo>
                  <a:lnTo>
                    <a:pt x="369" y="0"/>
                  </a:lnTo>
                  <a:close/>
                </a:path>
              </a:pathLst>
            </a:custGeom>
            <a:noFill/>
            <a:ln w="12700" cmpd="sng">
              <a:solidFill>
                <a:srgbClr val="000000"/>
              </a:solidFill>
              <a:prstDash val="solid"/>
              <a:round/>
              <a:headEnd/>
              <a:tailEnd/>
            </a:ln>
          </p:spPr>
          <p:txBody>
            <a:bodyPr/>
            <a:lstStyle/>
            <a:p>
              <a:endParaRPr lang="vi-VN"/>
            </a:p>
          </p:txBody>
        </p:sp>
        <p:sp>
          <p:nvSpPr>
            <p:cNvPr id="114" name="Freeform 132"/>
            <p:cNvSpPr>
              <a:spLocks/>
            </p:cNvSpPr>
            <p:nvPr/>
          </p:nvSpPr>
          <p:spPr bwMode="auto">
            <a:xfrm>
              <a:off x="3190" y="3401"/>
              <a:ext cx="75" cy="25"/>
            </a:xfrm>
            <a:custGeom>
              <a:avLst/>
              <a:gdLst>
                <a:gd name="T0" fmla="*/ 0 w 370"/>
                <a:gd name="T1" fmla="*/ 0 h 123"/>
                <a:gd name="T2" fmla="*/ 0 w 370"/>
                <a:gd name="T3" fmla="*/ 0 h 123"/>
                <a:gd name="T4" fmla="*/ 0 w 370"/>
                <a:gd name="T5" fmla="*/ 0 h 123"/>
                <a:gd name="T6" fmla="*/ 0 w 370"/>
                <a:gd name="T7" fmla="*/ 0 h 1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0" h="123">
                  <a:moveTo>
                    <a:pt x="0" y="0"/>
                  </a:moveTo>
                  <a:lnTo>
                    <a:pt x="0" y="123"/>
                  </a:lnTo>
                  <a:lnTo>
                    <a:pt x="370" y="62"/>
                  </a:lnTo>
                  <a:lnTo>
                    <a:pt x="0" y="0"/>
                  </a:lnTo>
                  <a:close/>
                </a:path>
              </a:pathLst>
            </a:custGeom>
            <a:solidFill>
              <a:srgbClr val="000000"/>
            </a:solidFill>
            <a:ln w="12700" cmpd="sng">
              <a:solidFill>
                <a:srgbClr val="000000"/>
              </a:solidFill>
              <a:round/>
              <a:headEnd/>
              <a:tailEnd/>
            </a:ln>
          </p:spPr>
          <p:txBody>
            <a:bodyPr/>
            <a:lstStyle/>
            <a:p>
              <a:endParaRPr lang="vi-VN"/>
            </a:p>
          </p:txBody>
        </p:sp>
        <p:sp>
          <p:nvSpPr>
            <p:cNvPr id="115" name="Rectangle 133"/>
            <p:cNvSpPr>
              <a:spLocks noChangeArrowheads="1"/>
            </p:cNvSpPr>
            <p:nvPr/>
          </p:nvSpPr>
          <p:spPr bwMode="auto">
            <a:xfrm>
              <a:off x="2208" y="3296"/>
              <a:ext cx="69" cy="93"/>
            </a:xfrm>
            <a:prstGeom prst="rect">
              <a:avLst/>
            </a:prstGeom>
            <a:noFill/>
            <a:ln w="12700">
              <a:noFill/>
              <a:miter lim="800000"/>
              <a:headEnd/>
              <a:tailEnd/>
            </a:ln>
          </p:spPr>
          <p:txBody>
            <a:bodyPr wrap="none" lIns="0" tIns="0" rIns="0" bIns="0">
              <a:spAutoFit/>
            </a:bodyPr>
            <a:lstStyle/>
            <a:p>
              <a:pPr algn="ctr" eaLnBrk="1" hangingPunct="1"/>
              <a:r>
                <a:rPr lang="en-US" altLang="en-US" sz="1000" b="1">
                  <a:solidFill>
                    <a:srgbClr val="000000"/>
                  </a:solidFill>
                  <a:latin typeface="Times New Roman" pitchFamily="18" charset="0"/>
                </a:rPr>
                <a:t>70</a:t>
              </a:r>
              <a:endParaRPr lang="en-US" altLang="en-US" sz="2400" b="1">
                <a:solidFill>
                  <a:srgbClr val="003300"/>
                </a:solidFill>
                <a:latin typeface="Times New Roman" pitchFamily="18" charset="0"/>
              </a:endParaRPr>
            </a:p>
          </p:txBody>
        </p:sp>
        <p:sp>
          <p:nvSpPr>
            <p:cNvPr id="116" name="Freeform 134"/>
            <p:cNvSpPr>
              <a:spLocks/>
            </p:cNvSpPr>
            <p:nvPr/>
          </p:nvSpPr>
          <p:spPr bwMode="auto">
            <a:xfrm>
              <a:off x="3190" y="3401"/>
              <a:ext cx="75" cy="25"/>
            </a:xfrm>
            <a:custGeom>
              <a:avLst/>
              <a:gdLst>
                <a:gd name="T0" fmla="*/ 0 w 370"/>
                <a:gd name="T1" fmla="*/ 0 h 123"/>
                <a:gd name="T2" fmla="*/ 0 w 370"/>
                <a:gd name="T3" fmla="*/ 0 h 123"/>
                <a:gd name="T4" fmla="*/ 0 w 370"/>
                <a:gd name="T5" fmla="*/ 0 h 123"/>
                <a:gd name="T6" fmla="*/ 0 w 370"/>
                <a:gd name="T7" fmla="*/ 0 h 1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0" h="123">
                  <a:moveTo>
                    <a:pt x="0" y="0"/>
                  </a:moveTo>
                  <a:lnTo>
                    <a:pt x="0" y="123"/>
                  </a:lnTo>
                  <a:lnTo>
                    <a:pt x="370" y="62"/>
                  </a:lnTo>
                  <a:lnTo>
                    <a:pt x="0" y="0"/>
                  </a:lnTo>
                  <a:close/>
                </a:path>
              </a:pathLst>
            </a:custGeom>
            <a:noFill/>
            <a:ln w="12700" cmpd="sng">
              <a:solidFill>
                <a:srgbClr val="000000"/>
              </a:solidFill>
              <a:prstDash val="solid"/>
              <a:round/>
              <a:headEnd/>
              <a:tailEnd/>
            </a:ln>
          </p:spPr>
          <p:txBody>
            <a:bodyPr/>
            <a:lstStyle/>
            <a:p>
              <a:endParaRPr lang="vi-VN"/>
            </a:p>
          </p:txBody>
        </p:sp>
        <p:sp>
          <p:nvSpPr>
            <p:cNvPr id="117" name="Line 135"/>
            <p:cNvSpPr>
              <a:spLocks noChangeShapeType="1"/>
            </p:cNvSpPr>
            <p:nvPr/>
          </p:nvSpPr>
          <p:spPr bwMode="auto">
            <a:xfrm>
              <a:off x="1173" y="3069"/>
              <a:ext cx="1" cy="1"/>
            </a:xfrm>
            <a:prstGeom prst="line">
              <a:avLst/>
            </a:prstGeom>
            <a:noFill/>
            <a:ln w="12700">
              <a:solidFill>
                <a:srgbClr val="000000"/>
              </a:solidFill>
              <a:round/>
              <a:headEnd/>
              <a:tailEnd/>
            </a:ln>
          </p:spPr>
          <p:txBody>
            <a:bodyPr/>
            <a:lstStyle/>
            <a:p>
              <a:endParaRPr lang="vi-VN"/>
            </a:p>
          </p:txBody>
        </p:sp>
        <p:sp>
          <p:nvSpPr>
            <p:cNvPr id="118" name="Line 136"/>
            <p:cNvSpPr>
              <a:spLocks noChangeShapeType="1"/>
            </p:cNvSpPr>
            <p:nvPr/>
          </p:nvSpPr>
          <p:spPr bwMode="auto">
            <a:xfrm>
              <a:off x="3265" y="3069"/>
              <a:ext cx="1" cy="1"/>
            </a:xfrm>
            <a:prstGeom prst="line">
              <a:avLst/>
            </a:prstGeom>
            <a:noFill/>
            <a:ln w="12700">
              <a:solidFill>
                <a:srgbClr val="000000"/>
              </a:solidFill>
              <a:round/>
              <a:headEnd/>
              <a:tailEnd/>
            </a:ln>
          </p:spPr>
          <p:txBody>
            <a:bodyPr/>
            <a:lstStyle/>
            <a:p>
              <a:endParaRPr lang="vi-VN"/>
            </a:p>
          </p:txBody>
        </p:sp>
        <p:sp>
          <p:nvSpPr>
            <p:cNvPr id="119" name="Line 137"/>
            <p:cNvSpPr>
              <a:spLocks noChangeShapeType="1"/>
            </p:cNvSpPr>
            <p:nvPr/>
          </p:nvSpPr>
          <p:spPr bwMode="auto">
            <a:xfrm>
              <a:off x="3265" y="3413"/>
              <a:ext cx="1" cy="2"/>
            </a:xfrm>
            <a:prstGeom prst="line">
              <a:avLst/>
            </a:prstGeom>
            <a:noFill/>
            <a:ln w="12700">
              <a:solidFill>
                <a:srgbClr val="000000"/>
              </a:solidFill>
              <a:round/>
              <a:headEnd/>
              <a:tailEnd/>
            </a:ln>
          </p:spPr>
          <p:txBody>
            <a:bodyPr/>
            <a:lstStyle/>
            <a:p>
              <a:endParaRPr lang="vi-VN"/>
            </a:p>
          </p:txBody>
        </p:sp>
      </p:grpSp>
    </p:spTree>
    <p:extLst>
      <p:ext uri="{BB962C8B-B14F-4D97-AF65-F5344CB8AC3E}">
        <p14:creationId xmlns:p14="http://schemas.microsoft.com/office/powerpoint/2010/main" val="69065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2" descr="hinh1"/>
          <p:cNvPicPr>
            <a:picLocks noChangeAspect="1" noChangeArrowheads="1"/>
          </p:cNvPicPr>
          <p:nvPr/>
        </p:nvPicPr>
        <p:blipFill>
          <a:blip r:embed="rId2"/>
          <a:srcRect/>
          <a:stretch>
            <a:fillRect/>
          </a:stretch>
        </p:blipFill>
        <p:spPr bwMode="auto">
          <a:xfrm>
            <a:off x="685800" y="1295400"/>
            <a:ext cx="7620000" cy="3810000"/>
          </a:xfrm>
          <a:prstGeom prst="rect">
            <a:avLst/>
          </a:prstGeom>
          <a:noFill/>
          <a:ln w="9525">
            <a:noFill/>
            <a:miter lim="800000"/>
            <a:headEnd/>
            <a:tailEnd/>
          </a:ln>
        </p:spPr>
      </p:pic>
    </p:spTree>
    <p:extLst>
      <p:ext uri="{BB962C8B-B14F-4D97-AF65-F5344CB8AC3E}">
        <p14:creationId xmlns:p14="http://schemas.microsoft.com/office/powerpoint/2010/main" val="230775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500">
                <a:latin typeface="Times New Roman" pitchFamily="18" charset="0"/>
                <a:cs typeface="Times New Roman" pitchFamily="18" charset="0"/>
              </a:rPr>
              <a:t>Theo TCVN 5705: 1993 quy định kích thước dài, kích thước góc trên các bản vẽ và tài liệu kỹ thuật như sau:</a:t>
            </a:r>
          </a:p>
        </p:txBody>
      </p:sp>
      <p:sp>
        <p:nvSpPr>
          <p:cNvPr id="3" name="Content Placeholder 2"/>
          <p:cNvSpPr>
            <a:spLocks noGrp="1"/>
          </p:cNvSpPr>
          <p:nvPr>
            <p:ph idx="1"/>
          </p:nvPr>
        </p:nvSpPr>
        <p:spPr/>
        <p:txBody>
          <a:bodyPr>
            <a:normAutofit fontScale="92500" lnSpcReduction="10000"/>
          </a:bodyPr>
          <a:lstStyle/>
          <a:p>
            <a:pPr marL="514350" indent="-514350">
              <a:buAutoNum type="arabicPeriod"/>
            </a:pPr>
            <a:r>
              <a:rPr lang="en-US">
                <a:latin typeface="Times New Roman" pitchFamily="18" charset="0"/>
                <a:cs typeface="Times New Roman" pitchFamily="18" charset="0"/>
              </a:rPr>
              <a:t>Đường kích thước: được vẽ bằng nét liền mảnh, song song với phần tử được ghi kích thước, ở hai đầu mút có dấu mũi tên.</a:t>
            </a:r>
          </a:p>
          <a:p>
            <a:pPr marL="514350" indent="-514350">
              <a:buAutoNum type="arabicPeriod"/>
            </a:pPr>
            <a:r>
              <a:rPr lang="en-US">
                <a:latin typeface="Times New Roman" pitchFamily="18" charset="0"/>
                <a:cs typeface="Times New Roman" pitchFamily="18" charset="0"/>
              </a:rPr>
              <a:t>Đường gióng kích thước: được vẽ bằng nét liền mảnh, thường vẽ vuông góc với đường kích thước.</a:t>
            </a:r>
          </a:p>
          <a:p>
            <a:pPr marL="514350" indent="-514350">
              <a:buAutoNum type="arabicPeriod"/>
            </a:pPr>
            <a:r>
              <a:rPr lang="en-US">
                <a:latin typeface="Times New Roman" pitchFamily="18" charset="0"/>
                <a:cs typeface="Times New Roman" pitchFamily="18" charset="0"/>
              </a:rPr>
              <a:t>Chữ số kích thước: không phụ thuộc vào tỉ lệ bản vẽ, độ dài dùng đơn vị là milimet, góc dùng đơn vị là độ, phút, giây. </a:t>
            </a:r>
          </a:p>
          <a:p>
            <a:pPr marL="514350" indent="-514350">
              <a:buAutoNum type="arabicPeriod"/>
            </a:pPr>
            <a:r>
              <a:rPr lang="en-US">
                <a:latin typeface="Times New Roman" pitchFamily="18" charset="0"/>
                <a:cs typeface="Times New Roman" pitchFamily="18" charset="0"/>
              </a:rPr>
              <a:t>Kí hiệu Ø, R</a:t>
            </a:r>
          </a:p>
        </p:txBody>
      </p:sp>
    </p:spTree>
    <p:extLst>
      <p:ext uri="{BB962C8B-B14F-4D97-AF65-F5344CB8AC3E}">
        <p14:creationId xmlns:p14="http://schemas.microsoft.com/office/powerpoint/2010/main" val="3851158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371600" y="2590800"/>
            <a:ext cx="7239000" cy="1143000"/>
          </a:xfrm>
        </p:spPr>
        <p:txBody>
          <a:bodyPr rtlCol="0">
            <a:normAutofit/>
          </a:bodyPr>
          <a:lstStyle/>
          <a:p>
            <a:pPr fontAlgn="auto">
              <a:spcAft>
                <a:spcPts val="0"/>
              </a:spcAft>
              <a:defRPr/>
            </a:pP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Vì</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sao</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phải</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qui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các</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2" name="TextBox 1"/>
          <p:cNvSpPr txBox="1"/>
          <p:nvPr/>
        </p:nvSpPr>
        <p:spPr>
          <a:xfrm>
            <a:off x="1524000" y="990600"/>
            <a:ext cx="3962400" cy="584775"/>
          </a:xfrm>
          <a:prstGeom prst="rect">
            <a:avLst/>
          </a:prstGeom>
          <a:noFill/>
        </p:spPr>
        <p:txBody>
          <a:bodyPr wrap="square" rtlCol="0">
            <a:spAutoFit/>
          </a:bodyPr>
          <a:lstStyle/>
          <a:p>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Câu</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hỏi</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ôn</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tập</a:t>
            </a:r>
            <a:endParaRPr lang="en-US" sz="3200" b="1" u="sng"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checkerboard(across)">
                                      <p:cBhvr>
                                        <p:cTn id="7"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000" b="1" dirty="0">
                <a:solidFill>
                  <a:srgbClr val="FF0000"/>
                </a:solidFill>
                <a:latin typeface="Times New Roman" pitchFamily="18" charset="0"/>
                <a:cs typeface="Times New Roman" pitchFamily="18" charset="0"/>
              </a:rPr>
              <a:t>BÀI 8: BẢN VẼ KỸ THUẬT VÀTIÊU CHUẨN TRÌNH BÀY BẢN VẼ KỸ THUẬT</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981200"/>
            <a:ext cx="7619999" cy="4876800"/>
          </a:xfrm>
        </p:spPr>
      </p:pic>
    </p:spTree>
    <p:extLst>
      <p:ext uri="{BB962C8B-B14F-4D97-AF65-F5344CB8AC3E}">
        <p14:creationId xmlns:p14="http://schemas.microsoft.com/office/powerpoint/2010/main" val="41074578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447800" y="2590800"/>
            <a:ext cx="6781800" cy="1143000"/>
          </a:xfrm>
        </p:spPr>
        <p:txBody>
          <a:bodyPr rtlCol="0">
            <a:normAutofit/>
          </a:bodyPr>
          <a:lstStyle/>
          <a:p>
            <a:pPr fontAlgn="auto">
              <a:spcAft>
                <a:spcPts val="0"/>
              </a:spcAft>
              <a:defRPr/>
            </a:pP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trình</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bày</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gồm</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những</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nào</a:t>
            </a:r>
            <a:r>
              <a:rPr lang="en-US"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checkerboard(across)">
                                      <p:cBhvr>
                                        <p:cTn id="7" dur="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990600"/>
            <a:ext cx="8610600" cy="1173163"/>
          </a:xfrm>
          <a:scene3d>
            <a:camera prst="orthographicFront"/>
            <a:lightRig rig="threePt" dir="t"/>
          </a:scene3d>
          <a:sp3d>
            <a:bevelT w="152400" h="50800" prst="softRound"/>
          </a:sp3d>
        </p:spPr>
        <p:txBody>
          <a:bodyPr rtlCol="0">
            <a:normAutofit/>
          </a:bodyPr>
          <a:lstStyle/>
          <a:p>
            <a:pPr fontAlgn="auto">
              <a:spcAft>
                <a:spcPts val="0"/>
              </a:spcAft>
              <a:defRPr/>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được</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xây</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dưng</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trên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những</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nào</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Có</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những</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qui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định</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gì</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6147" name="Rectangle 3"/>
          <p:cNvSpPr>
            <a:spLocks noGrp="1" noChangeArrowheads="1"/>
          </p:cNvSpPr>
          <p:nvPr>
            <p:ph idx="1"/>
          </p:nvPr>
        </p:nvSpPr>
        <p:spPr>
          <a:xfrm>
            <a:off x="457200" y="2736850"/>
            <a:ext cx="8229600" cy="2216150"/>
          </a:xfrm>
        </p:spPr>
        <p:txBody>
          <a:bodyPr>
            <a:normAutofit lnSpcReduction="10000"/>
          </a:bodyPr>
          <a:lstStyle/>
          <a:p>
            <a:pPr algn="just">
              <a:buFontTx/>
              <a:buNone/>
            </a:pPr>
            <a:r>
              <a:rPr lang="en-US" sz="32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Bản</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vẽ</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kỹ</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thuật</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được</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xây</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dựng</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effectLst>
                  <a:outerShdw blurRad="38100" dist="38100" dir="2700000" algn="tl">
                    <a:srgbClr val="000000">
                      <a:alpha val="43137"/>
                    </a:srgbClr>
                  </a:outerShdw>
                </a:effectLst>
                <a:latin typeface="Times New Roman" pitchFamily="18" charset="0"/>
                <a:cs typeface="Times New Roman" pitchFamily="18" charset="0"/>
              </a:rPr>
              <a:t>theo</a:t>
            </a:r>
            <a:r>
              <a:rPr lang="en-US" sz="3200" b="1" dirty="0">
                <a:effectLst>
                  <a:outerShdw blurRad="38100" dist="38100" dir="2700000" algn="tl">
                    <a:srgbClr val="000000">
                      <a:alpha val="43137"/>
                    </a:srgbClr>
                  </a:outerShdw>
                </a:effectLst>
                <a:latin typeface="Times New Roman" pitchFamily="18" charset="0"/>
                <a:cs typeface="Times New Roman" pitchFamily="18" charset="0"/>
              </a:rPr>
              <a:t>:</a:t>
            </a:r>
          </a:p>
          <a:p>
            <a:pPr algn="just">
              <a:buFontTx/>
              <a:buNone/>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Việt</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Nam(TCVN)</a:t>
            </a:r>
          </a:p>
          <a:p>
            <a:pPr>
              <a:buFontTx/>
              <a:buNone/>
            </a:pPr>
            <a:r>
              <a:rPr lang="en-US" sz="3200" b="1" dirty="0">
                <a:latin typeface="Times New Roman" pitchFamily="18" charset="0"/>
                <a:cs typeface="Times New Roman" pitchFamily="18" charset="0"/>
              </a:rPr>
              <a:t> -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Tiêu</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chuẩn</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Quốc</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a:t>
            </a:r>
            <a:r>
              <a:rPr lang="en-US" sz="3200" b="1" u="sng" dirty="0" err="1">
                <a:effectLst>
                  <a:outerShdw blurRad="38100" dist="38100" dir="2700000" algn="tl">
                    <a:srgbClr val="000000">
                      <a:alpha val="43137"/>
                    </a:srgbClr>
                  </a:outerShdw>
                </a:effectLst>
                <a:latin typeface="Times New Roman" pitchFamily="18" charset="0"/>
                <a:cs typeface="Times New Roman" pitchFamily="18" charset="0"/>
              </a:rPr>
              <a:t>tế</a:t>
            </a:r>
            <a:r>
              <a:rPr lang="en-US" sz="3200" b="1" u="sng" dirty="0">
                <a:effectLst>
                  <a:outerShdw blurRad="38100" dist="38100" dir="2700000" algn="tl">
                    <a:srgbClr val="000000">
                      <a:alpha val="43137"/>
                    </a:srgbClr>
                  </a:outerShdw>
                </a:effectLst>
                <a:latin typeface="Times New Roman" pitchFamily="18" charset="0"/>
                <a:cs typeface="Times New Roman" pitchFamily="18" charset="0"/>
              </a:rPr>
              <a:t> (ISO):</a:t>
            </a:r>
            <a:r>
              <a:rPr lang="en-US" sz="3200" dirty="0"/>
              <a:t>(International Organization for Standardization)</a:t>
            </a:r>
            <a:endParaRPr lang="en-US" sz="3200" b="1" u="sng"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2000" fill="hold"/>
                                        <p:tgtEl>
                                          <p:spTgt spid="6146"/>
                                        </p:tgtEl>
                                        <p:attrNameLst>
                                          <p:attrName>ppt_x</p:attrName>
                                        </p:attrNameLst>
                                      </p:cBhvr>
                                      <p:tavLst>
                                        <p:tav tm="0">
                                          <p:val>
                                            <p:strVal val="#ppt_x"/>
                                          </p:val>
                                        </p:tav>
                                        <p:tav tm="100000">
                                          <p:val>
                                            <p:strVal val="#ppt_x"/>
                                          </p:val>
                                        </p:tav>
                                      </p:tavLst>
                                    </p:anim>
                                    <p:anim calcmode="lin" valueType="num">
                                      <p:cBhvr additive="base">
                                        <p:cTn id="8" dur="2000" fill="hold"/>
                                        <p:tgtEl>
                                          <p:spTgt spid="614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xEl>
                                              <p:pRg st="0" end="0"/>
                                            </p:txEl>
                                          </p:spTgt>
                                        </p:tgtEl>
                                        <p:attrNameLst>
                                          <p:attrName>style.visibility</p:attrName>
                                        </p:attrNameLst>
                                      </p:cBhvr>
                                      <p:to>
                                        <p:strVal val="visible"/>
                                      </p:to>
                                    </p:set>
                                    <p:anim calcmode="lin" valueType="num">
                                      <p:cBhvr additive="base">
                                        <p:cTn id="13" dur="20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7">
                                            <p:txEl>
                                              <p:pRg st="1" end="1"/>
                                            </p:txEl>
                                          </p:spTgt>
                                        </p:tgtEl>
                                        <p:attrNameLst>
                                          <p:attrName>style.visibility</p:attrName>
                                        </p:attrNameLst>
                                      </p:cBhvr>
                                      <p:to>
                                        <p:strVal val="visible"/>
                                      </p:to>
                                    </p:set>
                                    <p:anim calcmode="lin" valueType="num">
                                      <p:cBhvr additive="base">
                                        <p:cTn id="19" dur="20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6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47">
                                            <p:txEl>
                                              <p:pRg st="2" end="2"/>
                                            </p:txEl>
                                          </p:spTgt>
                                        </p:tgtEl>
                                        <p:attrNameLst>
                                          <p:attrName>style.visibility</p:attrName>
                                        </p:attrNameLst>
                                      </p:cBhvr>
                                      <p:to>
                                        <p:strVal val="visible"/>
                                      </p:to>
                                    </p:set>
                                    <p:anim calcmode="lin" valueType="num">
                                      <p:cBhvr additive="base">
                                        <p:cTn id="25" dur="20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614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9144000" cy="1325563"/>
          </a:xfrm>
        </p:spPr>
        <p:txBody>
          <a:bodyPr/>
          <a:lstStyle/>
          <a:p>
            <a:r>
              <a:rPr lang="en-US" sz="3200" dirty="0">
                <a:solidFill>
                  <a:srgbClr val="FF0000"/>
                </a:solidFill>
                <a:latin typeface="Times New Roman" pitchFamily="18" charset="0"/>
                <a:cs typeface="Times New Roman" pitchFamily="18" charset="0"/>
              </a:rPr>
              <a:t>I. KHÁI NIỆM, VAI TRÒ CỦA BẢN VẼ KĨ THUẬT</a:t>
            </a:r>
            <a:br>
              <a:rPr lang="en-US" sz="3200" dirty="0">
                <a:solidFill>
                  <a:srgbClr val="FF0000"/>
                </a:solidFill>
                <a:latin typeface="Times New Roman" pitchFamily="18" charset="0"/>
                <a:cs typeface="Times New Roman" pitchFamily="18" charset="0"/>
              </a:rPr>
            </a:b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2287526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a:solidFill>
                  <a:srgbClr val="C00000"/>
                </a:solidFill>
                <a:latin typeface="Times New Roman" pitchFamily="18" charset="0"/>
                <a:cs typeface="Times New Roman" pitchFamily="18" charset="0"/>
              </a:rPr>
              <a:t>Quan</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sát</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và</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mô</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tả</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đặc</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điểm</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của</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chiếc</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bàn</a:t>
            </a:r>
            <a:r>
              <a:rPr lang="en-US" sz="3600" dirty="0">
                <a:solidFill>
                  <a:srgbClr val="C00000"/>
                </a:solidFill>
                <a:latin typeface="Times New Roman" pitchFamily="18" charset="0"/>
                <a:cs typeface="Times New Roman" pitchFamily="18" charset="0"/>
              </a:rPr>
              <a:t>.</a:t>
            </a:r>
            <a:endParaRPr lang="vi-VN" sz="3600" dirty="0">
              <a:solidFill>
                <a:srgbClr val="C00000"/>
              </a:solidFill>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457200" y="1524000"/>
            <a:ext cx="8229600" cy="5181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smtClean="0">
                <a:solidFill>
                  <a:srgbClr val="C00000"/>
                </a:solidFill>
                <a:latin typeface="Times New Roman" pitchFamily="18" charset="0"/>
                <a:cs typeface="Times New Roman" pitchFamily="18" charset="0"/>
              </a:rPr>
              <a:t>1. KHÁI </a:t>
            </a:r>
            <a:r>
              <a:rPr lang="en-US" sz="3600" dirty="0">
                <a:solidFill>
                  <a:srgbClr val="C00000"/>
                </a:solidFill>
                <a:latin typeface="Times New Roman" pitchFamily="18" charset="0"/>
                <a:cs typeface="Times New Roman" pitchFamily="18" charset="0"/>
              </a:rPr>
              <a:t>NIỆM</a:t>
            </a:r>
            <a:endParaRPr lang="vi-VN" sz="36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342900" lvl="1" indent="-342900" algn="just">
              <a:buFont typeface="Arial" pitchFamily="34" charset="0"/>
              <a:buChar char="•"/>
            </a:pPr>
            <a:r>
              <a:rPr lang="vi-VN" dirty="0">
                <a:latin typeface="Times New Roman" pitchFamily="18" charset="0"/>
                <a:cs typeface="Times New Roman" pitchFamily="18" charset="0"/>
              </a:rPr>
              <a:t>Bản vẽ kĩ thuật là tài liệu kĩ thuật, được trình bày dưới dạng hình vẽ, diễn tả hình dạng, kết cấu, các thông tin về kích thước, vật liệu, yêu cầu kĩ thuật ... của sản phẩm</a:t>
            </a:r>
          </a:p>
          <a:p>
            <a:endParaRPr lang="vi-V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9143999" cy="6858000"/>
          </a:xfrm>
          <a:prstGeom prst="rect">
            <a:avLst/>
          </a:prstGeom>
          <a:noFill/>
          <a:ln w="9525">
            <a:noFill/>
            <a:miter lim="800000"/>
            <a:headEnd/>
            <a:tailEnd/>
          </a:ln>
          <a:effectLst/>
        </p:spPr>
      </p:pic>
      <p:sp>
        <p:nvSpPr>
          <p:cNvPr id="5" name="Rectangle 4"/>
          <p:cNvSpPr/>
          <p:nvPr/>
        </p:nvSpPr>
        <p:spPr>
          <a:xfrm>
            <a:off x="0" y="0"/>
            <a:ext cx="2514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rocess 20 16x9">
  <a:themeElements>
    <a:clrScheme name="Phóng tác">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Xích đạ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702</TotalTime>
  <Words>1096</Words>
  <Application>Microsoft Office PowerPoint</Application>
  <PresentationFormat>On-screen Show (4:3)</PresentationFormat>
  <Paragraphs>103</Paragraphs>
  <Slides>30</Slides>
  <Notes>1</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Process 20 16x9</vt:lpstr>
      <vt:lpstr>Office Theme</vt:lpstr>
      <vt:lpstr>Vì sao nói bản vẽ kỹ thuật là ngôn ngữ dùng trong kỹ thuật?</vt:lpstr>
      <vt:lpstr>PowerPoint Presentation</vt:lpstr>
      <vt:lpstr>BÀI 8: BẢN VẼ KỸ THUẬT VÀTIÊU CHUẨN TRÌNH BÀY BẢN VẼ KỸ THUẬT</vt:lpstr>
      <vt:lpstr>      Bản vẽ kỹ thuật được xây dưng trên những tiêu chuẩn nào? Có những qui định gì?</vt:lpstr>
      <vt:lpstr>I. KHÁI NIỆM, VAI TRÒ CỦA BẢN VẼ KĨ THUẬT </vt:lpstr>
      <vt:lpstr>Quan sát và mô tả đặc điểm của chiếc bàn.</vt:lpstr>
      <vt:lpstr>1. KHÁI NIỆM</vt:lpstr>
      <vt:lpstr>PowerPoint Presentation</vt:lpstr>
      <vt:lpstr>PowerPoint Presentation</vt:lpstr>
      <vt:lpstr>VAI TRÒ</vt:lpstr>
      <vt:lpstr>II.TIÊU CHUẨN TRÌNH BÀY BẢN VẼ KĨ THUẬT 1. KHỔ GIẤY</vt:lpstr>
      <vt:lpstr>Vì sao bản vẽ kỹ thuật phải vẽ theo các khổ giấy nhất định?</vt:lpstr>
      <vt:lpstr>Việc qui định khổ giấy có liên quan gì đến các thiết bị sản suất và in ấn?</vt:lpstr>
      <vt:lpstr>       Quan sát hình 1.1 và bản 1.1 SGK. Cách chia khổ giấy A0, A1, A2, A3, A4 như thế nào?</vt:lpstr>
      <vt:lpstr>PowerPoint Presentation</vt:lpstr>
      <vt:lpstr>Thế nào là tỉ lệ của bản vẽ? </vt:lpstr>
      <vt:lpstr>2. TỈ LỆ BẢN VẼ</vt:lpstr>
      <vt:lpstr>Theo TCVN 7286(ISO 5455: 1971) qui định tỉ lệ dùng trên các loại bản vẽ như thế nào?</vt:lpstr>
      <vt:lpstr>3. NÉT VẼ</vt:lpstr>
      <vt:lpstr>Các hình biểu diễn trên Bản vẽ kỹ thuật được thể hiện bằng nhiều nét vẽ khác nhau. - Theo TCVN 8 – 20: 2002 (ISO 128 – 20: 1996) quy định tên gọi, hình dạng, chiều rộng và ứng dụng của các nét vẽ như sau:</vt:lpstr>
      <vt:lpstr>Việc qui định chiều rộng của nét vẽ có liên quan gì đến bút vẽ? </vt:lpstr>
      <vt:lpstr>Yêu cầu của chữ viết trên bản vẽ kỹ thuật như thế nào?</vt:lpstr>
      <vt:lpstr>4. CHỮ VIẾT</vt:lpstr>
      <vt:lpstr>PowerPoint Presentation</vt:lpstr>
      <vt:lpstr>Xem hình và nêu nhận xét về kiểu dáng cấu tạo, và kích thước của các phần chữ?</vt:lpstr>
      <vt:lpstr>5. GHI KÍCH THƯỚC</vt:lpstr>
      <vt:lpstr>PowerPoint Presentation</vt:lpstr>
      <vt:lpstr>Theo TCVN 5705: 1993 quy định kích thước dài, kích thước góc trên các bản vẽ và tài liệu kỹ thuật như sau:</vt:lpstr>
      <vt:lpstr>Vì sao phải qui định các tiêu chuẩn bản vẽ kỹ thuật ?</vt:lpstr>
      <vt:lpstr>Tiêu chuẩn trình bày bản vẽ kỹ thuật gồm những tiêu chuẩn nào? </vt:lpstr>
    </vt:vector>
  </TitlesOfParts>
  <Manager>TV_STEM</Manager>
  <Company>TV_STEM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TV_STEM</dc:title>
  <dc:subject>TV_STEM</dc:subject>
  <dc:creator>TV_STEM</dc:creator>
  <cp:keywords>TV_STEM</cp:keywords>
  <dc:description>TV_STEM</dc:description>
  <cp:lastModifiedBy>Windows User</cp:lastModifiedBy>
  <cp:revision>71</cp:revision>
  <dcterms:created xsi:type="dcterms:W3CDTF">2007-08-01T14:17:38Z</dcterms:created>
  <dcterms:modified xsi:type="dcterms:W3CDTF">2022-11-08T12:12:37Z</dcterms:modified>
  <cp:category>TV_STEM</cp:category>
</cp:coreProperties>
</file>