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2"/>
  </p:notesMasterIdLst>
  <p:sldIdLst>
    <p:sldId id="285" r:id="rId2"/>
    <p:sldId id="287" r:id="rId3"/>
    <p:sldId id="256" r:id="rId4"/>
    <p:sldId id="259" r:id="rId5"/>
    <p:sldId id="258" r:id="rId6"/>
    <p:sldId id="260" r:id="rId7"/>
    <p:sldId id="261" r:id="rId8"/>
    <p:sldId id="262" r:id="rId9"/>
    <p:sldId id="281" r:id="rId10"/>
    <p:sldId id="288" r:id="rId11"/>
    <p:sldId id="289" r:id="rId12"/>
    <p:sldId id="264" r:id="rId13"/>
    <p:sldId id="265" r:id="rId14"/>
    <p:sldId id="290" r:id="rId15"/>
    <p:sldId id="291" r:id="rId16"/>
    <p:sldId id="292" r:id="rId17"/>
    <p:sldId id="263" r:id="rId18"/>
    <p:sldId id="293" r:id="rId19"/>
    <p:sldId id="266" r:id="rId20"/>
    <p:sldId id="294" r:id="rId21"/>
    <p:sldId id="295" r:id="rId22"/>
    <p:sldId id="297" r:id="rId23"/>
    <p:sldId id="296" r:id="rId24"/>
    <p:sldId id="257" r:id="rId25"/>
    <p:sldId id="298" r:id="rId26"/>
    <p:sldId id="299" r:id="rId27"/>
    <p:sldId id="301" r:id="rId28"/>
    <p:sldId id="302" r:id="rId29"/>
    <p:sldId id="303" r:id="rId30"/>
    <p:sldId id="30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3903"/>
    <a:srgbClr val="F6F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4" d="100"/>
          <a:sy n="54" d="100"/>
        </p:scale>
        <p:origin x="-634"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20F2E4-E774-4E14-9C00-28A17CFA5685}" type="datetimeFigureOut">
              <a:rPr lang="en-US" smtClean="0"/>
              <a:t>12/20/2022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48437E-4A04-4E13-8911-FC0FC0E6499B}" type="slidenum">
              <a:rPr lang="en-US" smtClean="0"/>
              <a:t>‹#›</a:t>
            </a:fld>
            <a:endParaRPr lang="en-US"/>
          </a:p>
        </p:txBody>
      </p:sp>
    </p:spTree>
    <p:extLst>
      <p:ext uri="{BB962C8B-B14F-4D97-AF65-F5344CB8AC3E}">
        <p14:creationId xmlns:p14="http://schemas.microsoft.com/office/powerpoint/2010/main" val="2911470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a:lstStyle/>
          <a:p>
            <a:pPr eaLnBrk="1" hangingPunct="1"/>
            <a:endParaRPr lang="en-GB" altLang="en-US"/>
          </a:p>
        </p:txBody>
      </p:sp>
      <p:sp>
        <p:nvSpPr>
          <p:cNvPr id="15364" name="Slide Number Placeholder 3"/>
          <p:cNvSpPr>
            <a:spLocks noGrp="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B40ED24-C9AA-4D2B-A95C-377507A8B3C8}" type="slidenum">
              <a:rPr lang="en-US" altLang="en-US">
                <a:latin typeface="Times New Roman" panose="02020603050405020304" pitchFamily="18" charset="0"/>
              </a:rPr>
              <a:pPr/>
              <a:t>19</a:t>
            </a:fld>
            <a:endParaRPr lang="en-US" altLang="en-US">
              <a:latin typeface="Times New Roman" panose="02020603050405020304" pitchFamily="18" charset="0"/>
            </a:endParaRPr>
          </a:p>
        </p:txBody>
      </p:sp>
    </p:spTree>
    <p:extLst>
      <p:ext uri="{BB962C8B-B14F-4D97-AF65-F5344CB8AC3E}">
        <p14:creationId xmlns:p14="http://schemas.microsoft.com/office/powerpoint/2010/main" val="148554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12/20/2022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10.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5" name="Rectangle 7"/>
          <p:cNvSpPr>
            <a:spLocks noChangeArrowheads="1"/>
          </p:cNvSpPr>
          <p:nvPr/>
        </p:nvSpPr>
        <p:spPr bwMode="auto">
          <a:xfrm>
            <a:off x="1905000" y="1524000"/>
            <a:ext cx="4876800" cy="4876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pic>
        <p:nvPicPr>
          <p:cNvPr id="58376" name="Picture 8" descr="hinh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438400"/>
            <a:ext cx="31242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7" name="AutoShape 9"/>
          <p:cNvSpPr>
            <a:spLocks noChangeArrowheads="1"/>
          </p:cNvSpPr>
          <p:nvPr/>
        </p:nvSpPr>
        <p:spPr bwMode="auto">
          <a:xfrm rot="5400000">
            <a:off x="2781300" y="2171700"/>
            <a:ext cx="3200400" cy="2209800"/>
          </a:xfrm>
          <a:prstGeom prst="parallelogram">
            <a:avLst>
              <a:gd name="adj" fmla="val 51058"/>
            </a:avLst>
          </a:prstGeom>
          <a:gradFill rotWithShape="1">
            <a:gsLst>
              <a:gs pos="0">
                <a:srgbClr val="CCFF99"/>
              </a:gs>
              <a:gs pos="50000">
                <a:srgbClr val="EAFFD5"/>
              </a:gs>
              <a:gs pos="100000">
                <a:srgbClr val="CCFF99"/>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78" name="Rectangle 10"/>
          <p:cNvSpPr>
            <a:spLocks noChangeArrowheads="1"/>
          </p:cNvSpPr>
          <p:nvPr/>
        </p:nvSpPr>
        <p:spPr bwMode="auto">
          <a:xfrm>
            <a:off x="7086600" y="838200"/>
            <a:ext cx="3352800" cy="2286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79" name="Rectangle 11"/>
          <p:cNvSpPr>
            <a:spLocks noChangeArrowheads="1"/>
          </p:cNvSpPr>
          <p:nvPr/>
        </p:nvSpPr>
        <p:spPr bwMode="auto">
          <a:xfrm>
            <a:off x="7086600" y="3733800"/>
            <a:ext cx="3352800" cy="2667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80" name="Text Box 12"/>
          <p:cNvSpPr txBox="1">
            <a:spLocks noChangeArrowheads="1"/>
          </p:cNvSpPr>
          <p:nvPr/>
        </p:nvSpPr>
        <p:spPr bwMode="auto">
          <a:xfrm>
            <a:off x="3505201" y="2955926"/>
            <a:ext cx="19589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000" b="1">
                <a:solidFill>
                  <a:srgbClr val="009900"/>
                </a:solidFill>
                <a:latin typeface="Times New Roman" panose="02020603050405020304" pitchFamily="18" charset="0"/>
              </a:rPr>
              <a:t>Mặt phẳng cắt</a:t>
            </a:r>
          </a:p>
        </p:txBody>
      </p:sp>
      <p:sp>
        <p:nvSpPr>
          <p:cNvPr id="17416" name="Text Box 13"/>
          <p:cNvSpPr txBox="1">
            <a:spLocks noChangeArrowheads="1"/>
          </p:cNvSpPr>
          <p:nvPr/>
        </p:nvSpPr>
        <p:spPr bwMode="auto">
          <a:xfrm>
            <a:off x="4114800" y="76200"/>
            <a:ext cx="4267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400" b="1">
                <a:solidFill>
                  <a:srgbClr val="0000FF"/>
                </a:solidFill>
                <a:latin typeface="Times New Roman" panose="02020603050405020304" pitchFamily="18" charset="0"/>
              </a:rPr>
              <a:t>KIỂM TRA BÀI CŨ</a:t>
            </a:r>
            <a:endParaRPr lang="en-US" altLang="en-US" sz="2400" b="1" u="sng">
              <a:solidFill>
                <a:srgbClr val="FF3300"/>
              </a:solidFill>
              <a:latin typeface="Times New Roman" panose="02020603050405020304" pitchFamily="18" charset="0"/>
            </a:endParaRPr>
          </a:p>
        </p:txBody>
      </p:sp>
      <p:sp>
        <p:nvSpPr>
          <p:cNvPr id="58382" name="Text Box 14"/>
          <p:cNvSpPr txBox="1">
            <a:spLocks noChangeArrowheads="1"/>
          </p:cNvSpPr>
          <p:nvPr/>
        </p:nvSpPr>
        <p:spPr bwMode="auto">
          <a:xfrm>
            <a:off x="1828800" y="609601"/>
            <a:ext cx="5029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000">
                <a:latin typeface="Times New Roman" panose="02020603050405020304" pitchFamily="18" charset="0"/>
                <a:cs typeface="Times New Roman" panose="02020603050405020304" pitchFamily="18" charset="0"/>
              </a:rPr>
              <a:t> </a:t>
            </a:r>
            <a:r>
              <a:rPr lang="en-US" altLang="en-US" sz="2000">
                <a:solidFill>
                  <a:srgbClr val="0000FF"/>
                </a:solidFill>
                <a:latin typeface="Times New Roman" panose="02020603050405020304" pitchFamily="18" charset="0"/>
                <a:cs typeface="Times New Roman" panose="02020603050405020304" pitchFamily="18" charset="0"/>
              </a:rPr>
              <a:t> </a:t>
            </a:r>
            <a:r>
              <a:rPr lang="en-US" altLang="en-US" sz="2000" b="1" i="1">
                <a:solidFill>
                  <a:srgbClr val="0000FF"/>
                </a:solidFill>
                <a:latin typeface="Times New Roman" panose="02020603050405020304" pitchFamily="18" charset="0"/>
                <a:cs typeface="Times New Roman" panose="02020603050405020304" pitchFamily="18" charset="0"/>
              </a:rPr>
              <a:t>Mặt cắt ? Hình cắt</a:t>
            </a:r>
            <a:r>
              <a:rPr lang="en-US" altLang="en-US" sz="2000" b="1">
                <a:solidFill>
                  <a:srgbClr val="0000FF"/>
                </a:solidFill>
                <a:latin typeface="Times New Roman" panose="02020603050405020304" pitchFamily="18" charset="0"/>
                <a:cs typeface="Times New Roman" panose="02020603050405020304" pitchFamily="18" charset="0"/>
              </a:rPr>
              <a:t> ?</a:t>
            </a:r>
            <a:r>
              <a:rPr lang="en-US" altLang="en-US" sz="2000">
                <a:solidFill>
                  <a:srgbClr val="0000FF"/>
                </a:solidFill>
                <a:latin typeface="Times New Roman" panose="02020603050405020304" pitchFamily="18" charset="0"/>
                <a:cs typeface="Times New Roman" panose="02020603050405020304" pitchFamily="18" charset="0"/>
              </a:rPr>
              <a:t> Vẽ mặt cắt và hình cắt của vật thể ở vị trí cắt như hình dưới đây.</a:t>
            </a:r>
          </a:p>
        </p:txBody>
      </p:sp>
      <p:sp>
        <p:nvSpPr>
          <p:cNvPr id="58387" name="Rectangle 19" descr="Wide upward diagonal"/>
          <p:cNvSpPr>
            <a:spLocks noChangeArrowheads="1"/>
          </p:cNvSpPr>
          <p:nvPr/>
        </p:nvSpPr>
        <p:spPr bwMode="auto">
          <a:xfrm>
            <a:off x="7924800" y="15240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89" name="Rectangle 21" descr="Wide upward diagonal"/>
          <p:cNvSpPr>
            <a:spLocks noChangeArrowheads="1"/>
          </p:cNvSpPr>
          <p:nvPr/>
        </p:nvSpPr>
        <p:spPr bwMode="auto">
          <a:xfrm>
            <a:off x="9144000" y="15240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0" name="Rectangle 22" descr="Wide upward diagonal"/>
          <p:cNvSpPr>
            <a:spLocks noChangeArrowheads="1"/>
          </p:cNvSpPr>
          <p:nvPr/>
        </p:nvSpPr>
        <p:spPr bwMode="auto">
          <a:xfrm>
            <a:off x="8001000" y="52578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1" name="Rectangle 23" descr="Wide upward diagonal"/>
          <p:cNvSpPr>
            <a:spLocks noChangeArrowheads="1"/>
          </p:cNvSpPr>
          <p:nvPr/>
        </p:nvSpPr>
        <p:spPr bwMode="auto">
          <a:xfrm>
            <a:off x="9220200" y="52578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2" name="Rectangle 24"/>
          <p:cNvSpPr>
            <a:spLocks noChangeArrowheads="1"/>
          </p:cNvSpPr>
          <p:nvPr/>
        </p:nvSpPr>
        <p:spPr bwMode="auto">
          <a:xfrm>
            <a:off x="8001000" y="4191000"/>
            <a:ext cx="1600200" cy="1066800"/>
          </a:xfrm>
          <a:prstGeom prst="rect">
            <a:avLst/>
          </a:prstGeom>
          <a:gradFill rotWithShape="1">
            <a:gsLst>
              <a:gs pos="0">
                <a:srgbClr val="CFCFCF"/>
              </a:gs>
              <a:gs pos="100000">
                <a:srgbClr val="808080"/>
              </a:gs>
            </a:gsLst>
            <a:lin ang="5400000" scaled="1"/>
          </a:gra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3" name="Oval 25"/>
          <p:cNvSpPr>
            <a:spLocks noChangeArrowheads="1"/>
          </p:cNvSpPr>
          <p:nvPr/>
        </p:nvSpPr>
        <p:spPr bwMode="auto">
          <a:xfrm>
            <a:off x="8382000" y="4343400"/>
            <a:ext cx="762000" cy="762000"/>
          </a:xfrm>
          <a:prstGeom prst="ellipse">
            <a:avLst/>
          </a:prstGeom>
          <a:solidFill>
            <a:schemeClr val="bg1"/>
          </a:solidFill>
          <a:ln w="254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4" name="Text Box 26"/>
          <p:cNvSpPr txBox="1">
            <a:spLocks noChangeArrowheads="1"/>
          </p:cNvSpPr>
          <p:nvPr/>
        </p:nvSpPr>
        <p:spPr bwMode="auto">
          <a:xfrm>
            <a:off x="8001000" y="3124201"/>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800" b="1" i="1">
                <a:solidFill>
                  <a:srgbClr val="0000FF"/>
                </a:solidFill>
                <a:latin typeface="Times New Roman" panose="02020603050405020304" pitchFamily="18" charset="0"/>
              </a:rPr>
              <a:t>Hình cắt</a:t>
            </a:r>
          </a:p>
        </p:txBody>
      </p:sp>
      <p:sp>
        <p:nvSpPr>
          <p:cNvPr id="58395" name="Text Box 27"/>
          <p:cNvSpPr txBox="1">
            <a:spLocks noChangeArrowheads="1"/>
          </p:cNvSpPr>
          <p:nvPr/>
        </p:nvSpPr>
        <p:spPr bwMode="auto">
          <a:xfrm>
            <a:off x="8077200" y="228601"/>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800" b="1" i="1">
                <a:solidFill>
                  <a:srgbClr val="0000FF"/>
                </a:solidFill>
                <a:latin typeface="Times New Roman" panose="02020603050405020304" pitchFamily="18" charset="0"/>
              </a:rPr>
              <a:t>Mặt cắt</a:t>
            </a:r>
          </a:p>
        </p:txBody>
      </p:sp>
      <p:sp>
        <p:nvSpPr>
          <p:cNvPr id="58396" name="AutoShape 28"/>
          <p:cNvSpPr>
            <a:spLocks noChangeArrowheads="1"/>
          </p:cNvSpPr>
          <p:nvPr/>
        </p:nvSpPr>
        <p:spPr bwMode="auto">
          <a:xfrm rot="19644445">
            <a:off x="2057400" y="5105400"/>
            <a:ext cx="838200" cy="685800"/>
          </a:xfrm>
          <a:prstGeom prst="rightArrow">
            <a:avLst>
              <a:gd name="adj1" fmla="val 52722"/>
              <a:gd name="adj2" fmla="val 36395"/>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17427" name="AutoShape 29">
            <a:hlinkClick r:id="rId3" action="ppaction://hlinksldjump" highlightClick="1"/>
          </p:cNvPr>
          <p:cNvSpPr>
            <a:spLocks noChangeArrowheads="1"/>
          </p:cNvSpPr>
          <p:nvPr/>
        </p:nvSpPr>
        <p:spPr bwMode="auto">
          <a:xfrm>
            <a:off x="9982200" y="6477000"/>
            <a:ext cx="533400" cy="381000"/>
          </a:xfrm>
          <a:prstGeom prst="actionButtonHome">
            <a:avLst/>
          </a:prstGeom>
          <a:solidFill>
            <a:srgbClr val="0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8" name="Rectangle 30"/>
          <p:cNvSpPr>
            <a:spLocks noChangeArrowheads="1"/>
          </p:cNvSpPr>
          <p:nvPr/>
        </p:nvSpPr>
        <p:spPr bwMode="auto">
          <a:xfrm>
            <a:off x="8382000" y="5257800"/>
            <a:ext cx="838200" cy="838200"/>
          </a:xfrm>
          <a:prstGeom prst="rect">
            <a:avLst/>
          </a:prstGeom>
          <a:gradFill rotWithShape="1">
            <a:gsLst>
              <a:gs pos="0">
                <a:srgbClr val="CFCFCF"/>
              </a:gs>
              <a:gs pos="100000">
                <a:srgbClr val="808080"/>
              </a:gs>
            </a:gsLst>
            <a:lin ang="5400000" scaled="1"/>
          </a:gra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Tree>
    <p:extLst>
      <p:ext uri="{BB962C8B-B14F-4D97-AF65-F5344CB8AC3E}">
        <p14:creationId xmlns:p14="http://schemas.microsoft.com/office/powerpoint/2010/main" val="22183511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8382"/>
                                        </p:tgtEl>
                                        <p:attrNameLst>
                                          <p:attrName>style.visibility</p:attrName>
                                        </p:attrNameLst>
                                      </p:cBhvr>
                                      <p:to>
                                        <p:strVal val="visible"/>
                                      </p:to>
                                    </p:set>
                                    <p:animEffect transition="in" filter="strips(downRight)">
                                      <p:cBhvr>
                                        <p:cTn id="7" dur="500"/>
                                        <p:tgtEl>
                                          <p:spTgt spid="58382"/>
                                        </p:tgtEl>
                                      </p:cBhvr>
                                    </p:animEffect>
                                  </p:childTnLst>
                                </p:cTn>
                              </p:par>
                            </p:childTnLst>
                          </p:cTn>
                        </p:par>
                        <p:par>
                          <p:cTn id="8" fill="hold" nodeType="afterGroup">
                            <p:stCondLst>
                              <p:cond delay="500"/>
                            </p:stCondLst>
                            <p:childTnLst>
                              <p:par>
                                <p:cTn id="9" presetID="23" presetClass="entr" presetSubtype="16" fill="hold" nodeType="afterEffect">
                                  <p:stCondLst>
                                    <p:cond delay="0"/>
                                  </p:stCondLst>
                                  <p:childTnLst>
                                    <p:set>
                                      <p:cBhvr>
                                        <p:cTn id="10" dur="1" fill="hold">
                                          <p:stCondLst>
                                            <p:cond delay="0"/>
                                          </p:stCondLst>
                                        </p:cTn>
                                        <p:tgtEl>
                                          <p:spTgt spid="58376"/>
                                        </p:tgtEl>
                                        <p:attrNameLst>
                                          <p:attrName>style.visibility</p:attrName>
                                        </p:attrNameLst>
                                      </p:cBhvr>
                                      <p:to>
                                        <p:strVal val="visible"/>
                                      </p:to>
                                    </p:set>
                                    <p:anim calcmode="lin" valueType="num">
                                      <p:cBhvr>
                                        <p:cTn id="11" dur="500" fill="hold"/>
                                        <p:tgtEl>
                                          <p:spTgt spid="58376"/>
                                        </p:tgtEl>
                                        <p:attrNameLst>
                                          <p:attrName>ppt_w</p:attrName>
                                        </p:attrNameLst>
                                      </p:cBhvr>
                                      <p:tavLst>
                                        <p:tav tm="0">
                                          <p:val>
                                            <p:fltVal val="0"/>
                                          </p:val>
                                        </p:tav>
                                        <p:tav tm="100000">
                                          <p:val>
                                            <p:strVal val="#ppt_w"/>
                                          </p:val>
                                        </p:tav>
                                      </p:tavLst>
                                    </p:anim>
                                    <p:anim calcmode="lin" valueType="num">
                                      <p:cBhvr>
                                        <p:cTn id="12" dur="500" fill="hold"/>
                                        <p:tgtEl>
                                          <p:spTgt spid="58376"/>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58375"/>
                                        </p:tgtEl>
                                        <p:attrNameLst>
                                          <p:attrName>style.visibility</p:attrName>
                                        </p:attrNameLst>
                                      </p:cBhvr>
                                      <p:to>
                                        <p:strVal val="visible"/>
                                      </p:to>
                                    </p:set>
                                    <p:anim calcmode="lin" valueType="num">
                                      <p:cBhvr>
                                        <p:cTn id="15" dur="500" fill="hold"/>
                                        <p:tgtEl>
                                          <p:spTgt spid="58375"/>
                                        </p:tgtEl>
                                        <p:attrNameLst>
                                          <p:attrName>ppt_w</p:attrName>
                                        </p:attrNameLst>
                                      </p:cBhvr>
                                      <p:tavLst>
                                        <p:tav tm="0">
                                          <p:val>
                                            <p:fltVal val="0"/>
                                          </p:val>
                                        </p:tav>
                                        <p:tav tm="100000">
                                          <p:val>
                                            <p:strVal val="#ppt_w"/>
                                          </p:val>
                                        </p:tav>
                                      </p:tavLst>
                                    </p:anim>
                                    <p:anim calcmode="lin" valueType="num">
                                      <p:cBhvr>
                                        <p:cTn id="16" dur="500" fill="hold"/>
                                        <p:tgtEl>
                                          <p:spTgt spid="58375"/>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1" fill="hold" grpId="0" nodeType="clickEffect">
                                  <p:stCondLst>
                                    <p:cond delay="0"/>
                                  </p:stCondLst>
                                  <p:childTnLst>
                                    <p:set>
                                      <p:cBhvr>
                                        <p:cTn id="20" dur="1" fill="hold">
                                          <p:stCondLst>
                                            <p:cond delay="0"/>
                                          </p:stCondLst>
                                        </p:cTn>
                                        <p:tgtEl>
                                          <p:spTgt spid="58377"/>
                                        </p:tgtEl>
                                        <p:attrNameLst>
                                          <p:attrName>style.visibility</p:attrName>
                                        </p:attrNameLst>
                                      </p:cBhvr>
                                      <p:to>
                                        <p:strVal val="visible"/>
                                      </p:to>
                                    </p:set>
                                    <p:anim calcmode="lin" valueType="num">
                                      <p:cBhvr additive="base">
                                        <p:cTn id="21" dur="500" fill="hold"/>
                                        <p:tgtEl>
                                          <p:spTgt spid="58377"/>
                                        </p:tgtEl>
                                        <p:attrNameLst>
                                          <p:attrName>ppt_x</p:attrName>
                                        </p:attrNameLst>
                                      </p:cBhvr>
                                      <p:tavLst>
                                        <p:tav tm="0">
                                          <p:val>
                                            <p:strVal val="#ppt_x"/>
                                          </p:val>
                                        </p:tav>
                                        <p:tav tm="100000">
                                          <p:val>
                                            <p:strVal val="#ppt_x"/>
                                          </p:val>
                                        </p:tav>
                                      </p:tavLst>
                                    </p:anim>
                                    <p:anim calcmode="lin" valueType="num">
                                      <p:cBhvr additive="base">
                                        <p:cTn id="22" dur="500" fill="hold"/>
                                        <p:tgtEl>
                                          <p:spTgt spid="58377"/>
                                        </p:tgtEl>
                                        <p:attrNameLst>
                                          <p:attrName>ppt_y</p:attrName>
                                        </p:attrNameLst>
                                      </p:cBhvr>
                                      <p:tavLst>
                                        <p:tav tm="0">
                                          <p:val>
                                            <p:strVal val="0-#ppt_h/2"/>
                                          </p:val>
                                        </p:tav>
                                        <p:tav tm="100000">
                                          <p:val>
                                            <p:strVal val="#ppt_y"/>
                                          </p:val>
                                        </p:tav>
                                      </p:tavLst>
                                    </p:anim>
                                  </p:childTnLst>
                                </p:cTn>
                              </p:par>
                              <p:par>
                                <p:cTn id="23" presetID="2" presetClass="entr" presetSubtype="1" fill="hold" grpId="0" nodeType="withEffect">
                                  <p:stCondLst>
                                    <p:cond delay="0"/>
                                  </p:stCondLst>
                                  <p:childTnLst>
                                    <p:set>
                                      <p:cBhvr>
                                        <p:cTn id="24" dur="1" fill="hold">
                                          <p:stCondLst>
                                            <p:cond delay="0"/>
                                          </p:stCondLst>
                                        </p:cTn>
                                        <p:tgtEl>
                                          <p:spTgt spid="58380"/>
                                        </p:tgtEl>
                                        <p:attrNameLst>
                                          <p:attrName>style.visibility</p:attrName>
                                        </p:attrNameLst>
                                      </p:cBhvr>
                                      <p:to>
                                        <p:strVal val="visible"/>
                                      </p:to>
                                    </p:set>
                                    <p:anim calcmode="lin" valueType="num">
                                      <p:cBhvr additive="base">
                                        <p:cTn id="25" dur="500" fill="hold"/>
                                        <p:tgtEl>
                                          <p:spTgt spid="58380"/>
                                        </p:tgtEl>
                                        <p:attrNameLst>
                                          <p:attrName>ppt_x</p:attrName>
                                        </p:attrNameLst>
                                      </p:cBhvr>
                                      <p:tavLst>
                                        <p:tav tm="0">
                                          <p:val>
                                            <p:strVal val="#ppt_x"/>
                                          </p:val>
                                        </p:tav>
                                        <p:tav tm="100000">
                                          <p:val>
                                            <p:strVal val="#ppt_x"/>
                                          </p:val>
                                        </p:tav>
                                      </p:tavLst>
                                    </p:anim>
                                    <p:anim calcmode="lin" valueType="num">
                                      <p:cBhvr additive="base">
                                        <p:cTn id="26" dur="500" fill="hold"/>
                                        <p:tgtEl>
                                          <p:spTgt spid="58380"/>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8396"/>
                                        </p:tgtEl>
                                        <p:attrNameLst>
                                          <p:attrName>style.visibility</p:attrName>
                                        </p:attrNameLst>
                                      </p:cBhvr>
                                      <p:to>
                                        <p:strVal val="visible"/>
                                      </p:to>
                                    </p:set>
                                    <p:animEffect transition="in" filter="wipe(left)">
                                      <p:cBhvr>
                                        <p:cTn id="31" dur="500"/>
                                        <p:tgtEl>
                                          <p:spTgt spid="5839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mph" presetSubtype="0" fill="hold" grpId="1" nodeType="clickEffect">
                                  <p:stCondLst>
                                    <p:cond delay="0"/>
                                  </p:stCondLst>
                                  <p:childTnLst>
                                    <p:animClr clrSpc="hsl" dir="cw">
                                      <p:cBhvr override="childStyle">
                                        <p:cTn id="35" dur="500" fill="hold"/>
                                        <p:tgtEl>
                                          <p:spTgt spid="58396"/>
                                        </p:tgtEl>
                                        <p:attrNameLst>
                                          <p:attrName>style.color</p:attrName>
                                        </p:attrNameLst>
                                      </p:cBhvr>
                                      <p:by>
                                        <p:hsl h="7200000" s="0" l="0"/>
                                      </p:by>
                                    </p:animClr>
                                    <p:animClr clrSpc="hsl" dir="cw">
                                      <p:cBhvr>
                                        <p:cTn id="36" dur="500" fill="hold"/>
                                        <p:tgtEl>
                                          <p:spTgt spid="58396"/>
                                        </p:tgtEl>
                                        <p:attrNameLst>
                                          <p:attrName>fillcolor</p:attrName>
                                        </p:attrNameLst>
                                      </p:cBhvr>
                                      <p:by>
                                        <p:hsl h="7200000" s="0" l="0"/>
                                      </p:by>
                                    </p:animClr>
                                    <p:animClr clrSpc="hsl" dir="cw">
                                      <p:cBhvr>
                                        <p:cTn id="37" dur="500" fill="hold"/>
                                        <p:tgtEl>
                                          <p:spTgt spid="58396"/>
                                        </p:tgtEl>
                                        <p:attrNameLst>
                                          <p:attrName>stroke.color</p:attrName>
                                        </p:attrNameLst>
                                      </p:cBhvr>
                                      <p:by>
                                        <p:hsl h="7200000" s="0" l="0"/>
                                      </p:by>
                                    </p:animClr>
                                    <p:set>
                                      <p:cBhvr>
                                        <p:cTn id="38" dur="500" fill="hold"/>
                                        <p:tgtEl>
                                          <p:spTgt spid="58396"/>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58378"/>
                                        </p:tgtEl>
                                        <p:attrNameLst>
                                          <p:attrName>style.visibility</p:attrName>
                                        </p:attrNameLst>
                                      </p:cBhvr>
                                      <p:to>
                                        <p:strVal val="visible"/>
                                      </p:to>
                                    </p:set>
                                    <p:anim calcmode="lin" valueType="num">
                                      <p:cBhvr>
                                        <p:cTn id="43" dur="500" fill="hold"/>
                                        <p:tgtEl>
                                          <p:spTgt spid="58378"/>
                                        </p:tgtEl>
                                        <p:attrNameLst>
                                          <p:attrName>ppt_w</p:attrName>
                                        </p:attrNameLst>
                                      </p:cBhvr>
                                      <p:tavLst>
                                        <p:tav tm="0">
                                          <p:val>
                                            <p:fltVal val="0"/>
                                          </p:val>
                                        </p:tav>
                                        <p:tav tm="100000">
                                          <p:val>
                                            <p:strVal val="#ppt_w"/>
                                          </p:val>
                                        </p:tav>
                                      </p:tavLst>
                                    </p:anim>
                                    <p:anim calcmode="lin" valueType="num">
                                      <p:cBhvr>
                                        <p:cTn id="44" dur="500" fill="hold"/>
                                        <p:tgtEl>
                                          <p:spTgt spid="58378"/>
                                        </p:tgtEl>
                                        <p:attrNameLst>
                                          <p:attrName>ppt_h</p:attrName>
                                        </p:attrNameLst>
                                      </p:cBhvr>
                                      <p:tavLst>
                                        <p:tav tm="0">
                                          <p:val>
                                            <p:fltVal val="0"/>
                                          </p:val>
                                        </p:tav>
                                        <p:tav tm="100000">
                                          <p:val>
                                            <p:strVal val="#ppt_h"/>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58387"/>
                                        </p:tgtEl>
                                        <p:attrNameLst>
                                          <p:attrName>style.visibility</p:attrName>
                                        </p:attrNameLst>
                                      </p:cBhvr>
                                      <p:to>
                                        <p:strVal val="visible"/>
                                      </p:to>
                                    </p:set>
                                    <p:anim calcmode="lin" valueType="num">
                                      <p:cBhvr>
                                        <p:cTn id="47" dur="500" fill="hold"/>
                                        <p:tgtEl>
                                          <p:spTgt spid="58387"/>
                                        </p:tgtEl>
                                        <p:attrNameLst>
                                          <p:attrName>ppt_w</p:attrName>
                                        </p:attrNameLst>
                                      </p:cBhvr>
                                      <p:tavLst>
                                        <p:tav tm="0">
                                          <p:val>
                                            <p:fltVal val="0"/>
                                          </p:val>
                                        </p:tav>
                                        <p:tav tm="100000">
                                          <p:val>
                                            <p:strVal val="#ppt_w"/>
                                          </p:val>
                                        </p:tav>
                                      </p:tavLst>
                                    </p:anim>
                                    <p:anim calcmode="lin" valueType="num">
                                      <p:cBhvr>
                                        <p:cTn id="48" dur="500" fill="hold"/>
                                        <p:tgtEl>
                                          <p:spTgt spid="58387"/>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58389"/>
                                        </p:tgtEl>
                                        <p:attrNameLst>
                                          <p:attrName>style.visibility</p:attrName>
                                        </p:attrNameLst>
                                      </p:cBhvr>
                                      <p:to>
                                        <p:strVal val="visible"/>
                                      </p:to>
                                    </p:set>
                                    <p:anim calcmode="lin" valueType="num">
                                      <p:cBhvr>
                                        <p:cTn id="51" dur="500" fill="hold"/>
                                        <p:tgtEl>
                                          <p:spTgt spid="58389"/>
                                        </p:tgtEl>
                                        <p:attrNameLst>
                                          <p:attrName>ppt_w</p:attrName>
                                        </p:attrNameLst>
                                      </p:cBhvr>
                                      <p:tavLst>
                                        <p:tav tm="0">
                                          <p:val>
                                            <p:fltVal val="0"/>
                                          </p:val>
                                        </p:tav>
                                        <p:tav tm="100000">
                                          <p:val>
                                            <p:strVal val="#ppt_w"/>
                                          </p:val>
                                        </p:tav>
                                      </p:tavLst>
                                    </p:anim>
                                    <p:anim calcmode="lin" valueType="num">
                                      <p:cBhvr>
                                        <p:cTn id="52" dur="500" fill="hold"/>
                                        <p:tgtEl>
                                          <p:spTgt spid="58389"/>
                                        </p:tgtEl>
                                        <p:attrNameLst>
                                          <p:attrName>ppt_h</p:attrName>
                                        </p:attrNameLst>
                                      </p:cBhvr>
                                      <p:tavLst>
                                        <p:tav tm="0">
                                          <p:val>
                                            <p:fltVal val="0"/>
                                          </p:val>
                                        </p:tav>
                                        <p:tav tm="100000">
                                          <p:val>
                                            <p:strVal val="#ppt_h"/>
                                          </p:val>
                                        </p:tav>
                                      </p:tavLst>
                                    </p:anim>
                                  </p:childTnLst>
                                </p:cTn>
                              </p:par>
                              <p:par>
                                <p:cTn id="53" presetID="23" presetClass="entr" presetSubtype="16" fill="hold" grpId="0" nodeType="withEffect">
                                  <p:stCondLst>
                                    <p:cond delay="0"/>
                                  </p:stCondLst>
                                  <p:childTnLst>
                                    <p:set>
                                      <p:cBhvr>
                                        <p:cTn id="54" dur="1" fill="hold">
                                          <p:stCondLst>
                                            <p:cond delay="0"/>
                                          </p:stCondLst>
                                        </p:cTn>
                                        <p:tgtEl>
                                          <p:spTgt spid="58395"/>
                                        </p:tgtEl>
                                        <p:attrNameLst>
                                          <p:attrName>style.visibility</p:attrName>
                                        </p:attrNameLst>
                                      </p:cBhvr>
                                      <p:to>
                                        <p:strVal val="visible"/>
                                      </p:to>
                                    </p:set>
                                    <p:anim calcmode="lin" valueType="num">
                                      <p:cBhvr>
                                        <p:cTn id="55" dur="500" fill="hold"/>
                                        <p:tgtEl>
                                          <p:spTgt spid="58395"/>
                                        </p:tgtEl>
                                        <p:attrNameLst>
                                          <p:attrName>ppt_w</p:attrName>
                                        </p:attrNameLst>
                                      </p:cBhvr>
                                      <p:tavLst>
                                        <p:tav tm="0">
                                          <p:val>
                                            <p:fltVal val="0"/>
                                          </p:val>
                                        </p:tav>
                                        <p:tav tm="100000">
                                          <p:val>
                                            <p:strVal val="#ppt_w"/>
                                          </p:val>
                                        </p:tav>
                                      </p:tavLst>
                                    </p:anim>
                                    <p:anim calcmode="lin" valueType="num">
                                      <p:cBhvr>
                                        <p:cTn id="56" dur="500" fill="hold"/>
                                        <p:tgtEl>
                                          <p:spTgt spid="58395"/>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58379"/>
                                        </p:tgtEl>
                                        <p:attrNameLst>
                                          <p:attrName>style.visibility</p:attrName>
                                        </p:attrNameLst>
                                      </p:cBhvr>
                                      <p:to>
                                        <p:strVal val="visible"/>
                                      </p:to>
                                    </p:set>
                                    <p:anim calcmode="lin" valueType="num">
                                      <p:cBhvr>
                                        <p:cTn id="61" dur="500" fill="hold"/>
                                        <p:tgtEl>
                                          <p:spTgt spid="58379"/>
                                        </p:tgtEl>
                                        <p:attrNameLst>
                                          <p:attrName>ppt_w</p:attrName>
                                        </p:attrNameLst>
                                      </p:cBhvr>
                                      <p:tavLst>
                                        <p:tav tm="0">
                                          <p:val>
                                            <p:fltVal val="0"/>
                                          </p:val>
                                        </p:tav>
                                        <p:tav tm="100000">
                                          <p:val>
                                            <p:strVal val="#ppt_w"/>
                                          </p:val>
                                        </p:tav>
                                      </p:tavLst>
                                    </p:anim>
                                    <p:anim calcmode="lin" valueType="num">
                                      <p:cBhvr>
                                        <p:cTn id="62" dur="500" fill="hold"/>
                                        <p:tgtEl>
                                          <p:spTgt spid="58379"/>
                                        </p:tgtEl>
                                        <p:attrNameLst>
                                          <p:attrName>ppt_h</p:attrName>
                                        </p:attrNameLst>
                                      </p:cBhvr>
                                      <p:tavLst>
                                        <p:tav tm="0">
                                          <p:val>
                                            <p:fltVal val="0"/>
                                          </p:val>
                                        </p:tav>
                                        <p:tav tm="100000">
                                          <p:val>
                                            <p:strVal val="#ppt_h"/>
                                          </p:val>
                                        </p:tav>
                                      </p:tavLst>
                                    </p:anim>
                                  </p:childTnLst>
                                </p:cTn>
                              </p:par>
                              <p:par>
                                <p:cTn id="63" presetID="23" presetClass="entr" presetSubtype="16" fill="hold" grpId="0" nodeType="withEffect">
                                  <p:stCondLst>
                                    <p:cond delay="0"/>
                                  </p:stCondLst>
                                  <p:childTnLst>
                                    <p:set>
                                      <p:cBhvr>
                                        <p:cTn id="64" dur="1" fill="hold">
                                          <p:stCondLst>
                                            <p:cond delay="0"/>
                                          </p:stCondLst>
                                        </p:cTn>
                                        <p:tgtEl>
                                          <p:spTgt spid="58390"/>
                                        </p:tgtEl>
                                        <p:attrNameLst>
                                          <p:attrName>style.visibility</p:attrName>
                                        </p:attrNameLst>
                                      </p:cBhvr>
                                      <p:to>
                                        <p:strVal val="visible"/>
                                      </p:to>
                                    </p:set>
                                    <p:anim calcmode="lin" valueType="num">
                                      <p:cBhvr>
                                        <p:cTn id="65" dur="500" fill="hold"/>
                                        <p:tgtEl>
                                          <p:spTgt spid="58390"/>
                                        </p:tgtEl>
                                        <p:attrNameLst>
                                          <p:attrName>ppt_w</p:attrName>
                                        </p:attrNameLst>
                                      </p:cBhvr>
                                      <p:tavLst>
                                        <p:tav tm="0">
                                          <p:val>
                                            <p:fltVal val="0"/>
                                          </p:val>
                                        </p:tav>
                                        <p:tav tm="100000">
                                          <p:val>
                                            <p:strVal val="#ppt_w"/>
                                          </p:val>
                                        </p:tav>
                                      </p:tavLst>
                                    </p:anim>
                                    <p:anim calcmode="lin" valueType="num">
                                      <p:cBhvr>
                                        <p:cTn id="66" dur="500" fill="hold"/>
                                        <p:tgtEl>
                                          <p:spTgt spid="58390"/>
                                        </p:tgtEl>
                                        <p:attrNameLst>
                                          <p:attrName>ppt_h</p:attrName>
                                        </p:attrNameLst>
                                      </p:cBhvr>
                                      <p:tavLst>
                                        <p:tav tm="0">
                                          <p:val>
                                            <p:fltVal val="0"/>
                                          </p:val>
                                        </p:tav>
                                        <p:tav tm="100000">
                                          <p:val>
                                            <p:strVal val="#ppt_h"/>
                                          </p:val>
                                        </p:tav>
                                      </p:tavLst>
                                    </p:anim>
                                  </p:childTnLst>
                                </p:cTn>
                              </p:par>
                              <p:par>
                                <p:cTn id="67" presetID="23" presetClass="entr" presetSubtype="16" fill="hold" grpId="0" nodeType="withEffect">
                                  <p:stCondLst>
                                    <p:cond delay="0"/>
                                  </p:stCondLst>
                                  <p:childTnLst>
                                    <p:set>
                                      <p:cBhvr>
                                        <p:cTn id="68" dur="1" fill="hold">
                                          <p:stCondLst>
                                            <p:cond delay="0"/>
                                          </p:stCondLst>
                                        </p:cTn>
                                        <p:tgtEl>
                                          <p:spTgt spid="58391"/>
                                        </p:tgtEl>
                                        <p:attrNameLst>
                                          <p:attrName>style.visibility</p:attrName>
                                        </p:attrNameLst>
                                      </p:cBhvr>
                                      <p:to>
                                        <p:strVal val="visible"/>
                                      </p:to>
                                    </p:set>
                                    <p:anim calcmode="lin" valueType="num">
                                      <p:cBhvr>
                                        <p:cTn id="69" dur="500" fill="hold"/>
                                        <p:tgtEl>
                                          <p:spTgt spid="58391"/>
                                        </p:tgtEl>
                                        <p:attrNameLst>
                                          <p:attrName>ppt_w</p:attrName>
                                        </p:attrNameLst>
                                      </p:cBhvr>
                                      <p:tavLst>
                                        <p:tav tm="0">
                                          <p:val>
                                            <p:fltVal val="0"/>
                                          </p:val>
                                        </p:tav>
                                        <p:tav tm="100000">
                                          <p:val>
                                            <p:strVal val="#ppt_w"/>
                                          </p:val>
                                        </p:tav>
                                      </p:tavLst>
                                    </p:anim>
                                    <p:anim calcmode="lin" valueType="num">
                                      <p:cBhvr>
                                        <p:cTn id="70" dur="500" fill="hold"/>
                                        <p:tgtEl>
                                          <p:spTgt spid="58391"/>
                                        </p:tgtEl>
                                        <p:attrNameLst>
                                          <p:attrName>ppt_h</p:attrName>
                                        </p:attrNameLst>
                                      </p:cBhvr>
                                      <p:tavLst>
                                        <p:tav tm="0">
                                          <p:val>
                                            <p:fltVal val="0"/>
                                          </p:val>
                                        </p:tav>
                                        <p:tav tm="100000">
                                          <p:val>
                                            <p:strVal val="#ppt_h"/>
                                          </p:val>
                                        </p:tav>
                                      </p:tavLst>
                                    </p:anim>
                                  </p:childTnLst>
                                </p:cTn>
                              </p:par>
                              <p:par>
                                <p:cTn id="71" presetID="23" presetClass="entr" presetSubtype="16" fill="hold" grpId="0" nodeType="withEffect">
                                  <p:stCondLst>
                                    <p:cond delay="0"/>
                                  </p:stCondLst>
                                  <p:childTnLst>
                                    <p:set>
                                      <p:cBhvr>
                                        <p:cTn id="72" dur="1" fill="hold">
                                          <p:stCondLst>
                                            <p:cond delay="0"/>
                                          </p:stCondLst>
                                        </p:cTn>
                                        <p:tgtEl>
                                          <p:spTgt spid="58392"/>
                                        </p:tgtEl>
                                        <p:attrNameLst>
                                          <p:attrName>style.visibility</p:attrName>
                                        </p:attrNameLst>
                                      </p:cBhvr>
                                      <p:to>
                                        <p:strVal val="visible"/>
                                      </p:to>
                                    </p:set>
                                    <p:anim calcmode="lin" valueType="num">
                                      <p:cBhvr>
                                        <p:cTn id="73" dur="500" fill="hold"/>
                                        <p:tgtEl>
                                          <p:spTgt spid="58392"/>
                                        </p:tgtEl>
                                        <p:attrNameLst>
                                          <p:attrName>ppt_w</p:attrName>
                                        </p:attrNameLst>
                                      </p:cBhvr>
                                      <p:tavLst>
                                        <p:tav tm="0">
                                          <p:val>
                                            <p:fltVal val="0"/>
                                          </p:val>
                                        </p:tav>
                                        <p:tav tm="100000">
                                          <p:val>
                                            <p:strVal val="#ppt_w"/>
                                          </p:val>
                                        </p:tav>
                                      </p:tavLst>
                                    </p:anim>
                                    <p:anim calcmode="lin" valueType="num">
                                      <p:cBhvr>
                                        <p:cTn id="74" dur="500" fill="hold"/>
                                        <p:tgtEl>
                                          <p:spTgt spid="58392"/>
                                        </p:tgtEl>
                                        <p:attrNameLst>
                                          <p:attrName>ppt_h</p:attrName>
                                        </p:attrNameLst>
                                      </p:cBhvr>
                                      <p:tavLst>
                                        <p:tav tm="0">
                                          <p:val>
                                            <p:fltVal val="0"/>
                                          </p:val>
                                        </p:tav>
                                        <p:tav tm="100000">
                                          <p:val>
                                            <p:strVal val="#ppt_h"/>
                                          </p:val>
                                        </p:tav>
                                      </p:tavLst>
                                    </p:anim>
                                  </p:childTnLst>
                                </p:cTn>
                              </p:par>
                              <p:par>
                                <p:cTn id="75" presetID="23" presetClass="entr" presetSubtype="16" fill="hold" grpId="0" nodeType="withEffect">
                                  <p:stCondLst>
                                    <p:cond delay="0"/>
                                  </p:stCondLst>
                                  <p:childTnLst>
                                    <p:set>
                                      <p:cBhvr>
                                        <p:cTn id="76" dur="1" fill="hold">
                                          <p:stCondLst>
                                            <p:cond delay="0"/>
                                          </p:stCondLst>
                                        </p:cTn>
                                        <p:tgtEl>
                                          <p:spTgt spid="58393"/>
                                        </p:tgtEl>
                                        <p:attrNameLst>
                                          <p:attrName>style.visibility</p:attrName>
                                        </p:attrNameLst>
                                      </p:cBhvr>
                                      <p:to>
                                        <p:strVal val="visible"/>
                                      </p:to>
                                    </p:set>
                                    <p:anim calcmode="lin" valueType="num">
                                      <p:cBhvr>
                                        <p:cTn id="77" dur="500" fill="hold"/>
                                        <p:tgtEl>
                                          <p:spTgt spid="58393"/>
                                        </p:tgtEl>
                                        <p:attrNameLst>
                                          <p:attrName>ppt_w</p:attrName>
                                        </p:attrNameLst>
                                      </p:cBhvr>
                                      <p:tavLst>
                                        <p:tav tm="0">
                                          <p:val>
                                            <p:fltVal val="0"/>
                                          </p:val>
                                        </p:tav>
                                        <p:tav tm="100000">
                                          <p:val>
                                            <p:strVal val="#ppt_w"/>
                                          </p:val>
                                        </p:tav>
                                      </p:tavLst>
                                    </p:anim>
                                    <p:anim calcmode="lin" valueType="num">
                                      <p:cBhvr>
                                        <p:cTn id="78" dur="500" fill="hold"/>
                                        <p:tgtEl>
                                          <p:spTgt spid="58393"/>
                                        </p:tgtEl>
                                        <p:attrNameLst>
                                          <p:attrName>ppt_h</p:attrName>
                                        </p:attrNameLst>
                                      </p:cBhvr>
                                      <p:tavLst>
                                        <p:tav tm="0">
                                          <p:val>
                                            <p:fltVal val="0"/>
                                          </p:val>
                                        </p:tav>
                                        <p:tav tm="100000">
                                          <p:val>
                                            <p:strVal val="#ppt_h"/>
                                          </p:val>
                                        </p:tav>
                                      </p:tavLst>
                                    </p:anim>
                                  </p:childTnLst>
                                </p:cTn>
                              </p:par>
                              <p:par>
                                <p:cTn id="79" presetID="23" presetClass="entr" presetSubtype="16" fill="hold" grpId="0" nodeType="withEffect">
                                  <p:stCondLst>
                                    <p:cond delay="0"/>
                                  </p:stCondLst>
                                  <p:childTnLst>
                                    <p:set>
                                      <p:cBhvr>
                                        <p:cTn id="80" dur="1" fill="hold">
                                          <p:stCondLst>
                                            <p:cond delay="0"/>
                                          </p:stCondLst>
                                        </p:cTn>
                                        <p:tgtEl>
                                          <p:spTgt spid="58394"/>
                                        </p:tgtEl>
                                        <p:attrNameLst>
                                          <p:attrName>style.visibility</p:attrName>
                                        </p:attrNameLst>
                                      </p:cBhvr>
                                      <p:to>
                                        <p:strVal val="visible"/>
                                      </p:to>
                                    </p:set>
                                    <p:anim calcmode="lin" valueType="num">
                                      <p:cBhvr>
                                        <p:cTn id="81" dur="500" fill="hold"/>
                                        <p:tgtEl>
                                          <p:spTgt spid="58394"/>
                                        </p:tgtEl>
                                        <p:attrNameLst>
                                          <p:attrName>ppt_w</p:attrName>
                                        </p:attrNameLst>
                                      </p:cBhvr>
                                      <p:tavLst>
                                        <p:tav tm="0">
                                          <p:val>
                                            <p:fltVal val="0"/>
                                          </p:val>
                                        </p:tav>
                                        <p:tav tm="100000">
                                          <p:val>
                                            <p:strVal val="#ppt_w"/>
                                          </p:val>
                                        </p:tav>
                                      </p:tavLst>
                                    </p:anim>
                                    <p:anim calcmode="lin" valueType="num">
                                      <p:cBhvr>
                                        <p:cTn id="82" dur="500" fill="hold"/>
                                        <p:tgtEl>
                                          <p:spTgt spid="58394"/>
                                        </p:tgtEl>
                                        <p:attrNameLst>
                                          <p:attrName>ppt_h</p:attrName>
                                        </p:attrNameLst>
                                      </p:cBhvr>
                                      <p:tavLst>
                                        <p:tav tm="0">
                                          <p:val>
                                            <p:fltVal val="0"/>
                                          </p:val>
                                        </p:tav>
                                        <p:tav tm="100000">
                                          <p:val>
                                            <p:strVal val="#ppt_h"/>
                                          </p:val>
                                        </p:tav>
                                      </p:tavLst>
                                    </p:anim>
                                  </p:childTnLst>
                                </p:cTn>
                              </p:par>
                              <p:par>
                                <p:cTn id="83" presetID="23" presetClass="entr" presetSubtype="16" fill="hold" grpId="0" nodeType="withEffect">
                                  <p:stCondLst>
                                    <p:cond delay="0"/>
                                  </p:stCondLst>
                                  <p:childTnLst>
                                    <p:set>
                                      <p:cBhvr>
                                        <p:cTn id="84" dur="1" fill="hold">
                                          <p:stCondLst>
                                            <p:cond delay="0"/>
                                          </p:stCondLst>
                                        </p:cTn>
                                        <p:tgtEl>
                                          <p:spTgt spid="58398"/>
                                        </p:tgtEl>
                                        <p:attrNameLst>
                                          <p:attrName>style.visibility</p:attrName>
                                        </p:attrNameLst>
                                      </p:cBhvr>
                                      <p:to>
                                        <p:strVal val="visible"/>
                                      </p:to>
                                    </p:set>
                                    <p:anim calcmode="lin" valueType="num">
                                      <p:cBhvr>
                                        <p:cTn id="85" dur="500" fill="hold"/>
                                        <p:tgtEl>
                                          <p:spTgt spid="58398"/>
                                        </p:tgtEl>
                                        <p:attrNameLst>
                                          <p:attrName>ppt_w</p:attrName>
                                        </p:attrNameLst>
                                      </p:cBhvr>
                                      <p:tavLst>
                                        <p:tav tm="0">
                                          <p:val>
                                            <p:fltVal val="0"/>
                                          </p:val>
                                        </p:tav>
                                        <p:tav tm="100000">
                                          <p:val>
                                            <p:strVal val="#ppt_w"/>
                                          </p:val>
                                        </p:tav>
                                      </p:tavLst>
                                    </p:anim>
                                    <p:anim calcmode="lin" valueType="num">
                                      <p:cBhvr>
                                        <p:cTn id="86" dur="500" fill="hold"/>
                                        <p:tgtEl>
                                          <p:spTgt spid="5839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5" grpId="0" animBg="1"/>
      <p:bldP spid="58377" grpId="0" animBg="1"/>
      <p:bldP spid="58378" grpId="0" animBg="1"/>
      <p:bldP spid="58379" grpId="0" animBg="1"/>
      <p:bldP spid="58380" grpId="0"/>
      <p:bldP spid="58382" grpId="0"/>
      <p:bldP spid="58387" grpId="0" animBg="1"/>
      <p:bldP spid="58389" grpId="0" animBg="1"/>
      <p:bldP spid="58390" grpId="0" animBg="1"/>
      <p:bldP spid="58391" grpId="0" animBg="1"/>
      <p:bldP spid="58392" grpId="0" animBg="1"/>
      <p:bldP spid="58393" grpId="0" animBg="1"/>
      <p:bldP spid="58394" grpId="0"/>
      <p:bldP spid="58395" grpId="0"/>
      <p:bldP spid="58396" grpId="0" animBg="1"/>
      <p:bldP spid="58396" grpId="1" animBg="1"/>
      <p:bldP spid="5839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30017" y="124888"/>
            <a:ext cx="3853940" cy="1138773"/>
          </a:xfrm>
          <a:prstGeom prst="rect">
            <a:avLst/>
          </a:prstGeom>
          <a:noFill/>
        </p:spPr>
        <p:txBody>
          <a:bodyPr wrap="none" rtlCol="0">
            <a:spAutoFit/>
          </a:bodyPr>
          <a:lstStyle/>
          <a:p>
            <a:r>
              <a:rPr lang="en-US" sz="3600" b="1">
                <a:solidFill>
                  <a:srgbClr val="FF0000"/>
                </a:solidFill>
                <a:latin typeface="Times New Roman" panose="02020603050405020304" pitchFamily="18" charset="0"/>
                <a:cs typeface="Times New Roman" panose="02020603050405020304" pitchFamily="18" charset="0"/>
              </a:rPr>
              <a:t>Khám phá.</a:t>
            </a:r>
          </a:p>
          <a:p>
            <a:r>
              <a:rPr lang="en-US" sz="3200" b="1">
                <a:solidFill>
                  <a:srgbClr val="00B0F0"/>
                </a:solidFill>
                <a:latin typeface="Times New Roman" panose="02020603050405020304" pitchFamily="18" charset="0"/>
                <a:cs typeface="Times New Roman" panose="02020603050405020304" pitchFamily="18" charset="0"/>
              </a:rPr>
              <a:t>Quan sát hình vẽ sau</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908313" y="1325217"/>
            <a:ext cx="8865704" cy="3140766"/>
          </a:xfrm>
          <a:prstGeom prst="rect">
            <a:avLst/>
          </a:prstGeom>
          <a:noFill/>
          <a:ln>
            <a:noFill/>
          </a:ln>
        </p:spPr>
      </p:pic>
      <p:sp>
        <p:nvSpPr>
          <p:cNvPr id="6" name="Rectangle 5"/>
          <p:cNvSpPr/>
          <p:nvPr/>
        </p:nvSpPr>
        <p:spPr>
          <a:xfrm>
            <a:off x="1630016" y="4684001"/>
            <a:ext cx="9806610" cy="522259"/>
          </a:xfrm>
          <a:prstGeom prst="rect">
            <a:avLst/>
          </a:prstGeom>
        </p:spPr>
        <p:txBody>
          <a:bodyPr wrap="square">
            <a:spAutoFit/>
          </a:bodyPr>
          <a:lstStyle/>
          <a:p>
            <a:pPr algn="just">
              <a:lnSpc>
                <a:spcPct val="107000"/>
              </a:lnSpc>
              <a:spcAft>
                <a:spcPts val="800"/>
              </a:spcAft>
            </a:pPr>
            <a:r>
              <a:rPr lang="en-US" sz="2800">
                <a:solidFill>
                  <a:srgbClr val="00B0F0"/>
                </a:solidFill>
                <a:latin typeface="Times New Roman" panose="02020603050405020304" pitchFamily="18" charset="0"/>
                <a:ea typeface="Calibri" panose="020F0502020204030204" pitchFamily="34" charset="0"/>
                <a:cs typeface="Times New Roman" panose="02020603050405020304" pitchFamily="18" charset="0"/>
              </a:rPr>
              <a:t>Các phép chiếu được sử dụng trong hình là những phép chiếu nào?</a:t>
            </a:r>
          </a:p>
        </p:txBody>
      </p:sp>
      <p:sp>
        <p:nvSpPr>
          <p:cNvPr id="7" name="Rectangle 6"/>
          <p:cNvSpPr/>
          <p:nvPr/>
        </p:nvSpPr>
        <p:spPr>
          <a:xfrm>
            <a:off x="1630016" y="5250155"/>
            <a:ext cx="9806610" cy="983283"/>
          </a:xfrm>
          <a:prstGeom prst="rect">
            <a:avLst/>
          </a:prstGeom>
        </p:spPr>
        <p:txBody>
          <a:bodyPr wrap="square">
            <a:spAutoFit/>
          </a:bodyPr>
          <a:lstStyle/>
          <a:p>
            <a:pPr algn="just">
              <a:lnSpc>
                <a:spcPct val="107000"/>
              </a:lnSpc>
              <a:spcAft>
                <a:spcPts val="800"/>
              </a:spcAft>
            </a:pPr>
            <a:r>
              <a:rPr lang="en-US" sz="28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Vị trí tương đối giữa các trục tọa độ và mặt phẳng hình chiếu. Vị trí của vật thể ở hình 11.3b đã thay đổi như thế nào so với hình 11.3a?</a:t>
            </a:r>
          </a:p>
        </p:txBody>
      </p:sp>
      <p:sp>
        <p:nvSpPr>
          <p:cNvPr id="8" name="Rectangle 7"/>
          <p:cNvSpPr/>
          <p:nvPr/>
        </p:nvSpPr>
        <p:spPr>
          <a:xfrm>
            <a:off x="1630016" y="6233438"/>
            <a:ext cx="8939242" cy="522259"/>
          </a:xfrm>
          <a:prstGeom prst="rect">
            <a:avLst/>
          </a:prstGeom>
        </p:spPr>
        <p:txBody>
          <a:bodyPr wrap="none">
            <a:spAutoFit/>
          </a:bodyPr>
          <a:lstStyle/>
          <a:p>
            <a:pPr algn="just">
              <a:lnSpc>
                <a:spcPct val="107000"/>
              </a:lnSpc>
              <a:spcAft>
                <a:spcPts val="800"/>
              </a:spcAft>
            </a:pPr>
            <a:r>
              <a:rPr lang="en-US" sz="2800">
                <a:solidFill>
                  <a:srgbClr val="00B050"/>
                </a:solidFill>
                <a:latin typeface="Times New Roman" panose="02020603050405020304" pitchFamily="18" charset="0"/>
                <a:ea typeface="Calibri" panose="020F0502020204030204" pitchFamily="34" charset="0"/>
                <a:cs typeface="Times New Roman" panose="02020603050405020304" pitchFamily="18" charset="0"/>
              </a:rPr>
              <a:t>Nhận xét về hình chiếu thu được ở hình 11.3a và hình 11.3b?</a:t>
            </a:r>
          </a:p>
        </p:txBody>
      </p:sp>
    </p:spTree>
    <p:extLst>
      <p:ext uri="{BB962C8B-B14F-4D97-AF65-F5344CB8AC3E}">
        <p14:creationId xmlns:p14="http://schemas.microsoft.com/office/powerpoint/2010/main" val="769412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7497" y="372319"/>
            <a:ext cx="9992138" cy="807124"/>
          </a:xfrm>
        </p:spPr>
        <p:txBody>
          <a:bodyPr>
            <a:normAutofit fontScale="90000"/>
          </a:bodyPr>
          <a:lstStyle/>
          <a:p>
            <a:r>
              <a:rPr lang="en-US" b="1">
                <a:solidFill>
                  <a:srgbClr val="00B050"/>
                </a:solidFill>
                <a:latin typeface="Times New Roman" panose="02020603050405020304" pitchFamily="18" charset="0"/>
                <a:cs typeface="Times New Roman" panose="02020603050405020304" pitchFamily="18" charset="0"/>
              </a:rPr>
              <a:t>II. HÌNH CHIẾU TRỤC ĐO VUÔNG GÓC ĐỀU</a:t>
            </a:r>
            <a:br>
              <a:rPr lang="en-US" b="1">
                <a:solidFill>
                  <a:srgbClr val="00B050"/>
                </a:solidFill>
                <a:latin typeface="Times New Roman" panose="02020603050405020304" pitchFamily="18" charset="0"/>
                <a:cs typeface="Times New Roman" panose="02020603050405020304" pitchFamily="18" charset="0"/>
              </a:rPr>
            </a:br>
            <a:endParaRPr lang="en-US" sz="2800">
              <a:solidFill>
                <a:srgbClr val="C00000"/>
              </a:solidFill>
              <a:latin typeface="Times New Roman" panose="02020603050405020304" pitchFamily="18" charset="0"/>
              <a:cs typeface="Times New Roman" panose="02020603050405020304" pitchFamily="18"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722781" y="2099875"/>
            <a:ext cx="7076661" cy="3220873"/>
          </a:xfrm>
          <a:prstGeom prst="rect">
            <a:avLst/>
          </a:prstGeom>
          <a:noFill/>
          <a:ln>
            <a:noFill/>
          </a:ln>
        </p:spPr>
      </p:pic>
      <p:sp>
        <p:nvSpPr>
          <p:cNvPr id="5" name="Rectangle 4"/>
          <p:cNvSpPr/>
          <p:nvPr/>
        </p:nvSpPr>
        <p:spPr>
          <a:xfrm>
            <a:off x="1350711" y="1113475"/>
            <a:ext cx="4520002" cy="523220"/>
          </a:xfrm>
          <a:prstGeom prst="rect">
            <a:avLst/>
          </a:prstGeom>
        </p:spPr>
        <p:txBody>
          <a:bodyPr wrap="square">
            <a:spAutoFit/>
          </a:bodyPr>
          <a:lstStyle/>
          <a:p>
            <a:r>
              <a:rPr lang="en-US" sz="2800">
                <a:solidFill>
                  <a:srgbClr val="C00000"/>
                </a:solidFill>
                <a:latin typeface="Times New Roman" panose="02020603050405020304" pitchFamily="18" charset="0"/>
                <a:cs typeface="Times New Roman" panose="02020603050405020304" pitchFamily="18" charset="0"/>
              </a:rPr>
              <a:t>Quan sát hình ảnh sau.</a:t>
            </a:r>
            <a:endParaRPr lang="en-US" sz="2800"/>
          </a:p>
        </p:txBody>
      </p:sp>
      <p:sp>
        <p:nvSpPr>
          <p:cNvPr id="6" name="TextBox 5"/>
          <p:cNvSpPr txBox="1"/>
          <p:nvPr/>
        </p:nvSpPr>
        <p:spPr>
          <a:xfrm>
            <a:off x="8945216" y="1786172"/>
            <a:ext cx="3078462" cy="2321804"/>
          </a:xfrm>
          <a:prstGeom prst="rect">
            <a:avLst/>
          </a:prstGeom>
          <a:noFill/>
        </p:spPr>
        <p:txBody>
          <a:bodyPr wrap="square" rtlCol="0">
            <a:spAutoFit/>
          </a:bodyPr>
          <a:lstStyle/>
          <a:p>
            <a:pPr algn="just"/>
            <a:r>
              <a:rPr lang="en-US" sz="2800">
                <a:solidFill>
                  <a:srgbClr val="C00000"/>
                </a:solidFill>
                <a:latin typeface="Times New Roman" panose="02020603050405020304" pitchFamily="18" charset="0"/>
                <a:cs typeface="Times New Roman" panose="02020603050405020304" pitchFamily="18" charset="0"/>
              </a:rPr>
              <a:t>Quan sát hình 11.4 và cho biết đặc điểm của hình chiếu trục đo vuông góc đều?</a:t>
            </a:r>
          </a:p>
        </p:txBody>
      </p:sp>
      <p:sp>
        <p:nvSpPr>
          <p:cNvPr id="7" name="Rectangle 6"/>
          <p:cNvSpPr/>
          <p:nvPr/>
        </p:nvSpPr>
        <p:spPr>
          <a:xfrm>
            <a:off x="8945215" y="4107976"/>
            <a:ext cx="3078463" cy="1646413"/>
          </a:xfrm>
          <a:prstGeom prst="rect">
            <a:avLst/>
          </a:prstGeom>
        </p:spPr>
        <p:txBody>
          <a:bodyPr wrap="square">
            <a:spAutoFit/>
          </a:bodyPr>
          <a:lstStyle/>
          <a:p>
            <a:pPr algn="just">
              <a:lnSpc>
                <a:spcPct val="107000"/>
              </a:lnSpc>
              <a:spcAft>
                <a:spcPts val="800"/>
              </a:spcAft>
            </a:pPr>
            <a:r>
              <a:rPr lang="en-US" sz="2400">
                <a:solidFill>
                  <a:srgbClr val="0070C0"/>
                </a:solidFill>
                <a:latin typeface="Times New Roman" panose="02020603050405020304" pitchFamily="18" charset="0"/>
                <a:ea typeface="Calibri" panose="020F0502020204030204" pitchFamily="34" charset="0"/>
                <a:cs typeface="Times New Roman" panose="02020603050405020304" pitchFamily="18" charset="0"/>
              </a:rPr>
              <a:t>Quan sát hình 11.5 và cho biết thông số cơ bản của hình chiếu trục đo vuông góc đều?</a:t>
            </a:r>
          </a:p>
        </p:txBody>
      </p:sp>
    </p:spTree>
    <p:extLst>
      <p:ext uri="{BB962C8B-B14F-4D97-AF65-F5344CB8AC3E}">
        <p14:creationId xmlns:p14="http://schemas.microsoft.com/office/powerpoint/2010/main" val="3270848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117726" y="54927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a:t>
            </a:r>
          </a:p>
        </p:txBody>
      </p:sp>
      <p:sp>
        <p:nvSpPr>
          <p:cNvPr id="11267" name="Text Box 5"/>
          <p:cNvSpPr txBox="1">
            <a:spLocks noChangeArrowheads="1"/>
          </p:cNvSpPr>
          <p:nvPr/>
        </p:nvSpPr>
        <p:spPr bwMode="auto">
          <a:xfrm>
            <a:off x="2032794" y="18548"/>
            <a:ext cx="6569075" cy="519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II.Hình chiếu trục đo vuông góc đều.</a:t>
            </a:r>
          </a:p>
        </p:txBody>
      </p:sp>
      <p:sp>
        <p:nvSpPr>
          <p:cNvPr id="11268" name="Text Box 7"/>
          <p:cNvSpPr txBox="1">
            <a:spLocks noChangeArrowheads="1"/>
          </p:cNvSpPr>
          <p:nvPr/>
        </p:nvSpPr>
        <p:spPr bwMode="auto">
          <a:xfrm>
            <a:off x="6401354" y="2821679"/>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r>
              <a:rPr lang="en-US" altLang="en-US" sz="2400" b="1" baseline="30000">
                <a:latin typeface="Times New Roman" panose="02020603050405020304" pitchFamily="18" charset="0"/>
                <a:cs typeface="Times New Roman" panose="02020603050405020304" pitchFamily="18" charset="0"/>
              </a:rPr>
              <a:t>/</a:t>
            </a:r>
          </a:p>
        </p:txBody>
      </p:sp>
      <p:sp>
        <p:nvSpPr>
          <p:cNvPr id="11269" name="Text Box 12"/>
          <p:cNvSpPr txBox="1">
            <a:spLocks noChangeArrowheads="1"/>
          </p:cNvSpPr>
          <p:nvPr/>
        </p:nvSpPr>
        <p:spPr bwMode="auto">
          <a:xfrm>
            <a:off x="6831567" y="4501254"/>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O</a:t>
            </a:r>
            <a:r>
              <a:rPr lang="en-US" altLang="en-US" sz="2400" b="1" baseline="30000">
                <a:latin typeface="Times New Roman" panose="02020603050405020304" pitchFamily="18" charset="0"/>
                <a:cs typeface="Times New Roman" panose="02020603050405020304" pitchFamily="18" charset="0"/>
              </a:rPr>
              <a:t>/</a:t>
            </a:r>
          </a:p>
        </p:txBody>
      </p:sp>
      <p:sp>
        <p:nvSpPr>
          <p:cNvPr id="11270" name="Text Box 13"/>
          <p:cNvSpPr txBox="1">
            <a:spLocks noChangeArrowheads="1"/>
          </p:cNvSpPr>
          <p:nvPr/>
        </p:nvSpPr>
        <p:spPr bwMode="auto">
          <a:xfrm>
            <a:off x="4383642" y="5650604"/>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r>
              <a:rPr lang="en-US" altLang="en-US" sz="2400" b="1" baseline="30000">
                <a:latin typeface="Times New Roman" panose="02020603050405020304" pitchFamily="18" charset="0"/>
                <a:cs typeface="Times New Roman" panose="02020603050405020304" pitchFamily="18" charset="0"/>
              </a:rPr>
              <a:t>/</a:t>
            </a:r>
          </a:p>
        </p:txBody>
      </p:sp>
      <p:sp>
        <p:nvSpPr>
          <p:cNvPr id="11271" name="Text Box 14"/>
          <p:cNvSpPr txBox="1">
            <a:spLocks noChangeArrowheads="1"/>
          </p:cNvSpPr>
          <p:nvPr/>
        </p:nvSpPr>
        <p:spPr bwMode="auto">
          <a:xfrm>
            <a:off x="8158717" y="5225154"/>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r>
              <a:rPr lang="en-US" altLang="en-US" sz="2400" b="1" baseline="30000">
                <a:latin typeface="Times New Roman" panose="02020603050405020304" pitchFamily="18" charset="0"/>
                <a:cs typeface="Times New Roman" panose="02020603050405020304" pitchFamily="18" charset="0"/>
              </a:rPr>
              <a:t>/</a:t>
            </a:r>
          </a:p>
        </p:txBody>
      </p:sp>
      <p:sp>
        <p:nvSpPr>
          <p:cNvPr id="11272" name="Line 18"/>
          <p:cNvSpPr>
            <a:spLocks noChangeShapeType="1"/>
          </p:cNvSpPr>
          <p:nvPr/>
        </p:nvSpPr>
        <p:spPr bwMode="auto">
          <a:xfrm flipV="1">
            <a:off x="6812517" y="2905817"/>
            <a:ext cx="0" cy="1952625"/>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1273" name="Line 19"/>
          <p:cNvSpPr>
            <a:spLocks noChangeShapeType="1"/>
          </p:cNvSpPr>
          <p:nvPr/>
        </p:nvSpPr>
        <p:spPr bwMode="auto">
          <a:xfrm rot="7200000" flipV="1">
            <a:off x="7498317" y="4436166"/>
            <a:ext cx="0" cy="16319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1274" name="Line 20"/>
          <p:cNvSpPr>
            <a:spLocks noChangeShapeType="1"/>
          </p:cNvSpPr>
          <p:nvPr/>
        </p:nvSpPr>
        <p:spPr bwMode="auto">
          <a:xfrm rot="14400000" flipV="1">
            <a:off x="5660786" y="4151210"/>
            <a:ext cx="0" cy="2703513"/>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1275" name="Text Box 25"/>
          <p:cNvSpPr txBox="1">
            <a:spLocks noChangeArrowheads="1"/>
          </p:cNvSpPr>
          <p:nvPr/>
        </p:nvSpPr>
        <p:spPr bwMode="auto">
          <a:xfrm>
            <a:off x="7191930" y="4334566"/>
            <a:ext cx="1173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11276" name="Arc 28"/>
          <p:cNvSpPr>
            <a:spLocks/>
          </p:cNvSpPr>
          <p:nvPr/>
        </p:nvSpPr>
        <p:spPr bwMode="auto">
          <a:xfrm>
            <a:off x="6809342" y="4318691"/>
            <a:ext cx="514350" cy="782638"/>
          </a:xfrm>
          <a:custGeom>
            <a:avLst/>
            <a:gdLst>
              <a:gd name="T0" fmla="*/ 0 w 21600"/>
              <a:gd name="T1" fmla="*/ 0 h 33370"/>
              <a:gd name="T2" fmla="*/ 431292 w 21600"/>
              <a:gd name="T3" fmla="*/ 782638 h 33370"/>
              <a:gd name="T4" fmla="*/ 0 w 21600"/>
              <a:gd name="T5" fmla="*/ 506592 h 33370"/>
              <a:gd name="T6" fmla="*/ 0 60000 65536"/>
              <a:gd name="T7" fmla="*/ 0 60000 65536"/>
              <a:gd name="T8" fmla="*/ 0 60000 65536"/>
            </a:gdLst>
            <a:ahLst/>
            <a:cxnLst>
              <a:cxn ang="T6">
                <a:pos x="T0" y="T1"/>
              </a:cxn>
              <a:cxn ang="T7">
                <a:pos x="T2" y="T3"/>
              </a:cxn>
              <a:cxn ang="T8">
                <a:pos x="T4" y="T5"/>
              </a:cxn>
            </a:cxnLst>
            <a:rect l="0" t="0" r="r" b="b"/>
            <a:pathLst>
              <a:path w="21600" h="33370" fill="none" extrusionOk="0">
                <a:moveTo>
                  <a:pt x="-1" y="0"/>
                </a:moveTo>
                <a:cubicBezTo>
                  <a:pt x="11929" y="0"/>
                  <a:pt x="21600" y="9670"/>
                  <a:pt x="21600" y="21600"/>
                </a:cubicBezTo>
                <a:cubicBezTo>
                  <a:pt x="21600" y="25778"/>
                  <a:pt x="20388" y="29866"/>
                  <a:pt x="18111" y="33369"/>
                </a:cubicBezTo>
              </a:path>
              <a:path w="21600" h="33370" stroke="0" extrusionOk="0">
                <a:moveTo>
                  <a:pt x="-1" y="0"/>
                </a:moveTo>
                <a:cubicBezTo>
                  <a:pt x="11929" y="0"/>
                  <a:pt x="21600" y="9670"/>
                  <a:pt x="21600" y="21600"/>
                </a:cubicBezTo>
                <a:cubicBezTo>
                  <a:pt x="21600" y="25778"/>
                  <a:pt x="20388" y="29866"/>
                  <a:pt x="18111" y="33369"/>
                </a:cubicBezTo>
                <a:lnTo>
                  <a:pt x="0" y="21600"/>
                </a:lnTo>
                <a:lnTo>
                  <a:pt x="-1" y="0"/>
                </a:lnTo>
                <a:close/>
              </a:path>
            </a:pathLst>
          </a:custGeom>
          <a:noFill/>
          <a:ln w="12700">
            <a:solidFill>
              <a:srgbClr val="99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1277" name="Arc 29"/>
          <p:cNvSpPr>
            <a:spLocks/>
          </p:cNvSpPr>
          <p:nvPr/>
        </p:nvSpPr>
        <p:spPr bwMode="auto">
          <a:xfrm rot="14400000">
            <a:off x="6341823" y="4319485"/>
            <a:ext cx="506412" cy="723900"/>
          </a:xfrm>
          <a:custGeom>
            <a:avLst/>
            <a:gdLst>
              <a:gd name="T0" fmla="*/ 0 w 21600"/>
              <a:gd name="T1" fmla="*/ 0 h 30316"/>
              <a:gd name="T2" fmla="*/ 463344 w 21600"/>
              <a:gd name="T3" fmla="*/ 723900 h 30316"/>
              <a:gd name="T4" fmla="*/ 0 w 21600"/>
              <a:gd name="T5" fmla="*/ 515775 h 30316"/>
              <a:gd name="T6" fmla="*/ 0 60000 65536"/>
              <a:gd name="T7" fmla="*/ 0 60000 65536"/>
              <a:gd name="T8" fmla="*/ 0 60000 65536"/>
            </a:gdLst>
            <a:ahLst/>
            <a:cxnLst>
              <a:cxn ang="T6">
                <a:pos x="T0" y="T1"/>
              </a:cxn>
              <a:cxn ang="T7">
                <a:pos x="T2" y="T3"/>
              </a:cxn>
              <a:cxn ang="T8">
                <a:pos x="T4" y="T5"/>
              </a:cxn>
            </a:cxnLst>
            <a:rect l="0" t="0" r="r" b="b"/>
            <a:pathLst>
              <a:path w="21600" h="30316" fill="none" extrusionOk="0">
                <a:moveTo>
                  <a:pt x="-1" y="0"/>
                </a:moveTo>
                <a:cubicBezTo>
                  <a:pt x="11929" y="0"/>
                  <a:pt x="21600" y="9670"/>
                  <a:pt x="21600" y="21600"/>
                </a:cubicBezTo>
                <a:cubicBezTo>
                  <a:pt x="21600" y="24601"/>
                  <a:pt x="20974" y="27569"/>
                  <a:pt x="19763" y="30316"/>
                </a:cubicBezTo>
              </a:path>
              <a:path w="21600" h="30316" stroke="0" extrusionOk="0">
                <a:moveTo>
                  <a:pt x="-1" y="0"/>
                </a:moveTo>
                <a:cubicBezTo>
                  <a:pt x="11929" y="0"/>
                  <a:pt x="21600" y="9670"/>
                  <a:pt x="21600" y="21600"/>
                </a:cubicBezTo>
                <a:cubicBezTo>
                  <a:pt x="21600" y="24601"/>
                  <a:pt x="20974" y="27569"/>
                  <a:pt x="19763" y="30316"/>
                </a:cubicBezTo>
                <a:lnTo>
                  <a:pt x="0" y="21600"/>
                </a:lnTo>
                <a:lnTo>
                  <a:pt x="-1" y="0"/>
                </a:lnTo>
                <a:close/>
              </a:path>
            </a:pathLst>
          </a:custGeom>
          <a:noFill/>
          <a:ln w="12700">
            <a:solidFill>
              <a:srgbClr val="FF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1278" name="Arc 30"/>
          <p:cNvSpPr>
            <a:spLocks/>
          </p:cNvSpPr>
          <p:nvPr/>
        </p:nvSpPr>
        <p:spPr bwMode="auto">
          <a:xfrm rot="7200000">
            <a:off x="6558517" y="4710804"/>
            <a:ext cx="506413" cy="782638"/>
          </a:xfrm>
          <a:custGeom>
            <a:avLst/>
            <a:gdLst>
              <a:gd name="T0" fmla="*/ 41545 w 21600"/>
              <a:gd name="T1" fmla="*/ 0 h 33297"/>
              <a:gd name="T2" fmla="*/ 424637 w 21600"/>
              <a:gd name="T3" fmla="*/ 782638 h 33297"/>
              <a:gd name="T4" fmla="*/ 0 w 21600"/>
              <a:gd name="T5" fmla="*/ 505987 h 33297"/>
              <a:gd name="T6" fmla="*/ 0 60000 65536"/>
              <a:gd name="T7" fmla="*/ 0 60000 65536"/>
              <a:gd name="T8" fmla="*/ 0 60000 65536"/>
            </a:gdLst>
            <a:ahLst/>
            <a:cxnLst>
              <a:cxn ang="T6">
                <a:pos x="T0" y="T1"/>
              </a:cxn>
              <a:cxn ang="T7">
                <a:pos x="T2" y="T3"/>
              </a:cxn>
              <a:cxn ang="T8">
                <a:pos x="T4" y="T5"/>
              </a:cxn>
            </a:cxnLst>
            <a:rect l="0" t="0" r="r" b="b"/>
            <a:pathLst>
              <a:path w="21600" h="33297" fill="none" extrusionOk="0">
                <a:moveTo>
                  <a:pt x="1772" y="-1"/>
                </a:moveTo>
                <a:cubicBezTo>
                  <a:pt x="12976" y="922"/>
                  <a:pt x="21600" y="10284"/>
                  <a:pt x="21600" y="21527"/>
                </a:cubicBezTo>
                <a:cubicBezTo>
                  <a:pt x="21600" y="25705"/>
                  <a:pt x="20388" y="29793"/>
                  <a:pt x="18111" y="33296"/>
                </a:cubicBezTo>
              </a:path>
              <a:path w="21600" h="33297" stroke="0" extrusionOk="0">
                <a:moveTo>
                  <a:pt x="1772" y="-1"/>
                </a:moveTo>
                <a:cubicBezTo>
                  <a:pt x="12976" y="922"/>
                  <a:pt x="21600" y="10284"/>
                  <a:pt x="21600" y="21527"/>
                </a:cubicBezTo>
                <a:cubicBezTo>
                  <a:pt x="21600" y="25705"/>
                  <a:pt x="20388" y="29793"/>
                  <a:pt x="18111" y="33296"/>
                </a:cubicBezTo>
                <a:lnTo>
                  <a:pt x="0" y="21527"/>
                </a:lnTo>
                <a:lnTo>
                  <a:pt x="1772" y="-1"/>
                </a:lnTo>
                <a:close/>
              </a:path>
            </a:pathLst>
          </a:custGeom>
          <a:noFill/>
          <a:ln w="12700">
            <a:solidFill>
              <a:srgbClr val="00206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1279" name="Text Box 31"/>
          <p:cNvSpPr txBox="1">
            <a:spLocks noChangeArrowheads="1"/>
          </p:cNvSpPr>
          <p:nvPr/>
        </p:nvSpPr>
        <p:spPr bwMode="auto">
          <a:xfrm>
            <a:off x="6380717" y="5209279"/>
            <a:ext cx="1174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11280" name="Text Box 32"/>
          <p:cNvSpPr txBox="1">
            <a:spLocks noChangeArrowheads="1"/>
          </p:cNvSpPr>
          <p:nvPr/>
        </p:nvSpPr>
        <p:spPr bwMode="auto">
          <a:xfrm>
            <a:off x="5502829" y="4304404"/>
            <a:ext cx="1174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11281" name="Text Box 38"/>
          <p:cNvSpPr txBox="1">
            <a:spLocks noChangeArrowheads="1"/>
          </p:cNvSpPr>
          <p:nvPr/>
        </p:nvSpPr>
        <p:spPr bwMode="auto">
          <a:xfrm>
            <a:off x="2308225" y="1081088"/>
            <a:ext cx="2446338"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Góc trục đo</a:t>
            </a:r>
          </a:p>
        </p:txBody>
      </p:sp>
      <p:sp>
        <p:nvSpPr>
          <p:cNvPr id="155687" name="Text Box 39"/>
          <p:cNvSpPr txBox="1">
            <a:spLocks noChangeArrowheads="1"/>
          </p:cNvSpPr>
          <p:nvPr/>
        </p:nvSpPr>
        <p:spPr bwMode="auto">
          <a:xfrm>
            <a:off x="5521325" y="1085851"/>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X’O’Y’ = Y’O’Z’ = X’O’Z’ = 120</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sp>
        <p:nvSpPr>
          <p:cNvPr id="155688" name="Text Box 40"/>
          <p:cNvSpPr txBox="1">
            <a:spLocks noChangeArrowheads="1"/>
          </p:cNvSpPr>
          <p:nvPr/>
        </p:nvSpPr>
        <p:spPr bwMode="auto">
          <a:xfrm>
            <a:off x="2309814" y="1612900"/>
            <a:ext cx="3381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Hệ số biến dạng:</a:t>
            </a:r>
          </a:p>
        </p:txBody>
      </p:sp>
      <p:sp>
        <p:nvSpPr>
          <p:cNvPr id="155689" name="Text Box 41"/>
          <p:cNvSpPr txBox="1">
            <a:spLocks noChangeArrowheads="1"/>
          </p:cNvSpPr>
          <p:nvPr/>
        </p:nvSpPr>
        <p:spPr bwMode="auto">
          <a:xfrm>
            <a:off x="5518150" y="1658939"/>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p = q = r = 1</a:t>
            </a:r>
            <a:endParaRPr lang="en-US" altLang="en-US" sz="2400" b="1" baseline="30000">
              <a:solidFill>
                <a:srgbClr val="FF3300"/>
              </a:solidFill>
              <a:latin typeface="Times New Roman" panose="02020603050405020304" pitchFamily="18" charset="0"/>
              <a:cs typeface="Times New Roman" panose="02020603050405020304" pitchFamily="18" charset="0"/>
            </a:endParaRPr>
          </a:p>
        </p:txBody>
      </p:sp>
      <p:sp>
        <p:nvSpPr>
          <p:cNvPr id="11284" name="Rectangle 20"/>
          <p:cNvSpPr>
            <a:spLocks noChangeArrowheads="1"/>
          </p:cNvSpPr>
          <p:nvPr/>
        </p:nvSpPr>
        <p:spPr bwMode="auto">
          <a:xfrm>
            <a:off x="1619250" y="1001713"/>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12394323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55687"/>
                                        </p:tgtEl>
                                        <p:attrNameLst>
                                          <p:attrName>style.visibility</p:attrName>
                                        </p:attrNameLst>
                                      </p:cBhvr>
                                      <p:to>
                                        <p:strVal val="visible"/>
                                      </p:to>
                                    </p:set>
                                    <p:anim calcmode="discrete" valueType="clr">
                                      <p:cBhvr override="childStyle">
                                        <p:cTn id="7" dur="80"/>
                                        <p:tgtEl>
                                          <p:spTgt spid="15568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55687"/>
                                        </p:tgtEl>
                                        <p:attrNameLst>
                                          <p:attrName>fillcolor</p:attrName>
                                        </p:attrNameLst>
                                      </p:cBhvr>
                                      <p:tavLst>
                                        <p:tav tm="0">
                                          <p:val>
                                            <p:clrVal>
                                              <a:schemeClr val="accent2"/>
                                            </p:clrVal>
                                          </p:val>
                                        </p:tav>
                                        <p:tav tm="50000">
                                          <p:val>
                                            <p:clrVal>
                                              <a:schemeClr val="hlink"/>
                                            </p:clrVal>
                                          </p:val>
                                        </p:tav>
                                      </p:tavLst>
                                    </p:anim>
                                    <p:set>
                                      <p:cBhvr>
                                        <p:cTn id="9" dur="80"/>
                                        <p:tgtEl>
                                          <p:spTgt spid="15568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55688"/>
                                        </p:tgtEl>
                                        <p:attrNameLst>
                                          <p:attrName>style.visibility</p:attrName>
                                        </p:attrNameLst>
                                      </p:cBhvr>
                                      <p:to>
                                        <p:strVal val="visible"/>
                                      </p:to>
                                    </p:set>
                                    <p:anim calcmode="discrete" valueType="clr">
                                      <p:cBhvr override="childStyle">
                                        <p:cTn id="14" dur="80"/>
                                        <p:tgtEl>
                                          <p:spTgt spid="15568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55688"/>
                                        </p:tgtEl>
                                        <p:attrNameLst>
                                          <p:attrName>fillcolor</p:attrName>
                                        </p:attrNameLst>
                                      </p:cBhvr>
                                      <p:tavLst>
                                        <p:tav tm="0">
                                          <p:val>
                                            <p:clrVal>
                                              <a:schemeClr val="accent2"/>
                                            </p:clrVal>
                                          </p:val>
                                        </p:tav>
                                        <p:tav tm="50000">
                                          <p:val>
                                            <p:clrVal>
                                              <a:schemeClr val="hlink"/>
                                            </p:clrVal>
                                          </p:val>
                                        </p:tav>
                                      </p:tavLst>
                                    </p:anim>
                                    <p:set>
                                      <p:cBhvr>
                                        <p:cTn id="16" dur="80"/>
                                        <p:tgtEl>
                                          <p:spTgt spid="155688"/>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55689"/>
                                        </p:tgtEl>
                                        <p:attrNameLst>
                                          <p:attrName>style.visibility</p:attrName>
                                        </p:attrNameLst>
                                      </p:cBhvr>
                                      <p:to>
                                        <p:strVal val="visible"/>
                                      </p:to>
                                    </p:set>
                                    <p:anim calcmode="discrete" valueType="clr">
                                      <p:cBhvr override="childStyle">
                                        <p:cTn id="21" dur="80"/>
                                        <p:tgtEl>
                                          <p:spTgt spid="155689"/>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55689"/>
                                        </p:tgtEl>
                                        <p:attrNameLst>
                                          <p:attrName>fillcolor</p:attrName>
                                        </p:attrNameLst>
                                      </p:cBhvr>
                                      <p:tavLst>
                                        <p:tav tm="0">
                                          <p:val>
                                            <p:clrVal>
                                              <a:schemeClr val="accent2"/>
                                            </p:clrVal>
                                          </p:val>
                                        </p:tav>
                                        <p:tav tm="50000">
                                          <p:val>
                                            <p:clrVal>
                                              <a:schemeClr val="hlink"/>
                                            </p:clrVal>
                                          </p:val>
                                        </p:tav>
                                      </p:tavLst>
                                    </p:anim>
                                    <p:set>
                                      <p:cBhvr>
                                        <p:cTn id="23" dur="80"/>
                                        <p:tgtEl>
                                          <p:spTgt spid="155689"/>
                                        </p:tgtEl>
                                        <p:attrNameLst>
                                          <p:attrName>fill.type</p:attrName>
                                        </p:attrNameLst>
                                      </p:cBhvr>
                                      <p:to>
                                        <p:strVal val="solid"/>
                                      </p:to>
                                    </p:set>
                                  </p:childTnLst>
                                </p:cTn>
                              </p:par>
                            </p:childTnLst>
                          </p:cTn>
                        </p:par>
                        <p:par>
                          <p:cTn id="24" fill="hold" nodeType="afterGroup">
                            <p:stCondLst>
                              <p:cond delay="320"/>
                            </p:stCondLst>
                            <p:childTnLst>
                              <p:par>
                                <p:cTn id="25" presetID="27" presetClass="entr" presetSubtype="0" repeatCount="indefinite" fill="hold" grpId="0" nodeType="afterEffect">
                                  <p:stCondLst>
                                    <p:cond delay="0"/>
                                  </p:stCondLst>
                                  <p:iterate type="lt">
                                    <p:tmPct val="50000"/>
                                  </p:iterate>
                                  <p:childTnLst>
                                    <p:set>
                                      <p:cBhvr>
                                        <p:cTn id="26" dur="1" fill="hold">
                                          <p:stCondLst>
                                            <p:cond delay="0"/>
                                          </p:stCondLst>
                                        </p:cTn>
                                        <p:tgtEl>
                                          <p:spTgt spid="11284"/>
                                        </p:tgtEl>
                                        <p:attrNameLst>
                                          <p:attrName>style.visibility</p:attrName>
                                        </p:attrNameLst>
                                      </p:cBhvr>
                                      <p:to>
                                        <p:strVal val="visible"/>
                                      </p:to>
                                    </p:set>
                                    <p:anim calcmode="discrete" valueType="clr">
                                      <p:cBhvr override="childStyle">
                                        <p:cTn id="27"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28" dur="80"/>
                                        <p:tgtEl>
                                          <p:spTgt spid="11284"/>
                                        </p:tgtEl>
                                        <p:attrNameLst>
                                          <p:attrName>fillcolor</p:attrName>
                                        </p:attrNameLst>
                                      </p:cBhvr>
                                      <p:tavLst>
                                        <p:tav tm="0">
                                          <p:val>
                                            <p:clrVal>
                                              <a:schemeClr val="accent2"/>
                                            </p:clrVal>
                                          </p:val>
                                        </p:tav>
                                        <p:tav tm="50000">
                                          <p:val>
                                            <p:clrVal>
                                              <a:schemeClr val="hlink"/>
                                            </p:clrVal>
                                          </p:val>
                                        </p:tav>
                                      </p:tavLst>
                                    </p:anim>
                                    <p:set>
                                      <p:cBhvr>
                                        <p:cTn id="29"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87" grpId="0" animBg="1"/>
      <p:bldP spid="155688" grpId="0"/>
      <p:bldP spid="155689" grpId="0" animBg="1"/>
      <p:bldP spid="1128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Text Box 2"/>
          <p:cNvSpPr txBox="1">
            <a:spLocks noChangeArrowheads="1"/>
          </p:cNvSpPr>
          <p:nvPr/>
        </p:nvSpPr>
        <p:spPr bwMode="auto">
          <a:xfrm>
            <a:off x="1703388" y="188914"/>
            <a:ext cx="46402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u="sng">
                <a:solidFill>
                  <a:srgbClr val="F94107"/>
                </a:solidFill>
                <a:latin typeface="Times New Roman" panose="02020603050405020304" pitchFamily="18" charset="0"/>
                <a:cs typeface="Times New Roman" panose="02020603050405020304" pitchFamily="18" charset="0"/>
              </a:rPr>
              <a:t>Hình chiếu trục đo của hình tròn:</a:t>
            </a:r>
          </a:p>
        </p:txBody>
      </p:sp>
      <p:sp>
        <p:nvSpPr>
          <p:cNvPr id="169998" name="Text Box 14"/>
          <p:cNvSpPr txBox="1">
            <a:spLocks noChangeArrowheads="1"/>
          </p:cNvSpPr>
          <p:nvPr/>
        </p:nvSpPr>
        <p:spPr bwMode="auto">
          <a:xfrm>
            <a:off x="1600200" y="635704"/>
            <a:ext cx="975691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latin typeface="Times New Roman" panose="02020603050405020304" pitchFamily="18" charset="0"/>
                <a:cs typeface="Times New Roman" panose="02020603050405020304" pitchFamily="18" charset="0"/>
              </a:rPr>
              <a:t> - HCTĐ vuông góc đều của những hình tròn nằm trong các mặt phẳng song song với các mặt toạ độ là một hình Elip có phương của trục dài khác nhau.</a:t>
            </a:r>
          </a:p>
        </p:txBody>
      </p:sp>
      <p:pic>
        <p:nvPicPr>
          <p:cNvPr id="46" name="Picture 45"/>
          <p:cNvPicPr/>
          <p:nvPr/>
        </p:nvPicPr>
        <p:blipFill>
          <a:blip r:embed="rId2">
            <a:extLst>
              <a:ext uri="{28A0092B-C50C-407E-A947-70E740481C1C}">
                <a14:useLocalDpi xmlns:a14="http://schemas.microsoft.com/office/drawing/2010/main" val="0"/>
              </a:ext>
            </a:extLst>
          </a:blip>
          <a:srcRect/>
          <a:stretch>
            <a:fillRect/>
          </a:stretch>
        </p:blipFill>
        <p:spPr bwMode="auto">
          <a:xfrm>
            <a:off x="3358003" y="1656522"/>
            <a:ext cx="5865509" cy="4638261"/>
          </a:xfrm>
          <a:prstGeom prst="rect">
            <a:avLst/>
          </a:prstGeom>
          <a:noFill/>
          <a:ln>
            <a:noFill/>
          </a:ln>
        </p:spPr>
      </p:pic>
    </p:spTree>
    <p:extLst>
      <p:ext uri="{BB962C8B-B14F-4D97-AF65-F5344CB8AC3E}">
        <p14:creationId xmlns:p14="http://schemas.microsoft.com/office/powerpoint/2010/main" val="1382587427"/>
      </p:ext>
    </p:extLst>
  </p:cSld>
  <p:clrMapOvr>
    <a:masterClrMapping/>
  </p:clrMapOvr>
  <p:transition>
    <p:spli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69986"/>
                                        </p:tgtEl>
                                        <p:attrNameLst>
                                          <p:attrName>style.visibility</p:attrName>
                                        </p:attrNameLst>
                                      </p:cBhvr>
                                      <p:to>
                                        <p:strVal val="visible"/>
                                      </p:to>
                                    </p:set>
                                    <p:animEffect transition="in" filter="strips(upRight)">
                                      <p:cBhvr>
                                        <p:cTn id="7" dur="500"/>
                                        <p:tgtEl>
                                          <p:spTgt spid="1699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9998"/>
                                        </p:tgtEl>
                                        <p:attrNameLst>
                                          <p:attrName>style.visibility</p:attrName>
                                        </p:attrNameLst>
                                      </p:cBhvr>
                                      <p:to>
                                        <p:strVal val="visible"/>
                                      </p:to>
                                    </p:set>
                                    <p:animEffect transition="in" filter="wipe(down)">
                                      <p:cBhvr>
                                        <p:cTn id="12" dur="500"/>
                                        <p:tgtEl>
                                          <p:spTgt spid="16999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circle(in)">
                                      <p:cBhvr>
                                        <p:cTn id="17" dur="2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6" grpId="0"/>
      <p:bldP spid="16999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50504" y="92765"/>
            <a:ext cx="2040943" cy="584775"/>
          </a:xfrm>
          <a:prstGeom prst="rect">
            <a:avLst/>
          </a:prstGeom>
          <a:noFill/>
        </p:spPr>
        <p:txBody>
          <a:bodyPr wrap="none" rtlCol="0">
            <a:spAutoFit/>
          </a:bodyPr>
          <a:lstStyle/>
          <a:p>
            <a:r>
              <a:rPr lang="en-US" sz="3200" b="1">
                <a:solidFill>
                  <a:srgbClr val="0070C0"/>
                </a:solidFill>
                <a:latin typeface="Times New Roman" panose="02020603050405020304" pitchFamily="18" charset="0"/>
                <a:cs typeface="Times New Roman" panose="02020603050405020304" pitchFamily="18" charset="0"/>
              </a:rPr>
              <a:t>Khám phá</a:t>
            </a:r>
          </a:p>
        </p:txBody>
      </p:sp>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2160104" y="1537252"/>
            <a:ext cx="5632173" cy="4691269"/>
          </a:xfrm>
          <a:prstGeom prst="rect">
            <a:avLst/>
          </a:prstGeom>
          <a:noFill/>
          <a:ln>
            <a:noFill/>
          </a:ln>
        </p:spPr>
      </p:pic>
      <p:sp>
        <p:nvSpPr>
          <p:cNvPr id="4" name="TextBox 3"/>
          <p:cNvSpPr txBox="1"/>
          <p:nvPr/>
        </p:nvSpPr>
        <p:spPr>
          <a:xfrm>
            <a:off x="1550504" y="677540"/>
            <a:ext cx="3262432"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Quan sát hình vẽ sau.</a:t>
            </a:r>
          </a:p>
        </p:txBody>
      </p:sp>
      <p:sp>
        <p:nvSpPr>
          <p:cNvPr id="5" name="Rectangle 4"/>
          <p:cNvSpPr/>
          <p:nvPr/>
        </p:nvSpPr>
        <p:spPr>
          <a:xfrm>
            <a:off x="7686261" y="1679332"/>
            <a:ext cx="4306956" cy="2041585"/>
          </a:xfrm>
          <a:prstGeom prst="rect">
            <a:avLst/>
          </a:prstGeom>
        </p:spPr>
        <p:txBody>
          <a:bodyPr wrap="square">
            <a:spAutoFit/>
          </a:bodyPr>
          <a:lstStyle/>
          <a:p>
            <a:pPr algn="just">
              <a:lnSpc>
                <a:spcPct val="107000"/>
              </a:lnSpc>
              <a:spcAft>
                <a:spcPts val="800"/>
              </a:spcAft>
            </a:pPr>
            <a:r>
              <a:rPr lang="en-US" sz="24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Phương trục dài của elip khi hình tròn nằm trên mặt phẳng song song với mặt xOy, xOz và zOx có vị trí tương đối như thế nào so với các trục O’x’; O’y’; Oz?</a:t>
            </a:r>
          </a:p>
        </p:txBody>
      </p:sp>
      <p:sp>
        <p:nvSpPr>
          <p:cNvPr id="6" name="Rectangle 5"/>
          <p:cNvSpPr/>
          <p:nvPr/>
        </p:nvSpPr>
        <p:spPr>
          <a:xfrm>
            <a:off x="7686261" y="3882886"/>
            <a:ext cx="4147930" cy="856068"/>
          </a:xfrm>
          <a:prstGeom prst="rect">
            <a:avLst/>
          </a:prstGeom>
        </p:spPr>
        <p:txBody>
          <a:bodyPr wrap="square">
            <a:spAutoFit/>
          </a:bodyPr>
          <a:lstStyle/>
          <a:p>
            <a:pPr algn="just">
              <a:lnSpc>
                <a:spcPct val="107000"/>
              </a:lnSpc>
              <a:spcAft>
                <a:spcPts val="800"/>
              </a:spcAft>
            </a:pPr>
            <a:r>
              <a:rPr lang="en-US" sz="2400">
                <a:solidFill>
                  <a:srgbClr val="0070C0"/>
                </a:solidFill>
                <a:latin typeface="Times New Roman" panose="02020603050405020304" pitchFamily="18" charset="0"/>
                <a:ea typeface="Calibri" panose="020F0502020204030204" pitchFamily="34" charset="0"/>
                <a:cs typeface="Times New Roman" panose="02020603050405020304" pitchFamily="18" charset="0"/>
              </a:rPr>
              <a:t>Kích thước của trục dài và trục ngắn bằng bao nhiêu?</a:t>
            </a:r>
          </a:p>
        </p:txBody>
      </p:sp>
    </p:spTree>
    <p:extLst>
      <p:ext uri="{BB962C8B-B14F-4D97-AF65-F5344CB8AC3E}">
        <p14:creationId xmlns:p14="http://schemas.microsoft.com/office/powerpoint/2010/main" val="3529724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circle(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5"/>
          <p:cNvSpPr>
            <a:spLocks/>
          </p:cNvSpPr>
          <p:nvPr/>
        </p:nvSpPr>
        <p:spPr bwMode="auto">
          <a:xfrm>
            <a:off x="6463576" y="4598616"/>
            <a:ext cx="152400" cy="685800"/>
          </a:xfrm>
          <a:prstGeom prst="leftBrace">
            <a:avLst>
              <a:gd name="adj1" fmla="val 375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3" name="Line 16"/>
          <p:cNvSpPr>
            <a:spLocks noChangeShapeType="1"/>
          </p:cNvSpPr>
          <p:nvPr/>
        </p:nvSpPr>
        <p:spPr bwMode="auto">
          <a:xfrm>
            <a:off x="5168176" y="4958979"/>
            <a:ext cx="609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4" name="Text Box 17"/>
          <p:cNvSpPr txBox="1">
            <a:spLocks noChangeArrowheads="1"/>
          </p:cNvSpPr>
          <p:nvPr/>
        </p:nvSpPr>
        <p:spPr bwMode="auto">
          <a:xfrm>
            <a:off x="5815876" y="4743079"/>
            <a:ext cx="736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Elip</a:t>
            </a:r>
          </a:p>
        </p:txBody>
      </p:sp>
      <p:sp>
        <p:nvSpPr>
          <p:cNvPr id="5" name="Text Box 18"/>
          <p:cNvSpPr txBox="1">
            <a:spLocks noChangeArrowheads="1"/>
          </p:cNvSpPr>
          <p:nvPr/>
        </p:nvSpPr>
        <p:spPr bwMode="auto">
          <a:xfrm>
            <a:off x="6608038" y="4454155"/>
            <a:ext cx="2965933"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Times New Roman" panose="02020603050405020304" pitchFamily="18" charset="0"/>
                <a:cs typeface="Times New Roman" panose="02020603050405020304" pitchFamily="18" charset="0"/>
              </a:rPr>
              <a:t>+ Độ dài trục lớn  : 1.22d</a:t>
            </a:r>
          </a:p>
          <a:p>
            <a:pPr eaLnBrk="1" hangingPunct="1"/>
            <a:r>
              <a:rPr lang="en-US" altLang="en-US" sz="2000">
                <a:latin typeface="Times New Roman" panose="02020603050405020304" pitchFamily="18" charset="0"/>
                <a:cs typeface="Times New Roman" panose="02020603050405020304" pitchFamily="18" charset="0"/>
              </a:rPr>
              <a:t>                                                             + Độ dài trục bé : 0.71d</a:t>
            </a:r>
          </a:p>
          <a:p>
            <a:pPr eaLnBrk="1" hangingPunct="1">
              <a:spcBef>
                <a:spcPct val="50000"/>
              </a:spcBef>
            </a:pPr>
            <a:endParaRPr lang="en-US" altLang="en-US" sz="2000">
              <a:latin typeface="Times New Roman" panose="02020603050405020304" pitchFamily="18" charset="0"/>
              <a:cs typeface="Times New Roman" panose="02020603050405020304" pitchFamily="18" charset="0"/>
            </a:endParaRPr>
          </a:p>
        </p:txBody>
      </p:sp>
      <p:sp>
        <p:nvSpPr>
          <p:cNvPr id="6" name="Text Box 19"/>
          <p:cNvSpPr txBox="1">
            <a:spLocks noChangeArrowheads="1"/>
          </p:cNvSpPr>
          <p:nvPr/>
        </p:nvSpPr>
        <p:spPr bwMode="auto">
          <a:xfrm>
            <a:off x="2431326" y="4743079"/>
            <a:ext cx="2895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Hình tròn : </a:t>
            </a:r>
            <a:r>
              <a:rPr lang="en-US" altLang="en-US" sz="2000">
                <a:latin typeface="Times New Roman" panose="02020603050405020304" pitchFamily="18" charset="0"/>
                <a:cs typeface="Times New Roman" panose="02020603050405020304" pitchFamily="18" charset="0"/>
              </a:rPr>
              <a:t>đường kính d</a:t>
            </a:r>
          </a:p>
        </p:txBody>
      </p:sp>
      <p:sp>
        <p:nvSpPr>
          <p:cNvPr id="7" name="Rectangle 4"/>
          <p:cNvSpPr>
            <a:spLocks noChangeArrowheads="1"/>
          </p:cNvSpPr>
          <p:nvPr/>
        </p:nvSpPr>
        <p:spPr bwMode="auto">
          <a:xfrm>
            <a:off x="3110776" y="457601"/>
            <a:ext cx="5638800" cy="33494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8" name="Rectangle 5"/>
          <p:cNvSpPr>
            <a:spLocks noChangeArrowheads="1"/>
          </p:cNvSpPr>
          <p:nvPr/>
        </p:nvSpPr>
        <p:spPr bwMode="auto">
          <a:xfrm>
            <a:off x="3339376" y="1143402"/>
            <a:ext cx="1371600" cy="1371600"/>
          </a:xfrm>
          <a:prstGeom prst="rect">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9" name="Oval 6"/>
          <p:cNvSpPr>
            <a:spLocks noChangeArrowheads="1"/>
          </p:cNvSpPr>
          <p:nvPr/>
        </p:nvSpPr>
        <p:spPr bwMode="auto">
          <a:xfrm>
            <a:off x="3339376" y="1143402"/>
            <a:ext cx="1371600" cy="1371600"/>
          </a:xfrm>
          <a:prstGeom prst="ellipse">
            <a:avLst/>
          </a:prstGeom>
          <a:solidFill>
            <a:schemeClr val="bg1">
              <a:alpha val="43137"/>
            </a:scheme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10" name="Line 7"/>
          <p:cNvSpPr>
            <a:spLocks noChangeShapeType="1"/>
          </p:cNvSpPr>
          <p:nvPr/>
        </p:nvSpPr>
        <p:spPr bwMode="auto">
          <a:xfrm flipH="1" flipV="1">
            <a:off x="3339376" y="2515002"/>
            <a:ext cx="0" cy="6858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1" name="Line 8"/>
          <p:cNvSpPr>
            <a:spLocks noChangeShapeType="1"/>
          </p:cNvSpPr>
          <p:nvPr/>
        </p:nvSpPr>
        <p:spPr bwMode="auto">
          <a:xfrm flipH="1">
            <a:off x="3339376" y="2972202"/>
            <a:ext cx="1371600"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2" name="Line 9"/>
          <p:cNvSpPr>
            <a:spLocks noChangeShapeType="1"/>
          </p:cNvSpPr>
          <p:nvPr/>
        </p:nvSpPr>
        <p:spPr bwMode="auto">
          <a:xfrm>
            <a:off x="3339376" y="1143402"/>
            <a:ext cx="1371600" cy="13716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3" name="Line 10"/>
          <p:cNvSpPr>
            <a:spLocks noChangeShapeType="1"/>
          </p:cNvSpPr>
          <p:nvPr/>
        </p:nvSpPr>
        <p:spPr bwMode="auto">
          <a:xfrm flipH="1">
            <a:off x="3339376" y="1143402"/>
            <a:ext cx="1371600" cy="13716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4" name="Line 11"/>
          <p:cNvSpPr>
            <a:spLocks noChangeShapeType="1"/>
          </p:cNvSpPr>
          <p:nvPr/>
        </p:nvSpPr>
        <p:spPr bwMode="auto">
          <a:xfrm>
            <a:off x="4025176" y="1143402"/>
            <a:ext cx="0" cy="13716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5" name="Line 12"/>
          <p:cNvSpPr>
            <a:spLocks noChangeShapeType="1"/>
          </p:cNvSpPr>
          <p:nvPr/>
        </p:nvSpPr>
        <p:spPr bwMode="auto">
          <a:xfrm>
            <a:off x="3339376" y="1829202"/>
            <a:ext cx="1371600" cy="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6" name="AutoShape 20"/>
          <p:cNvSpPr>
            <a:spLocks noChangeArrowheads="1"/>
          </p:cNvSpPr>
          <p:nvPr/>
        </p:nvSpPr>
        <p:spPr bwMode="auto">
          <a:xfrm>
            <a:off x="5549176" y="1067202"/>
            <a:ext cx="2362200" cy="1828800"/>
          </a:xfrm>
          <a:prstGeom prst="diamond">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17" name="Oval 21"/>
          <p:cNvSpPr>
            <a:spLocks noChangeArrowheads="1"/>
          </p:cNvSpPr>
          <p:nvPr/>
        </p:nvSpPr>
        <p:spPr bwMode="auto">
          <a:xfrm>
            <a:off x="5777776" y="1448202"/>
            <a:ext cx="1905000" cy="1066800"/>
          </a:xfrm>
          <a:prstGeom prst="ellipse">
            <a:avLst/>
          </a:prstGeom>
          <a:solidFill>
            <a:schemeClr val="bg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18" name="Line 22"/>
          <p:cNvSpPr>
            <a:spLocks noChangeShapeType="1"/>
          </p:cNvSpPr>
          <p:nvPr/>
        </p:nvSpPr>
        <p:spPr bwMode="auto">
          <a:xfrm>
            <a:off x="5549176" y="1981602"/>
            <a:ext cx="2286000" cy="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9" name="Line 23"/>
          <p:cNvSpPr>
            <a:spLocks noChangeShapeType="1"/>
          </p:cNvSpPr>
          <p:nvPr/>
        </p:nvSpPr>
        <p:spPr bwMode="auto">
          <a:xfrm>
            <a:off x="6692176" y="1067202"/>
            <a:ext cx="0" cy="18288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0" name="Line 24"/>
          <p:cNvSpPr>
            <a:spLocks noChangeShapeType="1"/>
          </p:cNvSpPr>
          <p:nvPr/>
        </p:nvSpPr>
        <p:spPr bwMode="auto">
          <a:xfrm>
            <a:off x="5777776" y="1981602"/>
            <a:ext cx="0" cy="13716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1" name="Line 25"/>
          <p:cNvSpPr>
            <a:spLocks noChangeShapeType="1"/>
          </p:cNvSpPr>
          <p:nvPr/>
        </p:nvSpPr>
        <p:spPr bwMode="auto">
          <a:xfrm>
            <a:off x="6692176" y="1448202"/>
            <a:ext cx="1905000" cy="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2" name="Line 26"/>
          <p:cNvSpPr>
            <a:spLocks noChangeShapeType="1"/>
          </p:cNvSpPr>
          <p:nvPr/>
        </p:nvSpPr>
        <p:spPr bwMode="auto">
          <a:xfrm>
            <a:off x="6692176" y="2515002"/>
            <a:ext cx="1905000" cy="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3" name="Line 27"/>
          <p:cNvSpPr>
            <a:spLocks noChangeShapeType="1"/>
          </p:cNvSpPr>
          <p:nvPr/>
        </p:nvSpPr>
        <p:spPr bwMode="auto">
          <a:xfrm>
            <a:off x="8597176" y="1448202"/>
            <a:ext cx="0" cy="106680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4" name="Line 28"/>
          <p:cNvSpPr>
            <a:spLocks noChangeShapeType="1"/>
          </p:cNvSpPr>
          <p:nvPr/>
        </p:nvSpPr>
        <p:spPr bwMode="auto">
          <a:xfrm flipH="1">
            <a:off x="5777776" y="3200802"/>
            <a:ext cx="1905000"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5" name="Text Box 29"/>
          <p:cNvSpPr txBox="1">
            <a:spLocks noChangeArrowheads="1"/>
          </p:cNvSpPr>
          <p:nvPr/>
        </p:nvSpPr>
        <p:spPr bwMode="auto">
          <a:xfrm>
            <a:off x="6390552" y="2896002"/>
            <a:ext cx="83502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olidFill>
                  <a:srgbClr val="0000FF"/>
                </a:solidFill>
                <a:latin typeface="Times New Roman" panose="02020603050405020304" pitchFamily="18" charset="0"/>
                <a:cs typeface="Times New Roman" panose="02020603050405020304" pitchFamily="18" charset="0"/>
              </a:rPr>
              <a:t>1.22d</a:t>
            </a:r>
          </a:p>
        </p:txBody>
      </p:sp>
      <p:sp>
        <p:nvSpPr>
          <p:cNvPr id="26" name="Text Box 30"/>
          <p:cNvSpPr txBox="1">
            <a:spLocks noChangeArrowheads="1"/>
          </p:cNvSpPr>
          <p:nvPr/>
        </p:nvSpPr>
        <p:spPr bwMode="auto">
          <a:xfrm rot="16200000">
            <a:off x="8043139" y="1745035"/>
            <a:ext cx="83502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olidFill>
                  <a:srgbClr val="0000FF"/>
                </a:solidFill>
                <a:latin typeface="Times New Roman" panose="02020603050405020304" pitchFamily="18" charset="0"/>
                <a:cs typeface="Times New Roman" panose="02020603050405020304" pitchFamily="18" charset="0"/>
              </a:rPr>
              <a:t>0.71d</a:t>
            </a:r>
          </a:p>
        </p:txBody>
      </p:sp>
      <p:sp>
        <p:nvSpPr>
          <p:cNvPr id="27" name="Line 31"/>
          <p:cNvSpPr>
            <a:spLocks noChangeShapeType="1"/>
          </p:cNvSpPr>
          <p:nvPr/>
        </p:nvSpPr>
        <p:spPr bwMode="auto">
          <a:xfrm flipV="1">
            <a:off x="3339376" y="610002"/>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8" name="Line 32"/>
          <p:cNvSpPr>
            <a:spLocks noChangeShapeType="1"/>
          </p:cNvSpPr>
          <p:nvPr/>
        </p:nvSpPr>
        <p:spPr bwMode="auto">
          <a:xfrm flipH="1" flipV="1">
            <a:off x="4710976" y="2515002"/>
            <a:ext cx="0" cy="6858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9" name="Line 33"/>
          <p:cNvSpPr>
            <a:spLocks noChangeShapeType="1"/>
          </p:cNvSpPr>
          <p:nvPr/>
        </p:nvSpPr>
        <p:spPr bwMode="auto">
          <a:xfrm>
            <a:off x="4710976" y="2515002"/>
            <a:ext cx="609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0" name="Text Box 34"/>
          <p:cNvSpPr txBox="1">
            <a:spLocks noChangeArrowheads="1"/>
          </p:cNvSpPr>
          <p:nvPr/>
        </p:nvSpPr>
        <p:spPr bwMode="auto">
          <a:xfrm>
            <a:off x="3872776" y="2667402"/>
            <a:ext cx="381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olidFill>
                  <a:srgbClr val="0000FF"/>
                </a:solidFill>
                <a:latin typeface="Times New Roman" panose="02020603050405020304" pitchFamily="18" charset="0"/>
                <a:cs typeface="Times New Roman" panose="02020603050405020304" pitchFamily="18" charset="0"/>
              </a:rPr>
              <a:t>d</a:t>
            </a:r>
          </a:p>
        </p:txBody>
      </p:sp>
      <p:sp>
        <p:nvSpPr>
          <p:cNvPr id="31" name="Line 35"/>
          <p:cNvSpPr>
            <a:spLocks noChangeShapeType="1"/>
          </p:cNvSpPr>
          <p:nvPr/>
        </p:nvSpPr>
        <p:spPr bwMode="auto">
          <a:xfrm>
            <a:off x="7682776" y="1981602"/>
            <a:ext cx="0" cy="13716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2" name="Line 36"/>
          <p:cNvSpPr>
            <a:spLocks noChangeShapeType="1"/>
          </p:cNvSpPr>
          <p:nvPr/>
        </p:nvSpPr>
        <p:spPr bwMode="auto">
          <a:xfrm flipV="1">
            <a:off x="6692176" y="610002"/>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3" name="Line 37"/>
          <p:cNvSpPr>
            <a:spLocks noChangeShapeType="1"/>
          </p:cNvSpPr>
          <p:nvPr/>
        </p:nvSpPr>
        <p:spPr bwMode="auto">
          <a:xfrm flipH="1">
            <a:off x="5168176" y="1981602"/>
            <a:ext cx="381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4" name="Line 38"/>
          <p:cNvSpPr>
            <a:spLocks noChangeShapeType="1"/>
          </p:cNvSpPr>
          <p:nvPr/>
        </p:nvSpPr>
        <p:spPr bwMode="auto">
          <a:xfrm>
            <a:off x="7911376" y="1981602"/>
            <a:ext cx="381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5" name="Text Box 39"/>
          <p:cNvSpPr txBox="1">
            <a:spLocks noChangeArrowheads="1"/>
          </p:cNvSpPr>
          <p:nvPr/>
        </p:nvSpPr>
        <p:spPr bwMode="auto">
          <a:xfrm>
            <a:off x="3339376" y="533803"/>
            <a:ext cx="228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x</a:t>
            </a:r>
          </a:p>
        </p:txBody>
      </p:sp>
      <p:sp>
        <p:nvSpPr>
          <p:cNvPr id="36" name="Text Box 40"/>
          <p:cNvSpPr txBox="1">
            <a:spLocks noChangeArrowheads="1"/>
          </p:cNvSpPr>
          <p:nvPr/>
        </p:nvSpPr>
        <p:spPr bwMode="auto">
          <a:xfrm>
            <a:off x="5091976" y="2453090"/>
            <a:ext cx="3048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y</a:t>
            </a:r>
          </a:p>
        </p:txBody>
      </p:sp>
      <p:sp>
        <p:nvSpPr>
          <p:cNvPr id="37" name="Text Box 41"/>
          <p:cNvSpPr txBox="1">
            <a:spLocks noChangeArrowheads="1"/>
          </p:cNvSpPr>
          <p:nvPr/>
        </p:nvSpPr>
        <p:spPr bwMode="auto">
          <a:xfrm>
            <a:off x="3034576" y="1981603"/>
            <a:ext cx="457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o</a:t>
            </a:r>
          </a:p>
        </p:txBody>
      </p:sp>
      <p:sp>
        <p:nvSpPr>
          <p:cNvPr id="38" name="Text Box 42"/>
          <p:cNvSpPr txBox="1">
            <a:spLocks noChangeArrowheads="1"/>
          </p:cNvSpPr>
          <p:nvPr/>
        </p:nvSpPr>
        <p:spPr bwMode="auto">
          <a:xfrm>
            <a:off x="6692176" y="533802"/>
            <a:ext cx="457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Z’</a:t>
            </a:r>
          </a:p>
        </p:txBody>
      </p:sp>
      <p:sp>
        <p:nvSpPr>
          <p:cNvPr id="39" name="Text Box 43"/>
          <p:cNvSpPr txBox="1">
            <a:spLocks noChangeArrowheads="1"/>
          </p:cNvSpPr>
          <p:nvPr/>
        </p:nvSpPr>
        <p:spPr bwMode="auto">
          <a:xfrm>
            <a:off x="6387376" y="914802"/>
            <a:ext cx="457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O’</a:t>
            </a:r>
          </a:p>
        </p:txBody>
      </p:sp>
      <p:sp>
        <p:nvSpPr>
          <p:cNvPr id="40" name="Text Box 44"/>
          <p:cNvSpPr txBox="1">
            <a:spLocks noChangeArrowheads="1"/>
          </p:cNvSpPr>
          <p:nvPr/>
        </p:nvSpPr>
        <p:spPr bwMode="auto">
          <a:xfrm>
            <a:off x="5015776" y="1981602"/>
            <a:ext cx="381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X’</a:t>
            </a:r>
          </a:p>
        </p:txBody>
      </p:sp>
      <p:sp>
        <p:nvSpPr>
          <p:cNvPr id="41" name="Text Box 45"/>
          <p:cNvSpPr txBox="1">
            <a:spLocks noChangeArrowheads="1"/>
          </p:cNvSpPr>
          <p:nvPr/>
        </p:nvSpPr>
        <p:spPr bwMode="auto">
          <a:xfrm>
            <a:off x="7987576" y="2210202"/>
            <a:ext cx="381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Y’</a:t>
            </a:r>
          </a:p>
        </p:txBody>
      </p:sp>
    </p:spTree>
    <p:extLst>
      <p:ext uri="{BB962C8B-B14F-4D97-AF65-F5344CB8AC3E}">
        <p14:creationId xmlns:p14="http://schemas.microsoft.com/office/powerpoint/2010/main" val="260190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18" presetClass="entr" presetSubtype="6"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Right)">
                                      <p:cBhvr>
                                        <p:cTn id="15" dur="500"/>
                                        <p:tgtEl>
                                          <p:spTgt spid="4"/>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left)">
                                      <p:cBhvr>
                                        <p:cTn id="19" dur="500"/>
                                        <p:tgtEl>
                                          <p:spTgt spid="2"/>
                                        </p:tgtEl>
                                      </p:cBhvr>
                                    </p:animEffect>
                                  </p:childTnLst>
                                </p:cTn>
                              </p:par>
                            </p:childTnLst>
                          </p:cTn>
                        </p:par>
                        <p:par>
                          <p:cTn id="20" fill="hold">
                            <p:stCondLst>
                              <p:cond delay="2000"/>
                            </p:stCondLst>
                            <p:childTnLst>
                              <p:par>
                                <p:cTn id="21" presetID="18" presetClass="entr" presetSubtype="6"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strips(downRight)">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p:cTn id="33" dur="500" fill="hold"/>
                                        <p:tgtEl>
                                          <p:spTgt spid="8"/>
                                        </p:tgtEl>
                                        <p:attrNameLst>
                                          <p:attrName>ppt_w</p:attrName>
                                        </p:attrNameLst>
                                      </p:cBhvr>
                                      <p:tavLst>
                                        <p:tav tm="0">
                                          <p:val>
                                            <p:fltVal val="0"/>
                                          </p:val>
                                        </p:tav>
                                        <p:tav tm="100000">
                                          <p:val>
                                            <p:strVal val="#ppt_w"/>
                                          </p:val>
                                        </p:tav>
                                      </p:tavLst>
                                    </p:anim>
                                    <p:anim calcmode="lin" valueType="num">
                                      <p:cBhvr>
                                        <p:cTn id="34" dur="500" fill="hold"/>
                                        <p:tgtEl>
                                          <p:spTgt spid="8"/>
                                        </p:tgtEl>
                                        <p:attrNameLst>
                                          <p:attrName>ppt_h</p:attrName>
                                        </p:attrNameLst>
                                      </p:cBhvr>
                                      <p:tavLst>
                                        <p:tav tm="0">
                                          <p:val>
                                            <p:fltVal val="0"/>
                                          </p:val>
                                        </p:tav>
                                        <p:tav tm="100000">
                                          <p:val>
                                            <p:strVal val="#ppt_h"/>
                                          </p:val>
                                        </p:tav>
                                      </p:tavLst>
                                    </p:anim>
                                    <p:animEffect transition="in" filter="fade">
                                      <p:cBhvr>
                                        <p:cTn id="35" dur="500"/>
                                        <p:tgtEl>
                                          <p:spTgt spid="8"/>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500" fill="hold"/>
                                        <p:tgtEl>
                                          <p:spTgt spid="9"/>
                                        </p:tgtEl>
                                        <p:attrNameLst>
                                          <p:attrName>ppt_w</p:attrName>
                                        </p:attrNameLst>
                                      </p:cBhvr>
                                      <p:tavLst>
                                        <p:tav tm="0">
                                          <p:val>
                                            <p:fltVal val="0"/>
                                          </p:val>
                                        </p:tav>
                                        <p:tav tm="100000">
                                          <p:val>
                                            <p:strVal val="#ppt_w"/>
                                          </p:val>
                                        </p:tav>
                                      </p:tavLst>
                                    </p:anim>
                                    <p:anim calcmode="lin" valueType="num">
                                      <p:cBhvr>
                                        <p:cTn id="39" dur="500" fill="hold"/>
                                        <p:tgtEl>
                                          <p:spTgt spid="9"/>
                                        </p:tgtEl>
                                        <p:attrNameLst>
                                          <p:attrName>ppt_h</p:attrName>
                                        </p:attrNameLst>
                                      </p:cBhvr>
                                      <p:tavLst>
                                        <p:tav tm="0">
                                          <p:val>
                                            <p:fltVal val="0"/>
                                          </p:val>
                                        </p:tav>
                                        <p:tav tm="100000">
                                          <p:val>
                                            <p:strVal val="#ppt_h"/>
                                          </p:val>
                                        </p:tav>
                                      </p:tavLst>
                                    </p:anim>
                                    <p:animEffect transition="in" filter="fade">
                                      <p:cBhvr>
                                        <p:cTn id="40" dur="500"/>
                                        <p:tgtEl>
                                          <p:spTgt spid="9"/>
                                        </p:tgtEl>
                                      </p:cBhvr>
                                    </p:animEffect>
                                  </p:childTnLst>
                                </p:cTn>
                              </p:par>
                              <p:par>
                                <p:cTn id="41" presetID="53" presetClass="entr" presetSubtype="0"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par>
                                <p:cTn id="46" presetID="53" presetClass="entr" presetSubtype="0" fill="hold" nodeType="with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p:cTn id="48" dur="500" fill="hold"/>
                                        <p:tgtEl>
                                          <p:spTgt spid="11"/>
                                        </p:tgtEl>
                                        <p:attrNameLst>
                                          <p:attrName>ppt_w</p:attrName>
                                        </p:attrNameLst>
                                      </p:cBhvr>
                                      <p:tavLst>
                                        <p:tav tm="0">
                                          <p:val>
                                            <p:fltVal val="0"/>
                                          </p:val>
                                        </p:tav>
                                        <p:tav tm="100000">
                                          <p:val>
                                            <p:strVal val="#ppt_w"/>
                                          </p:val>
                                        </p:tav>
                                      </p:tavLst>
                                    </p:anim>
                                    <p:anim calcmode="lin" valueType="num">
                                      <p:cBhvr>
                                        <p:cTn id="49" dur="500" fill="hold"/>
                                        <p:tgtEl>
                                          <p:spTgt spid="11"/>
                                        </p:tgtEl>
                                        <p:attrNameLst>
                                          <p:attrName>ppt_h</p:attrName>
                                        </p:attrNameLst>
                                      </p:cBhvr>
                                      <p:tavLst>
                                        <p:tav tm="0">
                                          <p:val>
                                            <p:fltVal val="0"/>
                                          </p:val>
                                        </p:tav>
                                        <p:tav tm="100000">
                                          <p:val>
                                            <p:strVal val="#ppt_h"/>
                                          </p:val>
                                        </p:tav>
                                      </p:tavLst>
                                    </p:anim>
                                    <p:animEffect transition="in" filter="fade">
                                      <p:cBhvr>
                                        <p:cTn id="50" dur="500"/>
                                        <p:tgtEl>
                                          <p:spTgt spid="11"/>
                                        </p:tgtEl>
                                      </p:cBhvr>
                                    </p:animEffect>
                                  </p:childTnLst>
                                </p:cTn>
                              </p:par>
                              <p:par>
                                <p:cTn id="51" presetID="53" presetClass="entr" presetSubtype="0" fill="hold" nodeType="with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p:cTn id="53" dur="500" fill="hold"/>
                                        <p:tgtEl>
                                          <p:spTgt spid="12"/>
                                        </p:tgtEl>
                                        <p:attrNameLst>
                                          <p:attrName>ppt_w</p:attrName>
                                        </p:attrNameLst>
                                      </p:cBhvr>
                                      <p:tavLst>
                                        <p:tav tm="0">
                                          <p:val>
                                            <p:fltVal val="0"/>
                                          </p:val>
                                        </p:tav>
                                        <p:tav tm="100000">
                                          <p:val>
                                            <p:strVal val="#ppt_w"/>
                                          </p:val>
                                        </p:tav>
                                      </p:tavLst>
                                    </p:anim>
                                    <p:anim calcmode="lin" valueType="num">
                                      <p:cBhvr>
                                        <p:cTn id="54" dur="500" fill="hold"/>
                                        <p:tgtEl>
                                          <p:spTgt spid="12"/>
                                        </p:tgtEl>
                                        <p:attrNameLst>
                                          <p:attrName>ppt_h</p:attrName>
                                        </p:attrNameLst>
                                      </p:cBhvr>
                                      <p:tavLst>
                                        <p:tav tm="0">
                                          <p:val>
                                            <p:fltVal val="0"/>
                                          </p:val>
                                        </p:tav>
                                        <p:tav tm="100000">
                                          <p:val>
                                            <p:strVal val="#ppt_h"/>
                                          </p:val>
                                        </p:tav>
                                      </p:tavLst>
                                    </p:anim>
                                    <p:animEffect transition="in" filter="fade">
                                      <p:cBhvr>
                                        <p:cTn id="55" dur="500"/>
                                        <p:tgtEl>
                                          <p:spTgt spid="12"/>
                                        </p:tgtEl>
                                      </p:cBhvr>
                                    </p:animEffect>
                                  </p:childTnLst>
                                </p:cTn>
                              </p:par>
                              <p:par>
                                <p:cTn id="56" presetID="53" presetClass="entr" presetSubtype="0" fill="hold" nodeType="withEffect">
                                  <p:stCondLst>
                                    <p:cond delay="0"/>
                                  </p:stCondLst>
                                  <p:childTnLst>
                                    <p:set>
                                      <p:cBhvr>
                                        <p:cTn id="57" dur="1" fill="hold">
                                          <p:stCondLst>
                                            <p:cond delay="0"/>
                                          </p:stCondLst>
                                        </p:cTn>
                                        <p:tgtEl>
                                          <p:spTgt spid="13"/>
                                        </p:tgtEl>
                                        <p:attrNameLst>
                                          <p:attrName>style.visibility</p:attrName>
                                        </p:attrNameLst>
                                      </p:cBhvr>
                                      <p:to>
                                        <p:strVal val="visible"/>
                                      </p:to>
                                    </p:set>
                                    <p:anim calcmode="lin" valueType="num">
                                      <p:cBhvr>
                                        <p:cTn id="58" dur="500" fill="hold"/>
                                        <p:tgtEl>
                                          <p:spTgt spid="13"/>
                                        </p:tgtEl>
                                        <p:attrNameLst>
                                          <p:attrName>ppt_w</p:attrName>
                                        </p:attrNameLst>
                                      </p:cBhvr>
                                      <p:tavLst>
                                        <p:tav tm="0">
                                          <p:val>
                                            <p:fltVal val="0"/>
                                          </p:val>
                                        </p:tav>
                                        <p:tav tm="100000">
                                          <p:val>
                                            <p:strVal val="#ppt_w"/>
                                          </p:val>
                                        </p:tav>
                                      </p:tavLst>
                                    </p:anim>
                                    <p:anim calcmode="lin" valueType="num">
                                      <p:cBhvr>
                                        <p:cTn id="59" dur="500" fill="hold"/>
                                        <p:tgtEl>
                                          <p:spTgt spid="13"/>
                                        </p:tgtEl>
                                        <p:attrNameLst>
                                          <p:attrName>ppt_h</p:attrName>
                                        </p:attrNameLst>
                                      </p:cBhvr>
                                      <p:tavLst>
                                        <p:tav tm="0">
                                          <p:val>
                                            <p:fltVal val="0"/>
                                          </p:val>
                                        </p:tav>
                                        <p:tav tm="100000">
                                          <p:val>
                                            <p:strVal val="#ppt_h"/>
                                          </p:val>
                                        </p:tav>
                                      </p:tavLst>
                                    </p:anim>
                                    <p:animEffect transition="in" filter="fade">
                                      <p:cBhvr>
                                        <p:cTn id="60" dur="500"/>
                                        <p:tgtEl>
                                          <p:spTgt spid="13"/>
                                        </p:tgtEl>
                                      </p:cBhvr>
                                    </p:animEffect>
                                  </p:childTnLst>
                                </p:cTn>
                              </p:par>
                              <p:par>
                                <p:cTn id="61" presetID="53" presetClass="entr" presetSubtype="0" fill="hold" nodeType="with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p:cTn id="63" dur="500" fill="hold"/>
                                        <p:tgtEl>
                                          <p:spTgt spid="14"/>
                                        </p:tgtEl>
                                        <p:attrNameLst>
                                          <p:attrName>ppt_w</p:attrName>
                                        </p:attrNameLst>
                                      </p:cBhvr>
                                      <p:tavLst>
                                        <p:tav tm="0">
                                          <p:val>
                                            <p:fltVal val="0"/>
                                          </p:val>
                                        </p:tav>
                                        <p:tav tm="100000">
                                          <p:val>
                                            <p:strVal val="#ppt_w"/>
                                          </p:val>
                                        </p:tav>
                                      </p:tavLst>
                                    </p:anim>
                                    <p:anim calcmode="lin" valueType="num">
                                      <p:cBhvr>
                                        <p:cTn id="64" dur="500" fill="hold"/>
                                        <p:tgtEl>
                                          <p:spTgt spid="14"/>
                                        </p:tgtEl>
                                        <p:attrNameLst>
                                          <p:attrName>ppt_h</p:attrName>
                                        </p:attrNameLst>
                                      </p:cBhvr>
                                      <p:tavLst>
                                        <p:tav tm="0">
                                          <p:val>
                                            <p:fltVal val="0"/>
                                          </p:val>
                                        </p:tav>
                                        <p:tav tm="100000">
                                          <p:val>
                                            <p:strVal val="#ppt_h"/>
                                          </p:val>
                                        </p:tav>
                                      </p:tavLst>
                                    </p:anim>
                                    <p:animEffect transition="in" filter="fade">
                                      <p:cBhvr>
                                        <p:cTn id="65" dur="500"/>
                                        <p:tgtEl>
                                          <p:spTgt spid="14"/>
                                        </p:tgtEl>
                                      </p:cBhvr>
                                    </p:animEffect>
                                  </p:childTnLst>
                                </p:cTn>
                              </p:par>
                              <p:par>
                                <p:cTn id="66" presetID="53" presetClass="entr" presetSubtype="0" fill="hold" nodeType="withEffect">
                                  <p:stCondLst>
                                    <p:cond delay="0"/>
                                  </p:stCondLst>
                                  <p:childTnLst>
                                    <p:set>
                                      <p:cBhvr>
                                        <p:cTn id="67" dur="1" fill="hold">
                                          <p:stCondLst>
                                            <p:cond delay="0"/>
                                          </p:stCondLst>
                                        </p:cTn>
                                        <p:tgtEl>
                                          <p:spTgt spid="15"/>
                                        </p:tgtEl>
                                        <p:attrNameLst>
                                          <p:attrName>style.visibility</p:attrName>
                                        </p:attrNameLst>
                                      </p:cBhvr>
                                      <p:to>
                                        <p:strVal val="visible"/>
                                      </p:to>
                                    </p:set>
                                    <p:anim calcmode="lin" valueType="num">
                                      <p:cBhvr>
                                        <p:cTn id="68" dur="500" fill="hold"/>
                                        <p:tgtEl>
                                          <p:spTgt spid="15"/>
                                        </p:tgtEl>
                                        <p:attrNameLst>
                                          <p:attrName>ppt_w</p:attrName>
                                        </p:attrNameLst>
                                      </p:cBhvr>
                                      <p:tavLst>
                                        <p:tav tm="0">
                                          <p:val>
                                            <p:fltVal val="0"/>
                                          </p:val>
                                        </p:tav>
                                        <p:tav tm="100000">
                                          <p:val>
                                            <p:strVal val="#ppt_w"/>
                                          </p:val>
                                        </p:tav>
                                      </p:tavLst>
                                    </p:anim>
                                    <p:anim calcmode="lin" valueType="num">
                                      <p:cBhvr>
                                        <p:cTn id="69" dur="500" fill="hold"/>
                                        <p:tgtEl>
                                          <p:spTgt spid="15"/>
                                        </p:tgtEl>
                                        <p:attrNameLst>
                                          <p:attrName>ppt_h</p:attrName>
                                        </p:attrNameLst>
                                      </p:cBhvr>
                                      <p:tavLst>
                                        <p:tav tm="0">
                                          <p:val>
                                            <p:fltVal val="0"/>
                                          </p:val>
                                        </p:tav>
                                        <p:tav tm="100000">
                                          <p:val>
                                            <p:strVal val="#ppt_h"/>
                                          </p:val>
                                        </p:tav>
                                      </p:tavLst>
                                    </p:anim>
                                    <p:animEffect transition="in" filter="fade">
                                      <p:cBhvr>
                                        <p:cTn id="70" dur="500"/>
                                        <p:tgtEl>
                                          <p:spTgt spid="15"/>
                                        </p:tgtEl>
                                      </p:cBhvr>
                                    </p:animEffect>
                                  </p:childTnLst>
                                </p:cTn>
                              </p:par>
                              <p:par>
                                <p:cTn id="71" presetID="53" presetClass="entr" presetSubtype="0" fill="hold" grpId="0" nodeType="with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p:cTn id="73" dur="500" fill="hold"/>
                                        <p:tgtEl>
                                          <p:spTgt spid="16"/>
                                        </p:tgtEl>
                                        <p:attrNameLst>
                                          <p:attrName>ppt_w</p:attrName>
                                        </p:attrNameLst>
                                      </p:cBhvr>
                                      <p:tavLst>
                                        <p:tav tm="0">
                                          <p:val>
                                            <p:fltVal val="0"/>
                                          </p:val>
                                        </p:tav>
                                        <p:tav tm="100000">
                                          <p:val>
                                            <p:strVal val="#ppt_w"/>
                                          </p:val>
                                        </p:tav>
                                      </p:tavLst>
                                    </p:anim>
                                    <p:anim calcmode="lin" valueType="num">
                                      <p:cBhvr>
                                        <p:cTn id="74" dur="500" fill="hold"/>
                                        <p:tgtEl>
                                          <p:spTgt spid="16"/>
                                        </p:tgtEl>
                                        <p:attrNameLst>
                                          <p:attrName>ppt_h</p:attrName>
                                        </p:attrNameLst>
                                      </p:cBhvr>
                                      <p:tavLst>
                                        <p:tav tm="0">
                                          <p:val>
                                            <p:fltVal val="0"/>
                                          </p:val>
                                        </p:tav>
                                        <p:tav tm="100000">
                                          <p:val>
                                            <p:strVal val="#ppt_h"/>
                                          </p:val>
                                        </p:tav>
                                      </p:tavLst>
                                    </p:anim>
                                    <p:animEffect transition="in" filter="fade">
                                      <p:cBhvr>
                                        <p:cTn id="75" dur="500"/>
                                        <p:tgtEl>
                                          <p:spTgt spid="16"/>
                                        </p:tgtEl>
                                      </p:cBhvr>
                                    </p:animEffect>
                                  </p:childTnLst>
                                </p:cTn>
                              </p:par>
                              <p:par>
                                <p:cTn id="76" presetID="53" presetClass="entr" presetSubtype="0" fill="hold" grpId="0" nodeType="withEffect">
                                  <p:stCondLst>
                                    <p:cond delay="0"/>
                                  </p:stCondLst>
                                  <p:childTnLst>
                                    <p:set>
                                      <p:cBhvr>
                                        <p:cTn id="77" dur="1" fill="hold">
                                          <p:stCondLst>
                                            <p:cond delay="0"/>
                                          </p:stCondLst>
                                        </p:cTn>
                                        <p:tgtEl>
                                          <p:spTgt spid="17"/>
                                        </p:tgtEl>
                                        <p:attrNameLst>
                                          <p:attrName>style.visibility</p:attrName>
                                        </p:attrNameLst>
                                      </p:cBhvr>
                                      <p:to>
                                        <p:strVal val="visible"/>
                                      </p:to>
                                    </p:set>
                                    <p:anim calcmode="lin" valueType="num">
                                      <p:cBhvr>
                                        <p:cTn id="78" dur="500" fill="hold"/>
                                        <p:tgtEl>
                                          <p:spTgt spid="17"/>
                                        </p:tgtEl>
                                        <p:attrNameLst>
                                          <p:attrName>ppt_w</p:attrName>
                                        </p:attrNameLst>
                                      </p:cBhvr>
                                      <p:tavLst>
                                        <p:tav tm="0">
                                          <p:val>
                                            <p:fltVal val="0"/>
                                          </p:val>
                                        </p:tav>
                                        <p:tav tm="100000">
                                          <p:val>
                                            <p:strVal val="#ppt_w"/>
                                          </p:val>
                                        </p:tav>
                                      </p:tavLst>
                                    </p:anim>
                                    <p:anim calcmode="lin" valueType="num">
                                      <p:cBhvr>
                                        <p:cTn id="79" dur="500" fill="hold"/>
                                        <p:tgtEl>
                                          <p:spTgt spid="17"/>
                                        </p:tgtEl>
                                        <p:attrNameLst>
                                          <p:attrName>ppt_h</p:attrName>
                                        </p:attrNameLst>
                                      </p:cBhvr>
                                      <p:tavLst>
                                        <p:tav tm="0">
                                          <p:val>
                                            <p:fltVal val="0"/>
                                          </p:val>
                                        </p:tav>
                                        <p:tav tm="100000">
                                          <p:val>
                                            <p:strVal val="#ppt_h"/>
                                          </p:val>
                                        </p:tav>
                                      </p:tavLst>
                                    </p:anim>
                                    <p:animEffect transition="in" filter="fade">
                                      <p:cBhvr>
                                        <p:cTn id="80" dur="500"/>
                                        <p:tgtEl>
                                          <p:spTgt spid="17"/>
                                        </p:tgtEl>
                                      </p:cBhvr>
                                    </p:animEffect>
                                  </p:childTnLst>
                                </p:cTn>
                              </p:par>
                              <p:par>
                                <p:cTn id="81" presetID="53" presetClass="entr" presetSubtype="0" fill="hold" nodeType="withEffect">
                                  <p:stCondLst>
                                    <p:cond delay="0"/>
                                  </p:stCondLst>
                                  <p:childTnLst>
                                    <p:set>
                                      <p:cBhvr>
                                        <p:cTn id="82" dur="1" fill="hold">
                                          <p:stCondLst>
                                            <p:cond delay="0"/>
                                          </p:stCondLst>
                                        </p:cTn>
                                        <p:tgtEl>
                                          <p:spTgt spid="18"/>
                                        </p:tgtEl>
                                        <p:attrNameLst>
                                          <p:attrName>style.visibility</p:attrName>
                                        </p:attrNameLst>
                                      </p:cBhvr>
                                      <p:to>
                                        <p:strVal val="visible"/>
                                      </p:to>
                                    </p:set>
                                    <p:anim calcmode="lin" valueType="num">
                                      <p:cBhvr>
                                        <p:cTn id="83" dur="500" fill="hold"/>
                                        <p:tgtEl>
                                          <p:spTgt spid="18"/>
                                        </p:tgtEl>
                                        <p:attrNameLst>
                                          <p:attrName>ppt_w</p:attrName>
                                        </p:attrNameLst>
                                      </p:cBhvr>
                                      <p:tavLst>
                                        <p:tav tm="0">
                                          <p:val>
                                            <p:fltVal val="0"/>
                                          </p:val>
                                        </p:tav>
                                        <p:tav tm="100000">
                                          <p:val>
                                            <p:strVal val="#ppt_w"/>
                                          </p:val>
                                        </p:tav>
                                      </p:tavLst>
                                    </p:anim>
                                    <p:anim calcmode="lin" valueType="num">
                                      <p:cBhvr>
                                        <p:cTn id="84" dur="500" fill="hold"/>
                                        <p:tgtEl>
                                          <p:spTgt spid="18"/>
                                        </p:tgtEl>
                                        <p:attrNameLst>
                                          <p:attrName>ppt_h</p:attrName>
                                        </p:attrNameLst>
                                      </p:cBhvr>
                                      <p:tavLst>
                                        <p:tav tm="0">
                                          <p:val>
                                            <p:fltVal val="0"/>
                                          </p:val>
                                        </p:tav>
                                        <p:tav tm="100000">
                                          <p:val>
                                            <p:strVal val="#ppt_h"/>
                                          </p:val>
                                        </p:tav>
                                      </p:tavLst>
                                    </p:anim>
                                    <p:animEffect transition="in" filter="fade">
                                      <p:cBhvr>
                                        <p:cTn id="85" dur="500"/>
                                        <p:tgtEl>
                                          <p:spTgt spid="18"/>
                                        </p:tgtEl>
                                      </p:cBhvr>
                                    </p:animEffect>
                                  </p:childTnLst>
                                </p:cTn>
                              </p:par>
                              <p:par>
                                <p:cTn id="86" presetID="53" presetClass="entr" presetSubtype="0" fill="hold" nodeType="withEffect">
                                  <p:stCondLst>
                                    <p:cond delay="0"/>
                                  </p:stCondLst>
                                  <p:childTnLst>
                                    <p:set>
                                      <p:cBhvr>
                                        <p:cTn id="87" dur="1" fill="hold">
                                          <p:stCondLst>
                                            <p:cond delay="0"/>
                                          </p:stCondLst>
                                        </p:cTn>
                                        <p:tgtEl>
                                          <p:spTgt spid="19"/>
                                        </p:tgtEl>
                                        <p:attrNameLst>
                                          <p:attrName>style.visibility</p:attrName>
                                        </p:attrNameLst>
                                      </p:cBhvr>
                                      <p:to>
                                        <p:strVal val="visible"/>
                                      </p:to>
                                    </p:set>
                                    <p:anim calcmode="lin" valueType="num">
                                      <p:cBhvr>
                                        <p:cTn id="88" dur="500" fill="hold"/>
                                        <p:tgtEl>
                                          <p:spTgt spid="19"/>
                                        </p:tgtEl>
                                        <p:attrNameLst>
                                          <p:attrName>ppt_w</p:attrName>
                                        </p:attrNameLst>
                                      </p:cBhvr>
                                      <p:tavLst>
                                        <p:tav tm="0">
                                          <p:val>
                                            <p:fltVal val="0"/>
                                          </p:val>
                                        </p:tav>
                                        <p:tav tm="100000">
                                          <p:val>
                                            <p:strVal val="#ppt_w"/>
                                          </p:val>
                                        </p:tav>
                                      </p:tavLst>
                                    </p:anim>
                                    <p:anim calcmode="lin" valueType="num">
                                      <p:cBhvr>
                                        <p:cTn id="89" dur="500" fill="hold"/>
                                        <p:tgtEl>
                                          <p:spTgt spid="19"/>
                                        </p:tgtEl>
                                        <p:attrNameLst>
                                          <p:attrName>ppt_h</p:attrName>
                                        </p:attrNameLst>
                                      </p:cBhvr>
                                      <p:tavLst>
                                        <p:tav tm="0">
                                          <p:val>
                                            <p:fltVal val="0"/>
                                          </p:val>
                                        </p:tav>
                                        <p:tav tm="100000">
                                          <p:val>
                                            <p:strVal val="#ppt_h"/>
                                          </p:val>
                                        </p:tav>
                                      </p:tavLst>
                                    </p:anim>
                                    <p:animEffect transition="in" filter="fade">
                                      <p:cBhvr>
                                        <p:cTn id="90" dur="500"/>
                                        <p:tgtEl>
                                          <p:spTgt spid="19"/>
                                        </p:tgtEl>
                                      </p:cBhvr>
                                    </p:animEffect>
                                  </p:childTnLst>
                                </p:cTn>
                              </p:par>
                              <p:par>
                                <p:cTn id="91" presetID="53" presetClass="entr" presetSubtype="0" fill="hold" nodeType="withEffect">
                                  <p:stCondLst>
                                    <p:cond delay="0"/>
                                  </p:stCondLst>
                                  <p:childTnLst>
                                    <p:set>
                                      <p:cBhvr>
                                        <p:cTn id="92" dur="1" fill="hold">
                                          <p:stCondLst>
                                            <p:cond delay="0"/>
                                          </p:stCondLst>
                                        </p:cTn>
                                        <p:tgtEl>
                                          <p:spTgt spid="20"/>
                                        </p:tgtEl>
                                        <p:attrNameLst>
                                          <p:attrName>style.visibility</p:attrName>
                                        </p:attrNameLst>
                                      </p:cBhvr>
                                      <p:to>
                                        <p:strVal val="visible"/>
                                      </p:to>
                                    </p:set>
                                    <p:anim calcmode="lin" valueType="num">
                                      <p:cBhvr>
                                        <p:cTn id="93" dur="500" fill="hold"/>
                                        <p:tgtEl>
                                          <p:spTgt spid="20"/>
                                        </p:tgtEl>
                                        <p:attrNameLst>
                                          <p:attrName>ppt_w</p:attrName>
                                        </p:attrNameLst>
                                      </p:cBhvr>
                                      <p:tavLst>
                                        <p:tav tm="0">
                                          <p:val>
                                            <p:fltVal val="0"/>
                                          </p:val>
                                        </p:tav>
                                        <p:tav tm="100000">
                                          <p:val>
                                            <p:strVal val="#ppt_w"/>
                                          </p:val>
                                        </p:tav>
                                      </p:tavLst>
                                    </p:anim>
                                    <p:anim calcmode="lin" valueType="num">
                                      <p:cBhvr>
                                        <p:cTn id="94" dur="500" fill="hold"/>
                                        <p:tgtEl>
                                          <p:spTgt spid="20"/>
                                        </p:tgtEl>
                                        <p:attrNameLst>
                                          <p:attrName>ppt_h</p:attrName>
                                        </p:attrNameLst>
                                      </p:cBhvr>
                                      <p:tavLst>
                                        <p:tav tm="0">
                                          <p:val>
                                            <p:fltVal val="0"/>
                                          </p:val>
                                        </p:tav>
                                        <p:tav tm="100000">
                                          <p:val>
                                            <p:strVal val="#ppt_h"/>
                                          </p:val>
                                        </p:tav>
                                      </p:tavLst>
                                    </p:anim>
                                    <p:animEffect transition="in" filter="fade">
                                      <p:cBhvr>
                                        <p:cTn id="95" dur="500"/>
                                        <p:tgtEl>
                                          <p:spTgt spid="20"/>
                                        </p:tgtEl>
                                      </p:cBhvr>
                                    </p:animEffect>
                                  </p:childTnLst>
                                </p:cTn>
                              </p:par>
                              <p:par>
                                <p:cTn id="96" presetID="53" presetClass="entr" presetSubtype="0" fill="hold" nodeType="withEffect">
                                  <p:stCondLst>
                                    <p:cond delay="0"/>
                                  </p:stCondLst>
                                  <p:childTnLst>
                                    <p:set>
                                      <p:cBhvr>
                                        <p:cTn id="97" dur="1" fill="hold">
                                          <p:stCondLst>
                                            <p:cond delay="0"/>
                                          </p:stCondLst>
                                        </p:cTn>
                                        <p:tgtEl>
                                          <p:spTgt spid="21"/>
                                        </p:tgtEl>
                                        <p:attrNameLst>
                                          <p:attrName>style.visibility</p:attrName>
                                        </p:attrNameLst>
                                      </p:cBhvr>
                                      <p:to>
                                        <p:strVal val="visible"/>
                                      </p:to>
                                    </p:set>
                                    <p:anim calcmode="lin" valueType="num">
                                      <p:cBhvr>
                                        <p:cTn id="98" dur="500" fill="hold"/>
                                        <p:tgtEl>
                                          <p:spTgt spid="21"/>
                                        </p:tgtEl>
                                        <p:attrNameLst>
                                          <p:attrName>ppt_w</p:attrName>
                                        </p:attrNameLst>
                                      </p:cBhvr>
                                      <p:tavLst>
                                        <p:tav tm="0">
                                          <p:val>
                                            <p:fltVal val="0"/>
                                          </p:val>
                                        </p:tav>
                                        <p:tav tm="100000">
                                          <p:val>
                                            <p:strVal val="#ppt_w"/>
                                          </p:val>
                                        </p:tav>
                                      </p:tavLst>
                                    </p:anim>
                                    <p:anim calcmode="lin" valueType="num">
                                      <p:cBhvr>
                                        <p:cTn id="99" dur="500" fill="hold"/>
                                        <p:tgtEl>
                                          <p:spTgt spid="21"/>
                                        </p:tgtEl>
                                        <p:attrNameLst>
                                          <p:attrName>ppt_h</p:attrName>
                                        </p:attrNameLst>
                                      </p:cBhvr>
                                      <p:tavLst>
                                        <p:tav tm="0">
                                          <p:val>
                                            <p:fltVal val="0"/>
                                          </p:val>
                                        </p:tav>
                                        <p:tav tm="100000">
                                          <p:val>
                                            <p:strVal val="#ppt_h"/>
                                          </p:val>
                                        </p:tav>
                                      </p:tavLst>
                                    </p:anim>
                                    <p:animEffect transition="in" filter="fade">
                                      <p:cBhvr>
                                        <p:cTn id="100" dur="500"/>
                                        <p:tgtEl>
                                          <p:spTgt spid="21"/>
                                        </p:tgtEl>
                                      </p:cBhvr>
                                    </p:animEffect>
                                  </p:childTnLst>
                                </p:cTn>
                              </p:par>
                              <p:par>
                                <p:cTn id="101" presetID="53" presetClass="entr" presetSubtype="0" fill="hold" nodeType="withEffect">
                                  <p:stCondLst>
                                    <p:cond delay="0"/>
                                  </p:stCondLst>
                                  <p:childTnLst>
                                    <p:set>
                                      <p:cBhvr>
                                        <p:cTn id="102" dur="1" fill="hold">
                                          <p:stCondLst>
                                            <p:cond delay="0"/>
                                          </p:stCondLst>
                                        </p:cTn>
                                        <p:tgtEl>
                                          <p:spTgt spid="22"/>
                                        </p:tgtEl>
                                        <p:attrNameLst>
                                          <p:attrName>style.visibility</p:attrName>
                                        </p:attrNameLst>
                                      </p:cBhvr>
                                      <p:to>
                                        <p:strVal val="visible"/>
                                      </p:to>
                                    </p:set>
                                    <p:anim calcmode="lin" valueType="num">
                                      <p:cBhvr>
                                        <p:cTn id="103" dur="500" fill="hold"/>
                                        <p:tgtEl>
                                          <p:spTgt spid="22"/>
                                        </p:tgtEl>
                                        <p:attrNameLst>
                                          <p:attrName>ppt_w</p:attrName>
                                        </p:attrNameLst>
                                      </p:cBhvr>
                                      <p:tavLst>
                                        <p:tav tm="0">
                                          <p:val>
                                            <p:fltVal val="0"/>
                                          </p:val>
                                        </p:tav>
                                        <p:tav tm="100000">
                                          <p:val>
                                            <p:strVal val="#ppt_w"/>
                                          </p:val>
                                        </p:tav>
                                      </p:tavLst>
                                    </p:anim>
                                    <p:anim calcmode="lin" valueType="num">
                                      <p:cBhvr>
                                        <p:cTn id="104" dur="500" fill="hold"/>
                                        <p:tgtEl>
                                          <p:spTgt spid="22"/>
                                        </p:tgtEl>
                                        <p:attrNameLst>
                                          <p:attrName>ppt_h</p:attrName>
                                        </p:attrNameLst>
                                      </p:cBhvr>
                                      <p:tavLst>
                                        <p:tav tm="0">
                                          <p:val>
                                            <p:fltVal val="0"/>
                                          </p:val>
                                        </p:tav>
                                        <p:tav tm="100000">
                                          <p:val>
                                            <p:strVal val="#ppt_h"/>
                                          </p:val>
                                        </p:tav>
                                      </p:tavLst>
                                    </p:anim>
                                    <p:animEffect transition="in" filter="fade">
                                      <p:cBhvr>
                                        <p:cTn id="105" dur="500"/>
                                        <p:tgtEl>
                                          <p:spTgt spid="22"/>
                                        </p:tgtEl>
                                      </p:cBhvr>
                                    </p:animEffect>
                                  </p:childTnLst>
                                </p:cTn>
                              </p:par>
                              <p:par>
                                <p:cTn id="106" presetID="53" presetClass="entr" presetSubtype="0" fill="hold" nodeType="withEffect">
                                  <p:stCondLst>
                                    <p:cond delay="0"/>
                                  </p:stCondLst>
                                  <p:childTnLst>
                                    <p:set>
                                      <p:cBhvr>
                                        <p:cTn id="107" dur="1" fill="hold">
                                          <p:stCondLst>
                                            <p:cond delay="0"/>
                                          </p:stCondLst>
                                        </p:cTn>
                                        <p:tgtEl>
                                          <p:spTgt spid="23"/>
                                        </p:tgtEl>
                                        <p:attrNameLst>
                                          <p:attrName>style.visibility</p:attrName>
                                        </p:attrNameLst>
                                      </p:cBhvr>
                                      <p:to>
                                        <p:strVal val="visible"/>
                                      </p:to>
                                    </p:set>
                                    <p:anim calcmode="lin" valueType="num">
                                      <p:cBhvr>
                                        <p:cTn id="108" dur="500" fill="hold"/>
                                        <p:tgtEl>
                                          <p:spTgt spid="23"/>
                                        </p:tgtEl>
                                        <p:attrNameLst>
                                          <p:attrName>ppt_w</p:attrName>
                                        </p:attrNameLst>
                                      </p:cBhvr>
                                      <p:tavLst>
                                        <p:tav tm="0">
                                          <p:val>
                                            <p:fltVal val="0"/>
                                          </p:val>
                                        </p:tav>
                                        <p:tav tm="100000">
                                          <p:val>
                                            <p:strVal val="#ppt_w"/>
                                          </p:val>
                                        </p:tav>
                                      </p:tavLst>
                                    </p:anim>
                                    <p:anim calcmode="lin" valueType="num">
                                      <p:cBhvr>
                                        <p:cTn id="109" dur="500" fill="hold"/>
                                        <p:tgtEl>
                                          <p:spTgt spid="23"/>
                                        </p:tgtEl>
                                        <p:attrNameLst>
                                          <p:attrName>ppt_h</p:attrName>
                                        </p:attrNameLst>
                                      </p:cBhvr>
                                      <p:tavLst>
                                        <p:tav tm="0">
                                          <p:val>
                                            <p:fltVal val="0"/>
                                          </p:val>
                                        </p:tav>
                                        <p:tav tm="100000">
                                          <p:val>
                                            <p:strVal val="#ppt_h"/>
                                          </p:val>
                                        </p:tav>
                                      </p:tavLst>
                                    </p:anim>
                                    <p:animEffect transition="in" filter="fade">
                                      <p:cBhvr>
                                        <p:cTn id="110" dur="500"/>
                                        <p:tgtEl>
                                          <p:spTgt spid="23"/>
                                        </p:tgtEl>
                                      </p:cBhvr>
                                    </p:animEffect>
                                  </p:childTnLst>
                                </p:cTn>
                              </p:par>
                              <p:par>
                                <p:cTn id="111" presetID="53" presetClass="entr" presetSubtype="0" fill="hold" nodeType="withEffect">
                                  <p:stCondLst>
                                    <p:cond delay="0"/>
                                  </p:stCondLst>
                                  <p:childTnLst>
                                    <p:set>
                                      <p:cBhvr>
                                        <p:cTn id="112" dur="1" fill="hold">
                                          <p:stCondLst>
                                            <p:cond delay="0"/>
                                          </p:stCondLst>
                                        </p:cTn>
                                        <p:tgtEl>
                                          <p:spTgt spid="24"/>
                                        </p:tgtEl>
                                        <p:attrNameLst>
                                          <p:attrName>style.visibility</p:attrName>
                                        </p:attrNameLst>
                                      </p:cBhvr>
                                      <p:to>
                                        <p:strVal val="visible"/>
                                      </p:to>
                                    </p:set>
                                    <p:anim calcmode="lin" valueType="num">
                                      <p:cBhvr>
                                        <p:cTn id="113" dur="500" fill="hold"/>
                                        <p:tgtEl>
                                          <p:spTgt spid="24"/>
                                        </p:tgtEl>
                                        <p:attrNameLst>
                                          <p:attrName>ppt_w</p:attrName>
                                        </p:attrNameLst>
                                      </p:cBhvr>
                                      <p:tavLst>
                                        <p:tav tm="0">
                                          <p:val>
                                            <p:fltVal val="0"/>
                                          </p:val>
                                        </p:tav>
                                        <p:tav tm="100000">
                                          <p:val>
                                            <p:strVal val="#ppt_w"/>
                                          </p:val>
                                        </p:tav>
                                      </p:tavLst>
                                    </p:anim>
                                    <p:anim calcmode="lin" valueType="num">
                                      <p:cBhvr>
                                        <p:cTn id="114" dur="500" fill="hold"/>
                                        <p:tgtEl>
                                          <p:spTgt spid="24"/>
                                        </p:tgtEl>
                                        <p:attrNameLst>
                                          <p:attrName>ppt_h</p:attrName>
                                        </p:attrNameLst>
                                      </p:cBhvr>
                                      <p:tavLst>
                                        <p:tav tm="0">
                                          <p:val>
                                            <p:fltVal val="0"/>
                                          </p:val>
                                        </p:tav>
                                        <p:tav tm="100000">
                                          <p:val>
                                            <p:strVal val="#ppt_h"/>
                                          </p:val>
                                        </p:tav>
                                      </p:tavLst>
                                    </p:anim>
                                    <p:animEffect transition="in" filter="fade">
                                      <p:cBhvr>
                                        <p:cTn id="115" dur="500"/>
                                        <p:tgtEl>
                                          <p:spTgt spid="24"/>
                                        </p:tgtEl>
                                      </p:cBhvr>
                                    </p:animEffect>
                                  </p:childTnLst>
                                </p:cTn>
                              </p:par>
                              <p:par>
                                <p:cTn id="116" presetID="53" presetClass="entr" presetSubtype="0" fill="hold" grpId="0" nodeType="withEffect">
                                  <p:stCondLst>
                                    <p:cond delay="0"/>
                                  </p:stCondLst>
                                  <p:childTnLst>
                                    <p:set>
                                      <p:cBhvr>
                                        <p:cTn id="117" dur="1" fill="hold">
                                          <p:stCondLst>
                                            <p:cond delay="0"/>
                                          </p:stCondLst>
                                        </p:cTn>
                                        <p:tgtEl>
                                          <p:spTgt spid="25"/>
                                        </p:tgtEl>
                                        <p:attrNameLst>
                                          <p:attrName>style.visibility</p:attrName>
                                        </p:attrNameLst>
                                      </p:cBhvr>
                                      <p:to>
                                        <p:strVal val="visible"/>
                                      </p:to>
                                    </p:set>
                                    <p:anim calcmode="lin" valueType="num">
                                      <p:cBhvr>
                                        <p:cTn id="118" dur="500" fill="hold"/>
                                        <p:tgtEl>
                                          <p:spTgt spid="25"/>
                                        </p:tgtEl>
                                        <p:attrNameLst>
                                          <p:attrName>ppt_w</p:attrName>
                                        </p:attrNameLst>
                                      </p:cBhvr>
                                      <p:tavLst>
                                        <p:tav tm="0">
                                          <p:val>
                                            <p:fltVal val="0"/>
                                          </p:val>
                                        </p:tav>
                                        <p:tav tm="100000">
                                          <p:val>
                                            <p:strVal val="#ppt_w"/>
                                          </p:val>
                                        </p:tav>
                                      </p:tavLst>
                                    </p:anim>
                                    <p:anim calcmode="lin" valueType="num">
                                      <p:cBhvr>
                                        <p:cTn id="119" dur="500" fill="hold"/>
                                        <p:tgtEl>
                                          <p:spTgt spid="25"/>
                                        </p:tgtEl>
                                        <p:attrNameLst>
                                          <p:attrName>ppt_h</p:attrName>
                                        </p:attrNameLst>
                                      </p:cBhvr>
                                      <p:tavLst>
                                        <p:tav tm="0">
                                          <p:val>
                                            <p:fltVal val="0"/>
                                          </p:val>
                                        </p:tav>
                                        <p:tav tm="100000">
                                          <p:val>
                                            <p:strVal val="#ppt_h"/>
                                          </p:val>
                                        </p:tav>
                                      </p:tavLst>
                                    </p:anim>
                                    <p:animEffect transition="in" filter="fade">
                                      <p:cBhvr>
                                        <p:cTn id="120" dur="500"/>
                                        <p:tgtEl>
                                          <p:spTgt spid="25"/>
                                        </p:tgtEl>
                                      </p:cBhvr>
                                    </p:animEffect>
                                  </p:childTnLst>
                                </p:cTn>
                              </p:par>
                              <p:par>
                                <p:cTn id="121" presetID="53" presetClass="entr" presetSubtype="0" fill="hold" grpId="0" nodeType="withEffect">
                                  <p:stCondLst>
                                    <p:cond delay="0"/>
                                  </p:stCondLst>
                                  <p:childTnLst>
                                    <p:set>
                                      <p:cBhvr>
                                        <p:cTn id="122" dur="1" fill="hold">
                                          <p:stCondLst>
                                            <p:cond delay="0"/>
                                          </p:stCondLst>
                                        </p:cTn>
                                        <p:tgtEl>
                                          <p:spTgt spid="26"/>
                                        </p:tgtEl>
                                        <p:attrNameLst>
                                          <p:attrName>style.visibility</p:attrName>
                                        </p:attrNameLst>
                                      </p:cBhvr>
                                      <p:to>
                                        <p:strVal val="visible"/>
                                      </p:to>
                                    </p:set>
                                    <p:anim calcmode="lin" valueType="num">
                                      <p:cBhvr>
                                        <p:cTn id="123" dur="500" fill="hold"/>
                                        <p:tgtEl>
                                          <p:spTgt spid="26"/>
                                        </p:tgtEl>
                                        <p:attrNameLst>
                                          <p:attrName>ppt_w</p:attrName>
                                        </p:attrNameLst>
                                      </p:cBhvr>
                                      <p:tavLst>
                                        <p:tav tm="0">
                                          <p:val>
                                            <p:fltVal val="0"/>
                                          </p:val>
                                        </p:tav>
                                        <p:tav tm="100000">
                                          <p:val>
                                            <p:strVal val="#ppt_w"/>
                                          </p:val>
                                        </p:tav>
                                      </p:tavLst>
                                    </p:anim>
                                    <p:anim calcmode="lin" valueType="num">
                                      <p:cBhvr>
                                        <p:cTn id="124" dur="500" fill="hold"/>
                                        <p:tgtEl>
                                          <p:spTgt spid="26"/>
                                        </p:tgtEl>
                                        <p:attrNameLst>
                                          <p:attrName>ppt_h</p:attrName>
                                        </p:attrNameLst>
                                      </p:cBhvr>
                                      <p:tavLst>
                                        <p:tav tm="0">
                                          <p:val>
                                            <p:fltVal val="0"/>
                                          </p:val>
                                        </p:tav>
                                        <p:tav tm="100000">
                                          <p:val>
                                            <p:strVal val="#ppt_h"/>
                                          </p:val>
                                        </p:tav>
                                      </p:tavLst>
                                    </p:anim>
                                    <p:animEffect transition="in" filter="fade">
                                      <p:cBhvr>
                                        <p:cTn id="125" dur="500"/>
                                        <p:tgtEl>
                                          <p:spTgt spid="26"/>
                                        </p:tgtEl>
                                      </p:cBhvr>
                                    </p:animEffect>
                                  </p:childTnLst>
                                </p:cTn>
                              </p:par>
                              <p:par>
                                <p:cTn id="126" presetID="53" presetClass="entr" presetSubtype="0" fill="hold" nodeType="withEffect">
                                  <p:stCondLst>
                                    <p:cond delay="0"/>
                                  </p:stCondLst>
                                  <p:childTnLst>
                                    <p:set>
                                      <p:cBhvr>
                                        <p:cTn id="127" dur="1" fill="hold">
                                          <p:stCondLst>
                                            <p:cond delay="0"/>
                                          </p:stCondLst>
                                        </p:cTn>
                                        <p:tgtEl>
                                          <p:spTgt spid="27"/>
                                        </p:tgtEl>
                                        <p:attrNameLst>
                                          <p:attrName>style.visibility</p:attrName>
                                        </p:attrNameLst>
                                      </p:cBhvr>
                                      <p:to>
                                        <p:strVal val="visible"/>
                                      </p:to>
                                    </p:set>
                                    <p:anim calcmode="lin" valueType="num">
                                      <p:cBhvr>
                                        <p:cTn id="128" dur="500" fill="hold"/>
                                        <p:tgtEl>
                                          <p:spTgt spid="27"/>
                                        </p:tgtEl>
                                        <p:attrNameLst>
                                          <p:attrName>ppt_w</p:attrName>
                                        </p:attrNameLst>
                                      </p:cBhvr>
                                      <p:tavLst>
                                        <p:tav tm="0">
                                          <p:val>
                                            <p:fltVal val="0"/>
                                          </p:val>
                                        </p:tav>
                                        <p:tav tm="100000">
                                          <p:val>
                                            <p:strVal val="#ppt_w"/>
                                          </p:val>
                                        </p:tav>
                                      </p:tavLst>
                                    </p:anim>
                                    <p:anim calcmode="lin" valueType="num">
                                      <p:cBhvr>
                                        <p:cTn id="129" dur="500" fill="hold"/>
                                        <p:tgtEl>
                                          <p:spTgt spid="27"/>
                                        </p:tgtEl>
                                        <p:attrNameLst>
                                          <p:attrName>ppt_h</p:attrName>
                                        </p:attrNameLst>
                                      </p:cBhvr>
                                      <p:tavLst>
                                        <p:tav tm="0">
                                          <p:val>
                                            <p:fltVal val="0"/>
                                          </p:val>
                                        </p:tav>
                                        <p:tav tm="100000">
                                          <p:val>
                                            <p:strVal val="#ppt_h"/>
                                          </p:val>
                                        </p:tav>
                                      </p:tavLst>
                                    </p:anim>
                                    <p:animEffect transition="in" filter="fade">
                                      <p:cBhvr>
                                        <p:cTn id="130" dur="500"/>
                                        <p:tgtEl>
                                          <p:spTgt spid="27"/>
                                        </p:tgtEl>
                                      </p:cBhvr>
                                    </p:animEffect>
                                  </p:childTnLst>
                                </p:cTn>
                              </p:par>
                              <p:par>
                                <p:cTn id="131" presetID="53" presetClass="entr" presetSubtype="0" fill="hold" nodeType="withEffect">
                                  <p:stCondLst>
                                    <p:cond delay="0"/>
                                  </p:stCondLst>
                                  <p:childTnLst>
                                    <p:set>
                                      <p:cBhvr>
                                        <p:cTn id="132" dur="1" fill="hold">
                                          <p:stCondLst>
                                            <p:cond delay="0"/>
                                          </p:stCondLst>
                                        </p:cTn>
                                        <p:tgtEl>
                                          <p:spTgt spid="28"/>
                                        </p:tgtEl>
                                        <p:attrNameLst>
                                          <p:attrName>style.visibility</p:attrName>
                                        </p:attrNameLst>
                                      </p:cBhvr>
                                      <p:to>
                                        <p:strVal val="visible"/>
                                      </p:to>
                                    </p:set>
                                    <p:anim calcmode="lin" valueType="num">
                                      <p:cBhvr>
                                        <p:cTn id="133" dur="500" fill="hold"/>
                                        <p:tgtEl>
                                          <p:spTgt spid="28"/>
                                        </p:tgtEl>
                                        <p:attrNameLst>
                                          <p:attrName>ppt_w</p:attrName>
                                        </p:attrNameLst>
                                      </p:cBhvr>
                                      <p:tavLst>
                                        <p:tav tm="0">
                                          <p:val>
                                            <p:fltVal val="0"/>
                                          </p:val>
                                        </p:tav>
                                        <p:tav tm="100000">
                                          <p:val>
                                            <p:strVal val="#ppt_w"/>
                                          </p:val>
                                        </p:tav>
                                      </p:tavLst>
                                    </p:anim>
                                    <p:anim calcmode="lin" valueType="num">
                                      <p:cBhvr>
                                        <p:cTn id="134" dur="500" fill="hold"/>
                                        <p:tgtEl>
                                          <p:spTgt spid="28"/>
                                        </p:tgtEl>
                                        <p:attrNameLst>
                                          <p:attrName>ppt_h</p:attrName>
                                        </p:attrNameLst>
                                      </p:cBhvr>
                                      <p:tavLst>
                                        <p:tav tm="0">
                                          <p:val>
                                            <p:fltVal val="0"/>
                                          </p:val>
                                        </p:tav>
                                        <p:tav tm="100000">
                                          <p:val>
                                            <p:strVal val="#ppt_h"/>
                                          </p:val>
                                        </p:tav>
                                      </p:tavLst>
                                    </p:anim>
                                    <p:animEffect transition="in" filter="fade">
                                      <p:cBhvr>
                                        <p:cTn id="135" dur="500"/>
                                        <p:tgtEl>
                                          <p:spTgt spid="28"/>
                                        </p:tgtEl>
                                      </p:cBhvr>
                                    </p:animEffect>
                                  </p:childTnLst>
                                </p:cTn>
                              </p:par>
                              <p:par>
                                <p:cTn id="136" presetID="53" presetClass="entr" presetSubtype="0" fill="hold" nodeType="withEffect">
                                  <p:stCondLst>
                                    <p:cond delay="0"/>
                                  </p:stCondLst>
                                  <p:childTnLst>
                                    <p:set>
                                      <p:cBhvr>
                                        <p:cTn id="137" dur="1" fill="hold">
                                          <p:stCondLst>
                                            <p:cond delay="0"/>
                                          </p:stCondLst>
                                        </p:cTn>
                                        <p:tgtEl>
                                          <p:spTgt spid="29"/>
                                        </p:tgtEl>
                                        <p:attrNameLst>
                                          <p:attrName>style.visibility</p:attrName>
                                        </p:attrNameLst>
                                      </p:cBhvr>
                                      <p:to>
                                        <p:strVal val="visible"/>
                                      </p:to>
                                    </p:set>
                                    <p:anim calcmode="lin" valueType="num">
                                      <p:cBhvr>
                                        <p:cTn id="138" dur="500" fill="hold"/>
                                        <p:tgtEl>
                                          <p:spTgt spid="29"/>
                                        </p:tgtEl>
                                        <p:attrNameLst>
                                          <p:attrName>ppt_w</p:attrName>
                                        </p:attrNameLst>
                                      </p:cBhvr>
                                      <p:tavLst>
                                        <p:tav tm="0">
                                          <p:val>
                                            <p:fltVal val="0"/>
                                          </p:val>
                                        </p:tav>
                                        <p:tav tm="100000">
                                          <p:val>
                                            <p:strVal val="#ppt_w"/>
                                          </p:val>
                                        </p:tav>
                                      </p:tavLst>
                                    </p:anim>
                                    <p:anim calcmode="lin" valueType="num">
                                      <p:cBhvr>
                                        <p:cTn id="139" dur="500" fill="hold"/>
                                        <p:tgtEl>
                                          <p:spTgt spid="29"/>
                                        </p:tgtEl>
                                        <p:attrNameLst>
                                          <p:attrName>ppt_h</p:attrName>
                                        </p:attrNameLst>
                                      </p:cBhvr>
                                      <p:tavLst>
                                        <p:tav tm="0">
                                          <p:val>
                                            <p:fltVal val="0"/>
                                          </p:val>
                                        </p:tav>
                                        <p:tav tm="100000">
                                          <p:val>
                                            <p:strVal val="#ppt_h"/>
                                          </p:val>
                                        </p:tav>
                                      </p:tavLst>
                                    </p:anim>
                                    <p:animEffect transition="in" filter="fade">
                                      <p:cBhvr>
                                        <p:cTn id="140" dur="500"/>
                                        <p:tgtEl>
                                          <p:spTgt spid="29"/>
                                        </p:tgtEl>
                                      </p:cBhvr>
                                    </p:animEffect>
                                  </p:childTnLst>
                                </p:cTn>
                              </p:par>
                              <p:par>
                                <p:cTn id="141" presetID="53" presetClass="entr" presetSubtype="0" fill="hold" grpId="0" nodeType="withEffect">
                                  <p:stCondLst>
                                    <p:cond delay="0"/>
                                  </p:stCondLst>
                                  <p:childTnLst>
                                    <p:set>
                                      <p:cBhvr>
                                        <p:cTn id="142" dur="1" fill="hold">
                                          <p:stCondLst>
                                            <p:cond delay="0"/>
                                          </p:stCondLst>
                                        </p:cTn>
                                        <p:tgtEl>
                                          <p:spTgt spid="30"/>
                                        </p:tgtEl>
                                        <p:attrNameLst>
                                          <p:attrName>style.visibility</p:attrName>
                                        </p:attrNameLst>
                                      </p:cBhvr>
                                      <p:to>
                                        <p:strVal val="visible"/>
                                      </p:to>
                                    </p:set>
                                    <p:anim calcmode="lin" valueType="num">
                                      <p:cBhvr>
                                        <p:cTn id="143" dur="500" fill="hold"/>
                                        <p:tgtEl>
                                          <p:spTgt spid="30"/>
                                        </p:tgtEl>
                                        <p:attrNameLst>
                                          <p:attrName>ppt_w</p:attrName>
                                        </p:attrNameLst>
                                      </p:cBhvr>
                                      <p:tavLst>
                                        <p:tav tm="0">
                                          <p:val>
                                            <p:fltVal val="0"/>
                                          </p:val>
                                        </p:tav>
                                        <p:tav tm="100000">
                                          <p:val>
                                            <p:strVal val="#ppt_w"/>
                                          </p:val>
                                        </p:tav>
                                      </p:tavLst>
                                    </p:anim>
                                    <p:anim calcmode="lin" valueType="num">
                                      <p:cBhvr>
                                        <p:cTn id="144" dur="500" fill="hold"/>
                                        <p:tgtEl>
                                          <p:spTgt spid="30"/>
                                        </p:tgtEl>
                                        <p:attrNameLst>
                                          <p:attrName>ppt_h</p:attrName>
                                        </p:attrNameLst>
                                      </p:cBhvr>
                                      <p:tavLst>
                                        <p:tav tm="0">
                                          <p:val>
                                            <p:fltVal val="0"/>
                                          </p:val>
                                        </p:tav>
                                        <p:tav tm="100000">
                                          <p:val>
                                            <p:strVal val="#ppt_h"/>
                                          </p:val>
                                        </p:tav>
                                      </p:tavLst>
                                    </p:anim>
                                    <p:animEffect transition="in" filter="fade">
                                      <p:cBhvr>
                                        <p:cTn id="145" dur="500"/>
                                        <p:tgtEl>
                                          <p:spTgt spid="30"/>
                                        </p:tgtEl>
                                      </p:cBhvr>
                                    </p:animEffect>
                                  </p:childTnLst>
                                </p:cTn>
                              </p:par>
                              <p:par>
                                <p:cTn id="146" presetID="53" presetClass="entr" presetSubtype="0" fill="hold" nodeType="withEffect">
                                  <p:stCondLst>
                                    <p:cond delay="0"/>
                                  </p:stCondLst>
                                  <p:childTnLst>
                                    <p:set>
                                      <p:cBhvr>
                                        <p:cTn id="147" dur="1" fill="hold">
                                          <p:stCondLst>
                                            <p:cond delay="0"/>
                                          </p:stCondLst>
                                        </p:cTn>
                                        <p:tgtEl>
                                          <p:spTgt spid="31"/>
                                        </p:tgtEl>
                                        <p:attrNameLst>
                                          <p:attrName>style.visibility</p:attrName>
                                        </p:attrNameLst>
                                      </p:cBhvr>
                                      <p:to>
                                        <p:strVal val="visible"/>
                                      </p:to>
                                    </p:set>
                                    <p:anim calcmode="lin" valueType="num">
                                      <p:cBhvr>
                                        <p:cTn id="148" dur="500" fill="hold"/>
                                        <p:tgtEl>
                                          <p:spTgt spid="31"/>
                                        </p:tgtEl>
                                        <p:attrNameLst>
                                          <p:attrName>ppt_w</p:attrName>
                                        </p:attrNameLst>
                                      </p:cBhvr>
                                      <p:tavLst>
                                        <p:tav tm="0">
                                          <p:val>
                                            <p:fltVal val="0"/>
                                          </p:val>
                                        </p:tav>
                                        <p:tav tm="100000">
                                          <p:val>
                                            <p:strVal val="#ppt_w"/>
                                          </p:val>
                                        </p:tav>
                                      </p:tavLst>
                                    </p:anim>
                                    <p:anim calcmode="lin" valueType="num">
                                      <p:cBhvr>
                                        <p:cTn id="149" dur="500" fill="hold"/>
                                        <p:tgtEl>
                                          <p:spTgt spid="31"/>
                                        </p:tgtEl>
                                        <p:attrNameLst>
                                          <p:attrName>ppt_h</p:attrName>
                                        </p:attrNameLst>
                                      </p:cBhvr>
                                      <p:tavLst>
                                        <p:tav tm="0">
                                          <p:val>
                                            <p:fltVal val="0"/>
                                          </p:val>
                                        </p:tav>
                                        <p:tav tm="100000">
                                          <p:val>
                                            <p:strVal val="#ppt_h"/>
                                          </p:val>
                                        </p:tav>
                                      </p:tavLst>
                                    </p:anim>
                                    <p:animEffect transition="in" filter="fade">
                                      <p:cBhvr>
                                        <p:cTn id="150" dur="500"/>
                                        <p:tgtEl>
                                          <p:spTgt spid="31"/>
                                        </p:tgtEl>
                                      </p:cBhvr>
                                    </p:animEffect>
                                  </p:childTnLst>
                                </p:cTn>
                              </p:par>
                              <p:par>
                                <p:cTn id="151" presetID="53" presetClass="entr" presetSubtype="0" fill="hold" nodeType="withEffect">
                                  <p:stCondLst>
                                    <p:cond delay="0"/>
                                  </p:stCondLst>
                                  <p:childTnLst>
                                    <p:set>
                                      <p:cBhvr>
                                        <p:cTn id="152" dur="1" fill="hold">
                                          <p:stCondLst>
                                            <p:cond delay="0"/>
                                          </p:stCondLst>
                                        </p:cTn>
                                        <p:tgtEl>
                                          <p:spTgt spid="32"/>
                                        </p:tgtEl>
                                        <p:attrNameLst>
                                          <p:attrName>style.visibility</p:attrName>
                                        </p:attrNameLst>
                                      </p:cBhvr>
                                      <p:to>
                                        <p:strVal val="visible"/>
                                      </p:to>
                                    </p:set>
                                    <p:anim calcmode="lin" valueType="num">
                                      <p:cBhvr>
                                        <p:cTn id="153" dur="500" fill="hold"/>
                                        <p:tgtEl>
                                          <p:spTgt spid="32"/>
                                        </p:tgtEl>
                                        <p:attrNameLst>
                                          <p:attrName>ppt_w</p:attrName>
                                        </p:attrNameLst>
                                      </p:cBhvr>
                                      <p:tavLst>
                                        <p:tav tm="0">
                                          <p:val>
                                            <p:fltVal val="0"/>
                                          </p:val>
                                        </p:tav>
                                        <p:tav tm="100000">
                                          <p:val>
                                            <p:strVal val="#ppt_w"/>
                                          </p:val>
                                        </p:tav>
                                      </p:tavLst>
                                    </p:anim>
                                    <p:anim calcmode="lin" valueType="num">
                                      <p:cBhvr>
                                        <p:cTn id="154" dur="500" fill="hold"/>
                                        <p:tgtEl>
                                          <p:spTgt spid="32"/>
                                        </p:tgtEl>
                                        <p:attrNameLst>
                                          <p:attrName>ppt_h</p:attrName>
                                        </p:attrNameLst>
                                      </p:cBhvr>
                                      <p:tavLst>
                                        <p:tav tm="0">
                                          <p:val>
                                            <p:fltVal val="0"/>
                                          </p:val>
                                        </p:tav>
                                        <p:tav tm="100000">
                                          <p:val>
                                            <p:strVal val="#ppt_h"/>
                                          </p:val>
                                        </p:tav>
                                      </p:tavLst>
                                    </p:anim>
                                    <p:animEffect transition="in" filter="fade">
                                      <p:cBhvr>
                                        <p:cTn id="155" dur="500"/>
                                        <p:tgtEl>
                                          <p:spTgt spid="32"/>
                                        </p:tgtEl>
                                      </p:cBhvr>
                                    </p:animEffect>
                                  </p:childTnLst>
                                </p:cTn>
                              </p:par>
                              <p:par>
                                <p:cTn id="156" presetID="53" presetClass="entr" presetSubtype="0" fill="hold" nodeType="withEffect">
                                  <p:stCondLst>
                                    <p:cond delay="0"/>
                                  </p:stCondLst>
                                  <p:childTnLst>
                                    <p:set>
                                      <p:cBhvr>
                                        <p:cTn id="157" dur="1" fill="hold">
                                          <p:stCondLst>
                                            <p:cond delay="0"/>
                                          </p:stCondLst>
                                        </p:cTn>
                                        <p:tgtEl>
                                          <p:spTgt spid="33"/>
                                        </p:tgtEl>
                                        <p:attrNameLst>
                                          <p:attrName>style.visibility</p:attrName>
                                        </p:attrNameLst>
                                      </p:cBhvr>
                                      <p:to>
                                        <p:strVal val="visible"/>
                                      </p:to>
                                    </p:set>
                                    <p:anim calcmode="lin" valueType="num">
                                      <p:cBhvr>
                                        <p:cTn id="158" dur="500" fill="hold"/>
                                        <p:tgtEl>
                                          <p:spTgt spid="33"/>
                                        </p:tgtEl>
                                        <p:attrNameLst>
                                          <p:attrName>ppt_w</p:attrName>
                                        </p:attrNameLst>
                                      </p:cBhvr>
                                      <p:tavLst>
                                        <p:tav tm="0">
                                          <p:val>
                                            <p:fltVal val="0"/>
                                          </p:val>
                                        </p:tav>
                                        <p:tav tm="100000">
                                          <p:val>
                                            <p:strVal val="#ppt_w"/>
                                          </p:val>
                                        </p:tav>
                                      </p:tavLst>
                                    </p:anim>
                                    <p:anim calcmode="lin" valueType="num">
                                      <p:cBhvr>
                                        <p:cTn id="159" dur="500" fill="hold"/>
                                        <p:tgtEl>
                                          <p:spTgt spid="33"/>
                                        </p:tgtEl>
                                        <p:attrNameLst>
                                          <p:attrName>ppt_h</p:attrName>
                                        </p:attrNameLst>
                                      </p:cBhvr>
                                      <p:tavLst>
                                        <p:tav tm="0">
                                          <p:val>
                                            <p:fltVal val="0"/>
                                          </p:val>
                                        </p:tav>
                                        <p:tav tm="100000">
                                          <p:val>
                                            <p:strVal val="#ppt_h"/>
                                          </p:val>
                                        </p:tav>
                                      </p:tavLst>
                                    </p:anim>
                                    <p:animEffect transition="in" filter="fade">
                                      <p:cBhvr>
                                        <p:cTn id="160" dur="500"/>
                                        <p:tgtEl>
                                          <p:spTgt spid="33"/>
                                        </p:tgtEl>
                                      </p:cBhvr>
                                    </p:animEffect>
                                  </p:childTnLst>
                                </p:cTn>
                              </p:par>
                              <p:par>
                                <p:cTn id="161" presetID="53" presetClass="entr" presetSubtype="0" fill="hold" nodeType="withEffect">
                                  <p:stCondLst>
                                    <p:cond delay="0"/>
                                  </p:stCondLst>
                                  <p:childTnLst>
                                    <p:set>
                                      <p:cBhvr>
                                        <p:cTn id="162" dur="1" fill="hold">
                                          <p:stCondLst>
                                            <p:cond delay="0"/>
                                          </p:stCondLst>
                                        </p:cTn>
                                        <p:tgtEl>
                                          <p:spTgt spid="34"/>
                                        </p:tgtEl>
                                        <p:attrNameLst>
                                          <p:attrName>style.visibility</p:attrName>
                                        </p:attrNameLst>
                                      </p:cBhvr>
                                      <p:to>
                                        <p:strVal val="visible"/>
                                      </p:to>
                                    </p:set>
                                    <p:anim calcmode="lin" valueType="num">
                                      <p:cBhvr>
                                        <p:cTn id="163" dur="500" fill="hold"/>
                                        <p:tgtEl>
                                          <p:spTgt spid="34"/>
                                        </p:tgtEl>
                                        <p:attrNameLst>
                                          <p:attrName>ppt_w</p:attrName>
                                        </p:attrNameLst>
                                      </p:cBhvr>
                                      <p:tavLst>
                                        <p:tav tm="0">
                                          <p:val>
                                            <p:fltVal val="0"/>
                                          </p:val>
                                        </p:tav>
                                        <p:tav tm="100000">
                                          <p:val>
                                            <p:strVal val="#ppt_w"/>
                                          </p:val>
                                        </p:tav>
                                      </p:tavLst>
                                    </p:anim>
                                    <p:anim calcmode="lin" valueType="num">
                                      <p:cBhvr>
                                        <p:cTn id="164" dur="500" fill="hold"/>
                                        <p:tgtEl>
                                          <p:spTgt spid="34"/>
                                        </p:tgtEl>
                                        <p:attrNameLst>
                                          <p:attrName>ppt_h</p:attrName>
                                        </p:attrNameLst>
                                      </p:cBhvr>
                                      <p:tavLst>
                                        <p:tav tm="0">
                                          <p:val>
                                            <p:fltVal val="0"/>
                                          </p:val>
                                        </p:tav>
                                        <p:tav tm="100000">
                                          <p:val>
                                            <p:strVal val="#ppt_h"/>
                                          </p:val>
                                        </p:tav>
                                      </p:tavLst>
                                    </p:anim>
                                    <p:animEffect transition="in" filter="fade">
                                      <p:cBhvr>
                                        <p:cTn id="165" dur="500"/>
                                        <p:tgtEl>
                                          <p:spTgt spid="34"/>
                                        </p:tgtEl>
                                      </p:cBhvr>
                                    </p:animEffect>
                                  </p:childTnLst>
                                </p:cTn>
                              </p:par>
                              <p:par>
                                <p:cTn id="166" presetID="53" presetClass="entr" presetSubtype="0" fill="hold" grpId="0" nodeType="withEffect">
                                  <p:stCondLst>
                                    <p:cond delay="0"/>
                                  </p:stCondLst>
                                  <p:childTnLst>
                                    <p:set>
                                      <p:cBhvr>
                                        <p:cTn id="167" dur="1" fill="hold">
                                          <p:stCondLst>
                                            <p:cond delay="0"/>
                                          </p:stCondLst>
                                        </p:cTn>
                                        <p:tgtEl>
                                          <p:spTgt spid="35"/>
                                        </p:tgtEl>
                                        <p:attrNameLst>
                                          <p:attrName>style.visibility</p:attrName>
                                        </p:attrNameLst>
                                      </p:cBhvr>
                                      <p:to>
                                        <p:strVal val="visible"/>
                                      </p:to>
                                    </p:set>
                                    <p:anim calcmode="lin" valueType="num">
                                      <p:cBhvr>
                                        <p:cTn id="168" dur="500" fill="hold"/>
                                        <p:tgtEl>
                                          <p:spTgt spid="35"/>
                                        </p:tgtEl>
                                        <p:attrNameLst>
                                          <p:attrName>ppt_w</p:attrName>
                                        </p:attrNameLst>
                                      </p:cBhvr>
                                      <p:tavLst>
                                        <p:tav tm="0">
                                          <p:val>
                                            <p:fltVal val="0"/>
                                          </p:val>
                                        </p:tav>
                                        <p:tav tm="100000">
                                          <p:val>
                                            <p:strVal val="#ppt_w"/>
                                          </p:val>
                                        </p:tav>
                                      </p:tavLst>
                                    </p:anim>
                                    <p:anim calcmode="lin" valueType="num">
                                      <p:cBhvr>
                                        <p:cTn id="169" dur="500" fill="hold"/>
                                        <p:tgtEl>
                                          <p:spTgt spid="35"/>
                                        </p:tgtEl>
                                        <p:attrNameLst>
                                          <p:attrName>ppt_h</p:attrName>
                                        </p:attrNameLst>
                                      </p:cBhvr>
                                      <p:tavLst>
                                        <p:tav tm="0">
                                          <p:val>
                                            <p:fltVal val="0"/>
                                          </p:val>
                                        </p:tav>
                                        <p:tav tm="100000">
                                          <p:val>
                                            <p:strVal val="#ppt_h"/>
                                          </p:val>
                                        </p:tav>
                                      </p:tavLst>
                                    </p:anim>
                                    <p:animEffect transition="in" filter="fade">
                                      <p:cBhvr>
                                        <p:cTn id="170" dur="500"/>
                                        <p:tgtEl>
                                          <p:spTgt spid="35"/>
                                        </p:tgtEl>
                                      </p:cBhvr>
                                    </p:animEffect>
                                  </p:childTnLst>
                                </p:cTn>
                              </p:par>
                              <p:par>
                                <p:cTn id="171" presetID="53" presetClass="entr" presetSubtype="0" fill="hold" grpId="0" nodeType="withEffect">
                                  <p:stCondLst>
                                    <p:cond delay="0"/>
                                  </p:stCondLst>
                                  <p:childTnLst>
                                    <p:set>
                                      <p:cBhvr>
                                        <p:cTn id="172" dur="1" fill="hold">
                                          <p:stCondLst>
                                            <p:cond delay="0"/>
                                          </p:stCondLst>
                                        </p:cTn>
                                        <p:tgtEl>
                                          <p:spTgt spid="36"/>
                                        </p:tgtEl>
                                        <p:attrNameLst>
                                          <p:attrName>style.visibility</p:attrName>
                                        </p:attrNameLst>
                                      </p:cBhvr>
                                      <p:to>
                                        <p:strVal val="visible"/>
                                      </p:to>
                                    </p:set>
                                    <p:anim calcmode="lin" valueType="num">
                                      <p:cBhvr>
                                        <p:cTn id="173" dur="500" fill="hold"/>
                                        <p:tgtEl>
                                          <p:spTgt spid="36"/>
                                        </p:tgtEl>
                                        <p:attrNameLst>
                                          <p:attrName>ppt_w</p:attrName>
                                        </p:attrNameLst>
                                      </p:cBhvr>
                                      <p:tavLst>
                                        <p:tav tm="0">
                                          <p:val>
                                            <p:fltVal val="0"/>
                                          </p:val>
                                        </p:tav>
                                        <p:tav tm="100000">
                                          <p:val>
                                            <p:strVal val="#ppt_w"/>
                                          </p:val>
                                        </p:tav>
                                      </p:tavLst>
                                    </p:anim>
                                    <p:anim calcmode="lin" valueType="num">
                                      <p:cBhvr>
                                        <p:cTn id="174" dur="500" fill="hold"/>
                                        <p:tgtEl>
                                          <p:spTgt spid="36"/>
                                        </p:tgtEl>
                                        <p:attrNameLst>
                                          <p:attrName>ppt_h</p:attrName>
                                        </p:attrNameLst>
                                      </p:cBhvr>
                                      <p:tavLst>
                                        <p:tav tm="0">
                                          <p:val>
                                            <p:fltVal val="0"/>
                                          </p:val>
                                        </p:tav>
                                        <p:tav tm="100000">
                                          <p:val>
                                            <p:strVal val="#ppt_h"/>
                                          </p:val>
                                        </p:tav>
                                      </p:tavLst>
                                    </p:anim>
                                    <p:animEffect transition="in" filter="fade">
                                      <p:cBhvr>
                                        <p:cTn id="175" dur="500"/>
                                        <p:tgtEl>
                                          <p:spTgt spid="36"/>
                                        </p:tgtEl>
                                      </p:cBhvr>
                                    </p:animEffect>
                                  </p:childTnLst>
                                </p:cTn>
                              </p:par>
                              <p:par>
                                <p:cTn id="176" presetID="53" presetClass="entr" presetSubtype="0" fill="hold" grpId="0" nodeType="withEffect">
                                  <p:stCondLst>
                                    <p:cond delay="0"/>
                                  </p:stCondLst>
                                  <p:childTnLst>
                                    <p:set>
                                      <p:cBhvr>
                                        <p:cTn id="177" dur="1" fill="hold">
                                          <p:stCondLst>
                                            <p:cond delay="0"/>
                                          </p:stCondLst>
                                        </p:cTn>
                                        <p:tgtEl>
                                          <p:spTgt spid="37"/>
                                        </p:tgtEl>
                                        <p:attrNameLst>
                                          <p:attrName>style.visibility</p:attrName>
                                        </p:attrNameLst>
                                      </p:cBhvr>
                                      <p:to>
                                        <p:strVal val="visible"/>
                                      </p:to>
                                    </p:set>
                                    <p:anim calcmode="lin" valueType="num">
                                      <p:cBhvr>
                                        <p:cTn id="178" dur="500" fill="hold"/>
                                        <p:tgtEl>
                                          <p:spTgt spid="37"/>
                                        </p:tgtEl>
                                        <p:attrNameLst>
                                          <p:attrName>ppt_w</p:attrName>
                                        </p:attrNameLst>
                                      </p:cBhvr>
                                      <p:tavLst>
                                        <p:tav tm="0">
                                          <p:val>
                                            <p:fltVal val="0"/>
                                          </p:val>
                                        </p:tav>
                                        <p:tav tm="100000">
                                          <p:val>
                                            <p:strVal val="#ppt_w"/>
                                          </p:val>
                                        </p:tav>
                                      </p:tavLst>
                                    </p:anim>
                                    <p:anim calcmode="lin" valueType="num">
                                      <p:cBhvr>
                                        <p:cTn id="179" dur="500" fill="hold"/>
                                        <p:tgtEl>
                                          <p:spTgt spid="37"/>
                                        </p:tgtEl>
                                        <p:attrNameLst>
                                          <p:attrName>ppt_h</p:attrName>
                                        </p:attrNameLst>
                                      </p:cBhvr>
                                      <p:tavLst>
                                        <p:tav tm="0">
                                          <p:val>
                                            <p:fltVal val="0"/>
                                          </p:val>
                                        </p:tav>
                                        <p:tav tm="100000">
                                          <p:val>
                                            <p:strVal val="#ppt_h"/>
                                          </p:val>
                                        </p:tav>
                                      </p:tavLst>
                                    </p:anim>
                                    <p:animEffect transition="in" filter="fade">
                                      <p:cBhvr>
                                        <p:cTn id="180" dur="500"/>
                                        <p:tgtEl>
                                          <p:spTgt spid="37"/>
                                        </p:tgtEl>
                                      </p:cBhvr>
                                    </p:animEffect>
                                  </p:childTnLst>
                                </p:cTn>
                              </p:par>
                              <p:par>
                                <p:cTn id="181" presetID="53" presetClass="entr" presetSubtype="0" fill="hold" grpId="0" nodeType="withEffect">
                                  <p:stCondLst>
                                    <p:cond delay="0"/>
                                  </p:stCondLst>
                                  <p:childTnLst>
                                    <p:set>
                                      <p:cBhvr>
                                        <p:cTn id="182" dur="1" fill="hold">
                                          <p:stCondLst>
                                            <p:cond delay="0"/>
                                          </p:stCondLst>
                                        </p:cTn>
                                        <p:tgtEl>
                                          <p:spTgt spid="38"/>
                                        </p:tgtEl>
                                        <p:attrNameLst>
                                          <p:attrName>style.visibility</p:attrName>
                                        </p:attrNameLst>
                                      </p:cBhvr>
                                      <p:to>
                                        <p:strVal val="visible"/>
                                      </p:to>
                                    </p:set>
                                    <p:anim calcmode="lin" valueType="num">
                                      <p:cBhvr>
                                        <p:cTn id="183" dur="500" fill="hold"/>
                                        <p:tgtEl>
                                          <p:spTgt spid="38"/>
                                        </p:tgtEl>
                                        <p:attrNameLst>
                                          <p:attrName>ppt_w</p:attrName>
                                        </p:attrNameLst>
                                      </p:cBhvr>
                                      <p:tavLst>
                                        <p:tav tm="0">
                                          <p:val>
                                            <p:fltVal val="0"/>
                                          </p:val>
                                        </p:tav>
                                        <p:tav tm="100000">
                                          <p:val>
                                            <p:strVal val="#ppt_w"/>
                                          </p:val>
                                        </p:tav>
                                      </p:tavLst>
                                    </p:anim>
                                    <p:anim calcmode="lin" valueType="num">
                                      <p:cBhvr>
                                        <p:cTn id="184" dur="500" fill="hold"/>
                                        <p:tgtEl>
                                          <p:spTgt spid="38"/>
                                        </p:tgtEl>
                                        <p:attrNameLst>
                                          <p:attrName>ppt_h</p:attrName>
                                        </p:attrNameLst>
                                      </p:cBhvr>
                                      <p:tavLst>
                                        <p:tav tm="0">
                                          <p:val>
                                            <p:fltVal val="0"/>
                                          </p:val>
                                        </p:tav>
                                        <p:tav tm="100000">
                                          <p:val>
                                            <p:strVal val="#ppt_h"/>
                                          </p:val>
                                        </p:tav>
                                      </p:tavLst>
                                    </p:anim>
                                    <p:animEffect transition="in" filter="fade">
                                      <p:cBhvr>
                                        <p:cTn id="185" dur="500"/>
                                        <p:tgtEl>
                                          <p:spTgt spid="38"/>
                                        </p:tgtEl>
                                      </p:cBhvr>
                                    </p:animEffect>
                                  </p:childTnLst>
                                </p:cTn>
                              </p:par>
                              <p:par>
                                <p:cTn id="186" presetID="53" presetClass="entr" presetSubtype="0" fill="hold" grpId="0" nodeType="withEffect">
                                  <p:stCondLst>
                                    <p:cond delay="0"/>
                                  </p:stCondLst>
                                  <p:childTnLst>
                                    <p:set>
                                      <p:cBhvr>
                                        <p:cTn id="187" dur="1" fill="hold">
                                          <p:stCondLst>
                                            <p:cond delay="0"/>
                                          </p:stCondLst>
                                        </p:cTn>
                                        <p:tgtEl>
                                          <p:spTgt spid="39"/>
                                        </p:tgtEl>
                                        <p:attrNameLst>
                                          <p:attrName>style.visibility</p:attrName>
                                        </p:attrNameLst>
                                      </p:cBhvr>
                                      <p:to>
                                        <p:strVal val="visible"/>
                                      </p:to>
                                    </p:set>
                                    <p:anim calcmode="lin" valueType="num">
                                      <p:cBhvr>
                                        <p:cTn id="188" dur="500" fill="hold"/>
                                        <p:tgtEl>
                                          <p:spTgt spid="39"/>
                                        </p:tgtEl>
                                        <p:attrNameLst>
                                          <p:attrName>ppt_w</p:attrName>
                                        </p:attrNameLst>
                                      </p:cBhvr>
                                      <p:tavLst>
                                        <p:tav tm="0">
                                          <p:val>
                                            <p:fltVal val="0"/>
                                          </p:val>
                                        </p:tav>
                                        <p:tav tm="100000">
                                          <p:val>
                                            <p:strVal val="#ppt_w"/>
                                          </p:val>
                                        </p:tav>
                                      </p:tavLst>
                                    </p:anim>
                                    <p:anim calcmode="lin" valueType="num">
                                      <p:cBhvr>
                                        <p:cTn id="189" dur="500" fill="hold"/>
                                        <p:tgtEl>
                                          <p:spTgt spid="39"/>
                                        </p:tgtEl>
                                        <p:attrNameLst>
                                          <p:attrName>ppt_h</p:attrName>
                                        </p:attrNameLst>
                                      </p:cBhvr>
                                      <p:tavLst>
                                        <p:tav tm="0">
                                          <p:val>
                                            <p:fltVal val="0"/>
                                          </p:val>
                                        </p:tav>
                                        <p:tav tm="100000">
                                          <p:val>
                                            <p:strVal val="#ppt_h"/>
                                          </p:val>
                                        </p:tav>
                                      </p:tavLst>
                                    </p:anim>
                                    <p:animEffect transition="in" filter="fade">
                                      <p:cBhvr>
                                        <p:cTn id="190" dur="500"/>
                                        <p:tgtEl>
                                          <p:spTgt spid="39"/>
                                        </p:tgtEl>
                                      </p:cBhvr>
                                    </p:animEffect>
                                  </p:childTnLst>
                                </p:cTn>
                              </p:par>
                              <p:par>
                                <p:cTn id="191" presetID="53" presetClass="entr" presetSubtype="0" fill="hold" grpId="0" nodeType="withEffect">
                                  <p:stCondLst>
                                    <p:cond delay="0"/>
                                  </p:stCondLst>
                                  <p:childTnLst>
                                    <p:set>
                                      <p:cBhvr>
                                        <p:cTn id="192" dur="1" fill="hold">
                                          <p:stCondLst>
                                            <p:cond delay="0"/>
                                          </p:stCondLst>
                                        </p:cTn>
                                        <p:tgtEl>
                                          <p:spTgt spid="40"/>
                                        </p:tgtEl>
                                        <p:attrNameLst>
                                          <p:attrName>style.visibility</p:attrName>
                                        </p:attrNameLst>
                                      </p:cBhvr>
                                      <p:to>
                                        <p:strVal val="visible"/>
                                      </p:to>
                                    </p:set>
                                    <p:anim calcmode="lin" valueType="num">
                                      <p:cBhvr>
                                        <p:cTn id="193" dur="500" fill="hold"/>
                                        <p:tgtEl>
                                          <p:spTgt spid="40"/>
                                        </p:tgtEl>
                                        <p:attrNameLst>
                                          <p:attrName>ppt_w</p:attrName>
                                        </p:attrNameLst>
                                      </p:cBhvr>
                                      <p:tavLst>
                                        <p:tav tm="0">
                                          <p:val>
                                            <p:fltVal val="0"/>
                                          </p:val>
                                        </p:tav>
                                        <p:tav tm="100000">
                                          <p:val>
                                            <p:strVal val="#ppt_w"/>
                                          </p:val>
                                        </p:tav>
                                      </p:tavLst>
                                    </p:anim>
                                    <p:anim calcmode="lin" valueType="num">
                                      <p:cBhvr>
                                        <p:cTn id="194" dur="500" fill="hold"/>
                                        <p:tgtEl>
                                          <p:spTgt spid="40"/>
                                        </p:tgtEl>
                                        <p:attrNameLst>
                                          <p:attrName>ppt_h</p:attrName>
                                        </p:attrNameLst>
                                      </p:cBhvr>
                                      <p:tavLst>
                                        <p:tav tm="0">
                                          <p:val>
                                            <p:fltVal val="0"/>
                                          </p:val>
                                        </p:tav>
                                        <p:tav tm="100000">
                                          <p:val>
                                            <p:strVal val="#ppt_h"/>
                                          </p:val>
                                        </p:tav>
                                      </p:tavLst>
                                    </p:anim>
                                    <p:animEffect transition="in" filter="fade">
                                      <p:cBhvr>
                                        <p:cTn id="195" dur="500"/>
                                        <p:tgtEl>
                                          <p:spTgt spid="40"/>
                                        </p:tgtEl>
                                      </p:cBhvr>
                                    </p:animEffect>
                                  </p:childTnLst>
                                </p:cTn>
                              </p:par>
                              <p:par>
                                <p:cTn id="196" presetID="53" presetClass="entr" presetSubtype="0" fill="hold" grpId="0" nodeType="withEffect">
                                  <p:stCondLst>
                                    <p:cond delay="0"/>
                                  </p:stCondLst>
                                  <p:childTnLst>
                                    <p:set>
                                      <p:cBhvr>
                                        <p:cTn id="197" dur="1" fill="hold">
                                          <p:stCondLst>
                                            <p:cond delay="0"/>
                                          </p:stCondLst>
                                        </p:cTn>
                                        <p:tgtEl>
                                          <p:spTgt spid="41"/>
                                        </p:tgtEl>
                                        <p:attrNameLst>
                                          <p:attrName>style.visibility</p:attrName>
                                        </p:attrNameLst>
                                      </p:cBhvr>
                                      <p:to>
                                        <p:strVal val="visible"/>
                                      </p:to>
                                    </p:set>
                                    <p:anim calcmode="lin" valueType="num">
                                      <p:cBhvr>
                                        <p:cTn id="198" dur="500" fill="hold"/>
                                        <p:tgtEl>
                                          <p:spTgt spid="41"/>
                                        </p:tgtEl>
                                        <p:attrNameLst>
                                          <p:attrName>ppt_w</p:attrName>
                                        </p:attrNameLst>
                                      </p:cBhvr>
                                      <p:tavLst>
                                        <p:tav tm="0">
                                          <p:val>
                                            <p:fltVal val="0"/>
                                          </p:val>
                                        </p:tav>
                                        <p:tav tm="100000">
                                          <p:val>
                                            <p:strVal val="#ppt_w"/>
                                          </p:val>
                                        </p:tav>
                                      </p:tavLst>
                                    </p:anim>
                                    <p:anim calcmode="lin" valueType="num">
                                      <p:cBhvr>
                                        <p:cTn id="199" dur="500" fill="hold"/>
                                        <p:tgtEl>
                                          <p:spTgt spid="41"/>
                                        </p:tgtEl>
                                        <p:attrNameLst>
                                          <p:attrName>ppt_h</p:attrName>
                                        </p:attrNameLst>
                                      </p:cBhvr>
                                      <p:tavLst>
                                        <p:tav tm="0">
                                          <p:val>
                                            <p:fltVal val="0"/>
                                          </p:val>
                                        </p:tav>
                                        <p:tav tm="100000">
                                          <p:val>
                                            <p:strVal val="#ppt_h"/>
                                          </p:val>
                                        </p:tav>
                                      </p:tavLst>
                                    </p:anim>
                                    <p:animEffect transition="in" filter="fade">
                                      <p:cBhvr>
                                        <p:cTn id="200"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P spid="6" grpId="0"/>
      <p:bldP spid="7" grpId="0" animBg="1"/>
      <p:bldP spid="8" grpId="0" animBg="1"/>
      <p:bldP spid="9" grpId="0" animBg="1"/>
      <p:bldP spid="16" grpId="0" animBg="1"/>
      <p:bldP spid="17" grpId="0" animBg="1"/>
      <p:bldP spid="25" grpId="0"/>
      <p:bldP spid="26" grpId="0"/>
      <p:bldP spid="30" grpId="0"/>
      <p:bldP spid="35" grpId="0"/>
      <p:bldP spid="36" grpId="0"/>
      <p:bldP spid="37" grpId="0"/>
      <p:bldP spid="38" grpId="0"/>
      <p:bldP spid="39" grpId="0"/>
      <p:bldP spid="40" grpId="0"/>
      <p:bldP spid="4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37252" y="251792"/>
            <a:ext cx="8551315" cy="584775"/>
          </a:xfrm>
          <a:prstGeom prst="rect">
            <a:avLst/>
          </a:prstGeom>
          <a:noFill/>
        </p:spPr>
        <p:txBody>
          <a:bodyPr wrap="none" rtlCol="0">
            <a:spAutoFit/>
          </a:bodyPr>
          <a:lstStyle/>
          <a:p>
            <a:r>
              <a:rPr lang="en-US" sz="3200" b="1">
                <a:solidFill>
                  <a:srgbClr val="FF0000"/>
                </a:solidFill>
                <a:latin typeface="Times New Roman" panose="02020603050405020304" pitchFamily="18" charset="0"/>
                <a:cs typeface="Times New Roman" panose="02020603050405020304" pitchFamily="18" charset="0"/>
              </a:rPr>
              <a:t>III. HÌNH CHIẾU TRỤC ĐO XIÊN GÓC CÂN</a:t>
            </a:r>
          </a:p>
        </p:txBody>
      </p:sp>
      <p:sp>
        <p:nvSpPr>
          <p:cNvPr id="3" name="TextBox 2"/>
          <p:cNvSpPr txBox="1"/>
          <p:nvPr/>
        </p:nvSpPr>
        <p:spPr>
          <a:xfrm>
            <a:off x="1537252" y="836567"/>
            <a:ext cx="4026167"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Quan sát hình ảnh sau đây.</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826376" y="1498509"/>
            <a:ext cx="7262191" cy="3140765"/>
          </a:xfrm>
          <a:prstGeom prst="rect">
            <a:avLst/>
          </a:prstGeom>
          <a:noFill/>
          <a:ln>
            <a:noFill/>
          </a:ln>
        </p:spPr>
      </p:pic>
      <p:sp>
        <p:nvSpPr>
          <p:cNvPr id="5" name="Rectangle 4"/>
          <p:cNvSpPr/>
          <p:nvPr/>
        </p:nvSpPr>
        <p:spPr>
          <a:xfrm>
            <a:off x="1948070" y="4777996"/>
            <a:ext cx="9766852" cy="460895"/>
          </a:xfrm>
          <a:prstGeom prst="rect">
            <a:avLst/>
          </a:prstGeom>
        </p:spPr>
        <p:txBody>
          <a:bodyPr wrap="square">
            <a:spAutoFit/>
          </a:bodyPr>
          <a:lstStyle/>
          <a:p>
            <a:pPr algn="just">
              <a:lnSpc>
                <a:spcPct val="107000"/>
              </a:lnSpc>
              <a:spcAft>
                <a:spcPts val="800"/>
              </a:spcAft>
            </a:pPr>
            <a:r>
              <a:rPr lang="en-US" sz="24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Quan sát hình 11.9 và cho biết đặc điểm của hình chiếu trục đo xiên góc cân?</a:t>
            </a:r>
          </a:p>
        </p:txBody>
      </p:sp>
      <p:sp>
        <p:nvSpPr>
          <p:cNvPr id="6" name="Rectangle 5"/>
          <p:cNvSpPr/>
          <p:nvPr/>
        </p:nvSpPr>
        <p:spPr>
          <a:xfrm>
            <a:off x="1948069" y="5301216"/>
            <a:ext cx="9886121" cy="856068"/>
          </a:xfrm>
          <a:prstGeom prst="rect">
            <a:avLst/>
          </a:prstGeom>
        </p:spPr>
        <p:txBody>
          <a:bodyPr wrap="square">
            <a:spAutoFit/>
          </a:bodyPr>
          <a:lstStyle/>
          <a:p>
            <a:pPr algn="just">
              <a:lnSpc>
                <a:spcPct val="107000"/>
              </a:lnSpc>
              <a:spcAft>
                <a:spcPts val="800"/>
              </a:spcAft>
            </a:pPr>
            <a:r>
              <a:rPr lang="en-US" sz="2400">
                <a:solidFill>
                  <a:srgbClr val="0070C0"/>
                </a:solidFill>
                <a:latin typeface="Times New Roman" panose="02020603050405020304" pitchFamily="18" charset="0"/>
                <a:ea typeface="Calibri" panose="020F0502020204030204" pitchFamily="34" charset="0"/>
                <a:cs typeface="Times New Roman" panose="02020603050405020304" pitchFamily="18" charset="0"/>
              </a:rPr>
              <a:t>Quan sát hình 11.10 và cho biết thông số cơ bản của hình chiếu trục đo xiên góc cân?</a:t>
            </a:r>
          </a:p>
        </p:txBody>
      </p:sp>
    </p:spTree>
    <p:extLst>
      <p:ext uri="{BB962C8B-B14F-4D97-AF65-F5344CB8AC3E}">
        <p14:creationId xmlns:p14="http://schemas.microsoft.com/office/powerpoint/2010/main" val="243703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circle(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245461" y="-4282"/>
            <a:ext cx="6569075" cy="519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III.Hình chiếu trục đo xiên góc cân.</a:t>
            </a:r>
          </a:p>
        </p:txBody>
      </p:sp>
      <p:sp>
        <p:nvSpPr>
          <p:cNvPr id="13315" name="Text Box 5"/>
          <p:cNvSpPr txBox="1">
            <a:spLocks noChangeArrowheads="1"/>
          </p:cNvSpPr>
          <p:nvPr/>
        </p:nvSpPr>
        <p:spPr bwMode="auto">
          <a:xfrm>
            <a:off x="2117726" y="668338"/>
            <a:ext cx="25368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 Góc trục đo</a:t>
            </a:r>
          </a:p>
        </p:txBody>
      </p:sp>
      <p:sp>
        <p:nvSpPr>
          <p:cNvPr id="159750" name="Text Box 6"/>
          <p:cNvSpPr txBox="1">
            <a:spLocks noChangeArrowheads="1"/>
          </p:cNvSpPr>
          <p:nvPr/>
        </p:nvSpPr>
        <p:spPr bwMode="auto">
          <a:xfrm>
            <a:off x="5227638" y="700089"/>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X’O’Y’ = Y’O’Z’ =  135</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grpSp>
        <p:nvGrpSpPr>
          <p:cNvPr id="13317" name="Group 38"/>
          <p:cNvGrpSpPr>
            <a:grpSpLocks/>
          </p:cNvGrpSpPr>
          <p:nvPr/>
        </p:nvGrpSpPr>
        <p:grpSpPr bwMode="auto">
          <a:xfrm>
            <a:off x="4004711" y="3201989"/>
            <a:ext cx="3979862" cy="2998627"/>
            <a:chOff x="273" y="1947"/>
            <a:chExt cx="2355" cy="1659"/>
          </a:xfrm>
        </p:grpSpPr>
        <p:sp>
          <p:nvSpPr>
            <p:cNvPr id="13323" name="Text Box 10"/>
            <p:cNvSpPr txBox="1">
              <a:spLocks noChangeArrowheads="1"/>
            </p:cNvSpPr>
            <p:nvPr/>
          </p:nvSpPr>
          <p:spPr bwMode="auto">
            <a:xfrm>
              <a:off x="1490" y="1947"/>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Z</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4" name="Line 11"/>
            <p:cNvSpPr>
              <a:spLocks noChangeShapeType="1"/>
            </p:cNvSpPr>
            <p:nvPr/>
          </p:nvSpPr>
          <p:spPr bwMode="auto">
            <a:xfrm flipV="1">
              <a:off x="1713" y="1981"/>
              <a:ext cx="0" cy="1062"/>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25" name="Text Box 16"/>
            <p:cNvSpPr txBox="1">
              <a:spLocks noChangeArrowheads="1"/>
            </p:cNvSpPr>
            <p:nvPr/>
          </p:nvSpPr>
          <p:spPr bwMode="auto">
            <a:xfrm>
              <a:off x="273" y="2807"/>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6" name="Text Box 17"/>
            <p:cNvSpPr txBox="1">
              <a:spLocks noChangeArrowheads="1"/>
            </p:cNvSpPr>
            <p:nvPr/>
          </p:nvSpPr>
          <p:spPr bwMode="auto">
            <a:xfrm>
              <a:off x="2136" y="3269"/>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Y</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7" name="Text Box 18"/>
            <p:cNvSpPr txBox="1">
              <a:spLocks noChangeArrowheads="1"/>
            </p:cNvSpPr>
            <p:nvPr/>
          </p:nvSpPr>
          <p:spPr bwMode="auto">
            <a:xfrm>
              <a:off x="1720" y="2875"/>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O</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8" name="Line 22"/>
            <p:cNvSpPr>
              <a:spLocks noChangeShapeType="1"/>
            </p:cNvSpPr>
            <p:nvPr/>
          </p:nvSpPr>
          <p:spPr bwMode="auto">
            <a:xfrm rot="8100000" flipV="1">
              <a:off x="1938" y="2940"/>
              <a:ext cx="0" cy="666"/>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29" name="Line 23"/>
            <p:cNvSpPr>
              <a:spLocks noChangeShapeType="1"/>
            </p:cNvSpPr>
            <p:nvPr/>
          </p:nvSpPr>
          <p:spPr bwMode="auto">
            <a:xfrm rot="16200000" flipV="1">
              <a:off x="1012" y="2348"/>
              <a:ext cx="0" cy="1406"/>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30" name="Arc 24"/>
            <p:cNvSpPr>
              <a:spLocks/>
            </p:cNvSpPr>
            <p:nvPr/>
          </p:nvSpPr>
          <p:spPr bwMode="auto">
            <a:xfrm>
              <a:off x="1703" y="2654"/>
              <a:ext cx="391" cy="685"/>
            </a:xfrm>
            <a:custGeom>
              <a:avLst/>
              <a:gdLst>
                <a:gd name="T0" fmla="*/ 0 w 21600"/>
                <a:gd name="T1" fmla="*/ 0 h 33773"/>
                <a:gd name="T2" fmla="*/ 300 w 21600"/>
                <a:gd name="T3" fmla="*/ 685 h 33773"/>
                <a:gd name="T4" fmla="*/ 0 w 21600"/>
                <a:gd name="T5" fmla="*/ 438 h 33773"/>
                <a:gd name="T6" fmla="*/ 0 60000 65536"/>
                <a:gd name="T7" fmla="*/ 0 60000 65536"/>
                <a:gd name="T8" fmla="*/ 0 60000 65536"/>
              </a:gdLst>
              <a:ahLst/>
              <a:cxnLst>
                <a:cxn ang="T6">
                  <a:pos x="T0" y="T1"/>
                </a:cxn>
                <a:cxn ang="T7">
                  <a:pos x="T2" y="T3"/>
                </a:cxn>
                <a:cxn ang="T8">
                  <a:pos x="T4" y="T5"/>
                </a:cxn>
              </a:cxnLst>
              <a:rect l="0" t="0" r="r" b="b"/>
              <a:pathLst>
                <a:path w="21600" h="33773" fill="none" extrusionOk="0">
                  <a:moveTo>
                    <a:pt x="-1" y="0"/>
                  </a:moveTo>
                  <a:cubicBezTo>
                    <a:pt x="11929" y="0"/>
                    <a:pt x="21600" y="9670"/>
                    <a:pt x="21600" y="21600"/>
                  </a:cubicBezTo>
                  <a:cubicBezTo>
                    <a:pt x="21600" y="25943"/>
                    <a:pt x="20290" y="30185"/>
                    <a:pt x="17843" y="33773"/>
                  </a:cubicBezTo>
                </a:path>
                <a:path w="21600" h="33773" stroke="0" extrusionOk="0">
                  <a:moveTo>
                    <a:pt x="-1" y="0"/>
                  </a:moveTo>
                  <a:cubicBezTo>
                    <a:pt x="11929" y="0"/>
                    <a:pt x="21600" y="9670"/>
                    <a:pt x="21600" y="21600"/>
                  </a:cubicBezTo>
                  <a:cubicBezTo>
                    <a:pt x="21600" y="25943"/>
                    <a:pt x="20290" y="30185"/>
                    <a:pt x="17843" y="33773"/>
                  </a:cubicBezTo>
                  <a:lnTo>
                    <a:pt x="0" y="21600"/>
                  </a:lnTo>
                  <a:lnTo>
                    <a:pt x="-1" y="0"/>
                  </a:lnTo>
                  <a:close/>
                </a:path>
              </a:pathLst>
            </a:custGeom>
            <a:noFill/>
            <a:ln w="9525">
              <a:solidFill>
                <a:srgbClr val="99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3331" name="Text Box 25"/>
            <p:cNvSpPr txBox="1">
              <a:spLocks noChangeArrowheads="1"/>
            </p:cNvSpPr>
            <p:nvPr/>
          </p:nvSpPr>
          <p:spPr bwMode="auto">
            <a:xfrm>
              <a:off x="2002" y="2733"/>
              <a:ext cx="626" cy="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135</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sp>
          <p:nvSpPr>
            <p:cNvPr id="13332" name="Arc 27"/>
            <p:cNvSpPr>
              <a:spLocks/>
            </p:cNvSpPr>
            <p:nvPr/>
          </p:nvSpPr>
          <p:spPr bwMode="auto">
            <a:xfrm rot="8543679">
              <a:off x="1392" y="2904"/>
              <a:ext cx="457" cy="642"/>
            </a:xfrm>
            <a:custGeom>
              <a:avLst/>
              <a:gdLst>
                <a:gd name="T0" fmla="*/ 0 w 21600"/>
                <a:gd name="T1" fmla="*/ 0 h 34193"/>
                <a:gd name="T2" fmla="*/ 371 w 21600"/>
                <a:gd name="T3" fmla="*/ 642 h 34193"/>
                <a:gd name="T4" fmla="*/ 0 w 21600"/>
                <a:gd name="T5" fmla="*/ 406 h 34193"/>
                <a:gd name="T6" fmla="*/ 0 60000 65536"/>
                <a:gd name="T7" fmla="*/ 0 60000 65536"/>
                <a:gd name="T8" fmla="*/ 0 60000 65536"/>
              </a:gdLst>
              <a:ahLst/>
              <a:cxnLst>
                <a:cxn ang="T6">
                  <a:pos x="T0" y="T1"/>
                </a:cxn>
                <a:cxn ang="T7">
                  <a:pos x="T2" y="T3"/>
                </a:cxn>
                <a:cxn ang="T8">
                  <a:pos x="T4" y="T5"/>
                </a:cxn>
              </a:cxnLst>
              <a:rect l="0" t="0" r="r" b="b"/>
              <a:pathLst>
                <a:path w="21600" h="34193" fill="none" extrusionOk="0">
                  <a:moveTo>
                    <a:pt x="-1" y="0"/>
                  </a:moveTo>
                  <a:cubicBezTo>
                    <a:pt x="11929" y="0"/>
                    <a:pt x="21600" y="9670"/>
                    <a:pt x="21600" y="21600"/>
                  </a:cubicBezTo>
                  <a:cubicBezTo>
                    <a:pt x="21600" y="26118"/>
                    <a:pt x="20183" y="30522"/>
                    <a:pt x="17549" y="34193"/>
                  </a:cubicBezTo>
                </a:path>
                <a:path w="21600" h="34193" stroke="0" extrusionOk="0">
                  <a:moveTo>
                    <a:pt x="-1" y="0"/>
                  </a:moveTo>
                  <a:cubicBezTo>
                    <a:pt x="11929" y="0"/>
                    <a:pt x="21600" y="9670"/>
                    <a:pt x="21600" y="21600"/>
                  </a:cubicBezTo>
                  <a:cubicBezTo>
                    <a:pt x="21600" y="26118"/>
                    <a:pt x="20183" y="30522"/>
                    <a:pt x="17549" y="34193"/>
                  </a:cubicBezTo>
                  <a:lnTo>
                    <a:pt x="0" y="21600"/>
                  </a:lnTo>
                  <a:lnTo>
                    <a:pt x="-1" y="0"/>
                  </a:lnTo>
                  <a:close/>
                </a:path>
              </a:pathLst>
            </a:custGeom>
            <a:noFill/>
            <a:ln w="12700">
              <a:solidFill>
                <a:srgbClr val="FF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3333" name="Text Box 28"/>
            <p:cNvSpPr txBox="1">
              <a:spLocks noChangeArrowheads="1"/>
            </p:cNvSpPr>
            <p:nvPr/>
          </p:nvSpPr>
          <p:spPr bwMode="auto">
            <a:xfrm>
              <a:off x="926" y="3296"/>
              <a:ext cx="626" cy="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135</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grpSp>
          <p:nvGrpSpPr>
            <p:cNvPr id="13334" name="Group 34"/>
            <p:cNvGrpSpPr>
              <a:grpSpLocks/>
            </p:cNvGrpSpPr>
            <p:nvPr/>
          </p:nvGrpSpPr>
          <p:grpSpPr bwMode="auto">
            <a:xfrm>
              <a:off x="1313" y="2641"/>
              <a:ext cx="402" cy="401"/>
              <a:chOff x="1313" y="2641"/>
              <a:chExt cx="402" cy="401"/>
            </a:xfrm>
          </p:grpSpPr>
          <p:sp>
            <p:nvSpPr>
              <p:cNvPr id="13336" name="Line 35"/>
              <p:cNvSpPr>
                <a:spLocks noChangeShapeType="1"/>
              </p:cNvSpPr>
              <p:nvPr/>
            </p:nvSpPr>
            <p:spPr bwMode="auto">
              <a:xfrm>
                <a:off x="1313" y="2641"/>
                <a:ext cx="0" cy="401"/>
              </a:xfrm>
              <a:prstGeom prst="line">
                <a:avLst/>
              </a:prstGeom>
              <a:noFill/>
              <a:ln w="12700">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37" name="Line 36"/>
              <p:cNvSpPr>
                <a:spLocks noChangeShapeType="1"/>
              </p:cNvSpPr>
              <p:nvPr/>
            </p:nvSpPr>
            <p:spPr bwMode="auto">
              <a:xfrm rot="5400000">
                <a:off x="1515" y="2442"/>
                <a:ext cx="0" cy="401"/>
              </a:xfrm>
              <a:prstGeom prst="line">
                <a:avLst/>
              </a:prstGeom>
              <a:noFill/>
              <a:ln w="12700">
                <a:solidFill>
                  <a:srgbClr val="FF0000"/>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13335" name="Text Box 37"/>
            <p:cNvSpPr txBox="1">
              <a:spLocks noChangeArrowheads="1"/>
            </p:cNvSpPr>
            <p:nvPr/>
          </p:nvSpPr>
          <p:spPr bwMode="auto">
            <a:xfrm>
              <a:off x="918" y="2508"/>
              <a:ext cx="626" cy="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90</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grpSp>
      <p:sp>
        <p:nvSpPr>
          <p:cNvPr id="159783" name="Text Box 39"/>
          <p:cNvSpPr txBox="1">
            <a:spLocks noChangeArrowheads="1"/>
          </p:cNvSpPr>
          <p:nvPr/>
        </p:nvSpPr>
        <p:spPr bwMode="auto">
          <a:xfrm>
            <a:off x="5227638" y="1301751"/>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X’O’Z’ = 90</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sp>
        <p:nvSpPr>
          <p:cNvPr id="159784" name="Text Box 40"/>
          <p:cNvSpPr txBox="1">
            <a:spLocks noChangeArrowheads="1"/>
          </p:cNvSpPr>
          <p:nvPr/>
        </p:nvSpPr>
        <p:spPr bwMode="auto">
          <a:xfrm>
            <a:off x="2070101" y="1895475"/>
            <a:ext cx="34274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Hệ số biến dạng</a:t>
            </a:r>
          </a:p>
        </p:txBody>
      </p:sp>
      <p:sp>
        <p:nvSpPr>
          <p:cNvPr id="159785" name="Text Box 41"/>
          <p:cNvSpPr txBox="1">
            <a:spLocks noChangeArrowheads="1"/>
          </p:cNvSpPr>
          <p:nvPr/>
        </p:nvSpPr>
        <p:spPr bwMode="auto">
          <a:xfrm>
            <a:off x="5233988" y="1951039"/>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p = r = 1</a:t>
            </a:r>
            <a:endParaRPr lang="en-US" altLang="en-US" sz="2400" b="1" baseline="30000">
              <a:solidFill>
                <a:srgbClr val="FF3300"/>
              </a:solidFill>
              <a:latin typeface="Times New Roman" panose="02020603050405020304" pitchFamily="18" charset="0"/>
              <a:cs typeface="Times New Roman" panose="02020603050405020304" pitchFamily="18" charset="0"/>
            </a:endParaRPr>
          </a:p>
        </p:txBody>
      </p:sp>
      <p:sp>
        <p:nvSpPr>
          <p:cNvPr id="159786" name="Text Box 42"/>
          <p:cNvSpPr txBox="1">
            <a:spLocks noChangeArrowheads="1"/>
          </p:cNvSpPr>
          <p:nvPr/>
        </p:nvSpPr>
        <p:spPr bwMode="auto">
          <a:xfrm>
            <a:off x="5259388" y="2578101"/>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q = 0,5</a:t>
            </a:r>
            <a:endParaRPr lang="en-US" altLang="en-US" sz="2400" b="1" baseline="30000">
              <a:solidFill>
                <a:srgbClr val="FF3300"/>
              </a:solidFill>
              <a:latin typeface="Times New Roman" panose="02020603050405020304" pitchFamily="18" charset="0"/>
              <a:cs typeface="Times New Roman" panose="02020603050405020304" pitchFamily="18" charset="0"/>
            </a:endParaRPr>
          </a:p>
        </p:txBody>
      </p:sp>
      <p:sp>
        <p:nvSpPr>
          <p:cNvPr id="11284" name="Rectangle 20"/>
          <p:cNvSpPr>
            <a:spLocks noChangeArrowheads="1"/>
          </p:cNvSpPr>
          <p:nvPr/>
        </p:nvSpPr>
        <p:spPr bwMode="auto">
          <a:xfrm>
            <a:off x="1500187" y="569913"/>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
        <p:nvSpPr>
          <p:cNvPr id="13" name="TextBox 12"/>
          <p:cNvSpPr txBox="1"/>
          <p:nvPr/>
        </p:nvSpPr>
        <p:spPr>
          <a:xfrm>
            <a:off x="8108777" y="5368562"/>
            <a:ext cx="428322"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X’</a:t>
            </a:r>
          </a:p>
        </p:txBody>
      </p:sp>
      <p:sp>
        <p:nvSpPr>
          <p:cNvPr id="15" name="TextBox 14"/>
          <p:cNvSpPr txBox="1"/>
          <p:nvPr/>
        </p:nvSpPr>
        <p:spPr>
          <a:xfrm>
            <a:off x="10254343" y="6619941"/>
            <a:ext cx="428322"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Y’</a:t>
            </a:r>
          </a:p>
        </p:txBody>
      </p:sp>
    </p:spTree>
    <p:extLst>
      <p:ext uri="{BB962C8B-B14F-4D97-AF65-F5344CB8AC3E}">
        <p14:creationId xmlns:p14="http://schemas.microsoft.com/office/powerpoint/2010/main" val="2019656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59750"/>
                                        </p:tgtEl>
                                        <p:attrNameLst>
                                          <p:attrName>style.visibility</p:attrName>
                                        </p:attrNameLst>
                                      </p:cBhvr>
                                      <p:to>
                                        <p:strVal val="visible"/>
                                      </p:to>
                                    </p:set>
                                    <p:anim calcmode="discrete" valueType="clr">
                                      <p:cBhvr override="childStyle">
                                        <p:cTn id="7" dur="80"/>
                                        <p:tgtEl>
                                          <p:spTgt spid="15975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59750"/>
                                        </p:tgtEl>
                                        <p:attrNameLst>
                                          <p:attrName>fillcolor</p:attrName>
                                        </p:attrNameLst>
                                      </p:cBhvr>
                                      <p:tavLst>
                                        <p:tav tm="0">
                                          <p:val>
                                            <p:clrVal>
                                              <a:schemeClr val="accent2"/>
                                            </p:clrVal>
                                          </p:val>
                                        </p:tav>
                                        <p:tav tm="50000">
                                          <p:val>
                                            <p:clrVal>
                                              <a:schemeClr val="hlink"/>
                                            </p:clrVal>
                                          </p:val>
                                        </p:tav>
                                      </p:tavLst>
                                    </p:anim>
                                    <p:set>
                                      <p:cBhvr>
                                        <p:cTn id="9" dur="80"/>
                                        <p:tgtEl>
                                          <p:spTgt spid="159750"/>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59783"/>
                                        </p:tgtEl>
                                        <p:attrNameLst>
                                          <p:attrName>style.visibility</p:attrName>
                                        </p:attrNameLst>
                                      </p:cBhvr>
                                      <p:to>
                                        <p:strVal val="visible"/>
                                      </p:to>
                                    </p:set>
                                    <p:anim calcmode="discrete" valueType="clr">
                                      <p:cBhvr override="childStyle">
                                        <p:cTn id="14" dur="80"/>
                                        <p:tgtEl>
                                          <p:spTgt spid="159783"/>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59783"/>
                                        </p:tgtEl>
                                        <p:attrNameLst>
                                          <p:attrName>fillcolor</p:attrName>
                                        </p:attrNameLst>
                                      </p:cBhvr>
                                      <p:tavLst>
                                        <p:tav tm="0">
                                          <p:val>
                                            <p:clrVal>
                                              <a:schemeClr val="accent2"/>
                                            </p:clrVal>
                                          </p:val>
                                        </p:tav>
                                        <p:tav tm="50000">
                                          <p:val>
                                            <p:clrVal>
                                              <a:schemeClr val="hlink"/>
                                            </p:clrVal>
                                          </p:val>
                                        </p:tav>
                                      </p:tavLst>
                                    </p:anim>
                                    <p:set>
                                      <p:cBhvr>
                                        <p:cTn id="16" dur="80"/>
                                        <p:tgtEl>
                                          <p:spTgt spid="159783"/>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59784"/>
                                        </p:tgtEl>
                                        <p:attrNameLst>
                                          <p:attrName>style.visibility</p:attrName>
                                        </p:attrNameLst>
                                      </p:cBhvr>
                                      <p:to>
                                        <p:strVal val="visible"/>
                                      </p:to>
                                    </p:set>
                                    <p:anim calcmode="discrete" valueType="clr">
                                      <p:cBhvr override="childStyle">
                                        <p:cTn id="21" dur="80"/>
                                        <p:tgtEl>
                                          <p:spTgt spid="159784"/>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59784"/>
                                        </p:tgtEl>
                                        <p:attrNameLst>
                                          <p:attrName>fillcolor</p:attrName>
                                        </p:attrNameLst>
                                      </p:cBhvr>
                                      <p:tavLst>
                                        <p:tav tm="0">
                                          <p:val>
                                            <p:clrVal>
                                              <a:schemeClr val="accent2"/>
                                            </p:clrVal>
                                          </p:val>
                                        </p:tav>
                                        <p:tav tm="50000">
                                          <p:val>
                                            <p:clrVal>
                                              <a:schemeClr val="hlink"/>
                                            </p:clrVal>
                                          </p:val>
                                        </p:tav>
                                      </p:tavLst>
                                    </p:anim>
                                    <p:set>
                                      <p:cBhvr>
                                        <p:cTn id="23" dur="80"/>
                                        <p:tgtEl>
                                          <p:spTgt spid="159784"/>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59785"/>
                                        </p:tgtEl>
                                        <p:attrNameLst>
                                          <p:attrName>style.visibility</p:attrName>
                                        </p:attrNameLst>
                                      </p:cBhvr>
                                      <p:to>
                                        <p:strVal val="visible"/>
                                      </p:to>
                                    </p:set>
                                    <p:anim calcmode="discrete" valueType="clr">
                                      <p:cBhvr override="childStyle">
                                        <p:cTn id="28" dur="80"/>
                                        <p:tgtEl>
                                          <p:spTgt spid="159785"/>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59785"/>
                                        </p:tgtEl>
                                        <p:attrNameLst>
                                          <p:attrName>fillcolor</p:attrName>
                                        </p:attrNameLst>
                                      </p:cBhvr>
                                      <p:tavLst>
                                        <p:tav tm="0">
                                          <p:val>
                                            <p:clrVal>
                                              <a:schemeClr val="accent2"/>
                                            </p:clrVal>
                                          </p:val>
                                        </p:tav>
                                        <p:tav tm="50000">
                                          <p:val>
                                            <p:clrVal>
                                              <a:schemeClr val="hlink"/>
                                            </p:clrVal>
                                          </p:val>
                                        </p:tav>
                                      </p:tavLst>
                                    </p:anim>
                                    <p:set>
                                      <p:cBhvr>
                                        <p:cTn id="30" dur="80"/>
                                        <p:tgtEl>
                                          <p:spTgt spid="159785"/>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59786"/>
                                        </p:tgtEl>
                                        <p:attrNameLst>
                                          <p:attrName>style.visibility</p:attrName>
                                        </p:attrNameLst>
                                      </p:cBhvr>
                                      <p:to>
                                        <p:strVal val="visible"/>
                                      </p:to>
                                    </p:set>
                                    <p:anim calcmode="discrete" valueType="clr">
                                      <p:cBhvr override="childStyle">
                                        <p:cTn id="35" dur="80"/>
                                        <p:tgtEl>
                                          <p:spTgt spid="159786"/>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59786"/>
                                        </p:tgtEl>
                                        <p:attrNameLst>
                                          <p:attrName>fillcolor</p:attrName>
                                        </p:attrNameLst>
                                      </p:cBhvr>
                                      <p:tavLst>
                                        <p:tav tm="0">
                                          <p:val>
                                            <p:clrVal>
                                              <a:schemeClr val="accent2"/>
                                            </p:clrVal>
                                          </p:val>
                                        </p:tav>
                                        <p:tav tm="50000">
                                          <p:val>
                                            <p:clrVal>
                                              <a:schemeClr val="hlink"/>
                                            </p:clrVal>
                                          </p:val>
                                        </p:tav>
                                      </p:tavLst>
                                    </p:anim>
                                    <p:set>
                                      <p:cBhvr>
                                        <p:cTn id="37" dur="80"/>
                                        <p:tgtEl>
                                          <p:spTgt spid="159786"/>
                                        </p:tgtEl>
                                        <p:attrNameLst>
                                          <p:attrName>fill.type</p:attrName>
                                        </p:attrNameLst>
                                      </p:cBhvr>
                                      <p:to>
                                        <p:strVal val="solid"/>
                                      </p:to>
                                    </p:set>
                                  </p:childTnLst>
                                </p:cTn>
                              </p:par>
                            </p:childTnLst>
                          </p:cTn>
                        </p:par>
                        <p:par>
                          <p:cTn id="38" fill="hold" nodeType="afterGroup">
                            <p:stCondLst>
                              <p:cond delay="240"/>
                            </p:stCondLst>
                            <p:childTnLst>
                              <p:par>
                                <p:cTn id="39" presetID="27" presetClass="entr" presetSubtype="0" repeatCount="indefinite" fill="hold" grpId="0" nodeType="afterEffect">
                                  <p:stCondLst>
                                    <p:cond delay="0"/>
                                  </p:stCondLst>
                                  <p:iterate type="lt">
                                    <p:tmPct val="50000"/>
                                  </p:iterate>
                                  <p:childTnLst>
                                    <p:set>
                                      <p:cBhvr>
                                        <p:cTn id="40" dur="1" fill="hold">
                                          <p:stCondLst>
                                            <p:cond delay="0"/>
                                          </p:stCondLst>
                                        </p:cTn>
                                        <p:tgtEl>
                                          <p:spTgt spid="11284"/>
                                        </p:tgtEl>
                                        <p:attrNameLst>
                                          <p:attrName>style.visibility</p:attrName>
                                        </p:attrNameLst>
                                      </p:cBhvr>
                                      <p:to>
                                        <p:strVal val="visible"/>
                                      </p:to>
                                    </p:set>
                                    <p:anim calcmode="discrete" valueType="clr">
                                      <p:cBhvr override="childStyle">
                                        <p:cTn id="41"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42" dur="80"/>
                                        <p:tgtEl>
                                          <p:spTgt spid="11284"/>
                                        </p:tgtEl>
                                        <p:attrNameLst>
                                          <p:attrName>fillcolor</p:attrName>
                                        </p:attrNameLst>
                                      </p:cBhvr>
                                      <p:tavLst>
                                        <p:tav tm="0">
                                          <p:val>
                                            <p:clrVal>
                                              <a:schemeClr val="accent2"/>
                                            </p:clrVal>
                                          </p:val>
                                        </p:tav>
                                        <p:tav tm="50000">
                                          <p:val>
                                            <p:clrVal>
                                              <a:schemeClr val="hlink"/>
                                            </p:clrVal>
                                          </p:val>
                                        </p:tav>
                                      </p:tavLst>
                                    </p:anim>
                                    <p:set>
                                      <p:cBhvr>
                                        <p:cTn id="43" dur="80"/>
                                        <p:tgtEl>
                                          <p:spTgt spid="11284"/>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circle(in)">
                                      <p:cBhvr>
                                        <p:cTn id="48" dur="2000"/>
                                        <p:tgtEl>
                                          <p:spTgt spid="13"/>
                                        </p:tgtEl>
                                      </p:cBhvr>
                                    </p:animEffect>
                                  </p:childTnLst>
                                </p:cTn>
                              </p:par>
                              <p:par>
                                <p:cTn id="49" presetID="6" presetClass="entr" presetSubtype="16" fill="hold" grpId="0" nodeType="with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circle(in)">
                                      <p:cBhvr>
                                        <p:cTn id="51"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50" grpId="0" animBg="1"/>
      <p:bldP spid="159783" grpId="0" animBg="1"/>
      <p:bldP spid="159784" grpId="0"/>
      <p:bldP spid="159785" grpId="0" animBg="1"/>
      <p:bldP spid="159786" grpId="0" animBg="1"/>
      <p:bldP spid="11284" grpId="0"/>
      <p:bldP spid="13"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49287" y="477078"/>
            <a:ext cx="3479671" cy="461665"/>
          </a:xfrm>
          <a:prstGeom prst="rect">
            <a:avLst/>
          </a:prstGeom>
          <a:noFill/>
        </p:spPr>
        <p:txBody>
          <a:bodyPr wrap="none" rtlCol="0">
            <a:spAutoFit/>
          </a:bodyPr>
          <a:lstStyle/>
          <a:p>
            <a:r>
              <a:rPr lang="en-US" sz="2400">
                <a:solidFill>
                  <a:srgbClr val="0070C0"/>
                </a:solidFill>
                <a:latin typeface="Times New Roman" panose="02020603050405020304" pitchFamily="18" charset="0"/>
                <a:cs typeface="Times New Roman" panose="02020603050405020304" pitchFamily="18" charset="0"/>
              </a:rPr>
              <a:t>Quan sát hình ảnh sau đây.</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2729948" y="1126434"/>
            <a:ext cx="5897218" cy="5168347"/>
          </a:xfrm>
          <a:prstGeom prst="rect">
            <a:avLst/>
          </a:prstGeom>
          <a:noFill/>
          <a:ln>
            <a:noFill/>
          </a:ln>
        </p:spPr>
      </p:pic>
      <p:sp>
        <p:nvSpPr>
          <p:cNvPr id="6" name="Rectangle 5"/>
          <p:cNvSpPr/>
          <p:nvPr/>
        </p:nvSpPr>
        <p:spPr>
          <a:xfrm>
            <a:off x="8733182" y="1347333"/>
            <a:ext cx="3326296" cy="3724866"/>
          </a:xfrm>
          <a:prstGeom prst="rect">
            <a:avLst/>
          </a:prstGeom>
        </p:spPr>
        <p:txBody>
          <a:bodyPr wrap="square">
            <a:spAutoFit/>
          </a:bodyPr>
          <a:lstStyle/>
          <a:p>
            <a:pPr algn="just">
              <a:lnSpc>
                <a:spcPct val="107000"/>
              </a:lnSpc>
              <a:spcAft>
                <a:spcPts val="800"/>
              </a:spcAft>
            </a:pPr>
            <a:r>
              <a:rPr lang="en-US" sz="2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Hình chiếu trục đo của hình tròn nằm trên mặt phẳng song song với mặt phẳng tọa độ xOz là hình gì?</a:t>
            </a:r>
          </a:p>
          <a:p>
            <a:pPr algn="just">
              <a:lnSpc>
                <a:spcPct val="107000"/>
              </a:lnSpc>
              <a:spcAft>
                <a:spcPts val="800"/>
              </a:spcAft>
            </a:pPr>
            <a:r>
              <a:rPr lang="en-US" sz="2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Hình chiếu trục đo của hình tròn nằm trên các mặt phẳng xOy và yOz là hình gì?</a:t>
            </a:r>
          </a:p>
        </p:txBody>
      </p:sp>
    </p:spTree>
    <p:extLst>
      <p:ext uri="{BB962C8B-B14F-4D97-AF65-F5344CB8AC3E}">
        <p14:creationId xmlns:p14="http://schemas.microsoft.com/office/powerpoint/2010/main" val="49272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1000"/>
                                        <p:tgtEl>
                                          <p:spTgt spid="6">
                                            <p:txEl>
                                              <p:pRg st="0" end="0"/>
                                            </p:txEl>
                                          </p:spTgt>
                                        </p:tgtEl>
                                      </p:cBhvr>
                                    </p:animEffect>
                                    <p:anim calcmode="lin" valueType="num">
                                      <p:cBhvr>
                                        <p:cTn id="1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Effect transition="in" filter="wipe(down)">
                                      <p:cBhvr>
                                        <p:cTn id="24"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63"/>
          <p:cNvSpPr txBox="1">
            <a:spLocks noChangeArrowheads="1"/>
          </p:cNvSpPr>
          <p:nvPr/>
        </p:nvSpPr>
        <p:spPr bwMode="auto">
          <a:xfrm>
            <a:off x="1882776" y="177801"/>
            <a:ext cx="6569075" cy="519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IV. Cách vẽ hình chiếu trục đo</a:t>
            </a:r>
          </a:p>
        </p:txBody>
      </p:sp>
      <p:sp>
        <p:nvSpPr>
          <p:cNvPr id="2" name="TextBox 1"/>
          <p:cNvSpPr txBox="1"/>
          <p:nvPr/>
        </p:nvSpPr>
        <p:spPr>
          <a:xfrm>
            <a:off x="1845436" y="605885"/>
            <a:ext cx="5445676" cy="461665"/>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1. Vẽ hình chiếu trục đo của một điểm</a:t>
            </a:r>
          </a:p>
        </p:txBody>
      </p:sp>
      <p:sp>
        <p:nvSpPr>
          <p:cNvPr id="19" name="Rectangle 18"/>
          <p:cNvSpPr/>
          <p:nvPr/>
        </p:nvSpPr>
        <p:spPr>
          <a:xfrm>
            <a:off x="3472621" y="1916114"/>
            <a:ext cx="1947863" cy="16954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cxnSp>
        <p:nvCxnSpPr>
          <p:cNvPr id="20" name="Straight Arrow Connector 19"/>
          <p:cNvCxnSpPr/>
          <p:nvPr/>
        </p:nvCxnSpPr>
        <p:spPr>
          <a:xfrm flipV="1">
            <a:off x="5420484" y="1283300"/>
            <a:ext cx="0" cy="6328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1470784" y="3611564"/>
            <a:ext cx="200183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537459" y="1916114"/>
            <a:ext cx="19351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080384" y="1916114"/>
            <a:ext cx="0" cy="169545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TextBox 14"/>
          <p:cNvSpPr txBox="1">
            <a:spLocks noChangeArrowheads="1"/>
          </p:cNvSpPr>
          <p:nvPr/>
        </p:nvSpPr>
        <p:spPr bwMode="auto">
          <a:xfrm>
            <a:off x="3315459" y="1585914"/>
            <a:ext cx="434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A1</a:t>
            </a:r>
          </a:p>
        </p:txBody>
      </p:sp>
      <p:sp>
        <p:nvSpPr>
          <p:cNvPr id="25" name="TextBox 15"/>
          <p:cNvSpPr txBox="1">
            <a:spLocks noChangeArrowheads="1"/>
          </p:cNvSpPr>
          <p:nvPr/>
        </p:nvSpPr>
        <p:spPr bwMode="auto">
          <a:xfrm>
            <a:off x="5430009" y="1205996"/>
            <a:ext cx="292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Z</a:t>
            </a:r>
          </a:p>
        </p:txBody>
      </p:sp>
      <p:sp>
        <p:nvSpPr>
          <p:cNvPr id="26" name="TextBox 16"/>
          <p:cNvSpPr txBox="1">
            <a:spLocks noChangeArrowheads="1"/>
          </p:cNvSpPr>
          <p:nvPr/>
        </p:nvSpPr>
        <p:spPr bwMode="auto">
          <a:xfrm>
            <a:off x="5407784" y="3427414"/>
            <a:ext cx="33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O</a:t>
            </a:r>
          </a:p>
        </p:txBody>
      </p:sp>
      <p:sp>
        <p:nvSpPr>
          <p:cNvPr id="27" name="TextBox 17"/>
          <p:cNvSpPr txBox="1">
            <a:spLocks noChangeArrowheads="1"/>
          </p:cNvSpPr>
          <p:nvPr/>
        </p:nvSpPr>
        <p:spPr bwMode="auto">
          <a:xfrm rot="16200000">
            <a:off x="1663665" y="2704307"/>
            <a:ext cx="463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ZA</a:t>
            </a:r>
          </a:p>
        </p:txBody>
      </p:sp>
      <p:sp>
        <p:nvSpPr>
          <p:cNvPr id="28" name="Rectangle 27"/>
          <p:cNvSpPr/>
          <p:nvPr/>
        </p:nvSpPr>
        <p:spPr>
          <a:xfrm>
            <a:off x="3459921" y="4645026"/>
            <a:ext cx="1947863" cy="13287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cxnSp>
        <p:nvCxnSpPr>
          <p:cNvPr id="29" name="Straight Arrow Connector 28"/>
          <p:cNvCxnSpPr/>
          <p:nvPr/>
        </p:nvCxnSpPr>
        <p:spPr>
          <a:xfrm>
            <a:off x="5404609" y="5973764"/>
            <a:ext cx="0" cy="61256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1537459" y="4645026"/>
            <a:ext cx="193516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459921" y="4208464"/>
            <a:ext cx="0" cy="542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407784" y="4208464"/>
            <a:ext cx="0" cy="436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3459921" y="4425951"/>
            <a:ext cx="1947863"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2239134" y="5973764"/>
            <a:ext cx="1220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2796346" y="4645026"/>
            <a:ext cx="0" cy="132873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TextBox 38"/>
          <p:cNvSpPr txBox="1">
            <a:spLocks noChangeArrowheads="1"/>
          </p:cNvSpPr>
          <p:nvPr/>
        </p:nvSpPr>
        <p:spPr bwMode="auto">
          <a:xfrm>
            <a:off x="4445759" y="4057651"/>
            <a:ext cx="438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a:t>
            </a:r>
          </a:p>
        </p:txBody>
      </p:sp>
      <p:sp>
        <p:nvSpPr>
          <p:cNvPr id="37" name="TextBox 39"/>
          <p:cNvSpPr txBox="1">
            <a:spLocks noChangeArrowheads="1"/>
          </p:cNvSpPr>
          <p:nvPr/>
        </p:nvSpPr>
        <p:spPr bwMode="auto">
          <a:xfrm rot="16200000">
            <a:off x="2444715" y="5334795"/>
            <a:ext cx="422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yA</a:t>
            </a:r>
          </a:p>
        </p:txBody>
      </p:sp>
      <p:sp>
        <p:nvSpPr>
          <p:cNvPr id="38" name="TextBox 40"/>
          <p:cNvSpPr txBox="1">
            <a:spLocks noChangeArrowheads="1"/>
          </p:cNvSpPr>
          <p:nvPr/>
        </p:nvSpPr>
        <p:spPr bwMode="auto">
          <a:xfrm flipH="1">
            <a:off x="3315459" y="6080126"/>
            <a:ext cx="4349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A2</a:t>
            </a:r>
          </a:p>
        </p:txBody>
      </p:sp>
      <p:cxnSp>
        <p:nvCxnSpPr>
          <p:cNvPr id="39" name="Straight Connector 38"/>
          <p:cNvCxnSpPr/>
          <p:nvPr/>
        </p:nvCxnSpPr>
        <p:spPr>
          <a:xfrm flipH="1">
            <a:off x="3459921" y="1916114"/>
            <a:ext cx="19446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flipV="1">
            <a:off x="3459921" y="1916114"/>
            <a:ext cx="12700" cy="169545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459921" y="4645026"/>
            <a:ext cx="0" cy="13287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472621" y="4645026"/>
            <a:ext cx="194786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TextBox 15"/>
          <p:cNvSpPr txBox="1">
            <a:spLocks noChangeArrowheads="1"/>
          </p:cNvSpPr>
          <p:nvPr/>
        </p:nvSpPr>
        <p:spPr bwMode="auto">
          <a:xfrm>
            <a:off x="1418396" y="3663645"/>
            <a:ext cx="28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t>
            </a:r>
          </a:p>
        </p:txBody>
      </p:sp>
      <p:sp>
        <p:nvSpPr>
          <p:cNvPr id="61" name="TextBox 15"/>
          <p:cNvSpPr txBox="1">
            <a:spLocks noChangeArrowheads="1"/>
          </p:cNvSpPr>
          <p:nvPr/>
        </p:nvSpPr>
        <p:spPr bwMode="auto">
          <a:xfrm>
            <a:off x="1518409" y="4295776"/>
            <a:ext cx="28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t>
            </a:r>
          </a:p>
        </p:txBody>
      </p:sp>
      <p:sp>
        <p:nvSpPr>
          <p:cNvPr id="62" name="TextBox 15"/>
          <p:cNvSpPr txBox="1">
            <a:spLocks noChangeArrowheads="1"/>
          </p:cNvSpPr>
          <p:nvPr/>
        </p:nvSpPr>
        <p:spPr bwMode="auto">
          <a:xfrm>
            <a:off x="5401435" y="6410326"/>
            <a:ext cx="2888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y</a:t>
            </a:r>
          </a:p>
        </p:txBody>
      </p:sp>
      <p:cxnSp>
        <p:nvCxnSpPr>
          <p:cNvPr id="63" name="Straight Arrow Connector 62"/>
          <p:cNvCxnSpPr/>
          <p:nvPr/>
        </p:nvCxnSpPr>
        <p:spPr>
          <a:xfrm flipH="1">
            <a:off x="6219549" y="3712671"/>
            <a:ext cx="2952750" cy="17748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H="1" flipV="1">
            <a:off x="9172299" y="1032971"/>
            <a:ext cx="7938" cy="2679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9172299" y="3712671"/>
            <a:ext cx="2647950" cy="15621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7657824" y="3712671"/>
            <a:ext cx="1522413" cy="89217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672112" y="4604846"/>
            <a:ext cx="1033462" cy="6699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flipV="1">
            <a:off x="8684937" y="3606309"/>
            <a:ext cx="7937" cy="16684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7843562" y="2868121"/>
            <a:ext cx="854075" cy="774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7400649" y="2385521"/>
            <a:ext cx="574951" cy="44608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A’</a:t>
            </a:r>
          </a:p>
        </p:txBody>
      </p:sp>
      <p:cxnSp>
        <p:nvCxnSpPr>
          <p:cNvPr id="71" name="Straight Arrow Connector 70"/>
          <p:cNvCxnSpPr/>
          <p:nvPr/>
        </p:nvCxnSpPr>
        <p:spPr>
          <a:xfrm>
            <a:off x="7300637" y="3790459"/>
            <a:ext cx="1117600" cy="3683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6187799" y="3606308"/>
            <a:ext cx="1103313" cy="356691"/>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p x </a:t>
            </a:r>
            <a:r>
              <a:rPr lang="en-US" sz="2000"/>
              <a:t>X</a:t>
            </a:r>
            <a:r>
              <a:rPr lang="en-US" sz="1200"/>
              <a:t>A</a:t>
            </a:r>
          </a:p>
        </p:txBody>
      </p:sp>
      <p:sp>
        <p:nvSpPr>
          <p:cNvPr id="73" name="TextBox 66"/>
          <p:cNvSpPr txBox="1">
            <a:spLocks noChangeArrowheads="1"/>
          </p:cNvSpPr>
          <p:nvPr/>
        </p:nvSpPr>
        <p:spPr bwMode="auto">
          <a:xfrm>
            <a:off x="5971899" y="5173171"/>
            <a:ext cx="3476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t>
            </a:r>
          </a:p>
        </p:txBody>
      </p:sp>
      <p:sp>
        <p:nvSpPr>
          <p:cNvPr id="74" name="Rectangle 73"/>
          <p:cNvSpPr/>
          <p:nvPr/>
        </p:nvSpPr>
        <p:spPr>
          <a:xfrm>
            <a:off x="9102449" y="4706446"/>
            <a:ext cx="1103313" cy="301626"/>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r x </a:t>
            </a:r>
            <a:r>
              <a:rPr lang="en-US" sz="2000"/>
              <a:t>z</a:t>
            </a:r>
            <a:r>
              <a:rPr lang="en-US" sz="1200"/>
              <a:t>A</a:t>
            </a:r>
          </a:p>
        </p:txBody>
      </p:sp>
      <p:cxnSp>
        <p:nvCxnSpPr>
          <p:cNvPr id="75" name="Straight Arrow Connector 74"/>
          <p:cNvCxnSpPr>
            <a:stCxn id="74" idx="1"/>
          </p:cNvCxnSpPr>
          <p:nvPr/>
        </p:nvCxnSpPr>
        <p:spPr>
          <a:xfrm flipH="1" flipV="1">
            <a:off x="8684937" y="4600085"/>
            <a:ext cx="417512" cy="25717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7291112" y="5685934"/>
            <a:ext cx="1104900" cy="38625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q x </a:t>
            </a:r>
            <a:r>
              <a:rPr lang="en-US" sz="2000"/>
              <a:t>Y</a:t>
            </a:r>
            <a:r>
              <a:rPr lang="en-US" sz="1200"/>
              <a:t>A</a:t>
            </a:r>
          </a:p>
        </p:txBody>
      </p:sp>
      <p:cxnSp>
        <p:nvCxnSpPr>
          <p:cNvPr id="77" name="Straight Arrow Connector 76"/>
          <p:cNvCxnSpPr>
            <a:stCxn id="76" idx="0"/>
          </p:cNvCxnSpPr>
          <p:nvPr/>
        </p:nvCxnSpPr>
        <p:spPr>
          <a:xfrm flipV="1">
            <a:off x="7843562" y="5008072"/>
            <a:ext cx="474662" cy="6778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TextBox 99"/>
          <p:cNvSpPr txBox="1">
            <a:spLocks noChangeArrowheads="1"/>
          </p:cNvSpPr>
          <p:nvPr/>
        </p:nvSpPr>
        <p:spPr bwMode="auto">
          <a:xfrm>
            <a:off x="9186587" y="3460259"/>
            <a:ext cx="3952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O’</a:t>
            </a:r>
          </a:p>
        </p:txBody>
      </p:sp>
      <p:sp>
        <p:nvSpPr>
          <p:cNvPr id="79" name="TextBox 100"/>
          <p:cNvSpPr txBox="1">
            <a:spLocks noChangeArrowheads="1"/>
          </p:cNvSpPr>
          <p:nvPr/>
        </p:nvSpPr>
        <p:spPr bwMode="auto">
          <a:xfrm>
            <a:off x="11820249" y="5173171"/>
            <a:ext cx="3571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Y’</a:t>
            </a:r>
          </a:p>
        </p:txBody>
      </p:sp>
      <p:sp>
        <p:nvSpPr>
          <p:cNvPr id="80" name="TextBox 101"/>
          <p:cNvSpPr txBox="1">
            <a:spLocks noChangeArrowheads="1"/>
          </p:cNvSpPr>
          <p:nvPr/>
        </p:nvSpPr>
        <p:spPr bwMode="auto">
          <a:xfrm>
            <a:off x="9180237" y="1059959"/>
            <a:ext cx="33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z’</a:t>
            </a:r>
          </a:p>
        </p:txBody>
      </p:sp>
      <p:sp>
        <p:nvSpPr>
          <p:cNvPr id="50" name="TextBox 16"/>
          <p:cNvSpPr txBox="1">
            <a:spLocks noChangeArrowheads="1"/>
          </p:cNvSpPr>
          <p:nvPr/>
        </p:nvSpPr>
        <p:spPr bwMode="auto">
          <a:xfrm>
            <a:off x="5401435" y="4513264"/>
            <a:ext cx="33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O</a:t>
            </a:r>
          </a:p>
        </p:txBody>
      </p:sp>
    </p:spTree>
    <p:extLst>
      <p:ext uri="{BB962C8B-B14F-4D97-AF65-F5344CB8AC3E}">
        <p14:creationId xmlns:p14="http://schemas.microsoft.com/office/powerpoint/2010/main" val="95937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circle(in)">
                                      <p:cBhvr>
                                        <p:cTn id="7" dur="2000"/>
                                        <p:tgtEl>
                                          <p:spTgt spid="1433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circle(in)">
                                      <p:cBhvr>
                                        <p:cTn id="17" dur="2000"/>
                                        <p:tgtEl>
                                          <p:spTgt spid="19"/>
                                        </p:tgtEl>
                                      </p:cBhvr>
                                    </p:animEffect>
                                  </p:childTnLst>
                                </p:cTn>
                              </p:par>
                              <p:par>
                                <p:cTn id="18" presetID="6" presetClass="entr" presetSubtype="16" fill="hold"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circle(in)">
                                      <p:cBhvr>
                                        <p:cTn id="20" dur="2000"/>
                                        <p:tgtEl>
                                          <p:spTgt spid="21"/>
                                        </p:tgtEl>
                                      </p:cBhvr>
                                    </p:animEffect>
                                  </p:childTnLst>
                                </p:cTn>
                              </p:par>
                              <p:par>
                                <p:cTn id="21" presetID="6" presetClass="entr" presetSubtype="16"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circle(in)">
                                      <p:cBhvr>
                                        <p:cTn id="23" dur="2000"/>
                                        <p:tgtEl>
                                          <p:spTgt spid="22"/>
                                        </p:tgtEl>
                                      </p:cBhvr>
                                    </p:animEffect>
                                  </p:childTnLst>
                                </p:cTn>
                              </p:par>
                              <p:par>
                                <p:cTn id="24" presetID="6" presetClass="entr" presetSubtype="16" fill="hold" nodeType="with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circle(in)">
                                      <p:cBhvr>
                                        <p:cTn id="26" dur="2000"/>
                                        <p:tgtEl>
                                          <p:spTgt spid="23"/>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circle(in)">
                                      <p:cBhvr>
                                        <p:cTn id="29" dur="2000"/>
                                        <p:tgtEl>
                                          <p:spTgt spid="24"/>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circle(in)">
                                      <p:cBhvr>
                                        <p:cTn id="32" dur="2000"/>
                                        <p:tgtEl>
                                          <p:spTgt spid="26"/>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circle(in)">
                                      <p:cBhvr>
                                        <p:cTn id="35" dur="2000"/>
                                        <p:tgtEl>
                                          <p:spTgt spid="27"/>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circle(in)">
                                      <p:cBhvr>
                                        <p:cTn id="38" dur="2000"/>
                                        <p:tgtEl>
                                          <p:spTgt spid="28"/>
                                        </p:tgtEl>
                                      </p:cBhvr>
                                    </p:animEffect>
                                  </p:childTnLst>
                                </p:cTn>
                              </p:par>
                              <p:par>
                                <p:cTn id="39" presetID="6" presetClass="entr" presetSubtype="16" fill="hold" nodeType="with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circle(in)">
                                      <p:cBhvr>
                                        <p:cTn id="41" dur="2000"/>
                                        <p:tgtEl>
                                          <p:spTgt spid="29"/>
                                        </p:tgtEl>
                                      </p:cBhvr>
                                    </p:animEffect>
                                  </p:childTnLst>
                                </p:cTn>
                              </p:par>
                              <p:par>
                                <p:cTn id="42" presetID="6" presetClass="entr" presetSubtype="16" fill="hold" nodeType="with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circle(in)">
                                      <p:cBhvr>
                                        <p:cTn id="44" dur="2000"/>
                                        <p:tgtEl>
                                          <p:spTgt spid="30"/>
                                        </p:tgtEl>
                                      </p:cBhvr>
                                    </p:animEffect>
                                  </p:childTnLst>
                                </p:cTn>
                              </p:par>
                              <p:par>
                                <p:cTn id="45" presetID="6" presetClass="entr" presetSubtype="16" fill="hold" nodeType="with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circle(in)">
                                      <p:cBhvr>
                                        <p:cTn id="47" dur="2000"/>
                                        <p:tgtEl>
                                          <p:spTgt spid="31"/>
                                        </p:tgtEl>
                                      </p:cBhvr>
                                    </p:animEffect>
                                  </p:childTnLst>
                                </p:cTn>
                              </p:par>
                              <p:par>
                                <p:cTn id="48" presetID="6" presetClass="entr" presetSubtype="16" fill="hold" nodeType="withEffect">
                                  <p:stCondLst>
                                    <p:cond delay="0"/>
                                  </p:stCondLst>
                                  <p:childTnLst>
                                    <p:set>
                                      <p:cBhvr>
                                        <p:cTn id="49" dur="1" fill="hold">
                                          <p:stCondLst>
                                            <p:cond delay="0"/>
                                          </p:stCondLst>
                                        </p:cTn>
                                        <p:tgtEl>
                                          <p:spTgt spid="32"/>
                                        </p:tgtEl>
                                        <p:attrNameLst>
                                          <p:attrName>style.visibility</p:attrName>
                                        </p:attrNameLst>
                                      </p:cBhvr>
                                      <p:to>
                                        <p:strVal val="visible"/>
                                      </p:to>
                                    </p:set>
                                    <p:animEffect transition="in" filter="circle(in)">
                                      <p:cBhvr>
                                        <p:cTn id="50" dur="2000"/>
                                        <p:tgtEl>
                                          <p:spTgt spid="32"/>
                                        </p:tgtEl>
                                      </p:cBhvr>
                                    </p:animEffect>
                                  </p:childTnLst>
                                </p:cTn>
                              </p:par>
                              <p:par>
                                <p:cTn id="51" presetID="6" presetClass="entr" presetSubtype="16" fill="hold" nodeType="with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circle(in)">
                                      <p:cBhvr>
                                        <p:cTn id="53" dur="2000"/>
                                        <p:tgtEl>
                                          <p:spTgt spid="33"/>
                                        </p:tgtEl>
                                      </p:cBhvr>
                                    </p:animEffect>
                                  </p:childTnLst>
                                </p:cTn>
                              </p:par>
                              <p:par>
                                <p:cTn id="54" presetID="6" presetClass="entr" presetSubtype="16" fill="hold" nodeType="with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circle(in)">
                                      <p:cBhvr>
                                        <p:cTn id="56" dur="2000"/>
                                        <p:tgtEl>
                                          <p:spTgt spid="34"/>
                                        </p:tgtEl>
                                      </p:cBhvr>
                                    </p:animEffect>
                                  </p:childTnLst>
                                </p:cTn>
                              </p:par>
                              <p:par>
                                <p:cTn id="57" presetID="6" presetClass="entr" presetSubtype="16" fill="hold" nodeType="withEffect">
                                  <p:stCondLst>
                                    <p:cond delay="0"/>
                                  </p:stCondLst>
                                  <p:childTnLst>
                                    <p:set>
                                      <p:cBhvr>
                                        <p:cTn id="58" dur="1" fill="hold">
                                          <p:stCondLst>
                                            <p:cond delay="0"/>
                                          </p:stCondLst>
                                        </p:cTn>
                                        <p:tgtEl>
                                          <p:spTgt spid="35"/>
                                        </p:tgtEl>
                                        <p:attrNameLst>
                                          <p:attrName>style.visibility</p:attrName>
                                        </p:attrNameLst>
                                      </p:cBhvr>
                                      <p:to>
                                        <p:strVal val="visible"/>
                                      </p:to>
                                    </p:set>
                                    <p:animEffect transition="in" filter="circle(in)">
                                      <p:cBhvr>
                                        <p:cTn id="59" dur="2000"/>
                                        <p:tgtEl>
                                          <p:spTgt spid="35"/>
                                        </p:tgtEl>
                                      </p:cBhvr>
                                    </p:animEffect>
                                  </p:childTnLst>
                                </p:cTn>
                              </p:par>
                              <p:par>
                                <p:cTn id="60" presetID="6" presetClass="entr" presetSubtype="16" fill="hold" grpId="0" nodeType="withEffect">
                                  <p:stCondLst>
                                    <p:cond delay="0"/>
                                  </p:stCondLst>
                                  <p:childTnLst>
                                    <p:set>
                                      <p:cBhvr>
                                        <p:cTn id="61" dur="1" fill="hold">
                                          <p:stCondLst>
                                            <p:cond delay="0"/>
                                          </p:stCondLst>
                                        </p:cTn>
                                        <p:tgtEl>
                                          <p:spTgt spid="36"/>
                                        </p:tgtEl>
                                        <p:attrNameLst>
                                          <p:attrName>style.visibility</p:attrName>
                                        </p:attrNameLst>
                                      </p:cBhvr>
                                      <p:to>
                                        <p:strVal val="visible"/>
                                      </p:to>
                                    </p:set>
                                    <p:animEffect transition="in" filter="circle(in)">
                                      <p:cBhvr>
                                        <p:cTn id="62" dur="2000"/>
                                        <p:tgtEl>
                                          <p:spTgt spid="36"/>
                                        </p:tgtEl>
                                      </p:cBhvr>
                                    </p:animEffect>
                                  </p:childTnLst>
                                </p:cTn>
                              </p:par>
                              <p:par>
                                <p:cTn id="63" presetID="6" presetClass="entr" presetSubtype="16" fill="hold" grpId="0" nodeType="with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circle(in)">
                                      <p:cBhvr>
                                        <p:cTn id="65" dur="2000"/>
                                        <p:tgtEl>
                                          <p:spTgt spid="37"/>
                                        </p:tgtEl>
                                      </p:cBhvr>
                                    </p:animEffect>
                                  </p:childTnLst>
                                </p:cTn>
                              </p:par>
                              <p:par>
                                <p:cTn id="66" presetID="6" presetClass="entr" presetSubtype="16" fill="hold" grpId="0" nodeType="with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circle(in)">
                                      <p:cBhvr>
                                        <p:cTn id="68" dur="2000"/>
                                        <p:tgtEl>
                                          <p:spTgt spid="38"/>
                                        </p:tgtEl>
                                      </p:cBhvr>
                                    </p:animEffect>
                                  </p:childTnLst>
                                </p:cTn>
                              </p:par>
                              <p:par>
                                <p:cTn id="69" presetID="6" presetClass="entr" presetSubtype="16" fill="hold" nodeType="withEffect">
                                  <p:stCondLst>
                                    <p:cond delay="0"/>
                                  </p:stCondLst>
                                  <p:childTnLst>
                                    <p:set>
                                      <p:cBhvr>
                                        <p:cTn id="70" dur="1" fill="hold">
                                          <p:stCondLst>
                                            <p:cond delay="0"/>
                                          </p:stCondLst>
                                        </p:cTn>
                                        <p:tgtEl>
                                          <p:spTgt spid="39"/>
                                        </p:tgtEl>
                                        <p:attrNameLst>
                                          <p:attrName>style.visibility</p:attrName>
                                        </p:attrNameLst>
                                      </p:cBhvr>
                                      <p:to>
                                        <p:strVal val="visible"/>
                                      </p:to>
                                    </p:set>
                                    <p:animEffect transition="in" filter="circle(in)">
                                      <p:cBhvr>
                                        <p:cTn id="71" dur="2000"/>
                                        <p:tgtEl>
                                          <p:spTgt spid="39"/>
                                        </p:tgtEl>
                                      </p:cBhvr>
                                    </p:animEffect>
                                  </p:childTnLst>
                                </p:cTn>
                              </p:par>
                              <p:par>
                                <p:cTn id="72" presetID="6" presetClass="entr" presetSubtype="16" fill="hold" nodeType="withEffect">
                                  <p:stCondLst>
                                    <p:cond delay="0"/>
                                  </p:stCondLst>
                                  <p:childTnLst>
                                    <p:set>
                                      <p:cBhvr>
                                        <p:cTn id="73" dur="1" fill="hold">
                                          <p:stCondLst>
                                            <p:cond delay="0"/>
                                          </p:stCondLst>
                                        </p:cTn>
                                        <p:tgtEl>
                                          <p:spTgt spid="40"/>
                                        </p:tgtEl>
                                        <p:attrNameLst>
                                          <p:attrName>style.visibility</p:attrName>
                                        </p:attrNameLst>
                                      </p:cBhvr>
                                      <p:to>
                                        <p:strVal val="visible"/>
                                      </p:to>
                                    </p:set>
                                    <p:animEffect transition="in" filter="circle(in)">
                                      <p:cBhvr>
                                        <p:cTn id="74" dur="2000"/>
                                        <p:tgtEl>
                                          <p:spTgt spid="40"/>
                                        </p:tgtEl>
                                      </p:cBhvr>
                                    </p:animEffect>
                                  </p:childTnLst>
                                </p:cTn>
                              </p:par>
                              <p:par>
                                <p:cTn id="75" presetID="6" presetClass="entr" presetSubtype="16" fill="hold" nodeType="with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circle(in)">
                                      <p:cBhvr>
                                        <p:cTn id="77" dur="2000"/>
                                        <p:tgtEl>
                                          <p:spTgt spid="41"/>
                                        </p:tgtEl>
                                      </p:cBhvr>
                                    </p:animEffect>
                                  </p:childTnLst>
                                </p:cTn>
                              </p:par>
                              <p:par>
                                <p:cTn id="78" presetID="6" presetClass="entr" presetSubtype="16" fill="hold" nodeType="withEffect">
                                  <p:stCondLst>
                                    <p:cond delay="0"/>
                                  </p:stCondLst>
                                  <p:childTnLst>
                                    <p:set>
                                      <p:cBhvr>
                                        <p:cTn id="79" dur="1" fill="hold">
                                          <p:stCondLst>
                                            <p:cond delay="0"/>
                                          </p:stCondLst>
                                        </p:cTn>
                                        <p:tgtEl>
                                          <p:spTgt spid="42"/>
                                        </p:tgtEl>
                                        <p:attrNameLst>
                                          <p:attrName>style.visibility</p:attrName>
                                        </p:attrNameLst>
                                      </p:cBhvr>
                                      <p:to>
                                        <p:strVal val="visible"/>
                                      </p:to>
                                    </p:set>
                                    <p:animEffect transition="in" filter="circle(in)">
                                      <p:cBhvr>
                                        <p:cTn id="80" dur="2000"/>
                                        <p:tgtEl>
                                          <p:spTgt spid="42"/>
                                        </p:tgtEl>
                                      </p:cBhvr>
                                    </p:animEffect>
                                  </p:childTnLst>
                                </p:cTn>
                              </p:par>
                              <p:par>
                                <p:cTn id="81" presetID="6" presetClass="entr" presetSubtype="16" fill="hold" grpId="0" nodeType="withEffect">
                                  <p:stCondLst>
                                    <p:cond delay="0"/>
                                  </p:stCondLst>
                                  <p:childTnLst>
                                    <p:set>
                                      <p:cBhvr>
                                        <p:cTn id="82" dur="1" fill="hold">
                                          <p:stCondLst>
                                            <p:cond delay="0"/>
                                          </p:stCondLst>
                                        </p:cTn>
                                        <p:tgtEl>
                                          <p:spTgt spid="60"/>
                                        </p:tgtEl>
                                        <p:attrNameLst>
                                          <p:attrName>style.visibility</p:attrName>
                                        </p:attrNameLst>
                                      </p:cBhvr>
                                      <p:to>
                                        <p:strVal val="visible"/>
                                      </p:to>
                                    </p:set>
                                    <p:animEffect transition="in" filter="circle(in)">
                                      <p:cBhvr>
                                        <p:cTn id="83" dur="2000"/>
                                        <p:tgtEl>
                                          <p:spTgt spid="60"/>
                                        </p:tgtEl>
                                      </p:cBhvr>
                                    </p:animEffect>
                                  </p:childTnLst>
                                </p:cTn>
                              </p:par>
                              <p:par>
                                <p:cTn id="84" presetID="6" presetClass="entr" presetSubtype="16" fill="hold" grpId="0" nodeType="withEffect">
                                  <p:stCondLst>
                                    <p:cond delay="0"/>
                                  </p:stCondLst>
                                  <p:childTnLst>
                                    <p:set>
                                      <p:cBhvr>
                                        <p:cTn id="85" dur="1" fill="hold">
                                          <p:stCondLst>
                                            <p:cond delay="0"/>
                                          </p:stCondLst>
                                        </p:cTn>
                                        <p:tgtEl>
                                          <p:spTgt spid="61"/>
                                        </p:tgtEl>
                                        <p:attrNameLst>
                                          <p:attrName>style.visibility</p:attrName>
                                        </p:attrNameLst>
                                      </p:cBhvr>
                                      <p:to>
                                        <p:strVal val="visible"/>
                                      </p:to>
                                    </p:set>
                                    <p:animEffect transition="in" filter="circle(in)">
                                      <p:cBhvr>
                                        <p:cTn id="86" dur="2000"/>
                                        <p:tgtEl>
                                          <p:spTgt spid="61"/>
                                        </p:tgtEl>
                                      </p:cBhvr>
                                    </p:animEffect>
                                  </p:childTnLst>
                                </p:cTn>
                              </p:par>
                              <p:par>
                                <p:cTn id="87" presetID="6" presetClass="entr" presetSubtype="16" fill="hold" grpId="0" nodeType="withEffect">
                                  <p:stCondLst>
                                    <p:cond delay="0"/>
                                  </p:stCondLst>
                                  <p:childTnLst>
                                    <p:set>
                                      <p:cBhvr>
                                        <p:cTn id="88" dur="1" fill="hold">
                                          <p:stCondLst>
                                            <p:cond delay="0"/>
                                          </p:stCondLst>
                                        </p:cTn>
                                        <p:tgtEl>
                                          <p:spTgt spid="62"/>
                                        </p:tgtEl>
                                        <p:attrNameLst>
                                          <p:attrName>style.visibility</p:attrName>
                                        </p:attrNameLst>
                                      </p:cBhvr>
                                      <p:to>
                                        <p:strVal val="visible"/>
                                      </p:to>
                                    </p:set>
                                    <p:animEffect transition="in" filter="circle(in)">
                                      <p:cBhvr>
                                        <p:cTn id="89" dur="2000"/>
                                        <p:tgtEl>
                                          <p:spTgt spid="62"/>
                                        </p:tgtEl>
                                      </p:cBhvr>
                                    </p:animEffect>
                                  </p:childTnLst>
                                </p:cTn>
                              </p:par>
                              <p:par>
                                <p:cTn id="90" presetID="6" presetClass="entr" presetSubtype="16"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circle(in)">
                                      <p:cBhvr>
                                        <p:cTn id="92" dur="2000"/>
                                        <p:tgtEl>
                                          <p:spTgt spid="25"/>
                                        </p:tgtEl>
                                      </p:cBhvr>
                                    </p:animEffect>
                                  </p:childTnLst>
                                </p:cTn>
                              </p:par>
                              <p:par>
                                <p:cTn id="93" presetID="6" presetClass="entr" presetSubtype="16" fill="hold" nodeType="withEffect">
                                  <p:stCondLst>
                                    <p:cond delay="0"/>
                                  </p:stCondLst>
                                  <p:childTnLst>
                                    <p:set>
                                      <p:cBhvr>
                                        <p:cTn id="94" dur="1" fill="hold">
                                          <p:stCondLst>
                                            <p:cond delay="0"/>
                                          </p:stCondLst>
                                        </p:cTn>
                                        <p:tgtEl>
                                          <p:spTgt spid="20"/>
                                        </p:tgtEl>
                                        <p:attrNameLst>
                                          <p:attrName>style.visibility</p:attrName>
                                        </p:attrNameLst>
                                      </p:cBhvr>
                                      <p:to>
                                        <p:strVal val="visible"/>
                                      </p:to>
                                    </p:set>
                                    <p:animEffect transition="in" filter="circle(in)">
                                      <p:cBhvr>
                                        <p:cTn id="95" dur="2000"/>
                                        <p:tgtEl>
                                          <p:spTgt spid="20"/>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21" fill="hold" nodeType="clickEffect">
                                  <p:stCondLst>
                                    <p:cond delay="0"/>
                                  </p:stCondLst>
                                  <p:childTnLst>
                                    <p:set>
                                      <p:cBhvr>
                                        <p:cTn id="99" dur="1" fill="hold">
                                          <p:stCondLst>
                                            <p:cond delay="0"/>
                                          </p:stCondLst>
                                        </p:cTn>
                                        <p:tgtEl>
                                          <p:spTgt spid="63"/>
                                        </p:tgtEl>
                                        <p:attrNameLst>
                                          <p:attrName>style.visibility</p:attrName>
                                        </p:attrNameLst>
                                      </p:cBhvr>
                                      <p:to>
                                        <p:strVal val="visible"/>
                                      </p:to>
                                    </p:set>
                                    <p:animEffect transition="in" filter="barn(inVertical)">
                                      <p:cBhvr>
                                        <p:cTn id="100" dur="500"/>
                                        <p:tgtEl>
                                          <p:spTgt spid="63"/>
                                        </p:tgtEl>
                                      </p:cBhvr>
                                    </p:animEffect>
                                  </p:childTnLst>
                                </p:cTn>
                              </p:par>
                              <p:par>
                                <p:cTn id="101" presetID="16" presetClass="entr" presetSubtype="21" fill="hold" nodeType="withEffect">
                                  <p:stCondLst>
                                    <p:cond delay="0"/>
                                  </p:stCondLst>
                                  <p:childTnLst>
                                    <p:set>
                                      <p:cBhvr>
                                        <p:cTn id="102" dur="1" fill="hold">
                                          <p:stCondLst>
                                            <p:cond delay="0"/>
                                          </p:stCondLst>
                                        </p:cTn>
                                        <p:tgtEl>
                                          <p:spTgt spid="65"/>
                                        </p:tgtEl>
                                        <p:attrNameLst>
                                          <p:attrName>style.visibility</p:attrName>
                                        </p:attrNameLst>
                                      </p:cBhvr>
                                      <p:to>
                                        <p:strVal val="visible"/>
                                      </p:to>
                                    </p:set>
                                    <p:animEffect transition="in" filter="barn(inVertical)">
                                      <p:cBhvr>
                                        <p:cTn id="103" dur="500"/>
                                        <p:tgtEl>
                                          <p:spTgt spid="65"/>
                                        </p:tgtEl>
                                      </p:cBhvr>
                                    </p:animEffect>
                                  </p:childTnLst>
                                </p:cTn>
                              </p:par>
                              <p:par>
                                <p:cTn id="104" presetID="16" presetClass="entr" presetSubtype="21" fill="hold" nodeType="withEffect">
                                  <p:stCondLst>
                                    <p:cond delay="0"/>
                                  </p:stCondLst>
                                  <p:childTnLst>
                                    <p:set>
                                      <p:cBhvr>
                                        <p:cTn id="105" dur="1" fill="hold">
                                          <p:stCondLst>
                                            <p:cond delay="0"/>
                                          </p:stCondLst>
                                        </p:cTn>
                                        <p:tgtEl>
                                          <p:spTgt spid="66"/>
                                        </p:tgtEl>
                                        <p:attrNameLst>
                                          <p:attrName>style.visibility</p:attrName>
                                        </p:attrNameLst>
                                      </p:cBhvr>
                                      <p:to>
                                        <p:strVal val="visible"/>
                                      </p:to>
                                    </p:set>
                                    <p:animEffect transition="in" filter="barn(inVertical)">
                                      <p:cBhvr>
                                        <p:cTn id="106" dur="500"/>
                                        <p:tgtEl>
                                          <p:spTgt spid="66"/>
                                        </p:tgtEl>
                                      </p:cBhvr>
                                    </p:animEffect>
                                  </p:childTnLst>
                                </p:cTn>
                              </p:par>
                              <p:par>
                                <p:cTn id="107" presetID="16" presetClass="entr" presetSubtype="21" fill="hold" nodeType="withEffect">
                                  <p:stCondLst>
                                    <p:cond delay="0"/>
                                  </p:stCondLst>
                                  <p:childTnLst>
                                    <p:set>
                                      <p:cBhvr>
                                        <p:cTn id="108" dur="1" fill="hold">
                                          <p:stCondLst>
                                            <p:cond delay="0"/>
                                          </p:stCondLst>
                                        </p:cTn>
                                        <p:tgtEl>
                                          <p:spTgt spid="67"/>
                                        </p:tgtEl>
                                        <p:attrNameLst>
                                          <p:attrName>style.visibility</p:attrName>
                                        </p:attrNameLst>
                                      </p:cBhvr>
                                      <p:to>
                                        <p:strVal val="visible"/>
                                      </p:to>
                                    </p:set>
                                    <p:animEffect transition="in" filter="barn(inVertical)">
                                      <p:cBhvr>
                                        <p:cTn id="109" dur="500"/>
                                        <p:tgtEl>
                                          <p:spTgt spid="67"/>
                                        </p:tgtEl>
                                      </p:cBhvr>
                                    </p:animEffect>
                                  </p:childTnLst>
                                </p:cTn>
                              </p:par>
                              <p:par>
                                <p:cTn id="110" presetID="16" presetClass="entr" presetSubtype="21" fill="hold" nodeType="withEffect">
                                  <p:stCondLst>
                                    <p:cond delay="0"/>
                                  </p:stCondLst>
                                  <p:childTnLst>
                                    <p:set>
                                      <p:cBhvr>
                                        <p:cTn id="111" dur="1" fill="hold">
                                          <p:stCondLst>
                                            <p:cond delay="0"/>
                                          </p:stCondLst>
                                        </p:cTn>
                                        <p:tgtEl>
                                          <p:spTgt spid="68"/>
                                        </p:tgtEl>
                                        <p:attrNameLst>
                                          <p:attrName>style.visibility</p:attrName>
                                        </p:attrNameLst>
                                      </p:cBhvr>
                                      <p:to>
                                        <p:strVal val="visible"/>
                                      </p:to>
                                    </p:set>
                                    <p:animEffect transition="in" filter="barn(inVertical)">
                                      <p:cBhvr>
                                        <p:cTn id="112" dur="500"/>
                                        <p:tgtEl>
                                          <p:spTgt spid="68"/>
                                        </p:tgtEl>
                                      </p:cBhvr>
                                    </p:animEffect>
                                  </p:childTnLst>
                                </p:cTn>
                              </p:par>
                              <p:par>
                                <p:cTn id="113" presetID="16" presetClass="entr" presetSubtype="21" fill="hold" nodeType="withEffect">
                                  <p:stCondLst>
                                    <p:cond delay="0"/>
                                  </p:stCondLst>
                                  <p:childTnLst>
                                    <p:set>
                                      <p:cBhvr>
                                        <p:cTn id="114" dur="1" fill="hold">
                                          <p:stCondLst>
                                            <p:cond delay="0"/>
                                          </p:stCondLst>
                                        </p:cTn>
                                        <p:tgtEl>
                                          <p:spTgt spid="69"/>
                                        </p:tgtEl>
                                        <p:attrNameLst>
                                          <p:attrName>style.visibility</p:attrName>
                                        </p:attrNameLst>
                                      </p:cBhvr>
                                      <p:to>
                                        <p:strVal val="visible"/>
                                      </p:to>
                                    </p:set>
                                    <p:animEffect transition="in" filter="barn(inVertical)">
                                      <p:cBhvr>
                                        <p:cTn id="115" dur="500"/>
                                        <p:tgtEl>
                                          <p:spTgt spid="69"/>
                                        </p:tgtEl>
                                      </p:cBhvr>
                                    </p:animEffect>
                                  </p:childTnLst>
                                </p:cTn>
                              </p:par>
                              <p:par>
                                <p:cTn id="116" presetID="16" presetClass="entr" presetSubtype="21" fill="hold" grpId="0" nodeType="withEffect">
                                  <p:stCondLst>
                                    <p:cond delay="0"/>
                                  </p:stCondLst>
                                  <p:childTnLst>
                                    <p:set>
                                      <p:cBhvr>
                                        <p:cTn id="117" dur="1" fill="hold">
                                          <p:stCondLst>
                                            <p:cond delay="0"/>
                                          </p:stCondLst>
                                        </p:cTn>
                                        <p:tgtEl>
                                          <p:spTgt spid="70"/>
                                        </p:tgtEl>
                                        <p:attrNameLst>
                                          <p:attrName>style.visibility</p:attrName>
                                        </p:attrNameLst>
                                      </p:cBhvr>
                                      <p:to>
                                        <p:strVal val="visible"/>
                                      </p:to>
                                    </p:set>
                                    <p:animEffect transition="in" filter="barn(inVertical)">
                                      <p:cBhvr>
                                        <p:cTn id="118" dur="500"/>
                                        <p:tgtEl>
                                          <p:spTgt spid="70"/>
                                        </p:tgtEl>
                                      </p:cBhvr>
                                    </p:animEffect>
                                  </p:childTnLst>
                                </p:cTn>
                              </p:par>
                              <p:par>
                                <p:cTn id="119" presetID="16" presetClass="entr" presetSubtype="21" fill="hold" nodeType="withEffect">
                                  <p:stCondLst>
                                    <p:cond delay="0"/>
                                  </p:stCondLst>
                                  <p:childTnLst>
                                    <p:set>
                                      <p:cBhvr>
                                        <p:cTn id="120" dur="1" fill="hold">
                                          <p:stCondLst>
                                            <p:cond delay="0"/>
                                          </p:stCondLst>
                                        </p:cTn>
                                        <p:tgtEl>
                                          <p:spTgt spid="71"/>
                                        </p:tgtEl>
                                        <p:attrNameLst>
                                          <p:attrName>style.visibility</p:attrName>
                                        </p:attrNameLst>
                                      </p:cBhvr>
                                      <p:to>
                                        <p:strVal val="visible"/>
                                      </p:to>
                                    </p:set>
                                    <p:animEffect transition="in" filter="barn(inVertical)">
                                      <p:cBhvr>
                                        <p:cTn id="121" dur="500"/>
                                        <p:tgtEl>
                                          <p:spTgt spid="71"/>
                                        </p:tgtEl>
                                      </p:cBhvr>
                                    </p:animEffect>
                                  </p:childTnLst>
                                </p:cTn>
                              </p:par>
                              <p:par>
                                <p:cTn id="122" presetID="16" presetClass="entr" presetSubtype="21" fill="hold" grpId="0" nodeType="withEffect">
                                  <p:stCondLst>
                                    <p:cond delay="0"/>
                                  </p:stCondLst>
                                  <p:childTnLst>
                                    <p:set>
                                      <p:cBhvr>
                                        <p:cTn id="123" dur="1" fill="hold">
                                          <p:stCondLst>
                                            <p:cond delay="0"/>
                                          </p:stCondLst>
                                        </p:cTn>
                                        <p:tgtEl>
                                          <p:spTgt spid="72"/>
                                        </p:tgtEl>
                                        <p:attrNameLst>
                                          <p:attrName>style.visibility</p:attrName>
                                        </p:attrNameLst>
                                      </p:cBhvr>
                                      <p:to>
                                        <p:strVal val="visible"/>
                                      </p:to>
                                    </p:set>
                                    <p:animEffect transition="in" filter="barn(inVertical)">
                                      <p:cBhvr>
                                        <p:cTn id="124" dur="500"/>
                                        <p:tgtEl>
                                          <p:spTgt spid="72"/>
                                        </p:tgtEl>
                                      </p:cBhvr>
                                    </p:animEffect>
                                  </p:childTnLst>
                                </p:cTn>
                              </p:par>
                              <p:par>
                                <p:cTn id="125" presetID="16" presetClass="entr" presetSubtype="21" fill="hold" grpId="0" nodeType="withEffect">
                                  <p:stCondLst>
                                    <p:cond delay="0"/>
                                  </p:stCondLst>
                                  <p:childTnLst>
                                    <p:set>
                                      <p:cBhvr>
                                        <p:cTn id="126" dur="1" fill="hold">
                                          <p:stCondLst>
                                            <p:cond delay="0"/>
                                          </p:stCondLst>
                                        </p:cTn>
                                        <p:tgtEl>
                                          <p:spTgt spid="74"/>
                                        </p:tgtEl>
                                        <p:attrNameLst>
                                          <p:attrName>style.visibility</p:attrName>
                                        </p:attrNameLst>
                                      </p:cBhvr>
                                      <p:to>
                                        <p:strVal val="visible"/>
                                      </p:to>
                                    </p:set>
                                    <p:animEffect transition="in" filter="barn(inVertical)">
                                      <p:cBhvr>
                                        <p:cTn id="127" dur="500"/>
                                        <p:tgtEl>
                                          <p:spTgt spid="74"/>
                                        </p:tgtEl>
                                      </p:cBhvr>
                                    </p:animEffect>
                                  </p:childTnLst>
                                </p:cTn>
                              </p:par>
                              <p:par>
                                <p:cTn id="128" presetID="16" presetClass="entr" presetSubtype="21" fill="hold" nodeType="withEffect">
                                  <p:stCondLst>
                                    <p:cond delay="0"/>
                                  </p:stCondLst>
                                  <p:childTnLst>
                                    <p:set>
                                      <p:cBhvr>
                                        <p:cTn id="129" dur="1" fill="hold">
                                          <p:stCondLst>
                                            <p:cond delay="0"/>
                                          </p:stCondLst>
                                        </p:cTn>
                                        <p:tgtEl>
                                          <p:spTgt spid="75"/>
                                        </p:tgtEl>
                                        <p:attrNameLst>
                                          <p:attrName>style.visibility</p:attrName>
                                        </p:attrNameLst>
                                      </p:cBhvr>
                                      <p:to>
                                        <p:strVal val="visible"/>
                                      </p:to>
                                    </p:set>
                                    <p:animEffect transition="in" filter="barn(inVertical)">
                                      <p:cBhvr>
                                        <p:cTn id="130" dur="500"/>
                                        <p:tgtEl>
                                          <p:spTgt spid="75"/>
                                        </p:tgtEl>
                                      </p:cBhvr>
                                    </p:animEffect>
                                  </p:childTnLst>
                                </p:cTn>
                              </p:par>
                              <p:par>
                                <p:cTn id="131" presetID="16" presetClass="entr" presetSubtype="21" fill="hold" grpId="0" nodeType="withEffect">
                                  <p:stCondLst>
                                    <p:cond delay="0"/>
                                  </p:stCondLst>
                                  <p:childTnLst>
                                    <p:set>
                                      <p:cBhvr>
                                        <p:cTn id="132" dur="1" fill="hold">
                                          <p:stCondLst>
                                            <p:cond delay="0"/>
                                          </p:stCondLst>
                                        </p:cTn>
                                        <p:tgtEl>
                                          <p:spTgt spid="76"/>
                                        </p:tgtEl>
                                        <p:attrNameLst>
                                          <p:attrName>style.visibility</p:attrName>
                                        </p:attrNameLst>
                                      </p:cBhvr>
                                      <p:to>
                                        <p:strVal val="visible"/>
                                      </p:to>
                                    </p:set>
                                    <p:animEffect transition="in" filter="barn(inVertical)">
                                      <p:cBhvr>
                                        <p:cTn id="133" dur="500"/>
                                        <p:tgtEl>
                                          <p:spTgt spid="76"/>
                                        </p:tgtEl>
                                      </p:cBhvr>
                                    </p:animEffect>
                                  </p:childTnLst>
                                </p:cTn>
                              </p:par>
                              <p:par>
                                <p:cTn id="134" presetID="16" presetClass="entr" presetSubtype="21" fill="hold" nodeType="withEffect">
                                  <p:stCondLst>
                                    <p:cond delay="0"/>
                                  </p:stCondLst>
                                  <p:childTnLst>
                                    <p:set>
                                      <p:cBhvr>
                                        <p:cTn id="135" dur="1" fill="hold">
                                          <p:stCondLst>
                                            <p:cond delay="0"/>
                                          </p:stCondLst>
                                        </p:cTn>
                                        <p:tgtEl>
                                          <p:spTgt spid="77"/>
                                        </p:tgtEl>
                                        <p:attrNameLst>
                                          <p:attrName>style.visibility</p:attrName>
                                        </p:attrNameLst>
                                      </p:cBhvr>
                                      <p:to>
                                        <p:strVal val="visible"/>
                                      </p:to>
                                    </p:set>
                                    <p:animEffect transition="in" filter="barn(inVertical)">
                                      <p:cBhvr>
                                        <p:cTn id="136" dur="500"/>
                                        <p:tgtEl>
                                          <p:spTgt spid="77"/>
                                        </p:tgtEl>
                                      </p:cBhvr>
                                    </p:animEffect>
                                  </p:childTnLst>
                                </p:cTn>
                              </p:par>
                              <p:par>
                                <p:cTn id="137" presetID="16" presetClass="entr" presetSubtype="21" fill="hold" grpId="0" nodeType="withEffect">
                                  <p:stCondLst>
                                    <p:cond delay="0"/>
                                  </p:stCondLst>
                                  <p:childTnLst>
                                    <p:set>
                                      <p:cBhvr>
                                        <p:cTn id="138" dur="1" fill="hold">
                                          <p:stCondLst>
                                            <p:cond delay="0"/>
                                          </p:stCondLst>
                                        </p:cTn>
                                        <p:tgtEl>
                                          <p:spTgt spid="78"/>
                                        </p:tgtEl>
                                        <p:attrNameLst>
                                          <p:attrName>style.visibility</p:attrName>
                                        </p:attrNameLst>
                                      </p:cBhvr>
                                      <p:to>
                                        <p:strVal val="visible"/>
                                      </p:to>
                                    </p:set>
                                    <p:animEffect transition="in" filter="barn(inVertical)">
                                      <p:cBhvr>
                                        <p:cTn id="139" dur="500"/>
                                        <p:tgtEl>
                                          <p:spTgt spid="78"/>
                                        </p:tgtEl>
                                      </p:cBhvr>
                                    </p:animEffect>
                                  </p:childTnLst>
                                </p:cTn>
                              </p:par>
                              <p:par>
                                <p:cTn id="140" presetID="16" presetClass="entr" presetSubtype="21" fill="hold" grpId="0" nodeType="withEffect">
                                  <p:stCondLst>
                                    <p:cond delay="0"/>
                                  </p:stCondLst>
                                  <p:childTnLst>
                                    <p:set>
                                      <p:cBhvr>
                                        <p:cTn id="141" dur="1" fill="hold">
                                          <p:stCondLst>
                                            <p:cond delay="0"/>
                                          </p:stCondLst>
                                        </p:cTn>
                                        <p:tgtEl>
                                          <p:spTgt spid="73"/>
                                        </p:tgtEl>
                                        <p:attrNameLst>
                                          <p:attrName>style.visibility</p:attrName>
                                        </p:attrNameLst>
                                      </p:cBhvr>
                                      <p:to>
                                        <p:strVal val="visible"/>
                                      </p:to>
                                    </p:set>
                                    <p:animEffect transition="in" filter="barn(inVertical)">
                                      <p:cBhvr>
                                        <p:cTn id="142" dur="500"/>
                                        <p:tgtEl>
                                          <p:spTgt spid="73"/>
                                        </p:tgtEl>
                                      </p:cBhvr>
                                    </p:animEffect>
                                  </p:childTnLst>
                                </p:cTn>
                              </p:par>
                              <p:par>
                                <p:cTn id="143" presetID="16" presetClass="entr" presetSubtype="21" fill="hold" nodeType="withEffect">
                                  <p:stCondLst>
                                    <p:cond delay="0"/>
                                  </p:stCondLst>
                                  <p:childTnLst>
                                    <p:set>
                                      <p:cBhvr>
                                        <p:cTn id="144" dur="1" fill="hold">
                                          <p:stCondLst>
                                            <p:cond delay="0"/>
                                          </p:stCondLst>
                                        </p:cTn>
                                        <p:tgtEl>
                                          <p:spTgt spid="64"/>
                                        </p:tgtEl>
                                        <p:attrNameLst>
                                          <p:attrName>style.visibility</p:attrName>
                                        </p:attrNameLst>
                                      </p:cBhvr>
                                      <p:to>
                                        <p:strVal val="visible"/>
                                      </p:to>
                                    </p:set>
                                    <p:animEffect transition="in" filter="barn(inVertical)">
                                      <p:cBhvr>
                                        <p:cTn id="145" dur="500"/>
                                        <p:tgtEl>
                                          <p:spTgt spid="64"/>
                                        </p:tgtEl>
                                      </p:cBhvr>
                                    </p:animEffect>
                                  </p:childTnLst>
                                </p:cTn>
                              </p:par>
                              <p:par>
                                <p:cTn id="146" presetID="16" presetClass="entr" presetSubtype="21" fill="hold" grpId="0" nodeType="withEffect">
                                  <p:stCondLst>
                                    <p:cond delay="0"/>
                                  </p:stCondLst>
                                  <p:childTnLst>
                                    <p:set>
                                      <p:cBhvr>
                                        <p:cTn id="147" dur="1" fill="hold">
                                          <p:stCondLst>
                                            <p:cond delay="0"/>
                                          </p:stCondLst>
                                        </p:cTn>
                                        <p:tgtEl>
                                          <p:spTgt spid="80"/>
                                        </p:tgtEl>
                                        <p:attrNameLst>
                                          <p:attrName>style.visibility</p:attrName>
                                        </p:attrNameLst>
                                      </p:cBhvr>
                                      <p:to>
                                        <p:strVal val="visible"/>
                                      </p:to>
                                    </p:set>
                                    <p:animEffect transition="in" filter="barn(inVertical)">
                                      <p:cBhvr>
                                        <p:cTn id="148" dur="500"/>
                                        <p:tgtEl>
                                          <p:spTgt spid="80"/>
                                        </p:tgtEl>
                                      </p:cBhvr>
                                    </p:animEffect>
                                  </p:childTnLst>
                                </p:cTn>
                              </p:par>
                              <p:par>
                                <p:cTn id="149" presetID="16" presetClass="entr" presetSubtype="21" fill="hold" grpId="0" nodeType="withEffect">
                                  <p:stCondLst>
                                    <p:cond delay="0"/>
                                  </p:stCondLst>
                                  <p:childTnLst>
                                    <p:set>
                                      <p:cBhvr>
                                        <p:cTn id="150" dur="1" fill="hold">
                                          <p:stCondLst>
                                            <p:cond delay="0"/>
                                          </p:stCondLst>
                                        </p:cTn>
                                        <p:tgtEl>
                                          <p:spTgt spid="79"/>
                                        </p:tgtEl>
                                        <p:attrNameLst>
                                          <p:attrName>style.visibility</p:attrName>
                                        </p:attrNameLst>
                                      </p:cBhvr>
                                      <p:to>
                                        <p:strVal val="visible"/>
                                      </p:to>
                                    </p:set>
                                    <p:animEffect transition="in" filter="barn(inVertical)">
                                      <p:cBhvr>
                                        <p:cTn id="151" dur="500"/>
                                        <p:tgtEl>
                                          <p:spTgt spid="79"/>
                                        </p:tgtEl>
                                      </p:cBhvr>
                                    </p:animEffect>
                                  </p:childTnLst>
                                </p:cTn>
                              </p:par>
                              <p:par>
                                <p:cTn id="152" presetID="6" presetClass="entr" presetSubtype="16" fill="hold" grpId="0" nodeType="withEffect">
                                  <p:stCondLst>
                                    <p:cond delay="0"/>
                                  </p:stCondLst>
                                  <p:childTnLst>
                                    <p:set>
                                      <p:cBhvr>
                                        <p:cTn id="153" dur="1" fill="hold">
                                          <p:stCondLst>
                                            <p:cond delay="0"/>
                                          </p:stCondLst>
                                        </p:cTn>
                                        <p:tgtEl>
                                          <p:spTgt spid="50"/>
                                        </p:tgtEl>
                                        <p:attrNameLst>
                                          <p:attrName>style.visibility</p:attrName>
                                        </p:attrNameLst>
                                      </p:cBhvr>
                                      <p:to>
                                        <p:strVal val="visible"/>
                                      </p:to>
                                    </p:set>
                                    <p:animEffect transition="in" filter="circle(in)">
                                      <p:cBhvr>
                                        <p:cTn id="154"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P spid="2" grpId="0"/>
      <p:bldP spid="19" grpId="0" animBg="1"/>
      <p:bldP spid="24" grpId="0"/>
      <p:bldP spid="25" grpId="0"/>
      <p:bldP spid="26" grpId="0"/>
      <p:bldP spid="27" grpId="0"/>
      <p:bldP spid="28" grpId="0" animBg="1"/>
      <p:bldP spid="36" grpId="0"/>
      <p:bldP spid="37" grpId="0"/>
      <p:bldP spid="38" grpId="0"/>
      <p:bldP spid="60" grpId="0"/>
      <p:bldP spid="61" grpId="0"/>
      <p:bldP spid="62" grpId="0"/>
      <p:bldP spid="70" grpId="0" animBg="1"/>
      <p:bldP spid="72" grpId="0" animBg="1"/>
      <p:bldP spid="73" grpId="0"/>
      <p:bldP spid="74" grpId="0" animBg="1"/>
      <p:bldP spid="76" grpId="0" animBg="1"/>
      <p:bldP spid="78" grpId="0"/>
      <p:bldP spid="79" grpId="0"/>
      <p:bldP spid="80" grpId="0"/>
      <p:bldP spid="5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p14="http://schemas.microsoft.com/office/powerpoint/2010/main" val="1414959943"/>
              </p:ext>
            </p:extLst>
          </p:nvPr>
        </p:nvGraphicFramePr>
        <p:xfrm>
          <a:off x="2125940" y="928341"/>
          <a:ext cx="8078234" cy="3847408"/>
        </p:xfrm>
        <a:graphic>
          <a:graphicData uri="http://schemas.openxmlformats.org/presentationml/2006/ole">
            <mc:AlternateContent xmlns:mc="http://schemas.openxmlformats.org/markup-compatibility/2006">
              <mc:Choice xmlns:v="urn:schemas-microsoft-com:vml" Requires="v">
                <p:oleObj spid="_x0000_s2062" name="PBrush" r:id="rId3" imgW="5819760" imgH="2771640" progId="">
                  <p:embed/>
                </p:oleObj>
              </mc:Choice>
              <mc:Fallback>
                <p:oleObj name="PBrush" r:id="rId3" imgW="5819760" imgH="2771640" progId="">
                  <p:embed/>
                  <p:pic>
                    <p:nvPicPr>
                      <p:cNvPr id="0" name=""/>
                      <p:cNvPicPr/>
                      <p:nvPr/>
                    </p:nvPicPr>
                    <p:blipFill>
                      <a:blip r:embed="rId4"/>
                      <a:stretch>
                        <a:fillRect/>
                      </a:stretch>
                    </p:blipFill>
                    <p:spPr>
                      <a:xfrm>
                        <a:off x="2125940" y="928341"/>
                        <a:ext cx="8078234" cy="3847408"/>
                      </a:xfrm>
                      <a:prstGeom prst="rect">
                        <a:avLst/>
                      </a:prstGeom>
                    </p:spPr>
                  </p:pic>
                </p:oleObj>
              </mc:Fallback>
            </mc:AlternateContent>
          </a:graphicData>
        </a:graphic>
      </p:graphicFrame>
      <p:sp>
        <p:nvSpPr>
          <p:cNvPr id="4" name="Rectangle 3"/>
          <p:cNvSpPr/>
          <p:nvPr/>
        </p:nvSpPr>
        <p:spPr>
          <a:xfrm>
            <a:off x="1877978" y="4995925"/>
            <a:ext cx="9240595" cy="1574149"/>
          </a:xfrm>
          <a:prstGeom prst="rect">
            <a:avLst/>
          </a:prstGeom>
        </p:spPr>
        <p:txBody>
          <a:bodyPr wrap="square">
            <a:spAutoFit/>
          </a:bodyPr>
          <a:lstStyle/>
          <a:p>
            <a:pPr algn="just">
              <a:lnSpc>
                <a:spcPct val="107000"/>
              </a:lnSpc>
              <a:spcAft>
                <a:spcPts val="0"/>
              </a:spcAft>
            </a:pPr>
            <a:r>
              <a:rPr lang="en-US">
                <a:solidFill>
                  <a:srgbClr val="0070C0"/>
                </a:solidFill>
                <a:latin typeface="Times New Roman" panose="02020603050405020304" pitchFamily="18" charset="0"/>
                <a:ea typeface="Calibri" panose="020F0502020204030204" pitchFamily="34" charset="0"/>
                <a:cs typeface="Times New Roman" panose="02020603050405020304" pitchFamily="18" charset="0"/>
              </a:rPr>
              <a:t>Hai hình vẽ a và b đều biểu diễn hình dạng của một vật thể. Các em hãy cho biết:</a:t>
            </a:r>
            <a:endParaRPr lang="en-US" sz="140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en-US">
                <a:solidFill>
                  <a:srgbClr val="0070C0"/>
                </a:solidFill>
                <a:latin typeface="Times New Roman" panose="02020603050405020304" pitchFamily="18" charset="0"/>
                <a:ea typeface="Calibri" panose="020F0502020204030204" pitchFamily="34" charset="0"/>
                <a:cs typeface="Times New Roman" panose="02020603050405020304" pitchFamily="18" charset="0"/>
              </a:rPr>
              <a:t>Hình nào là HCVG, Hình nào là HCTĐ?</a:t>
            </a:r>
            <a:endParaRPr lang="en-US" sz="140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en-US">
                <a:solidFill>
                  <a:srgbClr val="0070C0"/>
                </a:solidFill>
                <a:latin typeface="Times New Roman" panose="02020603050405020304" pitchFamily="18" charset="0"/>
                <a:ea typeface="Calibri" panose="020F0502020204030204" pitchFamily="34" charset="0"/>
                <a:cs typeface="Times New Roman" panose="02020603050405020304" pitchFamily="18" charset="0"/>
              </a:rPr>
              <a:t>Hãy so sánh HCVG và HCTĐ về đặc điểm và ứng dụng của chúng?</a:t>
            </a:r>
            <a:endParaRPr lang="en-US" sz="1400">
              <a:solidFill>
                <a:srgbClr val="0070C0"/>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en-US">
                <a:solidFill>
                  <a:srgbClr val="0070C0"/>
                </a:solidFill>
                <a:latin typeface="Times New Roman" panose="02020603050405020304" pitchFamily="18" charset="0"/>
                <a:ea typeface="Calibri" panose="020F0502020204030204" pitchFamily="34" charset="0"/>
                <a:cs typeface="Times New Roman" panose="02020603050405020304" pitchFamily="18" charset="0"/>
              </a:rPr>
              <a:t>Em hãy cho biết cách biểu diễn nào giúp người xem dễ hình dung về hình dạng của vật thể hơn?</a:t>
            </a:r>
            <a:endParaRPr lang="en-US" sz="140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p:cNvSpPr txBox="1"/>
          <p:nvPr/>
        </p:nvSpPr>
        <p:spPr>
          <a:xfrm>
            <a:off x="1162362" y="33423"/>
            <a:ext cx="8127412"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Quan sát hình vẽ sau</a:t>
            </a:r>
          </a:p>
        </p:txBody>
      </p:sp>
    </p:spTree>
    <p:extLst>
      <p:ext uri="{BB962C8B-B14F-4D97-AF65-F5344CB8AC3E}">
        <p14:creationId xmlns:p14="http://schemas.microsoft.com/office/powerpoint/2010/main" val="412779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circle(in)">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circle(in)">
                                      <p:cBhvr>
                                        <p:cTn id="22" dur="20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circle(in)">
                                      <p:cBhvr>
                                        <p:cTn id="27" dur="20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circle(in)">
                                      <p:cBhvr>
                                        <p:cTn id="32"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25600" y="431800"/>
            <a:ext cx="5194051" cy="523220"/>
          </a:xfrm>
          <a:prstGeom prst="rect">
            <a:avLst/>
          </a:prstGeom>
          <a:noFill/>
        </p:spPr>
        <p:txBody>
          <a:bodyPr wrap="none" rtlCol="0">
            <a:spAutoFit/>
          </a:bodyPr>
          <a:lstStyle/>
          <a:p>
            <a:r>
              <a:rPr lang="en-US" sz="2800" b="1">
                <a:solidFill>
                  <a:srgbClr val="7030A0"/>
                </a:solidFill>
                <a:latin typeface="Times New Roman" panose="02020603050405020304" pitchFamily="18" charset="0"/>
                <a:cs typeface="Times New Roman" panose="02020603050405020304" pitchFamily="18" charset="0"/>
              </a:rPr>
              <a:t>2. Hình chiếu trục đo của vật thể</a:t>
            </a:r>
          </a:p>
        </p:txBody>
      </p:sp>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2425700" y="1993900"/>
            <a:ext cx="7239000" cy="4140200"/>
          </a:xfrm>
          <a:prstGeom prst="rect">
            <a:avLst/>
          </a:prstGeom>
          <a:noFill/>
          <a:ln>
            <a:noFill/>
          </a:ln>
        </p:spPr>
      </p:pic>
      <p:sp>
        <p:nvSpPr>
          <p:cNvPr id="5" name="TextBox 4"/>
          <p:cNvSpPr txBox="1"/>
          <p:nvPr/>
        </p:nvSpPr>
        <p:spPr>
          <a:xfrm>
            <a:off x="1625600" y="1058961"/>
            <a:ext cx="10263579" cy="830997"/>
          </a:xfrm>
          <a:prstGeom prst="rect">
            <a:avLst/>
          </a:prstGeom>
          <a:noFill/>
        </p:spPr>
        <p:txBody>
          <a:bodyPr wrap="none" rtlCol="0">
            <a:spAutoFit/>
          </a:bodyPr>
          <a:lstStyle/>
          <a:p>
            <a:r>
              <a:rPr lang="en-US" sz="2400">
                <a:latin typeface="Times New Roman" panose="02020603050405020304" pitchFamily="18" charset="0"/>
                <a:cs typeface="Times New Roman" panose="02020603050405020304" pitchFamily="18" charset="0"/>
              </a:rPr>
              <a:t>Bước 1: Gắn hệ trục tọa độ Oxyz vào vật thể. Từ các hình chiếu đã cho, phác họa </a:t>
            </a:r>
          </a:p>
          <a:p>
            <a:r>
              <a:rPr lang="en-US" sz="2400">
                <a:latin typeface="Times New Roman" panose="02020603050405020304" pitchFamily="18" charset="0"/>
                <a:cs typeface="Times New Roman" panose="02020603050405020304" pitchFamily="18" charset="0"/>
              </a:rPr>
              <a:t>hình dáng không gian của cật thể.</a:t>
            </a:r>
          </a:p>
        </p:txBody>
      </p:sp>
    </p:spTree>
    <p:extLst>
      <p:ext uri="{BB962C8B-B14F-4D97-AF65-F5344CB8AC3E}">
        <p14:creationId xmlns:p14="http://schemas.microsoft.com/office/powerpoint/2010/main" val="238656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39900" y="520700"/>
            <a:ext cx="10340523" cy="1200329"/>
          </a:xfrm>
          <a:prstGeom prst="rect">
            <a:avLst/>
          </a:prstGeom>
          <a:noFill/>
        </p:spPr>
        <p:txBody>
          <a:bodyPr wrap="none" rtlCol="0">
            <a:spAutoFit/>
          </a:bodyPr>
          <a:lstStyle/>
          <a:p>
            <a:r>
              <a:rPr lang="en-US" sz="2400">
                <a:latin typeface="Times New Roman" panose="02020603050405020304" pitchFamily="18" charset="0"/>
                <a:cs typeface="Times New Roman" panose="02020603050405020304" pitchFamily="18" charset="0"/>
              </a:rPr>
              <a:t>Bước 2: Vẽ hình chiếu trục đo của hình hộp bao ngoài vật thể có kích thước: dài a,</a:t>
            </a:r>
          </a:p>
          <a:p>
            <a:r>
              <a:rPr lang="en-US" sz="2400">
                <a:latin typeface="Times New Roman" panose="02020603050405020304" pitchFamily="18" charset="0"/>
                <a:cs typeface="Times New Roman" panose="02020603050405020304" pitchFamily="18" charset="0"/>
              </a:rPr>
              <a:t>rộng b và cao c đặt lên ba trục đo theo hệ số biến dạng của chúng.</a:t>
            </a:r>
          </a:p>
          <a:p>
            <a:endParaRPr lang="en-US" sz="2400">
              <a:latin typeface="Times New Roman" panose="02020603050405020304" pitchFamily="18" charset="0"/>
              <a:cs typeface="Times New Roman" panose="02020603050405020304" pitchFamily="18" charset="0"/>
            </a:endParaRPr>
          </a:p>
        </p:txBody>
      </p:sp>
      <p:sp>
        <p:nvSpPr>
          <p:cNvPr id="4" name="Cube 3"/>
          <p:cNvSpPr/>
          <p:nvPr/>
        </p:nvSpPr>
        <p:spPr>
          <a:xfrm flipH="1">
            <a:off x="1739900" y="2203173"/>
            <a:ext cx="3114261" cy="2054088"/>
          </a:xfrm>
          <a:prstGeom prst="cub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p:cNvCxnSpPr/>
          <p:nvPr/>
        </p:nvCxnSpPr>
        <p:spPr>
          <a:xfrm flipH="1" flipV="1">
            <a:off x="933590" y="3740150"/>
            <a:ext cx="3400425" cy="174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4334015" y="1709738"/>
            <a:ext cx="0" cy="204787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334015" y="3757613"/>
            <a:ext cx="1587500" cy="151288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854161" y="4257261"/>
            <a:ext cx="0" cy="111318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854161" y="2733675"/>
            <a:ext cx="1948071"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854161" y="4257261"/>
            <a:ext cx="2027584"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334015" y="2203173"/>
            <a:ext cx="2256183"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2" name="Straight Connector 11"/>
          <p:cNvCxnSpPr/>
          <p:nvPr/>
        </p:nvCxnSpPr>
        <p:spPr>
          <a:xfrm>
            <a:off x="2258598" y="4257261"/>
            <a:ext cx="0" cy="111318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258598" y="4813852"/>
            <a:ext cx="2595563"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5828196" y="2733675"/>
            <a:ext cx="0" cy="1523586"/>
          </a:xfrm>
          <a:prstGeom prst="straightConnector1">
            <a:avLst/>
          </a:prstGeom>
          <a:ln>
            <a:headEnd type="triangle"/>
            <a:tailEnd type="triangle"/>
          </a:ln>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flipH="1" flipV="1">
            <a:off x="5300803" y="2203173"/>
            <a:ext cx="527393" cy="530502"/>
          </a:xfrm>
          <a:prstGeom prst="line">
            <a:avLst/>
          </a:prstGeom>
        </p:spPr>
        <p:style>
          <a:lnRef idx="1">
            <a:schemeClr val="accent2"/>
          </a:lnRef>
          <a:fillRef idx="0">
            <a:schemeClr val="accent2"/>
          </a:fillRef>
          <a:effectRef idx="0">
            <a:schemeClr val="accent2"/>
          </a:effectRef>
          <a:fontRef idx="minor">
            <a:schemeClr val="tx1"/>
          </a:fontRef>
        </p:style>
      </p:cxnSp>
      <p:cxnSp>
        <p:nvCxnSpPr>
          <p:cNvPr id="16" name="Straight Arrow Connector 15"/>
          <p:cNvCxnSpPr/>
          <p:nvPr/>
        </p:nvCxnSpPr>
        <p:spPr>
          <a:xfrm>
            <a:off x="5057914" y="1958630"/>
            <a:ext cx="242888" cy="24454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5828198" y="2733676"/>
            <a:ext cx="321209" cy="30956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flipH="1">
            <a:off x="536714" y="3492500"/>
            <a:ext cx="479287" cy="369332"/>
          </a:xfrm>
          <a:prstGeom prst="rect">
            <a:avLst/>
          </a:prstGeom>
          <a:noFill/>
        </p:spPr>
        <p:txBody>
          <a:bodyPr wrap="square" rtlCol="0">
            <a:spAutoFit/>
          </a:bodyPr>
          <a:lstStyle/>
          <a:p>
            <a:r>
              <a:rPr lang="en-US"/>
              <a:t>X’</a:t>
            </a:r>
          </a:p>
        </p:txBody>
      </p:sp>
      <p:sp>
        <p:nvSpPr>
          <p:cNvPr id="19" name="TextBox 18"/>
          <p:cNvSpPr txBox="1"/>
          <p:nvPr/>
        </p:nvSpPr>
        <p:spPr>
          <a:xfrm flipH="1">
            <a:off x="4293635" y="3468865"/>
            <a:ext cx="560525" cy="369332"/>
          </a:xfrm>
          <a:prstGeom prst="rect">
            <a:avLst/>
          </a:prstGeom>
          <a:noFill/>
        </p:spPr>
        <p:txBody>
          <a:bodyPr wrap="square" rtlCol="0">
            <a:spAutoFit/>
          </a:bodyPr>
          <a:lstStyle/>
          <a:p>
            <a:r>
              <a:rPr lang="en-US"/>
              <a:t>O’</a:t>
            </a:r>
          </a:p>
        </p:txBody>
      </p:sp>
      <p:sp>
        <p:nvSpPr>
          <p:cNvPr id="20" name="TextBox 19"/>
          <p:cNvSpPr txBox="1"/>
          <p:nvPr/>
        </p:nvSpPr>
        <p:spPr>
          <a:xfrm flipH="1">
            <a:off x="4293636" y="1544400"/>
            <a:ext cx="396875" cy="369332"/>
          </a:xfrm>
          <a:prstGeom prst="rect">
            <a:avLst/>
          </a:prstGeom>
          <a:noFill/>
        </p:spPr>
        <p:txBody>
          <a:bodyPr wrap="square" rtlCol="0">
            <a:spAutoFit/>
          </a:bodyPr>
          <a:lstStyle/>
          <a:p>
            <a:r>
              <a:rPr lang="en-US"/>
              <a:t>Z’</a:t>
            </a:r>
          </a:p>
        </p:txBody>
      </p:sp>
      <p:sp>
        <p:nvSpPr>
          <p:cNvPr id="21" name="TextBox 20"/>
          <p:cNvSpPr txBox="1"/>
          <p:nvPr/>
        </p:nvSpPr>
        <p:spPr>
          <a:xfrm flipH="1">
            <a:off x="5921514" y="5085834"/>
            <a:ext cx="520146" cy="369332"/>
          </a:xfrm>
          <a:prstGeom prst="rect">
            <a:avLst/>
          </a:prstGeom>
          <a:noFill/>
        </p:spPr>
        <p:txBody>
          <a:bodyPr wrap="square" rtlCol="0">
            <a:spAutoFit/>
          </a:bodyPr>
          <a:lstStyle/>
          <a:p>
            <a:r>
              <a:rPr lang="en-US"/>
              <a:t>Y’</a:t>
            </a:r>
          </a:p>
        </p:txBody>
      </p:sp>
      <p:sp>
        <p:nvSpPr>
          <p:cNvPr id="22" name="TextBox 21"/>
          <p:cNvSpPr txBox="1"/>
          <p:nvPr/>
        </p:nvSpPr>
        <p:spPr>
          <a:xfrm flipH="1">
            <a:off x="3357941" y="4444520"/>
            <a:ext cx="396875" cy="369332"/>
          </a:xfrm>
          <a:prstGeom prst="rect">
            <a:avLst/>
          </a:prstGeom>
          <a:noFill/>
        </p:spPr>
        <p:txBody>
          <a:bodyPr wrap="square" rtlCol="0">
            <a:spAutoFit/>
          </a:bodyPr>
          <a:lstStyle/>
          <a:p>
            <a:r>
              <a:rPr lang="en-US"/>
              <a:t>a</a:t>
            </a:r>
          </a:p>
        </p:txBody>
      </p:sp>
      <p:sp>
        <p:nvSpPr>
          <p:cNvPr id="23" name="TextBox 22"/>
          <p:cNvSpPr txBox="1"/>
          <p:nvPr/>
        </p:nvSpPr>
        <p:spPr>
          <a:xfrm rot="16200000" flipH="1">
            <a:off x="5503955" y="3357047"/>
            <a:ext cx="396875" cy="369332"/>
          </a:xfrm>
          <a:prstGeom prst="rect">
            <a:avLst/>
          </a:prstGeom>
          <a:noFill/>
        </p:spPr>
        <p:txBody>
          <a:bodyPr wrap="square" rtlCol="0">
            <a:spAutoFit/>
          </a:bodyPr>
          <a:lstStyle/>
          <a:p>
            <a:r>
              <a:rPr lang="en-US"/>
              <a:t>c</a:t>
            </a:r>
          </a:p>
        </p:txBody>
      </p:sp>
      <p:cxnSp>
        <p:nvCxnSpPr>
          <p:cNvPr id="24" name="Straight Connector 23"/>
          <p:cNvCxnSpPr/>
          <p:nvPr/>
        </p:nvCxnSpPr>
        <p:spPr>
          <a:xfrm>
            <a:off x="5875484" y="2379524"/>
            <a:ext cx="488936"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flipH="1">
            <a:off x="5630430" y="2379524"/>
            <a:ext cx="261044" cy="1640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flipH="1">
            <a:off x="5922410" y="2106791"/>
            <a:ext cx="630156" cy="369332"/>
          </a:xfrm>
          <a:prstGeom prst="rect">
            <a:avLst/>
          </a:prstGeom>
          <a:noFill/>
        </p:spPr>
        <p:txBody>
          <a:bodyPr wrap="square" rtlCol="0">
            <a:spAutoFit/>
          </a:bodyPr>
          <a:lstStyle/>
          <a:p>
            <a:r>
              <a:rPr lang="en-US"/>
              <a:t>b/2</a:t>
            </a:r>
          </a:p>
        </p:txBody>
      </p:sp>
      <p:cxnSp>
        <p:nvCxnSpPr>
          <p:cNvPr id="28" name="Straight Arrow Connector 27"/>
          <p:cNvCxnSpPr/>
          <p:nvPr/>
        </p:nvCxnSpPr>
        <p:spPr>
          <a:xfrm flipV="1">
            <a:off x="9944407" y="1179235"/>
            <a:ext cx="0" cy="204787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flipH="1">
            <a:off x="9904027" y="2938362"/>
            <a:ext cx="560525" cy="369332"/>
          </a:xfrm>
          <a:prstGeom prst="rect">
            <a:avLst/>
          </a:prstGeom>
          <a:noFill/>
        </p:spPr>
        <p:txBody>
          <a:bodyPr wrap="square" rtlCol="0">
            <a:spAutoFit/>
          </a:bodyPr>
          <a:lstStyle/>
          <a:p>
            <a:r>
              <a:rPr lang="en-US"/>
              <a:t>O’</a:t>
            </a:r>
          </a:p>
        </p:txBody>
      </p:sp>
      <p:sp>
        <p:nvSpPr>
          <p:cNvPr id="30" name="TextBox 29"/>
          <p:cNvSpPr txBox="1"/>
          <p:nvPr/>
        </p:nvSpPr>
        <p:spPr>
          <a:xfrm flipH="1">
            <a:off x="9904028" y="1013897"/>
            <a:ext cx="396875" cy="369332"/>
          </a:xfrm>
          <a:prstGeom prst="rect">
            <a:avLst/>
          </a:prstGeom>
          <a:noFill/>
        </p:spPr>
        <p:txBody>
          <a:bodyPr wrap="square" rtlCol="0">
            <a:spAutoFit/>
          </a:bodyPr>
          <a:lstStyle/>
          <a:p>
            <a:r>
              <a:rPr lang="en-US"/>
              <a:t>Z’</a:t>
            </a:r>
          </a:p>
        </p:txBody>
      </p:sp>
      <p:cxnSp>
        <p:nvCxnSpPr>
          <p:cNvPr id="32" name="Straight Arrow Connector 31"/>
          <p:cNvCxnSpPr/>
          <p:nvPr/>
        </p:nvCxnSpPr>
        <p:spPr>
          <a:xfrm flipH="1">
            <a:off x="7124700" y="3227110"/>
            <a:ext cx="2819708" cy="158674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9944221" y="3243793"/>
            <a:ext cx="2136202" cy="12702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7454901" y="1886367"/>
            <a:ext cx="2489506" cy="123666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7454899" y="3123028"/>
            <a:ext cx="79" cy="15060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454899" y="3123028"/>
            <a:ext cx="908051" cy="6171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8372952" y="2439359"/>
            <a:ext cx="2474685" cy="13182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9944407" y="1886367"/>
            <a:ext cx="903230" cy="5529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8372952" y="3757613"/>
            <a:ext cx="0" cy="13954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7454899" y="4629109"/>
            <a:ext cx="908051" cy="5239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10847637" y="2439359"/>
            <a:ext cx="0" cy="13182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8372952" y="3757613"/>
            <a:ext cx="2474685" cy="13954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6810082" y="4531758"/>
            <a:ext cx="407484" cy="369332"/>
          </a:xfrm>
          <a:prstGeom prst="rect">
            <a:avLst/>
          </a:prstGeom>
          <a:noFill/>
        </p:spPr>
        <p:txBody>
          <a:bodyPr wrap="none" rtlCol="0">
            <a:spAutoFit/>
          </a:bodyPr>
          <a:lstStyle/>
          <a:p>
            <a:r>
              <a:rPr lang="en-US"/>
              <a:t>X’</a:t>
            </a:r>
          </a:p>
        </p:txBody>
      </p:sp>
      <p:sp>
        <p:nvSpPr>
          <p:cNvPr id="63" name="TextBox 62"/>
          <p:cNvSpPr txBox="1"/>
          <p:nvPr/>
        </p:nvSpPr>
        <p:spPr>
          <a:xfrm>
            <a:off x="11677749" y="4480855"/>
            <a:ext cx="402674" cy="369332"/>
          </a:xfrm>
          <a:prstGeom prst="rect">
            <a:avLst/>
          </a:prstGeom>
          <a:noFill/>
        </p:spPr>
        <p:txBody>
          <a:bodyPr wrap="none" rtlCol="0">
            <a:spAutoFit/>
          </a:bodyPr>
          <a:lstStyle/>
          <a:p>
            <a:r>
              <a:rPr lang="en-US"/>
              <a:t>Y’</a:t>
            </a:r>
          </a:p>
        </p:txBody>
      </p:sp>
      <p:cxnSp>
        <p:nvCxnSpPr>
          <p:cNvPr id="65" name="Straight Connector 64"/>
          <p:cNvCxnSpPr/>
          <p:nvPr/>
        </p:nvCxnSpPr>
        <p:spPr>
          <a:xfrm>
            <a:off x="8372952" y="5153025"/>
            <a:ext cx="0" cy="917575"/>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10847637" y="3740150"/>
            <a:ext cx="0" cy="1345684"/>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8372952" y="4257261"/>
            <a:ext cx="2474685" cy="135455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rot="19851716">
            <a:off x="9461839" y="4573890"/>
            <a:ext cx="341760" cy="369332"/>
          </a:xfrm>
          <a:prstGeom prst="rect">
            <a:avLst/>
          </a:prstGeom>
          <a:noFill/>
        </p:spPr>
        <p:txBody>
          <a:bodyPr wrap="none" rtlCol="0">
            <a:spAutoFit/>
          </a:bodyPr>
          <a:lstStyle/>
          <a:p>
            <a:r>
              <a:rPr lang="en-US"/>
              <a:t>a</a:t>
            </a:r>
          </a:p>
        </p:txBody>
      </p:sp>
      <p:cxnSp>
        <p:nvCxnSpPr>
          <p:cNvPr id="72" name="Straight Connector 71"/>
          <p:cNvCxnSpPr/>
          <p:nvPr/>
        </p:nvCxnSpPr>
        <p:spPr>
          <a:xfrm flipV="1">
            <a:off x="9904027" y="1383229"/>
            <a:ext cx="943610" cy="50313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10847213" y="1901944"/>
            <a:ext cx="956501" cy="521837"/>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10375832" y="1602148"/>
            <a:ext cx="949631" cy="60102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rot="2583713">
            <a:off x="10841441" y="1633410"/>
            <a:ext cx="341760" cy="369332"/>
          </a:xfrm>
          <a:prstGeom prst="rect">
            <a:avLst/>
          </a:prstGeom>
          <a:noFill/>
        </p:spPr>
        <p:txBody>
          <a:bodyPr wrap="none" rtlCol="0">
            <a:spAutoFit/>
          </a:bodyPr>
          <a:lstStyle/>
          <a:p>
            <a:r>
              <a:rPr lang="en-US"/>
              <a:t>b</a:t>
            </a:r>
          </a:p>
        </p:txBody>
      </p:sp>
      <p:cxnSp>
        <p:nvCxnSpPr>
          <p:cNvPr id="81" name="Straight Connector 80"/>
          <p:cNvCxnSpPr/>
          <p:nvPr/>
        </p:nvCxnSpPr>
        <p:spPr>
          <a:xfrm flipV="1">
            <a:off x="10825847" y="3054331"/>
            <a:ext cx="1233210" cy="714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11285720" y="2162862"/>
            <a:ext cx="0" cy="135988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11275579" y="2729154"/>
            <a:ext cx="333746" cy="369332"/>
          </a:xfrm>
          <a:prstGeom prst="rect">
            <a:avLst/>
          </a:prstGeom>
          <a:noFill/>
        </p:spPr>
        <p:txBody>
          <a:bodyPr wrap="none" rtlCol="0">
            <a:spAutoFit/>
          </a:bodyPr>
          <a:lstStyle/>
          <a:p>
            <a:r>
              <a:rPr lang="en-US"/>
              <a:t>c</a:t>
            </a:r>
          </a:p>
        </p:txBody>
      </p:sp>
      <p:sp>
        <p:nvSpPr>
          <p:cNvPr id="86" name="TextBox 85"/>
          <p:cNvSpPr txBox="1"/>
          <p:nvPr/>
        </p:nvSpPr>
        <p:spPr>
          <a:xfrm>
            <a:off x="2133600" y="5897217"/>
            <a:ext cx="2364750" cy="369332"/>
          </a:xfrm>
          <a:prstGeom prst="rect">
            <a:avLst/>
          </a:prstGeom>
          <a:noFill/>
        </p:spPr>
        <p:txBody>
          <a:bodyPr wrap="none" rtlCol="0">
            <a:spAutoFit/>
          </a:bodyPr>
          <a:lstStyle/>
          <a:p>
            <a:r>
              <a:rPr lang="en-US" b="1">
                <a:latin typeface="Times New Roman" panose="02020603050405020304" pitchFamily="18" charset="0"/>
                <a:cs typeface="Times New Roman" panose="02020603050405020304" pitchFamily="18" charset="0"/>
              </a:rPr>
              <a:t>a) HCTĐ xiên góc cân</a:t>
            </a:r>
          </a:p>
        </p:txBody>
      </p:sp>
      <p:sp>
        <p:nvSpPr>
          <p:cNvPr id="88" name="TextBox 87"/>
          <p:cNvSpPr txBox="1"/>
          <p:nvPr/>
        </p:nvSpPr>
        <p:spPr>
          <a:xfrm>
            <a:off x="8600425" y="5968388"/>
            <a:ext cx="2411879" cy="369332"/>
          </a:xfrm>
          <a:prstGeom prst="rect">
            <a:avLst/>
          </a:prstGeom>
          <a:noFill/>
        </p:spPr>
        <p:txBody>
          <a:bodyPr wrap="none" rtlCol="0">
            <a:spAutoFit/>
          </a:bodyPr>
          <a:lstStyle/>
          <a:p>
            <a:r>
              <a:rPr lang="en-US" b="1">
                <a:latin typeface="Times New Roman" panose="02020603050405020304" pitchFamily="18" charset="0"/>
                <a:cs typeface="Times New Roman" panose="02020603050405020304" pitchFamily="18" charset="0"/>
              </a:rPr>
              <a:t>b) HCT vuông góc đều</a:t>
            </a:r>
          </a:p>
        </p:txBody>
      </p:sp>
    </p:spTree>
    <p:extLst>
      <p:ext uri="{BB962C8B-B14F-4D97-AF65-F5344CB8AC3E}">
        <p14:creationId xmlns:p14="http://schemas.microsoft.com/office/powerpoint/2010/main" val="190228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barn(inVertical)">
                                      <p:cBhvr>
                                        <p:cTn id="15" dur="500"/>
                                        <p:tgtEl>
                                          <p:spTgt spid="18"/>
                                        </p:tgtEl>
                                      </p:cBhvr>
                                    </p:animEffect>
                                  </p:childTnLst>
                                </p:cTn>
                              </p:par>
                              <p:par>
                                <p:cTn id="16" presetID="16" presetClass="entr" presetSubtype="21"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barn(inVertical)">
                                      <p:cBhvr>
                                        <p:cTn id="21" dur="500"/>
                                        <p:tgtEl>
                                          <p:spTgt spid="19"/>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barn(inVertical)">
                                      <p:cBhvr>
                                        <p:cTn id="24" dur="500"/>
                                        <p:tgtEl>
                                          <p:spTgt spid="20"/>
                                        </p:tgtEl>
                                      </p:cBhvr>
                                    </p:animEffect>
                                  </p:childTnLst>
                                </p:cTn>
                              </p:par>
                              <p:par>
                                <p:cTn id="25" presetID="16" presetClass="entr" presetSubtype="21"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barn(inVertical)">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arn(inVertical)">
                                      <p:cBhvr>
                                        <p:cTn id="40" dur="500"/>
                                        <p:tgtEl>
                                          <p:spTgt spid="12"/>
                                        </p:tgtEl>
                                      </p:cBhvr>
                                    </p:animEffect>
                                  </p:childTnLst>
                                </p:cTn>
                              </p:par>
                              <p:par>
                                <p:cTn id="41" presetID="16" presetClass="entr" presetSubtype="21" fill="hold" nodeType="with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barn(inVertical)">
                                      <p:cBhvr>
                                        <p:cTn id="43" dur="500"/>
                                        <p:tgtEl>
                                          <p:spTgt spid="8"/>
                                        </p:tgtEl>
                                      </p:cBhvr>
                                    </p:animEffect>
                                  </p:childTnLst>
                                </p:cTn>
                              </p:par>
                              <p:par>
                                <p:cTn id="44" presetID="16" presetClass="entr" presetSubtype="21" fill="hold" nodeType="with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barn(inVertical)">
                                      <p:cBhvr>
                                        <p:cTn id="46" dur="500"/>
                                        <p:tgtEl>
                                          <p:spTgt spid="13"/>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barn(inVertical)">
                                      <p:cBhvr>
                                        <p:cTn id="49" dur="500"/>
                                        <p:tgtEl>
                                          <p:spTgt spid="2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26"/>
                                        </p:tgtEl>
                                        <p:attrNameLst>
                                          <p:attrName>style.visibility</p:attrName>
                                        </p:attrNameLst>
                                      </p:cBhvr>
                                      <p:to>
                                        <p:strVal val="visible"/>
                                      </p:to>
                                    </p:set>
                                    <p:animEffect transition="in" filter="wipe(down)">
                                      <p:cBhvr>
                                        <p:cTn id="54" dur="500"/>
                                        <p:tgtEl>
                                          <p:spTgt spid="26"/>
                                        </p:tgtEl>
                                      </p:cBhvr>
                                    </p:animEffect>
                                  </p:childTnLst>
                                </p:cTn>
                              </p:par>
                              <p:par>
                                <p:cTn id="55" presetID="22" presetClass="entr" presetSubtype="4" fill="hold" nodeType="with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wipe(down)">
                                      <p:cBhvr>
                                        <p:cTn id="57" dur="500"/>
                                        <p:tgtEl>
                                          <p:spTgt spid="16"/>
                                        </p:tgtEl>
                                      </p:cBhvr>
                                    </p:animEffect>
                                  </p:childTnLst>
                                </p:cTn>
                              </p:par>
                              <p:par>
                                <p:cTn id="58" presetID="22" presetClass="entr" presetSubtype="4" fill="hold" nodeType="withEffect">
                                  <p:stCondLst>
                                    <p:cond delay="0"/>
                                  </p:stCondLst>
                                  <p:childTnLst>
                                    <p:set>
                                      <p:cBhvr>
                                        <p:cTn id="59" dur="1" fill="hold">
                                          <p:stCondLst>
                                            <p:cond delay="0"/>
                                          </p:stCondLst>
                                        </p:cTn>
                                        <p:tgtEl>
                                          <p:spTgt spid="15"/>
                                        </p:tgtEl>
                                        <p:attrNameLst>
                                          <p:attrName>style.visibility</p:attrName>
                                        </p:attrNameLst>
                                      </p:cBhvr>
                                      <p:to>
                                        <p:strVal val="visible"/>
                                      </p:to>
                                    </p:set>
                                    <p:animEffect transition="in" filter="wipe(down)">
                                      <p:cBhvr>
                                        <p:cTn id="60" dur="500"/>
                                        <p:tgtEl>
                                          <p:spTgt spid="15"/>
                                        </p:tgtEl>
                                      </p:cBhvr>
                                    </p:animEffect>
                                  </p:childTnLst>
                                </p:cTn>
                              </p:par>
                              <p:par>
                                <p:cTn id="61" presetID="22" presetClass="entr" presetSubtype="4" fill="hold" nodeType="with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wipe(down)">
                                      <p:cBhvr>
                                        <p:cTn id="63" dur="500"/>
                                        <p:tgtEl>
                                          <p:spTgt spid="17"/>
                                        </p:tgtEl>
                                      </p:cBhvr>
                                    </p:animEffect>
                                  </p:childTnLst>
                                </p:cTn>
                              </p:par>
                              <p:par>
                                <p:cTn id="64" presetID="22" presetClass="entr" presetSubtype="4" fill="hold" nodeType="with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wipe(down)">
                                      <p:cBhvr>
                                        <p:cTn id="66" dur="500"/>
                                        <p:tgtEl>
                                          <p:spTgt spid="24"/>
                                        </p:tgtEl>
                                      </p:cBhvr>
                                    </p:animEffect>
                                  </p:childTnLst>
                                </p:cTn>
                              </p:par>
                              <p:par>
                                <p:cTn id="67" presetID="22" presetClass="entr" presetSubtype="4" fill="hold" nodeType="with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wipe(down)">
                                      <p:cBhvr>
                                        <p:cTn id="69" dur="500"/>
                                        <p:tgtEl>
                                          <p:spTgt spid="25"/>
                                        </p:tgtEl>
                                      </p:cBhvr>
                                    </p:animEffect>
                                  </p:childTnLst>
                                </p:cTn>
                              </p:par>
                              <p:par>
                                <p:cTn id="70" presetID="22" presetClass="entr" presetSubtype="4" fill="hold" nodeType="with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wipe(down)">
                                      <p:cBhvr>
                                        <p:cTn id="72" dur="500"/>
                                        <p:tgtEl>
                                          <p:spTgt spid="11"/>
                                        </p:tgtEl>
                                      </p:cBhvr>
                                    </p:animEffect>
                                  </p:childTnLst>
                                </p:cTn>
                              </p:par>
                              <p:par>
                                <p:cTn id="73" presetID="22" presetClass="entr" presetSubtype="4" fill="hold" nodeType="with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wipe(down)">
                                      <p:cBhvr>
                                        <p:cTn id="75" dur="500"/>
                                        <p:tgtEl>
                                          <p:spTgt spid="9"/>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nodeType="clickEffect">
                                  <p:stCondLst>
                                    <p:cond delay="0"/>
                                  </p:stCondLst>
                                  <p:childTnLst>
                                    <p:set>
                                      <p:cBhvr>
                                        <p:cTn id="79" dur="1" fill="hold">
                                          <p:stCondLst>
                                            <p:cond delay="0"/>
                                          </p:stCondLst>
                                        </p:cTn>
                                        <p:tgtEl>
                                          <p:spTgt spid="10"/>
                                        </p:tgtEl>
                                        <p:attrNameLst>
                                          <p:attrName>style.visibility</p:attrName>
                                        </p:attrNameLst>
                                      </p:cBhvr>
                                      <p:to>
                                        <p:strVal val="visible"/>
                                      </p:to>
                                    </p:set>
                                    <p:animEffect transition="in" filter="wipe(down)">
                                      <p:cBhvr>
                                        <p:cTn id="80" dur="500"/>
                                        <p:tgtEl>
                                          <p:spTgt spid="10"/>
                                        </p:tgtEl>
                                      </p:cBhvr>
                                    </p:animEffect>
                                  </p:childTnLst>
                                </p:cTn>
                              </p:par>
                              <p:par>
                                <p:cTn id="81" presetID="22" presetClass="entr" presetSubtype="4" fill="hold" nodeType="withEffect">
                                  <p:stCondLst>
                                    <p:cond delay="0"/>
                                  </p:stCondLst>
                                  <p:childTnLst>
                                    <p:set>
                                      <p:cBhvr>
                                        <p:cTn id="82" dur="1" fill="hold">
                                          <p:stCondLst>
                                            <p:cond delay="0"/>
                                          </p:stCondLst>
                                        </p:cTn>
                                        <p:tgtEl>
                                          <p:spTgt spid="14"/>
                                        </p:tgtEl>
                                        <p:attrNameLst>
                                          <p:attrName>style.visibility</p:attrName>
                                        </p:attrNameLst>
                                      </p:cBhvr>
                                      <p:to>
                                        <p:strVal val="visible"/>
                                      </p:to>
                                    </p:set>
                                    <p:animEffect transition="in" filter="wipe(down)">
                                      <p:cBhvr>
                                        <p:cTn id="83" dur="500"/>
                                        <p:tgtEl>
                                          <p:spTgt spid="14"/>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23"/>
                                        </p:tgtEl>
                                        <p:attrNameLst>
                                          <p:attrName>style.visibility</p:attrName>
                                        </p:attrNameLst>
                                      </p:cBhvr>
                                      <p:to>
                                        <p:strVal val="visible"/>
                                      </p:to>
                                    </p:set>
                                    <p:animEffect transition="in" filter="wipe(down)">
                                      <p:cBhvr>
                                        <p:cTn id="86" dur="500"/>
                                        <p:tgtEl>
                                          <p:spTgt spid="23"/>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grpId="0" nodeType="clickEffect">
                                  <p:stCondLst>
                                    <p:cond delay="0"/>
                                  </p:stCondLst>
                                  <p:childTnLst>
                                    <p:set>
                                      <p:cBhvr>
                                        <p:cTn id="90" dur="1" fill="hold">
                                          <p:stCondLst>
                                            <p:cond delay="0"/>
                                          </p:stCondLst>
                                        </p:cTn>
                                        <p:tgtEl>
                                          <p:spTgt spid="86"/>
                                        </p:tgtEl>
                                        <p:attrNameLst>
                                          <p:attrName>style.visibility</p:attrName>
                                        </p:attrNameLst>
                                      </p:cBhvr>
                                      <p:to>
                                        <p:strVal val="visible"/>
                                      </p:to>
                                    </p:set>
                                    <p:animEffect transition="in" filter="barn(inVertical)">
                                      <p:cBhvr>
                                        <p:cTn id="91" dur="500"/>
                                        <p:tgtEl>
                                          <p:spTgt spid="86"/>
                                        </p:tgtEl>
                                      </p:cBhvr>
                                    </p:animEffect>
                                  </p:childTnLst>
                                </p:cTn>
                              </p:par>
                              <p:par>
                                <p:cTn id="92" presetID="6" presetClass="entr" presetSubtype="16" fill="hold" nodeType="withEffect">
                                  <p:stCondLst>
                                    <p:cond delay="0"/>
                                  </p:stCondLst>
                                  <p:childTnLst>
                                    <p:set>
                                      <p:cBhvr>
                                        <p:cTn id="93" dur="1" fill="hold">
                                          <p:stCondLst>
                                            <p:cond delay="0"/>
                                          </p:stCondLst>
                                        </p:cTn>
                                        <p:tgtEl>
                                          <p:spTgt spid="37"/>
                                        </p:tgtEl>
                                        <p:attrNameLst>
                                          <p:attrName>style.visibility</p:attrName>
                                        </p:attrNameLst>
                                      </p:cBhvr>
                                      <p:to>
                                        <p:strVal val="visible"/>
                                      </p:to>
                                    </p:set>
                                    <p:animEffect transition="in" filter="circle(in)">
                                      <p:cBhvr>
                                        <p:cTn id="94" dur="2000"/>
                                        <p:tgtEl>
                                          <p:spTgt spid="37"/>
                                        </p:tgtEl>
                                      </p:cBhvr>
                                    </p:animEffect>
                                  </p:childTnLst>
                                </p:cTn>
                              </p:par>
                            </p:childTnLst>
                          </p:cTn>
                        </p:par>
                      </p:childTnLst>
                    </p:cTn>
                  </p:par>
                  <p:par>
                    <p:cTn id="95" fill="hold">
                      <p:stCondLst>
                        <p:cond delay="indefinite"/>
                      </p:stCondLst>
                      <p:childTnLst>
                        <p:par>
                          <p:cTn id="96" fill="hold">
                            <p:stCondLst>
                              <p:cond delay="0"/>
                            </p:stCondLst>
                            <p:childTnLst>
                              <p:par>
                                <p:cTn id="97" presetID="6" presetClass="entr" presetSubtype="16" fill="hold" nodeType="clickEffect">
                                  <p:stCondLst>
                                    <p:cond delay="0"/>
                                  </p:stCondLst>
                                  <p:childTnLst>
                                    <p:set>
                                      <p:cBhvr>
                                        <p:cTn id="98" dur="1" fill="hold">
                                          <p:stCondLst>
                                            <p:cond delay="0"/>
                                          </p:stCondLst>
                                        </p:cTn>
                                        <p:tgtEl>
                                          <p:spTgt spid="32"/>
                                        </p:tgtEl>
                                        <p:attrNameLst>
                                          <p:attrName>style.visibility</p:attrName>
                                        </p:attrNameLst>
                                      </p:cBhvr>
                                      <p:to>
                                        <p:strVal val="visible"/>
                                      </p:to>
                                    </p:set>
                                    <p:animEffect transition="in" filter="circle(in)">
                                      <p:cBhvr>
                                        <p:cTn id="99" dur="2000"/>
                                        <p:tgtEl>
                                          <p:spTgt spid="32"/>
                                        </p:tgtEl>
                                      </p:cBhvr>
                                    </p:animEffect>
                                  </p:childTnLst>
                                </p:cTn>
                              </p:par>
                              <p:par>
                                <p:cTn id="100" presetID="6" presetClass="entr" presetSubtype="16" fill="hold" grpId="0" nodeType="withEffect">
                                  <p:stCondLst>
                                    <p:cond delay="0"/>
                                  </p:stCondLst>
                                  <p:childTnLst>
                                    <p:set>
                                      <p:cBhvr>
                                        <p:cTn id="101" dur="1" fill="hold">
                                          <p:stCondLst>
                                            <p:cond delay="0"/>
                                          </p:stCondLst>
                                        </p:cTn>
                                        <p:tgtEl>
                                          <p:spTgt spid="62"/>
                                        </p:tgtEl>
                                        <p:attrNameLst>
                                          <p:attrName>style.visibility</p:attrName>
                                        </p:attrNameLst>
                                      </p:cBhvr>
                                      <p:to>
                                        <p:strVal val="visible"/>
                                      </p:to>
                                    </p:set>
                                    <p:animEffect transition="in" filter="circle(in)">
                                      <p:cBhvr>
                                        <p:cTn id="102" dur="2000"/>
                                        <p:tgtEl>
                                          <p:spTgt spid="62"/>
                                        </p:tgtEl>
                                      </p:cBhvr>
                                    </p:animEffect>
                                  </p:childTnLst>
                                </p:cTn>
                              </p:par>
                              <p:par>
                                <p:cTn id="103" presetID="6" presetClass="entr" presetSubtype="16" fill="hold" grpId="0" nodeType="withEffect">
                                  <p:stCondLst>
                                    <p:cond delay="0"/>
                                  </p:stCondLst>
                                  <p:childTnLst>
                                    <p:set>
                                      <p:cBhvr>
                                        <p:cTn id="104" dur="1" fill="hold">
                                          <p:stCondLst>
                                            <p:cond delay="0"/>
                                          </p:stCondLst>
                                        </p:cTn>
                                        <p:tgtEl>
                                          <p:spTgt spid="29"/>
                                        </p:tgtEl>
                                        <p:attrNameLst>
                                          <p:attrName>style.visibility</p:attrName>
                                        </p:attrNameLst>
                                      </p:cBhvr>
                                      <p:to>
                                        <p:strVal val="visible"/>
                                      </p:to>
                                    </p:set>
                                    <p:animEffect transition="in" filter="circle(in)">
                                      <p:cBhvr>
                                        <p:cTn id="105" dur="2000"/>
                                        <p:tgtEl>
                                          <p:spTgt spid="29"/>
                                        </p:tgtEl>
                                      </p:cBhvr>
                                    </p:animEffect>
                                  </p:childTnLst>
                                </p:cTn>
                              </p:par>
                              <p:par>
                                <p:cTn id="106" presetID="6" presetClass="entr" presetSubtype="16" fill="hold" nodeType="withEffect">
                                  <p:stCondLst>
                                    <p:cond delay="0"/>
                                  </p:stCondLst>
                                  <p:childTnLst>
                                    <p:set>
                                      <p:cBhvr>
                                        <p:cTn id="107" dur="1" fill="hold">
                                          <p:stCondLst>
                                            <p:cond delay="0"/>
                                          </p:stCondLst>
                                        </p:cTn>
                                        <p:tgtEl>
                                          <p:spTgt spid="28"/>
                                        </p:tgtEl>
                                        <p:attrNameLst>
                                          <p:attrName>style.visibility</p:attrName>
                                        </p:attrNameLst>
                                      </p:cBhvr>
                                      <p:to>
                                        <p:strVal val="visible"/>
                                      </p:to>
                                    </p:set>
                                    <p:animEffect transition="in" filter="circle(in)">
                                      <p:cBhvr>
                                        <p:cTn id="108" dur="2000"/>
                                        <p:tgtEl>
                                          <p:spTgt spid="28"/>
                                        </p:tgtEl>
                                      </p:cBhvr>
                                    </p:animEffect>
                                  </p:childTnLst>
                                </p:cTn>
                              </p:par>
                              <p:par>
                                <p:cTn id="109" presetID="6" presetClass="entr" presetSubtype="16" fill="hold" grpId="0" nodeType="withEffect">
                                  <p:stCondLst>
                                    <p:cond delay="0"/>
                                  </p:stCondLst>
                                  <p:childTnLst>
                                    <p:set>
                                      <p:cBhvr>
                                        <p:cTn id="110" dur="1" fill="hold">
                                          <p:stCondLst>
                                            <p:cond delay="0"/>
                                          </p:stCondLst>
                                        </p:cTn>
                                        <p:tgtEl>
                                          <p:spTgt spid="30"/>
                                        </p:tgtEl>
                                        <p:attrNameLst>
                                          <p:attrName>style.visibility</p:attrName>
                                        </p:attrNameLst>
                                      </p:cBhvr>
                                      <p:to>
                                        <p:strVal val="visible"/>
                                      </p:to>
                                    </p:set>
                                    <p:animEffect transition="in" filter="circle(in)">
                                      <p:cBhvr>
                                        <p:cTn id="111" dur="2000"/>
                                        <p:tgtEl>
                                          <p:spTgt spid="30"/>
                                        </p:tgtEl>
                                      </p:cBhvr>
                                    </p:animEffect>
                                  </p:childTnLst>
                                </p:cTn>
                              </p:par>
                              <p:par>
                                <p:cTn id="112" presetID="6" presetClass="entr" presetSubtype="16" fill="hold" grpId="0" nodeType="withEffect">
                                  <p:stCondLst>
                                    <p:cond delay="0"/>
                                  </p:stCondLst>
                                  <p:childTnLst>
                                    <p:set>
                                      <p:cBhvr>
                                        <p:cTn id="113" dur="1" fill="hold">
                                          <p:stCondLst>
                                            <p:cond delay="0"/>
                                          </p:stCondLst>
                                        </p:cTn>
                                        <p:tgtEl>
                                          <p:spTgt spid="63"/>
                                        </p:tgtEl>
                                        <p:attrNameLst>
                                          <p:attrName>style.visibility</p:attrName>
                                        </p:attrNameLst>
                                      </p:cBhvr>
                                      <p:to>
                                        <p:strVal val="visible"/>
                                      </p:to>
                                    </p:set>
                                    <p:animEffect transition="in" filter="circle(in)">
                                      <p:cBhvr>
                                        <p:cTn id="114" dur="2000"/>
                                        <p:tgtEl>
                                          <p:spTgt spid="63"/>
                                        </p:tgtEl>
                                      </p:cBhvr>
                                    </p:animEffect>
                                  </p:childTnLst>
                                </p:cTn>
                              </p:par>
                            </p:childTnLst>
                          </p:cTn>
                        </p:par>
                      </p:childTnLst>
                    </p:cTn>
                  </p:par>
                  <p:par>
                    <p:cTn id="115" fill="hold">
                      <p:stCondLst>
                        <p:cond delay="indefinite"/>
                      </p:stCondLst>
                      <p:childTnLst>
                        <p:par>
                          <p:cTn id="116" fill="hold">
                            <p:stCondLst>
                              <p:cond delay="0"/>
                            </p:stCondLst>
                            <p:childTnLst>
                              <p:par>
                                <p:cTn id="117" presetID="6" presetClass="entr" presetSubtype="16" fill="hold" nodeType="clickEffect">
                                  <p:stCondLst>
                                    <p:cond delay="0"/>
                                  </p:stCondLst>
                                  <p:childTnLst>
                                    <p:set>
                                      <p:cBhvr>
                                        <p:cTn id="118" dur="1" fill="hold">
                                          <p:stCondLst>
                                            <p:cond delay="0"/>
                                          </p:stCondLst>
                                        </p:cTn>
                                        <p:tgtEl>
                                          <p:spTgt spid="41"/>
                                        </p:tgtEl>
                                        <p:attrNameLst>
                                          <p:attrName>style.visibility</p:attrName>
                                        </p:attrNameLst>
                                      </p:cBhvr>
                                      <p:to>
                                        <p:strVal val="visible"/>
                                      </p:to>
                                    </p:set>
                                    <p:animEffect transition="in" filter="circle(in)">
                                      <p:cBhvr>
                                        <p:cTn id="119" dur="2000"/>
                                        <p:tgtEl>
                                          <p:spTgt spid="41"/>
                                        </p:tgtEl>
                                      </p:cBhvr>
                                    </p:animEffect>
                                  </p:childTnLst>
                                </p:cTn>
                              </p:par>
                              <p:par>
                                <p:cTn id="120" presetID="6" presetClass="entr" presetSubtype="16" fill="hold" nodeType="withEffect">
                                  <p:stCondLst>
                                    <p:cond delay="0"/>
                                  </p:stCondLst>
                                  <p:childTnLst>
                                    <p:set>
                                      <p:cBhvr>
                                        <p:cTn id="121" dur="1" fill="hold">
                                          <p:stCondLst>
                                            <p:cond delay="0"/>
                                          </p:stCondLst>
                                        </p:cTn>
                                        <p:tgtEl>
                                          <p:spTgt spid="43"/>
                                        </p:tgtEl>
                                        <p:attrNameLst>
                                          <p:attrName>style.visibility</p:attrName>
                                        </p:attrNameLst>
                                      </p:cBhvr>
                                      <p:to>
                                        <p:strVal val="visible"/>
                                      </p:to>
                                    </p:set>
                                    <p:animEffect transition="in" filter="circle(in)">
                                      <p:cBhvr>
                                        <p:cTn id="122" dur="2000"/>
                                        <p:tgtEl>
                                          <p:spTgt spid="43"/>
                                        </p:tgtEl>
                                      </p:cBhvr>
                                    </p:animEffect>
                                  </p:childTnLst>
                                </p:cTn>
                              </p:par>
                              <p:par>
                                <p:cTn id="123" presetID="6" presetClass="entr" presetSubtype="16" fill="hold" nodeType="withEffect">
                                  <p:stCondLst>
                                    <p:cond delay="0"/>
                                  </p:stCondLst>
                                  <p:childTnLst>
                                    <p:set>
                                      <p:cBhvr>
                                        <p:cTn id="124" dur="1" fill="hold">
                                          <p:stCondLst>
                                            <p:cond delay="0"/>
                                          </p:stCondLst>
                                        </p:cTn>
                                        <p:tgtEl>
                                          <p:spTgt spid="55"/>
                                        </p:tgtEl>
                                        <p:attrNameLst>
                                          <p:attrName>style.visibility</p:attrName>
                                        </p:attrNameLst>
                                      </p:cBhvr>
                                      <p:to>
                                        <p:strVal val="visible"/>
                                      </p:to>
                                    </p:set>
                                    <p:animEffect transition="in" filter="circle(in)">
                                      <p:cBhvr>
                                        <p:cTn id="125" dur="2000"/>
                                        <p:tgtEl>
                                          <p:spTgt spid="55"/>
                                        </p:tgtEl>
                                      </p:cBhvr>
                                    </p:animEffect>
                                  </p:childTnLst>
                                </p:cTn>
                              </p:par>
                              <p:par>
                                <p:cTn id="126" presetID="6" presetClass="entr" presetSubtype="16" fill="hold" nodeType="withEffect">
                                  <p:stCondLst>
                                    <p:cond delay="0"/>
                                  </p:stCondLst>
                                  <p:childTnLst>
                                    <p:set>
                                      <p:cBhvr>
                                        <p:cTn id="127" dur="1" fill="hold">
                                          <p:stCondLst>
                                            <p:cond delay="0"/>
                                          </p:stCondLst>
                                        </p:cTn>
                                        <p:tgtEl>
                                          <p:spTgt spid="53"/>
                                        </p:tgtEl>
                                        <p:attrNameLst>
                                          <p:attrName>style.visibility</p:attrName>
                                        </p:attrNameLst>
                                      </p:cBhvr>
                                      <p:to>
                                        <p:strVal val="visible"/>
                                      </p:to>
                                    </p:set>
                                    <p:animEffect transition="in" filter="circle(in)">
                                      <p:cBhvr>
                                        <p:cTn id="128" dur="2000"/>
                                        <p:tgtEl>
                                          <p:spTgt spid="53"/>
                                        </p:tgtEl>
                                      </p:cBhvr>
                                    </p:animEffect>
                                  </p:childTnLst>
                                </p:cTn>
                              </p:par>
                              <p:par>
                                <p:cTn id="129" presetID="6" presetClass="entr" presetSubtype="16" fill="hold" nodeType="withEffect">
                                  <p:stCondLst>
                                    <p:cond delay="0"/>
                                  </p:stCondLst>
                                  <p:childTnLst>
                                    <p:set>
                                      <p:cBhvr>
                                        <p:cTn id="130" dur="1" fill="hold">
                                          <p:stCondLst>
                                            <p:cond delay="0"/>
                                          </p:stCondLst>
                                        </p:cTn>
                                        <p:tgtEl>
                                          <p:spTgt spid="46"/>
                                        </p:tgtEl>
                                        <p:attrNameLst>
                                          <p:attrName>style.visibility</p:attrName>
                                        </p:attrNameLst>
                                      </p:cBhvr>
                                      <p:to>
                                        <p:strVal val="visible"/>
                                      </p:to>
                                    </p:set>
                                    <p:animEffect transition="in" filter="circle(in)">
                                      <p:cBhvr>
                                        <p:cTn id="131" dur="2000"/>
                                        <p:tgtEl>
                                          <p:spTgt spid="46"/>
                                        </p:tgtEl>
                                      </p:cBhvr>
                                    </p:animEffect>
                                  </p:childTnLst>
                                </p:cTn>
                              </p:par>
                              <p:par>
                                <p:cTn id="132" presetID="6" presetClass="entr" presetSubtype="16" fill="hold" nodeType="withEffect">
                                  <p:stCondLst>
                                    <p:cond delay="0"/>
                                  </p:stCondLst>
                                  <p:childTnLst>
                                    <p:set>
                                      <p:cBhvr>
                                        <p:cTn id="133" dur="1" fill="hold">
                                          <p:stCondLst>
                                            <p:cond delay="0"/>
                                          </p:stCondLst>
                                        </p:cTn>
                                        <p:tgtEl>
                                          <p:spTgt spid="49"/>
                                        </p:tgtEl>
                                        <p:attrNameLst>
                                          <p:attrName>style.visibility</p:attrName>
                                        </p:attrNameLst>
                                      </p:cBhvr>
                                      <p:to>
                                        <p:strVal val="visible"/>
                                      </p:to>
                                    </p:set>
                                    <p:animEffect transition="in" filter="circle(in)">
                                      <p:cBhvr>
                                        <p:cTn id="134" dur="2000"/>
                                        <p:tgtEl>
                                          <p:spTgt spid="49"/>
                                        </p:tgtEl>
                                      </p:cBhvr>
                                    </p:animEffect>
                                  </p:childTnLst>
                                </p:cTn>
                              </p:par>
                              <p:par>
                                <p:cTn id="135" presetID="6" presetClass="entr" presetSubtype="16" fill="hold" nodeType="withEffect">
                                  <p:stCondLst>
                                    <p:cond delay="0"/>
                                  </p:stCondLst>
                                  <p:childTnLst>
                                    <p:set>
                                      <p:cBhvr>
                                        <p:cTn id="136" dur="1" fill="hold">
                                          <p:stCondLst>
                                            <p:cond delay="0"/>
                                          </p:stCondLst>
                                        </p:cTn>
                                        <p:tgtEl>
                                          <p:spTgt spid="51"/>
                                        </p:tgtEl>
                                        <p:attrNameLst>
                                          <p:attrName>style.visibility</p:attrName>
                                        </p:attrNameLst>
                                      </p:cBhvr>
                                      <p:to>
                                        <p:strVal val="visible"/>
                                      </p:to>
                                    </p:set>
                                    <p:animEffect transition="in" filter="circle(in)">
                                      <p:cBhvr>
                                        <p:cTn id="137" dur="2000"/>
                                        <p:tgtEl>
                                          <p:spTgt spid="51"/>
                                        </p:tgtEl>
                                      </p:cBhvr>
                                    </p:animEffect>
                                  </p:childTnLst>
                                </p:cTn>
                              </p:par>
                              <p:par>
                                <p:cTn id="138" presetID="6" presetClass="entr" presetSubtype="16" fill="hold" nodeType="withEffect">
                                  <p:stCondLst>
                                    <p:cond delay="0"/>
                                  </p:stCondLst>
                                  <p:childTnLst>
                                    <p:set>
                                      <p:cBhvr>
                                        <p:cTn id="139" dur="1" fill="hold">
                                          <p:stCondLst>
                                            <p:cond delay="0"/>
                                          </p:stCondLst>
                                        </p:cTn>
                                        <p:tgtEl>
                                          <p:spTgt spid="58"/>
                                        </p:tgtEl>
                                        <p:attrNameLst>
                                          <p:attrName>style.visibility</p:attrName>
                                        </p:attrNameLst>
                                      </p:cBhvr>
                                      <p:to>
                                        <p:strVal val="visible"/>
                                      </p:to>
                                    </p:set>
                                    <p:animEffect transition="in" filter="circle(in)">
                                      <p:cBhvr>
                                        <p:cTn id="140" dur="2000"/>
                                        <p:tgtEl>
                                          <p:spTgt spid="58"/>
                                        </p:tgtEl>
                                      </p:cBhvr>
                                    </p:animEffect>
                                  </p:childTnLst>
                                </p:cTn>
                              </p:par>
                              <p:par>
                                <p:cTn id="141" presetID="6" presetClass="entr" presetSubtype="16" fill="hold" nodeType="withEffect">
                                  <p:stCondLst>
                                    <p:cond delay="0"/>
                                  </p:stCondLst>
                                  <p:childTnLst>
                                    <p:set>
                                      <p:cBhvr>
                                        <p:cTn id="142" dur="1" fill="hold">
                                          <p:stCondLst>
                                            <p:cond delay="0"/>
                                          </p:stCondLst>
                                        </p:cTn>
                                        <p:tgtEl>
                                          <p:spTgt spid="60"/>
                                        </p:tgtEl>
                                        <p:attrNameLst>
                                          <p:attrName>style.visibility</p:attrName>
                                        </p:attrNameLst>
                                      </p:cBhvr>
                                      <p:to>
                                        <p:strVal val="visible"/>
                                      </p:to>
                                    </p:set>
                                    <p:animEffect transition="in" filter="circle(in)">
                                      <p:cBhvr>
                                        <p:cTn id="143" dur="2000"/>
                                        <p:tgtEl>
                                          <p:spTgt spid="60"/>
                                        </p:tgtEl>
                                      </p:cBhvr>
                                    </p:animEffect>
                                  </p:childTnLst>
                                </p:cTn>
                              </p:par>
                            </p:childTnLst>
                          </p:cTn>
                        </p:par>
                      </p:childTnLst>
                    </p:cTn>
                  </p:par>
                  <p:par>
                    <p:cTn id="144" fill="hold">
                      <p:stCondLst>
                        <p:cond delay="indefinite"/>
                      </p:stCondLst>
                      <p:childTnLst>
                        <p:par>
                          <p:cTn id="145" fill="hold">
                            <p:stCondLst>
                              <p:cond delay="0"/>
                            </p:stCondLst>
                            <p:childTnLst>
                              <p:par>
                                <p:cTn id="146" presetID="6" presetClass="entr" presetSubtype="16" fill="hold" nodeType="clickEffect">
                                  <p:stCondLst>
                                    <p:cond delay="0"/>
                                  </p:stCondLst>
                                  <p:childTnLst>
                                    <p:set>
                                      <p:cBhvr>
                                        <p:cTn id="147" dur="1" fill="hold">
                                          <p:stCondLst>
                                            <p:cond delay="0"/>
                                          </p:stCondLst>
                                        </p:cTn>
                                        <p:tgtEl>
                                          <p:spTgt spid="65"/>
                                        </p:tgtEl>
                                        <p:attrNameLst>
                                          <p:attrName>style.visibility</p:attrName>
                                        </p:attrNameLst>
                                      </p:cBhvr>
                                      <p:to>
                                        <p:strVal val="visible"/>
                                      </p:to>
                                    </p:set>
                                    <p:animEffect transition="in" filter="circle(in)">
                                      <p:cBhvr>
                                        <p:cTn id="148" dur="2000"/>
                                        <p:tgtEl>
                                          <p:spTgt spid="65"/>
                                        </p:tgtEl>
                                      </p:cBhvr>
                                    </p:animEffect>
                                  </p:childTnLst>
                                </p:cTn>
                              </p:par>
                              <p:par>
                                <p:cTn id="149" presetID="6" presetClass="entr" presetSubtype="16" fill="hold" nodeType="withEffect">
                                  <p:stCondLst>
                                    <p:cond delay="0"/>
                                  </p:stCondLst>
                                  <p:childTnLst>
                                    <p:set>
                                      <p:cBhvr>
                                        <p:cTn id="150" dur="1" fill="hold">
                                          <p:stCondLst>
                                            <p:cond delay="0"/>
                                          </p:stCondLst>
                                        </p:cTn>
                                        <p:tgtEl>
                                          <p:spTgt spid="67"/>
                                        </p:tgtEl>
                                        <p:attrNameLst>
                                          <p:attrName>style.visibility</p:attrName>
                                        </p:attrNameLst>
                                      </p:cBhvr>
                                      <p:to>
                                        <p:strVal val="visible"/>
                                      </p:to>
                                    </p:set>
                                    <p:animEffect transition="in" filter="circle(in)">
                                      <p:cBhvr>
                                        <p:cTn id="151" dur="2000"/>
                                        <p:tgtEl>
                                          <p:spTgt spid="67"/>
                                        </p:tgtEl>
                                      </p:cBhvr>
                                    </p:animEffect>
                                  </p:childTnLst>
                                </p:cTn>
                              </p:par>
                              <p:par>
                                <p:cTn id="152" presetID="6" presetClass="entr" presetSubtype="16" fill="hold" nodeType="withEffect">
                                  <p:stCondLst>
                                    <p:cond delay="0"/>
                                  </p:stCondLst>
                                  <p:childTnLst>
                                    <p:set>
                                      <p:cBhvr>
                                        <p:cTn id="153" dur="1" fill="hold">
                                          <p:stCondLst>
                                            <p:cond delay="0"/>
                                          </p:stCondLst>
                                        </p:cTn>
                                        <p:tgtEl>
                                          <p:spTgt spid="69"/>
                                        </p:tgtEl>
                                        <p:attrNameLst>
                                          <p:attrName>style.visibility</p:attrName>
                                        </p:attrNameLst>
                                      </p:cBhvr>
                                      <p:to>
                                        <p:strVal val="visible"/>
                                      </p:to>
                                    </p:set>
                                    <p:animEffect transition="in" filter="circle(in)">
                                      <p:cBhvr>
                                        <p:cTn id="154" dur="2000"/>
                                        <p:tgtEl>
                                          <p:spTgt spid="69"/>
                                        </p:tgtEl>
                                      </p:cBhvr>
                                    </p:animEffect>
                                  </p:childTnLst>
                                </p:cTn>
                              </p:par>
                              <p:par>
                                <p:cTn id="155" presetID="6" presetClass="entr" presetSubtype="16" fill="hold" grpId="0" nodeType="withEffect">
                                  <p:stCondLst>
                                    <p:cond delay="0"/>
                                  </p:stCondLst>
                                  <p:childTnLst>
                                    <p:set>
                                      <p:cBhvr>
                                        <p:cTn id="156" dur="1" fill="hold">
                                          <p:stCondLst>
                                            <p:cond delay="0"/>
                                          </p:stCondLst>
                                        </p:cTn>
                                        <p:tgtEl>
                                          <p:spTgt spid="70"/>
                                        </p:tgtEl>
                                        <p:attrNameLst>
                                          <p:attrName>style.visibility</p:attrName>
                                        </p:attrNameLst>
                                      </p:cBhvr>
                                      <p:to>
                                        <p:strVal val="visible"/>
                                      </p:to>
                                    </p:set>
                                    <p:animEffect transition="in" filter="circle(in)">
                                      <p:cBhvr>
                                        <p:cTn id="157" dur="2000"/>
                                        <p:tgtEl>
                                          <p:spTgt spid="70"/>
                                        </p:tgtEl>
                                      </p:cBhvr>
                                    </p:animEffect>
                                  </p:childTnLst>
                                </p:cTn>
                              </p:par>
                            </p:childTnLst>
                          </p:cTn>
                        </p:par>
                      </p:childTnLst>
                    </p:cTn>
                  </p:par>
                  <p:par>
                    <p:cTn id="158" fill="hold">
                      <p:stCondLst>
                        <p:cond delay="indefinite"/>
                      </p:stCondLst>
                      <p:childTnLst>
                        <p:par>
                          <p:cTn id="159" fill="hold">
                            <p:stCondLst>
                              <p:cond delay="0"/>
                            </p:stCondLst>
                            <p:childTnLst>
                              <p:par>
                                <p:cTn id="160" presetID="6" presetClass="entr" presetSubtype="16" fill="hold" nodeType="clickEffect">
                                  <p:stCondLst>
                                    <p:cond delay="0"/>
                                  </p:stCondLst>
                                  <p:childTnLst>
                                    <p:set>
                                      <p:cBhvr>
                                        <p:cTn id="161" dur="1" fill="hold">
                                          <p:stCondLst>
                                            <p:cond delay="0"/>
                                          </p:stCondLst>
                                        </p:cTn>
                                        <p:tgtEl>
                                          <p:spTgt spid="72"/>
                                        </p:tgtEl>
                                        <p:attrNameLst>
                                          <p:attrName>style.visibility</p:attrName>
                                        </p:attrNameLst>
                                      </p:cBhvr>
                                      <p:to>
                                        <p:strVal val="visible"/>
                                      </p:to>
                                    </p:set>
                                    <p:animEffect transition="in" filter="circle(in)">
                                      <p:cBhvr>
                                        <p:cTn id="162" dur="2000"/>
                                        <p:tgtEl>
                                          <p:spTgt spid="72"/>
                                        </p:tgtEl>
                                      </p:cBhvr>
                                    </p:animEffect>
                                  </p:childTnLst>
                                </p:cTn>
                              </p:par>
                              <p:par>
                                <p:cTn id="163" presetID="6" presetClass="entr" presetSubtype="16" fill="hold" nodeType="withEffect">
                                  <p:stCondLst>
                                    <p:cond delay="0"/>
                                  </p:stCondLst>
                                  <p:childTnLst>
                                    <p:set>
                                      <p:cBhvr>
                                        <p:cTn id="164" dur="1" fill="hold">
                                          <p:stCondLst>
                                            <p:cond delay="0"/>
                                          </p:stCondLst>
                                        </p:cTn>
                                        <p:tgtEl>
                                          <p:spTgt spid="74"/>
                                        </p:tgtEl>
                                        <p:attrNameLst>
                                          <p:attrName>style.visibility</p:attrName>
                                        </p:attrNameLst>
                                      </p:cBhvr>
                                      <p:to>
                                        <p:strVal val="visible"/>
                                      </p:to>
                                    </p:set>
                                    <p:animEffect transition="in" filter="circle(in)">
                                      <p:cBhvr>
                                        <p:cTn id="165" dur="2000"/>
                                        <p:tgtEl>
                                          <p:spTgt spid="74"/>
                                        </p:tgtEl>
                                      </p:cBhvr>
                                    </p:animEffect>
                                  </p:childTnLst>
                                </p:cTn>
                              </p:par>
                              <p:par>
                                <p:cTn id="166" presetID="6" presetClass="entr" presetSubtype="16" fill="hold" nodeType="withEffect">
                                  <p:stCondLst>
                                    <p:cond delay="0"/>
                                  </p:stCondLst>
                                  <p:childTnLst>
                                    <p:set>
                                      <p:cBhvr>
                                        <p:cTn id="167" dur="1" fill="hold">
                                          <p:stCondLst>
                                            <p:cond delay="0"/>
                                          </p:stCondLst>
                                        </p:cTn>
                                        <p:tgtEl>
                                          <p:spTgt spid="77"/>
                                        </p:tgtEl>
                                        <p:attrNameLst>
                                          <p:attrName>style.visibility</p:attrName>
                                        </p:attrNameLst>
                                      </p:cBhvr>
                                      <p:to>
                                        <p:strVal val="visible"/>
                                      </p:to>
                                    </p:set>
                                    <p:animEffect transition="in" filter="circle(in)">
                                      <p:cBhvr>
                                        <p:cTn id="168" dur="2000"/>
                                        <p:tgtEl>
                                          <p:spTgt spid="77"/>
                                        </p:tgtEl>
                                      </p:cBhvr>
                                    </p:animEffect>
                                  </p:childTnLst>
                                </p:cTn>
                              </p:par>
                              <p:par>
                                <p:cTn id="169" presetID="6" presetClass="entr" presetSubtype="16" fill="hold" grpId="0" nodeType="withEffect">
                                  <p:stCondLst>
                                    <p:cond delay="0"/>
                                  </p:stCondLst>
                                  <p:childTnLst>
                                    <p:set>
                                      <p:cBhvr>
                                        <p:cTn id="170" dur="1" fill="hold">
                                          <p:stCondLst>
                                            <p:cond delay="0"/>
                                          </p:stCondLst>
                                        </p:cTn>
                                        <p:tgtEl>
                                          <p:spTgt spid="79"/>
                                        </p:tgtEl>
                                        <p:attrNameLst>
                                          <p:attrName>style.visibility</p:attrName>
                                        </p:attrNameLst>
                                      </p:cBhvr>
                                      <p:to>
                                        <p:strVal val="visible"/>
                                      </p:to>
                                    </p:set>
                                    <p:animEffect transition="in" filter="circle(in)">
                                      <p:cBhvr>
                                        <p:cTn id="171" dur="2000"/>
                                        <p:tgtEl>
                                          <p:spTgt spid="79"/>
                                        </p:tgtEl>
                                      </p:cBhvr>
                                    </p:animEffect>
                                  </p:childTnLst>
                                </p:cTn>
                              </p:par>
                            </p:childTnLst>
                          </p:cTn>
                        </p:par>
                      </p:childTnLst>
                    </p:cTn>
                  </p:par>
                  <p:par>
                    <p:cTn id="172" fill="hold">
                      <p:stCondLst>
                        <p:cond delay="indefinite"/>
                      </p:stCondLst>
                      <p:childTnLst>
                        <p:par>
                          <p:cTn id="173" fill="hold">
                            <p:stCondLst>
                              <p:cond delay="0"/>
                            </p:stCondLst>
                            <p:childTnLst>
                              <p:par>
                                <p:cTn id="174" presetID="6" presetClass="entr" presetSubtype="16" fill="hold" nodeType="clickEffect">
                                  <p:stCondLst>
                                    <p:cond delay="0"/>
                                  </p:stCondLst>
                                  <p:childTnLst>
                                    <p:set>
                                      <p:cBhvr>
                                        <p:cTn id="175" dur="1" fill="hold">
                                          <p:stCondLst>
                                            <p:cond delay="0"/>
                                          </p:stCondLst>
                                        </p:cTn>
                                        <p:tgtEl>
                                          <p:spTgt spid="81"/>
                                        </p:tgtEl>
                                        <p:attrNameLst>
                                          <p:attrName>style.visibility</p:attrName>
                                        </p:attrNameLst>
                                      </p:cBhvr>
                                      <p:to>
                                        <p:strVal val="visible"/>
                                      </p:to>
                                    </p:set>
                                    <p:animEffect transition="in" filter="circle(in)">
                                      <p:cBhvr>
                                        <p:cTn id="176" dur="2000"/>
                                        <p:tgtEl>
                                          <p:spTgt spid="81"/>
                                        </p:tgtEl>
                                      </p:cBhvr>
                                    </p:animEffect>
                                  </p:childTnLst>
                                </p:cTn>
                              </p:par>
                              <p:par>
                                <p:cTn id="177" presetID="6" presetClass="entr" presetSubtype="16" fill="hold" nodeType="withEffect">
                                  <p:stCondLst>
                                    <p:cond delay="0"/>
                                  </p:stCondLst>
                                  <p:childTnLst>
                                    <p:set>
                                      <p:cBhvr>
                                        <p:cTn id="178" dur="1" fill="hold">
                                          <p:stCondLst>
                                            <p:cond delay="0"/>
                                          </p:stCondLst>
                                        </p:cTn>
                                        <p:tgtEl>
                                          <p:spTgt spid="83"/>
                                        </p:tgtEl>
                                        <p:attrNameLst>
                                          <p:attrName>style.visibility</p:attrName>
                                        </p:attrNameLst>
                                      </p:cBhvr>
                                      <p:to>
                                        <p:strVal val="visible"/>
                                      </p:to>
                                    </p:set>
                                    <p:animEffect transition="in" filter="circle(in)">
                                      <p:cBhvr>
                                        <p:cTn id="179" dur="2000"/>
                                        <p:tgtEl>
                                          <p:spTgt spid="83"/>
                                        </p:tgtEl>
                                      </p:cBhvr>
                                    </p:animEffect>
                                  </p:childTnLst>
                                </p:cTn>
                              </p:par>
                              <p:par>
                                <p:cTn id="180" presetID="6" presetClass="entr" presetSubtype="16" fill="hold" grpId="0" nodeType="withEffect">
                                  <p:stCondLst>
                                    <p:cond delay="0"/>
                                  </p:stCondLst>
                                  <p:childTnLst>
                                    <p:set>
                                      <p:cBhvr>
                                        <p:cTn id="181" dur="1" fill="hold">
                                          <p:stCondLst>
                                            <p:cond delay="0"/>
                                          </p:stCondLst>
                                        </p:cTn>
                                        <p:tgtEl>
                                          <p:spTgt spid="84"/>
                                        </p:tgtEl>
                                        <p:attrNameLst>
                                          <p:attrName>style.visibility</p:attrName>
                                        </p:attrNameLst>
                                      </p:cBhvr>
                                      <p:to>
                                        <p:strVal val="visible"/>
                                      </p:to>
                                    </p:set>
                                    <p:animEffect transition="in" filter="circle(in)">
                                      <p:cBhvr>
                                        <p:cTn id="182" dur="2000"/>
                                        <p:tgtEl>
                                          <p:spTgt spid="84"/>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88"/>
                                        </p:tgtEl>
                                        <p:attrNameLst>
                                          <p:attrName>style.visibility</p:attrName>
                                        </p:attrNameLst>
                                      </p:cBhvr>
                                      <p:to>
                                        <p:strVal val="visible"/>
                                      </p:to>
                                    </p:set>
                                    <p:animEffect transition="in" filter="barn(inVertical)">
                                      <p:cBhvr>
                                        <p:cTn id="187"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8" grpId="0"/>
      <p:bldP spid="19" grpId="0"/>
      <p:bldP spid="20" grpId="0"/>
      <p:bldP spid="21" grpId="0"/>
      <p:bldP spid="22" grpId="0"/>
      <p:bldP spid="23" grpId="0"/>
      <p:bldP spid="26" grpId="0"/>
      <p:bldP spid="29" grpId="0"/>
      <p:bldP spid="30" grpId="0"/>
      <p:bldP spid="62" grpId="0"/>
      <p:bldP spid="63" grpId="0"/>
      <p:bldP spid="70" grpId="0"/>
      <p:bldP spid="79" grpId="0"/>
      <p:bldP spid="84" grpId="0"/>
      <p:bldP spid="86" grpId="0"/>
      <p:bldP spid="8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02295" y="318052"/>
            <a:ext cx="5716565"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Bước 3: Vẽ các thành phần của vật thể</a:t>
            </a:r>
          </a:p>
        </p:txBody>
      </p:sp>
      <p:graphicFrame>
        <p:nvGraphicFramePr>
          <p:cNvPr id="3" name="Object 2"/>
          <p:cNvGraphicFramePr>
            <a:graphicFrameLocks noChangeAspect="1"/>
          </p:cNvGraphicFramePr>
          <p:nvPr>
            <p:extLst>
              <p:ext uri="{D42A27DB-BD31-4B8C-83A1-F6EECF244321}">
                <p14:modId xmlns:p14="http://schemas.microsoft.com/office/powerpoint/2010/main" val="3129982734"/>
              </p:ext>
            </p:extLst>
          </p:nvPr>
        </p:nvGraphicFramePr>
        <p:xfrm>
          <a:off x="2358886" y="1232453"/>
          <a:ext cx="9833113" cy="3949148"/>
        </p:xfrm>
        <a:graphic>
          <a:graphicData uri="http://schemas.openxmlformats.org/presentationml/2006/ole">
            <mc:AlternateContent xmlns:mc="http://schemas.openxmlformats.org/markup-compatibility/2006">
              <mc:Choice xmlns:v="urn:schemas-microsoft-com:vml" Requires="v">
                <p:oleObj spid="_x0000_s4107" name="PBrush" r:id="rId3" imgW="4638600" imgH="1790640" progId="">
                  <p:embed/>
                </p:oleObj>
              </mc:Choice>
              <mc:Fallback>
                <p:oleObj name="PBrush" r:id="rId3" imgW="4638600" imgH="1790640" progId="">
                  <p:embed/>
                  <p:pic>
                    <p:nvPicPr>
                      <p:cNvPr id="0" name=""/>
                      <p:cNvPicPr/>
                      <p:nvPr/>
                    </p:nvPicPr>
                    <p:blipFill>
                      <a:blip r:embed="rId4"/>
                      <a:stretch>
                        <a:fillRect/>
                      </a:stretch>
                    </p:blipFill>
                    <p:spPr>
                      <a:xfrm>
                        <a:off x="2358886" y="1232453"/>
                        <a:ext cx="9833113" cy="3949148"/>
                      </a:xfrm>
                      <a:prstGeom prst="rect">
                        <a:avLst/>
                      </a:prstGeom>
                    </p:spPr>
                  </p:pic>
                </p:oleObj>
              </mc:Fallback>
            </mc:AlternateContent>
          </a:graphicData>
        </a:graphic>
      </p:graphicFrame>
    </p:spTree>
    <p:extLst>
      <p:ext uri="{BB962C8B-B14F-4D97-AF65-F5344CB8AC3E}">
        <p14:creationId xmlns:p14="http://schemas.microsoft.com/office/powerpoint/2010/main" val="492329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78331" y="514858"/>
            <a:ext cx="9439444" cy="523220"/>
          </a:xfrm>
          <a:prstGeom prst="rect">
            <a:avLst/>
          </a:prstGeom>
          <a:noFill/>
        </p:spPr>
        <p:txBody>
          <a:bodyPr wrap="none" rtlCol="0">
            <a:spAutoFit/>
          </a:bodyPr>
          <a:lstStyle/>
          <a:p>
            <a:r>
              <a:rPr lang="en-US" sz="2800">
                <a:solidFill>
                  <a:srgbClr val="7030A0"/>
                </a:solidFill>
                <a:latin typeface="Times New Roman" panose="02020603050405020304" pitchFamily="18" charset="0"/>
                <a:cs typeface="Times New Roman" panose="02020603050405020304" pitchFamily="18" charset="0"/>
              </a:rPr>
              <a:t>Bước 4: Tẩy các đường phụ, đường khuất, tô đậm các cạnh thấy.</a:t>
            </a:r>
          </a:p>
        </p:txBody>
      </p:sp>
      <p:graphicFrame>
        <p:nvGraphicFramePr>
          <p:cNvPr id="3" name="Object 2"/>
          <p:cNvGraphicFramePr>
            <a:graphicFrameLocks noChangeAspect="1"/>
          </p:cNvGraphicFramePr>
          <p:nvPr>
            <p:extLst>
              <p:ext uri="{D42A27DB-BD31-4B8C-83A1-F6EECF244321}">
                <p14:modId xmlns:p14="http://schemas.microsoft.com/office/powerpoint/2010/main" val="1010687291"/>
              </p:ext>
            </p:extLst>
          </p:nvPr>
        </p:nvGraphicFramePr>
        <p:xfrm>
          <a:off x="2464844" y="1460310"/>
          <a:ext cx="8952931" cy="4667533"/>
        </p:xfrm>
        <a:graphic>
          <a:graphicData uri="http://schemas.openxmlformats.org/presentationml/2006/ole">
            <mc:AlternateContent xmlns:mc="http://schemas.openxmlformats.org/markup-compatibility/2006">
              <mc:Choice xmlns:v="urn:schemas-microsoft-com:vml" Requires="v">
                <p:oleObj spid="_x0000_s5131" name="PBrush" r:id="rId3" imgW="4657680" imgH="1924200" progId="">
                  <p:embed/>
                </p:oleObj>
              </mc:Choice>
              <mc:Fallback>
                <p:oleObj name="PBrush" r:id="rId3" imgW="4657680" imgH="1924200" progId="">
                  <p:embed/>
                  <p:pic>
                    <p:nvPicPr>
                      <p:cNvPr id="0" name=""/>
                      <p:cNvPicPr/>
                      <p:nvPr/>
                    </p:nvPicPr>
                    <p:blipFill>
                      <a:blip r:embed="rId4"/>
                      <a:stretch>
                        <a:fillRect/>
                      </a:stretch>
                    </p:blipFill>
                    <p:spPr>
                      <a:xfrm>
                        <a:off x="2464844" y="1460310"/>
                        <a:ext cx="8952931" cy="4667533"/>
                      </a:xfrm>
                      <a:prstGeom prst="rect">
                        <a:avLst/>
                      </a:prstGeom>
                    </p:spPr>
                  </p:pic>
                </p:oleObj>
              </mc:Fallback>
            </mc:AlternateContent>
          </a:graphicData>
        </a:graphic>
      </p:graphicFrame>
    </p:spTree>
    <p:extLst>
      <p:ext uri="{BB962C8B-B14F-4D97-AF65-F5344CB8AC3E}">
        <p14:creationId xmlns:p14="http://schemas.microsoft.com/office/powerpoint/2010/main" val="36807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08756" y="410817"/>
            <a:ext cx="2198038" cy="646331"/>
          </a:xfrm>
          <a:prstGeom prst="rect">
            <a:avLst/>
          </a:prstGeom>
          <a:noFill/>
        </p:spPr>
        <p:txBody>
          <a:bodyPr wrap="none" rtlCol="0">
            <a:spAutoFit/>
          </a:bodyPr>
          <a:lstStyle/>
          <a:p>
            <a:pPr algn="ctr"/>
            <a:r>
              <a:rPr lang="en-US" sz="3600" b="1" u="sng">
                <a:solidFill>
                  <a:srgbClr val="FF0000"/>
                </a:solidFill>
                <a:latin typeface="Times New Roman" panose="02020603050405020304" pitchFamily="18" charset="0"/>
                <a:cs typeface="Times New Roman" panose="02020603050405020304" pitchFamily="18" charset="0"/>
              </a:rPr>
              <a:t>Luyện tập</a:t>
            </a:r>
          </a:p>
        </p:txBody>
      </p:sp>
      <p:sp>
        <p:nvSpPr>
          <p:cNvPr id="3" name="TextBox 2"/>
          <p:cNvSpPr txBox="1"/>
          <p:nvPr/>
        </p:nvSpPr>
        <p:spPr>
          <a:xfrm>
            <a:off x="1603513" y="1258956"/>
            <a:ext cx="4814075" cy="954107"/>
          </a:xfrm>
          <a:prstGeom prst="rect">
            <a:avLst/>
          </a:prstGeom>
          <a:noFill/>
        </p:spPr>
        <p:txBody>
          <a:bodyPr wrap="none" rtlCol="0">
            <a:spAutoFit/>
          </a:bodyPr>
          <a:lstStyle/>
          <a:p>
            <a:r>
              <a:rPr lang="en-US" sz="2800">
                <a:solidFill>
                  <a:srgbClr val="FF0000"/>
                </a:solidFill>
                <a:latin typeface="Times New Roman" panose="02020603050405020304" pitchFamily="18" charset="0"/>
                <a:cs typeface="Times New Roman" panose="02020603050405020304" pitchFamily="18" charset="0"/>
              </a:rPr>
              <a:t>Phần trắc nghiệm.</a:t>
            </a:r>
          </a:p>
          <a:p>
            <a:r>
              <a:rPr lang="en-US" sz="2800">
                <a:solidFill>
                  <a:srgbClr val="002060"/>
                </a:solidFill>
                <a:latin typeface="Times New Roman" panose="02020603050405020304" pitchFamily="18" charset="0"/>
                <a:cs typeface="Times New Roman" panose="02020603050405020304" pitchFamily="18" charset="0"/>
              </a:rPr>
              <a:t>- GV Phát phiếu học tập cho HS</a:t>
            </a:r>
          </a:p>
        </p:txBody>
      </p:sp>
      <p:sp>
        <p:nvSpPr>
          <p:cNvPr id="6" name="TextBox 5"/>
          <p:cNvSpPr txBox="1"/>
          <p:nvPr/>
        </p:nvSpPr>
        <p:spPr>
          <a:xfrm>
            <a:off x="1603513" y="2414871"/>
            <a:ext cx="8282609" cy="1384995"/>
          </a:xfrm>
          <a:prstGeom prst="rect">
            <a:avLst/>
          </a:prstGeom>
          <a:noFill/>
        </p:spPr>
        <p:txBody>
          <a:bodyPr wrap="square" rtlCol="0">
            <a:spAutoFit/>
          </a:bodyPr>
          <a:lstStyle/>
          <a:p>
            <a:r>
              <a:rPr lang="en-US" sz="2800">
                <a:solidFill>
                  <a:srgbClr val="00B050"/>
                </a:solidFill>
                <a:latin typeface="Times New Roman" panose="02020603050405020304" pitchFamily="18" charset="0"/>
                <a:cs typeface="Times New Roman" panose="02020603050405020304" pitchFamily="18" charset="0"/>
              </a:rPr>
              <a:t>Phần Tự Luận: </a:t>
            </a:r>
          </a:p>
          <a:p>
            <a:r>
              <a:rPr lang="en-US" sz="2800">
                <a:solidFill>
                  <a:srgbClr val="00B050"/>
                </a:solidFill>
                <a:latin typeface="Times New Roman" panose="02020603050405020304" pitchFamily="18" charset="0"/>
                <a:cs typeface="Times New Roman" panose="02020603050405020304" pitchFamily="18" charset="0"/>
              </a:rPr>
              <a:t>- Làm các bài tập ở phần luyện tập trang 68 và phần thực hành trang 70</a:t>
            </a:r>
          </a:p>
        </p:txBody>
      </p:sp>
    </p:spTree>
    <p:extLst>
      <p:ext uri="{BB962C8B-B14F-4D97-AF65-F5344CB8AC3E}">
        <p14:creationId xmlns:p14="http://schemas.microsoft.com/office/powerpoint/2010/main" val="1510388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wipe(down)">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wipe(down)">
                                      <p:cBhvr>
                                        <p:cTn id="2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630018" y="1007165"/>
            <a:ext cx="9183756" cy="2849218"/>
          </a:xfrm>
          <a:prstGeom prst="rect">
            <a:avLst/>
          </a:prstGeom>
          <a:noFill/>
          <a:ln>
            <a:noFill/>
          </a:ln>
        </p:spPr>
      </p:pic>
      <p:sp>
        <p:nvSpPr>
          <p:cNvPr id="5" name="TextBox 4"/>
          <p:cNvSpPr txBox="1"/>
          <p:nvPr/>
        </p:nvSpPr>
        <p:spPr>
          <a:xfrm>
            <a:off x="1630018" y="318052"/>
            <a:ext cx="5147563" cy="523220"/>
          </a:xfrm>
          <a:prstGeom prst="rect">
            <a:avLst/>
          </a:prstGeom>
          <a:noFill/>
        </p:spPr>
        <p:txBody>
          <a:bodyPr wrap="none" rtlCol="0">
            <a:spAutoFit/>
          </a:bodyPr>
          <a:lstStyle/>
          <a:p>
            <a:r>
              <a:rPr lang="en-US" sz="2800" b="1">
                <a:solidFill>
                  <a:srgbClr val="00B050"/>
                </a:solidFill>
                <a:latin typeface="Times New Roman" panose="02020603050405020304" pitchFamily="18" charset="0"/>
                <a:cs typeface="Times New Roman" panose="02020603050405020304" pitchFamily="18" charset="0"/>
              </a:rPr>
              <a:t>Bài tập phần luyện tập trang 68.</a:t>
            </a:r>
          </a:p>
        </p:txBody>
      </p:sp>
      <p:sp>
        <p:nvSpPr>
          <p:cNvPr id="6" name="Rectangle 5"/>
          <p:cNvSpPr/>
          <p:nvPr/>
        </p:nvSpPr>
        <p:spPr>
          <a:xfrm>
            <a:off x="1470992" y="4152674"/>
            <a:ext cx="10535478" cy="1936428"/>
          </a:xfrm>
          <a:prstGeom prst="rect">
            <a:avLst/>
          </a:prstGeom>
        </p:spPr>
        <p:txBody>
          <a:bodyPr wrap="square">
            <a:spAutoFit/>
          </a:bodyPr>
          <a:lstStyle/>
          <a:p>
            <a:pPr marL="228600" algn="just">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Quan sát hình 11.2 trả lời các câu hỏi sau:</a:t>
            </a:r>
          </a:p>
          <a:p>
            <a:pPr marL="228600" algn="just">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1</a:t>
            </a:r>
            <a:r>
              <a:rPr lang="en-US" sz="2800">
                <a:latin typeface="Times New Roman" panose="02020603050405020304" pitchFamily="18" charset="0"/>
                <a:ea typeface="Calibri" panose="020F0502020204030204" pitchFamily="34" charset="0"/>
                <a:cs typeface="Times New Roman" panose="02020603050405020304" pitchFamily="18" charset="0"/>
              </a:rPr>
              <a:t>: Hình nào là hình chiếu trục đo vuông góc đều, hình nào là hình chiếu trục đo xiên góc cân?</a:t>
            </a:r>
          </a:p>
          <a:p>
            <a:pPr marL="228600" algn="just">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2:</a:t>
            </a:r>
            <a:r>
              <a:rPr lang="en-US" sz="2800">
                <a:latin typeface="Times New Roman" panose="02020603050405020304" pitchFamily="18" charset="0"/>
                <a:ea typeface="Calibri" panose="020F0502020204030204" pitchFamily="34" charset="0"/>
                <a:cs typeface="Times New Roman" panose="02020603050405020304" pitchFamily="18" charset="0"/>
              </a:rPr>
              <a:t> Cặp hình nào là hình chiếu trục đo của cùng một vật thể?</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35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circle(in)">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circle(in)">
                                      <p:cBhvr>
                                        <p:cTn id="22" dur="2000"/>
                                        <p:tgtEl>
                                          <p:spTgt spid="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wipe(down)">
                                      <p:cBhvr>
                                        <p:cTn id="2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6734" y="207974"/>
            <a:ext cx="8911687" cy="496726"/>
          </a:xfrm>
        </p:spPr>
        <p:txBody>
          <a:bodyPr>
            <a:normAutofit fontScale="90000"/>
          </a:bodyPr>
          <a:lstStyle/>
          <a:p>
            <a:r>
              <a:rPr lang="en-US" sz="2800" b="1" u="sng">
                <a:solidFill>
                  <a:srgbClr val="00B050"/>
                </a:solidFill>
                <a:latin typeface="Times New Roman" panose="02020603050405020304" pitchFamily="18" charset="0"/>
                <a:cs typeface="Times New Roman" panose="02020603050405020304" pitchFamily="18" charset="0"/>
              </a:rPr>
              <a:t>Trả lời:</a:t>
            </a:r>
          </a:p>
        </p:txBody>
      </p:sp>
      <p:sp>
        <p:nvSpPr>
          <p:cNvPr id="4" name="Rectangle 3"/>
          <p:cNvSpPr/>
          <p:nvPr/>
        </p:nvSpPr>
        <p:spPr>
          <a:xfrm>
            <a:off x="2186609" y="3553918"/>
            <a:ext cx="9859617" cy="2858475"/>
          </a:xfrm>
          <a:prstGeom prst="rect">
            <a:avLst/>
          </a:prstGeom>
        </p:spPr>
        <p:txBody>
          <a:bodyPr wrap="square">
            <a:spAutoFit/>
          </a:bodyPr>
          <a:lstStyle/>
          <a:p>
            <a:pPr marL="228600">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1: </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Hình chiếu trục đo vuông góc đều là các hình: 2 – 4 – 5.</a:t>
            </a: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Hình chiếu trục đo xiên góc cân là các hình: 1 – 3 – 6.</a:t>
            </a:r>
          </a:p>
          <a:p>
            <a:pPr marL="228600">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2:</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Các cặp là hình chiếu trục đo của một vật thể là:</a:t>
            </a: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1 – 5; 3 – 4; 2 – 6.</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2524539" y="704700"/>
            <a:ext cx="9183756" cy="2849218"/>
          </a:xfrm>
          <a:prstGeom prst="rect">
            <a:avLst/>
          </a:prstGeom>
          <a:noFill/>
          <a:ln>
            <a:noFill/>
          </a:ln>
        </p:spPr>
      </p:pic>
    </p:spTree>
    <p:extLst>
      <p:ext uri="{BB962C8B-B14F-4D97-AF65-F5344CB8AC3E}">
        <p14:creationId xmlns:p14="http://schemas.microsoft.com/office/powerpoint/2010/main" val="1327386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wipe(down)">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circle(in)">
                                      <p:cBhvr>
                                        <p:cTn id="22" dur="20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wipe(down)">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barn(inVertical)">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wipe(down)">
                                      <p:cBhvr>
                                        <p:cTn id="37" dur="500"/>
                                        <p:tgtEl>
                                          <p:spTgt spid="4">
                                            <p:txEl>
                                              <p:pRg st="4" end="4"/>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Effect transition="in" filter="wipe(down)">
                                      <p:cBhvr>
                                        <p:cTn id="40"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p:cNvCxnSpPr/>
          <p:nvPr/>
        </p:nvCxnSpPr>
        <p:spPr>
          <a:xfrm flipH="1">
            <a:off x="5434013" y="4203700"/>
            <a:ext cx="1947862" cy="80327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flipH="1" flipV="1">
            <a:off x="5440363" y="4016375"/>
            <a:ext cx="15875" cy="96837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7" name="Straight Connector 16"/>
          <p:cNvCxnSpPr/>
          <p:nvPr/>
        </p:nvCxnSpPr>
        <p:spPr>
          <a:xfrm flipV="1">
            <a:off x="5448300" y="3206750"/>
            <a:ext cx="1912938" cy="80962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9" name="Straight Connector 18"/>
          <p:cNvCxnSpPr/>
          <p:nvPr/>
        </p:nvCxnSpPr>
        <p:spPr>
          <a:xfrm flipH="1" flipV="1">
            <a:off x="6397625" y="2724150"/>
            <a:ext cx="963613" cy="482600"/>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21" name="Straight Connector 20"/>
          <p:cNvCxnSpPr/>
          <p:nvPr/>
        </p:nvCxnSpPr>
        <p:spPr>
          <a:xfrm flipH="1" flipV="1">
            <a:off x="3971925" y="3284538"/>
            <a:ext cx="1468438" cy="73183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9" name="Straight Connector 28"/>
          <p:cNvCxnSpPr>
            <a:endCxn id="55" idx="2"/>
          </p:cNvCxnSpPr>
          <p:nvPr/>
        </p:nvCxnSpPr>
        <p:spPr>
          <a:xfrm flipV="1">
            <a:off x="3956050" y="2833688"/>
            <a:ext cx="984250" cy="43973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956050" y="4276725"/>
            <a:ext cx="1490663" cy="72072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33" name="Straight Connector 32"/>
          <p:cNvCxnSpPr/>
          <p:nvPr/>
        </p:nvCxnSpPr>
        <p:spPr>
          <a:xfrm>
            <a:off x="3970338" y="3262313"/>
            <a:ext cx="0" cy="1014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Flowchart: Magnetic Disk 54"/>
          <p:cNvSpPr/>
          <p:nvPr/>
        </p:nvSpPr>
        <p:spPr>
          <a:xfrm>
            <a:off x="4940300" y="2051050"/>
            <a:ext cx="1460500" cy="1565275"/>
          </a:xfrm>
          <a:prstGeom prst="flowChartMagneticDisk">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Oval 58"/>
          <p:cNvSpPr/>
          <p:nvPr/>
        </p:nvSpPr>
        <p:spPr>
          <a:xfrm>
            <a:off x="5395913" y="2219325"/>
            <a:ext cx="587375" cy="206375"/>
          </a:xfrm>
          <a:prstGeom prst="ellipse">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0" name="Straight Connector 69"/>
          <p:cNvCxnSpPr/>
          <p:nvPr/>
        </p:nvCxnSpPr>
        <p:spPr>
          <a:xfrm flipH="1" flipV="1">
            <a:off x="7353300" y="3206750"/>
            <a:ext cx="7938" cy="9969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252870" y="450574"/>
            <a:ext cx="3823483" cy="523220"/>
          </a:xfrm>
          <a:prstGeom prst="rect">
            <a:avLst/>
          </a:prstGeom>
          <a:noFill/>
        </p:spPr>
        <p:txBody>
          <a:bodyPr wrap="none" rtlCol="0">
            <a:spAutoFit/>
          </a:bodyPr>
          <a:lstStyle/>
          <a:p>
            <a:r>
              <a:rPr lang="en-US" sz="2800" b="1">
                <a:solidFill>
                  <a:srgbClr val="C00000"/>
                </a:solidFill>
                <a:latin typeface="Times New Roman" panose="02020603050405020304" pitchFamily="18" charset="0"/>
                <a:cs typeface="Times New Roman" panose="02020603050405020304" pitchFamily="18" charset="0"/>
              </a:rPr>
              <a:t>Bài thực hành trang 70.</a:t>
            </a:r>
          </a:p>
        </p:txBody>
      </p:sp>
      <p:sp>
        <p:nvSpPr>
          <p:cNvPr id="3" name="TextBox 2"/>
          <p:cNvSpPr txBox="1"/>
          <p:nvPr/>
        </p:nvSpPr>
        <p:spPr>
          <a:xfrm>
            <a:off x="2252870" y="973794"/>
            <a:ext cx="1231427" cy="523220"/>
          </a:xfrm>
          <a:prstGeom prst="rect">
            <a:avLst/>
          </a:prstGeom>
          <a:noFill/>
        </p:spPr>
        <p:txBody>
          <a:bodyPr wrap="none" rtlCol="0">
            <a:spAutoFit/>
          </a:bodyPr>
          <a:lstStyle/>
          <a:p>
            <a:r>
              <a:rPr lang="en-US" sz="2800" b="1">
                <a:solidFill>
                  <a:srgbClr val="00B0F0"/>
                </a:solidFill>
                <a:latin typeface="Times New Roman" panose="02020603050405020304" pitchFamily="18" charset="0"/>
                <a:cs typeface="Times New Roman" panose="02020603050405020304" pitchFamily="18" charset="0"/>
              </a:rPr>
              <a:t>Gối đỡ</a:t>
            </a:r>
          </a:p>
        </p:txBody>
      </p:sp>
    </p:spTree>
    <p:extLst>
      <p:ext uri="{BB962C8B-B14F-4D97-AF65-F5344CB8AC3E}">
        <p14:creationId xmlns:p14="http://schemas.microsoft.com/office/powerpoint/2010/main" val="3176552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down)">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circle(in)">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70"/>
                                        </p:tgtEl>
                                        <p:attrNameLst>
                                          <p:attrName>style.visibility</p:attrName>
                                        </p:attrNameLst>
                                      </p:cBhvr>
                                      <p:to>
                                        <p:strVal val="visible"/>
                                      </p:to>
                                    </p:set>
                                    <p:animEffect transition="in" filter="circle(in)">
                                      <p:cBhvr>
                                        <p:cTn id="32" dur="2000"/>
                                        <p:tgtEl>
                                          <p:spTgt spid="70"/>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circle(in)">
                                      <p:cBhvr>
                                        <p:cTn id="37" dur="2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circle(in)">
                                      <p:cBhvr>
                                        <p:cTn id="42" dur="20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3"/>
                                        </p:tgtEl>
                                        <p:attrNameLst>
                                          <p:attrName>style.visibility</p:attrName>
                                        </p:attrNameLst>
                                      </p:cBhvr>
                                      <p:to>
                                        <p:strVal val="visible"/>
                                      </p:to>
                                    </p:set>
                                    <p:animEffect transition="in" filter="circle(in)">
                                      <p:cBhvr>
                                        <p:cTn id="47" dur="2000"/>
                                        <p:tgtEl>
                                          <p:spTgt spid="33"/>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circle(in)">
                                      <p:cBhvr>
                                        <p:cTn id="52" dur="20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circle(in)">
                                      <p:cBhvr>
                                        <p:cTn id="57" dur="20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55"/>
                                        </p:tgtEl>
                                        <p:attrNameLst>
                                          <p:attrName>style.visibility</p:attrName>
                                        </p:attrNameLst>
                                      </p:cBhvr>
                                      <p:to>
                                        <p:strVal val="visible"/>
                                      </p:to>
                                    </p:set>
                                    <p:animEffect transition="in" filter="circle(in)">
                                      <p:cBhvr>
                                        <p:cTn id="62" dur="2000"/>
                                        <p:tgtEl>
                                          <p:spTgt spid="55"/>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59"/>
                                        </p:tgtEl>
                                        <p:attrNameLst>
                                          <p:attrName>style.visibility</p:attrName>
                                        </p:attrNameLst>
                                      </p:cBhvr>
                                      <p:to>
                                        <p:strVal val="visible"/>
                                      </p:to>
                                    </p:set>
                                    <p:animEffect transition="in" filter="circle(in)">
                                      <p:cBhvr>
                                        <p:cTn id="67" dur="2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9" grpId="0" animBg="1"/>
      <p:bldP spid="2" grpId="0"/>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p:cNvCxnSpPr/>
          <p:nvPr/>
        </p:nvCxnSpPr>
        <p:spPr>
          <a:xfrm flipH="1">
            <a:off x="4637883" y="3721100"/>
            <a:ext cx="2159792" cy="88423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flipV="1">
            <a:off x="4614863" y="4117975"/>
            <a:ext cx="9525" cy="487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4611688" y="3384550"/>
            <a:ext cx="1077912" cy="7286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5689600" y="2847975"/>
            <a:ext cx="0" cy="5524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689600" y="2406650"/>
            <a:ext cx="1108075" cy="4603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flipV="1">
            <a:off x="5365750" y="1487884"/>
            <a:ext cx="1431926" cy="91876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3296048" y="3200993"/>
            <a:ext cx="1320403" cy="91222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flipV="1">
            <a:off x="3285730" y="3748881"/>
            <a:ext cx="1341834" cy="85645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4264025" y="1489075"/>
            <a:ext cx="1101725" cy="476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3301603" y="2573338"/>
            <a:ext cx="962818" cy="6199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3285730" y="3210322"/>
            <a:ext cx="6350" cy="5238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6797675" y="2406650"/>
            <a:ext cx="15875" cy="13144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4583904" y="2194718"/>
            <a:ext cx="0" cy="608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334793" y="2661445"/>
            <a:ext cx="0" cy="5699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V="1">
            <a:off x="4617243" y="1878805"/>
            <a:ext cx="704850" cy="3159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5341937" y="2325687"/>
            <a:ext cx="704850" cy="31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5334793" y="1854596"/>
            <a:ext cx="711994" cy="4536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3995338" y="2810466"/>
            <a:ext cx="585791" cy="36671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4683917" y="3246241"/>
            <a:ext cx="638176" cy="38814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4010819" y="3193059"/>
            <a:ext cx="661985" cy="441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H="1" flipV="1">
            <a:off x="5365750" y="2662238"/>
            <a:ext cx="330200" cy="2000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438400" y="834887"/>
            <a:ext cx="603050" cy="523220"/>
          </a:xfrm>
          <a:prstGeom prst="rect">
            <a:avLst/>
          </a:prstGeom>
          <a:noFill/>
        </p:spPr>
        <p:txBody>
          <a:bodyPr wrap="none" rtlCol="0">
            <a:spAutoFit/>
          </a:bodyPr>
          <a:lstStyle/>
          <a:p>
            <a:r>
              <a:rPr lang="en-US" sz="2800">
                <a:solidFill>
                  <a:srgbClr val="00B0F0"/>
                </a:solidFill>
                <a:latin typeface="Times New Roman" panose="02020603050405020304" pitchFamily="18" charset="0"/>
                <a:cs typeface="Times New Roman" panose="02020603050405020304" pitchFamily="18" charset="0"/>
              </a:rPr>
              <a:t>Đế</a:t>
            </a:r>
          </a:p>
        </p:txBody>
      </p:sp>
      <p:cxnSp>
        <p:nvCxnSpPr>
          <p:cNvPr id="34" name="Straight Connector 33"/>
          <p:cNvCxnSpPr/>
          <p:nvPr/>
        </p:nvCxnSpPr>
        <p:spPr>
          <a:xfrm flipH="1" flipV="1">
            <a:off x="4275534" y="1965325"/>
            <a:ext cx="308370" cy="22165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266009" y="1965325"/>
            <a:ext cx="0" cy="608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334793" y="1878805"/>
            <a:ext cx="0" cy="59134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4152900" y="2470149"/>
            <a:ext cx="1189037" cy="7760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348287" y="2475903"/>
            <a:ext cx="131763" cy="9009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126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circle(in)">
                                      <p:cBhvr>
                                        <p:cTn id="12" dur="20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down)">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down)">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0"/>
                                        </p:tgtEl>
                                        <p:attrNameLst>
                                          <p:attrName>style.visibility</p:attrName>
                                        </p:attrNameLst>
                                      </p:cBhvr>
                                      <p:to>
                                        <p:strVal val="visible"/>
                                      </p:to>
                                    </p:set>
                                    <p:animEffect transition="in" filter="wipe(down)">
                                      <p:cBhvr>
                                        <p:cTn id="42" dur="500"/>
                                        <p:tgtEl>
                                          <p:spTgt spid="30"/>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circle(in)">
                                      <p:cBhvr>
                                        <p:cTn id="47" dur="2000"/>
                                        <p:tgtEl>
                                          <p:spTgt spid="28"/>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circle(in)">
                                      <p:cBhvr>
                                        <p:cTn id="52" dur="20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circle(in)">
                                      <p:cBhvr>
                                        <p:cTn id="57" dur="2000"/>
                                        <p:tgtEl>
                                          <p:spTgt spid="3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wipe(down)">
                                      <p:cBhvr>
                                        <p:cTn id="62" dur="500"/>
                                        <p:tgtEl>
                                          <p:spTgt spid="4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38"/>
                                        </p:tgtEl>
                                        <p:attrNameLst>
                                          <p:attrName>style.visibility</p:attrName>
                                        </p:attrNameLst>
                                      </p:cBhvr>
                                      <p:to>
                                        <p:strVal val="visible"/>
                                      </p:to>
                                    </p:set>
                                    <p:animEffect transition="in" filter="wipe(down)">
                                      <p:cBhvr>
                                        <p:cTn id="67" dur="500"/>
                                        <p:tgtEl>
                                          <p:spTgt spid="38"/>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40"/>
                                        </p:tgtEl>
                                        <p:attrNameLst>
                                          <p:attrName>style.visibility</p:attrName>
                                        </p:attrNameLst>
                                      </p:cBhvr>
                                      <p:to>
                                        <p:strVal val="visible"/>
                                      </p:to>
                                    </p:set>
                                    <p:animEffect transition="in" filter="wipe(down)">
                                      <p:cBhvr>
                                        <p:cTn id="72" dur="500"/>
                                        <p:tgtEl>
                                          <p:spTgt spid="40"/>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wipe(down)">
                                      <p:cBhvr>
                                        <p:cTn id="77" dur="500"/>
                                        <p:tgtEl>
                                          <p:spTgt spid="34"/>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100"/>
                                        </p:tgtEl>
                                        <p:attrNameLst>
                                          <p:attrName>style.visibility</p:attrName>
                                        </p:attrNameLst>
                                      </p:cBhvr>
                                      <p:to>
                                        <p:strVal val="visible"/>
                                      </p:to>
                                    </p:set>
                                    <p:animEffect transition="in" filter="wipe(down)">
                                      <p:cBhvr>
                                        <p:cTn id="82" dur="500"/>
                                        <p:tgtEl>
                                          <p:spTgt spid="100"/>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68"/>
                                        </p:tgtEl>
                                        <p:attrNameLst>
                                          <p:attrName>style.visibility</p:attrName>
                                        </p:attrNameLst>
                                      </p:cBhvr>
                                      <p:to>
                                        <p:strVal val="visible"/>
                                      </p:to>
                                    </p:set>
                                    <p:animEffect transition="in" filter="wipe(down)">
                                      <p:cBhvr>
                                        <p:cTn id="87" dur="500"/>
                                        <p:tgtEl>
                                          <p:spTgt spid="68"/>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nodeType="clickEffect">
                                  <p:stCondLst>
                                    <p:cond delay="0"/>
                                  </p:stCondLst>
                                  <p:childTnLst>
                                    <p:set>
                                      <p:cBhvr>
                                        <p:cTn id="91" dur="1" fill="hold">
                                          <p:stCondLst>
                                            <p:cond delay="0"/>
                                          </p:stCondLst>
                                        </p:cTn>
                                        <p:tgtEl>
                                          <p:spTgt spid="69"/>
                                        </p:tgtEl>
                                        <p:attrNameLst>
                                          <p:attrName>style.visibility</p:attrName>
                                        </p:attrNameLst>
                                      </p:cBhvr>
                                      <p:to>
                                        <p:strVal val="visible"/>
                                      </p:to>
                                    </p:set>
                                    <p:animEffect transition="in" filter="barn(inVertical)">
                                      <p:cBhvr>
                                        <p:cTn id="92" dur="500"/>
                                        <p:tgtEl>
                                          <p:spTgt spid="6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nodeType="clickEffect">
                                  <p:stCondLst>
                                    <p:cond delay="0"/>
                                  </p:stCondLst>
                                  <p:childTnLst>
                                    <p:set>
                                      <p:cBhvr>
                                        <p:cTn id="96" dur="1" fill="hold">
                                          <p:stCondLst>
                                            <p:cond delay="0"/>
                                          </p:stCondLst>
                                        </p:cTn>
                                        <p:tgtEl>
                                          <p:spTgt spid="71"/>
                                        </p:tgtEl>
                                        <p:attrNameLst>
                                          <p:attrName>style.visibility</p:attrName>
                                        </p:attrNameLst>
                                      </p:cBhvr>
                                      <p:to>
                                        <p:strVal val="visible"/>
                                      </p:to>
                                    </p:set>
                                    <p:animEffect transition="in" filter="wipe(down)">
                                      <p:cBhvr>
                                        <p:cTn id="97" dur="500"/>
                                        <p:tgtEl>
                                          <p:spTgt spid="71"/>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57"/>
                                        </p:tgtEl>
                                        <p:attrNameLst>
                                          <p:attrName>style.visibility</p:attrName>
                                        </p:attrNameLst>
                                      </p:cBhvr>
                                      <p:to>
                                        <p:strVal val="visible"/>
                                      </p:to>
                                    </p:set>
                                    <p:animEffect transition="in" filter="wipe(down)">
                                      <p:cBhvr>
                                        <p:cTn id="102" dur="500"/>
                                        <p:tgtEl>
                                          <p:spTgt spid="57"/>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nodeType="clickEffect">
                                  <p:stCondLst>
                                    <p:cond delay="0"/>
                                  </p:stCondLst>
                                  <p:childTnLst>
                                    <p:set>
                                      <p:cBhvr>
                                        <p:cTn id="106" dur="1" fill="hold">
                                          <p:stCondLst>
                                            <p:cond delay="0"/>
                                          </p:stCondLst>
                                        </p:cTn>
                                        <p:tgtEl>
                                          <p:spTgt spid="59"/>
                                        </p:tgtEl>
                                        <p:attrNameLst>
                                          <p:attrName>style.visibility</p:attrName>
                                        </p:attrNameLst>
                                      </p:cBhvr>
                                      <p:to>
                                        <p:strVal val="visible"/>
                                      </p:to>
                                    </p:set>
                                    <p:animEffect transition="in" filter="wipe(down)">
                                      <p:cBhvr>
                                        <p:cTn id="107" dur="500"/>
                                        <p:tgtEl>
                                          <p:spTgt spid="59"/>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nodeType="clickEffect">
                                  <p:stCondLst>
                                    <p:cond delay="0"/>
                                  </p:stCondLst>
                                  <p:childTnLst>
                                    <p:set>
                                      <p:cBhvr>
                                        <p:cTn id="111" dur="1" fill="hold">
                                          <p:stCondLst>
                                            <p:cond delay="0"/>
                                          </p:stCondLst>
                                        </p:cTn>
                                        <p:tgtEl>
                                          <p:spTgt spid="73"/>
                                        </p:tgtEl>
                                        <p:attrNameLst>
                                          <p:attrName>style.visibility</p:attrName>
                                        </p:attrNameLst>
                                      </p:cBhvr>
                                      <p:to>
                                        <p:strVal val="visible"/>
                                      </p:to>
                                    </p:set>
                                    <p:animEffect transition="in" filter="wipe(down)">
                                      <p:cBhvr>
                                        <p:cTn id="112" dur="500"/>
                                        <p:tgtEl>
                                          <p:spTgt spid="73"/>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74"/>
                                        </p:tgtEl>
                                        <p:attrNameLst>
                                          <p:attrName>style.visibility</p:attrName>
                                        </p:attrNameLst>
                                      </p:cBhvr>
                                      <p:to>
                                        <p:strVal val="visible"/>
                                      </p:to>
                                    </p:set>
                                    <p:animEffect transition="in" filter="wipe(down)">
                                      <p:cBhvr>
                                        <p:cTn id="117" dur="500"/>
                                        <p:tgtEl>
                                          <p:spTgt spid="74"/>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nodeType="clickEffect">
                                  <p:stCondLst>
                                    <p:cond delay="0"/>
                                  </p:stCondLst>
                                  <p:childTnLst>
                                    <p:set>
                                      <p:cBhvr>
                                        <p:cTn id="121" dur="1" fill="hold">
                                          <p:stCondLst>
                                            <p:cond delay="0"/>
                                          </p:stCondLst>
                                        </p:cTn>
                                        <p:tgtEl>
                                          <p:spTgt spid="81"/>
                                        </p:tgtEl>
                                        <p:attrNameLst>
                                          <p:attrName>style.visibility</p:attrName>
                                        </p:attrNameLst>
                                      </p:cBhvr>
                                      <p:to>
                                        <p:strVal val="visible"/>
                                      </p:to>
                                    </p:set>
                                    <p:animEffect transition="in" filter="wipe(down)">
                                      <p:cBhvr>
                                        <p:cTn id="122" dur="500"/>
                                        <p:tgtEl>
                                          <p:spTgt spid="81"/>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nodeType="clickEffect">
                                  <p:stCondLst>
                                    <p:cond delay="0"/>
                                  </p:stCondLst>
                                  <p:childTnLst>
                                    <p:set>
                                      <p:cBhvr>
                                        <p:cTn id="126" dur="1" fill="hold">
                                          <p:stCondLst>
                                            <p:cond delay="0"/>
                                          </p:stCondLst>
                                        </p:cTn>
                                        <p:tgtEl>
                                          <p:spTgt spid="44"/>
                                        </p:tgtEl>
                                        <p:attrNameLst>
                                          <p:attrName>style.visibility</p:attrName>
                                        </p:attrNameLst>
                                      </p:cBhvr>
                                      <p:to>
                                        <p:strVal val="visible"/>
                                      </p:to>
                                    </p:set>
                                    <p:animEffect transition="in" filter="wipe(down)">
                                      <p:cBhvr>
                                        <p:cTn id="127" dur="500"/>
                                        <p:tgtEl>
                                          <p:spTgt spid="44"/>
                                        </p:tgtEl>
                                      </p:cBhvr>
                                    </p:animEffect>
                                  </p:childTnLst>
                                </p:cTn>
                              </p:par>
                            </p:childTnLst>
                          </p:cTn>
                        </p:par>
                      </p:childTnLst>
                    </p:cTn>
                  </p:par>
                  <p:par>
                    <p:cTn id="128" fill="hold">
                      <p:stCondLst>
                        <p:cond delay="indefinite"/>
                      </p:stCondLst>
                      <p:childTnLst>
                        <p:par>
                          <p:cTn id="129" fill="hold">
                            <p:stCondLst>
                              <p:cond delay="0"/>
                            </p:stCondLst>
                            <p:childTnLst>
                              <p:par>
                                <p:cTn id="130" presetID="6" presetClass="entr" presetSubtype="16" fill="hold" nodeType="clickEffect">
                                  <p:stCondLst>
                                    <p:cond delay="0"/>
                                  </p:stCondLst>
                                  <p:childTnLst>
                                    <p:set>
                                      <p:cBhvr>
                                        <p:cTn id="131" dur="1" fill="hold">
                                          <p:stCondLst>
                                            <p:cond delay="0"/>
                                          </p:stCondLst>
                                        </p:cTn>
                                        <p:tgtEl>
                                          <p:spTgt spid="47"/>
                                        </p:tgtEl>
                                        <p:attrNameLst>
                                          <p:attrName>style.visibility</p:attrName>
                                        </p:attrNameLst>
                                      </p:cBhvr>
                                      <p:to>
                                        <p:strVal val="visible"/>
                                      </p:to>
                                    </p:set>
                                    <p:animEffect transition="in" filter="circle(in)">
                                      <p:cBhvr>
                                        <p:cTn id="132" dur="2000"/>
                                        <p:tgtEl>
                                          <p:spTgt spid="47"/>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4" fill="hold" nodeType="clickEffect">
                                  <p:stCondLst>
                                    <p:cond delay="0"/>
                                  </p:stCondLst>
                                  <p:childTnLst>
                                    <p:set>
                                      <p:cBhvr>
                                        <p:cTn id="136" dur="1" fill="hold">
                                          <p:stCondLst>
                                            <p:cond delay="0"/>
                                          </p:stCondLst>
                                        </p:cTn>
                                        <p:tgtEl>
                                          <p:spTgt spid="49"/>
                                        </p:tgtEl>
                                        <p:attrNameLst>
                                          <p:attrName>style.visibility</p:attrName>
                                        </p:attrNameLst>
                                      </p:cBhvr>
                                      <p:to>
                                        <p:strVal val="visible"/>
                                      </p:to>
                                    </p:set>
                                    <p:animEffect transition="in" filter="wipe(down)">
                                      <p:cBhvr>
                                        <p:cTn id="137"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6467022" y="5363482"/>
            <a:ext cx="0" cy="45085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flipV="1">
            <a:off x="4323897" y="4122057"/>
            <a:ext cx="2143125" cy="1241425"/>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flipV="1">
            <a:off x="4073072" y="4352245"/>
            <a:ext cx="2393950" cy="1462087"/>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4330247" y="3480707"/>
            <a:ext cx="0" cy="646113"/>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4073072" y="3302907"/>
            <a:ext cx="0" cy="1049338"/>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073072" y="3302907"/>
            <a:ext cx="257175" cy="1778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4330247" y="3302907"/>
            <a:ext cx="1490663" cy="823913"/>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4323897" y="2693307"/>
            <a:ext cx="1492250" cy="7874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4073072" y="2515507"/>
            <a:ext cx="1485900" cy="764356"/>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558972" y="2515507"/>
            <a:ext cx="257175" cy="1778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816147" y="2693307"/>
            <a:ext cx="0" cy="6096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6467022" y="4352245"/>
            <a:ext cx="1435100" cy="1008062"/>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6467022" y="4798332"/>
            <a:ext cx="1435100" cy="10160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flipV="1">
            <a:off x="5809797" y="3298145"/>
            <a:ext cx="2092325" cy="1049337"/>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892597" y="4347482"/>
            <a:ext cx="0" cy="45085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528904" y="407089"/>
            <a:ext cx="10112640" cy="1077218"/>
          </a:xfrm>
          <a:prstGeom prst="rect">
            <a:avLst/>
          </a:prstGeom>
          <a:noFill/>
        </p:spPr>
        <p:txBody>
          <a:bodyPr wrap="none" rtlCol="0">
            <a:spAutoFit/>
          </a:bodyPr>
          <a:lstStyle/>
          <a:p>
            <a:pPr algn="ctr"/>
            <a:r>
              <a:rPr lang="en-US" sz="3200" b="1">
                <a:solidFill>
                  <a:srgbClr val="FF0000"/>
                </a:solidFill>
                <a:latin typeface="Times New Roman" panose="02020603050405020304" pitchFamily="18" charset="0"/>
                <a:cs typeface="Times New Roman" panose="02020603050405020304" pitchFamily="18" charset="0"/>
              </a:rPr>
              <a:t>Vận dụng</a:t>
            </a:r>
          </a:p>
          <a:p>
            <a:r>
              <a:rPr lang="en-US" sz="3200" b="1">
                <a:solidFill>
                  <a:srgbClr val="00B0F0"/>
                </a:solidFill>
                <a:latin typeface="Times New Roman" panose="02020603050405020304" pitchFamily="18" charset="0"/>
                <a:cs typeface="Times New Roman" panose="02020603050405020304" pitchFamily="18" charset="0"/>
              </a:rPr>
              <a:t>Vẽ hình chiếu trục đo của các đồ vật dùng trong gia đình</a:t>
            </a:r>
          </a:p>
        </p:txBody>
      </p:sp>
      <p:sp>
        <p:nvSpPr>
          <p:cNvPr id="4" name="TextBox 3"/>
          <p:cNvSpPr txBox="1"/>
          <p:nvPr/>
        </p:nvSpPr>
        <p:spPr>
          <a:xfrm>
            <a:off x="5916780" y="6161320"/>
            <a:ext cx="1524776" cy="584775"/>
          </a:xfrm>
          <a:prstGeom prst="rect">
            <a:avLst/>
          </a:prstGeom>
          <a:noFill/>
        </p:spPr>
        <p:txBody>
          <a:bodyPr wrap="none" rtlCol="0">
            <a:spAutoFit/>
          </a:bodyPr>
          <a:lstStyle/>
          <a:p>
            <a:r>
              <a:rPr lang="en-US" sz="3200" b="1">
                <a:solidFill>
                  <a:srgbClr val="FF0000"/>
                </a:solidFill>
                <a:latin typeface="Times New Roman" panose="02020603050405020304" pitchFamily="18" charset="0"/>
                <a:cs typeface="Times New Roman" panose="02020603050405020304" pitchFamily="18" charset="0"/>
              </a:rPr>
              <a:t>Giường</a:t>
            </a:r>
          </a:p>
        </p:txBody>
      </p:sp>
    </p:spTree>
    <p:extLst>
      <p:ext uri="{BB962C8B-B14F-4D97-AF65-F5344CB8AC3E}">
        <p14:creationId xmlns:p14="http://schemas.microsoft.com/office/powerpoint/2010/main" val="488877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7"/>
                                        </p:tgtEl>
                                        <p:attrNameLst>
                                          <p:attrName>style.visibility</p:attrName>
                                        </p:attrNameLst>
                                      </p:cBhvr>
                                      <p:to>
                                        <p:strVal val="visible"/>
                                      </p:to>
                                    </p:set>
                                    <p:animEffect transition="in" filter="wipe(down)">
                                      <p:cBhvr>
                                        <p:cTn id="19" dur="500"/>
                                        <p:tgtEl>
                                          <p:spTgt spid="3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wipe(down)">
                                      <p:cBhvr>
                                        <p:cTn id="24" dur="500"/>
                                        <p:tgtEl>
                                          <p:spTgt spid="35"/>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wipe(down)">
                                      <p:cBhvr>
                                        <p:cTn id="34" dur="500"/>
                                        <p:tgtEl>
                                          <p:spTgt spid="2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47"/>
                                        </p:tgtEl>
                                        <p:attrNameLst>
                                          <p:attrName>style.visibility</p:attrName>
                                        </p:attrNameLst>
                                      </p:cBhvr>
                                      <p:to>
                                        <p:strVal val="visible"/>
                                      </p:to>
                                    </p:set>
                                    <p:animEffect transition="in" filter="wipe(down)">
                                      <p:cBhvr>
                                        <p:cTn id="39" dur="500"/>
                                        <p:tgtEl>
                                          <p:spTgt spid="4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wipe(down)">
                                      <p:cBhvr>
                                        <p:cTn id="44" dur="500"/>
                                        <p:tgtEl>
                                          <p:spTgt spid="5"/>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nodeType="click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wipe(down)">
                                      <p:cBhvr>
                                        <p:cTn id="49" dur="500"/>
                                        <p:tgtEl>
                                          <p:spTgt spid="3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wipe(down)">
                                      <p:cBhvr>
                                        <p:cTn id="54" dur="5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ipe(down)">
                                      <p:cBhvr>
                                        <p:cTn id="59" dur="500"/>
                                        <p:tgtEl>
                                          <p:spTgt spid="14"/>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nodeType="click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wipe(down)">
                                      <p:cBhvr>
                                        <p:cTn id="64" dur="500"/>
                                        <p:tgtEl>
                                          <p:spTgt spid="17"/>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nodeType="clickEffect">
                                  <p:stCondLst>
                                    <p:cond delay="0"/>
                                  </p:stCondLst>
                                  <p:childTnLst>
                                    <p:set>
                                      <p:cBhvr>
                                        <p:cTn id="68" dur="1" fill="hold">
                                          <p:stCondLst>
                                            <p:cond delay="0"/>
                                          </p:stCondLst>
                                        </p:cTn>
                                        <p:tgtEl>
                                          <p:spTgt spid="20"/>
                                        </p:tgtEl>
                                        <p:attrNameLst>
                                          <p:attrName>style.visibility</p:attrName>
                                        </p:attrNameLst>
                                      </p:cBhvr>
                                      <p:to>
                                        <p:strVal val="visible"/>
                                      </p:to>
                                    </p:set>
                                    <p:animEffect transition="in" filter="wipe(down)">
                                      <p:cBhvr>
                                        <p:cTn id="69" dur="500"/>
                                        <p:tgtEl>
                                          <p:spTgt spid="20"/>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nodeType="clickEffect">
                                  <p:stCondLst>
                                    <p:cond delay="0"/>
                                  </p:stCondLst>
                                  <p:childTnLst>
                                    <p:set>
                                      <p:cBhvr>
                                        <p:cTn id="73" dur="1" fill="hold">
                                          <p:stCondLst>
                                            <p:cond delay="0"/>
                                          </p:stCondLst>
                                        </p:cTn>
                                        <p:tgtEl>
                                          <p:spTgt spid="26"/>
                                        </p:tgtEl>
                                        <p:attrNameLst>
                                          <p:attrName>style.visibility</p:attrName>
                                        </p:attrNameLst>
                                      </p:cBhvr>
                                      <p:to>
                                        <p:strVal val="visible"/>
                                      </p:to>
                                    </p:set>
                                    <p:animEffect transition="in" filter="wipe(down)">
                                      <p:cBhvr>
                                        <p:cTn id="74" dur="500"/>
                                        <p:tgtEl>
                                          <p:spTgt spid="26"/>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nodeType="clickEffect">
                                  <p:stCondLst>
                                    <p:cond delay="0"/>
                                  </p:stCondLst>
                                  <p:childTnLst>
                                    <p:set>
                                      <p:cBhvr>
                                        <p:cTn id="78" dur="1" fill="hold">
                                          <p:stCondLst>
                                            <p:cond delay="0"/>
                                          </p:stCondLst>
                                        </p:cTn>
                                        <p:tgtEl>
                                          <p:spTgt spid="28"/>
                                        </p:tgtEl>
                                        <p:attrNameLst>
                                          <p:attrName>style.visibility</p:attrName>
                                        </p:attrNameLst>
                                      </p:cBhvr>
                                      <p:to>
                                        <p:strVal val="visible"/>
                                      </p:to>
                                    </p:set>
                                    <p:animEffect transition="in" filter="wipe(down)">
                                      <p:cBhvr>
                                        <p:cTn id="79" dur="500"/>
                                        <p:tgtEl>
                                          <p:spTgt spid="28"/>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4" fill="hold" nodeType="clickEffect">
                                  <p:stCondLst>
                                    <p:cond delay="0"/>
                                  </p:stCondLst>
                                  <p:childTnLst>
                                    <p:set>
                                      <p:cBhvr>
                                        <p:cTn id="83" dur="1" fill="hold">
                                          <p:stCondLst>
                                            <p:cond delay="0"/>
                                          </p:stCondLst>
                                        </p:cTn>
                                        <p:tgtEl>
                                          <p:spTgt spid="29"/>
                                        </p:tgtEl>
                                        <p:attrNameLst>
                                          <p:attrName>style.visibility</p:attrName>
                                        </p:attrNameLst>
                                      </p:cBhvr>
                                      <p:to>
                                        <p:strVal val="visible"/>
                                      </p:to>
                                    </p:set>
                                    <p:animEffect transition="in" filter="wipe(down)">
                                      <p:cBhvr>
                                        <p:cTn id="84" dur="500"/>
                                        <p:tgtEl>
                                          <p:spTgt spid="29"/>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nodeType="clickEffect">
                                  <p:stCondLst>
                                    <p:cond delay="0"/>
                                  </p:stCondLst>
                                  <p:childTnLst>
                                    <p:set>
                                      <p:cBhvr>
                                        <p:cTn id="88" dur="1" fill="hold">
                                          <p:stCondLst>
                                            <p:cond delay="0"/>
                                          </p:stCondLst>
                                        </p:cTn>
                                        <p:tgtEl>
                                          <p:spTgt spid="33"/>
                                        </p:tgtEl>
                                        <p:attrNameLst>
                                          <p:attrName>style.visibility</p:attrName>
                                        </p:attrNameLst>
                                      </p:cBhvr>
                                      <p:to>
                                        <p:strVal val="visible"/>
                                      </p:to>
                                    </p:set>
                                    <p:animEffect transition="in" filter="wipe(down)">
                                      <p:cBhvr>
                                        <p:cTn id="89" dur="500"/>
                                        <p:tgtEl>
                                          <p:spTgt spid="33"/>
                                        </p:tgtEl>
                                      </p:cBhvr>
                                    </p:animEffect>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4"/>
                                        </p:tgtEl>
                                        <p:attrNameLst>
                                          <p:attrName>style.visibility</p:attrName>
                                        </p:attrNameLst>
                                      </p:cBhvr>
                                      <p:to>
                                        <p:strVal val="visible"/>
                                      </p:to>
                                    </p:set>
                                    <p:animEffect transition="in" filter="barn(inVertical)">
                                      <p:cBhvr>
                                        <p:cTn id="9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3"/>
          <p:cNvSpPr>
            <a:spLocks noChangeArrowheads="1" noChangeShapeType="1" noTextEdit="1"/>
          </p:cNvSpPr>
          <p:nvPr/>
        </p:nvSpPr>
        <p:spPr bwMode="auto">
          <a:xfrm>
            <a:off x="2570843" y="1411151"/>
            <a:ext cx="7053263" cy="1647825"/>
          </a:xfrm>
          <a:prstGeom prst="rect">
            <a:avLst/>
          </a:prstGeom>
        </p:spPr>
        <p:txBody>
          <a:bodyPr wrap="none" fromWordArt="1">
            <a:prstTxWarp prst="textPlain">
              <a:avLst>
                <a:gd name="adj" fmla="val 50014"/>
              </a:avLst>
            </a:prstTxWarp>
          </a:bodyPr>
          <a:lstStyle/>
          <a:p>
            <a:pPr algn="ctr"/>
            <a:r>
              <a:rPr lang="en-US" sz="3600" b="1" kern="10">
                <a:ln w="12700">
                  <a:solidFill>
                    <a:srgbClr val="EAEAEA"/>
                  </a:solidFill>
                  <a:round/>
                  <a:headEnd/>
                  <a:tailEnd/>
                </a:ln>
                <a:solidFill>
                  <a:srgbClr val="FF00FF"/>
                </a:solidFill>
                <a:effectLst>
                  <a:outerShdw dist="35921" dir="2700000" sy="50000" kx="2115830" algn="bl" rotWithShape="0">
                    <a:srgbClr val="C0C0C0">
                      <a:alpha val="79999"/>
                    </a:srgbClr>
                  </a:outerShdw>
                </a:effectLst>
                <a:latin typeface="Times New Roman" panose="02020603050405020304" pitchFamily="18" charset="0"/>
                <a:ea typeface="Tahoma" panose="020B0604030504040204" pitchFamily="34" charset="0"/>
                <a:cs typeface="Times New Roman" panose="02020603050405020304" pitchFamily="18" charset="0"/>
              </a:rPr>
              <a:t>HÌNH CHIẾU TRỤC ĐO</a:t>
            </a:r>
          </a:p>
        </p:txBody>
      </p:sp>
      <p:sp>
        <p:nvSpPr>
          <p:cNvPr id="5" name="Text Box 3"/>
          <p:cNvSpPr txBox="1">
            <a:spLocks noChangeArrowheads="1"/>
          </p:cNvSpPr>
          <p:nvPr/>
        </p:nvSpPr>
        <p:spPr bwMode="auto">
          <a:xfrm>
            <a:off x="3464606" y="669789"/>
            <a:ext cx="4664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endParaRPr lang="en-US" altLang="en-US" sz="2400">
              <a:solidFill>
                <a:schemeClr val="bg1"/>
              </a:solidFill>
              <a:latin typeface="Times New Roman" panose="02020603050405020304" pitchFamily="18" charset="0"/>
              <a:cs typeface="Times New Roman" panose="02020603050405020304" pitchFamily="18" charset="0"/>
            </a:endParaRPr>
          </a:p>
        </p:txBody>
      </p:sp>
      <p:sp>
        <p:nvSpPr>
          <p:cNvPr id="6" name="Text Box 4"/>
          <p:cNvSpPr txBox="1">
            <a:spLocks noChangeArrowheads="1"/>
          </p:cNvSpPr>
          <p:nvPr/>
        </p:nvSpPr>
        <p:spPr bwMode="auto">
          <a:xfrm>
            <a:off x="2985181" y="669789"/>
            <a:ext cx="633253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3600" b="1" dirty="0">
                <a:solidFill>
                  <a:srgbClr val="FF0000"/>
                </a:solidFill>
                <a:latin typeface="Times New Roman" panose="02020603050405020304" pitchFamily="18" charset="0"/>
                <a:cs typeface="Times New Roman" panose="02020603050405020304" pitchFamily="18" charset="0"/>
              </a:rPr>
              <a:t>BÀI </a:t>
            </a:r>
            <a:r>
              <a:rPr lang="en-US" altLang="en-US" sz="3600" b="1" dirty="0" smtClean="0">
                <a:solidFill>
                  <a:srgbClr val="FF0000"/>
                </a:solidFill>
                <a:latin typeface="Times New Roman" panose="02020603050405020304" pitchFamily="18" charset="0"/>
                <a:cs typeface="Times New Roman" panose="02020603050405020304" pitchFamily="18" charset="0"/>
              </a:rPr>
              <a:t>11</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7" name="Text Box 6"/>
          <p:cNvSpPr txBox="1">
            <a:spLocks noChangeArrowheads="1"/>
          </p:cNvSpPr>
          <p:nvPr/>
        </p:nvSpPr>
        <p:spPr bwMode="auto">
          <a:xfrm>
            <a:off x="2010456" y="3805101"/>
            <a:ext cx="8328025" cy="149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600" b="1">
                <a:latin typeface="Times New Roman" panose="02020603050405020304" pitchFamily="18" charset="0"/>
                <a:cs typeface="Times New Roman" panose="02020603050405020304" pitchFamily="18" charset="0"/>
              </a:rPr>
              <a:t>1.Hiểu được các khái niệm về hình chiếu trục đo.</a:t>
            </a:r>
          </a:p>
          <a:p>
            <a:pPr algn="just" eaLnBrk="1" hangingPunct="1">
              <a:spcBef>
                <a:spcPct val="50000"/>
              </a:spcBef>
            </a:pPr>
            <a:r>
              <a:rPr lang="en-US" altLang="en-US" sz="2600" b="1">
                <a:latin typeface="Times New Roman" panose="02020603050405020304" pitchFamily="18" charset="0"/>
                <a:cs typeface="Times New Roman" panose="02020603050405020304" pitchFamily="18" charset="0"/>
              </a:rPr>
              <a:t>2.Biết cách vẽ hình chiếu trục đo của các vật thể đơn giản theo phương pháp vuông góc đều và xiên góc cân.</a:t>
            </a:r>
          </a:p>
        </p:txBody>
      </p:sp>
    </p:spTree>
    <p:extLst>
      <p:ext uri="{BB962C8B-B14F-4D97-AF65-F5344CB8AC3E}">
        <p14:creationId xmlns:p14="http://schemas.microsoft.com/office/powerpoint/2010/main" val="354084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7"/>
                                        </p:tgtEl>
                                        <p:attrNameLst>
                                          <p:attrName>style.visibility</p:attrName>
                                        </p:attrNameLst>
                                      </p:cBhvr>
                                      <p:to>
                                        <p:strVal val="visible"/>
                                      </p:to>
                                    </p:set>
                                    <p:anim calcmode="discrete" valueType="clr">
                                      <p:cBhvr override="childStyle">
                                        <p:cTn id="12"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
                                        </p:tgtEl>
                                        <p:attrNameLst>
                                          <p:attrName>fillcolor</p:attrName>
                                        </p:attrNameLst>
                                      </p:cBhvr>
                                      <p:tavLst>
                                        <p:tav tm="0">
                                          <p:val>
                                            <p:clrVal>
                                              <a:schemeClr val="accent2"/>
                                            </p:clrVal>
                                          </p:val>
                                        </p:tav>
                                        <p:tav tm="50000">
                                          <p:val>
                                            <p:clrVal>
                                              <a:schemeClr val="hlink"/>
                                            </p:clrVal>
                                          </p:val>
                                        </p:tav>
                                      </p:tavLst>
                                    </p:anim>
                                    <p:set>
                                      <p:cBhvr>
                                        <p:cTn id="14"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rot="9499853">
            <a:off x="4838700" y="615950"/>
            <a:ext cx="2781300" cy="2757488"/>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5" name="Straight Connector 14"/>
          <p:cNvCxnSpPr/>
          <p:nvPr/>
        </p:nvCxnSpPr>
        <p:spPr>
          <a:xfrm>
            <a:off x="5553075" y="3638550"/>
            <a:ext cx="0" cy="32194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7902575" y="2451100"/>
            <a:ext cx="15875" cy="33147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4543425" y="1484313"/>
            <a:ext cx="15875" cy="31892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543425" y="4673600"/>
            <a:ext cx="260350" cy="5746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276850" y="6283325"/>
            <a:ext cx="261938" cy="5746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4803775" y="4383088"/>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276850" y="5446713"/>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818063" y="4383088"/>
            <a:ext cx="458787" cy="1063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4841875" y="3263900"/>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5300663" y="4321175"/>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843463" y="4129088"/>
            <a:ext cx="458787" cy="1063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4841875" y="3257550"/>
            <a:ext cx="458788" cy="1063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538788" y="6429375"/>
            <a:ext cx="890587" cy="428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7010400" y="5764213"/>
            <a:ext cx="892175" cy="428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6445250" y="5564188"/>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7026275" y="5326063"/>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6445250" y="5326063"/>
            <a:ext cx="56515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6429375" y="4200525"/>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6992938" y="3962400"/>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6427788" y="4827588"/>
            <a:ext cx="56515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V="1">
            <a:off x="6427788" y="3962400"/>
            <a:ext cx="56515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4913313" y="3903663"/>
            <a:ext cx="206375" cy="76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4918075" y="3979863"/>
            <a:ext cx="0" cy="3190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6677025" y="4094163"/>
            <a:ext cx="307975" cy="739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6865938" y="4019550"/>
            <a:ext cx="69850" cy="1635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6935788" y="3983038"/>
            <a:ext cx="0" cy="20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Rounded Rectangle 80"/>
          <p:cNvSpPr/>
          <p:nvPr/>
        </p:nvSpPr>
        <p:spPr>
          <a:xfrm rot="20406574">
            <a:off x="5843588" y="1571625"/>
            <a:ext cx="742950" cy="658813"/>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
          <p:cNvSpPr txBox="1"/>
          <p:nvPr/>
        </p:nvSpPr>
        <p:spPr>
          <a:xfrm>
            <a:off x="1019574" y="199891"/>
            <a:ext cx="4656083" cy="461665"/>
          </a:xfrm>
          <a:prstGeom prst="rect">
            <a:avLst/>
          </a:prstGeom>
          <a:noFill/>
        </p:spPr>
        <p:txBody>
          <a:bodyPr wrap="none" rtlCol="0">
            <a:spAutoFit/>
          </a:bodyPr>
          <a:lstStyle/>
          <a:p>
            <a:r>
              <a:rPr lang="en-US" sz="2400" b="1">
                <a:solidFill>
                  <a:srgbClr val="FF0000"/>
                </a:solidFill>
                <a:latin typeface="Times New Roman" panose="02020603050405020304" pitchFamily="18" charset="0"/>
                <a:cs typeface="Times New Roman" panose="02020603050405020304" pitchFamily="18" charset="0"/>
              </a:rPr>
              <a:t>HCTĐ CỦA CHIẾC GHẾ NHỰA</a:t>
            </a:r>
          </a:p>
        </p:txBody>
      </p:sp>
    </p:spTree>
    <p:extLst>
      <p:ext uri="{BB962C8B-B14F-4D97-AF65-F5344CB8AC3E}">
        <p14:creationId xmlns:p14="http://schemas.microsoft.com/office/powerpoint/2010/main" val="3970299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dow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down)">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wipe(down)">
                                      <p:cBhvr>
                                        <p:cTn id="32" dur="5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barn(inVertical)">
                                      <p:cBhvr>
                                        <p:cTn id="37" dur="500"/>
                                        <p:tgtEl>
                                          <p:spTgt spid="3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8"/>
                                        </p:tgtEl>
                                        <p:attrNameLst>
                                          <p:attrName>style.visibility</p:attrName>
                                        </p:attrNameLst>
                                      </p:cBhvr>
                                      <p:to>
                                        <p:strVal val="visible"/>
                                      </p:to>
                                    </p:set>
                                    <p:animEffect transition="in" filter="barn(inVertical)">
                                      <p:cBhvr>
                                        <p:cTn id="42" dur="500"/>
                                        <p:tgtEl>
                                          <p:spTgt spid="3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9"/>
                                        </p:tgtEl>
                                        <p:attrNameLst>
                                          <p:attrName>style.visibility</p:attrName>
                                        </p:attrNameLst>
                                      </p:cBhvr>
                                      <p:to>
                                        <p:strVal val="visible"/>
                                      </p:to>
                                    </p:set>
                                    <p:animEffect transition="in" filter="wipe(down)">
                                      <p:cBhvr>
                                        <p:cTn id="47" dur="500"/>
                                        <p:tgtEl>
                                          <p:spTgt spid="3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41"/>
                                        </p:tgtEl>
                                        <p:attrNameLst>
                                          <p:attrName>style.visibility</p:attrName>
                                        </p:attrNameLst>
                                      </p:cBhvr>
                                      <p:to>
                                        <p:strVal val="visible"/>
                                      </p:to>
                                    </p:set>
                                    <p:animEffect transition="in" filter="wipe(down)">
                                      <p:cBhvr>
                                        <p:cTn id="52" dur="500"/>
                                        <p:tgtEl>
                                          <p:spTgt spid="4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wipe(down)">
                                      <p:cBhvr>
                                        <p:cTn id="57" dur="500"/>
                                        <p:tgtEl>
                                          <p:spTgt spid="4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wipe(down)">
                                      <p:cBhvr>
                                        <p:cTn id="62" dur="500"/>
                                        <p:tgtEl>
                                          <p:spTgt spid="43"/>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44"/>
                                        </p:tgtEl>
                                        <p:attrNameLst>
                                          <p:attrName>style.visibility</p:attrName>
                                        </p:attrNameLst>
                                      </p:cBhvr>
                                      <p:to>
                                        <p:strVal val="visible"/>
                                      </p:to>
                                    </p:set>
                                    <p:animEffect transition="in" filter="wipe(down)">
                                      <p:cBhvr>
                                        <p:cTn id="67" dur="500"/>
                                        <p:tgtEl>
                                          <p:spTgt spid="44"/>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46"/>
                                        </p:tgtEl>
                                        <p:attrNameLst>
                                          <p:attrName>style.visibility</p:attrName>
                                        </p:attrNameLst>
                                      </p:cBhvr>
                                      <p:to>
                                        <p:strVal val="visible"/>
                                      </p:to>
                                    </p:set>
                                    <p:animEffect transition="in" filter="wipe(down)">
                                      <p:cBhvr>
                                        <p:cTn id="72" dur="500"/>
                                        <p:tgtEl>
                                          <p:spTgt spid="46"/>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72"/>
                                        </p:tgtEl>
                                        <p:attrNameLst>
                                          <p:attrName>style.visibility</p:attrName>
                                        </p:attrNameLst>
                                      </p:cBhvr>
                                      <p:to>
                                        <p:strVal val="visible"/>
                                      </p:to>
                                    </p:set>
                                    <p:animEffect transition="in" filter="wipe(down)">
                                      <p:cBhvr>
                                        <p:cTn id="77" dur="500"/>
                                        <p:tgtEl>
                                          <p:spTgt spid="72"/>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69"/>
                                        </p:tgtEl>
                                        <p:attrNameLst>
                                          <p:attrName>style.visibility</p:attrName>
                                        </p:attrNameLst>
                                      </p:cBhvr>
                                      <p:to>
                                        <p:strVal val="visible"/>
                                      </p:to>
                                    </p:set>
                                    <p:animEffect transition="in" filter="wipe(down)">
                                      <p:cBhvr>
                                        <p:cTn id="82" dur="500"/>
                                        <p:tgtEl>
                                          <p:spTgt spid="69"/>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51"/>
                                        </p:tgtEl>
                                        <p:attrNameLst>
                                          <p:attrName>style.visibility</p:attrName>
                                        </p:attrNameLst>
                                      </p:cBhvr>
                                      <p:to>
                                        <p:strVal val="visible"/>
                                      </p:to>
                                    </p:set>
                                    <p:animEffect transition="in" filter="wipe(down)">
                                      <p:cBhvr>
                                        <p:cTn id="87" dur="500"/>
                                        <p:tgtEl>
                                          <p:spTgt spid="51"/>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nodeType="clickEffect">
                                  <p:stCondLst>
                                    <p:cond delay="0"/>
                                  </p:stCondLst>
                                  <p:childTnLst>
                                    <p:set>
                                      <p:cBhvr>
                                        <p:cTn id="91" dur="1" fill="hold">
                                          <p:stCondLst>
                                            <p:cond delay="0"/>
                                          </p:stCondLst>
                                        </p:cTn>
                                        <p:tgtEl>
                                          <p:spTgt spid="54"/>
                                        </p:tgtEl>
                                        <p:attrNameLst>
                                          <p:attrName>style.visibility</p:attrName>
                                        </p:attrNameLst>
                                      </p:cBhvr>
                                      <p:to>
                                        <p:strVal val="visible"/>
                                      </p:to>
                                    </p:set>
                                    <p:animEffect transition="in" filter="wipe(down)">
                                      <p:cBhvr>
                                        <p:cTn id="92" dur="500"/>
                                        <p:tgtEl>
                                          <p:spTgt spid="54"/>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nodeType="clickEffect">
                                  <p:stCondLst>
                                    <p:cond delay="0"/>
                                  </p:stCondLst>
                                  <p:childTnLst>
                                    <p:set>
                                      <p:cBhvr>
                                        <p:cTn id="96" dur="1" fill="hold">
                                          <p:stCondLst>
                                            <p:cond delay="0"/>
                                          </p:stCondLst>
                                        </p:cTn>
                                        <p:tgtEl>
                                          <p:spTgt spid="57"/>
                                        </p:tgtEl>
                                        <p:attrNameLst>
                                          <p:attrName>style.visibility</p:attrName>
                                        </p:attrNameLst>
                                      </p:cBhvr>
                                      <p:to>
                                        <p:strVal val="visible"/>
                                      </p:to>
                                    </p:set>
                                    <p:animEffect transition="in" filter="barn(inVertical)">
                                      <p:cBhvr>
                                        <p:cTn id="97" dur="500"/>
                                        <p:tgtEl>
                                          <p:spTgt spid="57"/>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58"/>
                                        </p:tgtEl>
                                        <p:attrNameLst>
                                          <p:attrName>style.visibility</p:attrName>
                                        </p:attrNameLst>
                                      </p:cBhvr>
                                      <p:to>
                                        <p:strVal val="visible"/>
                                      </p:to>
                                    </p:set>
                                    <p:animEffect transition="in" filter="wipe(down)">
                                      <p:cBhvr>
                                        <p:cTn id="102" dur="500"/>
                                        <p:tgtEl>
                                          <p:spTgt spid="58"/>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nodeType="clickEffect">
                                  <p:stCondLst>
                                    <p:cond delay="0"/>
                                  </p:stCondLst>
                                  <p:childTnLst>
                                    <p:set>
                                      <p:cBhvr>
                                        <p:cTn id="106" dur="1" fill="hold">
                                          <p:stCondLst>
                                            <p:cond delay="0"/>
                                          </p:stCondLst>
                                        </p:cTn>
                                        <p:tgtEl>
                                          <p:spTgt spid="60"/>
                                        </p:tgtEl>
                                        <p:attrNameLst>
                                          <p:attrName>style.visibility</p:attrName>
                                        </p:attrNameLst>
                                      </p:cBhvr>
                                      <p:to>
                                        <p:strVal val="visible"/>
                                      </p:to>
                                    </p:set>
                                    <p:animEffect transition="in" filter="wipe(down)">
                                      <p:cBhvr>
                                        <p:cTn id="107" dur="500"/>
                                        <p:tgtEl>
                                          <p:spTgt spid="60"/>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nodeType="clickEffect">
                                  <p:stCondLst>
                                    <p:cond delay="0"/>
                                  </p:stCondLst>
                                  <p:childTnLst>
                                    <p:set>
                                      <p:cBhvr>
                                        <p:cTn id="111" dur="1" fill="hold">
                                          <p:stCondLst>
                                            <p:cond delay="0"/>
                                          </p:stCondLst>
                                        </p:cTn>
                                        <p:tgtEl>
                                          <p:spTgt spid="65"/>
                                        </p:tgtEl>
                                        <p:attrNameLst>
                                          <p:attrName>style.visibility</p:attrName>
                                        </p:attrNameLst>
                                      </p:cBhvr>
                                      <p:to>
                                        <p:strVal val="visible"/>
                                      </p:to>
                                    </p:set>
                                    <p:animEffect transition="in" filter="wipe(down)">
                                      <p:cBhvr>
                                        <p:cTn id="112" dur="500"/>
                                        <p:tgtEl>
                                          <p:spTgt spid="65"/>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63"/>
                                        </p:tgtEl>
                                        <p:attrNameLst>
                                          <p:attrName>style.visibility</p:attrName>
                                        </p:attrNameLst>
                                      </p:cBhvr>
                                      <p:to>
                                        <p:strVal val="visible"/>
                                      </p:to>
                                    </p:set>
                                    <p:animEffect transition="in" filter="wipe(down)">
                                      <p:cBhvr>
                                        <p:cTn id="117" dur="500"/>
                                        <p:tgtEl>
                                          <p:spTgt spid="63"/>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nodeType="clickEffect">
                                  <p:stCondLst>
                                    <p:cond delay="0"/>
                                  </p:stCondLst>
                                  <p:childTnLst>
                                    <p:set>
                                      <p:cBhvr>
                                        <p:cTn id="121" dur="1" fill="hold">
                                          <p:stCondLst>
                                            <p:cond delay="0"/>
                                          </p:stCondLst>
                                        </p:cTn>
                                        <p:tgtEl>
                                          <p:spTgt spid="64"/>
                                        </p:tgtEl>
                                        <p:attrNameLst>
                                          <p:attrName>style.visibility</p:attrName>
                                        </p:attrNameLst>
                                      </p:cBhvr>
                                      <p:to>
                                        <p:strVal val="visible"/>
                                      </p:to>
                                    </p:set>
                                    <p:animEffect transition="in" filter="wipe(down)">
                                      <p:cBhvr>
                                        <p:cTn id="122" dur="500"/>
                                        <p:tgtEl>
                                          <p:spTgt spid="64"/>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nodeType="clickEffect">
                                  <p:stCondLst>
                                    <p:cond delay="0"/>
                                  </p:stCondLst>
                                  <p:childTnLst>
                                    <p:set>
                                      <p:cBhvr>
                                        <p:cTn id="126" dur="1" fill="hold">
                                          <p:stCondLst>
                                            <p:cond delay="0"/>
                                          </p:stCondLst>
                                        </p:cTn>
                                        <p:tgtEl>
                                          <p:spTgt spid="66"/>
                                        </p:tgtEl>
                                        <p:attrNameLst>
                                          <p:attrName>style.visibility</p:attrName>
                                        </p:attrNameLst>
                                      </p:cBhvr>
                                      <p:to>
                                        <p:strVal val="visible"/>
                                      </p:to>
                                    </p:set>
                                    <p:animEffect transition="in" filter="wipe(down)">
                                      <p:cBhvr>
                                        <p:cTn id="127" dur="500"/>
                                        <p:tgtEl>
                                          <p:spTgt spid="66"/>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4" fill="hold" nodeType="clickEffect">
                                  <p:stCondLst>
                                    <p:cond delay="0"/>
                                  </p:stCondLst>
                                  <p:childTnLst>
                                    <p:set>
                                      <p:cBhvr>
                                        <p:cTn id="131" dur="1" fill="hold">
                                          <p:stCondLst>
                                            <p:cond delay="0"/>
                                          </p:stCondLst>
                                        </p:cTn>
                                        <p:tgtEl>
                                          <p:spTgt spid="73"/>
                                        </p:tgtEl>
                                        <p:attrNameLst>
                                          <p:attrName>style.visibility</p:attrName>
                                        </p:attrNameLst>
                                      </p:cBhvr>
                                      <p:to>
                                        <p:strVal val="visible"/>
                                      </p:to>
                                    </p:set>
                                    <p:animEffect transition="in" filter="wipe(down)">
                                      <p:cBhvr>
                                        <p:cTn id="132" dur="500"/>
                                        <p:tgtEl>
                                          <p:spTgt spid="73"/>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4" fill="hold" nodeType="clickEffect">
                                  <p:stCondLst>
                                    <p:cond delay="0"/>
                                  </p:stCondLst>
                                  <p:childTnLst>
                                    <p:set>
                                      <p:cBhvr>
                                        <p:cTn id="136" dur="1" fill="hold">
                                          <p:stCondLst>
                                            <p:cond delay="0"/>
                                          </p:stCondLst>
                                        </p:cTn>
                                        <p:tgtEl>
                                          <p:spTgt spid="80"/>
                                        </p:tgtEl>
                                        <p:attrNameLst>
                                          <p:attrName>style.visibility</p:attrName>
                                        </p:attrNameLst>
                                      </p:cBhvr>
                                      <p:to>
                                        <p:strVal val="visible"/>
                                      </p:to>
                                    </p:set>
                                    <p:animEffect transition="in" filter="wipe(down)">
                                      <p:cBhvr>
                                        <p:cTn id="137" dur="500"/>
                                        <p:tgtEl>
                                          <p:spTgt spid="80"/>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4" fill="hold" nodeType="clickEffect">
                                  <p:stCondLst>
                                    <p:cond delay="0"/>
                                  </p:stCondLst>
                                  <p:childTnLst>
                                    <p:set>
                                      <p:cBhvr>
                                        <p:cTn id="141" dur="1" fill="hold">
                                          <p:stCondLst>
                                            <p:cond delay="0"/>
                                          </p:stCondLst>
                                        </p:cTn>
                                        <p:tgtEl>
                                          <p:spTgt spid="78"/>
                                        </p:tgtEl>
                                        <p:attrNameLst>
                                          <p:attrName>style.visibility</p:attrName>
                                        </p:attrNameLst>
                                      </p:cBhvr>
                                      <p:to>
                                        <p:strVal val="visible"/>
                                      </p:to>
                                    </p:set>
                                    <p:animEffect transition="in" filter="wipe(down)">
                                      <p:cBhvr>
                                        <p:cTn id="142" dur="500"/>
                                        <p:tgtEl>
                                          <p:spTgt spid="78"/>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ntr" presetSubtype="4" fill="hold" grpId="0" nodeType="clickEffect">
                                  <p:stCondLst>
                                    <p:cond delay="0"/>
                                  </p:stCondLst>
                                  <p:childTnLst>
                                    <p:set>
                                      <p:cBhvr>
                                        <p:cTn id="146" dur="1" fill="hold">
                                          <p:stCondLst>
                                            <p:cond delay="0"/>
                                          </p:stCondLst>
                                        </p:cTn>
                                        <p:tgtEl>
                                          <p:spTgt spid="81"/>
                                        </p:tgtEl>
                                        <p:attrNameLst>
                                          <p:attrName>style.visibility</p:attrName>
                                        </p:attrNameLst>
                                      </p:cBhvr>
                                      <p:to>
                                        <p:strVal val="visible"/>
                                      </p:to>
                                    </p:set>
                                    <p:animEffect transition="in" filter="wipe(down)">
                                      <p:cBhvr>
                                        <p:cTn id="147"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1"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71"/>
          <p:cNvSpPr txBox="1">
            <a:spLocks noChangeArrowheads="1"/>
          </p:cNvSpPr>
          <p:nvPr/>
        </p:nvSpPr>
        <p:spPr bwMode="auto">
          <a:xfrm>
            <a:off x="1882776" y="177801"/>
            <a:ext cx="8984007" cy="52322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latin typeface="Times New Roman" panose="02020603050405020304" pitchFamily="18" charset="0"/>
                <a:cs typeface="Times New Roman" panose="02020603050405020304" pitchFamily="18" charset="0"/>
              </a:rPr>
              <a:t>I.NỘI DUNG CƠ BẢN CỦA HÌNH CHIẾU TRỤC ĐO</a:t>
            </a:r>
          </a:p>
        </p:txBody>
      </p:sp>
      <p:sp>
        <p:nvSpPr>
          <p:cNvPr id="88138" name="Text Box 74"/>
          <p:cNvSpPr txBox="1">
            <a:spLocks noChangeArrowheads="1"/>
          </p:cNvSpPr>
          <p:nvPr/>
        </p:nvSpPr>
        <p:spPr bwMode="auto">
          <a:xfrm>
            <a:off x="1981200" y="2857501"/>
            <a:ext cx="78628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771F03"/>
                </a:solidFill>
                <a:latin typeface="Times New Roman" panose="02020603050405020304" pitchFamily="18" charset="0"/>
                <a:cs typeface="Times New Roman" panose="02020603050405020304" pitchFamily="18" charset="0"/>
              </a:rPr>
              <a:t>Hình chiếu trục đo được xây dựng như sau</a:t>
            </a:r>
          </a:p>
        </p:txBody>
      </p:sp>
    </p:spTree>
    <p:extLst>
      <p:ext uri="{BB962C8B-B14F-4D97-AF65-F5344CB8AC3E}">
        <p14:creationId xmlns:p14="http://schemas.microsoft.com/office/powerpoint/2010/main" val="224326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88138"/>
                                        </p:tgtEl>
                                        <p:attrNameLst>
                                          <p:attrName>style.visibility</p:attrName>
                                        </p:attrNameLst>
                                      </p:cBhvr>
                                      <p:to>
                                        <p:strVal val="visible"/>
                                      </p:to>
                                    </p:set>
                                    <p:anim calcmode="discrete" valueType="clr">
                                      <p:cBhvr override="childStyle">
                                        <p:cTn id="7" dur="80"/>
                                        <p:tgtEl>
                                          <p:spTgt spid="8813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8138"/>
                                        </p:tgtEl>
                                        <p:attrNameLst>
                                          <p:attrName>fillcolor</p:attrName>
                                        </p:attrNameLst>
                                      </p:cBhvr>
                                      <p:tavLst>
                                        <p:tav tm="0">
                                          <p:val>
                                            <p:clrVal>
                                              <a:schemeClr val="accent2"/>
                                            </p:clrVal>
                                          </p:val>
                                        </p:tav>
                                        <p:tav tm="50000">
                                          <p:val>
                                            <p:clrVal>
                                              <a:schemeClr val="hlink"/>
                                            </p:clrVal>
                                          </p:val>
                                        </p:tav>
                                      </p:tavLst>
                                    </p:anim>
                                    <p:set>
                                      <p:cBhvr>
                                        <p:cTn id="9" dur="80"/>
                                        <p:tgtEl>
                                          <p:spTgt spid="881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1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AutoShape 2"/>
          <p:cNvSpPr>
            <a:spLocks noChangeArrowheads="1"/>
          </p:cNvSpPr>
          <p:nvPr/>
        </p:nvSpPr>
        <p:spPr bwMode="auto">
          <a:xfrm rot="16200000">
            <a:off x="4660900" y="1974850"/>
            <a:ext cx="6362700" cy="3403600"/>
          </a:xfrm>
          <a:prstGeom prst="parallelogram">
            <a:avLst>
              <a:gd name="adj" fmla="val 50240"/>
            </a:avLst>
          </a:prstGeom>
          <a:solidFill>
            <a:srgbClr val="FF00FF">
              <a:alpha val="34117"/>
            </a:srgbClr>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p>
        </p:txBody>
      </p:sp>
      <p:grpSp>
        <p:nvGrpSpPr>
          <p:cNvPr id="132099" name="Group 3"/>
          <p:cNvGrpSpPr>
            <a:grpSpLocks/>
          </p:cNvGrpSpPr>
          <p:nvPr/>
        </p:nvGrpSpPr>
        <p:grpSpPr bwMode="auto">
          <a:xfrm>
            <a:off x="6461125" y="1738313"/>
            <a:ext cx="3005138" cy="3128962"/>
            <a:chOff x="3756" y="1041"/>
            <a:chExt cx="1893" cy="1971"/>
          </a:xfrm>
        </p:grpSpPr>
        <p:sp>
          <p:nvSpPr>
            <p:cNvPr id="6186" name="Line 4"/>
            <p:cNvSpPr>
              <a:spLocks noChangeShapeType="1"/>
            </p:cNvSpPr>
            <p:nvPr/>
          </p:nvSpPr>
          <p:spPr bwMode="auto">
            <a:xfrm flipV="1">
              <a:off x="4607" y="1041"/>
              <a:ext cx="0" cy="1690"/>
            </a:xfrm>
            <a:prstGeom prst="line">
              <a:avLst/>
            </a:prstGeom>
            <a:noFill/>
            <a:ln w="38100">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187" name="Line 5"/>
            <p:cNvSpPr>
              <a:spLocks noChangeShapeType="1"/>
            </p:cNvSpPr>
            <p:nvPr/>
          </p:nvSpPr>
          <p:spPr bwMode="auto">
            <a:xfrm rot="7200000" flipV="1">
              <a:off x="5089" y="2452"/>
              <a:ext cx="0" cy="1120"/>
            </a:xfrm>
            <a:prstGeom prst="line">
              <a:avLst/>
            </a:prstGeom>
            <a:noFill/>
            <a:ln w="38100">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188" name="Line 6"/>
            <p:cNvSpPr>
              <a:spLocks noChangeShapeType="1"/>
            </p:cNvSpPr>
            <p:nvPr/>
          </p:nvSpPr>
          <p:spPr bwMode="auto">
            <a:xfrm rot="14400000" flipV="1">
              <a:off x="4212" y="2503"/>
              <a:ext cx="0" cy="911"/>
            </a:xfrm>
            <a:prstGeom prst="line">
              <a:avLst/>
            </a:prstGeom>
            <a:noFill/>
            <a:ln w="38100">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
        <p:nvSpPr>
          <p:cNvPr id="132103" name="Line 7"/>
          <p:cNvSpPr>
            <a:spLocks noChangeShapeType="1"/>
          </p:cNvSpPr>
          <p:nvPr/>
        </p:nvSpPr>
        <p:spPr bwMode="auto">
          <a:xfrm rot="20700000" flipV="1">
            <a:off x="4491038" y="2132014"/>
            <a:ext cx="0" cy="2682875"/>
          </a:xfrm>
          <a:prstGeom prst="line">
            <a:avLst/>
          </a:prstGeom>
          <a:noFill/>
          <a:ln w="28575">
            <a:solidFill>
              <a:schemeClr val="tx1">
                <a:lumMod val="95000"/>
                <a:lumOff val="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4" name="Line 8"/>
          <p:cNvSpPr>
            <a:spLocks noChangeShapeType="1"/>
          </p:cNvSpPr>
          <p:nvPr/>
        </p:nvSpPr>
        <p:spPr bwMode="auto">
          <a:xfrm rot="6300000" flipV="1">
            <a:off x="5245100" y="4462463"/>
            <a:ext cx="342900" cy="12827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5" name="Line 9"/>
          <p:cNvSpPr>
            <a:spLocks noChangeShapeType="1"/>
          </p:cNvSpPr>
          <p:nvPr/>
        </p:nvSpPr>
        <p:spPr bwMode="auto">
          <a:xfrm rot="13500000" flipV="1">
            <a:off x="3597275" y="4251326"/>
            <a:ext cx="844550" cy="14525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6" name="Line 10"/>
          <p:cNvSpPr>
            <a:spLocks noChangeShapeType="1"/>
          </p:cNvSpPr>
          <p:nvPr/>
        </p:nvSpPr>
        <p:spPr bwMode="auto">
          <a:xfrm rot="7200000" flipV="1">
            <a:off x="8143082" y="2799557"/>
            <a:ext cx="0" cy="766763"/>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7" name="Line 11"/>
          <p:cNvSpPr>
            <a:spLocks noChangeShapeType="1"/>
          </p:cNvSpPr>
          <p:nvPr/>
        </p:nvSpPr>
        <p:spPr bwMode="auto">
          <a:xfrm flipV="1">
            <a:off x="4464051" y="2987676"/>
            <a:ext cx="3332163" cy="379413"/>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8" name="Line 12"/>
          <p:cNvSpPr>
            <a:spLocks noChangeShapeType="1"/>
          </p:cNvSpPr>
          <p:nvPr/>
        </p:nvSpPr>
        <p:spPr bwMode="auto">
          <a:xfrm rot="7200000" flipV="1">
            <a:off x="7822407" y="4420394"/>
            <a:ext cx="0" cy="766763"/>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9" name="Line 13"/>
          <p:cNvSpPr>
            <a:spLocks noChangeShapeType="1"/>
          </p:cNvSpPr>
          <p:nvPr/>
        </p:nvSpPr>
        <p:spPr bwMode="auto">
          <a:xfrm rot="7200000" flipV="1">
            <a:off x="7811294" y="2996407"/>
            <a:ext cx="0" cy="766762"/>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0" name="Line 14"/>
          <p:cNvSpPr>
            <a:spLocks noChangeShapeType="1"/>
          </p:cNvSpPr>
          <p:nvPr/>
        </p:nvSpPr>
        <p:spPr bwMode="auto">
          <a:xfrm flipV="1">
            <a:off x="4487864" y="5006976"/>
            <a:ext cx="3641725" cy="41592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1" name="Line 15"/>
          <p:cNvSpPr>
            <a:spLocks noChangeShapeType="1"/>
          </p:cNvSpPr>
          <p:nvPr/>
        </p:nvSpPr>
        <p:spPr bwMode="auto">
          <a:xfrm flipV="1">
            <a:off x="3444875" y="3198814"/>
            <a:ext cx="4033838" cy="46037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2" name="Line 16"/>
          <p:cNvSpPr>
            <a:spLocks noChangeShapeType="1"/>
          </p:cNvSpPr>
          <p:nvPr/>
        </p:nvSpPr>
        <p:spPr bwMode="auto">
          <a:xfrm flipV="1">
            <a:off x="3783014" y="4613276"/>
            <a:ext cx="3698875" cy="43497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3" name="Line 17"/>
          <p:cNvSpPr>
            <a:spLocks noChangeShapeType="1"/>
          </p:cNvSpPr>
          <p:nvPr/>
        </p:nvSpPr>
        <p:spPr bwMode="auto">
          <a:xfrm rot="14400000" flipV="1">
            <a:off x="8323263" y="4708525"/>
            <a:ext cx="0" cy="374650"/>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4" name="Line 18"/>
          <p:cNvSpPr>
            <a:spLocks noChangeShapeType="1"/>
          </p:cNvSpPr>
          <p:nvPr/>
        </p:nvSpPr>
        <p:spPr bwMode="auto">
          <a:xfrm rot="14400000" flipV="1">
            <a:off x="7650163" y="2898775"/>
            <a:ext cx="0" cy="374650"/>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5" name="Line 19"/>
          <p:cNvSpPr>
            <a:spLocks noChangeShapeType="1"/>
          </p:cNvSpPr>
          <p:nvPr/>
        </p:nvSpPr>
        <p:spPr bwMode="auto">
          <a:xfrm flipV="1">
            <a:off x="8466138" y="3344864"/>
            <a:ext cx="0" cy="1444625"/>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6" name="Line 20"/>
          <p:cNvSpPr>
            <a:spLocks noChangeShapeType="1"/>
          </p:cNvSpPr>
          <p:nvPr/>
        </p:nvSpPr>
        <p:spPr bwMode="auto">
          <a:xfrm flipV="1">
            <a:off x="8142288" y="3541714"/>
            <a:ext cx="0" cy="1444625"/>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7" name="Line 21"/>
          <p:cNvSpPr>
            <a:spLocks noChangeShapeType="1"/>
          </p:cNvSpPr>
          <p:nvPr/>
        </p:nvSpPr>
        <p:spPr bwMode="auto">
          <a:xfrm rot="14400000" flipV="1">
            <a:off x="8297863" y="3279775"/>
            <a:ext cx="0" cy="374650"/>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8" name="Line 22"/>
          <p:cNvSpPr>
            <a:spLocks noChangeShapeType="1"/>
          </p:cNvSpPr>
          <p:nvPr/>
        </p:nvSpPr>
        <p:spPr bwMode="auto">
          <a:xfrm flipV="1">
            <a:off x="4832350" y="4424364"/>
            <a:ext cx="2979738" cy="33972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9" name="Line 23"/>
          <p:cNvSpPr>
            <a:spLocks noChangeShapeType="1"/>
          </p:cNvSpPr>
          <p:nvPr/>
        </p:nvSpPr>
        <p:spPr bwMode="auto">
          <a:xfrm flipV="1">
            <a:off x="7494588" y="3173414"/>
            <a:ext cx="0" cy="1444625"/>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20" name="Line 24"/>
          <p:cNvSpPr>
            <a:spLocks noChangeShapeType="1"/>
          </p:cNvSpPr>
          <p:nvPr/>
        </p:nvSpPr>
        <p:spPr bwMode="auto">
          <a:xfrm flipV="1">
            <a:off x="5145088" y="3367089"/>
            <a:ext cx="3319462" cy="37782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21" name="Line 25"/>
          <p:cNvSpPr>
            <a:spLocks noChangeShapeType="1"/>
          </p:cNvSpPr>
          <p:nvPr/>
        </p:nvSpPr>
        <p:spPr bwMode="auto">
          <a:xfrm flipV="1">
            <a:off x="4075113" y="3565525"/>
            <a:ext cx="4076700" cy="46513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22" name="AutoShape 26"/>
          <p:cNvSpPr>
            <a:spLocks noChangeArrowheads="1"/>
          </p:cNvSpPr>
          <p:nvPr/>
        </p:nvSpPr>
        <p:spPr bwMode="auto">
          <a:xfrm rot="15308900">
            <a:off x="3475038" y="3584576"/>
            <a:ext cx="1981200" cy="1635125"/>
          </a:xfrm>
          <a:prstGeom prst="cube">
            <a:avLst>
              <a:gd name="adj" fmla="val 33227"/>
            </a:avLst>
          </a:prstGeom>
          <a:solidFill>
            <a:srgbClr val="3399FF">
              <a:alpha val="39999"/>
            </a:srgbClr>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p>
        </p:txBody>
      </p:sp>
      <p:sp>
        <p:nvSpPr>
          <p:cNvPr id="132123" name="Text Box 27"/>
          <p:cNvSpPr txBox="1">
            <a:spLocks noChangeArrowheads="1"/>
          </p:cNvSpPr>
          <p:nvPr/>
        </p:nvSpPr>
        <p:spPr bwMode="auto">
          <a:xfrm>
            <a:off x="3040063" y="5154613"/>
            <a:ext cx="4365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X</a:t>
            </a:r>
          </a:p>
        </p:txBody>
      </p:sp>
      <p:sp>
        <p:nvSpPr>
          <p:cNvPr id="132124" name="Text Box 28"/>
          <p:cNvSpPr txBox="1">
            <a:spLocks noChangeArrowheads="1"/>
          </p:cNvSpPr>
          <p:nvPr/>
        </p:nvSpPr>
        <p:spPr bwMode="auto">
          <a:xfrm>
            <a:off x="5840414" y="5418138"/>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Y</a:t>
            </a:r>
          </a:p>
        </p:txBody>
      </p:sp>
      <p:sp>
        <p:nvSpPr>
          <p:cNvPr id="132125" name="Text Box 29"/>
          <p:cNvSpPr txBox="1">
            <a:spLocks noChangeArrowheads="1"/>
          </p:cNvSpPr>
          <p:nvPr/>
        </p:nvSpPr>
        <p:spPr bwMode="auto">
          <a:xfrm>
            <a:off x="3983039" y="1843088"/>
            <a:ext cx="6746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Z</a:t>
            </a:r>
          </a:p>
        </p:txBody>
      </p:sp>
      <p:sp>
        <p:nvSpPr>
          <p:cNvPr id="132126" name="Text Box 30"/>
          <p:cNvSpPr txBox="1">
            <a:spLocks noChangeArrowheads="1"/>
          </p:cNvSpPr>
          <p:nvPr/>
        </p:nvSpPr>
        <p:spPr bwMode="auto">
          <a:xfrm>
            <a:off x="4821239" y="4384675"/>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O</a:t>
            </a:r>
          </a:p>
        </p:txBody>
      </p:sp>
      <p:sp>
        <p:nvSpPr>
          <p:cNvPr id="132127" name="Text Box 31"/>
          <p:cNvSpPr txBox="1">
            <a:spLocks noChangeArrowheads="1"/>
          </p:cNvSpPr>
          <p:nvPr/>
        </p:nvSpPr>
        <p:spPr bwMode="auto">
          <a:xfrm>
            <a:off x="3641726" y="5051425"/>
            <a:ext cx="4365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A</a:t>
            </a:r>
          </a:p>
        </p:txBody>
      </p:sp>
      <p:sp>
        <p:nvSpPr>
          <p:cNvPr id="132128" name="Text Box 32"/>
          <p:cNvSpPr txBox="1">
            <a:spLocks noChangeArrowheads="1"/>
          </p:cNvSpPr>
          <p:nvPr/>
        </p:nvSpPr>
        <p:spPr bwMode="auto">
          <a:xfrm>
            <a:off x="5551488" y="4811713"/>
            <a:ext cx="4365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B</a:t>
            </a:r>
          </a:p>
        </p:txBody>
      </p:sp>
      <p:sp>
        <p:nvSpPr>
          <p:cNvPr id="132129" name="Text Box 33"/>
          <p:cNvSpPr txBox="1">
            <a:spLocks noChangeArrowheads="1"/>
          </p:cNvSpPr>
          <p:nvPr/>
        </p:nvSpPr>
        <p:spPr bwMode="auto">
          <a:xfrm>
            <a:off x="4478338" y="2986088"/>
            <a:ext cx="4365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C</a:t>
            </a:r>
          </a:p>
        </p:txBody>
      </p:sp>
      <p:sp>
        <p:nvSpPr>
          <p:cNvPr id="132130" name="Text Box 34"/>
          <p:cNvSpPr txBox="1">
            <a:spLocks noChangeArrowheads="1"/>
          </p:cNvSpPr>
          <p:nvPr/>
        </p:nvSpPr>
        <p:spPr bwMode="auto">
          <a:xfrm>
            <a:off x="7824789" y="4108450"/>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O</a:t>
            </a:r>
            <a:r>
              <a:rPr lang="en-US" altLang="en-US" sz="2400" b="1" baseline="30000">
                <a:latin typeface="VNI-Helve" pitchFamily="2" charset="0"/>
              </a:rPr>
              <a:t>/</a:t>
            </a:r>
          </a:p>
        </p:txBody>
      </p:sp>
      <p:sp>
        <p:nvSpPr>
          <p:cNvPr id="132131" name="Text Box 35"/>
          <p:cNvSpPr txBox="1">
            <a:spLocks noChangeArrowheads="1"/>
          </p:cNvSpPr>
          <p:nvPr/>
        </p:nvSpPr>
        <p:spPr bwMode="auto">
          <a:xfrm>
            <a:off x="6292850" y="4805363"/>
            <a:ext cx="376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X</a:t>
            </a:r>
            <a:r>
              <a:rPr lang="en-US" altLang="en-US" sz="2400" b="1" baseline="30000">
                <a:latin typeface="VNI-Helve" pitchFamily="2" charset="0"/>
              </a:rPr>
              <a:t>/</a:t>
            </a:r>
          </a:p>
        </p:txBody>
      </p:sp>
      <p:sp>
        <p:nvSpPr>
          <p:cNvPr id="132132" name="Text Box 36"/>
          <p:cNvSpPr txBox="1">
            <a:spLocks noChangeArrowheads="1"/>
          </p:cNvSpPr>
          <p:nvPr/>
        </p:nvSpPr>
        <p:spPr bwMode="auto">
          <a:xfrm>
            <a:off x="9163050" y="5280025"/>
            <a:ext cx="376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Y</a:t>
            </a:r>
            <a:r>
              <a:rPr lang="en-US" altLang="en-US" sz="2400" b="1" baseline="30000">
                <a:latin typeface="VNI-Helve" pitchFamily="2" charset="0"/>
              </a:rPr>
              <a:t>/</a:t>
            </a:r>
          </a:p>
        </p:txBody>
      </p:sp>
      <p:sp>
        <p:nvSpPr>
          <p:cNvPr id="132133" name="Text Box 37"/>
          <p:cNvSpPr txBox="1">
            <a:spLocks noChangeArrowheads="1"/>
          </p:cNvSpPr>
          <p:nvPr/>
        </p:nvSpPr>
        <p:spPr bwMode="auto">
          <a:xfrm>
            <a:off x="7472364" y="1743075"/>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Z</a:t>
            </a:r>
            <a:r>
              <a:rPr lang="en-US" altLang="en-US" sz="2400" b="1" baseline="30000">
                <a:latin typeface="VNI-Helve" pitchFamily="2" charset="0"/>
              </a:rPr>
              <a:t>/</a:t>
            </a:r>
          </a:p>
        </p:txBody>
      </p:sp>
      <p:sp>
        <p:nvSpPr>
          <p:cNvPr id="132134" name="Text Box 38"/>
          <p:cNvSpPr txBox="1">
            <a:spLocks noChangeArrowheads="1"/>
          </p:cNvSpPr>
          <p:nvPr/>
        </p:nvSpPr>
        <p:spPr bwMode="auto">
          <a:xfrm>
            <a:off x="7883525" y="2617788"/>
            <a:ext cx="376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C</a:t>
            </a:r>
            <a:r>
              <a:rPr lang="en-US" altLang="en-US" sz="2400" b="1" baseline="30000">
                <a:latin typeface="VNI-Helve" pitchFamily="2" charset="0"/>
              </a:rPr>
              <a:t>/</a:t>
            </a:r>
          </a:p>
        </p:txBody>
      </p:sp>
      <p:sp>
        <p:nvSpPr>
          <p:cNvPr id="132135" name="Text Box 39"/>
          <p:cNvSpPr txBox="1">
            <a:spLocks noChangeArrowheads="1"/>
          </p:cNvSpPr>
          <p:nvPr/>
        </p:nvSpPr>
        <p:spPr bwMode="auto">
          <a:xfrm>
            <a:off x="7329489" y="4643438"/>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A</a:t>
            </a:r>
            <a:r>
              <a:rPr lang="en-US" altLang="en-US" sz="2400" b="1" baseline="30000">
                <a:latin typeface="VNI-Helve" pitchFamily="2" charset="0"/>
              </a:rPr>
              <a:t>/</a:t>
            </a:r>
          </a:p>
        </p:txBody>
      </p:sp>
      <p:sp>
        <p:nvSpPr>
          <p:cNvPr id="132136" name="Text Box 40"/>
          <p:cNvSpPr txBox="1">
            <a:spLocks noChangeArrowheads="1"/>
          </p:cNvSpPr>
          <p:nvPr/>
        </p:nvSpPr>
        <p:spPr bwMode="auto">
          <a:xfrm>
            <a:off x="8539164" y="4465638"/>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B</a:t>
            </a:r>
            <a:r>
              <a:rPr lang="en-US" altLang="en-US" sz="2400" b="1" baseline="30000">
                <a:latin typeface="VNI-Helve" pitchFamily="2" charset="0"/>
              </a:rPr>
              <a:t>/</a:t>
            </a:r>
          </a:p>
        </p:txBody>
      </p:sp>
      <p:sp>
        <p:nvSpPr>
          <p:cNvPr id="132137" name="Text Box 41"/>
          <p:cNvSpPr txBox="1">
            <a:spLocks noChangeArrowheads="1"/>
          </p:cNvSpPr>
          <p:nvPr/>
        </p:nvSpPr>
        <p:spPr bwMode="auto">
          <a:xfrm>
            <a:off x="9063039" y="2425700"/>
            <a:ext cx="5556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(p</a:t>
            </a:r>
            <a:r>
              <a:rPr lang="en-US" altLang="en-US" sz="2400" b="1" baseline="30000">
                <a:latin typeface="VNI-Helve" pitchFamily="2" charset="0"/>
              </a:rPr>
              <a:t>/</a:t>
            </a:r>
            <a:r>
              <a:rPr lang="en-US" altLang="en-US" sz="2400" b="1">
                <a:latin typeface="VNI-Helve" pitchFamily="2" charset="0"/>
              </a:rPr>
              <a:t>)</a:t>
            </a:r>
            <a:endParaRPr lang="en-US" altLang="en-US" sz="2400" b="1" baseline="30000">
              <a:latin typeface="VNI-Helve" pitchFamily="2" charset="0"/>
            </a:endParaRPr>
          </a:p>
        </p:txBody>
      </p:sp>
      <p:sp>
        <p:nvSpPr>
          <p:cNvPr id="6183" name="Text Box 46"/>
          <p:cNvSpPr txBox="1">
            <a:spLocks noChangeArrowheads="1"/>
          </p:cNvSpPr>
          <p:nvPr/>
        </p:nvSpPr>
        <p:spPr bwMode="auto">
          <a:xfrm>
            <a:off x="2427288" y="-488950"/>
            <a:ext cx="559276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1.Thế nào là hình chiếu trục đo:</a:t>
            </a:r>
          </a:p>
        </p:txBody>
      </p:sp>
      <p:sp>
        <p:nvSpPr>
          <p:cNvPr id="6184" name="Line 47"/>
          <p:cNvSpPr>
            <a:spLocks noChangeShapeType="1"/>
          </p:cNvSpPr>
          <p:nvPr/>
        </p:nvSpPr>
        <p:spPr bwMode="auto">
          <a:xfrm flipV="1">
            <a:off x="4916489" y="2646364"/>
            <a:ext cx="1322387" cy="168275"/>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wrap="none"/>
          <a:lstStyle/>
          <a:p>
            <a:endParaRPr lang="en-US"/>
          </a:p>
        </p:txBody>
      </p:sp>
      <p:sp>
        <p:nvSpPr>
          <p:cNvPr id="6185" name="Text Box 48"/>
          <p:cNvSpPr txBox="1">
            <a:spLocks noChangeArrowheads="1"/>
          </p:cNvSpPr>
          <p:nvPr/>
        </p:nvSpPr>
        <p:spPr bwMode="auto">
          <a:xfrm>
            <a:off x="5210175" y="2065338"/>
            <a:ext cx="2682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latin typeface=".VnAristote" panose="020B7200000000000000" pitchFamily="34" charset="0"/>
                <a:cs typeface="Times New Roman" panose="02020603050405020304" pitchFamily="18" charset="0"/>
              </a:rPr>
              <a:t>l</a:t>
            </a:r>
          </a:p>
        </p:txBody>
      </p:sp>
    </p:spTree>
    <p:extLst>
      <p:ext uri="{BB962C8B-B14F-4D97-AF65-F5344CB8AC3E}">
        <p14:creationId xmlns:p14="http://schemas.microsoft.com/office/powerpoint/2010/main" val="11172578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132122"/>
                                        </p:tgtEl>
                                        <p:attrNameLst>
                                          <p:attrName>style.visibility</p:attrName>
                                        </p:attrNameLst>
                                      </p:cBhvr>
                                      <p:to>
                                        <p:strVal val="visible"/>
                                      </p:to>
                                    </p:set>
                                    <p:animEffect transition="in" filter="strips(downRight)">
                                      <p:cBhvr>
                                        <p:cTn id="7" dur="500"/>
                                        <p:tgtEl>
                                          <p:spTgt spid="132122"/>
                                        </p:tgtEl>
                                      </p:cBhvr>
                                    </p:animEffect>
                                  </p:childTnLst>
                                </p:cTn>
                              </p:par>
                            </p:childTnLst>
                          </p:cTn>
                        </p:par>
                        <p:par>
                          <p:cTn id="8" fill="hold" nodeType="afterGroup">
                            <p:stCondLst>
                              <p:cond delay="500"/>
                            </p:stCondLst>
                            <p:childTnLst>
                              <p:par>
                                <p:cTn id="9" presetID="18" presetClass="entr" presetSubtype="9" fill="hold" nodeType="afterEffect">
                                  <p:stCondLst>
                                    <p:cond delay="0"/>
                                  </p:stCondLst>
                                  <p:childTnLst>
                                    <p:set>
                                      <p:cBhvr>
                                        <p:cTn id="10" dur="1" fill="hold">
                                          <p:stCondLst>
                                            <p:cond delay="0"/>
                                          </p:stCondLst>
                                        </p:cTn>
                                        <p:tgtEl>
                                          <p:spTgt spid="132103"/>
                                        </p:tgtEl>
                                        <p:attrNameLst>
                                          <p:attrName>style.visibility</p:attrName>
                                        </p:attrNameLst>
                                      </p:cBhvr>
                                      <p:to>
                                        <p:strVal val="visible"/>
                                      </p:to>
                                    </p:set>
                                    <p:animEffect transition="in" filter="strips(upLeft)">
                                      <p:cBhvr>
                                        <p:cTn id="11" dur="500"/>
                                        <p:tgtEl>
                                          <p:spTgt spid="132103"/>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132104"/>
                                        </p:tgtEl>
                                        <p:attrNameLst>
                                          <p:attrName>style.visibility</p:attrName>
                                        </p:attrNameLst>
                                      </p:cBhvr>
                                      <p:to>
                                        <p:strVal val="visible"/>
                                      </p:to>
                                    </p:set>
                                    <p:animEffect transition="in" filter="strips(downRight)">
                                      <p:cBhvr>
                                        <p:cTn id="15" dur="500"/>
                                        <p:tgtEl>
                                          <p:spTgt spid="132104"/>
                                        </p:tgtEl>
                                      </p:cBhvr>
                                    </p:animEffect>
                                  </p:childTnLst>
                                </p:cTn>
                              </p:par>
                            </p:childTnLst>
                          </p:cTn>
                        </p:par>
                        <p:par>
                          <p:cTn id="16" fill="hold" nodeType="afterGroup">
                            <p:stCondLst>
                              <p:cond delay="1500"/>
                            </p:stCondLst>
                            <p:childTnLst>
                              <p:par>
                                <p:cTn id="17" presetID="18" presetClass="entr" presetSubtype="9" fill="hold" nodeType="afterEffect">
                                  <p:stCondLst>
                                    <p:cond delay="0"/>
                                  </p:stCondLst>
                                  <p:childTnLst>
                                    <p:set>
                                      <p:cBhvr>
                                        <p:cTn id="18" dur="1" fill="hold">
                                          <p:stCondLst>
                                            <p:cond delay="0"/>
                                          </p:stCondLst>
                                        </p:cTn>
                                        <p:tgtEl>
                                          <p:spTgt spid="132105"/>
                                        </p:tgtEl>
                                        <p:attrNameLst>
                                          <p:attrName>style.visibility</p:attrName>
                                        </p:attrNameLst>
                                      </p:cBhvr>
                                      <p:to>
                                        <p:strVal val="visible"/>
                                      </p:to>
                                    </p:set>
                                    <p:animEffect transition="in" filter="strips(upLeft)">
                                      <p:cBhvr>
                                        <p:cTn id="19" dur="500"/>
                                        <p:tgtEl>
                                          <p:spTgt spid="132105"/>
                                        </p:tgtEl>
                                      </p:cBhvr>
                                    </p:animEffect>
                                  </p:childTnLst>
                                </p:cTn>
                              </p:par>
                            </p:childTnLst>
                          </p:cTn>
                        </p:par>
                        <p:par>
                          <p:cTn id="20" fill="hold" nodeType="afterGroup">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32123"/>
                                        </p:tgtEl>
                                        <p:attrNameLst>
                                          <p:attrName>style.visibility</p:attrName>
                                        </p:attrNameLst>
                                      </p:cBhvr>
                                      <p:to>
                                        <p:strVal val="visible"/>
                                      </p:to>
                                    </p:set>
                                    <p:animEffect transition="in" filter="fade">
                                      <p:cBhvr>
                                        <p:cTn id="23" dur="500"/>
                                        <p:tgtEl>
                                          <p:spTgt spid="13212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2124"/>
                                        </p:tgtEl>
                                        <p:attrNameLst>
                                          <p:attrName>style.visibility</p:attrName>
                                        </p:attrNameLst>
                                      </p:cBhvr>
                                      <p:to>
                                        <p:strVal val="visible"/>
                                      </p:to>
                                    </p:set>
                                    <p:animEffect transition="in" filter="fade">
                                      <p:cBhvr>
                                        <p:cTn id="26" dur="500"/>
                                        <p:tgtEl>
                                          <p:spTgt spid="13212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32125"/>
                                        </p:tgtEl>
                                        <p:attrNameLst>
                                          <p:attrName>style.visibility</p:attrName>
                                        </p:attrNameLst>
                                      </p:cBhvr>
                                      <p:to>
                                        <p:strVal val="visible"/>
                                      </p:to>
                                    </p:set>
                                    <p:animEffect transition="in" filter="fade">
                                      <p:cBhvr>
                                        <p:cTn id="29" dur="500"/>
                                        <p:tgtEl>
                                          <p:spTgt spid="13212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32127"/>
                                        </p:tgtEl>
                                        <p:attrNameLst>
                                          <p:attrName>style.visibility</p:attrName>
                                        </p:attrNameLst>
                                      </p:cBhvr>
                                      <p:to>
                                        <p:strVal val="visible"/>
                                      </p:to>
                                    </p:set>
                                    <p:animEffect transition="in" filter="fade">
                                      <p:cBhvr>
                                        <p:cTn id="32" dur="500"/>
                                        <p:tgtEl>
                                          <p:spTgt spid="132127"/>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2128"/>
                                        </p:tgtEl>
                                        <p:attrNameLst>
                                          <p:attrName>style.visibility</p:attrName>
                                        </p:attrNameLst>
                                      </p:cBhvr>
                                      <p:to>
                                        <p:strVal val="visible"/>
                                      </p:to>
                                    </p:set>
                                    <p:animEffect transition="in" filter="fade">
                                      <p:cBhvr>
                                        <p:cTn id="35" dur="500"/>
                                        <p:tgtEl>
                                          <p:spTgt spid="13212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32126"/>
                                        </p:tgtEl>
                                        <p:attrNameLst>
                                          <p:attrName>style.visibility</p:attrName>
                                        </p:attrNameLst>
                                      </p:cBhvr>
                                      <p:to>
                                        <p:strVal val="visible"/>
                                      </p:to>
                                    </p:set>
                                    <p:animEffect transition="in" filter="fade">
                                      <p:cBhvr>
                                        <p:cTn id="38" dur="500"/>
                                        <p:tgtEl>
                                          <p:spTgt spid="132126"/>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2129"/>
                                        </p:tgtEl>
                                        <p:attrNameLst>
                                          <p:attrName>style.visibility</p:attrName>
                                        </p:attrNameLst>
                                      </p:cBhvr>
                                      <p:to>
                                        <p:strVal val="visible"/>
                                      </p:to>
                                    </p:set>
                                    <p:animEffect transition="in" filter="fade">
                                      <p:cBhvr>
                                        <p:cTn id="41" dur="500"/>
                                        <p:tgtEl>
                                          <p:spTgt spid="132129"/>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6184"/>
                                        </p:tgtEl>
                                        <p:attrNameLst>
                                          <p:attrName>style.visibility</p:attrName>
                                        </p:attrNameLst>
                                      </p:cBhvr>
                                      <p:to>
                                        <p:strVal val="visible"/>
                                      </p:to>
                                    </p:set>
                                    <p:animEffect transition="in" filter="circle(in)">
                                      <p:cBhvr>
                                        <p:cTn id="46" dur="2000"/>
                                        <p:tgtEl>
                                          <p:spTgt spid="6184"/>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0" nodeType="clickEffect">
                                  <p:stCondLst>
                                    <p:cond delay="0"/>
                                  </p:stCondLst>
                                  <p:childTnLst>
                                    <p:set>
                                      <p:cBhvr>
                                        <p:cTn id="50" dur="1" fill="hold">
                                          <p:stCondLst>
                                            <p:cond delay="0"/>
                                          </p:stCondLst>
                                        </p:cTn>
                                        <p:tgtEl>
                                          <p:spTgt spid="6185"/>
                                        </p:tgtEl>
                                        <p:attrNameLst>
                                          <p:attrName>style.visibility</p:attrName>
                                        </p:attrNameLst>
                                      </p:cBhvr>
                                      <p:to>
                                        <p:strVal val="visible"/>
                                      </p:to>
                                    </p:set>
                                    <p:animEffect transition="in" filter="circle(in)">
                                      <p:cBhvr>
                                        <p:cTn id="51" dur="2000"/>
                                        <p:tgtEl>
                                          <p:spTgt spid="618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32098"/>
                                        </p:tgtEl>
                                        <p:attrNameLst>
                                          <p:attrName>style.visibility</p:attrName>
                                        </p:attrNameLst>
                                      </p:cBhvr>
                                      <p:to>
                                        <p:strVal val="visible"/>
                                      </p:to>
                                    </p:set>
                                    <p:animEffect transition="in" filter="fade">
                                      <p:cBhvr>
                                        <p:cTn id="56" dur="500"/>
                                        <p:tgtEl>
                                          <p:spTgt spid="132098"/>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32137"/>
                                        </p:tgtEl>
                                        <p:attrNameLst>
                                          <p:attrName>style.visibility</p:attrName>
                                        </p:attrNameLst>
                                      </p:cBhvr>
                                      <p:to>
                                        <p:strVal val="visible"/>
                                      </p:to>
                                    </p:set>
                                    <p:animEffect transition="in" filter="fade">
                                      <p:cBhvr>
                                        <p:cTn id="59" dur="500"/>
                                        <p:tgtEl>
                                          <p:spTgt spid="132137"/>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8" presetClass="entr" presetSubtype="3" fill="hold" nodeType="clickEffect">
                                  <p:stCondLst>
                                    <p:cond delay="0"/>
                                  </p:stCondLst>
                                  <p:childTnLst>
                                    <p:set>
                                      <p:cBhvr>
                                        <p:cTn id="63" dur="1" fill="hold">
                                          <p:stCondLst>
                                            <p:cond delay="0"/>
                                          </p:stCondLst>
                                        </p:cTn>
                                        <p:tgtEl>
                                          <p:spTgt spid="132118"/>
                                        </p:tgtEl>
                                        <p:attrNameLst>
                                          <p:attrName>style.visibility</p:attrName>
                                        </p:attrNameLst>
                                      </p:cBhvr>
                                      <p:to>
                                        <p:strVal val="visible"/>
                                      </p:to>
                                    </p:set>
                                    <p:animEffect transition="in" filter="strips(upRight)">
                                      <p:cBhvr>
                                        <p:cTn id="64" dur="500"/>
                                        <p:tgtEl>
                                          <p:spTgt spid="132118"/>
                                        </p:tgtEl>
                                      </p:cBhvr>
                                    </p:animEffect>
                                  </p:childTnLst>
                                </p:cTn>
                              </p:par>
                            </p:childTnLst>
                          </p:cTn>
                        </p:par>
                        <p:par>
                          <p:cTn id="65" fill="hold" nodeType="afterGroup">
                            <p:stCondLst>
                              <p:cond delay="500"/>
                            </p:stCondLst>
                            <p:childTnLst>
                              <p:par>
                                <p:cTn id="66" presetID="10" presetClass="entr" presetSubtype="0" fill="hold" nodeType="afterEffect">
                                  <p:stCondLst>
                                    <p:cond delay="0"/>
                                  </p:stCondLst>
                                  <p:childTnLst>
                                    <p:set>
                                      <p:cBhvr>
                                        <p:cTn id="67" dur="1" fill="hold">
                                          <p:stCondLst>
                                            <p:cond delay="0"/>
                                          </p:stCondLst>
                                        </p:cTn>
                                        <p:tgtEl>
                                          <p:spTgt spid="132099"/>
                                        </p:tgtEl>
                                        <p:attrNameLst>
                                          <p:attrName>style.visibility</p:attrName>
                                        </p:attrNameLst>
                                      </p:cBhvr>
                                      <p:to>
                                        <p:strVal val="visible"/>
                                      </p:to>
                                    </p:set>
                                    <p:animEffect transition="in" filter="fade">
                                      <p:cBhvr>
                                        <p:cTn id="68" dur="500"/>
                                        <p:tgtEl>
                                          <p:spTgt spid="132099"/>
                                        </p:tgtEl>
                                      </p:cBhvr>
                                    </p:animEffect>
                                  </p:childTnLst>
                                </p:cTn>
                              </p:par>
                            </p:childTnLst>
                          </p:cTn>
                        </p:par>
                        <p:par>
                          <p:cTn id="69" fill="hold" nodeType="afterGroup">
                            <p:stCondLst>
                              <p:cond delay="1000"/>
                            </p:stCondLst>
                            <p:childTnLst>
                              <p:par>
                                <p:cTn id="70" presetID="10" presetClass="entr" presetSubtype="0" fill="hold" grpId="0" nodeType="afterEffect">
                                  <p:stCondLst>
                                    <p:cond delay="0"/>
                                  </p:stCondLst>
                                  <p:childTnLst>
                                    <p:set>
                                      <p:cBhvr>
                                        <p:cTn id="71" dur="1" fill="hold">
                                          <p:stCondLst>
                                            <p:cond delay="0"/>
                                          </p:stCondLst>
                                        </p:cTn>
                                        <p:tgtEl>
                                          <p:spTgt spid="132131"/>
                                        </p:tgtEl>
                                        <p:attrNameLst>
                                          <p:attrName>style.visibility</p:attrName>
                                        </p:attrNameLst>
                                      </p:cBhvr>
                                      <p:to>
                                        <p:strVal val="visible"/>
                                      </p:to>
                                    </p:set>
                                    <p:animEffect transition="in" filter="fade">
                                      <p:cBhvr>
                                        <p:cTn id="72" dur="500"/>
                                        <p:tgtEl>
                                          <p:spTgt spid="132131"/>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132130"/>
                                        </p:tgtEl>
                                        <p:attrNameLst>
                                          <p:attrName>style.visibility</p:attrName>
                                        </p:attrNameLst>
                                      </p:cBhvr>
                                      <p:to>
                                        <p:strVal val="visible"/>
                                      </p:to>
                                    </p:set>
                                    <p:animEffect transition="in" filter="fade">
                                      <p:cBhvr>
                                        <p:cTn id="75" dur="500"/>
                                        <p:tgtEl>
                                          <p:spTgt spid="132130"/>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32132"/>
                                        </p:tgtEl>
                                        <p:attrNameLst>
                                          <p:attrName>style.visibility</p:attrName>
                                        </p:attrNameLst>
                                      </p:cBhvr>
                                      <p:to>
                                        <p:strVal val="visible"/>
                                      </p:to>
                                    </p:set>
                                    <p:animEffect transition="in" filter="fade">
                                      <p:cBhvr>
                                        <p:cTn id="78" dur="500"/>
                                        <p:tgtEl>
                                          <p:spTgt spid="132132"/>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32133"/>
                                        </p:tgtEl>
                                        <p:attrNameLst>
                                          <p:attrName>style.visibility</p:attrName>
                                        </p:attrNameLst>
                                      </p:cBhvr>
                                      <p:to>
                                        <p:strVal val="visible"/>
                                      </p:to>
                                    </p:set>
                                    <p:animEffect transition="in" filter="fade">
                                      <p:cBhvr>
                                        <p:cTn id="81" dur="500"/>
                                        <p:tgtEl>
                                          <p:spTgt spid="132133"/>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8" presetClass="entr" presetSubtype="3" fill="hold" nodeType="clickEffect">
                                  <p:stCondLst>
                                    <p:cond delay="0"/>
                                  </p:stCondLst>
                                  <p:childTnLst>
                                    <p:set>
                                      <p:cBhvr>
                                        <p:cTn id="85" dur="1" fill="hold">
                                          <p:stCondLst>
                                            <p:cond delay="0"/>
                                          </p:stCondLst>
                                        </p:cTn>
                                        <p:tgtEl>
                                          <p:spTgt spid="132112"/>
                                        </p:tgtEl>
                                        <p:attrNameLst>
                                          <p:attrName>style.visibility</p:attrName>
                                        </p:attrNameLst>
                                      </p:cBhvr>
                                      <p:to>
                                        <p:strVal val="visible"/>
                                      </p:to>
                                    </p:set>
                                    <p:animEffect transition="in" filter="strips(upRight)">
                                      <p:cBhvr>
                                        <p:cTn id="86" dur="500"/>
                                        <p:tgtEl>
                                          <p:spTgt spid="132112"/>
                                        </p:tgtEl>
                                      </p:cBhvr>
                                    </p:animEffect>
                                  </p:childTnLst>
                                </p:cTn>
                              </p:par>
                            </p:childTnLst>
                          </p:cTn>
                        </p:par>
                        <p:par>
                          <p:cTn id="87" fill="hold" nodeType="afterGroup">
                            <p:stCondLst>
                              <p:cond delay="500"/>
                            </p:stCondLst>
                            <p:childTnLst>
                              <p:par>
                                <p:cTn id="88" presetID="18" presetClass="entr" presetSubtype="3" fill="hold" nodeType="afterEffect">
                                  <p:stCondLst>
                                    <p:cond delay="0"/>
                                  </p:stCondLst>
                                  <p:childTnLst>
                                    <p:set>
                                      <p:cBhvr>
                                        <p:cTn id="89" dur="1" fill="hold">
                                          <p:stCondLst>
                                            <p:cond delay="0"/>
                                          </p:stCondLst>
                                        </p:cTn>
                                        <p:tgtEl>
                                          <p:spTgt spid="132110"/>
                                        </p:tgtEl>
                                        <p:attrNameLst>
                                          <p:attrName>style.visibility</p:attrName>
                                        </p:attrNameLst>
                                      </p:cBhvr>
                                      <p:to>
                                        <p:strVal val="visible"/>
                                      </p:to>
                                    </p:set>
                                    <p:animEffect transition="in" filter="strips(upRight)">
                                      <p:cBhvr>
                                        <p:cTn id="90" dur="500"/>
                                        <p:tgtEl>
                                          <p:spTgt spid="132110"/>
                                        </p:tgtEl>
                                      </p:cBhvr>
                                    </p:animEffect>
                                  </p:childTnLst>
                                </p:cTn>
                              </p:par>
                            </p:childTnLst>
                          </p:cTn>
                        </p:par>
                        <p:par>
                          <p:cTn id="91" fill="hold" nodeType="afterGroup">
                            <p:stCondLst>
                              <p:cond delay="1000"/>
                            </p:stCondLst>
                            <p:childTnLst>
                              <p:par>
                                <p:cTn id="92" presetID="18" presetClass="entr" presetSubtype="3" fill="hold" nodeType="afterEffect">
                                  <p:stCondLst>
                                    <p:cond delay="0"/>
                                  </p:stCondLst>
                                  <p:childTnLst>
                                    <p:set>
                                      <p:cBhvr>
                                        <p:cTn id="93" dur="1" fill="hold">
                                          <p:stCondLst>
                                            <p:cond delay="0"/>
                                          </p:stCondLst>
                                        </p:cTn>
                                        <p:tgtEl>
                                          <p:spTgt spid="132108"/>
                                        </p:tgtEl>
                                        <p:attrNameLst>
                                          <p:attrName>style.visibility</p:attrName>
                                        </p:attrNameLst>
                                      </p:cBhvr>
                                      <p:to>
                                        <p:strVal val="visible"/>
                                      </p:to>
                                    </p:set>
                                    <p:animEffect transition="in" filter="strips(upRight)">
                                      <p:cBhvr>
                                        <p:cTn id="94" dur="500"/>
                                        <p:tgtEl>
                                          <p:spTgt spid="132108"/>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8" presetClass="entr" presetSubtype="3" fill="hold" nodeType="clickEffect">
                                  <p:stCondLst>
                                    <p:cond delay="0"/>
                                  </p:stCondLst>
                                  <p:childTnLst>
                                    <p:set>
                                      <p:cBhvr>
                                        <p:cTn id="98" dur="1" fill="hold">
                                          <p:stCondLst>
                                            <p:cond delay="0"/>
                                          </p:stCondLst>
                                        </p:cTn>
                                        <p:tgtEl>
                                          <p:spTgt spid="132107"/>
                                        </p:tgtEl>
                                        <p:attrNameLst>
                                          <p:attrName>style.visibility</p:attrName>
                                        </p:attrNameLst>
                                      </p:cBhvr>
                                      <p:to>
                                        <p:strVal val="visible"/>
                                      </p:to>
                                    </p:set>
                                    <p:animEffect transition="in" filter="strips(upRight)">
                                      <p:cBhvr>
                                        <p:cTn id="99" dur="500"/>
                                        <p:tgtEl>
                                          <p:spTgt spid="132107"/>
                                        </p:tgtEl>
                                      </p:cBhvr>
                                    </p:animEffect>
                                  </p:childTnLst>
                                </p:cTn>
                              </p:par>
                            </p:childTnLst>
                          </p:cTn>
                        </p:par>
                        <p:par>
                          <p:cTn id="100" fill="hold" nodeType="afterGroup">
                            <p:stCondLst>
                              <p:cond delay="500"/>
                            </p:stCondLst>
                            <p:childTnLst>
                              <p:par>
                                <p:cTn id="101" presetID="18" presetClass="entr" presetSubtype="3" fill="hold" nodeType="afterEffect">
                                  <p:stCondLst>
                                    <p:cond delay="0"/>
                                  </p:stCondLst>
                                  <p:childTnLst>
                                    <p:set>
                                      <p:cBhvr>
                                        <p:cTn id="102" dur="1" fill="hold">
                                          <p:stCondLst>
                                            <p:cond delay="0"/>
                                          </p:stCondLst>
                                        </p:cTn>
                                        <p:tgtEl>
                                          <p:spTgt spid="132111"/>
                                        </p:tgtEl>
                                        <p:attrNameLst>
                                          <p:attrName>style.visibility</p:attrName>
                                        </p:attrNameLst>
                                      </p:cBhvr>
                                      <p:to>
                                        <p:strVal val="visible"/>
                                      </p:to>
                                    </p:set>
                                    <p:animEffect transition="in" filter="strips(upRight)">
                                      <p:cBhvr>
                                        <p:cTn id="103" dur="500"/>
                                        <p:tgtEl>
                                          <p:spTgt spid="132111"/>
                                        </p:tgtEl>
                                      </p:cBhvr>
                                    </p:animEffect>
                                  </p:childTnLst>
                                </p:cTn>
                              </p:par>
                            </p:childTnLst>
                          </p:cTn>
                        </p:par>
                        <p:par>
                          <p:cTn id="104" fill="hold" nodeType="afterGroup">
                            <p:stCondLst>
                              <p:cond delay="1000"/>
                            </p:stCondLst>
                            <p:childTnLst>
                              <p:par>
                                <p:cTn id="105" presetID="18" presetClass="entr" presetSubtype="12" fill="hold" nodeType="afterEffect">
                                  <p:stCondLst>
                                    <p:cond delay="0"/>
                                  </p:stCondLst>
                                  <p:childTnLst>
                                    <p:set>
                                      <p:cBhvr>
                                        <p:cTn id="106" dur="1" fill="hold">
                                          <p:stCondLst>
                                            <p:cond delay="0"/>
                                          </p:stCondLst>
                                        </p:cTn>
                                        <p:tgtEl>
                                          <p:spTgt spid="132114"/>
                                        </p:tgtEl>
                                        <p:attrNameLst>
                                          <p:attrName>style.visibility</p:attrName>
                                        </p:attrNameLst>
                                      </p:cBhvr>
                                      <p:to>
                                        <p:strVal val="visible"/>
                                      </p:to>
                                    </p:set>
                                    <p:animEffect transition="in" filter="strips(downLeft)">
                                      <p:cBhvr>
                                        <p:cTn id="107" dur="500"/>
                                        <p:tgtEl>
                                          <p:spTgt spid="132114"/>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8" presetClass="entr" presetSubtype="3" fill="hold" nodeType="clickEffect">
                                  <p:stCondLst>
                                    <p:cond delay="0"/>
                                  </p:stCondLst>
                                  <p:childTnLst>
                                    <p:set>
                                      <p:cBhvr>
                                        <p:cTn id="111" dur="1" fill="hold">
                                          <p:stCondLst>
                                            <p:cond delay="0"/>
                                          </p:stCondLst>
                                        </p:cTn>
                                        <p:tgtEl>
                                          <p:spTgt spid="132121"/>
                                        </p:tgtEl>
                                        <p:attrNameLst>
                                          <p:attrName>style.visibility</p:attrName>
                                        </p:attrNameLst>
                                      </p:cBhvr>
                                      <p:to>
                                        <p:strVal val="visible"/>
                                      </p:to>
                                    </p:set>
                                    <p:animEffect transition="in" filter="strips(upRight)">
                                      <p:cBhvr>
                                        <p:cTn id="112" dur="500"/>
                                        <p:tgtEl>
                                          <p:spTgt spid="132121"/>
                                        </p:tgtEl>
                                      </p:cBhvr>
                                    </p:animEffect>
                                  </p:childTnLst>
                                </p:cTn>
                              </p:par>
                            </p:childTnLst>
                          </p:cTn>
                        </p:par>
                        <p:par>
                          <p:cTn id="113" fill="hold" nodeType="afterGroup">
                            <p:stCondLst>
                              <p:cond delay="500"/>
                            </p:stCondLst>
                            <p:childTnLst>
                              <p:par>
                                <p:cTn id="114" presetID="18" presetClass="entr" presetSubtype="3" fill="hold" nodeType="afterEffect">
                                  <p:stCondLst>
                                    <p:cond delay="0"/>
                                  </p:stCondLst>
                                  <p:childTnLst>
                                    <p:set>
                                      <p:cBhvr>
                                        <p:cTn id="115" dur="1" fill="hold">
                                          <p:stCondLst>
                                            <p:cond delay="0"/>
                                          </p:stCondLst>
                                        </p:cTn>
                                        <p:tgtEl>
                                          <p:spTgt spid="132109"/>
                                        </p:tgtEl>
                                        <p:attrNameLst>
                                          <p:attrName>style.visibility</p:attrName>
                                        </p:attrNameLst>
                                      </p:cBhvr>
                                      <p:to>
                                        <p:strVal val="visible"/>
                                      </p:to>
                                    </p:set>
                                    <p:animEffect transition="in" filter="strips(upRight)">
                                      <p:cBhvr>
                                        <p:cTn id="116" dur="500"/>
                                        <p:tgtEl>
                                          <p:spTgt spid="132109"/>
                                        </p:tgtEl>
                                      </p:cBhvr>
                                    </p:animEffect>
                                  </p:childTnLst>
                                </p:cTn>
                              </p:par>
                            </p:childTnLst>
                          </p:cTn>
                        </p:par>
                        <p:par>
                          <p:cTn id="117" fill="hold" nodeType="afterGroup">
                            <p:stCondLst>
                              <p:cond delay="1000"/>
                            </p:stCondLst>
                            <p:childTnLst>
                              <p:par>
                                <p:cTn id="118" presetID="18" presetClass="entr" presetSubtype="6" fill="hold" nodeType="afterEffect">
                                  <p:stCondLst>
                                    <p:cond delay="0"/>
                                  </p:stCondLst>
                                  <p:childTnLst>
                                    <p:set>
                                      <p:cBhvr>
                                        <p:cTn id="119" dur="1" fill="hold">
                                          <p:stCondLst>
                                            <p:cond delay="0"/>
                                          </p:stCondLst>
                                        </p:cTn>
                                        <p:tgtEl>
                                          <p:spTgt spid="132119"/>
                                        </p:tgtEl>
                                        <p:attrNameLst>
                                          <p:attrName>style.visibility</p:attrName>
                                        </p:attrNameLst>
                                      </p:cBhvr>
                                      <p:to>
                                        <p:strVal val="visible"/>
                                      </p:to>
                                    </p:set>
                                    <p:animEffect transition="in" filter="strips(downRight)">
                                      <p:cBhvr>
                                        <p:cTn id="120" dur="500"/>
                                        <p:tgtEl>
                                          <p:spTgt spid="132119"/>
                                        </p:tgtEl>
                                      </p:cBhvr>
                                    </p:animEffect>
                                  </p:childTnLst>
                                </p:cTn>
                              </p:par>
                            </p:childTnLst>
                          </p:cTn>
                        </p:par>
                        <p:par>
                          <p:cTn id="121" fill="hold" nodeType="afterGroup">
                            <p:stCondLst>
                              <p:cond delay="1500"/>
                            </p:stCondLst>
                            <p:childTnLst>
                              <p:par>
                                <p:cTn id="122" presetID="18" presetClass="entr" presetSubtype="3" fill="hold" nodeType="afterEffect">
                                  <p:stCondLst>
                                    <p:cond delay="0"/>
                                  </p:stCondLst>
                                  <p:childTnLst>
                                    <p:set>
                                      <p:cBhvr>
                                        <p:cTn id="123" dur="1" fill="hold">
                                          <p:stCondLst>
                                            <p:cond delay="0"/>
                                          </p:stCondLst>
                                        </p:cTn>
                                        <p:tgtEl>
                                          <p:spTgt spid="132116"/>
                                        </p:tgtEl>
                                        <p:attrNameLst>
                                          <p:attrName>style.visibility</p:attrName>
                                        </p:attrNameLst>
                                      </p:cBhvr>
                                      <p:to>
                                        <p:strVal val="visible"/>
                                      </p:to>
                                    </p:set>
                                    <p:animEffect transition="in" filter="strips(upRight)">
                                      <p:cBhvr>
                                        <p:cTn id="124" dur="500"/>
                                        <p:tgtEl>
                                          <p:spTgt spid="132116"/>
                                        </p:tgtEl>
                                      </p:cBhvr>
                                    </p:animEffect>
                                  </p:childTnLst>
                                </p:cTn>
                              </p:par>
                            </p:childTnLst>
                          </p:cTn>
                        </p:par>
                        <p:par>
                          <p:cTn id="125" fill="hold" nodeType="afterGroup">
                            <p:stCondLst>
                              <p:cond delay="2000"/>
                            </p:stCondLst>
                            <p:childTnLst>
                              <p:par>
                                <p:cTn id="126" presetID="18" presetClass="entr" presetSubtype="3" fill="hold" nodeType="afterEffect">
                                  <p:stCondLst>
                                    <p:cond delay="0"/>
                                  </p:stCondLst>
                                  <p:childTnLst>
                                    <p:set>
                                      <p:cBhvr>
                                        <p:cTn id="127" dur="1" fill="hold">
                                          <p:stCondLst>
                                            <p:cond delay="0"/>
                                          </p:stCondLst>
                                        </p:cTn>
                                        <p:tgtEl>
                                          <p:spTgt spid="132120"/>
                                        </p:tgtEl>
                                        <p:attrNameLst>
                                          <p:attrName>style.visibility</p:attrName>
                                        </p:attrNameLst>
                                      </p:cBhvr>
                                      <p:to>
                                        <p:strVal val="visible"/>
                                      </p:to>
                                    </p:set>
                                    <p:animEffect transition="in" filter="strips(upRight)">
                                      <p:cBhvr>
                                        <p:cTn id="128" dur="500"/>
                                        <p:tgtEl>
                                          <p:spTgt spid="132120"/>
                                        </p:tgtEl>
                                      </p:cBhvr>
                                    </p:animEffect>
                                  </p:childTnLst>
                                </p:cTn>
                              </p:par>
                            </p:childTnLst>
                          </p:cTn>
                        </p:par>
                        <p:par>
                          <p:cTn id="129" fill="hold" nodeType="afterGroup">
                            <p:stCondLst>
                              <p:cond delay="2500"/>
                            </p:stCondLst>
                            <p:childTnLst>
                              <p:par>
                                <p:cTn id="130" presetID="18" presetClass="entr" presetSubtype="3" fill="hold" nodeType="afterEffect">
                                  <p:stCondLst>
                                    <p:cond delay="0"/>
                                  </p:stCondLst>
                                  <p:childTnLst>
                                    <p:set>
                                      <p:cBhvr>
                                        <p:cTn id="131" dur="1" fill="hold">
                                          <p:stCondLst>
                                            <p:cond delay="0"/>
                                          </p:stCondLst>
                                        </p:cTn>
                                        <p:tgtEl>
                                          <p:spTgt spid="132115"/>
                                        </p:tgtEl>
                                        <p:attrNameLst>
                                          <p:attrName>style.visibility</p:attrName>
                                        </p:attrNameLst>
                                      </p:cBhvr>
                                      <p:to>
                                        <p:strVal val="visible"/>
                                      </p:to>
                                    </p:set>
                                    <p:animEffect transition="in" filter="strips(upRight)">
                                      <p:cBhvr>
                                        <p:cTn id="132" dur="500"/>
                                        <p:tgtEl>
                                          <p:spTgt spid="132115"/>
                                        </p:tgtEl>
                                      </p:cBhvr>
                                    </p:animEffect>
                                  </p:childTnLst>
                                </p:cTn>
                              </p:par>
                            </p:childTnLst>
                          </p:cTn>
                        </p:par>
                        <p:par>
                          <p:cTn id="133" fill="hold" nodeType="afterGroup">
                            <p:stCondLst>
                              <p:cond delay="3000"/>
                            </p:stCondLst>
                            <p:childTnLst>
                              <p:par>
                                <p:cTn id="134" presetID="18" presetClass="entr" presetSubtype="3" fill="hold" nodeType="afterEffect">
                                  <p:stCondLst>
                                    <p:cond delay="0"/>
                                  </p:stCondLst>
                                  <p:childTnLst>
                                    <p:set>
                                      <p:cBhvr>
                                        <p:cTn id="135" dur="1" fill="hold">
                                          <p:stCondLst>
                                            <p:cond delay="0"/>
                                          </p:stCondLst>
                                        </p:cTn>
                                        <p:tgtEl>
                                          <p:spTgt spid="132106"/>
                                        </p:tgtEl>
                                        <p:attrNameLst>
                                          <p:attrName>style.visibility</p:attrName>
                                        </p:attrNameLst>
                                      </p:cBhvr>
                                      <p:to>
                                        <p:strVal val="visible"/>
                                      </p:to>
                                    </p:set>
                                    <p:animEffect transition="in" filter="strips(upRight)">
                                      <p:cBhvr>
                                        <p:cTn id="136" dur="500"/>
                                        <p:tgtEl>
                                          <p:spTgt spid="132106"/>
                                        </p:tgtEl>
                                      </p:cBhvr>
                                    </p:animEffect>
                                  </p:childTnLst>
                                </p:cTn>
                              </p:par>
                            </p:childTnLst>
                          </p:cTn>
                        </p:par>
                        <p:par>
                          <p:cTn id="137" fill="hold" nodeType="afterGroup">
                            <p:stCondLst>
                              <p:cond delay="3500"/>
                            </p:stCondLst>
                            <p:childTnLst>
                              <p:par>
                                <p:cTn id="138" presetID="18" presetClass="entr" presetSubtype="12" fill="hold" nodeType="afterEffect">
                                  <p:stCondLst>
                                    <p:cond delay="0"/>
                                  </p:stCondLst>
                                  <p:childTnLst>
                                    <p:set>
                                      <p:cBhvr>
                                        <p:cTn id="139" dur="1" fill="hold">
                                          <p:stCondLst>
                                            <p:cond delay="0"/>
                                          </p:stCondLst>
                                        </p:cTn>
                                        <p:tgtEl>
                                          <p:spTgt spid="132113"/>
                                        </p:tgtEl>
                                        <p:attrNameLst>
                                          <p:attrName>style.visibility</p:attrName>
                                        </p:attrNameLst>
                                      </p:cBhvr>
                                      <p:to>
                                        <p:strVal val="visible"/>
                                      </p:to>
                                    </p:set>
                                    <p:animEffect transition="in" filter="strips(downLeft)">
                                      <p:cBhvr>
                                        <p:cTn id="140" dur="500"/>
                                        <p:tgtEl>
                                          <p:spTgt spid="132113"/>
                                        </p:tgtEl>
                                      </p:cBhvr>
                                    </p:animEffect>
                                  </p:childTnLst>
                                </p:cTn>
                              </p:par>
                            </p:childTnLst>
                          </p:cTn>
                        </p:par>
                        <p:par>
                          <p:cTn id="141" fill="hold" nodeType="afterGroup">
                            <p:stCondLst>
                              <p:cond delay="4000"/>
                            </p:stCondLst>
                            <p:childTnLst>
                              <p:par>
                                <p:cTn id="142" presetID="18" presetClass="entr" presetSubtype="12" fill="hold" nodeType="afterEffect">
                                  <p:stCondLst>
                                    <p:cond delay="0"/>
                                  </p:stCondLst>
                                  <p:childTnLst>
                                    <p:set>
                                      <p:cBhvr>
                                        <p:cTn id="143" dur="1" fill="hold">
                                          <p:stCondLst>
                                            <p:cond delay="0"/>
                                          </p:stCondLst>
                                        </p:cTn>
                                        <p:tgtEl>
                                          <p:spTgt spid="132117"/>
                                        </p:tgtEl>
                                        <p:attrNameLst>
                                          <p:attrName>style.visibility</p:attrName>
                                        </p:attrNameLst>
                                      </p:cBhvr>
                                      <p:to>
                                        <p:strVal val="visible"/>
                                      </p:to>
                                    </p:set>
                                    <p:animEffect transition="in" filter="strips(downLeft)">
                                      <p:cBhvr>
                                        <p:cTn id="144" dur="500"/>
                                        <p:tgtEl>
                                          <p:spTgt spid="132117"/>
                                        </p:tgtEl>
                                      </p:cBhvr>
                                    </p:animEffect>
                                  </p:childTnLst>
                                </p:cTn>
                              </p:par>
                            </p:childTnLst>
                          </p:cTn>
                        </p:par>
                        <p:par>
                          <p:cTn id="145" fill="hold" nodeType="afterGroup">
                            <p:stCondLst>
                              <p:cond delay="4500"/>
                            </p:stCondLst>
                            <p:childTnLst>
                              <p:par>
                                <p:cTn id="146" presetID="10" presetClass="entr" presetSubtype="0" fill="hold" grpId="0" nodeType="afterEffect">
                                  <p:stCondLst>
                                    <p:cond delay="0"/>
                                  </p:stCondLst>
                                  <p:childTnLst>
                                    <p:set>
                                      <p:cBhvr>
                                        <p:cTn id="147" dur="1" fill="hold">
                                          <p:stCondLst>
                                            <p:cond delay="0"/>
                                          </p:stCondLst>
                                        </p:cTn>
                                        <p:tgtEl>
                                          <p:spTgt spid="132135"/>
                                        </p:tgtEl>
                                        <p:attrNameLst>
                                          <p:attrName>style.visibility</p:attrName>
                                        </p:attrNameLst>
                                      </p:cBhvr>
                                      <p:to>
                                        <p:strVal val="visible"/>
                                      </p:to>
                                    </p:set>
                                    <p:animEffect transition="in" filter="fade">
                                      <p:cBhvr>
                                        <p:cTn id="148" dur="500"/>
                                        <p:tgtEl>
                                          <p:spTgt spid="132135"/>
                                        </p:tgtEl>
                                      </p:cBhvr>
                                    </p:animEffect>
                                  </p:childTnLst>
                                </p:cTn>
                              </p:par>
                              <p:par>
                                <p:cTn id="149" presetID="10" presetClass="entr" presetSubtype="0" fill="hold" grpId="0" nodeType="withEffect">
                                  <p:stCondLst>
                                    <p:cond delay="0"/>
                                  </p:stCondLst>
                                  <p:childTnLst>
                                    <p:set>
                                      <p:cBhvr>
                                        <p:cTn id="150" dur="1" fill="hold">
                                          <p:stCondLst>
                                            <p:cond delay="0"/>
                                          </p:stCondLst>
                                        </p:cTn>
                                        <p:tgtEl>
                                          <p:spTgt spid="132136"/>
                                        </p:tgtEl>
                                        <p:attrNameLst>
                                          <p:attrName>style.visibility</p:attrName>
                                        </p:attrNameLst>
                                      </p:cBhvr>
                                      <p:to>
                                        <p:strVal val="visible"/>
                                      </p:to>
                                    </p:set>
                                    <p:animEffect transition="in" filter="fade">
                                      <p:cBhvr>
                                        <p:cTn id="151" dur="500"/>
                                        <p:tgtEl>
                                          <p:spTgt spid="132136"/>
                                        </p:tgtEl>
                                      </p:cBhvr>
                                    </p:animEffect>
                                  </p:childTnLst>
                                </p:cTn>
                              </p:par>
                              <p:par>
                                <p:cTn id="152" presetID="10" presetClass="entr" presetSubtype="0" fill="hold" grpId="0" nodeType="withEffect">
                                  <p:stCondLst>
                                    <p:cond delay="0"/>
                                  </p:stCondLst>
                                  <p:childTnLst>
                                    <p:set>
                                      <p:cBhvr>
                                        <p:cTn id="153" dur="1" fill="hold">
                                          <p:stCondLst>
                                            <p:cond delay="0"/>
                                          </p:stCondLst>
                                        </p:cTn>
                                        <p:tgtEl>
                                          <p:spTgt spid="132134"/>
                                        </p:tgtEl>
                                        <p:attrNameLst>
                                          <p:attrName>style.visibility</p:attrName>
                                        </p:attrNameLst>
                                      </p:cBhvr>
                                      <p:to>
                                        <p:strVal val="visible"/>
                                      </p:to>
                                    </p:set>
                                    <p:animEffect transition="in" filter="fade">
                                      <p:cBhvr>
                                        <p:cTn id="154" dur="500"/>
                                        <p:tgtEl>
                                          <p:spTgt spid="132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nimBg="1"/>
      <p:bldP spid="132122" grpId="0" animBg="1"/>
      <p:bldP spid="132123" grpId="0"/>
      <p:bldP spid="132124" grpId="0"/>
      <p:bldP spid="132125" grpId="0"/>
      <p:bldP spid="132126" grpId="0"/>
      <p:bldP spid="132127" grpId="0"/>
      <p:bldP spid="132128" grpId="0"/>
      <p:bldP spid="132129" grpId="0"/>
      <p:bldP spid="132130" grpId="0"/>
      <p:bldP spid="132131" grpId="0"/>
      <p:bldP spid="132132" grpId="0"/>
      <p:bldP spid="132133" grpId="0"/>
      <p:bldP spid="132134" grpId="0"/>
      <p:bldP spid="132135" grpId="0"/>
      <p:bldP spid="132136" grpId="0"/>
      <p:bldP spid="132137" grpId="0"/>
      <p:bldP spid="6184" grpId="0" animBg="1"/>
      <p:bldP spid="618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8"/>
          <p:cNvSpPr txBox="1">
            <a:spLocks noChangeArrowheads="1"/>
          </p:cNvSpPr>
          <p:nvPr/>
        </p:nvSpPr>
        <p:spPr bwMode="auto">
          <a:xfrm>
            <a:off x="2214563" y="806450"/>
            <a:ext cx="559276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Thế nào là hình chiếu trục đo?</a:t>
            </a:r>
          </a:p>
        </p:txBody>
      </p:sp>
      <p:sp>
        <p:nvSpPr>
          <p:cNvPr id="137225" name="Text Box 9"/>
          <p:cNvSpPr txBox="1">
            <a:spLocks noChangeArrowheads="1"/>
          </p:cNvSpPr>
          <p:nvPr/>
        </p:nvSpPr>
        <p:spPr bwMode="auto">
          <a:xfrm>
            <a:off x="2484439" y="2516189"/>
            <a:ext cx="882799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i="1">
                <a:solidFill>
                  <a:srgbClr val="FF0000"/>
                </a:solidFill>
                <a:latin typeface="Times New Roman" panose="02020603050405020304" pitchFamily="18" charset="0"/>
                <a:cs typeface="Times New Roman" panose="02020603050405020304" pitchFamily="18" charset="0"/>
              </a:rPr>
              <a:t>Hình  chiếu trục đo là hình biểu diễn ba chiều của vật thể được xây dựng bằng phép chiếu song song</a:t>
            </a:r>
          </a:p>
        </p:txBody>
      </p:sp>
      <p:sp>
        <p:nvSpPr>
          <p:cNvPr id="11284" name="Rectangle 20"/>
          <p:cNvSpPr>
            <a:spLocks noChangeArrowheads="1"/>
          </p:cNvSpPr>
          <p:nvPr/>
        </p:nvSpPr>
        <p:spPr bwMode="auto">
          <a:xfrm>
            <a:off x="1738314" y="2395538"/>
            <a:ext cx="827087"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28848380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37225">
                                            <p:txEl>
                                              <p:pRg st="0" end="0"/>
                                            </p:txEl>
                                          </p:spTgt>
                                        </p:tgtEl>
                                        <p:attrNameLst>
                                          <p:attrName>style.visibility</p:attrName>
                                        </p:attrNameLst>
                                      </p:cBhvr>
                                      <p:to>
                                        <p:strVal val="visible"/>
                                      </p:to>
                                    </p:set>
                                    <p:anim calcmode="discrete" valueType="clr">
                                      <p:cBhvr override="childStyle">
                                        <p:cTn id="7" dur="80"/>
                                        <p:tgtEl>
                                          <p:spTgt spid="13722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722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37225">
                                            <p:txEl>
                                              <p:pRg st="0" end="0"/>
                                            </p:txEl>
                                          </p:spTgt>
                                        </p:tgtEl>
                                        <p:attrNameLst>
                                          <p:attrName>fill.type</p:attrName>
                                        </p:attrNameLst>
                                      </p:cBhvr>
                                      <p:to>
                                        <p:strVal val="solid"/>
                                      </p:to>
                                    </p:set>
                                  </p:childTnLst>
                                </p:cTn>
                              </p:par>
                            </p:childTnLst>
                          </p:cTn>
                        </p:par>
                        <p:par>
                          <p:cTn id="10" fill="hold" nodeType="afterGroup">
                            <p:stCondLst>
                              <p:cond delay="3120"/>
                            </p:stCondLst>
                            <p:childTnLst>
                              <p:par>
                                <p:cTn id="11" presetID="27" presetClass="entr" presetSubtype="0" repeatCount="indefinite" fill="hold" grpId="0" nodeType="afterEffect">
                                  <p:stCondLst>
                                    <p:cond delay="0"/>
                                  </p:stCondLst>
                                  <p:iterate type="lt">
                                    <p:tmPct val="50000"/>
                                  </p:iterate>
                                  <p:childTnLst>
                                    <p:set>
                                      <p:cBhvr>
                                        <p:cTn id="12" dur="1" fill="hold">
                                          <p:stCondLst>
                                            <p:cond delay="0"/>
                                          </p:stCondLst>
                                        </p:cTn>
                                        <p:tgtEl>
                                          <p:spTgt spid="11284"/>
                                        </p:tgtEl>
                                        <p:attrNameLst>
                                          <p:attrName>style.visibility</p:attrName>
                                        </p:attrNameLst>
                                      </p:cBhvr>
                                      <p:to>
                                        <p:strVal val="visible"/>
                                      </p:to>
                                    </p:set>
                                    <p:anim calcmode="discrete" valueType="clr">
                                      <p:cBhvr override="childStyle">
                                        <p:cTn id="13"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14" dur="80"/>
                                        <p:tgtEl>
                                          <p:spTgt spid="11284"/>
                                        </p:tgtEl>
                                        <p:attrNameLst>
                                          <p:attrName>fillcolor</p:attrName>
                                        </p:attrNameLst>
                                      </p:cBhvr>
                                      <p:tavLst>
                                        <p:tav tm="0">
                                          <p:val>
                                            <p:clrVal>
                                              <a:schemeClr val="accent2"/>
                                            </p:clrVal>
                                          </p:val>
                                        </p:tav>
                                        <p:tav tm="50000">
                                          <p:val>
                                            <p:clrVal>
                                              <a:schemeClr val="hlink"/>
                                            </p:clrVal>
                                          </p:val>
                                        </p:tav>
                                      </p:tavLst>
                                    </p:anim>
                                    <p:set>
                                      <p:cBhvr>
                                        <p:cTn id="15"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45"/>
          <p:cNvGrpSpPr>
            <a:grpSpLocks/>
          </p:cNvGrpSpPr>
          <p:nvPr/>
        </p:nvGrpSpPr>
        <p:grpSpPr bwMode="auto">
          <a:xfrm>
            <a:off x="1524001" y="915988"/>
            <a:ext cx="5915025" cy="5351462"/>
            <a:chOff x="955" y="570"/>
            <a:chExt cx="4144" cy="3717"/>
          </a:xfrm>
        </p:grpSpPr>
        <p:sp>
          <p:nvSpPr>
            <p:cNvPr id="8201" name="AutoShape 5"/>
            <p:cNvSpPr>
              <a:spLocks noChangeArrowheads="1"/>
            </p:cNvSpPr>
            <p:nvPr/>
          </p:nvSpPr>
          <p:spPr bwMode="auto">
            <a:xfrm rot="-5400000">
              <a:off x="2251" y="1440"/>
              <a:ext cx="3717" cy="1977"/>
            </a:xfrm>
            <a:prstGeom prst="parallelogram">
              <a:avLst>
                <a:gd name="adj" fmla="val 50528"/>
              </a:avLst>
            </a:prstGeom>
            <a:solidFill>
              <a:srgbClr val="FF00FF">
                <a:alpha val="34117"/>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grpSp>
          <p:nvGrpSpPr>
            <p:cNvPr id="8202" name="Group 6"/>
            <p:cNvGrpSpPr>
              <a:grpSpLocks/>
            </p:cNvGrpSpPr>
            <p:nvPr/>
          </p:nvGrpSpPr>
          <p:grpSpPr bwMode="auto">
            <a:xfrm>
              <a:off x="3110" y="1095"/>
              <a:ext cx="1893" cy="1971"/>
              <a:chOff x="3756" y="1041"/>
              <a:chExt cx="1893" cy="1971"/>
            </a:xfrm>
          </p:grpSpPr>
          <p:sp>
            <p:nvSpPr>
              <p:cNvPr id="8238" name="Line 7"/>
              <p:cNvSpPr>
                <a:spLocks noChangeShapeType="1"/>
              </p:cNvSpPr>
              <p:nvPr/>
            </p:nvSpPr>
            <p:spPr bwMode="auto">
              <a:xfrm flipV="1">
                <a:off x="4607" y="1041"/>
                <a:ext cx="0" cy="169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39" name="Line 8"/>
              <p:cNvSpPr>
                <a:spLocks noChangeShapeType="1"/>
              </p:cNvSpPr>
              <p:nvPr/>
            </p:nvSpPr>
            <p:spPr bwMode="auto">
              <a:xfrm rot="7200000" flipV="1">
                <a:off x="5089" y="2452"/>
                <a:ext cx="0" cy="112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40" name="Line 9"/>
              <p:cNvSpPr>
                <a:spLocks noChangeShapeType="1"/>
              </p:cNvSpPr>
              <p:nvPr/>
            </p:nvSpPr>
            <p:spPr bwMode="auto">
              <a:xfrm rot="14400000" flipV="1">
                <a:off x="4212" y="2503"/>
                <a:ext cx="0" cy="911"/>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8203" name="Line 10"/>
            <p:cNvSpPr>
              <a:spLocks noChangeShapeType="1"/>
            </p:cNvSpPr>
            <p:nvPr/>
          </p:nvSpPr>
          <p:spPr bwMode="auto">
            <a:xfrm rot="20700000" flipV="1">
              <a:off x="1869" y="1343"/>
              <a:ext cx="0" cy="169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4" name="Line 11"/>
            <p:cNvSpPr>
              <a:spLocks noChangeShapeType="1"/>
            </p:cNvSpPr>
            <p:nvPr/>
          </p:nvSpPr>
          <p:spPr bwMode="auto">
            <a:xfrm rot="6300000" flipV="1">
              <a:off x="2344" y="2811"/>
              <a:ext cx="216" cy="80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5" name="Line 12"/>
            <p:cNvSpPr>
              <a:spLocks noChangeShapeType="1"/>
            </p:cNvSpPr>
            <p:nvPr/>
          </p:nvSpPr>
          <p:spPr bwMode="auto">
            <a:xfrm rot="13500000" flipV="1">
              <a:off x="1306" y="2678"/>
              <a:ext cx="532" cy="91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6" name="Line 13"/>
            <p:cNvSpPr>
              <a:spLocks noChangeShapeType="1"/>
            </p:cNvSpPr>
            <p:nvPr/>
          </p:nvSpPr>
          <p:spPr bwMode="auto">
            <a:xfrm rot="7200000" flipV="1">
              <a:off x="4170" y="1763"/>
              <a:ext cx="0" cy="48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7" name="Line 14"/>
            <p:cNvSpPr>
              <a:spLocks noChangeShapeType="1"/>
            </p:cNvSpPr>
            <p:nvPr/>
          </p:nvSpPr>
          <p:spPr bwMode="auto">
            <a:xfrm flipV="1">
              <a:off x="1852" y="1882"/>
              <a:ext cx="2099" cy="239"/>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8" name="Line 15"/>
            <p:cNvSpPr>
              <a:spLocks noChangeShapeType="1"/>
            </p:cNvSpPr>
            <p:nvPr/>
          </p:nvSpPr>
          <p:spPr bwMode="auto">
            <a:xfrm rot="7200000" flipV="1">
              <a:off x="3968" y="2784"/>
              <a:ext cx="0" cy="48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9" name="Line 16"/>
            <p:cNvSpPr>
              <a:spLocks noChangeShapeType="1"/>
            </p:cNvSpPr>
            <p:nvPr/>
          </p:nvSpPr>
          <p:spPr bwMode="auto">
            <a:xfrm rot="7200000" flipV="1">
              <a:off x="3961" y="1887"/>
              <a:ext cx="0" cy="48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0" name="Line 17"/>
            <p:cNvSpPr>
              <a:spLocks noChangeShapeType="1"/>
            </p:cNvSpPr>
            <p:nvPr/>
          </p:nvSpPr>
          <p:spPr bwMode="auto">
            <a:xfrm flipV="1">
              <a:off x="1867" y="3154"/>
              <a:ext cx="2294" cy="262"/>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1" name="Line 18"/>
            <p:cNvSpPr>
              <a:spLocks noChangeShapeType="1"/>
            </p:cNvSpPr>
            <p:nvPr/>
          </p:nvSpPr>
          <p:spPr bwMode="auto">
            <a:xfrm flipV="1">
              <a:off x="1210" y="2015"/>
              <a:ext cx="2541" cy="290"/>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2" name="Line 19"/>
            <p:cNvSpPr>
              <a:spLocks noChangeShapeType="1"/>
            </p:cNvSpPr>
            <p:nvPr/>
          </p:nvSpPr>
          <p:spPr bwMode="auto">
            <a:xfrm flipV="1">
              <a:off x="1423" y="2906"/>
              <a:ext cx="2330" cy="274"/>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3" name="Line 20"/>
            <p:cNvSpPr>
              <a:spLocks noChangeShapeType="1"/>
            </p:cNvSpPr>
            <p:nvPr/>
          </p:nvSpPr>
          <p:spPr bwMode="auto">
            <a:xfrm rot="14400000" flipV="1">
              <a:off x="4283" y="2966"/>
              <a:ext cx="0" cy="2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4" name="Line 21"/>
            <p:cNvSpPr>
              <a:spLocks noChangeShapeType="1"/>
            </p:cNvSpPr>
            <p:nvPr/>
          </p:nvSpPr>
          <p:spPr bwMode="auto">
            <a:xfrm rot="14400000" flipV="1">
              <a:off x="3859" y="1826"/>
              <a:ext cx="0" cy="2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5" name="Line 22"/>
            <p:cNvSpPr>
              <a:spLocks noChangeShapeType="1"/>
            </p:cNvSpPr>
            <p:nvPr/>
          </p:nvSpPr>
          <p:spPr bwMode="auto">
            <a:xfrm flipV="1">
              <a:off x="4373" y="2107"/>
              <a:ext cx="0" cy="91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6" name="Line 23"/>
            <p:cNvSpPr>
              <a:spLocks noChangeShapeType="1"/>
            </p:cNvSpPr>
            <p:nvPr/>
          </p:nvSpPr>
          <p:spPr bwMode="auto">
            <a:xfrm flipV="1">
              <a:off x="4169" y="2231"/>
              <a:ext cx="0" cy="91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7" name="Line 24"/>
            <p:cNvSpPr>
              <a:spLocks noChangeShapeType="1"/>
            </p:cNvSpPr>
            <p:nvPr/>
          </p:nvSpPr>
          <p:spPr bwMode="auto">
            <a:xfrm rot="14400000" flipV="1">
              <a:off x="4267" y="2066"/>
              <a:ext cx="0" cy="2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8" name="Line 25"/>
            <p:cNvSpPr>
              <a:spLocks noChangeShapeType="1"/>
            </p:cNvSpPr>
            <p:nvPr/>
          </p:nvSpPr>
          <p:spPr bwMode="auto">
            <a:xfrm flipV="1">
              <a:off x="2084" y="2787"/>
              <a:ext cx="1877" cy="214"/>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9" name="Line 26"/>
            <p:cNvSpPr>
              <a:spLocks noChangeShapeType="1"/>
            </p:cNvSpPr>
            <p:nvPr/>
          </p:nvSpPr>
          <p:spPr bwMode="auto">
            <a:xfrm flipV="1">
              <a:off x="3750" y="2015"/>
              <a:ext cx="0" cy="91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20" name="Line 27"/>
            <p:cNvSpPr>
              <a:spLocks noChangeShapeType="1"/>
            </p:cNvSpPr>
            <p:nvPr/>
          </p:nvSpPr>
          <p:spPr bwMode="auto">
            <a:xfrm flipV="1">
              <a:off x="2281" y="2121"/>
              <a:ext cx="2091" cy="238"/>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21" name="Line 28"/>
            <p:cNvSpPr>
              <a:spLocks noChangeShapeType="1"/>
            </p:cNvSpPr>
            <p:nvPr/>
          </p:nvSpPr>
          <p:spPr bwMode="auto">
            <a:xfrm flipV="1">
              <a:off x="1607" y="2246"/>
              <a:ext cx="2568" cy="293"/>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22" name="AutoShape 29"/>
            <p:cNvSpPr>
              <a:spLocks noChangeArrowheads="1"/>
            </p:cNvSpPr>
            <p:nvPr/>
          </p:nvSpPr>
          <p:spPr bwMode="auto">
            <a:xfrm rot="-6291100">
              <a:off x="1229" y="2258"/>
              <a:ext cx="1248" cy="1030"/>
            </a:xfrm>
            <a:prstGeom prst="cube">
              <a:avLst>
                <a:gd name="adj" fmla="val 33227"/>
              </a:avLst>
            </a:prstGeom>
            <a:solidFill>
              <a:srgbClr val="3399FF">
                <a:alpha val="39999"/>
              </a:srgbClr>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sp>
          <p:nvSpPr>
            <p:cNvPr id="8223" name="Text Box 30"/>
            <p:cNvSpPr txBox="1">
              <a:spLocks noChangeArrowheads="1"/>
            </p:cNvSpPr>
            <p:nvPr/>
          </p:nvSpPr>
          <p:spPr bwMode="auto">
            <a:xfrm>
              <a:off x="955" y="3246"/>
              <a:ext cx="274"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p>
          </p:txBody>
        </p:sp>
        <p:sp>
          <p:nvSpPr>
            <p:cNvPr id="8224" name="Text Box 31"/>
            <p:cNvSpPr txBox="1">
              <a:spLocks noChangeArrowheads="1"/>
            </p:cNvSpPr>
            <p:nvPr/>
          </p:nvSpPr>
          <p:spPr bwMode="auto">
            <a:xfrm>
              <a:off x="2718" y="3413"/>
              <a:ext cx="237"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p>
          </p:txBody>
        </p:sp>
        <p:sp>
          <p:nvSpPr>
            <p:cNvPr id="8225" name="Text Box 32"/>
            <p:cNvSpPr txBox="1">
              <a:spLocks noChangeArrowheads="1"/>
            </p:cNvSpPr>
            <p:nvPr/>
          </p:nvSpPr>
          <p:spPr bwMode="auto">
            <a:xfrm>
              <a:off x="1550" y="1161"/>
              <a:ext cx="424"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p>
          </p:txBody>
        </p:sp>
        <p:sp>
          <p:nvSpPr>
            <p:cNvPr id="8226" name="Text Box 33"/>
            <p:cNvSpPr txBox="1">
              <a:spLocks noChangeArrowheads="1"/>
            </p:cNvSpPr>
            <p:nvPr/>
          </p:nvSpPr>
          <p:spPr bwMode="auto">
            <a:xfrm>
              <a:off x="2077" y="2762"/>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O</a:t>
              </a:r>
            </a:p>
          </p:txBody>
        </p:sp>
        <p:sp>
          <p:nvSpPr>
            <p:cNvPr id="8227" name="Text Box 34"/>
            <p:cNvSpPr txBox="1">
              <a:spLocks noChangeArrowheads="1"/>
            </p:cNvSpPr>
            <p:nvPr/>
          </p:nvSpPr>
          <p:spPr bwMode="auto">
            <a:xfrm>
              <a:off x="1335" y="3182"/>
              <a:ext cx="275"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A</a:t>
              </a:r>
            </a:p>
          </p:txBody>
        </p:sp>
        <p:sp>
          <p:nvSpPr>
            <p:cNvPr id="8228" name="Text Box 35"/>
            <p:cNvSpPr txBox="1">
              <a:spLocks noChangeArrowheads="1"/>
            </p:cNvSpPr>
            <p:nvPr/>
          </p:nvSpPr>
          <p:spPr bwMode="auto">
            <a:xfrm>
              <a:off x="2538" y="3031"/>
              <a:ext cx="274"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B</a:t>
              </a:r>
            </a:p>
          </p:txBody>
        </p:sp>
        <p:sp>
          <p:nvSpPr>
            <p:cNvPr id="8229" name="Text Box 36"/>
            <p:cNvSpPr txBox="1">
              <a:spLocks noChangeArrowheads="1"/>
            </p:cNvSpPr>
            <p:nvPr/>
          </p:nvSpPr>
          <p:spPr bwMode="auto">
            <a:xfrm>
              <a:off x="1861" y="1881"/>
              <a:ext cx="27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C</a:t>
              </a:r>
            </a:p>
          </p:txBody>
        </p:sp>
        <p:sp>
          <p:nvSpPr>
            <p:cNvPr id="8230" name="Text Box 37"/>
            <p:cNvSpPr txBox="1">
              <a:spLocks noChangeArrowheads="1"/>
            </p:cNvSpPr>
            <p:nvPr/>
          </p:nvSpPr>
          <p:spPr bwMode="auto">
            <a:xfrm>
              <a:off x="3970" y="2587"/>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a:latin typeface="Times New Roman" panose="02020603050405020304" pitchFamily="18" charset="0"/>
                  <a:cs typeface="Times New Roman" panose="02020603050405020304" pitchFamily="18" charset="0"/>
                </a:rPr>
                <a:t>O</a:t>
              </a:r>
              <a:r>
                <a:rPr lang="en-US" altLang="en-US" sz="2400" b="1" baseline="30000">
                  <a:latin typeface="Times New Roman" panose="02020603050405020304" pitchFamily="18" charset="0"/>
                  <a:cs typeface="Times New Roman" panose="02020603050405020304" pitchFamily="18" charset="0"/>
                </a:rPr>
                <a:t>/</a:t>
              </a:r>
            </a:p>
          </p:txBody>
        </p:sp>
        <p:sp>
          <p:nvSpPr>
            <p:cNvPr id="8231" name="Text Box 38"/>
            <p:cNvSpPr txBox="1">
              <a:spLocks noChangeArrowheads="1"/>
            </p:cNvSpPr>
            <p:nvPr/>
          </p:nvSpPr>
          <p:spPr bwMode="auto">
            <a:xfrm>
              <a:off x="3004" y="3026"/>
              <a:ext cx="237"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r>
                <a:rPr lang="en-US" altLang="en-US" sz="2400" b="1" baseline="30000">
                  <a:latin typeface="Times New Roman" panose="02020603050405020304" pitchFamily="18" charset="0"/>
                  <a:cs typeface="Times New Roman" panose="02020603050405020304" pitchFamily="18" charset="0"/>
                </a:rPr>
                <a:t>/</a:t>
              </a:r>
            </a:p>
          </p:txBody>
        </p:sp>
        <p:sp>
          <p:nvSpPr>
            <p:cNvPr id="8232" name="Text Box 39"/>
            <p:cNvSpPr txBox="1">
              <a:spLocks noChangeArrowheads="1"/>
            </p:cNvSpPr>
            <p:nvPr/>
          </p:nvSpPr>
          <p:spPr bwMode="auto">
            <a:xfrm>
              <a:off x="4812" y="3325"/>
              <a:ext cx="238"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r>
                <a:rPr lang="en-US" altLang="en-US" sz="2400" b="1" baseline="30000">
                  <a:latin typeface="Times New Roman" panose="02020603050405020304" pitchFamily="18" charset="0"/>
                  <a:cs typeface="Times New Roman" panose="02020603050405020304" pitchFamily="18" charset="0"/>
                </a:rPr>
                <a:t>/</a:t>
              </a:r>
            </a:p>
          </p:txBody>
        </p:sp>
        <p:sp>
          <p:nvSpPr>
            <p:cNvPr id="8233" name="Text Box 40"/>
            <p:cNvSpPr txBox="1">
              <a:spLocks noChangeArrowheads="1"/>
            </p:cNvSpPr>
            <p:nvPr/>
          </p:nvSpPr>
          <p:spPr bwMode="auto">
            <a:xfrm>
              <a:off x="3747" y="1097"/>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r>
                <a:rPr lang="en-US" altLang="en-US" sz="2400" b="1" baseline="30000">
                  <a:latin typeface="Times New Roman" panose="02020603050405020304" pitchFamily="18" charset="0"/>
                  <a:cs typeface="Times New Roman" panose="02020603050405020304" pitchFamily="18" charset="0"/>
                </a:rPr>
                <a:t>/</a:t>
              </a:r>
            </a:p>
          </p:txBody>
        </p:sp>
        <p:sp>
          <p:nvSpPr>
            <p:cNvPr id="8234" name="Text Box 41"/>
            <p:cNvSpPr txBox="1">
              <a:spLocks noChangeArrowheads="1"/>
            </p:cNvSpPr>
            <p:nvPr/>
          </p:nvSpPr>
          <p:spPr bwMode="auto">
            <a:xfrm>
              <a:off x="4006" y="1648"/>
              <a:ext cx="238"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C</a:t>
              </a:r>
              <a:r>
                <a:rPr lang="en-US" altLang="en-US" sz="2400" b="1" baseline="30000">
                  <a:latin typeface="Times New Roman" panose="02020603050405020304" pitchFamily="18" charset="0"/>
                  <a:cs typeface="Times New Roman" panose="02020603050405020304" pitchFamily="18" charset="0"/>
                </a:rPr>
                <a:t>/</a:t>
              </a:r>
            </a:p>
          </p:txBody>
        </p:sp>
        <p:sp>
          <p:nvSpPr>
            <p:cNvPr id="8235" name="Text Box 42"/>
            <p:cNvSpPr txBox="1">
              <a:spLocks noChangeArrowheads="1"/>
            </p:cNvSpPr>
            <p:nvPr/>
          </p:nvSpPr>
          <p:spPr bwMode="auto">
            <a:xfrm>
              <a:off x="3656" y="2924"/>
              <a:ext cx="239"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A</a:t>
              </a:r>
              <a:r>
                <a:rPr lang="en-US" altLang="en-US" sz="2400" b="1" baseline="30000">
                  <a:latin typeface="Times New Roman" panose="02020603050405020304" pitchFamily="18" charset="0"/>
                  <a:cs typeface="Times New Roman" panose="02020603050405020304" pitchFamily="18" charset="0"/>
                </a:rPr>
                <a:t>/</a:t>
              </a:r>
            </a:p>
          </p:txBody>
        </p:sp>
        <p:sp>
          <p:nvSpPr>
            <p:cNvPr id="8236" name="Text Box 43"/>
            <p:cNvSpPr txBox="1">
              <a:spLocks noChangeArrowheads="1"/>
            </p:cNvSpPr>
            <p:nvPr/>
          </p:nvSpPr>
          <p:spPr bwMode="auto">
            <a:xfrm>
              <a:off x="4419" y="2812"/>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B</a:t>
              </a:r>
              <a:r>
                <a:rPr lang="en-US" altLang="en-US" sz="2400" b="1" baseline="30000">
                  <a:latin typeface="Times New Roman" panose="02020603050405020304" pitchFamily="18" charset="0"/>
                  <a:cs typeface="Times New Roman" panose="02020603050405020304" pitchFamily="18" charset="0"/>
                </a:rPr>
                <a:t>/</a:t>
              </a:r>
            </a:p>
          </p:txBody>
        </p:sp>
        <p:sp>
          <p:nvSpPr>
            <p:cNvPr id="8237" name="Text Box 44"/>
            <p:cNvSpPr txBox="1">
              <a:spLocks noChangeArrowheads="1"/>
            </p:cNvSpPr>
            <p:nvPr/>
          </p:nvSpPr>
          <p:spPr bwMode="auto">
            <a:xfrm>
              <a:off x="4748" y="1529"/>
              <a:ext cx="35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(p</a:t>
              </a:r>
              <a:r>
                <a:rPr lang="en-US" altLang="en-US" sz="2000" b="1" baseline="30000">
                  <a:latin typeface="Times New Roman" panose="02020603050405020304" pitchFamily="18" charset="0"/>
                  <a:cs typeface="Times New Roman" panose="02020603050405020304" pitchFamily="18" charset="0"/>
                </a:rPr>
                <a:t>/</a:t>
              </a:r>
              <a:r>
                <a:rPr lang="en-US" altLang="en-US" sz="2000" b="1">
                  <a:latin typeface="Times New Roman" panose="02020603050405020304" pitchFamily="18" charset="0"/>
                  <a:cs typeface="Times New Roman" panose="02020603050405020304" pitchFamily="18" charset="0"/>
                </a:rPr>
                <a:t>)</a:t>
              </a:r>
              <a:endParaRPr lang="en-US" altLang="en-US" sz="2000" b="1" baseline="30000">
                <a:latin typeface="Times New Roman" panose="02020603050405020304" pitchFamily="18" charset="0"/>
                <a:cs typeface="Times New Roman" panose="02020603050405020304" pitchFamily="18" charset="0"/>
              </a:endParaRPr>
            </a:p>
          </p:txBody>
        </p:sp>
      </p:grpSp>
      <p:sp>
        <p:nvSpPr>
          <p:cNvPr id="149550" name="Line 46"/>
          <p:cNvSpPr>
            <a:spLocks noChangeShapeType="1"/>
          </p:cNvSpPr>
          <p:nvPr/>
        </p:nvSpPr>
        <p:spPr bwMode="auto">
          <a:xfrm flipH="1">
            <a:off x="5776913" y="893763"/>
            <a:ext cx="1485900" cy="144145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196" name="Text Box 50"/>
          <p:cNvSpPr txBox="1">
            <a:spLocks noChangeArrowheads="1"/>
          </p:cNvSpPr>
          <p:nvPr/>
        </p:nvSpPr>
        <p:spPr bwMode="auto">
          <a:xfrm>
            <a:off x="1679576" y="14922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 của HCTĐ</a:t>
            </a:r>
          </a:p>
        </p:txBody>
      </p:sp>
      <p:sp>
        <p:nvSpPr>
          <p:cNvPr id="8197" name="Text Box 51"/>
          <p:cNvSpPr txBox="1">
            <a:spLocks noChangeArrowheads="1"/>
          </p:cNvSpPr>
          <p:nvPr/>
        </p:nvSpPr>
        <p:spPr bwMode="auto">
          <a:xfrm>
            <a:off x="2187575" y="6175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Góc trục đo</a:t>
            </a:r>
          </a:p>
        </p:txBody>
      </p:sp>
      <p:sp>
        <p:nvSpPr>
          <p:cNvPr id="149556" name="Text Box 52"/>
          <p:cNvSpPr txBox="1">
            <a:spLocks noChangeArrowheads="1"/>
          </p:cNvSpPr>
          <p:nvPr/>
        </p:nvSpPr>
        <p:spPr bwMode="auto">
          <a:xfrm>
            <a:off x="7285039" y="365126"/>
            <a:ext cx="2994025" cy="1200329"/>
          </a:xfrm>
          <a:prstGeom prst="rect">
            <a:avLst/>
          </a:prstGeom>
          <a:solidFill>
            <a:srgbClr val="FFFF00"/>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b="1">
                <a:latin typeface="Times New Roman" panose="02020603050405020304" pitchFamily="18" charset="0"/>
                <a:cs typeface="Times New Roman" panose="02020603050405020304" pitchFamily="18" charset="0"/>
              </a:rPr>
              <a:t>Các trục toạ độ O’X’, O’Y’, O’Z’  là các trục đo</a:t>
            </a:r>
          </a:p>
        </p:txBody>
      </p:sp>
      <p:graphicFrame>
        <p:nvGraphicFramePr>
          <p:cNvPr id="8199" name="Object 54"/>
          <p:cNvGraphicFramePr>
            <a:graphicFrameLocks noGrp="1" noChangeAspect="1"/>
          </p:cNvGraphicFramePr>
          <p:nvPr>
            <p:ph sz="half" idx="1"/>
            <p:extLst>
              <p:ext uri="{D42A27DB-BD31-4B8C-83A1-F6EECF244321}">
                <p14:modId xmlns:p14="http://schemas.microsoft.com/office/powerpoint/2010/main" val="1269079769"/>
              </p:ext>
            </p:extLst>
          </p:nvPr>
        </p:nvGraphicFramePr>
        <p:xfrm>
          <a:off x="4141788" y="3749675"/>
          <a:ext cx="114300" cy="215900"/>
        </p:xfrm>
        <a:graphic>
          <a:graphicData uri="http://schemas.openxmlformats.org/presentationml/2006/ole">
            <mc:AlternateContent xmlns:mc="http://schemas.openxmlformats.org/markup-compatibility/2006">
              <mc:Choice xmlns:v="urn:schemas-microsoft-com:vml" Requires="v">
                <p:oleObj spid="_x0000_s1049" name="Equation" r:id="rId3" imgW="114151" imgH="215619" progId="Equation.3">
                  <p:embed/>
                </p:oleObj>
              </mc:Choice>
              <mc:Fallback>
                <p:oleObj name="Equation" r:id="rId3" imgW="114151" imgH="215619" progId="Equation.3">
                  <p:embed/>
                  <p:pic>
                    <p:nvPicPr>
                      <p:cNvPr id="8199" name="Object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1788" y="3749675"/>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84" name="Rectangle 20"/>
          <p:cNvSpPr>
            <a:spLocks noChangeArrowheads="1"/>
          </p:cNvSpPr>
          <p:nvPr/>
        </p:nvSpPr>
        <p:spPr bwMode="auto">
          <a:xfrm>
            <a:off x="5924550" y="735013"/>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34282262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49556">
                                            <p:txEl>
                                              <p:pRg st="0" end="0"/>
                                            </p:txEl>
                                          </p:spTgt>
                                        </p:tgtEl>
                                        <p:attrNameLst>
                                          <p:attrName>style.visibility</p:attrName>
                                        </p:attrNameLst>
                                      </p:cBhvr>
                                      <p:to>
                                        <p:strVal val="visible"/>
                                      </p:to>
                                    </p:set>
                                    <p:anim calcmode="discrete" valueType="clr">
                                      <p:cBhvr override="childStyle">
                                        <p:cTn id="7" dur="80"/>
                                        <p:tgtEl>
                                          <p:spTgt spid="14955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9556">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49556">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8" presetClass="entr" presetSubtype="12" fill="hold" nodeType="clickEffect">
                                  <p:stCondLst>
                                    <p:cond delay="0"/>
                                  </p:stCondLst>
                                  <p:childTnLst>
                                    <p:set>
                                      <p:cBhvr>
                                        <p:cTn id="13" dur="1" fill="hold">
                                          <p:stCondLst>
                                            <p:cond delay="0"/>
                                          </p:stCondLst>
                                        </p:cTn>
                                        <p:tgtEl>
                                          <p:spTgt spid="149550"/>
                                        </p:tgtEl>
                                        <p:attrNameLst>
                                          <p:attrName>style.visibility</p:attrName>
                                        </p:attrNameLst>
                                      </p:cBhvr>
                                      <p:to>
                                        <p:strVal val="visible"/>
                                      </p:to>
                                    </p:set>
                                    <p:animEffect transition="in" filter="strips(downLeft)">
                                      <p:cBhvr>
                                        <p:cTn id="14" dur="500"/>
                                        <p:tgtEl>
                                          <p:spTgt spid="149550"/>
                                        </p:tgtEl>
                                      </p:cBhvr>
                                    </p:animEffect>
                                  </p:childTnLst>
                                </p:cTn>
                              </p:par>
                            </p:childTnLst>
                          </p:cTn>
                        </p:par>
                        <p:par>
                          <p:cTn id="15" fill="hold" nodeType="afterGroup">
                            <p:stCondLst>
                              <p:cond delay="500"/>
                            </p:stCondLst>
                            <p:childTnLst>
                              <p:par>
                                <p:cTn id="16" presetID="27" presetClass="entr" presetSubtype="0" repeatCount="indefinite" fill="hold" grpId="0" nodeType="afterEffect">
                                  <p:stCondLst>
                                    <p:cond delay="0"/>
                                  </p:stCondLst>
                                  <p:iterate type="lt">
                                    <p:tmPct val="50000"/>
                                  </p:iterate>
                                  <p:childTnLst>
                                    <p:set>
                                      <p:cBhvr>
                                        <p:cTn id="17" dur="1" fill="hold">
                                          <p:stCondLst>
                                            <p:cond delay="0"/>
                                          </p:stCondLst>
                                        </p:cTn>
                                        <p:tgtEl>
                                          <p:spTgt spid="11284"/>
                                        </p:tgtEl>
                                        <p:attrNameLst>
                                          <p:attrName>style.visibility</p:attrName>
                                        </p:attrNameLst>
                                      </p:cBhvr>
                                      <p:to>
                                        <p:strVal val="visible"/>
                                      </p:to>
                                    </p:set>
                                    <p:anim calcmode="discrete" valueType="clr">
                                      <p:cBhvr override="childStyle">
                                        <p:cTn id="18"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19" dur="80"/>
                                        <p:tgtEl>
                                          <p:spTgt spid="11284"/>
                                        </p:tgtEl>
                                        <p:attrNameLst>
                                          <p:attrName>fillcolor</p:attrName>
                                        </p:attrNameLst>
                                      </p:cBhvr>
                                      <p:tavLst>
                                        <p:tav tm="0">
                                          <p:val>
                                            <p:clrVal>
                                              <a:schemeClr val="accent2"/>
                                            </p:clrVal>
                                          </p:val>
                                        </p:tav>
                                        <p:tav tm="50000">
                                          <p:val>
                                            <p:clrVal>
                                              <a:schemeClr val="hlink"/>
                                            </p:clrVal>
                                          </p:val>
                                        </p:tav>
                                      </p:tavLst>
                                    </p:anim>
                                    <p:set>
                                      <p:cBhvr>
                                        <p:cTn id="20"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35" name="Group 35"/>
          <p:cNvGrpSpPr>
            <a:grpSpLocks/>
          </p:cNvGrpSpPr>
          <p:nvPr/>
        </p:nvGrpSpPr>
        <p:grpSpPr bwMode="auto">
          <a:xfrm>
            <a:off x="1941514" y="2032000"/>
            <a:ext cx="4321175" cy="3196248"/>
            <a:chOff x="3014" y="1064"/>
            <a:chExt cx="2290" cy="1689"/>
          </a:xfrm>
        </p:grpSpPr>
        <p:sp>
          <p:nvSpPr>
            <p:cNvPr id="9224" name="Text Box 5"/>
            <p:cNvSpPr txBox="1">
              <a:spLocks noChangeArrowheads="1"/>
            </p:cNvSpPr>
            <p:nvPr/>
          </p:nvSpPr>
          <p:spPr bwMode="auto">
            <a:xfrm>
              <a:off x="4014" y="1064"/>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r>
                <a:rPr lang="en-US" altLang="en-US" sz="2400" b="1" baseline="30000">
                  <a:latin typeface="Times New Roman" panose="02020603050405020304" pitchFamily="18" charset="0"/>
                  <a:cs typeface="Times New Roman" panose="02020603050405020304" pitchFamily="18" charset="0"/>
                </a:rPr>
                <a:t>/</a:t>
              </a:r>
            </a:p>
          </p:txBody>
        </p:sp>
        <p:sp>
          <p:nvSpPr>
            <p:cNvPr id="9225" name="Text Box 10"/>
            <p:cNvSpPr txBox="1">
              <a:spLocks noChangeArrowheads="1"/>
            </p:cNvSpPr>
            <p:nvPr/>
          </p:nvSpPr>
          <p:spPr bwMode="auto">
            <a:xfrm>
              <a:off x="4359" y="1934"/>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O</a:t>
              </a:r>
              <a:r>
                <a:rPr lang="en-US" altLang="en-US" sz="2400" b="1" baseline="30000">
                  <a:latin typeface="Times New Roman" panose="02020603050405020304" pitchFamily="18" charset="0"/>
                  <a:cs typeface="Times New Roman" panose="02020603050405020304" pitchFamily="18" charset="0"/>
                </a:rPr>
                <a:t>/</a:t>
              </a:r>
            </a:p>
          </p:txBody>
        </p:sp>
        <p:sp>
          <p:nvSpPr>
            <p:cNvPr id="9226" name="Text Box 11"/>
            <p:cNvSpPr txBox="1">
              <a:spLocks noChangeArrowheads="1"/>
            </p:cNvSpPr>
            <p:nvPr/>
          </p:nvSpPr>
          <p:spPr bwMode="auto">
            <a:xfrm>
              <a:off x="3054" y="2558"/>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r>
                <a:rPr lang="en-US" altLang="en-US" sz="2400" b="1" baseline="30000">
                  <a:latin typeface="Times New Roman" panose="02020603050405020304" pitchFamily="18" charset="0"/>
                  <a:cs typeface="Times New Roman" panose="02020603050405020304" pitchFamily="18" charset="0"/>
                </a:rPr>
                <a:t>/</a:t>
              </a:r>
            </a:p>
          </p:txBody>
        </p:sp>
        <p:sp>
          <p:nvSpPr>
            <p:cNvPr id="9227" name="Text Box 12"/>
            <p:cNvSpPr txBox="1">
              <a:spLocks noChangeArrowheads="1"/>
            </p:cNvSpPr>
            <p:nvPr/>
          </p:nvSpPr>
          <p:spPr bwMode="auto">
            <a:xfrm>
              <a:off x="5067" y="2327"/>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r>
                <a:rPr lang="en-US" altLang="en-US" sz="2400" b="1" baseline="30000">
                  <a:latin typeface="Times New Roman" panose="02020603050405020304" pitchFamily="18" charset="0"/>
                  <a:cs typeface="Times New Roman" panose="02020603050405020304" pitchFamily="18" charset="0"/>
                </a:rPr>
                <a:t>/</a:t>
              </a:r>
            </a:p>
          </p:txBody>
        </p:sp>
        <p:sp>
          <p:nvSpPr>
            <p:cNvPr id="9228" name="Line 16"/>
            <p:cNvSpPr>
              <a:spLocks noChangeShapeType="1"/>
            </p:cNvSpPr>
            <p:nvPr/>
          </p:nvSpPr>
          <p:spPr bwMode="auto">
            <a:xfrm flipV="1">
              <a:off x="4349" y="1067"/>
              <a:ext cx="0" cy="1061"/>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29" name="Line 17"/>
            <p:cNvSpPr>
              <a:spLocks noChangeShapeType="1"/>
            </p:cNvSpPr>
            <p:nvPr/>
          </p:nvSpPr>
          <p:spPr bwMode="auto">
            <a:xfrm rot="7200000" flipV="1">
              <a:off x="4715" y="1907"/>
              <a:ext cx="0" cy="87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30" name="Line 18"/>
            <p:cNvSpPr>
              <a:spLocks noChangeShapeType="1"/>
            </p:cNvSpPr>
            <p:nvPr/>
          </p:nvSpPr>
          <p:spPr bwMode="auto">
            <a:xfrm rot="14400000" flipV="1">
              <a:off x="3735" y="1757"/>
              <a:ext cx="0" cy="1442"/>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31" name="Text Box 23"/>
            <p:cNvSpPr txBox="1">
              <a:spLocks noChangeArrowheads="1"/>
            </p:cNvSpPr>
            <p:nvPr/>
          </p:nvSpPr>
          <p:spPr bwMode="auto">
            <a:xfrm>
              <a:off x="4551" y="1843"/>
              <a:ext cx="626" cy="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9232" name="Arc 26"/>
            <p:cNvSpPr>
              <a:spLocks/>
            </p:cNvSpPr>
            <p:nvPr/>
          </p:nvSpPr>
          <p:spPr bwMode="auto">
            <a:xfrm>
              <a:off x="4347" y="1835"/>
              <a:ext cx="275" cy="425"/>
            </a:xfrm>
            <a:custGeom>
              <a:avLst/>
              <a:gdLst>
                <a:gd name="T0" fmla="*/ 0 w 21600"/>
                <a:gd name="T1" fmla="*/ 0 h 33370"/>
                <a:gd name="T2" fmla="*/ 231 w 21600"/>
                <a:gd name="T3" fmla="*/ 425 h 33370"/>
                <a:gd name="T4" fmla="*/ 0 w 21600"/>
                <a:gd name="T5" fmla="*/ 275 h 33370"/>
                <a:gd name="T6" fmla="*/ 0 60000 65536"/>
                <a:gd name="T7" fmla="*/ 0 60000 65536"/>
                <a:gd name="T8" fmla="*/ 0 60000 65536"/>
              </a:gdLst>
              <a:ahLst/>
              <a:cxnLst>
                <a:cxn ang="T6">
                  <a:pos x="T0" y="T1"/>
                </a:cxn>
                <a:cxn ang="T7">
                  <a:pos x="T2" y="T3"/>
                </a:cxn>
                <a:cxn ang="T8">
                  <a:pos x="T4" y="T5"/>
                </a:cxn>
              </a:cxnLst>
              <a:rect l="0" t="0" r="r" b="b"/>
              <a:pathLst>
                <a:path w="21600" h="33370" fill="none" extrusionOk="0">
                  <a:moveTo>
                    <a:pt x="-1" y="0"/>
                  </a:moveTo>
                  <a:cubicBezTo>
                    <a:pt x="11929" y="0"/>
                    <a:pt x="21600" y="9670"/>
                    <a:pt x="21600" y="21600"/>
                  </a:cubicBezTo>
                  <a:cubicBezTo>
                    <a:pt x="21600" y="25778"/>
                    <a:pt x="20388" y="29866"/>
                    <a:pt x="18111" y="33369"/>
                  </a:cubicBezTo>
                </a:path>
                <a:path w="21600" h="33370" stroke="0" extrusionOk="0">
                  <a:moveTo>
                    <a:pt x="-1" y="0"/>
                  </a:moveTo>
                  <a:cubicBezTo>
                    <a:pt x="11929" y="0"/>
                    <a:pt x="21600" y="9670"/>
                    <a:pt x="21600" y="21600"/>
                  </a:cubicBezTo>
                  <a:cubicBezTo>
                    <a:pt x="21600" y="25778"/>
                    <a:pt x="20388" y="29866"/>
                    <a:pt x="18111" y="33369"/>
                  </a:cubicBezTo>
                  <a:lnTo>
                    <a:pt x="0" y="21600"/>
                  </a:lnTo>
                  <a:lnTo>
                    <a:pt x="-1" y="0"/>
                  </a:lnTo>
                  <a:close/>
                </a:path>
              </a:pathLst>
            </a:custGeom>
            <a:noFill/>
            <a:ln w="12700">
              <a:solidFill>
                <a:srgbClr val="99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9233" name="Arc 27"/>
            <p:cNvSpPr>
              <a:spLocks/>
            </p:cNvSpPr>
            <p:nvPr/>
          </p:nvSpPr>
          <p:spPr bwMode="auto">
            <a:xfrm rot="-7200000">
              <a:off x="4095" y="1839"/>
              <a:ext cx="275" cy="386"/>
            </a:xfrm>
            <a:custGeom>
              <a:avLst/>
              <a:gdLst>
                <a:gd name="T0" fmla="*/ 0 w 21600"/>
                <a:gd name="T1" fmla="*/ 0 h 30316"/>
                <a:gd name="T2" fmla="*/ 252 w 21600"/>
                <a:gd name="T3" fmla="*/ 386 h 30316"/>
                <a:gd name="T4" fmla="*/ 0 w 21600"/>
                <a:gd name="T5" fmla="*/ 275 h 30316"/>
                <a:gd name="T6" fmla="*/ 0 60000 65536"/>
                <a:gd name="T7" fmla="*/ 0 60000 65536"/>
                <a:gd name="T8" fmla="*/ 0 60000 65536"/>
              </a:gdLst>
              <a:ahLst/>
              <a:cxnLst>
                <a:cxn ang="T6">
                  <a:pos x="T0" y="T1"/>
                </a:cxn>
                <a:cxn ang="T7">
                  <a:pos x="T2" y="T3"/>
                </a:cxn>
                <a:cxn ang="T8">
                  <a:pos x="T4" y="T5"/>
                </a:cxn>
              </a:cxnLst>
              <a:rect l="0" t="0" r="r" b="b"/>
              <a:pathLst>
                <a:path w="21600" h="30316" fill="none" extrusionOk="0">
                  <a:moveTo>
                    <a:pt x="-1" y="0"/>
                  </a:moveTo>
                  <a:cubicBezTo>
                    <a:pt x="11929" y="0"/>
                    <a:pt x="21600" y="9670"/>
                    <a:pt x="21600" y="21600"/>
                  </a:cubicBezTo>
                  <a:cubicBezTo>
                    <a:pt x="21600" y="24601"/>
                    <a:pt x="20974" y="27569"/>
                    <a:pt x="19763" y="30316"/>
                  </a:cubicBezTo>
                </a:path>
                <a:path w="21600" h="30316" stroke="0" extrusionOk="0">
                  <a:moveTo>
                    <a:pt x="-1" y="0"/>
                  </a:moveTo>
                  <a:cubicBezTo>
                    <a:pt x="11929" y="0"/>
                    <a:pt x="21600" y="9670"/>
                    <a:pt x="21600" y="21600"/>
                  </a:cubicBezTo>
                  <a:cubicBezTo>
                    <a:pt x="21600" y="24601"/>
                    <a:pt x="20974" y="27569"/>
                    <a:pt x="19763" y="30316"/>
                  </a:cubicBezTo>
                  <a:lnTo>
                    <a:pt x="0" y="21600"/>
                  </a:lnTo>
                  <a:lnTo>
                    <a:pt x="-1" y="0"/>
                  </a:lnTo>
                  <a:close/>
                </a:path>
              </a:pathLst>
            </a:custGeom>
            <a:noFill/>
            <a:ln w="12700">
              <a:solidFill>
                <a:srgbClr val="FF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9234" name="Arc 28"/>
            <p:cNvSpPr>
              <a:spLocks/>
            </p:cNvSpPr>
            <p:nvPr/>
          </p:nvSpPr>
          <p:spPr bwMode="auto">
            <a:xfrm rot="7200000">
              <a:off x="4211" y="2052"/>
              <a:ext cx="275" cy="417"/>
            </a:xfrm>
            <a:custGeom>
              <a:avLst/>
              <a:gdLst>
                <a:gd name="T0" fmla="*/ 23 w 21600"/>
                <a:gd name="T1" fmla="*/ 0 h 33297"/>
                <a:gd name="T2" fmla="*/ 231 w 21600"/>
                <a:gd name="T3" fmla="*/ 417 h 33297"/>
                <a:gd name="T4" fmla="*/ 0 w 21600"/>
                <a:gd name="T5" fmla="*/ 270 h 33297"/>
                <a:gd name="T6" fmla="*/ 0 60000 65536"/>
                <a:gd name="T7" fmla="*/ 0 60000 65536"/>
                <a:gd name="T8" fmla="*/ 0 60000 65536"/>
              </a:gdLst>
              <a:ahLst/>
              <a:cxnLst>
                <a:cxn ang="T6">
                  <a:pos x="T0" y="T1"/>
                </a:cxn>
                <a:cxn ang="T7">
                  <a:pos x="T2" y="T3"/>
                </a:cxn>
                <a:cxn ang="T8">
                  <a:pos x="T4" y="T5"/>
                </a:cxn>
              </a:cxnLst>
              <a:rect l="0" t="0" r="r" b="b"/>
              <a:pathLst>
                <a:path w="21600" h="33297" fill="none" extrusionOk="0">
                  <a:moveTo>
                    <a:pt x="1772" y="-1"/>
                  </a:moveTo>
                  <a:cubicBezTo>
                    <a:pt x="12976" y="922"/>
                    <a:pt x="21600" y="10284"/>
                    <a:pt x="21600" y="21527"/>
                  </a:cubicBezTo>
                  <a:cubicBezTo>
                    <a:pt x="21600" y="25705"/>
                    <a:pt x="20388" y="29793"/>
                    <a:pt x="18111" y="33296"/>
                  </a:cubicBezTo>
                </a:path>
                <a:path w="21600" h="33297" stroke="0" extrusionOk="0">
                  <a:moveTo>
                    <a:pt x="1772" y="-1"/>
                  </a:moveTo>
                  <a:cubicBezTo>
                    <a:pt x="12976" y="922"/>
                    <a:pt x="21600" y="10284"/>
                    <a:pt x="21600" y="21527"/>
                  </a:cubicBezTo>
                  <a:cubicBezTo>
                    <a:pt x="21600" y="25705"/>
                    <a:pt x="20388" y="29793"/>
                    <a:pt x="18111" y="33296"/>
                  </a:cubicBezTo>
                  <a:lnTo>
                    <a:pt x="0" y="21527"/>
                  </a:lnTo>
                  <a:lnTo>
                    <a:pt x="1772" y="-1"/>
                  </a:lnTo>
                  <a:close/>
                </a:path>
              </a:pathLst>
            </a:custGeom>
            <a:noFill/>
            <a:ln w="12700">
              <a:solidFill>
                <a:schemeClr val="tx1"/>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en-US">
                <a:latin typeface="Times New Roman" panose="02020603050405020304" pitchFamily="18" charset="0"/>
                <a:cs typeface="Times New Roman" panose="02020603050405020304" pitchFamily="18" charset="0"/>
              </a:endParaRPr>
            </a:p>
          </p:txBody>
        </p:sp>
        <p:sp>
          <p:nvSpPr>
            <p:cNvPr id="9235" name="Text Box 29"/>
            <p:cNvSpPr txBox="1">
              <a:spLocks noChangeArrowheads="1"/>
            </p:cNvSpPr>
            <p:nvPr/>
          </p:nvSpPr>
          <p:spPr bwMode="auto">
            <a:xfrm>
              <a:off x="4120" y="2391"/>
              <a:ext cx="626" cy="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9236" name="Text Box 30"/>
            <p:cNvSpPr txBox="1">
              <a:spLocks noChangeArrowheads="1"/>
            </p:cNvSpPr>
            <p:nvPr/>
          </p:nvSpPr>
          <p:spPr bwMode="auto">
            <a:xfrm>
              <a:off x="3651" y="1827"/>
              <a:ext cx="626" cy="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grpSp>
      <p:sp>
        <p:nvSpPr>
          <p:cNvPr id="153636" name="Text Box 36"/>
          <p:cNvSpPr txBox="1">
            <a:spLocks noChangeArrowheads="1"/>
          </p:cNvSpPr>
          <p:nvPr/>
        </p:nvSpPr>
        <p:spPr bwMode="auto">
          <a:xfrm>
            <a:off x="5616575" y="1119188"/>
            <a:ext cx="4273550" cy="1200329"/>
          </a:xfrm>
          <a:prstGeom prst="rect">
            <a:avLst/>
          </a:prstGeom>
          <a:solidFill>
            <a:srgbClr val="FFFF00"/>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b="1">
                <a:latin typeface="Times New Roman" panose="02020603050405020304" pitchFamily="18" charset="0"/>
                <a:cs typeface="Times New Roman" panose="02020603050405020304" pitchFamily="18" charset="0"/>
              </a:rPr>
              <a:t>Các góc giữa các trục tọa độ X’O’Y’, Y’O’Z’, X’O’Z’ là các góc trục đo </a:t>
            </a:r>
          </a:p>
        </p:txBody>
      </p:sp>
      <p:sp>
        <p:nvSpPr>
          <p:cNvPr id="153637" name="Line 37"/>
          <p:cNvSpPr>
            <a:spLocks noChangeShapeType="1"/>
          </p:cNvSpPr>
          <p:nvPr/>
        </p:nvSpPr>
        <p:spPr bwMode="auto">
          <a:xfrm flipH="1">
            <a:off x="4703764" y="1922464"/>
            <a:ext cx="2954337" cy="1711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21" name="Text Box 38"/>
          <p:cNvSpPr txBox="1">
            <a:spLocks noChangeArrowheads="1"/>
          </p:cNvSpPr>
          <p:nvPr/>
        </p:nvSpPr>
        <p:spPr bwMode="auto">
          <a:xfrm>
            <a:off x="1679576" y="14922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 của HCTĐ</a:t>
            </a:r>
          </a:p>
        </p:txBody>
      </p:sp>
      <p:sp>
        <p:nvSpPr>
          <p:cNvPr id="9222" name="Text Box 39"/>
          <p:cNvSpPr txBox="1">
            <a:spLocks noChangeArrowheads="1"/>
          </p:cNvSpPr>
          <p:nvPr/>
        </p:nvSpPr>
        <p:spPr bwMode="auto">
          <a:xfrm>
            <a:off x="2187575" y="6175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Góc trục đo</a:t>
            </a:r>
          </a:p>
        </p:txBody>
      </p:sp>
      <p:sp>
        <p:nvSpPr>
          <p:cNvPr id="11284" name="Rectangle 20"/>
          <p:cNvSpPr>
            <a:spLocks noChangeArrowheads="1"/>
          </p:cNvSpPr>
          <p:nvPr/>
        </p:nvSpPr>
        <p:spPr bwMode="auto">
          <a:xfrm>
            <a:off x="7224714" y="542925"/>
            <a:ext cx="827087"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18042152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153635"/>
                                        </p:tgtEl>
                                        <p:attrNameLst>
                                          <p:attrName>style.visibility</p:attrName>
                                        </p:attrNameLst>
                                      </p:cBhvr>
                                      <p:to>
                                        <p:strVal val="visible"/>
                                      </p:to>
                                    </p:set>
                                    <p:anim calcmode="lin" valueType="num">
                                      <p:cBhvr additive="base">
                                        <p:cTn id="7" dur="500" fill="hold"/>
                                        <p:tgtEl>
                                          <p:spTgt spid="153635"/>
                                        </p:tgtEl>
                                        <p:attrNameLst>
                                          <p:attrName>ppt_x</p:attrName>
                                        </p:attrNameLst>
                                      </p:cBhvr>
                                      <p:tavLst>
                                        <p:tav tm="0">
                                          <p:val>
                                            <p:strVal val="#ppt_x"/>
                                          </p:val>
                                        </p:tav>
                                        <p:tav tm="100000">
                                          <p:val>
                                            <p:strVal val="#ppt_x"/>
                                          </p:val>
                                        </p:tav>
                                      </p:tavLst>
                                    </p:anim>
                                    <p:anim calcmode="lin" valueType="num">
                                      <p:cBhvr additive="base">
                                        <p:cTn id="8" dur="500" fill="hold"/>
                                        <p:tgtEl>
                                          <p:spTgt spid="15363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153636"/>
                                        </p:tgtEl>
                                        <p:attrNameLst>
                                          <p:attrName>style.visibility</p:attrName>
                                        </p:attrNameLst>
                                      </p:cBhvr>
                                      <p:to>
                                        <p:strVal val="visible"/>
                                      </p:to>
                                    </p:set>
                                    <p:anim calcmode="discrete" valueType="clr">
                                      <p:cBhvr override="childStyle">
                                        <p:cTn id="13" dur="80"/>
                                        <p:tgtEl>
                                          <p:spTgt spid="153636"/>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53636"/>
                                        </p:tgtEl>
                                        <p:attrNameLst>
                                          <p:attrName>fillcolor</p:attrName>
                                        </p:attrNameLst>
                                      </p:cBhvr>
                                      <p:tavLst>
                                        <p:tav tm="0">
                                          <p:val>
                                            <p:clrVal>
                                              <a:schemeClr val="accent2"/>
                                            </p:clrVal>
                                          </p:val>
                                        </p:tav>
                                        <p:tav tm="50000">
                                          <p:val>
                                            <p:clrVal>
                                              <a:schemeClr val="hlink"/>
                                            </p:clrVal>
                                          </p:val>
                                        </p:tav>
                                      </p:tavLst>
                                    </p:anim>
                                    <p:set>
                                      <p:cBhvr>
                                        <p:cTn id="15" dur="80"/>
                                        <p:tgtEl>
                                          <p:spTgt spid="153636"/>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8" presetClass="entr" presetSubtype="12" fill="hold" nodeType="clickEffect">
                                  <p:stCondLst>
                                    <p:cond delay="0"/>
                                  </p:stCondLst>
                                  <p:childTnLst>
                                    <p:set>
                                      <p:cBhvr>
                                        <p:cTn id="19" dur="1" fill="hold">
                                          <p:stCondLst>
                                            <p:cond delay="0"/>
                                          </p:stCondLst>
                                        </p:cTn>
                                        <p:tgtEl>
                                          <p:spTgt spid="153637"/>
                                        </p:tgtEl>
                                        <p:attrNameLst>
                                          <p:attrName>style.visibility</p:attrName>
                                        </p:attrNameLst>
                                      </p:cBhvr>
                                      <p:to>
                                        <p:strVal val="visible"/>
                                      </p:to>
                                    </p:set>
                                    <p:animEffect transition="in" filter="strips(downLeft)">
                                      <p:cBhvr>
                                        <p:cTn id="20" dur="500"/>
                                        <p:tgtEl>
                                          <p:spTgt spid="153637"/>
                                        </p:tgtEl>
                                      </p:cBhvr>
                                    </p:animEffect>
                                  </p:childTnLst>
                                </p:cTn>
                              </p:par>
                            </p:childTnLst>
                          </p:cTn>
                        </p:par>
                        <p:par>
                          <p:cTn id="21" fill="hold" nodeType="afterGroup">
                            <p:stCondLst>
                              <p:cond delay="500"/>
                            </p:stCondLst>
                            <p:childTnLst>
                              <p:par>
                                <p:cTn id="22" presetID="27" presetClass="entr" presetSubtype="0" repeatCount="indefinite" fill="hold" grpId="0" nodeType="afterEffect">
                                  <p:stCondLst>
                                    <p:cond delay="0"/>
                                  </p:stCondLst>
                                  <p:iterate type="lt">
                                    <p:tmPct val="50000"/>
                                  </p:iterate>
                                  <p:childTnLst>
                                    <p:set>
                                      <p:cBhvr>
                                        <p:cTn id="23" dur="1" fill="hold">
                                          <p:stCondLst>
                                            <p:cond delay="0"/>
                                          </p:stCondLst>
                                        </p:cTn>
                                        <p:tgtEl>
                                          <p:spTgt spid="11284"/>
                                        </p:tgtEl>
                                        <p:attrNameLst>
                                          <p:attrName>style.visibility</p:attrName>
                                        </p:attrNameLst>
                                      </p:cBhvr>
                                      <p:to>
                                        <p:strVal val="visible"/>
                                      </p:to>
                                    </p:set>
                                    <p:anim calcmode="discrete" valueType="clr">
                                      <p:cBhvr override="childStyle">
                                        <p:cTn id="24"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25" dur="80"/>
                                        <p:tgtEl>
                                          <p:spTgt spid="11284"/>
                                        </p:tgtEl>
                                        <p:attrNameLst>
                                          <p:attrName>fillcolor</p:attrName>
                                        </p:attrNameLst>
                                      </p:cBhvr>
                                      <p:tavLst>
                                        <p:tav tm="0">
                                          <p:val>
                                            <p:clrVal>
                                              <a:schemeClr val="accent2"/>
                                            </p:clrVal>
                                          </p:val>
                                        </p:tav>
                                        <p:tav tm="50000">
                                          <p:val>
                                            <p:clrVal>
                                              <a:schemeClr val="hlink"/>
                                            </p:clrVal>
                                          </p:val>
                                        </p:tav>
                                      </p:tavLst>
                                    </p:anim>
                                    <p:set>
                                      <p:cBhvr>
                                        <p:cTn id="26"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6" grpId="0" animBg="1"/>
      <p:bldP spid="1128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5"/>
          <p:cNvSpPr>
            <a:spLocks noChangeArrowheads="1"/>
          </p:cNvSpPr>
          <p:nvPr/>
        </p:nvSpPr>
        <p:spPr bwMode="auto">
          <a:xfrm rot="16200000">
            <a:off x="2720182" y="2831307"/>
            <a:ext cx="4246562" cy="2092325"/>
          </a:xfrm>
          <a:prstGeom prst="parallelogram">
            <a:avLst>
              <a:gd name="adj" fmla="val 54545"/>
            </a:avLst>
          </a:prstGeom>
          <a:solidFill>
            <a:srgbClr val="FF00FF">
              <a:alpha val="34117"/>
            </a:srgbClr>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grpSp>
        <p:nvGrpSpPr>
          <p:cNvPr id="10243" name="Group 66"/>
          <p:cNvGrpSpPr>
            <a:grpSpLocks/>
          </p:cNvGrpSpPr>
          <p:nvPr/>
        </p:nvGrpSpPr>
        <p:grpSpPr bwMode="auto">
          <a:xfrm>
            <a:off x="1733550" y="2354263"/>
            <a:ext cx="4171950" cy="2794000"/>
            <a:chOff x="288" y="1435"/>
            <a:chExt cx="2796" cy="1808"/>
          </a:xfrm>
        </p:grpSpPr>
        <p:sp>
          <p:nvSpPr>
            <p:cNvPr id="10263" name="Line 12"/>
            <p:cNvSpPr>
              <a:spLocks noChangeShapeType="1"/>
            </p:cNvSpPr>
            <p:nvPr/>
          </p:nvSpPr>
          <p:spPr bwMode="auto">
            <a:xfrm rot="13500000" flipV="1">
              <a:off x="520" y="2603"/>
              <a:ext cx="330" cy="617"/>
            </a:xfrm>
            <a:prstGeom prst="line">
              <a:avLst/>
            </a:prstGeom>
            <a:noFill/>
            <a:ln w="190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4" name="Text Box 30"/>
            <p:cNvSpPr txBox="1">
              <a:spLocks noChangeArrowheads="1"/>
            </p:cNvSpPr>
            <p:nvPr/>
          </p:nvSpPr>
          <p:spPr bwMode="auto">
            <a:xfrm>
              <a:off x="288" y="3030"/>
              <a:ext cx="170"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X</a:t>
              </a:r>
            </a:p>
          </p:txBody>
        </p:sp>
        <p:grpSp>
          <p:nvGrpSpPr>
            <p:cNvPr id="10265" name="Group 46"/>
            <p:cNvGrpSpPr>
              <a:grpSpLocks/>
            </p:cNvGrpSpPr>
            <p:nvPr/>
          </p:nvGrpSpPr>
          <p:grpSpPr bwMode="auto">
            <a:xfrm>
              <a:off x="1713" y="1435"/>
              <a:ext cx="1262" cy="1418"/>
              <a:chOff x="1713" y="1435"/>
              <a:chExt cx="1262" cy="1418"/>
            </a:xfrm>
          </p:grpSpPr>
          <p:sp>
            <p:nvSpPr>
              <p:cNvPr id="10299" name="Line 7"/>
              <p:cNvSpPr>
                <a:spLocks noChangeShapeType="1"/>
              </p:cNvSpPr>
              <p:nvPr/>
            </p:nvSpPr>
            <p:spPr bwMode="auto">
              <a:xfrm flipV="1">
                <a:off x="2280" y="1435"/>
                <a:ext cx="0" cy="1216"/>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300" name="Line 8"/>
              <p:cNvSpPr>
                <a:spLocks noChangeShapeType="1"/>
              </p:cNvSpPr>
              <p:nvPr/>
            </p:nvSpPr>
            <p:spPr bwMode="auto">
              <a:xfrm rot="7200000" flipV="1">
                <a:off x="2602" y="2479"/>
                <a:ext cx="0" cy="747"/>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301" name="Line 9"/>
              <p:cNvSpPr>
                <a:spLocks noChangeShapeType="1"/>
              </p:cNvSpPr>
              <p:nvPr/>
            </p:nvSpPr>
            <p:spPr bwMode="auto">
              <a:xfrm rot="14400000" flipV="1">
                <a:off x="2017" y="2511"/>
                <a:ext cx="0" cy="607"/>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10266" name="Line 10"/>
            <p:cNvSpPr>
              <a:spLocks noChangeShapeType="1"/>
            </p:cNvSpPr>
            <p:nvPr/>
          </p:nvSpPr>
          <p:spPr bwMode="auto">
            <a:xfrm rot="20700000" flipV="1">
              <a:off x="886" y="1613"/>
              <a:ext cx="0" cy="1216"/>
            </a:xfrm>
            <a:prstGeom prst="line">
              <a:avLst/>
            </a:prstGeom>
            <a:noFill/>
            <a:ln w="190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7" name="Line 11"/>
            <p:cNvSpPr>
              <a:spLocks noChangeShapeType="1"/>
            </p:cNvSpPr>
            <p:nvPr/>
          </p:nvSpPr>
          <p:spPr bwMode="auto">
            <a:xfrm rot="6300000" flipV="1">
              <a:off x="1197" y="2691"/>
              <a:ext cx="155" cy="539"/>
            </a:xfrm>
            <a:prstGeom prst="line">
              <a:avLst/>
            </a:prstGeom>
            <a:noFill/>
            <a:ln w="190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8" name="Line 13"/>
            <p:cNvSpPr>
              <a:spLocks noChangeShapeType="1"/>
            </p:cNvSpPr>
            <p:nvPr/>
          </p:nvSpPr>
          <p:spPr bwMode="auto">
            <a:xfrm rot="7200000" flipV="1">
              <a:off x="2420" y="1929"/>
              <a:ext cx="0" cy="322"/>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9" name="Line 14"/>
            <p:cNvSpPr>
              <a:spLocks noChangeShapeType="1"/>
            </p:cNvSpPr>
            <p:nvPr/>
          </p:nvSpPr>
          <p:spPr bwMode="auto">
            <a:xfrm flipV="1">
              <a:off x="874" y="2001"/>
              <a:ext cx="1400" cy="172"/>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0" name="Line 15"/>
            <p:cNvSpPr>
              <a:spLocks noChangeShapeType="1"/>
            </p:cNvSpPr>
            <p:nvPr/>
          </p:nvSpPr>
          <p:spPr bwMode="auto">
            <a:xfrm rot="7200000" flipV="1">
              <a:off x="2284" y="2663"/>
              <a:ext cx="0" cy="322"/>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1" name="Line 16"/>
            <p:cNvSpPr>
              <a:spLocks noChangeShapeType="1"/>
            </p:cNvSpPr>
            <p:nvPr/>
          </p:nvSpPr>
          <p:spPr bwMode="auto">
            <a:xfrm rot="7200000" flipV="1">
              <a:off x="2280" y="2017"/>
              <a:ext cx="0" cy="322"/>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2" name="Line 17"/>
            <p:cNvSpPr>
              <a:spLocks noChangeShapeType="1"/>
            </p:cNvSpPr>
            <p:nvPr/>
          </p:nvSpPr>
          <p:spPr bwMode="auto">
            <a:xfrm flipV="1">
              <a:off x="884" y="2911"/>
              <a:ext cx="1543" cy="195"/>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3" name="Line 18"/>
            <p:cNvSpPr>
              <a:spLocks noChangeShapeType="1"/>
            </p:cNvSpPr>
            <p:nvPr/>
          </p:nvSpPr>
          <p:spPr bwMode="auto">
            <a:xfrm flipV="1">
              <a:off x="446" y="2097"/>
              <a:ext cx="1695" cy="208"/>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4" name="Line 19"/>
            <p:cNvSpPr>
              <a:spLocks noChangeShapeType="1"/>
            </p:cNvSpPr>
            <p:nvPr/>
          </p:nvSpPr>
          <p:spPr bwMode="auto">
            <a:xfrm flipV="1">
              <a:off x="589" y="2739"/>
              <a:ext cx="1553" cy="196"/>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5" name="Line 20"/>
            <p:cNvSpPr>
              <a:spLocks noChangeShapeType="1"/>
            </p:cNvSpPr>
            <p:nvPr/>
          </p:nvSpPr>
          <p:spPr bwMode="auto">
            <a:xfrm rot="14400000" flipV="1">
              <a:off x="2495" y="2788"/>
              <a:ext cx="0" cy="157"/>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6" name="Line 21"/>
            <p:cNvSpPr>
              <a:spLocks noChangeShapeType="1"/>
            </p:cNvSpPr>
            <p:nvPr/>
          </p:nvSpPr>
          <p:spPr bwMode="auto">
            <a:xfrm rot="14400000" flipV="1">
              <a:off x="2212" y="1967"/>
              <a:ext cx="0" cy="158"/>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7" name="Line 22"/>
            <p:cNvSpPr>
              <a:spLocks noChangeShapeType="1"/>
            </p:cNvSpPr>
            <p:nvPr/>
          </p:nvSpPr>
          <p:spPr bwMode="auto">
            <a:xfrm flipV="1">
              <a:off x="2555" y="2163"/>
              <a:ext cx="0" cy="655"/>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8" name="Line 23"/>
            <p:cNvSpPr>
              <a:spLocks noChangeShapeType="1"/>
            </p:cNvSpPr>
            <p:nvPr/>
          </p:nvSpPr>
          <p:spPr bwMode="auto">
            <a:xfrm flipV="1">
              <a:off x="2419" y="2252"/>
              <a:ext cx="0" cy="655"/>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9" name="Line 24"/>
            <p:cNvSpPr>
              <a:spLocks noChangeShapeType="1"/>
            </p:cNvSpPr>
            <p:nvPr/>
          </p:nvSpPr>
          <p:spPr bwMode="auto">
            <a:xfrm rot="14400000" flipV="1">
              <a:off x="2485" y="2140"/>
              <a:ext cx="0" cy="157"/>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0" name="Line 25"/>
            <p:cNvSpPr>
              <a:spLocks noChangeShapeType="1"/>
            </p:cNvSpPr>
            <p:nvPr/>
          </p:nvSpPr>
          <p:spPr bwMode="auto">
            <a:xfrm flipV="1">
              <a:off x="1029" y="2652"/>
              <a:ext cx="1251" cy="155"/>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1" name="Line 26"/>
            <p:cNvSpPr>
              <a:spLocks noChangeShapeType="1"/>
            </p:cNvSpPr>
            <p:nvPr/>
          </p:nvSpPr>
          <p:spPr bwMode="auto">
            <a:xfrm flipV="1">
              <a:off x="2147" y="2086"/>
              <a:ext cx="0" cy="655"/>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2" name="Line 27"/>
            <p:cNvSpPr>
              <a:spLocks noChangeShapeType="1"/>
            </p:cNvSpPr>
            <p:nvPr/>
          </p:nvSpPr>
          <p:spPr bwMode="auto">
            <a:xfrm flipV="1">
              <a:off x="1161" y="2173"/>
              <a:ext cx="1393" cy="172"/>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3" name="Line 28"/>
            <p:cNvSpPr>
              <a:spLocks noChangeShapeType="1"/>
            </p:cNvSpPr>
            <p:nvPr/>
          </p:nvSpPr>
          <p:spPr bwMode="auto">
            <a:xfrm flipV="1">
              <a:off x="711" y="2263"/>
              <a:ext cx="1712" cy="211"/>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4" name="AutoShape 29"/>
            <p:cNvSpPr>
              <a:spLocks noChangeArrowheads="1"/>
            </p:cNvSpPr>
            <p:nvPr/>
          </p:nvSpPr>
          <p:spPr bwMode="auto">
            <a:xfrm rot="-6291100">
              <a:off x="426" y="2299"/>
              <a:ext cx="899" cy="687"/>
            </a:xfrm>
            <a:prstGeom prst="cube">
              <a:avLst>
                <a:gd name="adj" fmla="val 33227"/>
              </a:avLst>
            </a:prstGeom>
            <a:solidFill>
              <a:schemeClr val="accent2">
                <a:alpha val="39999"/>
              </a:schemeClr>
            </a:solidFill>
            <a:ln w="28575">
              <a:solidFill>
                <a:schemeClr val="tx1">
                  <a:lumMod val="75000"/>
                  <a:lumOff val="25000"/>
                </a:schemeClr>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sp>
          <p:nvSpPr>
            <p:cNvPr id="10285" name="Text Box 31"/>
            <p:cNvSpPr txBox="1">
              <a:spLocks noChangeArrowheads="1"/>
            </p:cNvSpPr>
            <p:nvPr/>
          </p:nvSpPr>
          <p:spPr bwMode="auto">
            <a:xfrm>
              <a:off x="1422" y="3065"/>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Y</a:t>
              </a:r>
            </a:p>
          </p:txBody>
        </p:sp>
        <p:sp>
          <p:nvSpPr>
            <p:cNvPr id="10286" name="Text Box 32"/>
            <p:cNvSpPr txBox="1">
              <a:spLocks noChangeArrowheads="1"/>
            </p:cNvSpPr>
            <p:nvPr/>
          </p:nvSpPr>
          <p:spPr bwMode="auto">
            <a:xfrm>
              <a:off x="674" y="1483"/>
              <a:ext cx="282"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Z</a:t>
              </a:r>
            </a:p>
          </p:txBody>
        </p:sp>
        <p:sp>
          <p:nvSpPr>
            <p:cNvPr id="10287" name="Text Box 33"/>
            <p:cNvSpPr txBox="1">
              <a:spLocks noChangeArrowheads="1"/>
            </p:cNvSpPr>
            <p:nvPr/>
          </p:nvSpPr>
          <p:spPr bwMode="auto">
            <a:xfrm>
              <a:off x="939" y="2707"/>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O</a:t>
              </a:r>
            </a:p>
          </p:txBody>
        </p:sp>
        <p:sp>
          <p:nvSpPr>
            <p:cNvPr id="10288" name="Text Box 34"/>
            <p:cNvSpPr txBox="1">
              <a:spLocks noChangeArrowheads="1"/>
            </p:cNvSpPr>
            <p:nvPr/>
          </p:nvSpPr>
          <p:spPr bwMode="auto">
            <a:xfrm>
              <a:off x="538" y="2920"/>
              <a:ext cx="8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A</a:t>
              </a:r>
            </a:p>
          </p:txBody>
        </p:sp>
        <p:sp>
          <p:nvSpPr>
            <p:cNvPr id="10289" name="Text Box 35"/>
            <p:cNvSpPr txBox="1">
              <a:spLocks noChangeArrowheads="1"/>
            </p:cNvSpPr>
            <p:nvPr/>
          </p:nvSpPr>
          <p:spPr bwMode="auto">
            <a:xfrm>
              <a:off x="1331" y="2879"/>
              <a:ext cx="183"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B</a:t>
              </a:r>
            </a:p>
          </p:txBody>
        </p:sp>
        <p:sp>
          <p:nvSpPr>
            <p:cNvPr id="10290" name="Text Box 36"/>
            <p:cNvSpPr txBox="1">
              <a:spLocks noChangeArrowheads="1"/>
            </p:cNvSpPr>
            <p:nvPr/>
          </p:nvSpPr>
          <p:spPr bwMode="auto">
            <a:xfrm>
              <a:off x="740" y="2029"/>
              <a:ext cx="183"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C</a:t>
              </a:r>
            </a:p>
          </p:txBody>
        </p:sp>
        <p:sp>
          <p:nvSpPr>
            <p:cNvPr id="10291" name="Text Box 37"/>
            <p:cNvSpPr txBox="1">
              <a:spLocks noChangeArrowheads="1"/>
            </p:cNvSpPr>
            <p:nvPr/>
          </p:nvSpPr>
          <p:spPr bwMode="auto">
            <a:xfrm>
              <a:off x="2269" y="2522"/>
              <a:ext cx="164"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a:latin typeface="Times New Roman" panose="02020603050405020304" pitchFamily="18" charset="0"/>
                  <a:cs typeface="Times New Roman" panose="02020603050405020304" pitchFamily="18" charset="0"/>
                </a:rPr>
                <a:t>O</a:t>
              </a:r>
              <a:r>
                <a:rPr lang="en-US" altLang="en-US" b="1" baseline="30000">
                  <a:latin typeface="Times New Roman" panose="02020603050405020304" pitchFamily="18" charset="0"/>
                  <a:cs typeface="Times New Roman" panose="02020603050405020304" pitchFamily="18" charset="0"/>
                </a:rPr>
                <a:t>/</a:t>
              </a:r>
            </a:p>
          </p:txBody>
        </p:sp>
        <p:sp>
          <p:nvSpPr>
            <p:cNvPr id="10292" name="Text Box 38"/>
            <p:cNvSpPr txBox="1">
              <a:spLocks noChangeArrowheads="1"/>
            </p:cNvSpPr>
            <p:nvPr/>
          </p:nvSpPr>
          <p:spPr bwMode="auto">
            <a:xfrm>
              <a:off x="1695" y="2828"/>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X</a:t>
              </a:r>
              <a:r>
                <a:rPr lang="en-US" altLang="en-US" b="1" baseline="30000">
                  <a:latin typeface="Times New Roman" panose="02020603050405020304" pitchFamily="18" charset="0"/>
                  <a:cs typeface="Times New Roman" panose="02020603050405020304" pitchFamily="18" charset="0"/>
                </a:rPr>
                <a:t>/</a:t>
              </a:r>
            </a:p>
          </p:txBody>
        </p:sp>
        <p:sp>
          <p:nvSpPr>
            <p:cNvPr id="10293" name="Text Box 39"/>
            <p:cNvSpPr txBox="1">
              <a:spLocks noChangeArrowheads="1"/>
            </p:cNvSpPr>
            <p:nvPr/>
          </p:nvSpPr>
          <p:spPr bwMode="auto">
            <a:xfrm>
              <a:off x="2925" y="2963"/>
              <a:ext cx="15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Y</a:t>
              </a:r>
              <a:r>
                <a:rPr lang="en-US" altLang="en-US" b="1" baseline="30000">
                  <a:latin typeface="Times New Roman" panose="02020603050405020304" pitchFamily="18" charset="0"/>
                  <a:cs typeface="Times New Roman" panose="02020603050405020304" pitchFamily="18" charset="0"/>
                </a:rPr>
                <a:t>/</a:t>
              </a:r>
            </a:p>
          </p:txBody>
        </p:sp>
        <p:sp>
          <p:nvSpPr>
            <p:cNvPr id="10294" name="Text Box 40"/>
            <p:cNvSpPr txBox="1">
              <a:spLocks noChangeArrowheads="1"/>
            </p:cNvSpPr>
            <p:nvPr/>
          </p:nvSpPr>
          <p:spPr bwMode="auto">
            <a:xfrm>
              <a:off x="2137" y="1436"/>
              <a:ext cx="158"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Z</a:t>
              </a:r>
              <a:r>
                <a:rPr lang="en-US" altLang="en-US" b="1" baseline="30000">
                  <a:latin typeface="Times New Roman" panose="02020603050405020304" pitchFamily="18" charset="0"/>
                  <a:cs typeface="Times New Roman" panose="02020603050405020304" pitchFamily="18" charset="0"/>
                </a:rPr>
                <a:t>/</a:t>
              </a:r>
            </a:p>
          </p:txBody>
        </p:sp>
        <p:sp>
          <p:nvSpPr>
            <p:cNvPr id="10295" name="Text Box 41"/>
            <p:cNvSpPr txBox="1">
              <a:spLocks noChangeArrowheads="1"/>
            </p:cNvSpPr>
            <p:nvPr/>
          </p:nvSpPr>
          <p:spPr bwMode="auto">
            <a:xfrm>
              <a:off x="2290" y="1868"/>
              <a:ext cx="15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C</a:t>
              </a:r>
              <a:r>
                <a:rPr lang="en-US" altLang="en-US" b="1" baseline="30000">
                  <a:latin typeface="Times New Roman" panose="02020603050405020304" pitchFamily="18" charset="0"/>
                  <a:cs typeface="Times New Roman" panose="02020603050405020304" pitchFamily="18" charset="0"/>
                </a:rPr>
                <a:t>/</a:t>
              </a:r>
            </a:p>
          </p:txBody>
        </p:sp>
        <p:sp>
          <p:nvSpPr>
            <p:cNvPr id="10296" name="Text Box 42"/>
            <p:cNvSpPr txBox="1">
              <a:spLocks noChangeArrowheads="1"/>
            </p:cNvSpPr>
            <p:nvPr/>
          </p:nvSpPr>
          <p:spPr bwMode="auto">
            <a:xfrm>
              <a:off x="2078" y="2751"/>
              <a:ext cx="158"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A</a:t>
              </a:r>
              <a:r>
                <a:rPr lang="en-US" altLang="en-US" b="1" baseline="30000">
                  <a:latin typeface="Times New Roman" panose="02020603050405020304" pitchFamily="18" charset="0"/>
                  <a:cs typeface="Times New Roman" panose="02020603050405020304" pitchFamily="18" charset="0"/>
                </a:rPr>
                <a:t>/</a:t>
              </a:r>
            </a:p>
          </p:txBody>
        </p:sp>
        <p:sp>
          <p:nvSpPr>
            <p:cNvPr id="10297" name="Text Box 43"/>
            <p:cNvSpPr txBox="1">
              <a:spLocks noChangeArrowheads="1"/>
            </p:cNvSpPr>
            <p:nvPr/>
          </p:nvSpPr>
          <p:spPr bwMode="auto">
            <a:xfrm>
              <a:off x="2573" y="2678"/>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B</a:t>
              </a:r>
              <a:r>
                <a:rPr lang="en-US" altLang="en-US" b="1" baseline="30000">
                  <a:latin typeface="Times New Roman" panose="02020603050405020304" pitchFamily="18" charset="0"/>
                  <a:cs typeface="Times New Roman" panose="02020603050405020304" pitchFamily="18" charset="0"/>
                </a:rPr>
                <a:t>/</a:t>
              </a:r>
            </a:p>
          </p:txBody>
        </p:sp>
        <p:sp>
          <p:nvSpPr>
            <p:cNvPr id="10298" name="Text Box 44"/>
            <p:cNvSpPr txBox="1">
              <a:spLocks noChangeArrowheads="1"/>
            </p:cNvSpPr>
            <p:nvPr/>
          </p:nvSpPr>
          <p:spPr bwMode="auto">
            <a:xfrm>
              <a:off x="2805" y="1747"/>
              <a:ext cx="234"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(p</a:t>
              </a:r>
              <a:r>
                <a:rPr lang="en-US" altLang="en-US" b="1" baseline="30000">
                  <a:latin typeface="Times New Roman" panose="02020603050405020304" pitchFamily="18" charset="0"/>
                  <a:cs typeface="Times New Roman" panose="02020603050405020304" pitchFamily="18" charset="0"/>
                </a:rPr>
                <a:t>/</a:t>
              </a:r>
              <a:r>
                <a:rPr lang="en-US" altLang="en-US" b="1">
                  <a:latin typeface="Times New Roman" panose="02020603050405020304" pitchFamily="18" charset="0"/>
                  <a:cs typeface="Times New Roman" panose="02020603050405020304" pitchFamily="18" charset="0"/>
                </a:rPr>
                <a:t>)</a:t>
              </a:r>
              <a:endParaRPr lang="en-US" altLang="en-US" b="1" baseline="30000">
                <a:latin typeface="Times New Roman" panose="02020603050405020304" pitchFamily="18" charset="0"/>
                <a:cs typeface="Times New Roman" panose="02020603050405020304" pitchFamily="18" charset="0"/>
              </a:endParaRPr>
            </a:p>
          </p:txBody>
        </p:sp>
      </p:grpSp>
      <p:sp>
        <p:nvSpPr>
          <p:cNvPr id="10244" name="Text Box 48"/>
          <p:cNvSpPr txBox="1">
            <a:spLocks noChangeArrowheads="1"/>
          </p:cNvSpPr>
          <p:nvPr/>
        </p:nvSpPr>
        <p:spPr bwMode="auto">
          <a:xfrm>
            <a:off x="1679576" y="14922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 của HCTĐ</a:t>
            </a:r>
          </a:p>
        </p:txBody>
      </p:sp>
      <p:sp>
        <p:nvSpPr>
          <p:cNvPr id="10245" name="Text Box 49"/>
          <p:cNvSpPr txBox="1">
            <a:spLocks noChangeArrowheads="1"/>
          </p:cNvSpPr>
          <p:nvPr/>
        </p:nvSpPr>
        <p:spPr bwMode="auto">
          <a:xfrm>
            <a:off x="2187575" y="6175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Góc trục đo</a:t>
            </a:r>
          </a:p>
        </p:txBody>
      </p:sp>
      <p:sp>
        <p:nvSpPr>
          <p:cNvPr id="10246" name="Text Box 50"/>
          <p:cNvSpPr txBox="1">
            <a:spLocks noChangeArrowheads="1"/>
          </p:cNvSpPr>
          <p:nvPr/>
        </p:nvSpPr>
        <p:spPr bwMode="auto">
          <a:xfrm>
            <a:off x="2168525" y="10747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Hệ số biến dạng</a:t>
            </a:r>
          </a:p>
        </p:txBody>
      </p:sp>
      <p:grpSp>
        <p:nvGrpSpPr>
          <p:cNvPr id="154685" name="Group 61"/>
          <p:cNvGrpSpPr>
            <a:grpSpLocks/>
          </p:cNvGrpSpPr>
          <p:nvPr/>
        </p:nvGrpSpPr>
        <p:grpSpPr bwMode="auto">
          <a:xfrm>
            <a:off x="6038850" y="1219200"/>
            <a:ext cx="895350" cy="819150"/>
            <a:chOff x="3324" y="720"/>
            <a:chExt cx="564" cy="516"/>
          </a:xfrm>
        </p:grpSpPr>
        <p:sp>
          <p:nvSpPr>
            <p:cNvPr id="10260" name="Rectangle 52"/>
            <p:cNvSpPr>
              <a:spLocks noChangeArrowheads="1"/>
            </p:cNvSpPr>
            <p:nvPr/>
          </p:nvSpPr>
          <p:spPr bwMode="auto">
            <a:xfrm>
              <a:off x="3372" y="720"/>
              <a:ext cx="516" cy="27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O’A’</a:t>
              </a:r>
            </a:p>
          </p:txBody>
        </p:sp>
        <p:sp>
          <p:nvSpPr>
            <p:cNvPr id="10261" name="Rectangle 53"/>
            <p:cNvSpPr>
              <a:spLocks noChangeArrowheads="1"/>
            </p:cNvSpPr>
            <p:nvPr/>
          </p:nvSpPr>
          <p:spPr bwMode="auto">
            <a:xfrm>
              <a:off x="3324" y="960"/>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OA</a:t>
              </a:r>
            </a:p>
          </p:txBody>
        </p:sp>
        <p:sp>
          <p:nvSpPr>
            <p:cNvPr id="10262" name="Line 54"/>
            <p:cNvSpPr>
              <a:spLocks noChangeShapeType="1"/>
            </p:cNvSpPr>
            <p:nvPr/>
          </p:nvSpPr>
          <p:spPr bwMode="auto">
            <a:xfrm>
              <a:off x="3372" y="972"/>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grpSp>
        <p:nvGrpSpPr>
          <p:cNvPr id="154686" name="Group 62"/>
          <p:cNvGrpSpPr>
            <a:grpSpLocks/>
          </p:cNvGrpSpPr>
          <p:nvPr/>
        </p:nvGrpSpPr>
        <p:grpSpPr bwMode="auto">
          <a:xfrm>
            <a:off x="6038850" y="2590800"/>
            <a:ext cx="895350" cy="819150"/>
            <a:chOff x="3372" y="1488"/>
            <a:chExt cx="564" cy="516"/>
          </a:xfrm>
        </p:grpSpPr>
        <p:sp>
          <p:nvSpPr>
            <p:cNvPr id="10257" name="Rectangle 55"/>
            <p:cNvSpPr>
              <a:spLocks noChangeArrowheads="1"/>
            </p:cNvSpPr>
            <p:nvPr/>
          </p:nvSpPr>
          <p:spPr bwMode="auto">
            <a:xfrm>
              <a:off x="3420" y="1488"/>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O’B’</a:t>
              </a:r>
            </a:p>
          </p:txBody>
        </p:sp>
        <p:sp>
          <p:nvSpPr>
            <p:cNvPr id="10258" name="Rectangle 56"/>
            <p:cNvSpPr>
              <a:spLocks noChangeArrowheads="1"/>
            </p:cNvSpPr>
            <p:nvPr/>
          </p:nvSpPr>
          <p:spPr bwMode="auto">
            <a:xfrm>
              <a:off x="3372" y="1728"/>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OB</a:t>
              </a:r>
            </a:p>
          </p:txBody>
        </p:sp>
        <p:sp>
          <p:nvSpPr>
            <p:cNvPr id="10259" name="Line 57"/>
            <p:cNvSpPr>
              <a:spLocks noChangeShapeType="1"/>
            </p:cNvSpPr>
            <p:nvPr/>
          </p:nvSpPr>
          <p:spPr bwMode="auto">
            <a:xfrm>
              <a:off x="3420" y="1740"/>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grpSp>
        <p:nvGrpSpPr>
          <p:cNvPr id="154687" name="Group 63"/>
          <p:cNvGrpSpPr>
            <a:grpSpLocks/>
          </p:cNvGrpSpPr>
          <p:nvPr/>
        </p:nvGrpSpPr>
        <p:grpSpPr bwMode="auto">
          <a:xfrm>
            <a:off x="6038850" y="4133850"/>
            <a:ext cx="895350" cy="819150"/>
            <a:chOff x="3372" y="2184"/>
            <a:chExt cx="564" cy="516"/>
          </a:xfrm>
        </p:grpSpPr>
        <p:sp>
          <p:nvSpPr>
            <p:cNvPr id="10254" name="Rectangle 58"/>
            <p:cNvSpPr>
              <a:spLocks noChangeArrowheads="1"/>
            </p:cNvSpPr>
            <p:nvPr/>
          </p:nvSpPr>
          <p:spPr bwMode="auto">
            <a:xfrm>
              <a:off x="3420" y="2184"/>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O’C’</a:t>
              </a:r>
            </a:p>
          </p:txBody>
        </p:sp>
        <p:sp>
          <p:nvSpPr>
            <p:cNvPr id="10255" name="Rectangle 59"/>
            <p:cNvSpPr>
              <a:spLocks noChangeArrowheads="1"/>
            </p:cNvSpPr>
            <p:nvPr/>
          </p:nvSpPr>
          <p:spPr bwMode="auto">
            <a:xfrm>
              <a:off x="3372" y="2424"/>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OC</a:t>
              </a:r>
            </a:p>
          </p:txBody>
        </p:sp>
        <p:sp>
          <p:nvSpPr>
            <p:cNvPr id="10256" name="Line 60"/>
            <p:cNvSpPr>
              <a:spLocks noChangeShapeType="1"/>
            </p:cNvSpPr>
            <p:nvPr/>
          </p:nvSpPr>
          <p:spPr bwMode="auto">
            <a:xfrm>
              <a:off x="3420" y="2436"/>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154689" name="Text Box 65"/>
          <p:cNvSpPr txBox="1">
            <a:spLocks noChangeArrowheads="1"/>
          </p:cNvSpPr>
          <p:nvPr/>
        </p:nvSpPr>
        <p:spPr bwMode="auto">
          <a:xfrm>
            <a:off x="6896100" y="1390651"/>
            <a:ext cx="314325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=p là hệ số biến dạng theo trục O’X’</a:t>
            </a:r>
          </a:p>
        </p:txBody>
      </p:sp>
      <p:sp>
        <p:nvSpPr>
          <p:cNvPr id="154691" name="Text Box 67"/>
          <p:cNvSpPr txBox="1">
            <a:spLocks noChangeArrowheads="1"/>
          </p:cNvSpPr>
          <p:nvPr/>
        </p:nvSpPr>
        <p:spPr bwMode="auto">
          <a:xfrm>
            <a:off x="6877050" y="2743201"/>
            <a:ext cx="3200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 q là hệ số biến dạng theo trục O’Y’</a:t>
            </a:r>
          </a:p>
        </p:txBody>
      </p:sp>
      <p:sp>
        <p:nvSpPr>
          <p:cNvPr id="154692" name="Text Box 68"/>
          <p:cNvSpPr txBox="1">
            <a:spLocks noChangeArrowheads="1"/>
          </p:cNvSpPr>
          <p:nvPr/>
        </p:nvSpPr>
        <p:spPr bwMode="auto">
          <a:xfrm>
            <a:off x="6838950" y="4305301"/>
            <a:ext cx="3352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 r là hệ số biến dạng theo trục O’Z’</a:t>
            </a:r>
          </a:p>
        </p:txBody>
      </p:sp>
      <p:sp>
        <p:nvSpPr>
          <p:cNvPr id="11284" name="Rectangle 20"/>
          <p:cNvSpPr>
            <a:spLocks noChangeArrowheads="1"/>
          </p:cNvSpPr>
          <p:nvPr/>
        </p:nvSpPr>
        <p:spPr bwMode="auto">
          <a:xfrm>
            <a:off x="7248525" y="615950"/>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35972255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154685"/>
                                        </p:tgtEl>
                                        <p:attrNameLst>
                                          <p:attrName>style.visibility</p:attrName>
                                        </p:attrNameLst>
                                      </p:cBhvr>
                                      <p:to>
                                        <p:strVal val="visible"/>
                                      </p:to>
                                    </p:set>
                                    <p:animEffect transition="in" filter="barn(inHorizontal)">
                                      <p:cBhvr>
                                        <p:cTn id="7" dur="500"/>
                                        <p:tgtEl>
                                          <p:spTgt spid="1546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54686"/>
                                        </p:tgtEl>
                                        <p:attrNameLst>
                                          <p:attrName>style.visibility</p:attrName>
                                        </p:attrNameLst>
                                      </p:cBhvr>
                                      <p:to>
                                        <p:strVal val="visible"/>
                                      </p:to>
                                    </p:set>
                                    <p:animEffect transition="in" filter="blinds(horizontal)">
                                      <p:cBhvr>
                                        <p:cTn id="12" dur="500"/>
                                        <p:tgtEl>
                                          <p:spTgt spid="1546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54687"/>
                                        </p:tgtEl>
                                        <p:attrNameLst>
                                          <p:attrName>style.visibility</p:attrName>
                                        </p:attrNameLst>
                                      </p:cBhvr>
                                      <p:to>
                                        <p:strVal val="visible"/>
                                      </p:to>
                                    </p:set>
                                    <p:animEffect transition="in" filter="blinds(horizontal)">
                                      <p:cBhvr>
                                        <p:cTn id="17" dur="500"/>
                                        <p:tgtEl>
                                          <p:spTgt spid="1546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154689"/>
                                        </p:tgtEl>
                                        <p:attrNameLst>
                                          <p:attrName>style.visibility</p:attrName>
                                        </p:attrNameLst>
                                      </p:cBhvr>
                                      <p:to>
                                        <p:strVal val="visible"/>
                                      </p:to>
                                    </p:set>
                                    <p:anim calcmode="discrete" valueType="clr">
                                      <p:cBhvr override="childStyle">
                                        <p:cTn id="22" dur="80"/>
                                        <p:tgtEl>
                                          <p:spTgt spid="154689"/>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54689"/>
                                        </p:tgtEl>
                                        <p:attrNameLst>
                                          <p:attrName>fillcolor</p:attrName>
                                        </p:attrNameLst>
                                      </p:cBhvr>
                                      <p:tavLst>
                                        <p:tav tm="0">
                                          <p:val>
                                            <p:clrVal>
                                              <a:schemeClr val="accent2"/>
                                            </p:clrVal>
                                          </p:val>
                                        </p:tav>
                                        <p:tav tm="50000">
                                          <p:val>
                                            <p:clrVal>
                                              <a:schemeClr val="hlink"/>
                                            </p:clrVal>
                                          </p:val>
                                        </p:tav>
                                      </p:tavLst>
                                    </p:anim>
                                    <p:set>
                                      <p:cBhvr>
                                        <p:cTn id="24" dur="80"/>
                                        <p:tgtEl>
                                          <p:spTgt spid="154689"/>
                                        </p:tgtEl>
                                        <p:attrNameLst>
                                          <p:attrName>fill.type</p:attrName>
                                        </p:attrNameLst>
                                      </p:cBhvr>
                                      <p:to>
                                        <p:strVal val="solid"/>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154691"/>
                                        </p:tgtEl>
                                        <p:attrNameLst>
                                          <p:attrName>style.visibility</p:attrName>
                                        </p:attrNameLst>
                                      </p:cBhvr>
                                      <p:to>
                                        <p:strVal val="visible"/>
                                      </p:to>
                                    </p:set>
                                    <p:anim calcmode="discrete" valueType="clr">
                                      <p:cBhvr override="childStyle">
                                        <p:cTn id="29" dur="80"/>
                                        <p:tgtEl>
                                          <p:spTgt spid="154691"/>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54691"/>
                                        </p:tgtEl>
                                        <p:attrNameLst>
                                          <p:attrName>fillcolor</p:attrName>
                                        </p:attrNameLst>
                                      </p:cBhvr>
                                      <p:tavLst>
                                        <p:tav tm="0">
                                          <p:val>
                                            <p:clrVal>
                                              <a:schemeClr val="accent2"/>
                                            </p:clrVal>
                                          </p:val>
                                        </p:tav>
                                        <p:tav tm="50000">
                                          <p:val>
                                            <p:clrVal>
                                              <a:schemeClr val="hlink"/>
                                            </p:clrVal>
                                          </p:val>
                                        </p:tav>
                                      </p:tavLst>
                                    </p:anim>
                                    <p:set>
                                      <p:cBhvr>
                                        <p:cTn id="31" dur="80"/>
                                        <p:tgtEl>
                                          <p:spTgt spid="154691"/>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54692"/>
                                        </p:tgtEl>
                                        <p:attrNameLst>
                                          <p:attrName>style.visibility</p:attrName>
                                        </p:attrNameLst>
                                      </p:cBhvr>
                                      <p:to>
                                        <p:strVal val="visible"/>
                                      </p:to>
                                    </p:set>
                                    <p:anim calcmode="discrete" valueType="clr">
                                      <p:cBhvr override="childStyle">
                                        <p:cTn id="36" dur="80"/>
                                        <p:tgtEl>
                                          <p:spTgt spid="154692"/>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54692"/>
                                        </p:tgtEl>
                                        <p:attrNameLst>
                                          <p:attrName>fillcolor</p:attrName>
                                        </p:attrNameLst>
                                      </p:cBhvr>
                                      <p:tavLst>
                                        <p:tav tm="0">
                                          <p:val>
                                            <p:clrVal>
                                              <a:schemeClr val="accent2"/>
                                            </p:clrVal>
                                          </p:val>
                                        </p:tav>
                                        <p:tav tm="50000">
                                          <p:val>
                                            <p:clrVal>
                                              <a:schemeClr val="hlink"/>
                                            </p:clrVal>
                                          </p:val>
                                        </p:tav>
                                      </p:tavLst>
                                    </p:anim>
                                    <p:set>
                                      <p:cBhvr>
                                        <p:cTn id="38" dur="80"/>
                                        <p:tgtEl>
                                          <p:spTgt spid="154692"/>
                                        </p:tgtEl>
                                        <p:attrNameLst>
                                          <p:attrName>fill.type</p:attrName>
                                        </p:attrNameLst>
                                      </p:cBhvr>
                                      <p:to>
                                        <p:strVal val="solid"/>
                                      </p:to>
                                    </p:set>
                                  </p:childTnLst>
                                </p:cTn>
                              </p:par>
                            </p:childTnLst>
                          </p:cTn>
                        </p:par>
                        <p:par>
                          <p:cTn id="39" fill="hold" nodeType="afterGroup">
                            <p:stCondLst>
                              <p:cond delay="1160"/>
                            </p:stCondLst>
                            <p:childTnLst>
                              <p:par>
                                <p:cTn id="40" presetID="27" presetClass="entr" presetSubtype="0" repeatCount="indefinite" fill="hold" grpId="0" nodeType="afterEffect">
                                  <p:stCondLst>
                                    <p:cond delay="0"/>
                                  </p:stCondLst>
                                  <p:iterate type="lt">
                                    <p:tmPct val="50000"/>
                                  </p:iterate>
                                  <p:childTnLst>
                                    <p:set>
                                      <p:cBhvr>
                                        <p:cTn id="41" dur="1" fill="hold">
                                          <p:stCondLst>
                                            <p:cond delay="0"/>
                                          </p:stCondLst>
                                        </p:cTn>
                                        <p:tgtEl>
                                          <p:spTgt spid="11284"/>
                                        </p:tgtEl>
                                        <p:attrNameLst>
                                          <p:attrName>style.visibility</p:attrName>
                                        </p:attrNameLst>
                                      </p:cBhvr>
                                      <p:to>
                                        <p:strVal val="visible"/>
                                      </p:to>
                                    </p:set>
                                    <p:anim calcmode="discrete" valueType="clr">
                                      <p:cBhvr override="childStyle">
                                        <p:cTn id="42"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43" dur="80"/>
                                        <p:tgtEl>
                                          <p:spTgt spid="11284"/>
                                        </p:tgtEl>
                                        <p:attrNameLst>
                                          <p:attrName>fillcolor</p:attrName>
                                        </p:attrNameLst>
                                      </p:cBhvr>
                                      <p:tavLst>
                                        <p:tav tm="0">
                                          <p:val>
                                            <p:clrVal>
                                              <a:schemeClr val="accent2"/>
                                            </p:clrVal>
                                          </p:val>
                                        </p:tav>
                                        <p:tav tm="50000">
                                          <p:val>
                                            <p:clrVal>
                                              <a:schemeClr val="hlink"/>
                                            </p:clrVal>
                                          </p:val>
                                        </p:tav>
                                      </p:tavLst>
                                    </p:anim>
                                    <p:set>
                                      <p:cBhvr>
                                        <p:cTn id="44"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89" grpId="0"/>
      <p:bldP spid="154691" grpId="0"/>
      <p:bldP spid="154692" grpId="0"/>
      <p:bldP spid="11284"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394</TotalTime>
  <Words>1247</Words>
  <Application>Microsoft Office PowerPoint</Application>
  <PresentationFormat>Custom</PresentationFormat>
  <Paragraphs>229</Paragraphs>
  <Slides>30</Slides>
  <Notes>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3" baseType="lpstr">
      <vt:lpstr>Wisp</vt:lpstr>
      <vt:lpstr>PBrush</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HÌNH CHIẾU TRỤC ĐO VUÔNG GÓC ĐỀU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Trả lời:</vt:lpstr>
      <vt:lpstr>PowerPoint Presentation</vt:lpstr>
      <vt:lpstr>PowerPoint Presentation</vt:lpstr>
      <vt:lpstr>PowerPoint Presentation</vt:lpstr>
      <vt:lpstr>PowerPoint Presentation</vt:lpstr>
    </vt:vector>
  </TitlesOfParts>
  <Manager>TV_STEM</Manager>
  <Company>TV_STEM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TV_STEMTV_STEM</dc:title>
  <dc:subject>TV_STEM</dc:subject>
  <dc:creator>TV_STEM</dc:creator>
  <cp:keywords>TV_STEM</cp:keywords>
  <dc:description>TV_STEM</dc:description>
  <cp:lastModifiedBy>Windows User</cp:lastModifiedBy>
  <cp:revision>36</cp:revision>
  <dcterms:created xsi:type="dcterms:W3CDTF">2021-10-23T13:45:45Z</dcterms:created>
  <dcterms:modified xsi:type="dcterms:W3CDTF">2022-12-20T01:37:00Z</dcterms:modified>
  <cp:category>TV_STEM</cp:category>
</cp:coreProperties>
</file>