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98" r:id="rId5"/>
    <p:sldId id="299" r:id="rId6"/>
    <p:sldId id="300" r:id="rId7"/>
    <p:sldId id="302" r:id="rId8"/>
    <p:sldId id="301" r:id="rId9"/>
    <p:sldId id="303" r:id="rId10"/>
    <p:sldId id="304" r:id="rId11"/>
    <p:sldId id="305" r:id="rId12"/>
    <p:sldId id="306" r:id="rId13"/>
    <p:sldId id="307" r:id="rId14"/>
    <p:sldId id="309" r:id="rId15"/>
    <p:sldId id="310" r:id="rId16"/>
    <p:sldId id="311" r:id="rId17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54" d="100"/>
          <a:sy n="54" d="100"/>
        </p:scale>
        <p:origin x="-634" y="-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38100" cy="381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19CE31-4304-481A-A95A-777441817159}" type="datetimeFigureOut">
              <a:rPr lang="en-US"/>
              <a:pPr>
                <a:defRPr/>
              </a:pPr>
              <a:t>11/23/2022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5C4864-AD7E-4DA2-950D-9E2C6F72F95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28679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3CC4EA-80EE-4C26-9515-CF4F2E796FD7}" type="datetimeFigureOut">
              <a:rPr lang="en-US"/>
              <a:pPr>
                <a:defRPr/>
              </a:pPr>
              <a:t>11/23/2022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C8D7DE-FFCA-4200-9992-ED9D18F977E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6445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4AEF28-FBCF-40AA-BAB4-D8AA95BA9F1F}" type="datetimeFigureOut">
              <a:rPr lang="en-US"/>
              <a:pPr>
                <a:defRPr/>
              </a:pPr>
              <a:t>11/23/2022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D104E7-3AA5-4D3D-B2B6-8BA3C5F56A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8584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CB7C02-FF15-4F2A-AAC4-3D7E84724D0B}" type="datetimeFigureOut">
              <a:rPr lang="en-US"/>
              <a:pPr>
                <a:defRPr/>
              </a:pPr>
              <a:t>11/23/2022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CA8B78-ABB3-4B5E-8AD8-CC47A058D4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81906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E0CFDE-CD85-4727-8383-4E0B50EA457E}" type="datetimeFigureOut">
              <a:rPr lang="en-US"/>
              <a:pPr>
                <a:defRPr/>
              </a:pPr>
              <a:t>11/23/2022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231497-2EFB-4FC4-A17E-D332D9C8651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45606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110D59-1E29-467B-B7F4-4149EB9BEC1C}" type="datetimeFigureOut">
              <a:rPr lang="en-US"/>
              <a:pPr>
                <a:defRPr/>
              </a:pPr>
              <a:t>11/23/2022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698DEC-6B20-4BAE-8C7C-409266EA5FA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63796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C95B8B-8498-4DC1-956C-30BBB9A3FD92}" type="datetimeFigureOut">
              <a:rPr lang="en-US"/>
              <a:pPr>
                <a:defRPr/>
              </a:pPr>
              <a:t>11/23/2022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AF4FF2-9B7A-460E-B385-9429B17769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8424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74663B-1B4D-4F72-8292-E5814B50EAA8}" type="datetimeFigureOut">
              <a:rPr lang="en-US"/>
              <a:pPr>
                <a:defRPr/>
              </a:pPr>
              <a:t>11/23/2022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A98245-9FB0-412E-A1E2-74075265C5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103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3C0BE4-5047-4FBE-808B-2D795346A8D1}" type="datetimeFigureOut">
              <a:rPr lang="en-US"/>
              <a:pPr>
                <a:defRPr/>
              </a:pPr>
              <a:t>11/23/2022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EC8AB4-845A-4527-9437-071A4D5225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60398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34F894-055D-4EF7-807D-5E6D3146157F}" type="datetimeFigureOut">
              <a:rPr lang="en-US"/>
              <a:pPr>
                <a:defRPr/>
              </a:pPr>
              <a:t>11/23/2022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8A0D4C-18EA-4991-ADC2-2AE876A49C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60488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858077-7406-4039-8856-17F54EA74265}" type="datetimeFigureOut">
              <a:rPr lang="en-US"/>
              <a:pPr>
                <a:defRPr/>
              </a:pPr>
              <a:t>11/23/2022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CE9C16-5233-40E2-92E3-B7BBA7B1B4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75679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CCD1161-BB76-4C5C-BC87-A8E175E8F0EC}" type="datetimeFigureOut">
              <a:rPr lang="en-US"/>
              <a:pPr>
                <a:defRPr/>
              </a:pPr>
              <a:t>11/23/2022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E4497C9-B42D-4701-A0DE-6BF715B672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 bwMode="auto">
          <a:xfrm>
            <a:off x="7202488" y="704850"/>
            <a:ext cx="2667000" cy="703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400" b="1">
                <a:latin typeface="Times New Roman" panose="02020603050405020304" pitchFamily="18" charset="0"/>
                <a:cs typeface="Times New Roman" panose="02020603050405020304" pitchFamily="18" charset="0"/>
              </a:rPr>
              <a:t>Phần Một</a:t>
            </a:r>
            <a:endParaRPr lang="en-US" altLang="en-US" sz="8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ubtitle 2"/>
          <p:cNvSpPr>
            <a:spLocks noGrp="1"/>
          </p:cNvSpPr>
          <p:nvPr>
            <p:ph type="subTitle" idx="4294967295"/>
          </p:nvPr>
        </p:nvSpPr>
        <p:spPr>
          <a:xfrm>
            <a:off x="1744663" y="1612900"/>
            <a:ext cx="8991600" cy="1004888"/>
          </a:xfrm>
        </p:spPr>
        <p:txBody>
          <a:bodyPr anchor="ctr"/>
          <a:lstStyle/>
          <a:p>
            <a:pPr marL="0" indent="0" algn="ctr" eaLnBrk="1" hangingPunct="1">
              <a:lnSpc>
                <a:spcPct val="80000"/>
              </a:lnSpc>
              <a:buFontTx/>
              <a:buNone/>
            </a:pPr>
            <a:r>
              <a:rPr lang="en-US" altLang="en-US" sz="60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KĨ THUẬT ĐIỆN TỬ</a:t>
            </a:r>
          </a:p>
        </p:txBody>
      </p:sp>
      <p:pic>
        <p:nvPicPr>
          <p:cNvPr id="3076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4188" y="2527300"/>
            <a:ext cx="6432550" cy="424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Box 3"/>
          <p:cNvSpPr txBox="1">
            <a:spLocks noChangeArrowheads="1"/>
          </p:cNvSpPr>
          <p:nvPr/>
        </p:nvSpPr>
        <p:spPr bwMode="auto">
          <a:xfrm>
            <a:off x="5219700" y="92075"/>
            <a:ext cx="694213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en-US" altLang="en-US" sz="20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vi-VN" altLang="en-US" sz="20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en-US" altLang="en-US" sz="20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altLang="en-US" sz="2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MẠCH KHUẾCH ĐẠI – MẠCH TẠO XUNG</a:t>
            </a:r>
            <a:endParaRPr lang="en-US" altLang="en-US" sz="2000" b="1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291" name="TextBox 4"/>
          <p:cNvSpPr txBox="1">
            <a:spLocks noChangeArrowheads="1"/>
          </p:cNvSpPr>
          <p:nvPr/>
        </p:nvSpPr>
        <p:spPr bwMode="auto">
          <a:xfrm>
            <a:off x="619125" y="769938"/>
            <a:ext cx="1096327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vi-VN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vi-VN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MẠCH TẠO XUNG</a:t>
            </a: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619125" y="1416050"/>
            <a:ext cx="10618788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087438" indent="-576263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1314450" indent="-57150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vi-VN" altLang="en-US" sz="3200" b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2./ Sơ đồ và nguyên lý làm việc của mạch tạo xung đa hài tự dao động :</a:t>
            </a:r>
            <a:endParaRPr lang="en-US" altLang="en-US" sz="3200">
              <a:solidFill>
                <a:srgbClr val="00000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19125" y="2493963"/>
            <a:ext cx="11572875" cy="584200"/>
          </a:xfrm>
          <a:prstGeom prst="rect">
            <a:avLst/>
          </a:prstGeom>
        </p:spPr>
        <p:txBody>
          <a:bodyPr>
            <a:spAutoFit/>
          </a:bodyPr>
          <a:lstStyle/>
          <a:p>
            <a:pPr marL="1425575" indent="-51117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i="1" ker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a./ </a:t>
            </a:r>
            <a:r>
              <a:rPr lang="vi-VN" sz="3200" b="1" i="1" ker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 đồ mạch điện</a:t>
            </a:r>
            <a:r>
              <a:rPr lang="en-US" sz="3200" b="1" i="1" ker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kern="0">
              <a:solidFill>
                <a:srgbClr val="7030A0"/>
              </a:solidFill>
              <a:latin typeface="Calibri" panose="020F0502020204030204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1413" y="2854325"/>
            <a:ext cx="9161462" cy="381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10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Box 3"/>
          <p:cNvSpPr txBox="1">
            <a:spLocks noChangeArrowheads="1"/>
          </p:cNvSpPr>
          <p:nvPr/>
        </p:nvSpPr>
        <p:spPr bwMode="auto">
          <a:xfrm>
            <a:off x="5219700" y="92075"/>
            <a:ext cx="694213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en-US" altLang="en-US" sz="20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vi-VN" altLang="en-US" sz="20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en-US" altLang="en-US" sz="20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altLang="en-US" sz="2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MẠCH KHUẾCH ĐẠI – MẠCH TẠO XUNG</a:t>
            </a:r>
            <a:endParaRPr lang="en-US" altLang="en-US" sz="2000" b="1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315" name="TextBox 4"/>
          <p:cNvSpPr txBox="1">
            <a:spLocks noChangeArrowheads="1"/>
          </p:cNvSpPr>
          <p:nvPr/>
        </p:nvSpPr>
        <p:spPr bwMode="auto">
          <a:xfrm>
            <a:off x="619125" y="769938"/>
            <a:ext cx="1096327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vi-VN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vi-VN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MẠCH TẠO XUNG</a:t>
            </a: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13316" name="TextBox 5"/>
          <p:cNvSpPr txBox="1">
            <a:spLocks noChangeArrowheads="1"/>
          </p:cNvSpPr>
          <p:nvPr/>
        </p:nvSpPr>
        <p:spPr bwMode="auto">
          <a:xfrm>
            <a:off x="619125" y="1416050"/>
            <a:ext cx="10618788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087438" indent="-576263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1314450" indent="-57150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vi-VN" altLang="en-US" sz="3200" b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2./ Sơ đồ và nguyên lý làm việc của mạch tạo xung đa hài tự dao động :</a:t>
            </a:r>
            <a:endParaRPr lang="en-US" altLang="en-US" sz="3200">
              <a:solidFill>
                <a:srgbClr val="00000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19125" y="2493963"/>
            <a:ext cx="11572875" cy="584200"/>
          </a:xfrm>
          <a:prstGeom prst="rect">
            <a:avLst/>
          </a:prstGeom>
        </p:spPr>
        <p:txBody>
          <a:bodyPr>
            <a:spAutoFit/>
          </a:bodyPr>
          <a:lstStyle/>
          <a:p>
            <a:pPr marL="1425575" indent="-51117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3200" b="1" i="1" ker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3200" b="1" i="1" ker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./ </a:t>
            </a:r>
            <a:r>
              <a:rPr lang="vi-VN" sz="3200" b="1" i="1" ker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 lý làm việc</a:t>
            </a:r>
            <a:r>
              <a:rPr lang="en-US" sz="3200" b="1" i="1" ker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kern="0">
              <a:solidFill>
                <a:srgbClr val="7030A0"/>
              </a:solidFill>
              <a:latin typeface="Calibri" panose="020F0502020204030204"/>
            </a:endParaRPr>
          </a:p>
        </p:txBody>
      </p:sp>
      <p:pic>
        <p:nvPicPr>
          <p:cNvPr id="7" name="EC60E3CF">
            <a:hlinkClick r:id="" action="ppaction://media"/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33"/>
          <a:stretch>
            <a:fillRect/>
          </a:stretch>
        </p:blipFill>
        <p:spPr bwMode="auto">
          <a:xfrm>
            <a:off x="550863" y="1320800"/>
            <a:ext cx="11031537" cy="548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4650" y="6262688"/>
            <a:ext cx="487363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Box 3"/>
          <p:cNvSpPr txBox="1">
            <a:spLocks noChangeArrowheads="1"/>
          </p:cNvSpPr>
          <p:nvPr/>
        </p:nvSpPr>
        <p:spPr bwMode="auto">
          <a:xfrm>
            <a:off x="5219700" y="92075"/>
            <a:ext cx="694213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en-US" altLang="en-US" sz="20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vi-VN" altLang="en-US" sz="20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en-US" altLang="en-US" sz="20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altLang="en-US" sz="2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MẠCH KHUẾCH ĐẠI – MẠCH TẠO XUNG</a:t>
            </a:r>
            <a:endParaRPr lang="en-US" altLang="en-US" sz="2000" b="1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339" name="TextBox 4"/>
          <p:cNvSpPr txBox="1">
            <a:spLocks noChangeArrowheads="1"/>
          </p:cNvSpPr>
          <p:nvPr/>
        </p:nvSpPr>
        <p:spPr bwMode="auto">
          <a:xfrm>
            <a:off x="619125" y="769938"/>
            <a:ext cx="1096327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vi-VN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vi-VN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MẠCH TẠO XUNG</a:t>
            </a: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14340" name="TextBox 5"/>
          <p:cNvSpPr txBox="1">
            <a:spLocks noChangeArrowheads="1"/>
          </p:cNvSpPr>
          <p:nvPr/>
        </p:nvSpPr>
        <p:spPr bwMode="auto">
          <a:xfrm>
            <a:off x="619125" y="1416050"/>
            <a:ext cx="10618788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087438" indent="-576263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1314450" indent="-57150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vi-VN" altLang="en-US" sz="3200" b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2./ Sơ đồ và nguyên lý làm việc của mạch tạo xung đa hài tự dao động :</a:t>
            </a:r>
            <a:endParaRPr lang="en-US" altLang="en-US" sz="3200">
              <a:solidFill>
                <a:srgbClr val="00000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19125" y="2493963"/>
            <a:ext cx="11572875" cy="584200"/>
          </a:xfrm>
          <a:prstGeom prst="rect">
            <a:avLst/>
          </a:prstGeom>
        </p:spPr>
        <p:txBody>
          <a:bodyPr>
            <a:spAutoFit/>
          </a:bodyPr>
          <a:lstStyle/>
          <a:p>
            <a:pPr marL="1425575" indent="-51117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3200" b="1" i="1" ker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3200" b="1" i="1" ker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./ </a:t>
            </a:r>
            <a:r>
              <a:rPr lang="vi-VN" sz="3200" b="1" i="1" ker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 lý làm việc</a:t>
            </a:r>
            <a:r>
              <a:rPr lang="en-US" sz="3200" b="1" i="1" ker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kern="0">
              <a:solidFill>
                <a:srgbClr val="7030A0"/>
              </a:solidFill>
              <a:latin typeface="Calibri" panose="020F0502020204030204"/>
            </a:endParaRPr>
          </a:p>
        </p:txBody>
      </p:sp>
      <p:pic>
        <p:nvPicPr>
          <p:cNvPr id="14347" name="Picture 1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9143" y="3120367"/>
            <a:ext cx="8333130" cy="34676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3"/>
          <p:cNvSpPr txBox="1">
            <a:spLocks noChangeArrowheads="1"/>
          </p:cNvSpPr>
          <p:nvPr/>
        </p:nvSpPr>
        <p:spPr bwMode="auto">
          <a:xfrm>
            <a:off x="5219700" y="92075"/>
            <a:ext cx="694213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en-US" altLang="en-US" sz="20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vi-VN" altLang="en-US" sz="20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en-US" altLang="en-US" sz="20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altLang="en-US" sz="2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MẠCH KHUẾCH ĐẠI – MẠCH TẠO XUNG</a:t>
            </a:r>
            <a:endParaRPr lang="en-US" altLang="en-US" sz="2000" b="1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363" name="TextBox 4"/>
          <p:cNvSpPr txBox="1">
            <a:spLocks noChangeArrowheads="1"/>
          </p:cNvSpPr>
          <p:nvPr/>
        </p:nvSpPr>
        <p:spPr bwMode="auto">
          <a:xfrm>
            <a:off x="619125" y="769938"/>
            <a:ext cx="1096327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vi-VN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vi-VN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MẠCH TẠO XUNG</a:t>
            </a: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15364" name="TextBox 5"/>
          <p:cNvSpPr txBox="1">
            <a:spLocks noChangeArrowheads="1"/>
          </p:cNvSpPr>
          <p:nvPr/>
        </p:nvSpPr>
        <p:spPr bwMode="auto">
          <a:xfrm>
            <a:off x="619125" y="1427163"/>
            <a:ext cx="10618788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087438" indent="-576263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1314450" indent="-57150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vi-VN" altLang="en-US" sz="32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2./ Sơ đồ và nguyên lý làm việc của mạch tạo xung đa hài tự dao động :</a:t>
            </a:r>
            <a:endParaRPr lang="en-US" altLang="en-US" sz="3200" dirty="0">
              <a:solidFill>
                <a:srgbClr val="00000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19125" y="2489200"/>
            <a:ext cx="11572875" cy="585788"/>
          </a:xfrm>
          <a:prstGeom prst="rect">
            <a:avLst/>
          </a:prstGeom>
        </p:spPr>
        <p:txBody>
          <a:bodyPr>
            <a:spAutoFit/>
          </a:bodyPr>
          <a:lstStyle/>
          <a:p>
            <a:pPr marL="1425575" indent="-51117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3200" b="1" i="1" kern="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3200" b="1" i="1" kern="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./ </a:t>
            </a:r>
            <a:r>
              <a:rPr lang="vi-VN" sz="3200" b="1" i="1" kern="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 lý làm việc</a:t>
            </a:r>
            <a:r>
              <a:rPr lang="en-US" sz="3200" b="1" i="1" kern="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kern="0" dirty="0">
              <a:solidFill>
                <a:srgbClr val="7030A0"/>
              </a:solidFill>
              <a:latin typeface="Calibri" panose="020F0502020204030204"/>
            </a:endParaRPr>
          </a:p>
        </p:txBody>
      </p:sp>
      <p:pic>
        <p:nvPicPr>
          <p:cNvPr id="15370" name="Picture 1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9313" y="1768475"/>
            <a:ext cx="5943600" cy="247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827606" y="4023360"/>
            <a:ext cx="9493112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 smtClean="0"/>
              <a:t>Mới</a:t>
            </a:r>
            <a:r>
              <a:rPr lang="en-US" sz="3200" dirty="0" smtClean="0"/>
              <a:t> </a:t>
            </a:r>
            <a:r>
              <a:rPr lang="en-US" sz="3200" dirty="0" err="1" smtClean="0"/>
              <a:t>đóng</a:t>
            </a:r>
            <a:r>
              <a:rPr lang="en-US" sz="3200" dirty="0" smtClean="0"/>
              <a:t> </a:t>
            </a:r>
            <a:r>
              <a:rPr lang="en-US" sz="3200" dirty="0" err="1" smtClean="0"/>
              <a:t>điện</a:t>
            </a:r>
            <a:r>
              <a:rPr lang="en-US" sz="3200" dirty="0" smtClean="0"/>
              <a:t> : T1 </a:t>
            </a:r>
            <a:r>
              <a:rPr lang="en-US" sz="3200" dirty="0" err="1" smtClean="0"/>
              <a:t>và</a:t>
            </a:r>
            <a:r>
              <a:rPr lang="en-US" sz="3200" dirty="0" smtClean="0"/>
              <a:t> T2 </a:t>
            </a:r>
            <a:r>
              <a:rPr lang="en-US" sz="3200" dirty="0" err="1" smtClean="0"/>
              <a:t>dẫn</a:t>
            </a:r>
            <a:r>
              <a:rPr lang="en-US" sz="3200" dirty="0" smtClean="0"/>
              <a:t> </a:t>
            </a:r>
            <a:r>
              <a:rPr lang="en-US" sz="3200" dirty="0" err="1" smtClean="0"/>
              <a:t>điện</a:t>
            </a:r>
            <a:r>
              <a:rPr lang="en-US" sz="3200" dirty="0" smtClean="0"/>
              <a:t> </a:t>
            </a:r>
          </a:p>
          <a:p>
            <a:r>
              <a:rPr lang="en-US" sz="3200" dirty="0" err="1" smtClean="0"/>
              <a:t>Giả</a:t>
            </a:r>
            <a:r>
              <a:rPr lang="en-US" sz="3200" dirty="0" smtClean="0"/>
              <a:t> </a:t>
            </a:r>
            <a:r>
              <a:rPr lang="en-US" sz="3200" dirty="0" err="1" smtClean="0"/>
              <a:t>sử</a:t>
            </a:r>
            <a:r>
              <a:rPr lang="en-US" sz="3200" dirty="0" smtClean="0"/>
              <a:t>: </a:t>
            </a:r>
            <a:r>
              <a:rPr lang="en-US" sz="3200" dirty="0" err="1" smtClean="0"/>
              <a:t>Nếu</a:t>
            </a:r>
            <a:r>
              <a:rPr lang="en-US" sz="3200" dirty="0" smtClean="0"/>
              <a:t> Ic1 &gt; Ic2 </a:t>
            </a:r>
            <a:r>
              <a:rPr lang="en-US" sz="3200" dirty="0" err="1" smtClean="0"/>
              <a:t>một</a:t>
            </a:r>
            <a:r>
              <a:rPr lang="en-US" sz="3200" dirty="0" smtClean="0"/>
              <a:t> </a:t>
            </a:r>
            <a:r>
              <a:rPr lang="en-US" sz="3200" dirty="0" err="1" smtClean="0"/>
              <a:t>chút</a:t>
            </a:r>
            <a:r>
              <a:rPr lang="en-US" sz="3200" dirty="0" smtClean="0"/>
              <a:t> </a:t>
            </a:r>
            <a:r>
              <a:rPr lang="en-US" sz="3200" dirty="0" err="1" smtClean="0"/>
              <a:t>thì</a:t>
            </a:r>
            <a:r>
              <a:rPr lang="en-US" sz="3200" dirty="0" smtClean="0"/>
              <a:t> T1 </a:t>
            </a:r>
            <a:r>
              <a:rPr lang="en-US" sz="3200" dirty="0" err="1" smtClean="0"/>
              <a:t>thông</a:t>
            </a:r>
            <a:r>
              <a:rPr lang="en-US" sz="3200" dirty="0" smtClean="0"/>
              <a:t> </a:t>
            </a:r>
            <a:r>
              <a:rPr lang="en-US" sz="3200" dirty="0" err="1" smtClean="0"/>
              <a:t>bão</a:t>
            </a:r>
            <a:r>
              <a:rPr lang="en-US" sz="3200" dirty="0" smtClean="0"/>
              <a:t> </a:t>
            </a:r>
            <a:r>
              <a:rPr lang="en-US" sz="3200" dirty="0" err="1" smtClean="0"/>
              <a:t>hòa</a:t>
            </a:r>
            <a:r>
              <a:rPr lang="en-US" sz="3200" dirty="0" smtClean="0"/>
              <a:t> </a:t>
            </a:r>
            <a:r>
              <a:rPr lang="en-US" sz="3200" dirty="0" err="1" smtClean="0"/>
              <a:t>và</a:t>
            </a:r>
            <a:r>
              <a:rPr lang="en-US" sz="3200" dirty="0" smtClean="0"/>
              <a:t> </a:t>
            </a:r>
          </a:p>
          <a:p>
            <a:r>
              <a:rPr lang="en-US" sz="3200" dirty="0" smtClean="0"/>
              <a:t>T2 </a:t>
            </a:r>
            <a:r>
              <a:rPr lang="en-US" sz="3200" dirty="0" err="1" smtClean="0"/>
              <a:t>bị</a:t>
            </a:r>
            <a:r>
              <a:rPr lang="en-US" sz="3200" dirty="0" smtClean="0"/>
              <a:t> </a:t>
            </a:r>
            <a:r>
              <a:rPr lang="en-US" sz="3200" dirty="0" err="1" smtClean="0"/>
              <a:t>khóa</a:t>
            </a:r>
            <a:r>
              <a:rPr lang="en-US" sz="3200" dirty="0" smtClean="0"/>
              <a:t>. </a:t>
            </a:r>
          </a:p>
          <a:p>
            <a:r>
              <a:rPr lang="en-US" sz="3200" dirty="0" smtClean="0"/>
              <a:t>+ </a:t>
            </a:r>
            <a:r>
              <a:rPr lang="en-US" sz="3200" dirty="0" err="1" smtClean="0"/>
              <a:t>Sau</a:t>
            </a:r>
            <a:r>
              <a:rPr lang="en-US" sz="3200" dirty="0" smtClean="0"/>
              <a:t> </a:t>
            </a:r>
            <a:r>
              <a:rPr lang="en-US" sz="3200" dirty="0" err="1" smtClean="0"/>
              <a:t>thời</a:t>
            </a:r>
            <a:r>
              <a:rPr lang="en-US" sz="3200" dirty="0" smtClean="0"/>
              <a:t> </a:t>
            </a:r>
            <a:r>
              <a:rPr lang="en-US" sz="3200" dirty="0" err="1" smtClean="0"/>
              <a:t>gian</a:t>
            </a:r>
            <a:r>
              <a:rPr lang="en-US" sz="3200" dirty="0" smtClean="0"/>
              <a:t> </a:t>
            </a:r>
            <a:r>
              <a:rPr lang="en-US" sz="3200" dirty="0" err="1" smtClean="0"/>
              <a:t>nhất</a:t>
            </a:r>
            <a:r>
              <a:rPr lang="en-US" sz="3200" dirty="0" smtClean="0"/>
              <a:t> </a:t>
            </a:r>
            <a:r>
              <a:rPr lang="en-US" sz="3200" dirty="0" err="1" smtClean="0"/>
              <a:t>định</a:t>
            </a:r>
            <a:r>
              <a:rPr lang="en-US" sz="3200" dirty="0" smtClean="0"/>
              <a:t> do </a:t>
            </a:r>
            <a:r>
              <a:rPr lang="en-US" sz="3200" dirty="0" err="1" smtClean="0"/>
              <a:t>sự</a:t>
            </a:r>
            <a:r>
              <a:rPr lang="en-US" sz="3200" dirty="0" smtClean="0"/>
              <a:t> </a:t>
            </a:r>
            <a:r>
              <a:rPr lang="en-US" sz="3200" dirty="0" err="1" smtClean="0"/>
              <a:t>phóng</a:t>
            </a:r>
            <a:r>
              <a:rPr lang="en-US" sz="3200" dirty="0" smtClean="0"/>
              <a:t> </a:t>
            </a:r>
            <a:r>
              <a:rPr lang="en-US" sz="3200" dirty="0" err="1" smtClean="0"/>
              <a:t>điện</a:t>
            </a:r>
            <a:r>
              <a:rPr lang="en-US" sz="3200" dirty="0" smtClean="0"/>
              <a:t> </a:t>
            </a:r>
            <a:r>
              <a:rPr lang="en-US" sz="3200" dirty="0" err="1" smtClean="0"/>
              <a:t>của</a:t>
            </a:r>
            <a:r>
              <a:rPr lang="en-US" sz="3200" dirty="0" smtClean="0"/>
              <a:t> </a:t>
            </a:r>
            <a:r>
              <a:rPr lang="en-US" sz="3200" dirty="0" err="1" smtClean="0"/>
              <a:t>tụ</a:t>
            </a:r>
            <a:r>
              <a:rPr lang="en-US" sz="3200" dirty="0" smtClean="0"/>
              <a:t> C1 </a:t>
            </a:r>
            <a:r>
              <a:rPr lang="en-US" sz="3200" dirty="0" err="1" smtClean="0"/>
              <a:t>và</a:t>
            </a:r>
            <a:endParaRPr lang="en-US" sz="3200" dirty="0" smtClean="0"/>
          </a:p>
          <a:p>
            <a:r>
              <a:rPr lang="en-US" sz="3200" dirty="0" err="1" smtClean="0"/>
              <a:t>Nạp</a:t>
            </a:r>
            <a:r>
              <a:rPr lang="en-US" sz="3200" dirty="0" smtClean="0"/>
              <a:t> </a:t>
            </a:r>
            <a:r>
              <a:rPr lang="en-US" sz="3200" dirty="0" err="1" smtClean="0"/>
              <a:t>điện</a:t>
            </a:r>
            <a:r>
              <a:rPr lang="en-US" sz="3200" dirty="0" smtClean="0"/>
              <a:t> </a:t>
            </a:r>
            <a:r>
              <a:rPr lang="en-US" sz="3200" dirty="0" err="1" smtClean="0"/>
              <a:t>của</a:t>
            </a:r>
            <a:r>
              <a:rPr lang="en-US" sz="3200" dirty="0" smtClean="0"/>
              <a:t> </a:t>
            </a:r>
            <a:r>
              <a:rPr lang="en-US" sz="3200" dirty="0" err="1" smtClean="0"/>
              <a:t>tụ</a:t>
            </a:r>
            <a:r>
              <a:rPr lang="en-US" sz="3200" dirty="0" smtClean="0"/>
              <a:t> C2 </a:t>
            </a:r>
            <a:r>
              <a:rPr lang="en-US" sz="3200" dirty="0" err="1" smtClean="0"/>
              <a:t>sẽ</a:t>
            </a:r>
            <a:r>
              <a:rPr lang="en-US" sz="3200" dirty="0" smtClean="0"/>
              <a:t> </a:t>
            </a:r>
            <a:r>
              <a:rPr lang="en-US" sz="3200" dirty="0" err="1" smtClean="0"/>
              <a:t>làm</a:t>
            </a:r>
            <a:r>
              <a:rPr lang="en-US" sz="3200" dirty="0" smtClean="0"/>
              <a:t> </a:t>
            </a:r>
            <a:r>
              <a:rPr lang="en-US" sz="3200" dirty="0" err="1" smtClean="0"/>
              <a:t>cho</a:t>
            </a:r>
            <a:r>
              <a:rPr lang="en-US" sz="3200" dirty="0" smtClean="0"/>
              <a:t> T1 </a:t>
            </a:r>
            <a:r>
              <a:rPr lang="en-US" sz="3200" dirty="0" err="1" smtClean="0"/>
              <a:t>khóa</a:t>
            </a:r>
            <a:r>
              <a:rPr lang="en-US" sz="3200" dirty="0" smtClean="0"/>
              <a:t> T2 </a:t>
            </a:r>
            <a:r>
              <a:rPr lang="en-US" sz="3200" dirty="0" err="1" smtClean="0"/>
              <a:t>thông</a:t>
            </a:r>
            <a:r>
              <a:rPr lang="en-US" sz="3200" dirty="0" smtClean="0"/>
              <a:t>. T1 </a:t>
            </a:r>
            <a:r>
              <a:rPr lang="en-US" sz="3200" dirty="0" err="1" smtClean="0"/>
              <a:t>và</a:t>
            </a:r>
            <a:r>
              <a:rPr lang="en-US" sz="3200" dirty="0" smtClean="0"/>
              <a:t> </a:t>
            </a:r>
          </a:p>
          <a:p>
            <a:r>
              <a:rPr lang="en-US" sz="3200" dirty="0" smtClean="0"/>
              <a:t>T2 </a:t>
            </a:r>
            <a:r>
              <a:rPr lang="en-US" sz="3200" dirty="0" err="1" smtClean="0"/>
              <a:t>luân</a:t>
            </a:r>
            <a:r>
              <a:rPr lang="en-US" sz="3200" dirty="0" smtClean="0"/>
              <a:t> </a:t>
            </a:r>
            <a:r>
              <a:rPr lang="en-US" sz="3200" dirty="0" err="1" smtClean="0"/>
              <a:t>phiên</a:t>
            </a:r>
            <a:r>
              <a:rPr lang="en-US" sz="3200" dirty="0" smtClean="0"/>
              <a:t> </a:t>
            </a:r>
            <a:r>
              <a:rPr lang="en-US" sz="3200" dirty="0" err="1" smtClean="0"/>
              <a:t>nhau</a:t>
            </a:r>
            <a:r>
              <a:rPr lang="en-US" sz="3200" dirty="0" smtClean="0"/>
              <a:t> </a:t>
            </a:r>
            <a:r>
              <a:rPr lang="en-US" sz="3200" dirty="0" err="1" smtClean="0"/>
              <a:t>thông</a:t>
            </a:r>
            <a:r>
              <a:rPr lang="en-US" sz="3200" dirty="0" smtClean="0"/>
              <a:t>, </a:t>
            </a:r>
            <a:r>
              <a:rPr lang="en-US" sz="3200" dirty="0" err="1" smtClean="0"/>
              <a:t>khóa</a:t>
            </a:r>
            <a:r>
              <a:rPr lang="en-US" sz="3200" dirty="0" smtClean="0"/>
              <a:t> </a:t>
            </a:r>
            <a:r>
              <a:rPr lang="en-US" sz="3200" dirty="0" err="1" smtClean="0"/>
              <a:t>để</a:t>
            </a:r>
            <a:r>
              <a:rPr lang="en-US" sz="3200" dirty="0" smtClean="0"/>
              <a:t> </a:t>
            </a:r>
            <a:r>
              <a:rPr lang="en-US" sz="3200" dirty="0" err="1" smtClean="0"/>
              <a:t>tạo</a:t>
            </a:r>
            <a:r>
              <a:rPr lang="en-US" sz="3200" dirty="0" smtClean="0"/>
              <a:t> </a:t>
            </a:r>
            <a:r>
              <a:rPr lang="en-US" sz="3200" dirty="0" err="1" smtClean="0"/>
              <a:t>xung</a:t>
            </a:r>
            <a:r>
              <a:rPr lang="en-US" sz="3200" smtClean="0"/>
              <a:t>. 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Box 3"/>
          <p:cNvSpPr txBox="1">
            <a:spLocks noChangeArrowheads="1"/>
          </p:cNvSpPr>
          <p:nvPr/>
        </p:nvSpPr>
        <p:spPr bwMode="auto">
          <a:xfrm>
            <a:off x="5219700" y="92075"/>
            <a:ext cx="694213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en-US" altLang="en-US" sz="20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vi-VN" altLang="en-US" sz="20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en-US" altLang="en-US" sz="20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altLang="en-US" sz="2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MẠCH KHUẾCH ĐẠI – MẠCH TẠO XUNG</a:t>
            </a:r>
            <a:endParaRPr lang="en-US" altLang="en-US" sz="2000" b="1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387" name="TextBox 4"/>
          <p:cNvSpPr txBox="1">
            <a:spLocks noChangeArrowheads="1"/>
          </p:cNvSpPr>
          <p:nvPr/>
        </p:nvSpPr>
        <p:spPr bwMode="auto">
          <a:xfrm>
            <a:off x="619125" y="769938"/>
            <a:ext cx="1096327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vi-VN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vi-VN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MẠCH TẠO XUNG</a:t>
            </a: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16388" name="TextBox 5"/>
          <p:cNvSpPr txBox="1">
            <a:spLocks noChangeArrowheads="1"/>
          </p:cNvSpPr>
          <p:nvPr/>
        </p:nvSpPr>
        <p:spPr bwMode="auto">
          <a:xfrm>
            <a:off x="619125" y="1427163"/>
            <a:ext cx="10618788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087438" indent="-576263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1314450" indent="-57150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vi-VN" altLang="en-US" sz="3200" b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2./ Sơ đồ và nguyên lý làm việc của mạch tạo xung đa hài tự dao động :</a:t>
            </a:r>
            <a:endParaRPr lang="en-US" altLang="en-US" sz="3200">
              <a:solidFill>
                <a:srgbClr val="00000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19125" y="2489200"/>
            <a:ext cx="11572875" cy="585788"/>
          </a:xfrm>
          <a:prstGeom prst="rect">
            <a:avLst/>
          </a:prstGeom>
        </p:spPr>
        <p:txBody>
          <a:bodyPr>
            <a:spAutoFit/>
          </a:bodyPr>
          <a:lstStyle/>
          <a:p>
            <a:pPr marL="1425575" indent="-51117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3200" b="1" i="1" ker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3200" b="1" i="1" ker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./ </a:t>
            </a:r>
            <a:r>
              <a:rPr lang="vi-VN" sz="3200" b="1" i="1" ker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 lý làm việc</a:t>
            </a:r>
            <a:r>
              <a:rPr lang="en-US" sz="3200" b="1" i="1" ker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kern="0">
              <a:solidFill>
                <a:srgbClr val="7030A0"/>
              </a:solidFill>
              <a:latin typeface="Calibri" panose="020F0502020204030204"/>
            </a:endParaRPr>
          </a:p>
        </p:txBody>
      </p:sp>
      <p:pic>
        <p:nvPicPr>
          <p:cNvPr id="16394" name="Picture 1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9313" y="1768475"/>
            <a:ext cx="5943600" cy="247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Box 3"/>
          <p:cNvSpPr txBox="1">
            <a:spLocks noChangeArrowheads="1"/>
          </p:cNvSpPr>
          <p:nvPr/>
        </p:nvSpPr>
        <p:spPr bwMode="auto">
          <a:xfrm>
            <a:off x="5219700" y="92075"/>
            <a:ext cx="694213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en-US" altLang="en-US" sz="20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vi-VN" altLang="en-US" sz="20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en-US" altLang="en-US" sz="20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altLang="en-US" sz="2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MẠCH KHUẾCH ĐẠI – MẠCH TẠO XUNG</a:t>
            </a:r>
            <a:endParaRPr lang="en-US" altLang="en-US" sz="2000" b="1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411" name="TextBox 4"/>
          <p:cNvSpPr txBox="1">
            <a:spLocks noChangeArrowheads="1"/>
          </p:cNvSpPr>
          <p:nvPr/>
        </p:nvSpPr>
        <p:spPr bwMode="auto">
          <a:xfrm>
            <a:off x="619125" y="769938"/>
            <a:ext cx="1096327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vi-VN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vi-VN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MẠCH TẠO XUNG</a:t>
            </a: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17412" name="TextBox 5"/>
          <p:cNvSpPr txBox="1">
            <a:spLocks noChangeArrowheads="1"/>
          </p:cNvSpPr>
          <p:nvPr/>
        </p:nvSpPr>
        <p:spPr bwMode="auto">
          <a:xfrm>
            <a:off x="619125" y="1427163"/>
            <a:ext cx="10618788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087438" indent="-576263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1314450" indent="-57150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vi-VN" altLang="en-US" sz="3200" b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2./ Sơ đồ và nguyên lý làm việc của mạch tạo xung đa hài tự dao động :</a:t>
            </a:r>
            <a:endParaRPr lang="en-US" altLang="en-US" sz="3200">
              <a:solidFill>
                <a:srgbClr val="00000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19125" y="2489200"/>
            <a:ext cx="11572875" cy="585788"/>
          </a:xfrm>
          <a:prstGeom prst="rect">
            <a:avLst/>
          </a:prstGeom>
        </p:spPr>
        <p:txBody>
          <a:bodyPr>
            <a:spAutoFit/>
          </a:bodyPr>
          <a:lstStyle/>
          <a:p>
            <a:pPr marL="1425575" indent="-51117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3200" b="1" i="1" ker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3200" b="1" i="1" ker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./ </a:t>
            </a:r>
            <a:r>
              <a:rPr lang="vi-VN" sz="3200" b="1" i="1" ker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 lý làm việc</a:t>
            </a:r>
            <a:r>
              <a:rPr lang="en-US" sz="3200" b="1" i="1" ker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kern="0">
              <a:solidFill>
                <a:srgbClr val="7030A0"/>
              </a:solidFill>
              <a:latin typeface="Calibri" panose="020F0502020204030204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14300" y="3300413"/>
            <a:ext cx="6640513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en-US" sz="32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Chọn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en-US" sz="28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=T</a:t>
            </a:r>
            <a:r>
              <a:rPr lang="en-US" altLang="en-US" sz="28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altLang="en-US" sz="28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altLang="en-US" sz="28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=R</a:t>
            </a:r>
            <a:r>
              <a:rPr lang="en-US" altLang="en-US" sz="28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2;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altLang="en-US" sz="28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= R</a:t>
            </a:r>
            <a:r>
              <a:rPr lang="en-US" altLang="en-US" sz="28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= R</a:t>
            </a:r>
            <a:r>
              <a:rPr lang="en-US" altLang="en-US" sz="28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 C</a:t>
            </a:r>
            <a:r>
              <a:rPr lang="en-US" altLang="en-US" sz="28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vi-VN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en-US" sz="28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vi-VN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C thì xung ra đối xứng</a:t>
            </a:r>
          </a:p>
        </p:txBody>
      </p:sp>
      <p:sp>
        <p:nvSpPr>
          <p:cNvPr id="4" name="Rectangle 3"/>
          <p:cNvSpPr/>
          <p:nvPr/>
        </p:nvSpPr>
        <p:spPr>
          <a:xfrm>
            <a:off x="1235075" y="4387850"/>
            <a:ext cx="3632200" cy="1076325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  <a:defRPr/>
            </a:pPr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Độ rộng xung</a:t>
            </a:r>
          </a:p>
          <a:p>
            <a:pPr>
              <a:defRPr/>
            </a:pPr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l-GR" sz="3600">
                <a:latin typeface="Times New Roman" panose="02020603050405020304" pitchFamily="18" charset="0"/>
                <a:cs typeface="Times New Roman" panose="02020603050405020304" pitchFamily="18" charset="0"/>
              </a:rPr>
              <a:t>τ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≈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0.7RC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416" name="Picture 1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9313" y="1768475"/>
            <a:ext cx="5943600" cy="247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1235075" y="5365750"/>
            <a:ext cx="3749675" cy="1076325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  <a:defRPr/>
            </a:pPr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Chu kì xung</a:t>
            </a:r>
          </a:p>
          <a:p>
            <a:pPr>
              <a:defRPr/>
            </a:pPr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	T</a:t>
            </a:r>
            <a:r>
              <a:rPr lang="en-US" sz="28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= 2</a:t>
            </a:r>
            <a:r>
              <a:rPr lang="el-GR" sz="3600">
                <a:latin typeface="Times New Roman" panose="02020603050405020304" pitchFamily="18" charset="0"/>
                <a:cs typeface="Times New Roman" panose="02020603050405020304" pitchFamily="18" charset="0"/>
              </a:rPr>
              <a:t>τ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≈ 1.4RC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4813" y="3179763"/>
            <a:ext cx="4827587" cy="349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  <p:bldP spid="14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Box 3"/>
          <p:cNvSpPr txBox="1">
            <a:spLocks noChangeArrowheads="1"/>
          </p:cNvSpPr>
          <p:nvPr/>
        </p:nvSpPr>
        <p:spPr bwMode="auto">
          <a:xfrm>
            <a:off x="5219700" y="92075"/>
            <a:ext cx="694213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en-US" altLang="en-US" sz="20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vi-VN" altLang="en-US" sz="20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en-US" altLang="en-US" sz="20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altLang="en-US" sz="2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MẠCH KHUẾCH ĐẠI – MẠCH TẠO XUNG</a:t>
            </a:r>
            <a:endParaRPr lang="en-US" altLang="en-US" sz="2000" b="1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428569" y="2623206"/>
            <a:ext cx="7409760" cy="923330"/>
          </a:xfrm>
          <a:prstGeom prst="rect">
            <a:avLst/>
          </a:prstGeom>
          <a:noFill/>
        </p:spPr>
        <p:txBody>
          <a:bodyPr>
            <a:prstTxWarp prst="textChevron">
              <a:avLst/>
            </a:prstTxWarp>
            <a:spAutoFit/>
          </a:bodyPr>
          <a:lstStyle/>
          <a:p>
            <a:pPr algn="ctr">
              <a:defRPr/>
            </a:pPr>
            <a:r>
              <a:rPr lang="vi-VN" sz="5400" b="1">
                <a:ln w="12700">
                  <a:solidFill>
                    <a:srgbClr val="7030A0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KẾT THÚC</a:t>
            </a:r>
            <a:endParaRPr lang="en-US" sz="5400" b="1">
              <a:ln w="12700">
                <a:solidFill>
                  <a:srgbClr val="7030A0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512888" y="1476375"/>
            <a:ext cx="1798637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60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vi-VN" altLang="en-US" sz="360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en-US" altLang="en-US" sz="360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alt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8" name="Subtitle 2"/>
          <p:cNvSpPr txBox="1">
            <a:spLocks/>
          </p:cNvSpPr>
          <p:nvPr/>
        </p:nvSpPr>
        <p:spPr bwMode="auto">
          <a:xfrm>
            <a:off x="2076450" y="2251075"/>
            <a:ext cx="10039350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vi-VN" altLang="en-US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MẠCH KHUẾCH ĐẠI- MẠCH TẠO XUNG</a:t>
            </a:r>
            <a:endParaRPr lang="en-US" altLang="en-US" sz="40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0" y="3519488"/>
            <a:ext cx="12192000" cy="1976437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auto" hangingPunct="1"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sz="3200" b="1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sz="32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sz="32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509588" eaLnBrk="1" fontAlgn="auto" hangingPunct="1">
              <a:spcBef>
                <a:spcPct val="50000"/>
              </a:spcBef>
              <a:spcAft>
                <a:spcPts val="0"/>
              </a:spcAft>
              <a:buFontTx/>
              <a:buChar char="-"/>
              <a:defRPr/>
            </a:pPr>
            <a:r>
              <a:rPr lang="en-US"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 được chức năng, sơ đồ mạch điện và nguyên lý làm việc của mạch khuếch đại thuật toán và mạch tạo xung đơn giản</a:t>
            </a:r>
            <a:r>
              <a:rPr lang="vi-VN" sz="32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fontAlgn="auto" hangingPunct="1"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lang="en-US" sz="32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 bwMode="auto">
          <a:xfrm>
            <a:off x="2536190" y="104775"/>
            <a:ext cx="9609891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ts val="600"/>
              </a:spcBef>
              <a:buFontTx/>
              <a:buNone/>
            </a:pPr>
            <a:r>
              <a:rPr lang="en-US" altLang="en-US" sz="4400" b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Chương </a:t>
            </a:r>
            <a:r>
              <a:rPr lang="en-US" altLang="en-US" sz="4400" b="1" smtClean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altLang="en-US" sz="4400" b="1">
              <a:solidFill>
                <a:srgbClr val="00CC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100000"/>
              </a:lnSpc>
              <a:spcBef>
                <a:spcPts val="600"/>
              </a:spcBef>
              <a:buFontTx/>
              <a:buNone/>
            </a:pPr>
            <a:r>
              <a:rPr lang="en-US" altLang="en-US" sz="4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MỘT SỐ MẠCH ĐIỆN TỬ CƠ BẢN</a:t>
            </a:r>
            <a:endParaRPr lang="en-US" altLang="en-US" sz="4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Box 3"/>
          <p:cNvSpPr txBox="1">
            <a:spLocks noChangeArrowheads="1"/>
          </p:cNvSpPr>
          <p:nvPr/>
        </p:nvSpPr>
        <p:spPr bwMode="auto">
          <a:xfrm>
            <a:off x="5219700" y="92075"/>
            <a:ext cx="694213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en-US" alt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vi-VN" alt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en-US" alt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altLang="en-US" sz="2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MẠCH KHUẾCH ĐẠI – MẠCH TẠO XUNG</a:t>
            </a:r>
            <a:endParaRPr lang="en-US" altLang="en-US" sz="2000" b="1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23" name="TextBox 4"/>
          <p:cNvSpPr txBox="1">
            <a:spLocks noChangeArrowheads="1"/>
          </p:cNvSpPr>
          <p:nvPr/>
        </p:nvSpPr>
        <p:spPr bwMode="auto">
          <a:xfrm>
            <a:off x="619125" y="769938"/>
            <a:ext cx="1096327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– </a:t>
            </a:r>
            <a:r>
              <a:rPr lang="vi-VN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MẠCH KHUẾCH ĐẠI</a:t>
            </a: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619125" y="1416050"/>
            <a:ext cx="10963275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514350" indent="-3175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1314450" indent="-57150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50000"/>
              </a:lnSpc>
              <a:buFontTx/>
              <a:buAutoNum type="arabicPeriod"/>
            </a:pPr>
            <a:r>
              <a:rPr lang="vi-VN" altLang="en-US" sz="3200" b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/ </a:t>
            </a:r>
            <a:r>
              <a:rPr lang="en-US" altLang="en-US" sz="3200" b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Chức năng của mạch khuếch đại</a:t>
            </a:r>
            <a:r>
              <a:rPr lang="vi-VN" altLang="en-US" sz="3200" b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:</a:t>
            </a:r>
            <a:endParaRPr lang="en-US" altLang="en-US" sz="3200">
              <a:solidFill>
                <a:srgbClr val="00000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619125" y="2212975"/>
            <a:ext cx="10963275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en-US" sz="32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Mạch khuếch đại là mạch điện tử dùng để khuếch đại tín hiệu điện</a:t>
            </a:r>
            <a:r>
              <a:rPr lang="vi-VN" altLang="en-US" sz="32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về mặt:</a:t>
            </a:r>
            <a:r>
              <a:rPr lang="en-US" altLang="en-US" sz="32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 áp</a:t>
            </a:r>
            <a:r>
              <a:rPr lang="en-US" altLang="en-US" sz="32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20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dòng điện</a:t>
            </a:r>
            <a:r>
              <a:rPr lang="en-US" altLang="en-US" sz="32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20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 suất</a:t>
            </a:r>
            <a:r>
              <a:rPr lang="en-US" altLang="en-US" sz="32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7" name="Picture 6" descr="Mạch khuếch đại đảo ngược sử dụng Op-a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9738" y="3938588"/>
            <a:ext cx="6223000" cy="262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2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Box 3"/>
          <p:cNvSpPr txBox="1">
            <a:spLocks noChangeArrowheads="1"/>
          </p:cNvSpPr>
          <p:nvPr/>
        </p:nvSpPr>
        <p:spPr bwMode="auto">
          <a:xfrm>
            <a:off x="5219700" y="92075"/>
            <a:ext cx="694213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en-US" altLang="en-US" sz="20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vi-VN" altLang="en-US" sz="20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en-US" altLang="en-US" sz="20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altLang="en-US" sz="2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MẠCH KHUẾCH ĐẠI – MẠCH TẠO XUNG</a:t>
            </a:r>
            <a:endParaRPr lang="en-US" altLang="en-US" sz="2000" b="1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47" name="TextBox 4"/>
          <p:cNvSpPr txBox="1">
            <a:spLocks noChangeArrowheads="1"/>
          </p:cNvSpPr>
          <p:nvPr/>
        </p:nvSpPr>
        <p:spPr bwMode="auto">
          <a:xfrm>
            <a:off x="619125" y="769938"/>
            <a:ext cx="1096327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– </a:t>
            </a:r>
            <a:r>
              <a:rPr lang="vi-VN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MẠCH KHUẾCH ĐẠI</a:t>
            </a: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619125" y="1416050"/>
            <a:ext cx="11572875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511175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1314450" indent="-57150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vi-VN" altLang="en-US" sz="3200" b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2./ Sơ đồ và nguyên lý làm việc của mạch khuếch đại:</a:t>
            </a:r>
            <a:endParaRPr lang="en-US" altLang="en-US" sz="3200">
              <a:solidFill>
                <a:srgbClr val="00000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19125" y="2247900"/>
            <a:ext cx="11572875" cy="1076325"/>
          </a:xfrm>
          <a:prstGeom prst="rect">
            <a:avLst/>
          </a:prstGeom>
        </p:spPr>
        <p:txBody>
          <a:bodyPr>
            <a:spAutoFit/>
          </a:bodyPr>
          <a:lstStyle/>
          <a:p>
            <a:pPr marL="1425575" indent="-51117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i="1" ker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a./ </a:t>
            </a:r>
            <a:r>
              <a:rPr lang="vi-VN" sz="3200" b="1" i="1" ker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 thiệu IC khuếch đại thuật toán và mạch khuếch đại dùng </a:t>
            </a:r>
            <a:r>
              <a:rPr lang="vi-VN" sz="3200" b="1" i="1" ker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IC</a:t>
            </a:r>
            <a:r>
              <a:rPr lang="en-US" sz="3200" b="1" i="1" ker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kern="0">
              <a:solidFill>
                <a:srgbClr val="7030A0"/>
              </a:solidFill>
              <a:latin typeface="+mn-lt"/>
            </a:endParaRPr>
          </a:p>
        </p:txBody>
      </p:sp>
      <p:pic>
        <p:nvPicPr>
          <p:cNvPr id="9" name="Picture 4" descr="LM741 is a quite popular general purpose op amp IC, here we are going to discuss LM741 pinout, features, applications, equivalents, description and other useful and interesting information about this IC.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8" t="15582" r="4202" b="12848"/>
          <a:stretch>
            <a:fillRect/>
          </a:stretch>
        </p:blipFill>
        <p:spPr bwMode="auto">
          <a:xfrm>
            <a:off x="6450013" y="2894013"/>
            <a:ext cx="5486400" cy="3814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392"/>
          <a:stretch>
            <a:fillRect/>
          </a:stretch>
        </p:blipFill>
        <p:spPr bwMode="auto">
          <a:xfrm>
            <a:off x="265113" y="3413125"/>
            <a:ext cx="2782887" cy="252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9125" y="3425825"/>
            <a:ext cx="3114675" cy="2513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4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Box 3"/>
          <p:cNvSpPr txBox="1">
            <a:spLocks noChangeArrowheads="1"/>
          </p:cNvSpPr>
          <p:nvPr/>
        </p:nvSpPr>
        <p:spPr bwMode="auto">
          <a:xfrm>
            <a:off x="5219700" y="92075"/>
            <a:ext cx="694213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en-US" altLang="en-US" sz="20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vi-VN" altLang="en-US" sz="20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en-US" altLang="en-US" sz="20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altLang="en-US" sz="2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MẠCH KHUẾCH ĐẠI – MẠCH TẠO XUNG</a:t>
            </a:r>
            <a:endParaRPr lang="en-US" altLang="en-US" sz="2000" b="1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71" name="TextBox 4"/>
          <p:cNvSpPr txBox="1">
            <a:spLocks noChangeArrowheads="1"/>
          </p:cNvSpPr>
          <p:nvPr/>
        </p:nvSpPr>
        <p:spPr bwMode="auto">
          <a:xfrm>
            <a:off x="619125" y="769938"/>
            <a:ext cx="1096327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– </a:t>
            </a:r>
            <a:r>
              <a:rPr lang="vi-VN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MẠCH KHUẾCH ĐẠI</a:t>
            </a: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619125" y="1416050"/>
            <a:ext cx="11572875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511175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1314450" indent="-57150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vi-VN" altLang="en-US" sz="3200" b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2./ Sơ đồ và nguyên lý làm việc của mạch khuếch đại:</a:t>
            </a:r>
            <a:endParaRPr lang="en-US" altLang="en-US" sz="3200">
              <a:solidFill>
                <a:srgbClr val="00000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19125" y="2247900"/>
            <a:ext cx="11572875" cy="1076325"/>
          </a:xfrm>
          <a:prstGeom prst="rect">
            <a:avLst/>
          </a:prstGeom>
        </p:spPr>
        <p:txBody>
          <a:bodyPr>
            <a:spAutoFit/>
          </a:bodyPr>
          <a:lstStyle/>
          <a:p>
            <a:pPr marL="1425575" indent="-51117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i="1" kern="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a./ </a:t>
            </a:r>
            <a:r>
              <a:rPr lang="vi-VN" sz="3200" b="1" i="1" kern="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 thiệu IC khuếch đại thuật toán và mạch khuếch đại dùng </a:t>
            </a:r>
            <a:r>
              <a:rPr lang="vi-VN" sz="3200" b="1" i="1" kern="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IC</a:t>
            </a:r>
            <a:r>
              <a:rPr lang="en-US" sz="3200" b="1" i="1" kern="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kern="0" dirty="0">
              <a:solidFill>
                <a:srgbClr val="7030A0"/>
              </a:solidFill>
              <a:latin typeface="Calibri" panose="020F0502020204030204"/>
            </a:endParaRPr>
          </a:p>
        </p:txBody>
      </p:sp>
      <p:sp>
        <p:nvSpPr>
          <p:cNvPr id="7174" name="TextBox 9"/>
          <p:cNvSpPr txBox="1">
            <a:spLocks noChangeArrowheads="1"/>
          </p:cNvSpPr>
          <p:nvPr/>
        </p:nvSpPr>
        <p:spPr bwMode="auto">
          <a:xfrm>
            <a:off x="998952" y="3324224"/>
            <a:ext cx="11572875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1314450" indent="-57150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1">
              <a:buFont typeface="Wingdings" panose="05000000000000000000" pitchFamily="2" charset="2"/>
              <a:buChar char="Ø"/>
            </a:pPr>
            <a:r>
              <a:rPr lang="vi-VN" alt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IC</a:t>
            </a:r>
            <a:r>
              <a:rPr lang="vi-VN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KĐTT viết tắt </a:t>
            </a:r>
            <a:r>
              <a:rPr lang="en-US" alt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OA</a:t>
            </a:r>
            <a:r>
              <a:rPr lang="vi-VN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 </a:t>
            </a:r>
            <a:r>
              <a:rPr lang="en-US" altLang="en-US" sz="3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khuếch</a:t>
            </a: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dòng</a:t>
            </a: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altLang="en-US" sz="3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 tầng ghép trực tiếp, có </a:t>
            </a:r>
            <a:r>
              <a:rPr lang="en-US" altLang="en-US" sz="3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khuếch</a:t>
            </a: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vi-VN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sz="3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75" name="Rectangle 1"/>
          <p:cNvSpPr>
            <a:spLocks noChangeArrowheads="1"/>
          </p:cNvSpPr>
          <p:nvPr/>
        </p:nvSpPr>
        <p:spPr bwMode="auto">
          <a:xfrm>
            <a:off x="619125" y="4694238"/>
            <a:ext cx="10963275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398463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Font typeface="Wingdings" panose="05000000000000000000" pitchFamily="2" charset="2"/>
              <a:buChar char="§"/>
            </a:pP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U</a:t>
            </a:r>
            <a:r>
              <a:rPr lang="en-US" altLang="en-US" sz="3200" baseline="-25000" dirty="0">
                <a:solidFill>
                  <a:srgbClr val="000000"/>
                </a:solidFill>
                <a:latin typeface="Times New Roman" panose="02020603050405020304" pitchFamily="18" charset="0"/>
              </a:rPr>
              <a:t>VK</a:t>
            </a: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là</a:t>
            </a: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đầu</a:t>
            </a: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vào</a:t>
            </a: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không</a:t>
            </a: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đảo</a:t>
            </a:r>
            <a:r>
              <a:rPr lang="vi-VN" alt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đánh dấu (</a:t>
            </a:r>
            <a:r>
              <a:rPr lang="vi-VN" altLang="en-US" sz="32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+</a:t>
            </a:r>
            <a:r>
              <a:rPr lang="vi-VN" alt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).</a:t>
            </a:r>
            <a:endParaRPr lang="en-US" altLang="en-US" sz="32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U</a:t>
            </a:r>
            <a:r>
              <a:rPr lang="en-US" altLang="en-US" sz="3200" baseline="-25000" dirty="0">
                <a:solidFill>
                  <a:srgbClr val="000000"/>
                </a:solidFill>
                <a:latin typeface="Times New Roman" panose="02020603050405020304" pitchFamily="18" charset="0"/>
              </a:rPr>
              <a:t>VĐ</a:t>
            </a: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là</a:t>
            </a: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đầu</a:t>
            </a: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vào</a:t>
            </a: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đảo</a:t>
            </a:r>
            <a:r>
              <a:rPr lang="vi-VN" alt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đánh dấu (</a:t>
            </a:r>
            <a:r>
              <a:rPr lang="vi-VN" altLang="en-US" sz="32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-</a:t>
            </a:r>
            <a:r>
              <a:rPr lang="vi-VN" alt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).</a:t>
            </a:r>
            <a:endParaRPr lang="en-US" altLang="en-US" sz="32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altLang="en-US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U</a:t>
            </a:r>
            <a:r>
              <a:rPr lang="en-US" altLang="en-US" sz="3200" baseline="-25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ra</a:t>
            </a: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là</a:t>
            </a: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đầu</a:t>
            </a: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ra</a:t>
            </a:r>
            <a:r>
              <a:rPr lang="vi-VN" alt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  <a:endParaRPr lang="en-US" altLang="en-US" sz="32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7176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5625" y="4402138"/>
            <a:ext cx="3406775" cy="2322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1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1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1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1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1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1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1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71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Box 3"/>
          <p:cNvSpPr txBox="1">
            <a:spLocks noChangeArrowheads="1"/>
          </p:cNvSpPr>
          <p:nvPr/>
        </p:nvSpPr>
        <p:spPr bwMode="auto">
          <a:xfrm>
            <a:off x="5219700" y="92075"/>
            <a:ext cx="694213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en-US" altLang="en-US" sz="20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vi-VN" altLang="en-US" sz="20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en-US" altLang="en-US" sz="20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altLang="en-US" sz="2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MẠCH KHUẾCH ĐẠI – MẠCH TẠO XUNG</a:t>
            </a:r>
            <a:endParaRPr lang="en-US" altLang="en-US" sz="2000" b="1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195" name="TextBox 4"/>
          <p:cNvSpPr txBox="1">
            <a:spLocks noChangeArrowheads="1"/>
          </p:cNvSpPr>
          <p:nvPr/>
        </p:nvSpPr>
        <p:spPr bwMode="auto">
          <a:xfrm>
            <a:off x="619125" y="769938"/>
            <a:ext cx="1096327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– </a:t>
            </a:r>
            <a:r>
              <a:rPr lang="vi-VN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MẠCH KHUẾCH ĐẠI</a:t>
            </a: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8196" name="TextBox 5"/>
          <p:cNvSpPr txBox="1">
            <a:spLocks noChangeArrowheads="1"/>
          </p:cNvSpPr>
          <p:nvPr/>
        </p:nvSpPr>
        <p:spPr bwMode="auto">
          <a:xfrm>
            <a:off x="619125" y="1416050"/>
            <a:ext cx="11572875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511175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1314450" indent="-57150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vi-VN" altLang="en-US" sz="3200" b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2./ Sơ đồ và nguyên lý làm việc của mạch khuếch đại:</a:t>
            </a:r>
            <a:endParaRPr lang="en-US" altLang="en-US" sz="3200">
              <a:solidFill>
                <a:srgbClr val="00000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19125" y="2247900"/>
            <a:ext cx="11572875" cy="1076325"/>
          </a:xfrm>
          <a:prstGeom prst="rect">
            <a:avLst/>
          </a:prstGeom>
        </p:spPr>
        <p:txBody>
          <a:bodyPr>
            <a:spAutoFit/>
          </a:bodyPr>
          <a:lstStyle/>
          <a:p>
            <a:pPr marL="1425575" indent="-51117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i="1" ker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a./ </a:t>
            </a:r>
            <a:r>
              <a:rPr lang="vi-VN" sz="3200" b="1" i="1" ker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 thiệu IC khuếch đại thuật toán và mạch khuếch đại dùng </a:t>
            </a:r>
            <a:r>
              <a:rPr lang="vi-VN" sz="3200" b="1" i="1" ker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IC</a:t>
            </a:r>
            <a:r>
              <a:rPr lang="en-US" sz="3200" b="1" i="1" ker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kern="0">
              <a:solidFill>
                <a:srgbClr val="7030A0"/>
              </a:solidFill>
              <a:latin typeface="Calibri" panose="020F0502020204030204"/>
            </a:endParaRP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9525" y="3324225"/>
            <a:ext cx="8874125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vi-VN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Tín hiệu đến U</a:t>
            </a:r>
            <a:r>
              <a:rPr lang="vi-VN" altLang="en-US" sz="32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VK</a:t>
            </a:r>
            <a:r>
              <a:rPr lang="vi-VN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thì tính hiệu ra cùng dấu.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vi-VN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Tín hiệu đến U</a:t>
            </a:r>
            <a:r>
              <a:rPr lang="vi-VN" altLang="en-US" sz="32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vi-VN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thì tính hiệu ra ngược dấu.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vi-VN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vi-VN" altLang="en-US" sz="32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vi-VN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thường dùng thực hiện hồi tiếp âm bên ngoài.</a:t>
            </a:r>
            <a:endParaRPr lang="en-US" alt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9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4125" y="3624263"/>
            <a:ext cx="3052763" cy="234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9525" y="5122863"/>
            <a:ext cx="8775700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Font typeface="Wingdings" panose="05000000000000000000" pitchFamily="2" charset="2"/>
              <a:buChar char="v"/>
            </a:pPr>
            <a:r>
              <a:rPr lang="vi-VN" altLang="en-US" sz="320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Hồi tiếp âm là trích 1 phần tín hiệu từ đầu ra cho quay về đầu vào</a:t>
            </a:r>
            <a:r>
              <a:rPr lang="vi-VN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32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 ngược pha tín hiệu vào</a:t>
            </a:r>
            <a:endParaRPr lang="en-US" altLang="en-US" sz="320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9586913" y="4818063"/>
            <a:ext cx="1306512" cy="82550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repeatCount="indefinite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2" grpId="0" build="p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Box 3"/>
          <p:cNvSpPr txBox="1">
            <a:spLocks noChangeArrowheads="1"/>
          </p:cNvSpPr>
          <p:nvPr/>
        </p:nvSpPr>
        <p:spPr bwMode="auto">
          <a:xfrm>
            <a:off x="5219700" y="92075"/>
            <a:ext cx="694213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en-US" altLang="en-US" sz="20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vi-VN" altLang="en-US" sz="20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en-US" altLang="en-US" sz="20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altLang="en-US" sz="2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MẠCH KHUẾCH ĐẠI – MẠCH TẠO XUNG</a:t>
            </a:r>
            <a:endParaRPr lang="en-US" altLang="en-US" sz="2000" b="1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219" name="TextBox 4"/>
          <p:cNvSpPr txBox="1">
            <a:spLocks noChangeArrowheads="1"/>
          </p:cNvSpPr>
          <p:nvPr/>
        </p:nvSpPr>
        <p:spPr bwMode="auto">
          <a:xfrm>
            <a:off x="619125" y="769938"/>
            <a:ext cx="1096327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– </a:t>
            </a:r>
            <a:r>
              <a:rPr lang="vi-VN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MẠCH KHUẾCH ĐẠI</a:t>
            </a: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9220" name="TextBox 5"/>
          <p:cNvSpPr txBox="1">
            <a:spLocks noChangeArrowheads="1"/>
          </p:cNvSpPr>
          <p:nvPr/>
        </p:nvSpPr>
        <p:spPr bwMode="auto">
          <a:xfrm>
            <a:off x="619125" y="1416050"/>
            <a:ext cx="11572875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511175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1314450" indent="-57150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vi-VN" altLang="en-US" sz="3200" b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2./ Sơ đồ và nguyên lý làm việc của mạch khuếch đại:</a:t>
            </a:r>
            <a:endParaRPr lang="en-US" altLang="en-US" sz="3200">
              <a:solidFill>
                <a:srgbClr val="00000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19125" y="2247900"/>
            <a:ext cx="11572875" cy="584200"/>
          </a:xfrm>
          <a:prstGeom prst="rect">
            <a:avLst/>
          </a:prstGeom>
        </p:spPr>
        <p:txBody>
          <a:bodyPr>
            <a:spAutoFit/>
          </a:bodyPr>
          <a:lstStyle/>
          <a:p>
            <a:pPr marL="1425575" indent="-51117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3200" b="1" i="1" ker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3200" b="1" i="1" ker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./ </a:t>
            </a:r>
            <a:r>
              <a:rPr lang="vi-VN" sz="3200" b="1" i="1" ker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 lý làm việc của mạch khuếch đại điện áp dùng </a:t>
            </a:r>
            <a:r>
              <a:rPr lang="vi-VN" sz="3200" b="1" i="1" ker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OA</a:t>
            </a:r>
            <a:r>
              <a:rPr lang="en-US" sz="3200" b="1" i="1" ker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kern="0">
              <a:solidFill>
                <a:srgbClr val="7030A0"/>
              </a:solidFill>
              <a:latin typeface="Calibri" panose="020F0502020204030204"/>
            </a:endParaRPr>
          </a:p>
        </p:txBody>
      </p:sp>
      <p:pic>
        <p:nvPicPr>
          <p:cNvPr id="10" name="20191001_220252">
            <a:hlinkClick r:id="" action="ppaction://media"/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33"/>
          <a:stretch>
            <a:fillRect/>
          </a:stretch>
        </p:blipFill>
        <p:spPr bwMode="auto">
          <a:xfrm>
            <a:off x="522288" y="1279525"/>
            <a:ext cx="11156950" cy="544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2425" y="6232525"/>
            <a:ext cx="487363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Box 3"/>
          <p:cNvSpPr txBox="1">
            <a:spLocks noChangeArrowheads="1"/>
          </p:cNvSpPr>
          <p:nvPr/>
        </p:nvSpPr>
        <p:spPr bwMode="auto">
          <a:xfrm>
            <a:off x="5219700" y="92075"/>
            <a:ext cx="694213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en-US" altLang="en-US" sz="20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vi-VN" altLang="en-US" sz="20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en-US" altLang="en-US" sz="20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altLang="en-US" sz="2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MẠCH KHUẾCH ĐẠI – MẠCH TẠO XUNG</a:t>
            </a:r>
            <a:endParaRPr lang="en-US" altLang="en-US" sz="2000" b="1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43" name="TextBox 4"/>
          <p:cNvSpPr txBox="1">
            <a:spLocks noChangeArrowheads="1"/>
          </p:cNvSpPr>
          <p:nvPr/>
        </p:nvSpPr>
        <p:spPr bwMode="auto">
          <a:xfrm>
            <a:off x="619125" y="769938"/>
            <a:ext cx="1096327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– </a:t>
            </a:r>
            <a:r>
              <a:rPr lang="vi-VN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MẠCH KHUẾCH ĐẠI</a:t>
            </a: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10244" name="TextBox 5"/>
          <p:cNvSpPr txBox="1">
            <a:spLocks noChangeArrowheads="1"/>
          </p:cNvSpPr>
          <p:nvPr/>
        </p:nvSpPr>
        <p:spPr bwMode="auto">
          <a:xfrm>
            <a:off x="619125" y="1416050"/>
            <a:ext cx="11572875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511175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1314450" indent="-57150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vi-VN" altLang="en-US" sz="3200" b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2./ Sơ đồ và nguyên lý làm việc của mạch khuếch đại:</a:t>
            </a:r>
            <a:endParaRPr lang="en-US" altLang="en-US" sz="3200">
              <a:solidFill>
                <a:srgbClr val="00000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19125" y="2247900"/>
            <a:ext cx="11572875" cy="584200"/>
          </a:xfrm>
          <a:prstGeom prst="rect">
            <a:avLst/>
          </a:prstGeom>
        </p:spPr>
        <p:txBody>
          <a:bodyPr>
            <a:spAutoFit/>
          </a:bodyPr>
          <a:lstStyle/>
          <a:p>
            <a:pPr marL="1425575" indent="-51117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3200" b="1" i="1" ker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3200" b="1" i="1" ker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./ </a:t>
            </a:r>
            <a:r>
              <a:rPr lang="vi-VN" sz="3200" b="1" i="1" ker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 lý làm việc của mạch khuếch đại điện áp dùng </a:t>
            </a:r>
            <a:r>
              <a:rPr lang="vi-VN" sz="3200" b="1" i="1" ker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OA</a:t>
            </a:r>
            <a:r>
              <a:rPr lang="en-US" sz="3200" b="1" i="1" ker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kern="0">
              <a:solidFill>
                <a:srgbClr val="7030A0"/>
              </a:solidFill>
              <a:latin typeface="Calibri" panose="020F0502020204030204"/>
            </a:endParaRP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9525" y="2832100"/>
            <a:ext cx="8874125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vi-VN" altLang="en-US" sz="32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vi-VN" altLang="en-US" sz="3200" baseline="-250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VK</a:t>
            </a:r>
            <a:r>
              <a:rPr lang="vi-VN" altLang="en-US" sz="32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nối với điểm chung mạch điện. (nối đất)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vi-VN" altLang="en-US" sz="32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 hiệu vào qua R</a:t>
            </a:r>
            <a:r>
              <a:rPr lang="vi-VN" altLang="en-US" sz="3200" baseline="-250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 </a:t>
            </a:r>
            <a:r>
              <a:rPr lang="vi-VN" altLang="en-US" sz="32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 U</a:t>
            </a:r>
            <a:r>
              <a:rPr lang="vi-VN" altLang="en-US" sz="3200" baseline="-250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vi-VN" altLang="en-US" sz="32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9525" y="3910013"/>
            <a:ext cx="6184900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/>
            <a:r>
              <a:rPr lang="vi-VN" altLang="en-US" sz="32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</a:t>
            </a:r>
            <a:r>
              <a:rPr lang="vi-VN" altLang="en-US" sz="320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vi-VN" altLang="en-US" sz="320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Điện áp ở đầu ra </a:t>
            </a:r>
            <a:r>
              <a:rPr lang="vi-VN" altLang="en-US" sz="32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ngược dấu với điện áp ở đầu vào </a:t>
            </a:r>
            <a:r>
              <a:rPr lang="vi-VN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vi-VN" altLang="en-US" sz="32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đã được khuếch đại.</a:t>
            </a:r>
            <a:endParaRPr lang="en-US" altLang="en-US" sz="320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8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9075" y="3417888"/>
            <a:ext cx="5562600" cy="338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088" y="5424488"/>
            <a:ext cx="2574925" cy="134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1003300" y="5807075"/>
            <a:ext cx="13477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vi-VN" altLang="en-US" sz="320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Hệ số:</a:t>
            </a:r>
            <a:endParaRPr lang="en-US" altLang="en-US" sz="320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6569075" y="3910013"/>
            <a:ext cx="973138" cy="898525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10285413" y="4244975"/>
            <a:ext cx="1906587" cy="1654175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1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600"/>
                            </p:stCondLst>
                            <p:childTnLst>
                              <p:par>
                                <p:cTn id="26" presetID="10" presetClass="entr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3600"/>
                            </p:stCondLst>
                            <p:childTnLst>
                              <p:par>
                                <p:cTn id="30" presetID="10" presetClass="entr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2" grpId="0" build="p"/>
      <p:bldP spid="9" grpId="0"/>
      <p:bldP spid="11" grpId="0" animBg="1"/>
      <p:bldP spid="1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Box 3"/>
          <p:cNvSpPr txBox="1">
            <a:spLocks noChangeArrowheads="1"/>
          </p:cNvSpPr>
          <p:nvPr/>
        </p:nvSpPr>
        <p:spPr bwMode="auto">
          <a:xfrm>
            <a:off x="5219700" y="92075"/>
            <a:ext cx="694213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en-US" altLang="en-US" sz="20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vi-VN" altLang="en-US" sz="20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en-US" altLang="en-US" sz="20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altLang="en-US" sz="2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MẠCH KHUẾCH ĐẠI – MẠCH TẠO XUNG</a:t>
            </a:r>
            <a:endParaRPr lang="en-US" altLang="en-US" sz="2000" b="1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267" name="TextBox 4"/>
          <p:cNvSpPr txBox="1">
            <a:spLocks noChangeArrowheads="1"/>
          </p:cNvSpPr>
          <p:nvPr/>
        </p:nvSpPr>
        <p:spPr bwMode="auto">
          <a:xfrm>
            <a:off x="619125" y="769938"/>
            <a:ext cx="1096327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vi-VN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vi-VN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MẠCH TẠO XUNG</a:t>
            </a: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619125" y="1416050"/>
            <a:ext cx="10963275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514350" indent="-3175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1314450" indent="-57150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50000"/>
              </a:lnSpc>
              <a:buFontTx/>
              <a:buAutoNum type="arabicPeriod"/>
            </a:pPr>
            <a:r>
              <a:rPr lang="vi-VN" altLang="en-US" sz="3200" b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/ </a:t>
            </a:r>
            <a:r>
              <a:rPr lang="en-US" altLang="en-US" sz="3200" b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Chức năng của mạch </a:t>
            </a:r>
            <a:r>
              <a:rPr lang="vi-VN" altLang="en-US" sz="3200" b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tạo xung:</a:t>
            </a:r>
            <a:endParaRPr lang="en-US" altLang="en-US" sz="3200">
              <a:solidFill>
                <a:srgbClr val="00000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2247900"/>
            <a:ext cx="6148388" cy="4446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715963" y="2441575"/>
            <a:ext cx="3962400" cy="4030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buFont typeface="Wingdings" panose="05000000000000000000" pitchFamily="2" charset="2"/>
              <a:buChar char="Ø"/>
            </a:pPr>
            <a:r>
              <a:rPr lang="en-US" altLang="en-US" sz="3200">
                <a:latin typeface="Times New Roman" panose="02020603050405020304" pitchFamily="18" charset="0"/>
              </a:rPr>
              <a:t>Mạch tạo xung là mạch điện tử biến đổi năng lượng dòng điện 1 chiều thành năng lượng dao động điện có dạng xung và tần số theo yêu cầu</a:t>
            </a:r>
            <a:endParaRPr lang="en-US" altLang="en-US" sz="32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227763" y="5775325"/>
            <a:ext cx="4041775" cy="5000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9" grpId="0" build="p"/>
      <p:bldP spid="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749</TotalTime>
  <Words>903</Words>
  <Application>Microsoft Office PowerPoint</Application>
  <PresentationFormat>Custom</PresentationFormat>
  <Paragraphs>85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Windows User</cp:lastModifiedBy>
  <cp:revision>96</cp:revision>
  <dcterms:created xsi:type="dcterms:W3CDTF">2021-08-19T08:03:50Z</dcterms:created>
  <dcterms:modified xsi:type="dcterms:W3CDTF">2022-11-23T04:34:53Z</dcterms:modified>
</cp:coreProperties>
</file>