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12" r:id="rId4"/>
    <p:sldId id="313" r:id="rId5"/>
    <p:sldId id="314" r:id="rId6"/>
    <p:sldId id="316" r:id="rId7"/>
    <p:sldId id="315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8" r:id="rId19"/>
    <p:sldId id="327" r:id="rId20"/>
    <p:sldId id="329" r:id="rId21"/>
    <p:sldId id="330" r:id="rId22"/>
    <p:sldId id="331" r:id="rId23"/>
    <p:sldId id="3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1" d="100"/>
          <a:sy n="61" d="100"/>
        </p:scale>
        <p:origin x="-379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213023" cy="7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2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2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2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7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5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1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4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0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6E9-49D9-4BEC-AB7E-E52CAC50DAC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2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946E9-49D9-4BEC-AB7E-E52CAC50DAC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7A6A9-0001-415B-A2C9-5761D2FCEE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5212532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4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3493" y="1477034"/>
            <a:ext cx="179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375519" y="77218"/>
            <a:ext cx="609357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buFontTx/>
              <a:buNone/>
            </a:pPr>
            <a:r>
              <a:rPr lang="en-US" sz="4400" b="1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 defTabSz="914400" eaLnBrk="1" hangingPunct="1">
              <a:buFontTx/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 KIỆN ĐIỆN TỬ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667000" y="2068672"/>
            <a:ext cx="9029700" cy="1293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IC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3519200"/>
            <a:ext cx="12192000" cy="30094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điôt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tranzito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tirixto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</a:t>
            </a:r>
            <a:endParaRPr lang="en-US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TRANZITO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7020" y="1605793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88" y="2268586"/>
            <a:ext cx="1188720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khiển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khếch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nó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8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1105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TIRIXTO 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(Diode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SCR)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MCR100-6 Thyristor SCR TO92 0.8A 600V | Điện tử Phương Dũ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8" y="2287206"/>
            <a:ext cx="4670378" cy="327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ỚI 2021] (Thyristor) SCR là gì? Cấu tạo và thông số SC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30" y="2287206"/>
            <a:ext cx="5045976" cy="3277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2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1105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TIRIXTO 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(Diode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SCR)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7020" y="1605793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2" y="2796678"/>
            <a:ext cx="12074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0988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- N</a:t>
            </a:r>
          </a:p>
          <a:p>
            <a:pPr marL="285750" lvl="1" indent="-280988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0988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anôt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catôt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(G)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149" y="2150347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What is Thyristor &amp;amp; Silicon Controlled Rectifier (SCR)?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6"/>
          <a:stretch/>
        </p:blipFill>
        <p:spPr bwMode="auto">
          <a:xfrm>
            <a:off x="2478036" y="4307346"/>
            <a:ext cx="4384880" cy="2594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42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1105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TIRIXTO 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(Diode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SCR)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7020" y="1605793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2" y="2796678"/>
            <a:ext cx="120740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0988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GK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149" y="2150347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1105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TIRIXTO 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(Diode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SCR)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7020" y="1605793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2" y="2796678"/>
            <a:ext cx="64942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0988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GK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≤ 0, U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&gt; 0</a:t>
            </a:r>
          </a:p>
          <a:p>
            <a:pPr marL="4762" lvl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tirixto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149" y="2150347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10" y="2523487"/>
            <a:ext cx="5560612" cy="3962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986382"/>
            <a:ext cx="64942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0988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GK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0, U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&gt; 0</a:t>
            </a:r>
          </a:p>
          <a:p>
            <a:pPr marL="4762" lvl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tirixto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491" y="5043923"/>
            <a:ext cx="6951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0988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tirixto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GK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dụng.Tirixto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diode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≤ 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5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1105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TIRIXTO 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(Diode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SCR)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7020" y="1605793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2" y="2796678"/>
            <a:ext cx="6494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0988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tirixto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149" y="2150347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805" y="3443125"/>
            <a:ext cx="5329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0988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805" y="4138736"/>
            <a:ext cx="5329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0988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GK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GK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Bảng tra các thông số Thyristo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5"/>
          <a:stretch/>
        </p:blipFill>
        <p:spPr bwMode="auto">
          <a:xfrm>
            <a:off x="5864554" y="2567110"/>
            <a:ext cx="6120969" cy="4197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867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1105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 VÀ DIAC 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hysistor, Triac, Diac | Linh kiện điện tử | LINH KIỆN ĐIỆN TỬ, MẠCH ĐIỆN  TỬ ỨNG DỤNG, MODULE CẢM BIẾN VÀ THIẾT BỊ ĐIỆN THÔNG MIN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5" y="1838018"/>
            <a:ext cx="3714749" cy="358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G25C60 Triac 25A 600V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76" y="1838019"/>
            <a:ext cx="4043517" cy="358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BT137-600E TO220 TRIAC 8A 600V Mới | Citimar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45" y="1838018"/>
            <a:ext cx="3827210" cy="358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3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1105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 VÀ DIAC 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7020" y="1605793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5324" y="2222628"/>
            <a:ext cx="3338199" cy="3259411"/>
            <a:chOff x="265324" y="2252124"/>
            <a:chExt cx="3338199" cy="3359285"/>
          </a:xfrm>
        </p:grpSpPr>
        <p:pic>
          <p:nvPicPr>
            <p:cNvPr id="12" name="Picture 4" descr="ưrưy6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5324" y="2252124"/>
              <a:ext cx="1720792" cy="2820023"/>
            </a:xfrm>
            <a:prstGeom prst="rect">
              <a:avLst/>
            </a:prstGeom>
            <a:noFill/>
          </p:spPr>
        </p:pic>
        <p:pic>
          <p:nvPicPr>
            <p:cNvPr id="13" name="Picture 2" descr="C:\Users\Admin\Desktop\2000px-Triac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4323" y="2425898"/>
              <a:ext cx="1219200" cy="2239963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1622329" y="5230760"/>
              <a:ext cx="914400" cy="380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TRIAC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64942" y="2222628"/>
            <a:ext cx="2431054" cy="3259413"/>
            <a:chOff x="5864942" y="2252123"/>
            <a:chExt cx="2431054" cy="3359286"/>
          </a:xfrm>
        </p:grpSpPr>
        <p:pic>
          <p:nvPicPr>
            <p:cNvPr id="14" name="Picture 3" descr="C:\Users\Admin\Desktop\image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64942" y="2252123"/>
              <a:ext cx="2431054" cy="2820023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6713253" y="5230760"/>
              <a:ext cx="639855" cy="380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D</a:t>
              </a:r>
              <a:r>
                <a:rPr lang="en-US" dirty="0" smtClean="0">
                  <a:solidFill>
                    <a:srgbClr val="002060"/>
                  </a:solidFill>
                </a:rPr>
                <a:t>IAC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912" y="5471059"/>
            <a:ext cx="12074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0988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0988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98"/>
          <p:cNvGrpSpPr>
            <a:grpSpLocks/>
          </p:cNvGrpSpPr>
          <p:nvPr/>
        </p:nvGrpSpPr>
        <p:grpSpPr bwMode="auto">
          <a:xfrm>
            <a:off x="8031480" y="2260544"/>
            <a:ext cx="2952750" cy="3414713"/>
            <a:chOff x="3960" y="240"/>
            <a:chExt cx="1860" cy="2151"/>
          </a:xfrm>
        </p:grpSpPr>
        <p:pic>
          <p:nvPicPr>
            <p:cNvPr id="37" name="Picture 67" descr="triac_circuit_symb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" y="384"/>
              <a:ext cx="1800" cy="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oup 75"/>
            <p:cNvGrpSpPr>
              <a:grpSpLocks/>
            </p:cNvGrpSpPr>
            <p:nvPr/>
          </p:nvGrpSpPr>
          <p:grpSpPr bwMode="auto">
            <a:xfrm>
              <a:off x="4848" y="2064"/>
              <a:ext cx="288" cy="327"/>
              <a:chOff x="3264" y="3600"/>
              <a:chExt cx="288" cy="327"/>
            </a:xfrm>
          </p:grpSpPr>
          <p:sp>
            <p:nvSpPr>
              <p:cNvPr id="45" name="Text Box 71"/>
              <p:cNvSpPr txBox="1">
                <a:spLocks noChangeArrowheads="1"/>
              </p:cNvSpPr>
              <p:nvPr/>
            </p:nvSpPr>
            <p:spPr bwMode="auto">
              <a:xfrm>
                <a:off x="3264" y="3600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.VnArial" panose="020B7200000000000000" pitchFamily="34" charset="0"/>
                  </a:rPr>
                  <a:t>+</a:t>
                </a:r>
              </a:p>
            </p:txBody>
          </p:sp>
          <p:sp>
            <p:nvSpPr>
              <p:cNvPr id="46" name="Oval 74"/>
              <p:cNvSpPr>
                <a:spLocks noChangeArrowheads="1"/>
              </p:cNvSpPr>
              <p:nvPr/>
            </p:nvSpPr>
            <p:spPr bwMode="auto">
              <a:xfrm>
                <a:off x="3276" y="3660"/>
                <a:ext cx="240" cy="24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" name="Group 79"/>
            <p:cNvGrpSpPr>
              <a:grpSpLocks/>
            </p:cNvGrpSpPr>
            <p:nvPr/>
          </p:nvGrpSpPr>
          <p:grpSpPr bwMode="auto">
            <a:xfrm>
              <a:off x="4848" y="240"/>
              <a:ext cx="312" cy="327"/>
              <a:chOff x="3528" y="3657"/>
              <a:chExt cx="312" cy="327"/>
            </a:xfrm>
          </p:grpSpPr>
          <p:sp>
            <p:nvSpPr>
              <p:cNvPr id="43" name="Text Box 77"/>
              <p:cNvSpPr txBox="1">
                <a:spLocks noChangeArrowheads="1"/>
              </p:cNvSpPr>
              <p:nvPr/>
            </p:nvSpPr>
            <p:spPr bwMode="auto">
              <a:xfrm>
                <a:off x="3552" y="3657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.VnArial" panose="020B7200000000000000" pitchFamily="34" charset="0"/>
                  </a:rPr>
                  <a:t>-</a:t>
                </a:r>
              </a:p>
            </p:txBody>
          </p:sp>
          <p:sp>
            <p:nvSpPr>
              <p:cNvPr id="44" name="Oval 78"/>
              <p:cNvSpPr>
                <a:spLocks noChangeArrowheads="1"/>
              </p:cNvSpPr>
              <p:nvPr/>
            </p:nvSpPr>
            <p:spPr bwMode="auto">
              <a:xfrm>
                <a:off x="3528" y="3720"/>
                <a:ext cx="240" cy="240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0" name="Group 86"/>
            <p:cNvGrpSpPr>
              <a:grpSpLocks/>
            </p:cNvGrpSpPr>
            <p:nvPr/>
          </p:nvGrpSpPr>
          <p:grpSpPr bwMode="auto">
            <a:xfrm>
              <a:off x="5532" y="504"/>
              <a:ext cx="288" cy="327"/>
              <a:chOff x="3216" y="3600"/>
              <a:chExt cx="288" cy="327"/>
            </a:xfrm>
          </p:grpSpPr>
          <p:sp>
            <p:nvSpPr>
              <p:cNvPr id="41" name="Text Box 70"/>
              <p:cNvSpPr txBox="1">
                <a:spLocks noChangeArrowheads="1"/>
              </p:cNvSpPr>
              <p:nvPr/>
            </p:nvSpPr>
            <p:spPr bwMode="auto">
              <a:xfrm>
                <a:off x="3216" y="3600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.VnArial" panose="020B7200000000000000" pitchFamily="34" charset="0"/>
                  </a:rPr>
                  <a:t>-</a:t>
                </a:r>
              </a:p>
            </p:txBody>
          </p:sp>
          <p:sp>
            <p:nvSpPr>
              <p:cNvPr id="42" name="Oval 84"/>
              <p:cNvSpPr>
                <a:spLocks noChangeArrowheads="1"/>
              </p:cNvSpPr>
              <p:nvPr/>
            </p:nvSpPr>
            <p:spPr bwMode="auto">
              <a:xfrm>
                <a:off x="3240" y="3708"/>
                <a:ext cx="144" cy="144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1105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 VÀ DIAC 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6008" y="1614213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flipV="1">
            <a:off x="9286895" y="499752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34" name="Line 43"/>
          <p:cNvSpPr>
            <a:spLocks noChangeShapeType="1"/>
          </p:cNvSpPr>
          <p:nvPr/>
        </p:nvSpPr>
        <p:spPr bwMode="auto">
          <a:xfrm flipV="1">
            <a:off x="9286895" y="324492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35" name="Line 44"/>
          <p:cNvSpPr>
            <a:spLocks noChangeShapeType="1"/>
          </p:cNvSpPr>
          <p:nvPr/>
        </p:nvSpPr>
        <p:spPr bwMode="auto">
          <a:xfrm flipV="1">
            <a:off x="9286895" y="415932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4921" y="3374490"/>
            <a:ext cx="7827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triac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A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(A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anode, A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catode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91149" y="2150347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0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1.25E-6 -0.0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-0.088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1.25E-6 -0.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1105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 VÀ DIAC 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6008" y="1614213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08"/>
          <p:cNvGrpSpPr>
            <a:grpSpLocks/>
          </p:cNvGrpSpPr>
          <p:nvPr/>
        </p:nvGrpSpPr>
        <p:grpSpPr bwMode="auto">
          <a:xfrm>
            <a:off x="8701218" y="2659731"/>
            <a:ext cx="3028950" cy="3414713"/>
            <a:chOff x="252" y="1920"/>
            <a:chExt cx="1908" cy="2151"/>
          </a:xfrm>
        </p:grpSpPr>
        <p:pic>
          <p:nvPicPr>
            <p:cNvPr id="20" name="Picture 109" descr="triac_circuit_symb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2064"/>
              <a:ext cx="1800" cy="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110"/>
            <p:cNvGrpSpPr>
              <a:grpSpLocks/>
            </p:cNvGrpSpPr>
            <p:nvPr/>
          </p:nvGrpSpPr>
          <p:grpSpPr bwMode="auto">
            <a:xfrm>
              <a:off x="1872" y="2256"/>
              <a:ext cx="288" cy="250"/>
              <a:chOff x="2064" y="3600"/>
              <a:chExt cx="288" cy="250"/>
            </a:xfrm>
          </p:grpSpPr>
          <p:sp>
            <p:nvSpPr>
              <p:cNvPr id="28" name="Oval 111"/>
              <p:cNvSpPr>
                <a:spLocks noChangeArrowheads="1"/>
              </p:cNvSpPr>
              <p:nvPr/>
            </p:nvSpPr>
            <p:spPr bwMode="auto">
              <a:xfrm>
                <a:off x="2088" y="3648"/>
                <a:ext cx="144" cy="1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 Box 112"/>
              <p:cNvSpPr txBox="1">
                <a:spLocks noChangeArrowheads="1"/>
              </p:cNvSpPr>
              <p:nvPr/>
            </p:nvSpPr>
            <p:spPr bwMode="auto">
              <a:xfrm>
                <a:off x="2064" y="3600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.VnArial" panose="020B7200000000000000" pitchFamily="34" charset="0"/>
                  </a:rPr>
                  <a:t>+</a:t>
                </a:r>
              </a:p>
            </p:txBody>
          </p:sp>
        </p:grpSp>
        <p:grpSp>
          <p:nvGrpSpPr>
            <p:cNvPr id="22" name="Group 113"/>
            <p:cNvGrpSpPr>
              <a:grpSpLocks/>
            </p:cNvGrpSpPr>
            <p:nvPr/>
          </p:nvGrpSpPr>
          <p:grpSpPr bwMode="auto">
            <a:xfrm>
              <a:off x="1152" y="3744"/>
              <a:ext cx="312" cy="327"/>
              <a:chOff x="2424" y="3648"/>
              <a:chExt cx="312" cy="327"/>
            </a:xfrm>
          </p:grpSpPr>
          <p:sp>
            <p:nvSpPr>
              <p:cNvPr id="26" name="Oval 114"/>
              <p:cNvSpPr>
                <a:spLocks noChangeArrowheads="1"/>
              </p:cNvSpPr>
              <p:nvPr/>
            </p:nvSpPr>
            <p:spPr bwMode="auto">
              <a:xfrm>
                <a:off x="2424" y="3720"/>
                <a:ext cx="240" cy="240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Text Box 115"/>
              <p:cNvSpPr txBox="1">
                <a:spLocks noChangeArrowheads="1"/>
              </p:cNvSpPr>
              <p:nvPr/>
            </p:nvSpPr>
            <p:spPr bwMode="auto">
              <a:xfrm>
                <a:off x="2448" y="364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.VnArial" panose="020B7200000000000000" pitchFamily="34" charset="0"/>
                  </a:rPr>
                  <a:t>-</a:t>
                </a:r>
              </a:p>
            </p:txBody>
          </p:sp>
        </p:grpSp>
        <p:grpSp>
          <p:nvGrpSpPr>
            <p:cNvPr id="23" name="Group 116"/>
            <p:cNvGrpSpPr>
              <a:grpSpLocks/>
            </p:cNvGrpSpPr>
            <p:nvPr/>
          </p:nvGrpSpPr>
          <p:grpSpPr bwMode="auto">
            <a:xfrm>
              <a:off x="1104" y="1920"/>
              <a:ext cx="288" cy="327"/>
              <a:chOff x="2256" y="3648"/>
              <a:chExt cx="288" cy="327"/>
            </a:xfrm>
          </p:grpSpPr>
          <p:sp>
            <p:nvSpPr>
              <p:cNvPr id="24" name="Text Box 117"/>
              <p:cNvSpPr txBox="1">
                <a:spLocks noChangeArrowheads="1"/>
              </p:cNvSpPr>
              <p:nvPr/>
            </p:nvSpPr>
            <p:spPr bwMode="auto">
              <a:xfrm>
                <a:off x="2256" y="364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.VnArial" panose="020B7200000000000000" pitchFamily="34" charset="0"/>
                  </a:rPr>
                  <a:t>+</a:t>
                </a:r>
              </a:p>
            </p:txBody>
          </p:sp>
          <p:sp>
            <p:nvSpPr>
              <p:cNvPr id="25" name="Oval 118"/>
              <p:cNvSpPr>
                <a:spLocks noChangeArrowheads="1"/>
              </p:cNvSpPr>
              <p:nvPr/>
            </p:nvSpPr>
            <p:spPr bwMode="auto">
              <a:xfrm>
                <a:off x="2268" y="3708"/>
                <a:ext cx="240" cy="24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0" name="Line 60"/>
          <p:cNvSpPr>
            <a:spLocks noChangeShapeType="1"/>
          </p:cNvSpPr>
          <p:nvPr/>
        </p:nvSpPr>
        <p:spPr bwMode="auto">
          <a:xfrm>
            <a:off x="9974231" y="2996382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31" name="Line 61"/>
          <p:cNvSpPr>
            <a:spLocks noChangeShapeType="1"/>
          </p:cNvSpPr>
          <p:nvPr/>
        </p:nvSpPr>
        <p:spPr bwMode="auto">
          <a:xfrm>
            <a:off x="9974231" y="3834582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32" name="Line 62"/>
          <p:cNvSpPr>
            <a:spLocks noChangeShapeType="1"/>
          </p:cNvSpPr>
          <p:nvPr/>
        </p:nvSpPr>
        <p:spPr bwMode="auto">
          <a:xfrm>
            <a:off x="9974231" y="4825182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1149" y="2150347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a./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4921" y="3374490"/>
            <a:ext cx="7827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triac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A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(A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anode, A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catode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088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1.04167E-6 0.08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1.04167E-6 0.088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DIÔT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DẪN: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7020" y="1605793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Cấu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987" y="2099289"/>
            <a:ext cx="11818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- 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anôt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catôt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</a:t>
            </a:r>
          </a:p>
        </p:txBody>
      </p:sp>
      <p:pic>
        <p:nvPicPr>
          <p:cNvPr id="6" name="Picture 5" descr="https://hoc247.net/fckeditorimg/upload/images/1(16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84" y="4017078"/>
            <a:ext cx="4479857" cy="122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Khái niệm, cấu tạo, hoạt động và phân cực của Dio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84" y="5417253"/>
            <a:ext cx="4479857" cy="144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iode và các thông tin quan trọng liên qua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5" b="335"/>
          <a:stretch/>
        </p:blipFill>
        <p:spPr bwMode="auto">
          <a:xfrm>
            <a:off x="6445249" y="4017078"/>
            <a:ext cx="3679825" cy="2840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08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691873"/>
            <a:ext cx="1105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 VÀ DIAC 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6008" y="1201257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1149" y="1737391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4921" y="2243781"/>
            <a:ext cx="12167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94" y="3153851"/>
            <a:ext cx="23526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4498262" y="3544531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4498262" y="4382731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4498262" y="5373331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402" y="3111915"/>
            <a:ext cx="24098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Line 7"/>
          <p:cNvSpPr>
            <a:spLocks noChangeShapeType="1"/>
          </p:cNvSpPr>
          <p:nvPr/>
        </p:nvSpPr>
        <p:spPr bwMode="auto">
          <a:xfrm flipV="1">
            <a:off x="10510640" y="5778915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V="1">
            <a:off x="10510640" y="4026315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10510640" y="4940715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51107" y="3773131"/>
            <a:ext cx="3082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 A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763" lvl="1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A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3765127"/>
            <a:ext cx="3082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A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763" lvl="1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sang A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8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4.16667E-7 0.088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4.16667E-7 0.0888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4.16667E-7 0.08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6.25E-7 -0.0888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6.25E-7 -0.08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6.25E-7 -0.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691873"/>
            <a:ext cx="1105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ĐIỆN TỬ: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(LED)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36876" y="1457201"/>
            <a:ext cx="12167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 descr="IMG_2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21" y="2534419"/>
            <a:ext cx="5879691" cy="421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84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691873"/>
            <a:ext cx="1105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MẠCH TỔ HỢP: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IC 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7380" y="1457201"/>
            <a:ext cx="1216742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–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tranzito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diode… </a:t>
            </a:r>
            <a:endParaRPr lang="vi-VN" alt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162552"/>
            <a:ext cx="5390535" cy="337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691873"/>
            <a:ext cx="1105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MẠCH TỔ HỢP: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IC 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94" y="2738286"/>
            <a:ext cx="4124325" cy="36195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78479" y="3018504"/>
            <a:ext cx="1474839" cy="3736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78479" y="4876800"/>
            <a:ext cx="1474839" cy="3736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08441" y="4876800"/>
            <a:ext cx="609600" cy="4719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7380" y="1457201"/>
            <a:ext cx="1216742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rết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 </a:t>
            </a:r>
            <a:endParaRPr lang="vi-VN" alt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Callout 21"/>
          <p:cNvSpPr/>
          <p:nvPr/>
        </p:nvSpPr>
        <p:spPr>
          <a:xfrm>
            <a:off x="1136527" y="5608130"/>
            <a:ext cx="4307476" cy="1085359"/>
          </a:xfrm>
          <a:prstGeom prst="wedgeEllipseCallout">
            <a:avLst>
              <a:gd name="adj1" fmla="val 19424"/>
              <a:gd name="adj2" fmla="val -199893"/>
            </a:avLst>
          </a:prstGeom>
          <a:solidFill>
            <a:schemeClr val="accent1">
              <a:alpha val="50000"/>
            </a:schemeClr>
          </a:solidFill>
          <a:ln cap="rnd"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5667738" y="5776758"/>
            <a:ext cx="6524262" cy="1085359"/>
          </a:xfrm>
          <a:prstGeom prst="wedgeEllipseCallout">
            <a:avLst>
              <a:gd name="adj1" fmla="val 36983"/>
              <a:gd name="adj2" fmla="val -220011"/>
            </a:avLst>
          </a:prstGeom>
          <a:solidFill>
            <a:schemeClr val="accent2">
              <a:lumMod val="20000"/>
              <a:lumOff val="80000"/>
            </a:schemeClr>
          </a:solidFill>
          <a:ln cap="rnd"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1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DIODE BÁN DẪN: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7020" y="1605793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729" y="2192012"/>
            <a:ext cx="4159045" cy="5847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6652" y="2192011"/>
            <a:ext cx="28913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63" y="3426618"/>
            <a:ext cx="2880851" cy="5847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1073" y="3426618"/>
            <a:ext cx="2880851" cy="5847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7408" y="3431532"/>
            <a:ext cx="227615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zêne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55508" y="3431532"/>
            <a:ext cx="301850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 rot="16200000">
            <a:off x="2736823" y="2149485"/>
            <a:ext cx="597786" cy="192712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 rot="16200000">
            <a:off x="8928705" y="2149486"/>
            <a:ext cx="597785" cy="192712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https://hoc247.net/fckeditorimg/upload/images/5(5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8" y="4396623"/>
            <a:ext cx="1253101" cy="148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https://hoc247.net/fckeditorimg/upload/images/6(56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77" y="4393549"/>
            <a:ext cx="1220990" cy="14866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0" y="4459440"/>
            <a:ext cx="5158854" cy="1073659"/>
          </a:xfrm>
          <a:prstGeom prst="wedgeEllipseCallout">
            <a:avLst>
              <a:gd name="adj1" fmla="val -18166"/>
              <a:gd name="adj2" fmla="val -99221"/>
            </a:avLst>
          </a:prstGeom>
          <a:solidFill>
            <a:schemeClr val="accent1">
              <a:alpha val="50000"/>
            </a:schemeClr>
          </a:solidFill>
          <a:ln cap="rnd"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5638244" y="4614850"/>
            <a:ext cx="6524262" cy="1085359"/>
          </a:xfrm>
          <a:prstGeom prst="wedgeEllipseCallout">
            <a:avLst>
              <a:gd name="adj1" fmla="val -38324"/>
              <a:gd name="adj2" fmla="val -64088"/>
            </a:avLst>
          </a:prstGeom>
          <a:solidFill>
            <a:schemeClr val="accent2">
              <a:lumMod val="20000"/>
              <a:lumOff val="80000"/>
            </a:schemeClr>
          </a:solidFill>
          <a:ln cap="rnd"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 animBg="1"/>
      <p:bldP spid="24" grpId="1" animBg="1"/>
      <p:bldP spid="2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3" grpId="0" animBg="1"/>
      <p:bldP spid="17" grpId="0" animBg="1"/>
      <p:bldP spid="9" grpId="0" animBg="1" autoUpdateAnimBg="0"/>
      <p:bldP spid="9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DIODE BÁN DẪN: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7020" y="1605793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50242" y="2523584"/>
            <a:ext cx="2971800" cy="950912"/>
            <a:chOff x="1295400" y="2782888"/>
            <a:chExt cx="2971800" cy="950912"/>
          </a:xfrm>
        </p:grpSpPr>
        <p:pic>
          <p:nvPicPr>
            <p:cNvPr id="2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819400"/>
              <a:ext cx="27432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295400" y="2782888"/>
              <a:ext cx="6858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smtClean="0">
                  <a:latin typeface=".VnTime" panose="020B7200000000000000" pitchFamily="34" charset="0"/>
                </a:rPr>
                <a:t>A</a:t>
              </a:r>
              <a:endParaRPr lang="en-US" altLang="en-US" sz="2800" b="1" dirty="0">
                <a:latin typeface=".VnTime" panose="020B7200000000000000" pitchFamily="34" charset="0"/>
              </a:endParaRPr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3505200" y="2819400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 smtClean="0">
                  <a:latin typeface=".VnTime" panose="020B7200000000000000" pitchFamily="34" charset="0"/>
                </a:rPr>
                <a:t> </a:t>
              </a:r>
              <a:r>
                <a:rPr lang="en-US" altLang="en-US" b="1" dirty="0">
                  <a:latin typeface=".VnTime" panose="020B7200000000000000" pitchFamily="34" charset="0"/>
                </a:rPr>
                <a:t>K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09324" y="4674325"/>
            <a:ext cx="3124200" cy="994833"/>
            <a:chOff x="5257800" y="2088087"/>
            <a:chExt cx="3124200" cy="994833"/>
          </a:xfrm>
        </p:grpSpPr>
        <p:grpSp>
          <p:nvGrpSpPr>
            <p:cNvPr id="41" name="Group 27"/>
            <p:cNvGrpSpPr>
              <a:grpSpLocks/>
            </p:cNvGrpSpPr>
            <p:nvPr/>
          </p:nvGrpSpPr>
          <p:grpSpPr bwMode="auto">
            <a:xfrm rot="5400000">
              <a:off x="6198038" y="1279953"/>
              <a:ext cx="994833" cy="2611102"/>
              <a:chOff x="4466" y="816"/>
              <a:chExt cx="376" cy="947"/>
            </a:xfrm>
          </p:grpSpPr>
          <p:grpSp>
            <p:nvGrpSpPr>
              <p:cNvPr id="44" name="Group 28"/>
              <p:cNvGrpSpPr>
                <a:grpSpLocks/>
              </p:cNvGrpSpPr>
              <p:nvPr/>
            </p:nvGrpSpPr>
            <p:grpSpPr bwMode="auto">
              <a:xfrm rot="10800000">
                <a:off x="4466" y="1107"/>
                <a:ext cx="376" cy="357"/>
                <a:chOff x="4470" y="1056"/>
                <a:chExt cx="376" cy="357"/>
              </a:xfrm>
            </p:grpSpPr>
            <p:sp>
              <p:nvSpPr>
                <p:cNvPr id="47" name="AutoShape 29"/>
                <p:cNvSpPr>
                  <a:spLocks noChangeArrowheads="1"/>
                </p:cNvSpPr>
                <p:nvPr/>
              </p:nvSpPr>
              <p:spPr bwMode="auto">
                <a:xfrm>
                  <a:off x="4560" y="1056"/>
                  <a:ext cx="192" cy="288"/>
                </a:xfrm>
                <a:prstGeom prst="flowChartMerge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Line 30"/>
                <p:cNvSpPr>
                  <a:spLocks noChangeShapeType="1"/>
                </p:cNvSpPr>
                <p:nvPr/>
              </p:nvSpPr>
              <p:spPr bwMode="auto">
                <a:xfrm>
                  <a:off x="4560" y="1368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Arial" panose="020B7200000000000000" pitchFamily="34" charset="0"/>
                  </a:endParaRPr>
                </a:p>
              </p:txBody>
            </p:sp>
            <p:sp>
              <p:nvSpPr>
                <p:cNvPr id="49" name="Line 3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4493" y="1299"/>
                  <a:ext cx="46" cy="9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Arial" panose="020B7200000000000000" pitchFamily="34" charset="0"/>
                  </a:endParaRPr>
                </a:p>
              </p:txBody>
            </p:sp>
            <p:sp>
              <p:nvSpPr>
                <p:cNvPr id="50" name="Line 3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4773" y="1340"/>
                  <a:ext cx="46" cy="10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45" name="Line 33"/>
              <p:cNvSpPr>
                <a:spLocks noChangeShapeType="1"/>
              </p:cNvSpPr>
              <p:nvPr/>
            </p:nvSpPr>
            <p:spPr bwMode="auto">
              <a:xfrm flipV="1">
                <a:off x="4656" y="81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rial" panose="020B7200000000000000" pitchFamily="34" charset="0"/>
                </a:endParaRPr>
              </a:p>
            </p:txBody>
          </p:sp>
          <p:sp>
            <p:nvSpPr>
              <p:cNvPr id="46" name="Line 34"/>
              <p:cNvSpPr>
                <a:spLocks noChangeShapeType="1"/>
              </p:cNvSpPr>
              <p:nvPr/>
            </p:nvSpPr>
            <p:spPr bwMode="auto">
              <a:xfrm flipV="1">
                <a:off x="4656" y="1475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5257800" y="2147888"/>
              <a:ext cx="6858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7620000" y="2209800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</a:rPr>
                <a:t> K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50242" y="3427058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Diode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36302" y="565443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 descr="Diode và các thông tin quan trọng liên qua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900752"/>
            <a:ext cx="5875802" cy="5525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DIODE BÁN DẪN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7620973" y="1794105"/>
            <a:ext cx="4433375" cy="2187646"/>
            <a:chOff x="1392" y="1213"/>
            <a:chExt cx="3443" cy="1738"/>
          </a:xfrm>
        </p:grpSpPr>
        <p:sp>
          <p:nvSpPr>
            <p:cNvPr id="13" name="Line 38"/>
            <p:cNvSpPr>
              <a:spLocks noChangeShapeType="1"/>
            </p:cNvSpPr>
            <p:nvPr/>
          </p:nvSpPr>
          <p:spPr bwMode="auto">
            <a:xfrm>
              <a:off x="4080" y="1440"/>
              <a:ext cx="0" cy="11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pic>
          <p:nvPicPr>
            <p:cNvPr id="14" name="Picture 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291"/>
              <a:ext cx="2256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1392" y="1213"/>
              <a:ext cx="2832" cy="500"/>
              <a:chOff x="1920" y="1632"/>
              <a:chExt cx="3120" cy="804"/>
            </a:xfrm>
          </p:grpSpPr>
          <p:grpSp>
            <p:nvGrpSpPr>
              <p:cNvPr id="26" name="Group 41"/>
              <p:cNvGrpSpPr>
                <a:grpSpLocks/>
              </p:cNvGrpSpPr>
              <p:nvPr/>
            </p:nvGrpSpPr>
            <p:grpSpPr bwMode="auto">
              <a:xfrm>
                <a:off x="1920" y="1632"/>
                <a:ext cx="2980" cy="768"/>
                <a:chOff x="572" y="1872"/>
                <a:chExt cx="2980" cy="768"/>
              </a:xfrm>
            </p:grpSpPr>
            <p:sp>
              <p:nvSpPr>
                <p:cNvPr id="31" name="Oval 42"/>
                <p:cNvSpPr>
                  <a:spLocks noChangeArrowheads="1"/>
                </p:cNvSpPr>
                <p:nvPr/>
              </p:nvSpPr>
              <p:spPr bwMode="auto">
                <a:xfrm>
                  <a:off x="1135" y="2073"/>
                  <a:ext cx="96" cy="3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Rectangle 43"/>
                <p:cNvSpPr>
                  <a:spLocks noChangeArrowheads="1"/>
                </p:cNvSpPr>
                <p:nvPr/>
              </p:nvSpPr>
              <p:spPr bwMode="auto">
                <a:xfrm>
                  <a:off x="1200" y="1872"/>
                  <a:ext cx="864" cy="768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Arial" panose="020B7200000000000000" pitchFamily="34" charset="0"/>
                    </a:rPr>
                    <a:t>P</a:t>
                  </a:r>
                </a:p>
              </p:txBody>
            </p:sp>
            <p:sp>
              <p:nvSpPr>
                <p:cNvPr id="33" name="Rectangle 44"/>
                <p:cNvSpPr>
                  <a:spLocks noChangeArrowheads="1"/>
                </p:cNvSpPr>
                <p:nvPr/>
              </p:nvSpPr>
              <p:spPr bwMode="auto">
                <a:xfrm>
                  <a:off x="1200" y="1872"/>
                  <a:ext cx="864" cy="768"/>
                </a:xfrm>
                <a:prstGeom prst="rect">
                  <a:avLst/>
                </a:prstGeom>
                <a:solidFill>
                  <a:srgbClr val="BBE0E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Arial" panose="020B7200000000000000" pitchFamily="34" charset="0"/>
                    </a:rPr>
                    <a:t>P</a:t>
                  </a:r>
                </a:p>
              </p:txBody>
            </p:sp>
            <p:sp>
              <p:nvSpPr>
                <p:cNvPr id="34" name="Oval 45"/>
                <p:cNvSpPr>
                  <a:spLocks noChangeArrowheads="1"/>
                </p:cNvSpPr>
                <p:nvPr/>
              </p:nvSpPr>
              <p:spPr bwMode="auto">
                <a:xfrm>
                  <a:off x="2889" y="2064"/>
                  <a:ext cx="96" cy="3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Rectangle 46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864" cy="768"/>
                </a:xfrm>
                <a:prstGeom prst="rect">
                  <a:avLst/>
                </a:prstGeom>
                <a:solidFill>
                  <a:srgbClr val="FF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.VnArial" panose="020B7200000000000000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.VnArial" panose="020B7200000000000000" pitchFamily="34" charset="0"/>
                    </a:rPr>
                    <a:t>N</a:t>
                  </a:r>
                </a:p>
              </p:txBody>
            </p:sp>
            <p:sp>
              <p:nvSpPr>
                <p:cNvPr id="36" name="Line 47"/>
                <p:cNvSpPr>
                  <a:spLocks noChangeShapeType="1"/>
                </p:cNvSpPr>
                <p:nvPr/>
              </p:nvSpPr>
              <p:spPr bwMode="auto">
                <a:xfrm>
                  <a:off x="572" y="2247"/>
                  <a:ext cx="576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Arial" panose="020B7200000000000000" pitchFamily="34" charset="0"/>
                  </a:endParaRPr>
                </a:p>
              </p:txBody>
            </p:sp>
            <p:sp>
              <p:nvSpPr>
                <p:cNvPr id="37" name="Line 48"/>
                <p:cNvSpPr>
                  <a:spLocks noChangeShapeType="1"/>
                </p:cNvSpPr>
                <p:nvPr/>
              </p:nvSpPr>
              <p:spPr bwMode="auto">
                <a:xfrm>
                  <a:off x="2976" y="2247"/>
                  <a:ext cx="576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Arial" panose="020B7200000000000000" pitchFamily="34" charset="0"/>
                  </a:endParaRPr>
                </a:p>
              </p:txBody>
            </p:sp>
          </p:grpSp>
          <p:sp>
            <p:nvSpPr>
              <p:cNvPr id="27" name="Text Box 49"/>
              <p:cNvSpPr txBox="1">
                <a:spLocks noChangeArrowheads="1"/>
              </p:cNvSpPr>
              <p:nvPr/>
            </p:nvSpPr>
            <p:spPr bwMode="auto">
              <a:xfrm>
                <a:off x="1920" y="1632"/>
                <a:ext cx="480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Arial" panose="020B7200000000000000" pitchFamily="34" charset="0"/>
                  </a:rPr>
                  <a:t>A</a:t>
                </a:r>
              </a:p>
            </p:txBody>
          </p:sp>
          <p:sp>
            <p:nvSpPr>
              <p:cNvPr id="28" name="Text Box 50"/>
              <p:cNvSpPr txBox="1">
                <a:spLocks noChangeArrowheads="1"/>
              </p:cNvSpPr>
              <p:nvPr/>
            </p:nvSpPr>
            <p:spPr bwMode="auto">
              <a:xfrm>
                <a:off x="4464" y="1632"/>
                <a:ext cx="480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Arial" panose="020B7200000000000000" pitchFamily="34" charset="0"/>
                  </a:rPr>
                  <a:t>K</a:t>
                </a:r>
              </a:p>
            </p:txBody>
          </p:sp>
          <p:sp>
            <p:nvSpPr>
              <p:cNvPr id="29" name="Text Box 51"/>
              <p:cNvSpPr txBox="1">
                <a:spLocks noChangeArrowheads="1"/>
              </p:cNvSpPr>
              <p:nvPr/>
            </p:nvSpPr>
            <p:spPr bwMode="auto">
              <a:xfrm>
                <a:off x="1920" y="2065"/>
                <a:ext cx="576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.VnArial" panose="020B7200000000000000" pitchFamily="34" charset="0"/>
                  </a:rPr>
                  <a:t>An«t</a:t>
                </a:r>
              </a:p>
            </p:txBody>
          </p:sp>
          <p:sp>
            <p:nvSpPr>
              <p:cNvPr id="30" name="Text Box 52"/>
              <p:cNvSpPr txBox="1">
                <a:spLocks noChangeArrowheads="1"/>
              </p:cNvSpPr>
              <p:nvPr/>
            </p:nvSpPr>
            <p:spPr bwMode="auto">
              <a:xfrm>
                <a:off x="4368" y="2017"/>
                <a:ext cx="672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.VnArial" panose="020B7200000000000000" pitchFamily="34" charset="0"/>
                  </a:rPr>
                  <a:t>Kat«t</a:t>
                </a:r>
              </a:p>
            </p:txBody>
          </p:sp>
        </p:grp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 flipH="1">
              <a:off x="1392" y="1440"/>
              <a:ext cx="0" cy="110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17" name="Line 54"/>
            <p:cNvSpPr>
              <a:spLocks noChangeShapeType="1"/>
            </p:cNvSpPr>
            <p:nvPr/>
          </p:nvSpPr>
          <p:spPr bwMode="auto">
            <a:xfrm flipV="1">
              <a:off x="1392" y="2544"/>
              <a:ext cx="3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 rot="5400000">
              <a:off x="4170" y="1590"/>
              <a:ext cx="528" cy="803"/>
              <a:chOff x="4342" y="2365"/>
              <a:chExt cx="528" cy="803"/>
            </a:xfrm>
          </p:grpSpPr>
          <p:sp>
            <p:nvSpPr>
              <p:cNvPr id="20" name="Oval 56"/>
              <p:cNvSpPr>
                <a:spLocks noChangeArrowheads="1"/>
              </p:cNvSpPr>
              <p:nvPr/>
            </p:nvSpPr>
            <p:spPr bwMode="auto">
              <a:xfrm>
                <a:off x="4342" y="2365"/>
                <a:ext cx="528" cy="57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Line 57"/>
              <p:cNvSpPr>
                <a:spLocks noChangeShapeType="1"/>
              </p:cNvSpPr>
              <p:nvPr/>
            </p:nvSpPr>
            <p:spPr bwMode="auto">
              <a:xfrm>
                <a:off x="4512" y="2640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rial" panose="020B7200000000000000" pitchFamily="34" charset="0"/>
                </a:endParaRPr>
              </a:p>
            </p:txBody>
          </p:sp>
          <p:sp>
            <p:nvSpPr>
              <p:cNvPr id="22" name="Line 58"/>
              <p:cNvSpPr>
                <a:spLocks noChangeShapeType="1"/>
              </p:cNvSpPr>
              <p:nvPr/>
            </p:nvSpPr>
            <p:spPr bwMode="auto">
              <a:xfrm flipH="1">
                <a:off x="4656" y="2640"/>
                <a:ext cx="48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rial" panose="020B7200000000000000" pitchFamily="34" charset="0"/>
                </a:endParaRPr>
              </a:p>
            </p:txBody>
          </p:sp>
          <p:sp>
            <p:nvSpPr>
              <p:cNvPr id="23" name="Freeform 59"/>
              <p:cNvSpPr>
                <a:spLocks/>
              </p:cNvSpPr>
              <p:nvPr/>
            </p:nvSpPr>
            <p:spPr bwMode="auto">
              <a:xfrm>
                <a:off x="4493" y="2611"/>
                <a:ext cx="205" cy="28"/>
              </a:xfrm>
              <a:custGeom>
                <a:avLst/>
                <a:gdLst>
                  <a:gd name="T0" fmla="*/ 0 w 205"/>
                  <a:gd name="T1" fmla="*/ 26 h 28"/>
                  <a:gd name="T2" fmla="*/ 38 w 205"/>
                  <a:gd name="T3" fmla="*/ 13 h 28"/>
                  <a:gd name="T4" fmla="*/ 77 w 205"/>
                  <a:gd name="T5" fmla="*/ 26 h 28"/>
                  <a:gd name="T6" fmla="*/ 153 w 205"/>
                  <a:gd name="T7" fmla="*/ 0 h 28"/>
                  <a:gd name="T8" fmla="*/ 205 w 205"/>
                  <a:gd name="T9" fmla="*/ 13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8"/>
                  <a:gd name="T17" fmla="*/ 205 w 20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8">
                    <a:moveTo>
                      <a:pt x="0" y="26"/>
                    </a:moveTo>
                    <a:cubicBezTo>
                      <a:pt x="13" y="22"/>
                      <a:pt x="25" y="13"/>
                      <a:pt x="38" y="13"/>
                    </a:cubicBezTo>
                    <a:cubicBezTo>
                      <a:pt x="52" y="13"/>
                      <a:pt x="63" y="28"/>
                      <a:pt x="77" y="26"/>
                    </a:cubicBezTo>
                    <a:cubicBezTo>
                      <a:pt x="104" y="23"/>
                      <a:pt x="153" y="0"/>
                      <a:pt x="153" y="0"/>
                    </a:cubicBezTo>
                    <a:cubicBezTo>
                      <a:pt x="196" y="14"/>
                      <a:pt x="178" y="13"/>
                      <a:pt x="205" y="1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Rectangle 60"/>
              <p:cNvSpPr>
                <a:spLocks noChangeArrowheads="1"/>
              </p:cNvSpPr>
              <p:nvPr/>
            </p:nvSpPr>
            <p:spPr bwMode="auto">
              <a:xfrm>
                <a:off x="4468" y="2880"/>
                <a:ext cx="288" cy="144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AutoShape 61"/>
              <p:cNvSpPr>
                <a:spLocks noChangeArrowheads="1"/>
              </p:cNvSpPr>
              <p:nvPr/>
            </p:nvSpPr>
            <p:spPr bwMode="auto">
              <a:xfrm>
                <a:off x="4525" y="3024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" name="Line 62"/>
            <p:cNvSpPr>
              <a:spLocks noChangeShapeType="1"/>
            </p:cNvSpPr>
            <p:nvPr/>
          </p:nvSpPr>
          <p:spPr bwMode="auto">
            <a:xfrm flipH="1">
              <a:off x="3888" y="2544"/>
              <a:ext cx="1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</p:grpSp>
      <p:grpSp>
        <p:nvGrpSpPr>
          <p:cNvPr id="62" name="Group 63"/>
          <p:cNvGrpSpPr>
            <a:grpSpLocks/>
          </p:cNvGrpSpPr>
          <p:nvPr/>
        </p:nvGrpSpPr>
        <p:grpSpPr bwMode="auto">
          <a:xfrm>
            <a:off x="7620973" y="4336885"/>
            <a:ext cx="4374389" cy="2358980"/>
            <a:chOff x="1632" y="2256"/>
            <a:chExt cx="3444" cy="1696"/>
          </a:xfrm>
        </p:grpSpPr>
        <p:sp>
          <p:nvSpPr>
            <p:cNvPr id="63" name="Line 34"/>
            <p:cNvSpPr>
              <a:spLocks noChangeShapeType="1"/>
            </p:cNvSpPr>
            <p:nvPr/>
          </p:nvSpPr>
          <p:spPr bwMode="auto">
            <a:xfrm>
              <a:off x="4320" y="2483"/>
              <a:ext cx="0" cy="11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947" y="3345"/>
              <a:ext cx="2145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" name="Group 6"/>
            <p:cNvGrpSpPr>
              <a:grpSpLocks/>
            </p:cNvGrpSpPr>
            <p:nvPr/>
          </p:nvGrpSpPr>
          <p:grpSpPr bwMode="auto">
            <a:xfrm>
              <a:off x="1632" y="2256"/>
              <a:ext cx="2705" cy="478"/>
              <a:chOff x="572" y="1872"/>
              <a:chExt cx="2980" cy="768"/>
            </a:xfrm>
          </p:grpSpPr>
          <p:sp>
            <p:nvSpPr>
              <p:cNvPr id="79" name="Oval 7"/>
              <p:cNvSpPr>
                <a:spLocks noChangeArrowheads="1"/>
              </p:cNvSpPr>
              <p:nvPr/>
            </p:nvSpPr>
            <p:spPr bwMode="auto">
              <a:xfrm>
                <a:off x="1135" y="2073"/>
                <a:ext cx="96" cy="3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Rectangle 8"/>
              <p:cNvSpPr>
                <a:spLocks noChangeArrowheads="1"/>
              </p:cNvSpPr>
              <p:nvPr/>
            </p:nvSpPr>
            <p:spPr bwMode="auto">
              <a:xfrm>
                <a:off x="1200" y="1872"/>
                <a:ext cx="864" cy="768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Arial" panose="020B7200000000000000" pitchFamily="34" charset="0"/>
                  </a:rPr>
                  <a:t>P</a:t>
                </a:r>
              </a:p>
            </p:txBody>
          </p:sp>
          <p:sp>
            <p:nvSpPr>
              <p:cNvPr id="81" name="Rectangle 9"/>
              <p:cNvSpPr>
                <a:spLocks noChangeArrowheads="1"/>
              </p:cNvSpPr>
              <p:nvPr/>
            </p:nvSpPr>
            <p:spPr bwMode="auto">
              <a:xfrm>
                <a:off x="1200" y="1872"/>
                <a:ext cx="864" cy="768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Arial" panose="020B7200000000000000" pitchFamily="34" charset="0"/>
                  </a:rPr>
                  <a:t>P</a:t>
                </a:r>
              </a:p>
            </p:txBody>
          </p:sp>
          <p:sp>
            <p:nvSpPr>
              <p:cNvPr id="82" name="Oval 10"/>
              <p:cNvSpPr>
                <a:spLocks noChangeArrowheads="1"/>
              </p:cNvSpPr>
              <p:nvPr/>
            </p:nvSpPr>
            <p:spPr bwMode="auto">
              <a:xfrm>
                <a:off x="2889" y="2064"/>
                <a:ext cx="96" cy="3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Rectangle 1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864" cy="768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.VnArial" panose="020B7200000000000000" pitchFamily="34" charset="0"/>
                  </a:rPr>
                  <a:t>N</a:t>
                </a:r>
              </a:p>
            </p:txBody>
          </p:sp>
          <p:sp>
            <p:nvSpPr>
              <p:cNvPr id="84" name="Line 12"/>
              <p:cNvSpPr>
                <a:spLocks noChangeShapeType="1"/>
              </p:cNvSpPr>
              <p:nvPr/>
            </p:nvSpPr>
            <p:spPr bwMode="auto">
              <a:xfrm>
                <a:off x="572" y="2247"/>
                <a:ext cx="576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rial" panose="020B7200000000000000" pitchFamily="34" charset="0"/>
                </a:endParaRPr>
              </a:p>
            </p:txBody>
          </p:sp>
          <p:sp>
            <p:nvSpPr>
              <p:cNvPr id="85" name="Line 13"/>
              <p:cNvSpPr>
                <a:spLocks noChangeShapeType="1"/>
              </p:cNvSpPr>
              <p:nvPr/>
            </p:nvSpPr>
            <p:spPr bwMode="auto">
              <a:xfrm>
                <a:off x="2976" y="2247"/>
                <a:ext cx="576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rial" panose="020B7200000000000000" pitchFamily="34" charset="0"/>
                </a:endParaRPr>
              </a:p>
            </p:txBody>
          </p:sp>
        </p:grpSp>
        <p:sp>
          <p:nvSpPr>
            <p:cNvPr id="66" name="Text Box 14"/>
            <p:cNvSpPr txBox="1">
              <a:spLocks noChangeArrowheads="1"/>
            </p:cNvSpPr>
            <p:nvPr/>
          </p:nvSpPr>
          <p:spPr bwMode="auto">
            <a:xfrm>
              <a:off x="1632" y="2256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rial" panose="020B7200000000000000" pitchFamily="34" charset="0"/>
                </a:rPr>
                <a:t>A</a:t>
              </a:r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auto">
            <a:xfrm>
              <a:off x="3941" y="2256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Arial" panose="020B7200000000000000" pitchFamily="34" charset="0"/>
                </a:rPr>
                <a:t>K</a:t>
              </a:r>
            </a:p>
          </p:txBody>
        </p:sp>
        <p:sp>
          <p:nvSpPr>
            <p:cNvPr id="68" name="Text Box 16"/>
            <p:cNvSpPr txBox="1">
              <a:spLocks noChangeArrowheads="1"/>
            </p:cNvSpPr>
            <p:nvPr/>
          </p:nvSpPr>
          <p:spPr bwMode="auto">
            <a:xfrm>
              <a:off x="1632" y="2525"/>
              <a:ext cx="5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.VnArial" panose="020B7200000000000000" pitchFamily="34" charset="0"/>
                </a:rPr>
                <a:t>An«t</a:t>
              </a:r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>
              <a:off x="3854" y="2495"/>
              <a:ext cx="6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.VnArial" panose="020B7200000000000000" pitchFamily="34" charset="0"/>
                </a:rPr>
                <a:t>Kat«t</a:t>
              </a:r>
            </a:p>
          </p:txBody>
        </p: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 flipH="1">
              <a:off x="1632" y="2483"/>
              <a:ext cx="0" cy="110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71" name="Line 19"/>
            <p:cNvSpPr>
              <a:spLocks noChangeShapeType="1"/>
            </p:cNvSpPr>
            <p:nvPr/>
          </p:nvSpPr>
          <p:spPr bwMode="auto">
            <a:xfrm flipV="1">
              <a:off x="1632" y="3587"/>
              <a:ext cx="3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72" name="Oval 28"/>
            <p:cNvSpPr>
              <a:spLocks noChangeArrowheads="1"/>
            </p:cNvSpPr>
            <p:nvPr/>
          </p:nvSpPr>
          <p:spPr bwMode="auto">
            <a:xfrm rot="5400000">
              <a:off x="4524" y="2747"/>
              <a:ext cx="528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Line 29"/>
            <p:cNvSpPr>
              <a:spLocks noChangeShapeType="1"/>
            </p:cNvSpPr>
            <p:nvPr/>
          </p:nvSpPr>
          <p:spPr bwMode="auto">
            <a:xfrm rot="5400000">
              <a:off x="4633" y="2821"/>
              <a:ext cx="4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74" name="Line 30"/>
            <p:cNvSpPr>
              <a:spLocks noChangeShapeType="1"/>
            </p:cNvSpPr>
            <p:nvPr/>
          </p:nvSpPr>
          <p:spPr bwMode="auto">
            <a:xfrm rot="5400000" flipH="1">
              <a:off x="4633" y="2965"/>
              <a:ext cx="48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  <p:sp>
          <p:nvSpPr>
            <p:cNvPr id="75" name="Freeform 31"/>
            <p:cNvSpPr>
              <a:spLocks/>
            </p:cNvSpPr>
            <p:nvPr/>
          </p:nvSpPr>
          <p:spPr bwMode="auto">
            <a:xfrm rot="5400000">
              <a:off x="4713" y="3011"/>
              <a:ext cx="205" cy="28"/>
            </a:xfrm>
            <a:custGeom>
              <a:avLst/>
              <a:gdLst>
                <a:gd name="T0" fmla="*/ 0 w 205"/>
                <a:gd name="T1" fmla="*/ 26 h 28"/>
                <a:gd name="T2" fmla="*/ 38 w 205"/>
                <a:gd name="T3" fmla="*/ 13 h 28"/>
                <a:gd name="T4" fmla="*/ 77 w 205"/>
                <a:gd name="T5" fmla="*/ 26 h 28"/>
                <a:gd name="T6" fmla="*/ 153 w 205"/>
                <a:gd name="T7" fmla="*/ 0 h 28"/>
                <a:gd name="T8" fmla="*/ 205 w 205"/>
                <a:gd name="T9" fmla="*/ 1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8"/>
                <a:gd name="T17" fmla="*/ 205 w 20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8">
                  <a:moveTo>
                    <a:pt x="0" y="26"/>
                  </a:moveTo>
                  <a:cubicBezTo>
                    <a:pt x="13" y="22"/>
                    <a:pt x="25" y="13"/>
                    <a:pt x="38" y="13"/>
                  </a:cubicBezTo>
                  <a:cubicBezTo>
                    <a:pt x="52" y="13"/>
                    <a:pt x="63" y="28"/>
                    <a:pt x="77" y="26"/>
                  </a:cubicBezTo>
                  <a:cubicBezTo>
                    <a:pt x="104" y="23"/>
                    <a:pt x="153" y="0"/>
                    <a:pt x="153" y="0"/>
                  </a:cubicBezTo>
                  <a:cubicBezTo>
                    <a:pt x="196" y="14"/>
                    <a:pt x="178" y="13"/>
                    <a:pt x="205" y="1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/>
            <a:lstStyle>
              <a:lvl1pPr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2"/>
            <p:cNvSpPr>
              <a:spLocks noChangeArrowheads="1"/>
            </p:cNvSpPr>
            <p:nvPr/>
          </p:nvSpPr>
          <p:spPr bwMode="auto">
            <a:xfrm rot="5400000">
              <a:off x="4345" y="2969"/>
              <a:ext cx="288" cy="144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AutoShape 33"/>
            <p:cNvSpPr>
              <a:spLocks noChangeArrowheads="1"/>
            </p:cNvSpPr>
            <p:nvPr/>
          </p:nvSpPr>
          <p:spPr bwMode="auto">
            <a:xfrm rot="5400000">
              <a:off x="4249" y="2978"/>
              <a:ext cx="192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 flipH="1">
              <a:off x="4128" y="3587"/>
              <a:ext cx="1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594" y="1939702"/>
            <a:ext cx="6805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diode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10852" y="4479494"/>
            <a:ext cx="6805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diode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Line 64"/>
          <p:cNvSpPr>
            <a:spLocks noChangeShapeType="1"/>
          </p:cNvSpPr>
          <p:nvPr/>
        </p:nvSpPr>
        <p:spPr bwMode="auto">
          <a:xfrm flipH="1">
            <a:off x="8232067" y="6188181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97" name="Line 65"/>
          <p:cNvSpPr>
            <a:spLocks noChangeShapeType="1"/>
          </p:cNvSpPr>
          <p:nvPr/>
        </p:nvSpPr>
        <p:spPr bwMode="auto">
          <a:xfrm flipH="1">
            <a:off x="10805051" y="6198015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98" name="Line 66"/>
          <p:cNvSpPr>
            <a:spLocks noChangeShapeType="1"/>
          </p:cNvSpPr>
          <p:nvPr/>
        </p:nvSpPr>
        <p:spPr bwMode="auto">
          <a:xfrm>
            <a:off x="7629229" y="4650664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99" name="Line 67"/>
          <p:cNvSpPr>
            <a:spLocks noChangeShapeType="1"/>
          </p:cNvSpPr>
          <p:nvPr/>
        </p:nvSpPr>
        <p:spPr bwMode="auto">
          <a:xfrm flipH="1">
            <a:off x="11041015" y="4726864"/>
            <a:ext cx="0" cy="193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100" name="Line 68"/>
          <p:cNvSpPr>
            <a:spLocks noChangeShapeType="1"/>
          </p:cNvSpPr>
          <p:nvPr/>
        </p:nvSpPr>
        <p:spPr bwMode="auto">
          <a:xfrm flipH="1" flipV="1">
            <a:off x="7629229" y="5914112"/>
            <a:ext cx="0" cy="263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101" name="Line 69"/>
          <p:cNvSpPr>
            <a:spLocks noChangeShapeType="1"/>
          </p:cNvSpPr>
          <p:nvPr/>
        </p:nvSpPr>
        <p:spPr bwMode="auto">
          <a:xfrm flipH="1" flipV="1">
            <a:off x="7643517" y="5260264"/>
            <a:ext cx="0" cy="263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102" name="Line 70"/>
          <p:cNvSpPr>
            <a:spLocks noChangeShapeType="1"/>
          </p:cNvSpPr>
          <p:nvPr/>
        </p:nvSpPr>
        <p:spPr bwMode="auto">
          <a:xfrm flipH="1">
            <a:off x="11041015" y="5565064"/>
            <a:ext cx="0" cy="346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103" name="Line 71"/>
          <p:cNvSpPr>
            <a:spLocks noChangeShapeType="1"/>
          </p:cNvSpPr>
          <p:nvPr/>
        </p:nvSpPr>
        <p:spPr bwMode="auto">
          <a:xfrm>
            <a:off x="9000829" y="4650664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104" name="Line 72"/>
          <p:cNvSpPr>
            <a:spLocks noChangeShapeType="1"/>
          </p:cNvSpPr>
          <p:nvPr/>
        </p:nvSpPr>
        <p:spPr bwMode="auto">
          <a:xfrm>
            <a:off x="10448629" y="4650664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105" name="Text Box 76"/>
          <p:cNvSpPr txBox="1">
            <a:spLocks noChangeArrowheads="1"/>
          </p:cNvSpPr>
          <p:nvPr/>
        </p:nvSpPr>
        <p:spPr bwMode="auto">
          <a:xfrm>
            <a:off x="76200" y="5638800"/>
            <a:ext cx="71611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</a:rPr>
              <a:t>*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</a:rPr>
              <a:t>Kết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</a:rPr>
              <a:t>luận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rial" panose="020B7200000000000000" pitchFamily="34" charset="0"/>
              </a:rPr>
              <a:t>: </a:t>
            </a:r>
            <a:r>
              <a:rPr lang="en-US" altLang="en-US" sz="2800" b="1" i="1" kern="0" dirty="0" smtClean="0">
                <a:solidFill>
                  <a:srgbClr val="FF0000"/>
                </a:solidFill>
              </a:rPr>
              <a:t>Diode </a:t>
            </a:r>
            <a:r>
              <a:rPr lang="en-US" altLang="en-US" sz="2800" b="1" i="1" kern="0" dirty="0" err="1" smtClean="0">
                <a:solidFill>
                  <a:srgbClr val="FF0000"/>
                </a:solidFill>
              </a:rPr>
              <a:t>chỉ</a:t>
            </a:r>
            <a:r>
              <a:rPr lang="en-US" altLang="en-US" sz="2800" b="1" i="1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kern="0" dirty="0" err="1" smtClean="0">
                <a:solidFill>
                  <a:srgbClr val="FF0000"/>
                </a:solidFill>
              </a:rPr>
              <a:t>dẫn</a:t>
            </a:r>
            <a:r>
              <a:rPr lang="en-US" altLang="en-US" sz="2800" b="1" i="1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kern="0" dirty="0" err="1" smtClean="0">
                <a:solidFill>
                  <a:srgbClr val="FF0000"/>
                </a:solidFill>
              </a:rPr>
              <a:t>điện</a:t>
            </a:r>
            <a:r>
              <a:rPr lang="en-US" altLang="en-US" sz="2800" b="1" i="1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kern="0" dirty="0" err="1" smtClean="0">
                <a:solidFill>
                  <a:srgbClr val="FF0000"/>
                </a:solidFill>
              </a:rPr>
              <a:t>một</a:t>
            </a:r>
            <a:r>
              <a:rPr lang="en-US" altLang="en-US" sz="2800" b="1" i="1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kern="0" dirty="0" err="1" smtClean="0">
                <a:solidFill>
                  <a:srgbClr val="FF0000"/>
                </a:solidFill>
              </a:rPr>
              <a:t>chiều</a:t>
            </a:r>
            <a:r>
              <a:rPr lang="en-US" altLang="en-US" sz="2800" b="1" i="1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1" kern="0" dirty="0" err="1" smtClean="0">
                <a:solidFill>
                  <a:srgbClr val="FF0000"/>
                </a:solidFill>
              </a:rPr>
              <a:t>từ</a:t>
            </a:r>
            <a:r>
              <a:rPr lang="en-US" altLang="en-US" sz="2800" b="1" i="1" kern="0" dirty="0" smtClean="0">
                <a:solidFill>
                  <a:srgbClr val="FF0000"/>
                </a:solidFill>
              </a:rPr>
              <a:t> A sang K</a:t>
            </a:r>
            <a:endParaRPr kumimoji="0" lang="en-US" alt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4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00156 0.06065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03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1.25E-6 -0.08588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0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00156 -0.09676 " pathEditMode="relative" rAng="0" ptsTypes="AA">
                                      <p:cBhvr>
                                        <p:cTn id="55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83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2524 L -4.16667E-7 -7.40741E-7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33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4 -0.00162 L 2.29167E-6 -4.81481E-6 " pathEditMode="relative" rAng="0" ptsTypes="AA">
                                      <p:cBhvr>
                                        <p:cTn id="59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" y="6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5 -3.7037E-6 " pathEditMode="relative" rAng="0" ptsTypes="AA">
                                      <p:cBhvr>
                                        <p:cTn id="61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11667 -7.40741E-7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11667 -7.40741E-7 " pathEditMode="relative" rAng="0" ptsTypes="AA">
                                      <p:cBhvr>
                                        <p:cTn id="65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4.16667E-6 -4.07407E-6 " pathEditMode="relative" rAng="0" ptsTypes="AA">
                                      <p:cBhvr>
                                        <p:cTn id="67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6" grpId="0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TRANZITO: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ấu tạo và nguyên lý hoạt động của Transistor / Tranzistor ⋆ giangh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6" y="2203450"/>
            <a:ext cx="4826244" cy="33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ất tần tật về linh kiện Transistor và ứng dụng của nó trong điều khiể |  www.vietnic.v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03450"/>
            <a:ext cx="5105400" cy="337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1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TRANZITO: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7020" y="1605793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1./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Cấu</a:t>
            </a:r>
            <a:r>
              <a:rPr lang="en-US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987" y="2099289"/>
            <a:ext cx="11818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- 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emitơ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(E),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colectơ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(C),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(B)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Đào Xuân Thành: Tìm hiểu về cấu tạo chức năng và cách kiểm tra tranzito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49"/>
          <a:stretch/>
        </p:blipFill>
        <p:spPr bwMode="auto">
          <a:xfrm>
            <a:off x="1524000" y="3740346"/>
            <a:ext cx="8915400" cy="2069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108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TRANZITO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7020" y="1605793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23919"/>
            <a:ext cx="245898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2200" y="2569656"/>
            <a:ext cx="407400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Tranzito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PNP (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Brace 16"/>
          <p:cNvSpPr/>
          <p:nvPr/>
        </p:nvSpPr>
        <p:spPr>
          <a:xfrm rot="10800000">
            <a:off x="2584415" y="3052744"/>
            <a:ext cx="597785" cy="192712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2200" y="4687479"/>
            <a:ext cx="414283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Tranzito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NPN (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Đào Xuân Thành: Tìm hiểu về cấu tạo chức năng và cách kiểm tra tranzito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1" b="52149"/>
          <a:stretch/>
        </p:blipFill>
        <p:spPr bwMode="auto">
          <a:xfrm>
            <a:off x="7534274" y="4689134"/>
            <a:ext cx="3171825" cy="1178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Đào Xuân Thành: Tìm hiểu về cấu tạo chức năng và cách kiểm tra tranzito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0" r="-48" b="52149"/>
          <a:stretch/>
        </p:blipFill>
        <p:spPr bwMode="auto">
          <a:xfrm>
            <a:off x="7469595" y="2276481"/>
            <a:ext cx="3171825" cy="1179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381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267" y="91537"/>
            <a:ext cx="694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KIỆN BÁN DẪN VÀ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108" y="110482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TRANZITO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7020" y="1605793"/>
            <a:ext cx="927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3190" y="4274897"/>
            <a:ext cx="7642035" cy="1178265"/>
            <a:chOff x="3182200" y="4390733"/>
            <a:chExt cx="7642035" cy="1178265"/>
          </a:xfrm>
        </p:grpSpPr>
        <p:sp>
          <p:nvSpPr>
            <p:cNvPr id="19" name="TextBox 18"/>
            <p:cNvSpPr txBox="1"/>
            <p:nvPr/>
          </p:nvSpPr>
          <p:spPr>
            <a:xfrm>
              <a:off x="3182200" y="4687479"/>
              <a:ext cx="4142832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Tranzito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NPN (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 descr="Đào Xuân Thành: Tìm hiểu về cấu tạo chức năng và cách kiểm tra tranzitor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71" b="52149"/>
            <a:stretch/>
          </p:blipFill>
          <p:spPr bwMode="auto">
            <a:xfrm>
              <a:off x="7652410" y="4390733"/>
              <a:ext cx="3171825" cy="11782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93190" y="2276481"/>
            <a:ext cx="7459220" cy="1179920"/>
            <a:chOff x="193190" y="2276481"/>
            <a:chExt cx="7459220" cy="1179920"/>
          </a:xfrm>
        </p:grpSpPr>
        <p:sp>
          <p:nvSpPr>
            <p:cNvPr id="15" name="TextBox 14"/>
            <p:cNvSpPr txBox="1"/>
            <p:nvPr/>
          </p:nvSpPr>
          <p:spPr>
            <a:xfrm>
              <a:off x="193190" y="2569656"/>
              <a:ext cx="4074006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Tranzito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PNP (</a:t>
              </a:r>
              <a:r>
                <a:rPr lang="en-US" sz="3200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thuận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5" descr="Đào Xuân Thành: Tìm hiểu về cấu tạo chức năng và cách kiểm tra tranzitor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70" r="-48" b="52149"/>
            <a:stretch/>
          </p:blipFill>
          <p:spPr bwMode="auto">
            <a:xfrm>
              <a:off x="4480585" y="2276481"/>
              <a:ext cx="3171825" cy="11799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 descr="Câu 2 trang 24 sgk công nghệ lớp 12: Cấu tạo, kí hiệu, phân loại và công  dụng của tranzito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b="49295"/>
          <a:stretch/>
        </p:blipFill>
        <p:spPr bwMode="auto">
          <a:xfrm>
            <a:off x="8893410" y="2293879"/>
            <a:ext cx="1877695" cy="1155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âu 2 trang 24 sgk công nghệ lớp 12: Cấu tạo, kí hiệu, phân loại và công  dụng của tranzito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t="47100" b="785"/>
          <a:stretch/>
        </p:blipFill>
        <p:spPr bwMode="auto">
          <a:xfrm>
            <a:off x="8893409" y="4274897"/>
            <a:ext cx="1877695" cy="1178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9747645" y="2671557"/>
            <a:ext cx="265471" cy="2654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921723" y="4864029"/>
            <a:ext cx="265471" cy="2654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20414" y="5812122"/>
            <a:ext cx="93996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tranzito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4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1223</Words>
  <Application>Microsoft Office PowerPoint</Application>
  <PresentationFormat>Custom</PresentationFormat>
  <Paragraphs>154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165</cp:revision>
  <dcterms:created xsi:type="dcterms:W3CDTF">2021-08-19T08:03:50Z</dcterms:created>
  <dcterms:modified xsi:type="dcterms:W3CDTF">2022-10-22T00:45:26Z</dcterms:modified>
</cp:coreProperties>
</file>