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70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4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58763" units="1/cm"/>
        </inkml:channelProperties>
      </inkml:inkSource>
      <inkml:timestamp xml:id="ts0" timeString="2018-01-22T16:10:23.69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9451 9426</inkml:trace>
  <inkml:trace contextRef="#ctx0" brushRef="#br0" timeOffset="400.8375">9475 9351</inkml:trace>
  <inkml:trace contextRef="#ctx0" brushRef="#br0" timeOffset="824.0495">9475 9302</inkml:trace>
  <inkml:trace contextRef="#ctx0" brushRef="#br0" timeOffset="1216.1267">9475 9351,'-24'25,"24"0</inkml:trace>
  <inkml:trace contextRef="#ctx0" brushRef="#br0" timeOffset="1570.5625">9451 9500</inkml:trace>
  <inkml:trace contextRef="#ctx0" brushRef="#br0" timeOffset="1970.2391">9451 9500</inkml:trace>
  <inkml:trace contextRef="#ctx0" brushRef="#br0" timeOffset="2409.7799">9451 9376</inkml:trace>
  <inkml:trace contextRef="#ctx0" brushRef="#br0" timeOffset="2809.1783">9451 9227</inkml:trace>
  <inkml:trace contextRef="#ctx0" brushRef="#br0" timeOffset="3194.0416">9426 9277,'0'50,"0"-26,0 26,0-25</inkml:trace>
  <inkml:trace contextRef="#ctx0" brushRef="#br0" timeOffset="3577.7694">9376 9500</inkml:trace>
  <inkml:trace contextRef="#ctx0" brushRef="#br0" timeOffset="3880.8448">9376 9550</inkml:trace>
  <inkml:trace contextRef="#ctx0" brushRef="#br0" timeOffset="4208.6417">9500 9500</inkml:trace>
  <inkml:trace contextRef="#ctx0" brushRef="#br0" timeOffset="4570.9176">9500 9302,'-25'0,"1"0</inkml:trace>
  <inkml:trace contextRef="#ctx0" brushRef="#br0" timeOffset="4969.5654">9401 9277,'0'25</inkml:trace>
  <inkml:trace contextRef="#ctx0" brushRef="#br0" timeOffset="5376.1365">9351 9500</inkml:trace>
  <inkml:trace contextRef="#ctx0" brushRef="#br0" timeOffset="5760.4864">9426 9575</inkml:trace>
  <inkml:trace contextRef="#ctx0" brushRef="#br0" timeOffset="6057.367">9475 9401</inkml:trace>
  <inkml:trace contextRef="#ctx0" brushRef="#br0" timeOffset="6369.8526">9475 9302,'0'-25,"-24"0,-1 0,0 25</inkml:trace>
  <inkml:trace contextRef="#ctx0" brushRef="#br0" timeOffset="6586.3172">9401 9203</inkml:trace>
  <inkml:trace contextRef="#ctx0" brushRef="#br0" timeOffset="9562.6768">9401 9500,'0'-25</inkml:trace>
  <inkml:trace contextRef="#ctx0" brushRef="#br0" timeOffset="9841.7258">9426 9302</inkml:trace>
  <inkml:trace contextRef="#ctx0" brushRef="#br1" timeOffset="18473.5722">9426 9103</inkml:trace>
  <inkml:trace contextRef="#ctx0" brushRef="#br1" timeOffset="19193.9682">9426 9252</inkml:trace>
  <inkml:trace contextRef="#ctx0" brushRef="#br1" timeOffset="19592.0085">9451 9302</inkml:trace>
  <inkml:trace contextRef="#ctx0" brushRef="#br1" timeOffset="19929.1707">9451 9252</inkml:trace>
  <inkml:trace contextRef="#ctx0" brushRef="#br1" timeOffset="20177.9703">9451 9128</inkml:trace>
  <inkml:trace contextRef="#ctx0" brushRef="#br1" timeOffset="30352.832">9525 9525,'-25'-25,"0"25,1-25,24-24,0 24,0 0,0 0,0-24,24 24,-24 0,0 0,124 50,-49 0,-75 0,0 0,0-1,0 1,0 0,-25-25,0 0,0 0,25-50,0 26,0-26,-24 50,24-25,-25 0,25 1,0 48,0 76,0-76,0 26,-50 0,25-1,25-24,0 25,-49-50,24 0,0 0,0 0,1 0,24-25,24-50,-24 51,50-26,-25 0,0 26,-1 24,-24 49,0-24,0 0,0 49,0-49,0 25,-24-50,-1-50,25 0,25 26,-25-1,24 25,1 0,-25 25,0 24,0 1,0-25,0-1,-49-24,24 0,0-24,0 24,0 0,1-75,24 50,0-24,0 24,0 0,24 25,1 25,0-25,0 25,-25 0,0-1,-25-24,0 0,25-74,0 49,0 0,0 1,25 24,25 24,-26-24,-24 25,0 25,0-1,-49-49,24 0,-25 0,26 0,24-74,0 49,24 25,1 0,0 0,0 25,-50-25,0-25,0 25,1 0,-1-25,50-24,-1 24,1 0,0 25,0 0,0 0,-1 0,1 25,0-25,0 0,0 25,-50-25,0 0,0 0,0 0,1 0,-1 0,0 0,0-50,0 50,1 0,48 0,1 0,0 0,25 25,-26-25,1 25,-50-25,1 0,-1 0,0 0,0 0,25-25,-25 25,1 0,-1-25,0 25,0 0,0-74,75-1,99 26,-124 49,-25-25,-25 25,0 0,-25-25,26 0,-1 25,0 0,0 0,0-25,1 25,-1 0,0 0,0 0,25-24,-25 24,25-25,-24 0,-1 25</inkml:trace>
  <inkml:trace contextRef="#ctx0" brushRef="#br1" timeOffset="38170.1426">29741 4242,'-25'49,"0"-24,25 0,-25 0</inkml:trace>
  <inkml:trace contextRef="#ctx0" brushRef="#br1" timeOffset="38458.0211">29666 4366</inkml:trace>
  <inkml:trace contextRef="#ctx0" brushRef="#br1" timeOffset="38920.125">29666 4316,'0'-25</inkml:trace>
  <inkml:trace contextRef="#ctx0" brushRef="#br1" timeOffset="39297.2362">29666 4291</inkml:trace>
  <inkml:trace contextRef="#ctx0" brushRef="#br1" timeOffset="39769.8252">29443 4167</inkml:trace>
  <inkml:trace contextRef="#ctx0" brushRef="#br1" timeOffset="50051.2947">29518 4266,'24'25,"1"25,-25-75,0 0,25 0,0 25,-25 25,49 74,-49-74,0 25,0-25,-49-25,24-25,25-25,0 1,0 24,0 0,0 0,0 75,0-25,-50-1,26-24,-26 0,25 0,0 0,1 0,-1 0,25-24,0-1,25 25,-25-25,0 0,24 0,1 25,0-49,-25-1,50 25,-26 25,-24-24,0-1,0 0,0 50,0 0,0-1,0 1,0 0,0 0,0 0,0-1,-24 26,24-25,0 0,0-1,0 1,0 0,0 0,0 0,24-25,1 0,25 0,-25 0,-1 0,1 0,25 0,-50-25,-25 25,0 0,0 0,1-25,-1 0,0 25,25-25,-50 25,50 25,25 0,0-25,25 0,-1 0,-24 0,25 0,-50-25,0 0,0 1,-25-1,0 0,25 0,0 0,-25 25,0-24,1 24,-1 0,25-25,0 0,0-25,0 26,0-26,0 25,0 0,-25 1,0 24,0-25,25 50,0 24,0-24,0 25,0-26,25 1,-25 0,0 0,0 0,0-1,25 1,0 0,0-25,-25 25,24-25,-24 25,0-1,0 1,0 0,0 0,25 0,0-1,0-24,-25 25,0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1990-5DA2-4349-864A-FB69B6023857}" type="datetimeFigureOut">
              <a:rPr lang="vi-VN" smtClean="0"/>
              <a:t>30/12/2019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2ECB-4DEE-44B5-AFC5-BD7825D253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2414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1990-5DA2-4349-864A-FB69B6023857}" type="datetimeFigureOut">
              <a:rPr lang="vi-VN" smtClean="0"/>
              <a:t>30/12/2019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2ECB-4DEE-44B5-AFC5-BD7825D253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8870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1990-5DA2-4349-864A-FB69B6023857}" type="datetimeFigureOut">
              <a:rPr lang="vi-VN" smtClean="0"/>
              <a:t>30/12/2019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2ECB-4DEE-44B5-AFC5-BD7825D253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7251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1990-5DA2-4349-864A-FB69B6023857}" type="datetimeFigureOut">
              <a:rPr lang="vi-VN" smtClean="0"/>
              <a:t>30/12/2019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2ECB-4DEE-44B5-AFC5-BD7825D253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6411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1990-5DA2-4349-864A-FB69B6023857}" type="datetimeFigureOut">
              <a:rPr lang="vi-VN" smtClean="0"/>
              <a:t>30/12/2019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2ECB-4DEE-44B5-AFC5-BD7825D253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0558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1990-5DA2-4349-864A-FB69B6023857}" type="datetimeFigureOut">
              <a:rPr lang="vi-VN" smtClean="0"/>
              <a:t>30/12/2019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2ECB-4DEE-44B5-AFC5-BD7825D253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6759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1990-5DA2-4349-864A-FB69B6023857}" type="datetimeFigureOut">
              <a:rPr lang="vi-VN" smtClean="0"/>
              <a:t>30/12/2019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2ECB-4DEE-44B5-AFC5-BD7825D253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7081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1990-5DA2-4349-864A-FB69B6023857}" type="datetimeFigureOut">
              <a:rPr lang="vi-VN" smtClean="0"/>
              <a:t>30/12/2019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2ECB-4DEE-44B5-AFC5-BD7825D253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7959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1990-5DA2-4349-864A-FB69B6023857}" type="datetimeFigureOut">
              <a:rPr lang="vi-VN" smtClean="0"/>
              <a:t>30/12/2019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2ECB-4DEE-44B5-AFC5-BD7825D253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0225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1990-5DA2-4349-864A-FB69B6023857}" type="datetimeFigureOut">
              <a:rPr lang="vi-VN" smtClean="0"/>
              <a:t>30/12/2019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2ECB-4DEE-44B5-AFC5-BD7825D253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8630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1990-5DA2-4349-864A-FB69B6023857}" type="datetimeFigureOut">
              <a:rPr lang="vi-VN" smtClean="0"/>
              <a:t>30/12/2019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2ECB-4DEE-44B5-AFC5-BD7825D253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2349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B1990-5DA2-4349-864A-FB69B6023857}" type="datetimeFigureOut">
              <a:rPr lang="vi-VN" smtClean="0"/>
              <a:t>30/12/2019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C2ECB-4DEE-44B5-AFC5-BD7825D253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447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Layout" Target="../slideLayouts/slideLayout2.xml"/><Relationship Id="rId7" Type="http://schemas.openxmlformats.org/officeDocument/2006/relationships/slide" Target="slide1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0.xml"/><Relationship Id="rId11" Type="http://schemas.openxmlformats.org/officeDocument/2006/relationships/image" Target="../media/image8.png"/><Relationship Id="rId5" Type="http://schemas.openxmlformats.org/officeDocument/2006/relationships/slide" Target="slide9.xml"/><Relationship Id="rId10" Type="http://schemas.openxmlformats.org/officeDocument/2006/relationships/slide" Target="slide14.xml"/><Relationship Id="rId4" Type="http://schemas.openxmlformats.org/officeDocument/2006/relationships/audio" Target="../media/audio1.wav"/><Relationship Id="rId9" Type="http://schemas.openxmlformats.org/officeDocument/2006/relationships/slide" Target="slide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image" Target="../media/image5.e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11" Type="http://schemas.openxmlformats.org/officeDocument/2006/relationships/slide" Target="slide15.xml"/><Relationship Id="rId5" Type="http://schemas.openxmlformats.org/officeDocument/2006/relationships/image" Target="../media/image40.png"/><Relationship Id="rId10" Type="http://schemas.openxmlformats.org/officeDocument/2006/relationships/image" Target="../media/image14.png"/><Relationship Id="rId4" Type="http://schemas.openxmlformats.org/officeDocument/2006/relationships/image" Target="../media/image30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9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7915275" cy="1443038"/>
          </a:xfrm>
        </p:spPr>
        <p:txBody>
          <a:bodyPr/>
          <a:lstStyle/>
          <a:p>
            <a:endParaRPr lang="vi-VN" dirty="0"/>
          </a:p>
        </p:txBody>
      </p:sp>
      <p:sp>
        <p:nvSpPr>
          <p:cNvPr id="4" name="Rectangle 3"/>
          <p:cNvSpPr/>
          <p:nvPr/>
        </p:nvSpPr>
        <p:spPr>
          <a:xfrm>
            <a:off x="1143001" y="2967335"/>
            <a:ext cx="92583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Bài</a:t>
            </a:r>
            <a:r>
              <a:rPr lang="en-US" sz="8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18: </a:t>
            </a:r>
            <a:r>
              <a:rPr lang="en-US" sz="80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Máy</a:t>
            </a:r>
            <a:r>
              <a:rPr lang="en-US" sz="8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80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Tăng</a:t>
            </a:r>
            <a:r>
              <a:rPr lang="en-US" sz="8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80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Âm</a:t>
            </a:r>
            <a:endParaRPr lang="en-US" sz="8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065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688" y="211137"/>
            <a:ext cx="10515600" cy="4351338"/>
          </a:xfrm>
        </p:spPr>
        <p:txBody>
          <a:bodyPr/>
          <a:lstStyle/>
          <a:p>
            <a:r>
              <a:rPr lang="en-US" dirty="0" err="1" smtClean="0"/>
              <a:t>Chức</a:t>
            </a:r>
            <a:r>
              <a:rPr lang="en-US" dirty="0" smtClean="0"/>
              <a:t> </a:t>
            </a:r>
            <a:r>
              <a:rPr lang="en-US" dirty="0" err="1" smtClean="0"/>
              <a:t>năng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/>
              <a:t> </a:t>
            </a:r>
            <a:r>
              <a:rPr lang="en-US" dirty="0" err="1"/>
              <a:t>k</a:t>
            </a:r>
            <a:r>
              <a:rPr lang="en-US" dirty="0" err="1" smtClean="0"/>
              <a:t>hối</a:t>
            </a:r>
            <a:r>
              <a:rPr lang="en-US" dirty="0" smtClean="0"/>
              <a:t> </a:t>
            </a:r>
            <a:r>
              <a:rPr lang="en-US" dirty="0" err="1"/>
              <a:t>mạch</a:t>
            </a:r>
            <a:r>
              <a:rPr lang="en-US" dirty="0"/>
              <a:t> </a:t>
            </a:r>
            <a:r>
              <a:rPr lang="en-US" dirty="0" err="1"/>
              <a:t>tiền</a:t>
            </a:r>
            <a:r>
              <a:rPr lang="en-US" dirty="0"/>
              <a:t> </a:t>
            </a:r>
            <a:r>
              <a:rPr lang="en-US" dirty="0" err="1"/>
              <a:t>khuếch</a:t>
            </a:r>
            <a:r>
              <a:rPr lang="en-US" dirty="0"/>
              <a:t> </a:t>
            </a:r>
            <a:r>
              <a:rPr lang="en-US" dirty="0" err="1"/>
              <a:t>đại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err="1"/>
              <a:t>Tín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tần</a:t>
            </a:r>
            <a:r>
              <a:rPr lang="en-US" dirty="0"/>
              <a:t> qua </a:t>
            </a:r>
            <a:r>
              <a:rPr lang="en-US" dirty="0" err="1"/>
              <a:t>mạch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biên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rất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khuếch</a:t>
            </a:r>
            <a:r>
              <a:rPr lang="en-US" dirty="0"/>
              <a:t> </a:t>
            </a:r>
            <a:r>
              <a:rPr lang="en-US" dirty="0" err="1"/>
              <a:t>đại</a:t>
            </a:r>
            <a:r>
              <a:rPr lang="en-US" dirty="0"/>
              <a:t> </a:t>
            </a:r>
            <a:r>
              <a:rPr lang="en-US" dirty="0" err="1"/>
              <a:t>tới</a:t>
            </a:r>
            <a:r>
              <a:rPr lang="en-US" dirty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trị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nhất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.</a:t>
            </a:r>
            <a:endParaRPr lang="vi-V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3" y="1814513"/>
            <a:ext cx="9667355" cy="5043487"/>
          </a:xfrm>
          <a:prstGeom prst="rect">
            <a:avLst/>
          </a:prstGeom>
        </p:spPr>
      </p:pic>
      <p:sp>
        <p:nvSpPr>
          <p:cNvPr id="5" name="Right Arrow 4">
            <a:hlinkClick r:id="rId3" action="ppaction://hlinksldjump"/>
          </p:cNvPr>
          <p:cNvSpPr/>
          <p:nvPr/>
        </p:nvSpPr>
        <p:spPr>
          <a:xfrm rot="10800000">
            <a:off x="19050" y="5972176"/>
            <a:ext cx="485775" cy="500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893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5" y="282575"/>
            <a:ext cx="10515600" cy="4351338"/>
          </a:xfrm>
        </p:spPr>
        <p:txBody>
          <a:bodyPr/>
          <a:lstStyle/>
          <a:p>
            <a:r>
              <a:rPr lang="en-US" dirty="0" err="1" smtClean="0"/>
              <a:t>Chức</a:t>
            </a:r>
            <a:r>
              <a:rPr lang="en-US" dirty="0" smtClean="0"/>
              <a:t> </a:t>
            </a:r>
            <a:r>
              <a:rPr lang="en-US" dirty="0" err="1" smtClean="0"/>
              <a:t>năng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vi-VN" dirty="0"/>
              <a:t> </a:t>
            </a:r>
            <a:r>
              <a:rPr lang="en-US" dirty="0" smtClean="0"/>
              <a:t>k</a:t>
            </a:r>
            <a:r>
              <a:rPr lang="vi-VN" dirty="0" smtClean="0"/>
              <a:t>hối </a:t>
            </a:r>
            <a:r>
              <a:rPr lang="vi-VN" dirty="0"/>
              <a:t>mạch âm sắc</a:t>
            </a:r>
            <a:r>
              <a:rPr lang="vi-VN" dirty="0" smtClean="0"/>
              <a:t>:</a:t>
            </a:r>
            <a:endParaRPr lang="en-US" dirty="0" smtClean="0"/>
          </a:p>
          <a:p>
            <a:pPr marL="0" indent="0">
              <a:buNone/>
            </a:pPr>
            <a:r>
              <a:rPr lang="vi-VN" dirty="0"/>
              <a:t> Dùng để điều chỉnh độ </a:t>
            </a:r>
            <a:r>
              <a:rPr lang="vi-VN" dirty="0" smtClean="0"/>
              <a:t>trầm</a:t>
            </a:r>
            <a:r>
              <a:rPr lang="en-US" dirty="0" smtClean="0"/>
              <a:t> – </a:t>
            </a:r>
            <a:r>
              <a:rPr lang="en-US" dirty="0" err="1" smtClean="0"/>
              <a:t>bổng</a:t>
            </a:r>
            <a:r>
              <a:rPr lang="en-US" dirty="0" smtClean="0"/>
              <a:t> </a:t>
            </a:r>
            <a:r>
              <a:rPr lang="vi-VN" dirty="0" smtClean="0"/>
              <a:t>của </a:t>
            </a:r>
            <a:r>
              <a:rPr lang="vi-VN" dirty="0"/>
              <a:t>âm thanh theo sở thích của người nghe.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047" y="2471856"/>
            <a:ext cx="9961905" cy="2900243"/>
          </a:xfrm>
          <a:prstGeom prst="rect">
            <a:avLst/>
          </a:prstGeom>
        </p:spPr>
      </p:pic>
      <p:sp>
        <p:nvSpPr>
          <p:cNvPr id="5" name="Right Arrow 4">
            <a:hlinkClick r:id="rId3" action="ppaction://hlinksldjump"/>
          </p:cNvPr>
          <p:cNvSpPr/>
          <p:nvPr/>
        </p:nvSpPr>
        <p:spPr>
          <a:xfrm rot="10800000">
            <a:off x="166687" y="5943601"/>
            <a:ext cx="485775" cy="500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45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37" y="239713"/>
            <a:ext cx="10515600" cy="4351338"/>
          </a:xfrm>
        </p:spPr>
        <p:txBody>
          <a:bodyPr/>
          <a:lstStyle/>
          <a:p>
            <a:r>
              <a:rPr lang="en-US" dirty="0" err="1" smtClean="0"/>
              <a:t>Chức</a:t>
            </a:r>
            <a:r>
              <a:rPr lang="en-US" dirty="0" smtClean="0"/>
              <a:t> </a:t>
            </a:r>
            <a:r>
              <a:rPr lang="en-US" dirty="0" err="1" smtClean="0"/>
              <a:t>năng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/>
              <a:t> </a:t>
            </a:r>
            <a:r>
              <a:rPr lang="en-US" dirty="0" err="1"/>
              <a:t>k</a:t>
            </a:r>
            <a:r>
              <a:rPr lang="en-US" dirty="0" err="1" smtClean="0"/>
              <a:t>hối</a:t>
            </a:r>
            <a:r>
              <a:rPr lang="en-US" dirty="0" smtClean="0"/>
              <a:t> </a:t>
            </a:r>
            <a:r>
              <a:rPr lang="en-US" dirty="0" err="1"/>
              <a:t>khuếch</a:t>
            </a:r>
            <a:r>
              <a:rPr lang="en-US" dirty="0"/>
              <a:t> </a:t>
            </a:r>
            <a:r>
              <a:rPr lang="en-US" dirty="0" err="1"/>
              <a:t>đại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err="1"/>
              <a:t>T</a:t>
            </a:r>
            <a:r>
              <a:rPr lang="en-US" dirty="0" err="1" smtClean="0"/>
              <a:t>ín</a:t>
            </a:r>
            <a:r>
              <a:rPr lang="en-US" dirty="0" smtClean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mạch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sắc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yếu</a:t>
            </a:r>
            <a:r>
              <a:rPr lang="en-US" dirty="0"/>
              <a:t>,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khuếch</a:t>
            </a:r>
            <a:r>
              <a:rPr lang="en-US" dirty="0"/>
              <a:t> </a:t>
            </a:r>
            <a:r>
              <a:rPr lang="en-US" dirty="0" err="1"/>
              <a:t>đại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qua </a:t>
            </a:r>
            <a:r>
              <a:rPr lang="en-US" dirty="0" err="1"/>
              <a:t>mạch</a:t>
            </a:r>
            <a:r>
              <a:rPr lang="en-US" dirty="0"/>
              <a:t> </a:t>
            </a:r>
            <a:r>
              <a:rPr lang="en-US" dirty="0" err="1"/>
              <a:t>khuếch</a:t>
            </a:r>
            <a:r>
              <a:rPr lang="en-US" dirty="0"/>
              <a:t> </a:t>
            </a:r>
            <a:r>
              <a:rPr lang="en-US" dirty="0" err="1"/>
              <a:t>đại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 </a:t>
            </a:r>
            <a:r>
              <a:rPr lang="en-US" dirty="0" err="1"/>
              <a:t>đủ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suất</a:t>
            </a:r>
            <a:r>
              <a:rPr lang="en-US" dirty="0"/>
              <a:t> </a:t>
            </a:r>
            <a:r>
              <a:rPr lang="en-US" dirty="0" err="1"/>
              <a:t>kích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tầng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suất</a:t>
            </a:r>
            <a:r>
              <a:rPr lang="en-US" dirty="0"/>
              <a:t>.</a:t>
            </a:r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998" y="2415382"/>
            <a:ext cx="10205173" cy="3328870"/>
          </a:xfrm>
          <a:prstGeom prst="rect">
            <a:avLst/>
          </a:prstGeom>
        </p:spPr>
      </p:pic>
      <p:sp>
        <p:nvSpPr>
          <p:cNvPr id="6" name="Right Arrow 5">
            <a:hlinkClick r:id="rId3" action="ppaction://hlinksldjump"/>
          </p:cNvPr>
          <p:cNvSpPr/>
          <p:nvPr/>
        </p:nvSpPr>
        <p:spPr>
          <a:xfrm rot="10800000">
            <a:off x="109537" y="5886450"/>
            <a:ext cx="485775" cy="500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77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Chức</a:t>
            </a:r>
            <a:r>
              <a:rPr lang="en-US" dirty="0" smtClean="0"/>
              <a:t> </a:t>
            </a:r>
            <a:r>
              <a:rPr lang="en-US" dirty="0" err="1" smtClean="0"/>
              <a:t>năng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/>
              <a:t> </a:t>
            </a:r>
            <a:r>
              <a:rPr lang="en-US" dirty="0" err="1"/>
              <a:t>k</a:t>
            </a:r>
            <a:r>
              <a:rPr lang="en-US" dirty="0" err="1" smtClean="0"/>
              <a:t>hối</a:t>
            </a:r>
            <a:r>
              <a:rPr lang="en-US" dirty="0" smtClean="0"/>
              <a:t> </a:t>
            </a:r>
            <a:r>
              <a:rPr lang="en-US" dirty="0" err="1"/>
              <a:t>mạch</a:t>
            </a:r>
            <a:r>
              <a:rPr lang="en-US" dirty="0"/>
              <a:t> </a:t>
            </a:r>
            <a:r>
              <a:rPr lang="en-US" dirty="0" err="1"/>
              <a:t>khuếch</a:t>
            </a:r>
            <a:r>
              <a:rPr lang="en-US" dirty="0"/>
              <a:t> </a:t>
            </a:r>
            <a:r>
              <a:rPr lang="en-US" dirty="0" err="1"/>
              <a:t>đại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suất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err="1"/>
              <a:t>C</a:t>
            </a:r>
            <a:r>
              <a:rPr lang="en-US" dirty="0" err="1" smtClean="0"/>
              <a:t>ó</a:t>
            </a:r>
            <a:r>
              <a:rPr lang="en-US" dirty="0" smtClean="0"/>
              <a:t> </a:t>
            </a:r>
            <a:r>
              <a:rPr lang="en-US" dirty="0" err="1"/>
              <a:t>nhiệm</a:t>
            </a:r>
            <a:r>
              <a:rPr lang="en-US" dirty="0"/>
              <a:t> </a:t>
            </a:r>
            <a:r>
              <a:rPr lang="en-US" dirty="0" err="1"/>
              <a:t>vụ</a:t>
            </a:r>
            <a:r>
              <a:rPr lang="en-US" dirty="0"/>
              <a:t> </a:t>
            </a:r>
            <a:r>
              <a:rPr lang="en-US" dirty="0" err="1"/>
              <a:t>khuếch</a:t>
            </a:r>
            <a:r>
              <a:rPr lang="en-US" dirty="0"/>
              <a:t> </a:t>
            </a:r>
            <a:r>
              <a:rPr lang="en-US" dirty="0" err="1"/>
              <a:t>đại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suất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tần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đủ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 smtClean="0"/>
              <a:t>loa</a:t>
            </a:r>
            <a:r>
              <a:rPr lang="en-US" dirty="0" smtClean="0"/>
              <a:t>.</a:t>
            </a:r>
            <a:endParaRPr lang="vi-V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853" y="3371980"/>
            <a:ext cx="8317387" cy="3071682"/>
          </a:xfrm>
          <a:prstGeom prst="rect">
            <a:avLst/>
          </a:prstGeom>
        </p:spPr>
      </p:pic>
      <p:sp>
        <p:nvSpPr>
          <p:cNvPr id="5" name="Right Arrow 4">
            <a:hlinkClick r:id="rId3" action="ppaction://hlinksldjump"/>
          </p:cNvPr>
          <p:cNvSpPr/>
          <p:nvPr/>
        </p:nvSpPr>
        <p:spPr>
          <a:xfrm rot="10800000">
            <a:off x="156986" y="5926932"/>
            <a:ext cx="485775" cy="500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863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525463"/>
            <a:ext cx="10515600" cy="4351338"/>
          </a:xfrm>
        </p:spPr>
        <p:txBody>
          <a:bodyPr/>
          <a:lstStyle/>
          <a:p>
            <a:r>
              <a:rPr lang="en-US" dirty="0" err="1" smtClean="0"/>
              <a:t>Chức</a:t>
            </a:r>
            <a:r>
              <a:rPr lang="en-US" dirty="0" smtClean="0"/>
              <a:t> </a:t>
            </a:r>
            <a:r>
              <a:rPr lang="en-US" dirty="0" err="1" smtClean="0"/>
              <a:t>năng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/>
              <a:t> </a:t>
            </a:r>
            <a:r>
              <a:rPr lang="en-US" dirty="0" err="1"/>
              <a:t>k</a:t>
            </a:r>
            <a:r>
              <a:rPr lang="en-US" dirty="0" err="1" smtClean="0"/>
              <a:t>hối</a:t>
            </a:r>
            <a:r>
              <a:rPr lang="en-US" dirty="0" smtClean="0"/>
              <a:t> </a:t>
            </a:r>
            <a:r>
              <a:rPr lang="en-US" dirty="0" err="1"/>
              <a:t>nguồn</a:t>
            </a:r>
            <a:r>
              <a:rPr lang="en-US" dirty="0"/>
              <a:t> </a:t>
            </a:r>
            <a:r>
              <a:rPr lang="en-US" dirty="0" err="1"/>
              <a:t>nuôi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 </a:t>
            </a:r>
            <a:r>
              <a:rPr lang="en-US" dirty="0" err="1"/>
              <a:t>C</a:t>
            </a:r>
            <a:r>
              <a:rPr lang="en-US" dirty="0" err="1" smtClean="0"/>
              <a:t>ung</a:t>
            </a:r>
            <a:r>
              <a:rPr lang="en-US" dirty="0" smtClean="0"/>
              <a:t> </a:t>
            </a:r>
            <a:r>
              <a:rPr lang="en-US" dirty="0" err="1"/>
              <a:t>cấp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 smtClean="0"/>
              <a:t>âm</a:t>
            </a:r>
            <a:r>
              <a:rPr lang="en-US" dirty="0" smtClean="0"/>
              <a:t>.</a:t>
            </a:r>
            <a:endParaRPr lang="vi-V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200" y="1893154"/>
            <a:ext cx="6957776" cy="4964846"/>
          </a:xfrm>
          <a:prstGeom prst="rect">
            <a:avLst/>
          </a:prstGeom>
        </p:spPr>
      </p:pic>
      <p:sp>
        <p:nvSpPr>
          <p:cNvPr id="5" name="Right Arrow 4">
            <a:hlinkClick r:id="rId3" action="ppaction://hlinksldjump"/>
          </p:cNvPr>
          <p:cNvSpPr/>
          <p:nvPr/>
        </p:nvSpPr>
        <p:spPr>
          <a:xfrm rot="10800000">
            <a:off x="152400" y="5900738"/>
            <a:ext cx="485775" cy="500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482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924221"/>
            <a:ext cx="1160145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Xin</a:t>
            </a:r>
            <a:r>
              <a:rPr lang="en-US" sz="96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96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chào</a:t>
            </a:r>
            <a:r>
              <a:rPr lang="en-US" sz="96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96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và</a:t>
            </a:r>
            <a:endParaRPr lang="en-US" sz="9600" b="0" cap="none" spc="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en-US" sz="96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96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hẹn</a:t>
            </a:r>
            <a:r>
              <a:rPr lang="en-US" sz="96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96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gặp</a:t>
            </a:r>
            <a:r>
              <a:rPr lang="en-US" sz="96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96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lại</a:t>
            </a:r>
            <a:r>
              <a:rPr lang="en-US" sz="96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.</a:t>
            </a:r>
            <a:endParaRPr lang="en-US" sz="9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60519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–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3" y="132556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khuếch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08092"/>
            <a:ext cx="5891134" cy="40943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1213" y="2908092"/>
            <a:ext cx="6295869" cy="394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5040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5783478" cy="26232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1351" y="0"/>
            <a:ext cx="6630649" cy="2938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842" y="2623278"/>
            <a:ext cx="5543637" cy="4205795"/>
          </a:xfrm>
          <a:prstGeom prst="rect">
            <a:avLst/>
          </a:prstGeom>
        </p:spPr>
      </p:pic>
      <p:pic>
        <p:nvPicPr>
          <p:cNvPr id="8" name="Picture 7" descr="95316_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3057525"/>
            <a:ext cx="5762626" cy="3771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3909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–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2556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 1. </a:t>
            </a:r>
            <a:r>
              <a:rPr lang="en-US" sz="3600" dirty="0" err="1" smtClean="0"/>
              <a:t>Khái</a:t>
            </a:r>
            <a:r>
              <a:rPr lang="en-US" sz="3600" dirty="0" smtClean="0"/>
              <a:t> </a:t>
            </a:r>
            <a:r>
              <a:rPr lang="en-US" sz="3600" dirty="0" err="1" smtClean="0"/>
              <a:t>niệm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2. </a:t>
            </a:r>
            <a:r>
              <a:rPr lang="en-US" sz="3600" dirty="0" err="1" smtClean="0"/>
              <a:t>Phân</a:t>
            </a:r>
            <a:r>
              <a:rPr lang="en-US" sz="3600" dirty="0" smtClean="0"/>
              <a:t> </a:t>
            </a:r>
            <a:r>
              <a:rPr lang="en-US" sz="3600" dirty="0" err="1" smtClean="0"/>
              <a:t>loại</a:t>
            </a:r>
            <a:r>
              <a:rPr lang="en-US" sz="3600" dirty="0" smtClean="0"/>
              <a:t>:</a:t>
            </a:r>
          </a:p>
          <a:p>
            <a:pPr marL="0" indent="0">
              <a:buNone/>
            </a:pPr>
            <a:endParaRPr lang="vi-VN" dirty="0"/>
          </a:p>
        </p:txBody>
      </p:sp>
      <p:sp>
        <p:nvSpPr>
          <p:cNvPr id="9" name="Oval 8"/>
          <p:cNvSpPr/>
          <p:nvPr/>
        </p:nvSpPr>
        <p:spPr>
          <a:xfrm>
            <a:off x="381000" y="2900363"/>
            <a:ext cx="3128962" cy="1243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Theo </a:t>
            </a:r>
            <a:r>
              <a:rPr lang="en-US" dirty="0" err="1" smtClean="0"/>
              <a:t>chất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endParaRPr lang="vi-VN" dirty="0"/>
          </a:p>
        </p:txBody>
      </p:sp>
      <p:sp>
        <p:nvSpPr>
          <p:cNvPr id="10" name="Oval 9"/>
          <p:cNvSpPr/>
          <p:nvPr/>
        </p:nvSpPr>
        <p:spPr>
          <a:xfrm>
            <a:off x="4805363" y="2900363"/>
            <a:ext cx="3128962" cy="1243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Theo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suất</a:t>
            </a:r>
            <a:endParaRPr lang="vi-VN" dirty="0"/>
          </a:p>
        </p:txBody>
      </p:sp>
      <p:sp>
        <p:nvSpPr>
          <p:cNvPr id="11" name="Oval 10"/>
          <p:cNvSpPr/>
          <p:nvPr/>
        </p:nvSpPr>
        <p:spPr>
          <a:xfrm>
            <a:off x="8877301" y="2900363"/>
            <a:ext cx="3128962" cy="1243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Theo </a:t>
            </a:r>
            <a:r>
              <a:rPr lang="en-US" dirty="0" err="1" smtClean="0"/>
              <a:t>linh</a:t>
            </a:r>
            <a:r>
              <a:rPr lang="en-US" dirty="0" smtClean="0"/>
              <a:t> </a:t>
            </a:r>
            <a:r>
              <a:rPr lang="en-US" dirty="0" err="1" smtClean="0"/>
              <a:t>kiện</a:t>
            </a:r>
            <a:endParaRPr lang="vi-VN" dirty="0"/>
          </a:p>
        </p:txBody>
      </p:sp>
      <p:sp>
        <p:nvSpPr>
          <p:cNvPr id="12" name="Snip Same Side Corner Rectangle 11"/>
          <p:cNvSpPr/>
          <p:nvPr/>
        </p:nvSpPr>
        <p:spPr>
          <a:xfrm>
            <a:off x="166687" y="4657726"/>
            <a:ext cx="1233488" cy="1671637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Tăng</a:t>
            </a:r>
            <a:r>
              <a:rPr lang="en-US" dirty="0" smtClean="0"/>
              <a:t> </a:t>
            </a:r>
            <a:r>
              <a:rPr lang="en-US" dirty="0" err="1" smtClean="0"/>
              <a:t>âm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</a:t>
            </a:r>
            <a:r>
              <a:rPr lang="en-US" dirty="0" err="1" smtClean="0"/>
              <a:t>thường</a:t>
            </a:r>
            <a:endParaRPr lang="vi-VN" dirty="0"/>
          </a:p>
        </p:txBody>
      </p:sp>
      <p:sp>
        <p:nvSpPr>
          <p:cNvPr id="13" name="Snip Same Side Corner Rectangle 12"/>
          <p:cNvSpPr/>
          <p:nvPr/>
        </p:nvSpPr>
        <p:spPr>
          <a:xfrm>
            <a:off x="2162174" y="4657726"/>
            <a:ext cx="1233488" cy="1671637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Tăng</a:t>
            </a:r>
            <a:r>
              <a:rPr lang="en-US" dirty="0" smtClean="0"/>
              <a:t> </a:t>
            </a:r>
            <a:r>
              <a:rPr lang="en-US" dirty="0" err="1" smtClean="0"/>
              <a:t>âm</a:t>
            </a:r>
            <a:r>
              <a:rPr lang="en-US" dirty="0" smtClean="0"/>
              <a:t> </a:t>
            </a:r>
            <a:r>
              <a:rPr lang="en-US" dirty="0" err="1" smtClean="0"/>
              <a:t>chất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en-US" dirty="0" smtClean="0"/>
              <a:t> </a:t>
            </a:r>
            <a:r>
              <a:rPr lang="en-US" dirty="0" err="1" smtClean="0"/>
              <a:t>cao</a:t>
            </a:r>
            <a:endParaRPr lang="vi-VN" dirty="0"/>
          </a:p>
        </p:txBody>
      </p:sp>
      <p:sp>
        <p:nvSpPr>
          <p:cNvPr id="14" name="Snip Same Side Corner Rectangle 13"/>
          <p:cNvSpPr/>
          <p:nvPr/>
        </p:nvSpPr>
        <p:spPr>
          <a:xfrm>
            <a:off x="5867397" y="4657723"/>
            <a:ext cx="1233488" cy="1671637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suất</a:t>
            </a:r>
            <a:r>
              <a:rPr lang="en-US" dirty="0" smtClean="0"/>
              <a:t> </a:t>
            </a:r>
            <a:r>
              <a:rPr lang="en-US" dirty="0" err="1" smtClean="0"/>
              <a:t>vừa</a:t>
            </a:r>
            <a:endParaRPr lang="vi-VN" dirty="0"/>
          </a:p>
        </p:txBody>
      </p:sp>
      <p:sp>
        <p:nvSpPr>
          <p:cNvPr id="15" name="Snip Same Side Corner Rectangle 14"/>
          <p:cNvSpPr/>
          <p:nvPr/>
        </p:nvSpPr>
        <p:spPr>
          <a:xfrm>
            <a:off x="4157661" y="4657723"/>
            <a:ext cx="1233488" cy="1671637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suất</a:t>
            </a:r>
            <a:r>
              <a:rPr lang="en-US" dirty="0" smtClean="0"/>
              <a:t> </a:t>
            </a:r>
            <a:r>
              <a:rPr lang="en-US" dirty="0" err="1" smtClean="0"/>
              <a:t>lớn</a:t>
            </a:r>
            <a:endParaRPr lang="vi-VN" dirty="0"/>
          </a:p>
        </p:txBody>
      </p:sp>
      <p:sp>
        <p:nvSpPr>
          <p:cNvPr id="16" name="Snip Same Side Corner Rectangle 15"/>
          <p:cNvSpPr/>
          <p:nvPr/>
        </p:nvSpPr>
        <p:spPr>
          <a:xfrm>
            <a:off x="7477127" y="4657725"/>
            <a:ext cx="1233488" cy="1671637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suất</a:t>
            </a:r>
            <a:r>
              <a:rPr lang="en-US" dirty="0" smtClean="0"/>
              <a:t> </a:t>
            </a:r>
            <a:r>
              <a:rPr lang="en-US" dirty="0" err="1" smtClean="0"/>
              <a:t>nhỏ</a:t>
            </a:r>
            <a:endParaRPr lang="vi-VN" dirty="0"/>
          </a:p>
        </p:txBody>
      </p:sp>
      <p:sp>
        <p:nvSpPr>
          <p:cNvPr id="17" name="Snip Same Side Corner Rectangle 16"/>
          <p:cNvSpPr/>
          <p:nvPr/>
        </p:nvSpPr>
        <p:spPr>
          <a:xfrm>
            <a:off x="10896600" y="4657723"/>
            <a:ext cx="1233488" cy="1671637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Dùng</a:t>
            </a:r>
            <a:r>
              <a:rPr lang="en-US" dirty="0" smtClean="0"/>
              <a:t> IC</a:t>
            </a:r>
            <a:endParaRPr lang="vi-VN" dirty="0"/>
          </a:p>
        </p:txBody>
      </p:sp>
      <p:sp>
        <p:nvSpPr>
          <p:cNvPr id="18" name="Snip Same Side Corner Rectangle 17"/>
          <p:cNvSpPr/>
          <p:nvPr/>
        </p:nvSpPr>
        <p:spPr>
          <a:xfrm>
            <a:off x="9086857" y="4657723"/>
            <a:ext cx="1233488" cy="1671637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Linh</a:t>
            </a:r>
            <a:r>
              <a:rPr lang="en-US" dirty="0" smtClean="0"/>
              <a:t> </a:t>
            </a:r>
            <a:r>
              <a:rPr lang="en-US" dirty="0" err="1" smtClean="0"/>
              <a:t>kiện</a:t>
            </a:r>
            <a:r>
              <a:rPr lang="en-US" dirty="0" smtClean="0"/>
              <a:t> </a:t>
            </a:r>
            <a:r>
              <a:rPr lang="en-US" dirty="0" err="1" smtClean="0"/>
              <a:t>rời</a:t>
            </a:r>
            <a:r>
              <a:rPr lang="en-US" dirty="0" smtClean="0"/>
              <a:t> </a:t>
            </a:r>
            <a:r>
              <a:rPr lang="en-US" dirty="0" err="1" smtClean="0"/>
              <a:t>rạc</a:t>
            </a:r>
            <a:endParaRPr lang="vi-VN" dirty="0"/>
          </a:p>
        </p:txBody>
      </p:sp>
      <p:cxnSp>
        <p:nvCxnSpPr>
          <p:cNvPr id="20" name="Curved Connector 19"/>
          <p:cNvCxnSpPr>
            <a:endCxn id="12" idx="3"/>
          </p:cNvCxnSpPr>
          <p:nvPr/>
        </p:nvCxnSpPr>
        <p:spPr>
          <a:xfrm rot="5400000">
            <a:off x="695722" y="4210448"/>
            <a:ext cx="534988" cy="359569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 rot="16200000" flipH="1">
            <a:off x="2474514" y="4232275"/>
            <a:ext cx="494508" cy="326231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/>
          <p:nvPr/>
        </p:nvCxnSpPr>
        <p:spPr>
          <a:xfrm rot="5400000">
            <a:off x="4961880" y="4032234"/>
            <a:ext cx="664634" cy="522845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5400000">
            <a:off x="9458721" y="4178694"/>
            <a:ext cx="534988" cy="359569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10" idx="5"/>
          </p:cNvCxnSpPr>
          <p:nvPr/>
        </p:nvCxnSpPr>
        <p:spPr>
          <a:xfrm rot="16200000" flipH="1">
            <a:off x="7352655" y="4084784"/>
            <a:ext cx="705116" cy="458228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/>
          <p:nvPr/>
        </p:nvCxnSpPr>
        <p:spPr>
          <a:xfrm rot="16200000" flipH="1">
            <a:off x="11110124" y="4209060"/>
            <a:ext cx="537367" cy="35123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6386246" y="4152106"/>
            <a:ext cx="114297" cy="5143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3578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1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97"/>
            <a:ext cx="12192000" cy="1325563"/>
          </a:xfrm>
        </p:spPr>
        <p:txBody>
          <a:bodyPr/>
          <a:lstStyle/>
          <a:p>
            <a:r>
              <a:rPr lang="en-US" dirty="0" smtClean="0"/>
              <a:t>II – </a:t>
            </a:r>
            <a:r>
              <a:rPr lang="en-US" dirty="0" err="1" smtClean="0"/>
              <a:t>Sơ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khối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nguyên</a:t>
            </a:r>
            <a:r>
              <a:rPr lang="en-US" dirty="0" smtClean="0"/>
              <a:t> </a:t>
            </a:r>
            <a:r>
              <a:rPr lang="en-US" dirty="0" err="1" smtClean="0"/>
              <a:t>lí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máy</a:t>
            </a:r>
            <a:r>
              <a:rPr lang="en-US" dirty="0" smtClean="0"/>
              <a:t> </a:t>
            </a:r>
            <a:r>
              <a:rPr lang="en-US" dirty="0" err="1" smtClean="0"/>
              <a:t>tăng</a:t>
            </a:r>
            <a:r>
              <a:rPr lang="en-US" dirty="0" smtClean="0"/>
              <a:t> </a:t>
            </a:r>
            <a:r>
              <a:rPr lang="en-US" dirty="0" err="1" smtClean="0"/>
              <a:t>âm</a:t>
            </a:r>
            <a:endParaRPr lang="vi-VN" dirty="0"/>
          </a:p>
        </p:txBody>
      </p:sp>
      <p:sp>
        <p:nvSpPr>
          <p:cNvPr id="4" name="Rectangle 3">
            <a:hlinkClick r:id="rId5" action="ppaction://hlinksldjump"/>
          </p:cNvPr>
          <p:cNvSpPr/>
          <p:nvPr/>
        </p:nvSpPr>
        <p:spPr>
          <a:xfrm>
            <a:off x="342900" y="2014536"/>
            <a:ext cx="1343025" cy="1971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Mạch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endParaRPr lang="vi-VN" dirty="0"/>
          </a:p>
        </p:txBody>
      </p:sp>
      <p:sp>
        <p:nvSpPr>
          <p:cNvPr id="5" name="Rounded Rectangle 4">
            <a:hlinkClick r:id="rId6" action="ppaction://hlinksldjump"/>
          </p:cNvPr>
          <p:cNvSpPr/>
          <p:nvPr/>
        </p:nvSpPr>
        <p:spPr>
          <a:xfrm>
            <a:off x="2271714" y="2014534"/>
            <a:ext cx="1543050" cy="1971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Mạch</a:t>
            </a:r>
            <a:r>
              <a:rPr lang="en-US" dirty="0" smtClean="0"/>
              <a:t> </a:t>
            </a:r>
            <a:r>
              <a:rPr lang="en-US" dirty="0" err="1" smtClean="0"/>
              <a:t>tiền</a:t>
            </a:r>
            <a:r>
              <a:rPr lang="en-US" dirty="0" smtClean="0"/>
              <a:t> </a:t>
            </a:r>
            <a:r>
              <a:rPr lang="en-US" dirty="0" err="1" smtClean="0"/>
              <a:t>khuếch</a:t>
            </a:r>
            <a:r>
              <a:rPr lang="en-US" dirty="0" smtClean="0"/>
              <a:t> </a:t>
            </a:r>
            <a:r>
              <a:rPr lang="en-US" dirty="0" err="1" smtClean="0"/>
              <a:t>đại</a:t>
            </a:r>
            <a:endParaRPr lang="vi-VN" dirty="0"/>
          </a:p>
        </p:txBody>
      </p:sp>
      <p:sp>
        <p:nvSpPr>
          <p:cNvPr id="6" name="Rectangle 5">
            <a:hlinkClick r:id="rId7" action="ppaction://hlinksldjump"/>
          </p:cNvPr>
          <p:cNvSpPr/>
          <p:nvPr/>
        </p:nvSpPr>
        <p:spPr>
          <a:xfrm>
            <a:off x="4400554" y="2014534"/>
            <a:ext cx="1214436" cy="1971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Mạch</a:t>
            </a:r>
            <a:r>
              <a:rPr lang="en-US" dirty="0" smtClean="0"/>
              <a:t> </a:t>
            </a:r>
            <a:r>
              <a:rPr lang="en-US" dirty="0" err="1" smtClean="0"/>
              <a:t>âm</a:t>
            </a:r>
            <a:r>
              <a:rPr lang="en-US" dirty="0" smtClean="0"/>
              <a:t> </a:t>
            </a:r>
            <a:r>
              <a:rPr lang="en-US" dirty="0" err="1" smtClean="0"/>
              <a:t>sắc</a:t>
            </a:r>
            <a:endParaRPr lang="vi-VN" dirty="0"/>
          </a:p>
        </p:txBody>
      </p:sp>
      <p:sp>
        <p:nvSpPr>
          <p:cNvPr id="7" name="Rounded Rectangle 6">
            <a:hlinkClick r:id="rId8" action="ppaction://hlinksldjump"/>
          </p:cNvPr>
          <p:cNvSpPr/>
          <p:nvPr/>
        </p:nvSpPr>
        <p:spPr>
          <a:xfrm>
            <a:off x="6415085" y="2014523"/>
            <a:ext cx="1700212" cy="1971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Mạch</a:t>
            </a:r>
            <a:r>
              <a:rPr lang="en-US" dirty="0" smtClean="0"/>
              <a:t> </a:t>
            </a:r>
            <a:r>
              <a:rPr lang="en-US" dirty="0" err="1" smtClean="0"/>
              <a:t>khuếch</a:t>
            </a:r>
            <a:r>
              <a:rPr lang="en-US" dirty="0" smtClean="0"/>
              <a:t> </a:t>
            </a:r>
            <a:r>
              <a:rPr lang="en-US" dirty="0" err="1" smtClean="0"/>
              <a:t>đại</a:t>
            </a:r>
            <a:r>
              <a:rPr lang="en-US" dirty="0" smtClean="0"/>
              <a:t> </a:t>
            </a:r>
            <a:r>
              <a:rPr lang="en-US" dirty="0" err="1" smtClean="0"/>
              <a:t>trung</a:t>
            </a:r>
            <a:r>
              <a:rPr lang="en-US" dirty="0" smtClean="0"/>
              <a:t> </a:t>
            </a:r>
            <a:r>
              <a:rPr lang="en-US" dirty="0" err="1" smtClean="0"/>
              <a:t>gian</a:t>
            </a:r>
            <a:endParaRPr lang="vi-VN" dirty="0"/>
          </a:p>
        </p:txBody>
      </p:sp>
      <p:sp>
        <p:nvSpPr>
          <p:cNvPr id="9" name="Rectangle 8">
            <a:hlinkClick r:id="rId9" action="ppaction://hlinksldjump"/>
          </p:cNvPr>
          <p:cNvSpPr/>
          <p:nvPr/>
        </p:nvSpPr>
        <p:spPr>
          <a:xfrm>
            <a:off x="8886822" y="2014532"/>
            <a:ext cx="1614487" cy="1971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Mạch</a:t>
            </a:r>
            <a:r>
              <a:rPr lang="en-US" dirty="0" smtClean="0"/>
              <a:t> </a:t>
            </a:r>
            <a:r>
              <a:rPr lang="en-US" dirty="0" err="1" smtClean="0"/>
              <a:t>khuếch</a:t>
            </a:r>
            <a:r>
              <a:rPr lang="en-US" dirty="0" smtClean="0"/>
              <a:t> </a:t>
            </a:r>
            <a:r>
              <a:rPr lang="en-US" dirty="0" err="1" smtClean="0"/>
              <a:t>đại</a:t>
            </a:r>
            <a:r>
              <a:rPr lang="en-US" dirty="0" smtClean="0"/>
              <a:t>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suất</a:t>
            </a:r>
            <a:endParaRPr lang="vi-VN" dirty="0"/>
          </a:p>
        </p:txBody>
      </p:sp>
      <p:sp>
        <p:nvSpPr>
          <p:cNvPr id="13" name="Rectangle 12">
            <a:hlinkClick r:id="rId10" action="ppaction://hlinksldjump"/>
          </p:cNvPr>
          <p:cNvSpPr/>
          <p:nvPr/>
        </p:nvSpPr>
        <p:spPr>
          <a:xfrm>
            <a:off x="200025" y="4662479"/>
            <a:ext cx="10915650" cy="1042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Nguồn</a:t>
            </a:r>
            <a:r>
              <a:rPr lang="en-US" dirty="0" smtClean="0"/>
              <a:t> </a:t>
            </a:r>
            <a:r>
              <a:rPr lang="en-US" dirty="0" err="1" smtClean="0"/>
              <a:t>nuôi</a:t>
            </a:r>
            <a:endParaRPr lang="vi-VN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014412" y="3986207"/>
            <a:ext cx="1" cy="6762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043238" y="3986207"/>
            <a:ext cx="1" cy="6762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007771" y="3986207"/>
            <a:ext cx="1" cy="6762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7250904" y="3986207"/>
            <a:ext cx="1" cy="6762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9694065" y="3986203"/>
            <a:ext cx="1" cy="6762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4" idx="3"/>
            <a:endCxn id="5" idx="1"/>
          </p:cNvCxnSpPr>
          <p:nvPr/>
        </p:nvCxnSpPr>
        <p:spPr>
          <a:xfrm flipV="1">
            <a:off x="1685925" y="3000372"/>
            <a:ext cx="585789" cy="2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814764" y="3000363"/>
            <a:ext cx="585789" cy="2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7" idx="1"/>
          </p:cNvCxnSpPr>
          <p:nvPr/>
        </p:nvCxnSpPr>
        <p:spPr>
          <a:xfrm flipV="1">
            <a:off x="5614990" y="3000361"/>
            <a:ext cx="800095" cy="2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9" idx="1"/>
          </p:cNvCxnSpPr>
          <p:nvPr/>
        </p:nvCxnSpPr>
        <p:spPr>
          <a:xfrm>
            <a:off x="8072434" y="3000362"/>
            <a:ext cx="814388" cy="8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2" name="Symphony-feat-Zara-Larsson-Official-Video-Clean-Bandi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109710" y="3220618"/>
            <a:ext cx="609600" cy="609600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11463339" y="3000360"/>
            <a:ext cx="72866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Loa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10481062" y="3526618"/>
            <a:ext cx="585789" cy="2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21713"/>
      </p:ext>
    </p:extLst>
  </p:cSld>
  <p:clrMapOvr>
    <a:masterClrMapping/>
  </p:clrMapOvr>
  <p:transition spd="slow">
    <p:fade/>
    <p:sndAc>
      <p:stSnd>
        <p:snd r:embed="rId4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15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70818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en-US" dirty="0" smtClean="0"/>
              <a:t>II – </a:t>
            </a:r>
            <a:r>
              <a:rPr lang="en-US" dirty="0" err="1" smtClean="0"/>
              <a:t>Sơ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khối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nguyên</a:t>
            </a:r>
            <a:r>
              <a:rPr lang="en-US" dirty="0" smtClean="0"/>
              <a:t> </a:t>
            </a:r>
            <a:r>
              <a:rPr lang="en-US" dirty="0" err="1" smtClean="0"/>
              <a:t>lí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máy</a:t>
            </a:r>
            <a:r>
              <a:rPr lang="en-US" dirty="0" smtClean="0"/>
              <a:t> </a:t>
            </a:r>
            <a:r>
              <a:rPr lang="en-US" dirty="0" err="1" smtClean="0"/>
              <a:t>tăng</a:t>
            </a:r>
            <a:r>
              <a:rPr lang="en-US" dirty="0" smtClean="0"/>
              <a:t> </a:t>
            </a:r>
            <a:r>
              <a:rPr lang="en-US" dirty="0" err="1" smtClean="0"/>
              <a:t>âm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(IC).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TDA2030, PC 1277H…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 descr="http://www.wellgainelectronics.com/ProductImages/ics_linear/SANYO-IC-LA4440%20SIP%2014PIN%20%202PCS%20W2P2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9920"/>
          <a:stretch>
            <a:fillRect/>
          </a:stretch>
        </p:blipFill>
        <p:spPr bwMode="auto">
          <a:xfrm>
            <a:off x="5654413" y="3786188"/>
            <a:ext cx="6537587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786188"/>
            <a:ext cx="5654413" cy="307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944085"/>
      </p:ext>
    </p:extLst>
  </p:cSld>
  <p:clrMapOvr>
    <a:masterClrMapping/>
  </p:clrMapOvr>
  <p:transition spd="slow">
    <p:fade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225"/>
            <a:ext cx="12192000" cy="1325563"/>
          </a:xfrm>
        </p:spPr>
        <p:txBody>
          <a:bodyPr/>
          <a:lstStyle/>
          <a:p>
            <a:r>
              <a:rPr lang="en-US" dirty="0" smtClean="0"/>
              <a:t>III – </a:t>
            </a:r>
            <a:r>
              <a:rPr lang="en-US" dirty="0" err="1" smtClean="0"/>
              <a:t>Nguyên</a:t>
            </a:r>
            <a:r>
              <a:rPr lang="en-US" dirty="0" smtClean="0"/>
              <a:t> </a:t>
            </a:r>
            <a:r>
              <a:rPr lang="en-US" dirty="0" err="1" smtClean="0"/>
              <a:t>lí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khối</a:t>
            </a:r>
            <a:r>
              <a:rPr lang="en-US" dirty="0" smtClean="0"/>
              <a:t> </a:t>
            </a:r>
            <a:r>
              <a:rPr lang="en-US" dirty="0" err="1" smtClean="0"/>
              <a:t>khuếch</a:t>
            </a:r>
            <a:r>
              <a:rPr lang="en-US" dirty="0" smtClean="0"/>
              <a:t> </a:t>
            </a:r>
            <a:r>
              <a:rPr lang="en-US" dirty="0" err="1" smtClean="0"/>
              <a:t>đại</a:t>
            </a:r>
            <a:r>
              <a:rPr lang="en-US" dirty="0" smtClean="0"/>
              <a:t>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suất</a:t>
            </a:r>
            <a:r>
              <a:rPr lang="en-US" dirty="0" smtClean="0"/>
              <a:t>.</a:t>
            </a:r>
            <a:endParaRPr lang="vi-VN" dirty="0"/>
          </a:p>
        </p:txBody>
      </p:sp>
      <p:pic>
        <p:nvPicPr>
          <p:cNvPr id="1026" name="Picture 2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974" y="733977"/>
            <a:ext cx="9474200" cy="4543426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382353" y="1513762"/>
                <a:ext cx="605742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4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2353" y="1513762"/>
                <a:ext cx="605742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039672" y="3358647"/>
                <a:ext cx="605742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4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9672" y="3358647"/>
                <a:ext cx="605742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202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00038" y="5691228"/>
            <a:ext cx="11672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Khi</a:t>
            </a:r>
            <a:r>
              <a:rPr lang="en-US" sz="3200" dirty="0" smtClean="0"/>
              <a:t> </a:t>
            </a:r>
            <a:r>
              <a:rPr lang="en-US" sz="3200" dirty="0" err="1" smtClean="0"/>
              <a:t>chưa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tín</a:t>
            </a:r>
            <a:r>
              <a:rPr lang="en-US" sz="3200" dirty="0" smtClean="0"/>
              <a:t> </a:t>
            </a:r>
            <a:r>
              <a:rPr lang="en-US" sz="3200" dirty="0" err="1" smtClean="0"/>
              <a:t>hiệu</a:t>
            </a:r>
            <a:r>
              <a:rPr lang="en-US" sz="3200" dirty="0" smtClean="0"/>
              <a:t> </a:t>
            </a:r>
            <a:r>
              <a:rPr lang="en-US" sz="3200" dirty="0" err="1" smtClean="0"/>
              <a:t>vào</a:t>
            </a:r>
            <a:r>
              <a:rPr lang="en-US" sz="3200" dirty="0" smtClean="0"/>
              <a:t> </a:t>
            </a:r>
            <a:r>
              <a:rPr lang="en-US" sz="3200" dirty="0" err="1" smtClean="0"/>
              <a:t>cả</a:t>
            </a:r>
            <a:r>
              <a:rPr lang="en-US" sz="3200" dirty="0" smtClean="0"/>
              <a:t> </a:t>
            </a:r>
            <a:r>
              <a:rPr lang="en-US" sz="3200" dirty="0" err="1" smtClean="0"/>
              <a:t>hai</a:t>
            </a:r>
            <a:r>
              <a:rPr lang="en-US" sz="3200" dirty="0" smtClean="0"/>
              <a:t> </a:t>
            </a:r>
            <a:r>
              <a:rPr lang="en-US" sz="3200" dirty="0" err="1" smtClean="0"/>
              <a:t>tranzito</a:t>
            </a:r>
            <a:r>
              <a:rPr lang="en-US" sz="3200" dirty="0" smtClean="0"/>
              <a:t> </a:t>
            </a:r>
            <a:r>
              <a:rPr lang="en-US" sz="3200" dirty="0" err="1" smtClean="0"/>
              <a:t>đều</a:t>
            </a:r>
            <a:r>
              <a:rPr lang="en-US" sz="3200" dirty="0" smtClean="0"/>
              <a:t> </a:t>
            </a:r>
            <a:r>
              <a:rPr lang="en-US" sz="3200" dirty="0" err="1" smtClean="0"/>
              <a:t>khóa</a:t>
            </a:r>
            <a:r>
              <a:rPr lang="en-US" sz="3200" dirty="0" smtClean="0"/>
              <a:t>, </a:t>
            </a:r>
            <a:r>
              <a:rPr lang="en-US" sz="3200" dirty="0" err="1" smtClean="0"/>
              <a:t>tín</a:t>
            </a:r>
            <a:r>
              <a:rPr lang="en-US" sz="3200" dirty="0" smtClean="0"/>
              <a:t> </a:t>
            </a:r>
            <a:r>
              <a:rPr lang="en-US" sz="3200" dirty="0" err="1" smtClean="0"/>
              <a:t>hiệu</a:t>
            </a:r>
            <a:r>
              <a:rPr lang="en-US" sz="3200" dirty="0" smtClean="0"/>
              <a:t> </a:t>
            </a:r>
            <a:r>
              <a:rPr lang="en-US" sz="3200" dirty="0" err="1" smtClean="0"/>
              <a:t>ra</a:t>
            </a:r>
            <a:r>
              <a:rPr lang="en-US" sz="3200" dirty="0" smtClean="0"/>
              <a:t> </a:t>
            </a:r>
            <a:r>
              <a:rPr lang="en-US" sz="3200" dirty="0" err="1" smtClean="0"/>
              <a:t>bằng</a:t>
            </a:r>
            <a:r>
              <a:rPr lang="en-US" sz="3200" dirty="0" smtClean="0"/>
              <a:t> 0. </a:t>
            </a:r>
            <a:endParaRPr lang="vi-VN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3259440" y="1428840"/>
              <a:ext cx="7456680" cy="20271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50080" y="1419480"/>
                <a:ext cx="7475400" cy="20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29390" y="4735551"/>
                <a:ext cx="10690485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Ở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nửa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kì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điện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âm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dẫn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khóa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nửa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cuộn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sơ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cấp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áp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𝐵𝐴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390" y="4735551"/>
                <a:ext cx="10690485" cy="2062103"/>
              </a:xfrm>
              <a:prstGeom prst="rect">
                <a:avLst/>
              </a:prstGeom>
              <a:blipFill rotWithShape="0">
                <a:blip r:embed="rId8"/>
                <a:stretch>
                  <a:fillRect l="-1425" t="-4142" b="-858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0953" y="5159776"/>
                <a:ext cx="11647357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Ở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nửa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kì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điện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B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âm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dẫn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khóa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nửa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cuộn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sơ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cấp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áp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𝐵𝐴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953" y="5159776"/>
                <a:ext cx="11647357" cy="1077218"/>
              </a:xfrm>
              <a:prstGeom prst="rect">
                <a:avLst/>
              </a:prstGeom>
              <a:blipFill rotWithShape="0">
                <a:blip r:embed="rId9"/>
                <a:stretch>
                  <a:fillRect l="-1361" t="-7910" r="-157" b="-169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34192" y="5289548"/>
                <a:ext cx="1068805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à  </m:t>
                    </m:r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điôt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Đ)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tạo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ban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à </m:t>
                    </m:r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việc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dirty="0" smtClean="0"/>
                  <a:t>.</a:t>
                </a:r>
                <a:endParaRPr lang="vi-VN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192" y="5289548"/>
                <a:ext cx="10688057" cy="954107"/>
              </a:xfrm>
              <a:prstGeom prst="rect">
                <a:avLst/>
              </a:prstGeom>
              <a:blipFill rotWithShape="0">
                <a:blip r:embed="rId10"/>
                <a:stretch>
                  <a:fillRect l="-1141" t="-7051" b="-173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1772900" y="628650"/>
            <a:ext cx="528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linkClick r:id="rId11" action="ppaction://hlinksldjump"/>
              </a:rPr>
              <a:t>.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727597601"/>
      </p:ext>
    </p:extLst>
  </p:cSld>
  <p:clrMapOvr>
    <a:masterClrMapping/>
  </p:clrMapOvr>
  <p:transition spd="slow">
    <p:fade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9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7" grpId="1"/>
      <p:bldP spid="9" grpId="0"/>
      <p:bldP spid="9" grpId="1"/>
      <p:bldP spid="10" grpId="0" build="allAtOnce"/>
      <p:bldP spid="12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3" y="925512"/>
            <a:ext cx="11353800" cy="5032375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+mj-lt"/>
              </a:rPr>
              <a:t>Chức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năng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của</a:t>
            </a:r>
            <a:r>
              <a:rPr lang="vi-VN" sz="3600" dirty="0">
                <a:latin typeface="+mj-lt"/>
              </a:rPr>
              <a:t> </a:t>
            </a:r>
            <a:r>
              <a:rPr lang="en-US" sz="3600" dirty="0" smtClean="0">
                <a:latin typeface="+mj-lt"/>
              </a:rPr>
              <a:t>k</a:t>
            </a:r>
            <a:r>
              <a:rPr lang="vi-VN" sz="3600" dirty="0" smtClean="0">
                <a:latin typeface="+mj-lt"/>
              </a:rPr>
              <a:t>hối </a:t>
            </a:r>
            <a:r>
              <a:rPr lang="vi-VN" sz="3600" dirty="0">
                <a:latin typeface="+mj-lt"/>
              </a:rPr>
              <a:t>mạch vào: </a:t>
            </a:r>
            <a:endParaRPr lang="en-US" sz="3600" dirty="0" smtClean="0">
              <a:latin typeface="+mj-lt"/>
            </a:endParaRPr>
          </a:p>
          <a:p>
            <a:pPr marL="0" indent="0">
              <a:buNone/>
            </a:pPr>
            <a:r>
              <a:rPr lang="en-US" sz="3600" dirty="0">
                <a:latin typeface="+mj-lt"/>
              </a:rPr>
              <a:t>T</a:t>
            </a:r>
            <a:r>
              <a:rPr lang="vi-VN" sz="3600" dirty="0" smtClean="0">
                <a:latin typeface="+mj-lt"/>
              </a:rPr>
              <a:t>iếp </a:t>
            </a:r>
            <a:r>
              <a:rPr lang="vi-VN" sz="3600" dirty="0">
                <a:latin typeface="+mj-lt"/>
              </a:rPr>
              <a:t>nhận tín hiệu âm tần từ các nguồn khác nhau như micrô, đĩa hát,băng casset…điều chỉnh tín hiệu đó cho phù hợp với máy.</a:t>
            </a:r>
          </a:p>
        </p:txBody>
      </p:sp>
      <p:sp>
        <p:nvSpPr>
          <p:cNvPr id="2" name="Right Arrow 1">
            <a:hlinkClick r:id="rId2" action="ppaction://hlinksldjump"/>
          </p:cNvPr>
          <p:cNvSpPr/>
          <p:nvPr/>
        </p:nvSpPr>
        <p:spPr>
          <a:xfrm rot="10800000">
            <a:off x="9525" y="6100763"/>
            <a:ext cx="485775" cy="500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037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408</Words>
  <Application>Microsoft Office PowerPoint</Application>
  <PresentationFormat>Custom</PresentationFormat>
  <Paragraphs>51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I – Khái niệm về máy tăng âm</vt:lpstr>
      <vt:lpstr>PowerPoint Presentation</vt:lpstr>
      <vt:lpstr>I – Khái niệm về máy tăng âm</vt:lpstr>
      <vt:lpstr>II – Sơ đồ khối và nguyên lí làm việc của máy tăng âm</vt:lpstr>
      <vt:lpstr>PowerPoint Presentation</vt:lpstr>
      <vt:lpstr>II – Sơ đồ khối và nguyên lí làm việc của máy tăng âm</vt:lpstr>
      <vt:lpstr>III – Nguyên lí hoạt động của khối khuếch đại công suất.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 everybody</dc:title>
  <dc:creator>Huy Nguyen</dc:creator>
  <cp:lastModifiedBy>Admin</cp:lastModifiedBy>
  <cp:revision>32</cp:revision>
  <dcterms:created xsi:type="dcterms:W3CDTF">2018-01-21T12:13:37Z</dcterms:created>
  <dcterms:modified xsi:type="dcterms:W3CDTF">2019-12-30T01:55:00Z</dcterms:modified>
</cp:coreProperties>
</file>