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351" r:id="rId4"/>
    <p:sldId id="360" r:id="rId5"/>
    <p:sldId id="361" r:id="rId6"/>
    <p:sldId id="362" r:id="rId7"/>
    <p:sldId id="364" r:id="rId8"/>
    <p:sldId id="366" r:id="rId9"/>
    <p:sldId id="367" r:id="rId10"/>
    <p:sldId id="368" r:id="rId11"/>
    <p:sldId id="359" r:id="rId12"/>
    <p:sldId id="350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2D050"/>
    <a:srgbClr val="ECECE4"/>
    <a:srgbClr val="ACAD87"/>
    <a:srgbClr val="42F2EE"/>
    <a:srgbClr val="66FF66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8035-6C98-4B79-97C3-68627DE2F49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D79B3-6DB7-4AE2-8875-30A36526B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88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BE43D3-F21D-4E29-B911-36891790C6D8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EFAC0E-C002-4142-B626-B24A2D60C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11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FAC0E-C002-4142-B626-B24A2D60C32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1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33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2192-31E9-4392-BE7F-9302C1428ED9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2080" y="6356350"/>
            <a:ext cx="44196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F6E16-0C41-4E10-86E1-FD8C9AD64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2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8536-1113-4CF2-ABEC-A6BC06CA051E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3002-4DE1-46A0-8078-CC76C8FA8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4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7A7F0-0764-4DA5-828F-9C287ABBD026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47DB2-03B3-48B6-9F4E-0D81C2FE3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40C45-B9EF-4C34-9267-D166EAE5AFB7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4160" y="6356350"/>
            <a:ext cx="44196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54E3-097B-4ABE-8435-8DE80CA36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4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CCAF-7AC7-42D3-B6D1-C989B6F54BE2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1EB5-664D-4F6F-9880-98A30103A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EAE2-4CAA-46A4-A566-8FE504A7CF32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8476D-14FA-4C7D-AC20-E456E8D76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0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304CA-B4E9-4B1B-8B68-C0C682237B65}" type="datetime1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B36A-1FD7-42D6-9782-E2FFE5929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8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A037-2C0C-40AD-B544-2DC6E8C43D0A}" type="datetime1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8359-9CD7-4B2F-A9E9-BC963BF1F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0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4A37-4B23-4439-906C-DB3C4C21E4B0}" type="datetime1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3A77-D4F1-4BF4-837C-8B68F4E3A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4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5B3D-C962-4A1B-B8AC-C3601674E3EF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784D-5AF0-4F27-87BB-F43CD9A0E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9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60A96-B83C-461A-9819-BF04DD4DE080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C98C-C23F-4E06-B5F9-BD1AD2AA1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C03D48-3603-4836-BCBB-E210EB5E213B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2541D7-73E6-4982-B12C-E189299F8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17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4.jpeg"/><Relationship Id="rId7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slide" Target="slide6.xml"/><Relationship Id="rId5" Type="http://schemas.openxmlformats.org/officeDocument/2006/relationships/image" Target="../media/image12.png"/><Relationship Id="rId10" Type="http://schemas.openxmlformats.org/officeDocument/2006/relationships/image" Target="../media/image32.jpeg"/><Relationship Id="rId4" Type="http://schemas.openxmlformats.org/officeDocument/2006/relationships/image" Target="../media/image15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slide" Target="slide6.xml"/><Relationship Id="rId4" Type="http://schemas.openxmlformats.org/officeDocument/2006/relationships/image" Target="../media/image15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jpeg"/><Relationship Id="rId7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2.png"/><Relationship Id="rId10" Type="http://schemas.openxmlformats.org/officeDocument/2006/relationships/slide" Target="slide6.xml"/><Relationship Id="rId4" Type="http://schemas.openxmlformats.org/officeDocument/2006/relationships/image" Target="../media/image15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4.jpeg"/><Relationship Id="rId7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2.png"/><Relationship Id="rId10" Type="http://schemas.openxmlformats.org/officeDocument/2006/relationships/slide" Target="slide6.xml"/><Relationship Id="rId4" Type="http://schemas.openxmlformats.org/officeDocument/2006/relationships/image" Target="../media/image15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02488" y="704850"/>
            <a:ext cx="2667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Phần Một</a:t>
            </a:r>
            <a:endParaRPr lang="en-US" alt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1744663" y="1612900"/>
            <a:ext cx="8991600" cy="1004888"/>
          </a:xfrm>
        </p:spPr>
        <p:txBody>
          <a:bodyPr anchor="ctr"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alt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 ĐIỆN TỬ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513013"/>
            <a:ext cx="6432550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51920" y="6421120"/>
            <a:ext cx="401320" cy="300355"/>
          </a:xfrm>
        </p:spPr>
        <p:txBody>
          <a:bodyPr/>
          <a:lstStyle/>
          <a:p>
            <a:pPr>
              <a:defRPr/>
            </a:pPr>
            <a:fld id="{E7DF6E16-0C41-4E10-86E1-FD8C9AD648C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520700" y="749300"/>
            <a:ext cx="11641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DỤNG: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MẠCH ĐIỆN TỬ CƠ BẢN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D54E3-097B-4ABE-8435-8DE80CA369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Smart Tivi Sony 4K 43 inch KD-43X7000G - Điện Máy 8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t="1766" r="1772" b="14184"/>
          <a:stretch/>
        </p:blipFill>
        <p:spPr bwMode="auto">
          <a:xfrm>
            <a:off x="2993457" y="1395412"/>
            <a:ext cx="8946799" cy="52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5" descr="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80" y="4664956"/>
            <a:ext cx="647801" cy="19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7" descr="Water droplets"/>
          <p:cNvSpPr>
            <a:spLocks noChangeArrowheads="1"/>
          </p:cNvSpPr>
          <p:nvPr/>
        </p:nvSpPr>
        <p:spPr bwMode="auto">
          <a:xfrm>
            <a:off x="3129308" y="1487896"/>
            <a:ext cx="8690515" cy="49417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prstClr val="black"/>
                </a:solidFill>
              </a:rPr>
              <a:t>MỘT SỐ THIẾT BỊ </a:t>
            </a:r>
          </a:p>
          <a:p>
            <a:pPr algn="ctr"/>
            <a:r>
              <a:rPr lang="en-US" sz="4000" b="1">
                <a:solidFill>
                  <a:prstClr val="black"/>
                </a:solidFill>
              </a:rPr>
              <a:t>ĐIỀU KHIỂN TÍN HIỆU</a:t>
            </a:r>
          </a:p>
        </p:txBody>
      </p:sp>
      <p:sp>
        <p:nvSpPr>
          <p:cNvPr id="14" name="Oval 68"/>
          <p:cNvSpPr>
            <a:spLocks noChangeArrowheads="1"/>
          </p:cNvSpPr>
          <p:nvPr/>
        </p:nvSpPr>
        <p:spPr bwMode="auto">
          <a:xfrm>
            <a:off x="11570320" y="6452287"/>
            <a:ext cx="134317" cy="128584"/>
          </a:xfrm>
          <a:prstGeom prst="ellipse">
            <a:avLst/>
          </a:prstGeom>
          <a:solidFill>
            <a:srgbClr val="66FF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63" y="5288402"/>
            <a:ext cx="487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Nhật Bản ban hành điều lệ hạn chế thời gian trẻ em chơi game tại nhà |  VOV.V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07" y="1487894"/>
            <a:ext cx="8690515" cy="494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ách khắc phục Remote Xe oto điện trẻ em không điều khiển được -  Xeotodientreem.or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06" y="1487894"/>
            <a:ext cx="8690516" cy="494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Flycam Máy Bay Không Người Lái Drone, Máy Ảnh Đồ Chơi Quà Tặng UAV Pixel  200W Chụp Ảnh Trên Không Wi-Fi | Shopee Việt Nam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05" y="1499861"/>
            <a:ext cx="8690517" cy="492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Trò chơi điện tử đua xe máy mô hình GAME-601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05" y="1487892"/>
            <a:ext cx="8690518" cy="494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Mình bất ngờ vì Game đua xe mô phỏng bây giờ quá chân thật | Tinh tế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04" y="1487891"/>
            <a:ext cx="8690518" cy="493271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Action Button: Home 25">
            <a:hlinkClick r:id="rId11" action="ppaction://hlinksldjump" highlightClick="1"/>
          </p:cNvPr>
          <p:cNvSpPr/>
          <p:nvPr/>
        </p:nvSpPr>
        <p:spPr>
          <a:xfrm>
            <a:off x="125128" y="6429675"/>
            <a:ext cx="395572" cy="29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2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7" presetClass="emph" presetSubtype="0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7" presetClass="emph" presetSubtype="0" fill="remove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520700" y="701175"/>
            <a:ext cx="11641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LOẠI: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MẠCH ĐIỆN TỬ CƠ BẢN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D54E3-097B-4ABE-8435-8DE80CA369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02697" y="1222407"/>
            <a:ext cx="874229" cy="5595318"/>
          </a:xfrm>
          <a:prstGeom prst="roundRect">
            <a:avLst/>
          </a:prstGeom>
          <a:solidFill>
            <a:srgbClr val="ECEC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ĐIỆN TỬ ĐIỀU KHIỂN</a:t>
            </a:r>
            <a:endParaRPr lang="en-US" sz="3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 rot="5400000">
            <a:off x="3135529" y="793032"/>
            <a:ext cx="1482288" cy="2590799"/>
          </a:xfrm>
          <a:prstGeom prst="flowChartTerminator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</a:t>
            </a:r>
          </a:p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</a:t>
            </a:r>
          </a:p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suất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3135528" y="2723665"/>
            <a:ext cx="1482289" cy="2590801"/>
          </a:xfrm>
          <a:prstGeom prst="flowChartTerminator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</a:t>
            </a:r>
          </a:p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</a:t>
            </a:r>
          </a:p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chức năng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 rot="5400000">
            <a:off x="3135529" y="4654298"/>
            <a:ext cx="1482289" cy="2590801"/>
          </a:xfrm>
          <a:prstGeom prst="flowChartTerminator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</a:t>
            </a:r>
          </a:p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mức độ</a:t>
            </a:r>
          </a:p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tự động hóa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7424" y="1347287"/>
            <a:ext cx="5343525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suất lớn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7425" y="2309700"/>
            <a:ext cx="5343525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suất nhỏ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7423" y="5208554"/>
            <a:ext cx="5343525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 khiển cứng bằng mạch điện tử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67423" y="6163220"/>
            <a:ext cx="5343525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 khiển có lập trình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7425" y="3272112"/>
            <a:ext cx="5343525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 khiển tín hiệu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7425" y="4236989"/>
            <a:ext cx="5343525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 khiển tốc độ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548514" y="1487422"/>
            <a:ext cx="51514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0"/>
              <a:t>KẾT THÚC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85" y="6232525"/>
            <a:ext cx="487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D54E3-097B-4ABE-8435-8DE80CA369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MẠCH ĐIỆN TỬ CƠ BẢN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2989" y="1822451"/>
            <a:ext cx="1798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13: 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0" y="104775"/>
            <a:ext cx="115728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4400" b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3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MẠCH ĐIỆN TỬ ĐIỀU KHIỂN CƠ BẢN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85750" y="2068513"/>
            <a:ext cx="1154430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4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KHÁI NIỆM VỀ MẠCH </a:t>
            </a:r>
            <a:r>
              <a:rPr lang="en-US" sz="4000" b="1">
                <a:solidFill>
                  <a:srgbClr val="FF0000"/>
                </a:solidFill>
                <a:cs typeface="Times New Roman" panose="02020603050405020304" pitchFamily="18" charset="0"/>
              </a:rPr>
              <a:t>ĐIỆN TỬ </a:t>
            </a:r>
            <a:r>
              <a:rPr lang="en-US" sz="4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ĐIỀU KHIỂN ĐƠN </a:t>
            </a:r>
            <a:r>
              <a:rPr lang="en-US" sz="4000" b="1">
                <a:solidFill>
                  <a:srgbClr val="FF0000"/>
                </a:solidFill>
                <a:cs typeface="Times New Roman" panose="02020603050405020304" pitchFamily="18" charset="0"/>
              </a:rPr>
              <a:t>GIẢN</a:t>
            </a:r>
            <a:endParaRPr 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2875" y="4090988"/>
            <a:ext cx="119253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  <a:p>
            <a:pPr defTabSz="9144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khái niệm, công dụng và phân loại mạch điện tử điều khiển.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D54E3-097B-4ABE-8435-8DE80CA369E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520700" y="749300"/>
            <a:ext cx="11641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: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5" y="1395413"/>
            <a:ext cx="10944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32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defRPr>
            </a:lvl1pPr>
            <a:lvl2pPr marL="1314450" lvl="1" indent="-571500">
              <a:lnSpc>
                <a:spcPct val="150000"/>
              </a:lnSpc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2pPr>
          </a:lstStyle>
          <a:p>
            <a:r>
              <a:rPr lang="en-US" b="0" smtClean="0">
                <a:solidFill>
                  <a:schemeClr val="tx1"/>
                </a:solidFill>
                <a:latin typeface="Times New Roman" panose="02020603050405020304" pitchFamily="18" charset="0"/>
              </a:rPr>
              <a:t>- Để đáp ứng yêu cầu về tự đông hóa cần phải có các mạch điện tử điều khiển.</a:t>
            </a:r>
            <a:endParaRPr lang="en-US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MẠCH ĐIỆN TỬ CƠ BẢN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964" y="2547284"/>
            <a:ext cx="2752090" cy="2766119"/>
            <a:chOff x="848360" y="2472631"/>
            <a:chExt cx="2856230" cy="3225562"/>
          </a:xfrm>
        </p:grpSpPr>
        <p:pic>
          <p:nvPicPr>
            <p:cNvPr id="6" name="Picture 5" descr="MẠCH ĐIỆN TỬ ĐIỀU KHIỂN TÍN HIỆU】 được đánh giá tốt nhất 2021 - 123MUA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360" y="2472631"/>
              <a:ext cx="2856230" cy="28562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438275" y="5328861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TI VI</a:t>
              </a: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94397" y="2528234"/>
            <a:ext cx="2857500" cy="2766119"/>
            <a:chOff x="4324350" y="2472631"/>
            <a:chExt cx="2876550" cy="3225562"/>
          </a:xfrm>
        </p:grpSpPr>
        <p:pic>
          <p:nvPicPr>
            <p:cNvPr id="8" name="Picture 7" descr="Mạch điều khiển quạt đa năng cho mọi loại quạt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4" r="13024"/>
            <a:stretch/>
          </p:blipFill>
          <p:spPr bwMode="auto">
            <a:xfrm>
              <a:off x="4324350" y="2472631"/>
              <a:ext cx="2876550" cy="2856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767262" y="5328861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QUẠT</a:t>
              </a:r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52760" y="2526606"/>
            <a:ext cx="2781300" cy="2766119"/>
            <a:chOff x="7924800" y="2472631"/>
            <a:chExt cx="2867025" cy="3246855"/>
          </a:xfrm>
        </p:grpSpPr>
        <p:pic>
          <p:nvPicPr>
            <p:cNvPr id="9" name="Picture 8" descr="Mạch Điều Khiển Cửa Cuốn Điện Từ Thông Minh Ngày Nay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95" r="16928"/>
            <a:stretch/>
          </p:blipFill>
          <p:spPr bwMode="auto">
            <a:xfrm>
              <a:off x="7924800" y="2472631"/>
              <a:ext cx="2867025" cy="28562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8443912" y="5350154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CỦA CUỐN</a:t>
              </a: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991124" y="2526606"/>
            <a:ext cx="2733039" cy="2805838"/>
            <a:chOff x="7324249" y="2469456"/>
            <a:chExt cx="2733039" cy="2805838"/>
          </a:xfrm>
        </p:grpSpPr>
        <p:pic>
          <p:nvPicPr>
            <p:cNvPr id="14" name="Picture 13" descr="Điều khiển từ xa 27mhz 5 kênh điều khiển 3 động cơ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4249" y="2469456"/>
              <a:ext cx="2733039" cy="24365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7725975" y="4905962"/>
              <a:ext cx="21948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mtClean="0"/>
                <a:t>ĐIỀU KHIỂN TỪ XA…..</a:t>
              </a: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42901" y="5562600"/>
            <a:ext cx="1170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0" indent="-517525" defTabSz="457200"/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vi-VN" sz="320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Mạch 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điện tử thực hiện chức năng điều khiể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các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thiết bị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là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việc 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gọi là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mạch điện tử điều khiển.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D54E3-097B-4ABE-8435-8DE80CA369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8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25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25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25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25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520700" y="749300"/>
            <a:ext cx="11641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: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5" y="1395413"/>
            <a:ext cx="10944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32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defRPr>
            </a:lvl1pPr>
            <a:lvl2pPr marL="1314450" lvl="1" indent="-571500">
              <a:lnSpc>
                <a:spcPct val="150000"/>
              </a:lnSpc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2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b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SƠ ĐỒ KHỐI:</a:t>
            </a:r>
            <a:endParaRPr lang="en-US" b="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MẠCH ĐIỆN TỬ CƠ BẢN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74"/>
          <p:cNvSpPr>
            <a:spLocks noChangeArrowheads="1"/>
          </p:cNvSpPr>
          <p:nvPr/>
        </p:nvSpPr>
        <p:spPr bwMode="auto">
          <a:xfrm>
            <a:off x="3591560" y="3302169"/>
            <a:ext cx="2281090" cy="1320631"/>
          </a:xfrm>
          <a:prstGeom prst="rect">
            <a:avLst/>
          </a:prstGeom>
          <a:solidFill>
            <a:srgbClr val="993366">
              <a:alpha val="64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MĐTĐK</a:t>
            </a:r>
          </a:p>
        </p:txBody>
      </p:sp>
      <p:sp>
        <p:nvSpPr>
          <p:cNvPr id="22" name="Rectangle 75"/>
          <p:cNvSpPr>
            <a:spLocks noChangeArrowheads="1"/>
          </p:cNvSpPr>
          <p:nvPr/>
        </p:nvSpPr>
        <p:spPr bwMode="auto">
          <a:xfrm>
            <a:off x="8753350" y="3313881"/>
            <a:ext cx="2281090" cy="1320631"/>
          </a:xfrm>
          <a:prstGeom prst="rect">
            <a:avLst/>
          </a:prstGeom>
          <a:solidFill>
            <a:srgbClr val="993366">
              <a:alpha val="64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ĐTĐK</a:t>
            </a:r>
          </a:p>
        </p:txBody>
      </p:sp>
      <p:sp>
        <p:nvSpPr>
          <p:cNvPr id="23" name="Line 76"/>
          <p:cNvSpPr>
            <a:spLocks noChangeShapeType="1"/>
          </p:cNvSpPr>
          <p:nvPr/>
        </p:nvSpPr>
        <p:spPr bwMode="auto">
          <a:xfrm>
            <a:off x="4732103" y="2704665"/>
            <a:ext cx="2" cy="60028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Line 77"/>
          <p:cNvSpPr>
            <a:spLocks noChangeShapeType="1"/>
          </p:cNvSpPr>
          <p:nvPr/>
        </p:nvSpPr>
        <p:spPr bwMode="auto">
          <a:xfrm>
            <a:off x="9765715" y="2701882"/>
            <a:ext cx="2" cy="60028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Line 78"/>
          <p:cNvSpPr>
            <a:spLocks noChangeShapeType="1"/>
          </p:cNvSpPr>
          <p:nvPr/>
        </p:nvSpPr>
        <p:spPr bwMode="auto">
          <a:xfrm flipV="1">
            <a:off x="4732099" y="2685852"/>
            <a:ext cx="5033613" cy="1881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Text Box 79"/>
          <p:cNvSpPr txBox="1">
            <a:spLocks noChangeArrowheads="1"/>
          </p:cNvSpPr>
          <p:nvPr/>
        </p:nvSpPr>
        <p:spPr bwMode="auto">
          <a:xfrm>
            <a:off x="3017519" y="5295334"/>
            <a:ext cx="70408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Hình 13- 1. Sơ đồ khối tổng quát của mạch điện tử điều khiển.</a:t>
            </a:r>
          </a:p>
        </p:txBody>
      </p:sp>
      <p:sp>
        <p:nvSpPr>
          <p:cNvPr id="27" name="Line 80"/>
          <p:cNvSpPr>
            <a:spLocks noChangeShapeType="1"/>
          </p:cNvSpPr>
          <p:nvPr/>
        </p:nvSpPr>
        <p:spPr bwMode="auto">
          <a:xfrm>
            <a:off x="1547029" y="4212903"/>
            <a:ext cx="2031952" cy="2889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 Box 81"/>
          <p:cNvSpPr txBox="1">
            <a:spLocks noChangeArrowheads="1"/>
          </p:cNvSpPr>
          <p:nvPr/>
        </p:nvSpPr>
        <p:spPr bwMode="auto">
          <a:xfrm>
            <a:off x="1718707" y="3628128"/>
            <a:ext cx="1722119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Tín hiệu vào</a:t>
            </a:r>
          </a:p>
        </p:txBody>
      </p:sp>
      <p:sp>
        <p:nvSpPr>
          <p:cNvPr id="29" name="Line 82"/>
          <p:cNvSpPr>
            <a:spLocks noChangeShapeType="1"/>
          </p:cNvSpPr>
          <p:nvPr/>
        </p:nvSpPr>
        <p:spPr bwMode="auto">
          <a:xfrm>
            <a:off x="5872650" y="4241797"/>
            <a:ext cx="2880700" cy="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" name="AutoShape 8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99538" y="5291350"/>
            <a:ext cx="480229" cy="480229"/>
          </a:xfrm>
          <a:prstGeom prst="actionButtonForwardNex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Line 84"/>
          <p:cNvSpPr>
            <a:spLocks noChangeShapeType="1"/>
          </p:cNvSpPr>
          <p:nvPr/>
        </p:nvSpPr>
        <p:spPr bwMode="auto">
          <a:xfrm>
            <a:off x="1547027" y="4212903"/>
            <a:ext cx="2031953" cy="288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Rectangle 85"/>
          <p:cNvSpPr>
            <a:spLocks noChangeArrowheads="1"/>
          </p:cNvSpPr>
          <p:nvPr/>
        </p:nvSpPr>
        <p:spPr bwMode="auto">
          <a:xfrm>
            <a:off x="3591560" y="3302169"/>
            <a:ext cx="2281090" cy="1320631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Xử lí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Khuếch đại</a:t>
            </a:r>
          </a:p>
        </p:txBody>
      </p:sp>
      <p:sp>
        <p:nvSpPr>
          <p:cNvPr id="33" name="Rectangle 86"/>
          <p:cNvSpPr>
            <a:spLocks noChangeArrowheads="1"/>
          </p:cNvSpPr>
          <p:nvPr/>
        </p:nvSpPr>
        <p:spPr bwMode="auto">
          <a:xfrm>
            <a:off x="8742680" y="3302169"/>
            <a:ext cx="2281090" cy="1320631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Thực hiện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lệnh</a:t>
            </a:r>
          </a:p>
        </p:txBody>
      </p:sp>
      <p:sp>
        <p:nvSpPr>
          <p:cNvPr id="34" name="Line 87"/>
          <p:cNvSpPr>
            <a:spLocks noChangeShapeType="1"/>
          </p:cNvSpPr>
          <p:nvPr/>
        </p:nvSpPr>
        <p:spPr bwMode="auto">
          <a:xfrm>
            <a:off x="5883320" y="4241797"/>
            <a:ext cx="2859360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 Box 88"/>
          <p:cNvSpPr txBox="1">
            <a:spLocks noChangeArrowheads="1"/>
          </p:cNvSpPr>
          <p:nvPr/>
        </p:nvSpPr>
        <p:spPr bwMode="auto">
          <a:xfrm>
            <a:off x="6052012" y="2263458"/>
            <a:ext cx="19439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Tín hiệu phản hồi</a:t>
            </a:r>
          </a:p>
        </p:txBody>
      </p:sp>
      <p:sp>
        <p:nvSpPr>
          <p:cNvPr id="36" name="Line 89"/>
          <p:cNvSpPr>
            <a:spLocks noChangeShapeType="1"/>
          </p:cNvSpPr>
          <p:nvPr/>
        </p:nvSpPr>
        <p:spPr bwMode="auto">
          <a:xfrm flipV="1">
            <a:off x="4732093" y="2681535"/>
            <a:ext cx="5033619" cy="18813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Line 90"/>
          <p:cNvSpPr>
            <a:spLocks noChangeShapeType="1"/>
          </p:cNvSpPr>
          <p:nvPr/>
        </p:nvSpPr>
        <p:spPr bwMode="auto">
          <a:xfrm>
            <a:off x="4732100" y="2697565"/>
            <a:ext cx="2" cy="600287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" name="Line 91"/>
          <p:cNvSpPr>
            <a:spLocks noChangeShapeType="1"/>
          </p:cNvSpPr>
          <p:nvPr/>
        </p:nvSpPr>
        <p:spPr bwMode="auto">
          <a:xfrm>
            <a:off x="9765718" y="2666267"/>
            <a:ext cx="2" cy="600287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D54E3-097B-4ABE-8435-8DE80CA369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9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17" y="1322626"/>
            <a:ext cx="8053137" cy="50861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520700" y="749300"/>
            <a:ext cx="11641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: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MẠCH ĐIỆN TỬ CƠ BẢN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17" y="1322626"/>
            <a:ext cx="8053137" cy="50861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2673417" y="6449717"/>
            <a:ext cx="9218723" cy="3762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Hình 13- 2a. Mô hình điều khiển trong công nghiệp từ máy t</a:t>
            </a:r>
            <a:r>
              <a:rPr kumimoji="0" lang="en-US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í</a:t>
            </a:r>
            <a:r>
              <a:rPr kumimoji="0" lang="en-US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nh.</a:t>
            </a: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660400" y="1395413"/>
            <a:ext cx="206248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Ví dụ</a:t>
            </a: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: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3200" b="1" kern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 SGK)</a:t>
            </a:r>
            <a:endParaRPr kumimoji="0" lang="en-US" altLang="en-US" sz="3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42" name="Picture 39" descr="m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17" y="1322626"/>
            <a:ext cx="8053137" cy="50861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2825818" y="6435430"/>
            <a:ext cx="9006798" cy="3762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Hình 13- 2b. Điều khiển máy gia công kim loại CNC.</a:t>
            </a: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2749617" y="6449717"/>
            <a:ext cx="8794873" cy="3762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Hình 13- 2c. Điều khiển động cơ bước.</a:t>
            </a:r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2978218" y="6449717"/>
            <a:ext cx="8371024" cy="3762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Hình 13- 2d. Điều khiển đèn tín hiệu giao thông.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417" y="1322626"/>
            <a:ext cx="8053136" cy="5086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0842">
            <a:off x="619291" y="1732996"/>
            <a:ext cx="487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/>
      <p:bldP spid="41" grpId="1"/>
      <p:bldP spid="43" grpId="0" animBg="1"/>
      <p:bldP spid="43" grpId="1" animBg="1"/>
      <p:bldP spid="44" grpId="0" animBg="1"/>
      <p:bldP spid="44" grpId="1" animBg="1"/>
      <p:bldP spid="47" grpId="0" animBg="1"/>
      <p:bldP spid="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520700" y="749300"/>
            <a:ext cx="11641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DỤNG: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MẠCH ĐIỆN TỬ CƠ BẢN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D54E3-097B-4ABE-8435-8DE80CA369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435509" y="2578153"/>
            <a:ext cx="7007942" cy="2800767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Điều khiển tín hiệu.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Tự động hoá máy móc, thiết bị.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Điều khiển các thiết bị điện dân dụng.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Điều khiển trò chơi, giải trí.</a:t>
            </a:r>
          </a:p>
        </p:txBody>
      </p:sp>
      <p:sp>
        <p:nvSpPr>
          <p:cNvPr id="20" name="Oval 2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023555" y="2578153"/>
            <a:ext cx="533400" cy="533400"/>
          </a:xfrm>
          <a:prstGeom prst="ellipse">
            <a:avLst/>
          </a:prstGeom>
          <a:gradFill rotWithShape="1">
            <a:gsLst>
              <a:gs pos="0">
                <a:srgbClr val="FF33CC">
                  <a:gamma/>
                  <a:tint val="0"/>
                  <a:invGamma/>
                </a:srgbClr>
              </a:gs>
              <a:gs pos="100000">
                <a:srgbClr val="FF33CC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VD</a:t>
            </a:r>
          </a:p>
        </p:txBody>
      </p:sp>
      <p:sp>
        <p:nvSpPr>
          <p:cNvPr id="21" name="Oval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023555" y="3349298"/>
            <a:ext cx="533400" cy="533400"/>
          </a:xfrm>
          <a:prstGeom prst="ellipse">
            <a:avLst/>
          </a:prstGeom>
          <a:gradFill rotWithShape="1">
            <a:gsLst>
              <a:gs pos="0">
                <a:srgbClr val="FF33CC">
                  <a:gamma/>
                  <a:tint val="0"/>
                  <a:invGamma/>
                </a:srgbClr>
              </a:gs>
              <a:gs pos="100000">
                <a:srgbClr val="FF33CC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VD</a:t>
            </a:r>
          </a:p>
        </p:txBody>
      </p:sp>
      <p:sp>
        <p:nvSpPr>
          <p:cNvPr id="22" name="Oval 2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023555" y="41216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33CC">
                  <a:gamma/>
                  <a:tint val="0"/>
                  <a:invGamma/>
                </a:srgbClr>
              </a:gs>
              <a:gs pos="100000">
                <a:srgbClr val="FF33CC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VD</a:t>
            </a:r>
          </a:p>
        </p:txBody>
      </p:sp>
      <p:sp>
        <p:nvSpPr>
          <p:cNvPr id="23" name="Oval 2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023555" y="488791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33CC">
                  <a:gamma/>
                  <a:tint val="0"/>
                  <a:invGamma/>
                </a:srgbClr>
              </a:gs>
              <a:gs pos="100000">
                <a:srgbClr val="FF33CC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VD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602225" y="1402617"/>
            <a:ext cx="11009671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smtClean="0">
                <a:solidFill>
                  <a:srgbClr val="000000"/>
                </a:solidFill>
                <a:latin typeface="Times New Roman" panose="02020603050405020304" pitchFamily="18" charset="0"/>
              </a:rPr>
              <a:t>Mạch 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điện tử điều khiển giữ vai trò quan trọng trong nhiều lĩnh vực của 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đời </a:t>
            </a:r>
            <a:r>
              <a:rPr lang="en-US" altLang="en-US" sz="3200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sống: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49973" y="2622603"/>
            <a:ext cx="6060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49973" y="3439397"/>
            <a:ext cx="6060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49973" y="4243962"/>
            <a:ext cx="6060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06738" y="4935424"/>
            <a:ext cx="6060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1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3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50"/>
                            </p:stCondLst>
                            <p:childTnLst>
                              <p:par>
                                <p:cTn id="46" presetID="3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3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750"/>
                            </p:stCondLst>
                            <p:childTnLst>
                              <p:par>
                                <p:cTn id="60" presetID="3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520700" y="749300"/>
            <a:ext cx="11641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DỤNG: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MẠCH ĐIỆN TỬ CƠ BẢN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D54E3-097B-4ABE-8435-8DE80CA369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Smart Tivi Sony 4K 43 inch KD-43X7000G - Điện Máy 8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t="1766" r="1772" b="14184"/>
          <a:stretch/>
        </p:blipFill>
        <p:spPr bwMode="auto">
          <a:xfrm>
            <a:off x="2993457" y="1395412"/>
            <a:ext cx="8946799" cy="52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5" descr="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80" y="4664956"/>
            <a:ext cx="647801" cy="19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7" descr="Water droplets"/>
          <p:cNvSpPr>
            <a:spLocks noChangeArrowheads="1"/>
          </p:cNvSpPr>
          <p:nvPr/>
        </p:nvSpPr>
        <p:spPr bwMode="auto">
          <a:xfrm>
            <a:off x="3129308" y="1487896"/>
            <a:ext cx="8690515" cy="49417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/>
              <a:t>MỘT SỐ THIẾT BỊ </a:t>
            </a:r>
          </a:p>
          <a:p>
            <a:pPr algn="ctr"/>
            <a:r>
              <a:rPr lang="en-US" sz="4000" b="1"/>
              <a:t>ĐIỀU KHIỂN TÍN HIỆU</a:t>
            </a:r>
          </a:p>
        </p:txBody>
      </p:sp>
      <p:sp>
        <p:nvSpPr>
          <p:cNvPr id="14" name="Oval 68"/>
          <p:cNvSpPr>
            <a:spLocks noChangeArrowheads="1"/>
          </p:cNvSpPr>
          <p:nvPr/>
        </p:nvSpPr>
        <p:spPr bwMode="auto">
          <a:xfrm>
            <a:off x="11570320" y="6452287"/>
            <a:ext cx="134317" cy="128584"/>
          </a:xfrm>
          <a:prstGeom prst="ellipse">
            <a:avLst/>
          </a:prstGeom>
          <a:solidFill>
            <a:srgbClr val="66FF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5" name="Picture 14" descr="đồng hồ đèn led treo tường ngoài trời - ATPro Corp - Nhà sản xuất phần mềm,  thiết bị công nghiệp hàng đầu Việt Na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08" y="1487896"/>
            <a:ext cx="8690515" cy="496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Giải pháp điều khiển tín hiệu giao thông thông minh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07" y="1492709"/>
            <a:ext cx="8690515" cy="493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Hành khách hết chói tai&amp;#39; với tiếng loa ở sân bay Tân Sơn Nhất | Tạp chí  Giao thông vận tải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06" y="1487894"/>
            <a:ext cx="8690516" cy="494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ác thiết bị báo cháy báo khói thông minh hiện nay là gì?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04" y="1487892"/>
            <a:ext cx="8690517" cy="4964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63" y="5288402"/>
            <a:ext cx="487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Home 1">
            <a:hlinkClick r:id="rId10" action="ppaction://hlinksldjump" highlightClick="1"/>
          </p:cNvPr>
          <p:cNvSpPr/>
          <p:nvPr/>
        </p:nvSpPr>
        <p:spPr>
          <a:xfrm>
            <a:off x="125128" y="6429675"/>
            <a:ext cx="395572" cy="29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9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7" presetClass="emph" presetSubtype="0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4" grpId="2" animBg="1"/>
      <p:bldP spid="14" grpId="3" animBg="1"/>
      <p:bldP spid="14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520700" y="749300"/>
            <a:ext cx="11641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DỤNG: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MẠCH ĐIỆN TỬ CƠ BẢN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D54E3-097B-4ABE-8435-8DE80CA369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Smart Tivi Sony 4K 43 inch KD-43X7000G - Điện Máy 8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t="1766" r="1772" b="14184"/>
          <a:stretch/>
        </p:blipFill>
        <p:spPr bwMode="auto">
          <a:xfrm>
            <a:off x="2993457" y="1395412"/>
            <a:ext cx="8946799" cy="52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5" descr="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80" y="4664956"/>
            <a:ext cx="647801" cy="19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7" descr="Water droplets"/>
          <p:cNvSpPr>
            <a:spLocks noChangeArrowheads="1"/>
          </p:cNvSpPr>
          <p:nvPr/>
        </p:nvSpPr>
        <p:spPr bwMode="auto">
          <a:xfrm>
            <a:off x="3129308" y="1487896"/>
            <a:ext cx="8690515" cy="49417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prstClr val="black"/>
                </a:solidFill>
              </a:rPr>
              <a:t>MỘT SỐ THIẾT BỊ </a:t>
            </a:r>
          </a:p>
          <a:p>
            <a:pPr algn="ctr"/>
            <a:r>
              <a:rPr lang="en-US" sz="4000" b="1">
                <a:solidFill>
                  <a:prstClr val="black"/>
                </a:solidFill>
              </a:rPr>
              <a:t>ĐIỀU KHIỂN TÍN HIỆU</a:t>
            </a:r>
          </a:p>
        </p:txBody>
      </p:sp>
      <p:sp>
        <p:nvSpPr>
          <p:cNvPr id="14" name="Oval 68"/>
          <p:cNvSpPr>
            <a:spLocks noChangeArrowheads="1"/>
          </p:cNvSpPr>
          <p:nvPr/>
        </p:nvSpPr>
        <p:spPr bwMode="auto">
          <a:xfrm>
            <a:off x="11570320" y="6452287"/>
            <a:ext cx="134317" cy="128584"/>
          </a:xfrm>
          <a:prstGeom prst="ellipse">
            <a:avLst/>
          </a:prstGeom>
          <a:solidFill>
            <a:srgbClr val="66FF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63" y="5288402"/>
            <a:ext cx="487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Giới thiệu máy cắt gọt kim loại điều khiển bằng chương trình số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07" y="1487894"/>
            <a:ext cx="8690515" cy="4964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Ngành Tự động hoá và điều khiển: Hành trang sánh vai thế giới​​​​​​​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06" y="1487892"/>
            <a:ext cx="8690516" cy="4932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Trường Cao đẳng Kiên Giang - CÔNG NGHỆ KỸ THUẬT ĐIỀU KHIỂN VÀ TỰ ĐỘNG HÓA -  NGÀNH HỌC HẤP DẪN, NHIỀU TRIỂN VỌ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12" y="1497515"/>
            <a:ext cx="8687710" cy="493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ây chuyền sản xuất tự độ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05" y="1497513"/>
            <a:ext cx="8690517" cy="495477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Action Button: Home 21">
            <a:hlinkClick r:id="rId10" action="ppaction://hlinksldjump" highlightClick="1"/>
          </p:cNvPr>
          <p:cNvSpPr/>
          <p:nvPr/>
        </p:nvSpPr>
        <p:spPr>
          <a:xfrm>
            <a:off x="125128" y="6429675"/>
            <a:ext cx="395572" cy="29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4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7" presetClass="emph" presetSubtype="0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4" grpId="2" animBg="1"/>
      <p:bldP spid="14" grpId="3" animBg="1"/>
      <p:bldP spid="14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520700" y="749300"/>
            <a:ext cx="11641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DỤNG: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MẠCH ĐIỆN TỬ CƠ BẢN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D54E3-097B-4ABE-8435-8DE80CA369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Smart Tivi Sony 4K 43 inch KD-43X7000G - Điện Máy 8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t="1766" r="1772" b="14184"/>
          <a:stretch/>
        </p:blipFill>
        <p:spPr bwMode="auto">
          <a:xfrm>
            <a:off x="2993457" y="1395412"/>
            <a:ext cx="8946799" cy="52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5" descr="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80" y="4664956"/>
            <a:ext cx="647801" cy="19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7" descr="Water droplets"/>
          <p:cNvSpPr>
            <a:spLocks noChangeArrowheads="1"/>
          </p:cNvSpPr>
          <p:nvPr/>
        </p:nvSpPr>
        <p:spPr bwMode="auto">
          <a:xfrm>
            <a:off x="3129308" y="1487896"/>
            <a:ext cx="8690515" cy="49417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prstClr val="black"/>
                </a:solidFill>
              </a:rPr>
              <a:t>MỘT SỐ THIẾT BỊ </a:t>
            </a:r>
          </a:p>
          <a:p>
            <a:pPr algn="ctr"/>
            <a:r>
              <a:rPr lang="en-US" sz="4000" b="1">
                <a:solidFill>
                  <a:prstClr val="black"/>
                </a:solidFill>
              </a:rPr>
              <a:t>ĐIỀU KHIỂN TÍN HIỆU</a:t>
            </a:r>
          </a:p>
        </p:txBody>
      </p:sp>
      <p:sp>
        <p:nvSpPr>
          <p:cNvPr id="14" name="Oval 68"/>
          <p:cNvSpPr>
            <a:spLocks noChangeArrowheads="1"/>
          </p:cNvSpPr>
          <p:nvPr/>
        </p:nvSpPr>
        <p:spPr bwMode="auto">
          <a:xfrm>
            <a:off x="11570320" y="6452287"/>
            <a:ext cx="134317" cy="128584"/>
          </a:xfrm>
          <a:prstGeom prst="ellipse">
            <a:avLst/>
          </a:prstGeom>
          <a:solidFill>
            <a:srgbClr val="66FF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63" y="5288402"/>
            <a:ext cx="487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Ổ cắm biến quạt thường thành quạt điều khiển từ xa thông minh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33" y="1504523"/>
            <a:ext cx="8680890" cy="4925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BỘ ĐIỀU KHIỂN MÁY BƠM TỪ XA 2 REMOT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15" y="1498523"/>
            <a:ext cx="8678208" cy="4922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3148558" y="1514189"/>
            <a:ext cx="8680890" cy="4931329"/>
            <a:chOff x="3138933" y="1498347"/>
            <a:chExt cx="8680890" cy="4931329"/>
          </a:xfrm>
        </p:grpSpPr>
        <p:pic>
          <p:nvPicPr>
            <p:cNvPr id="22" name="Picture 21" descr="🖼️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933" y="1498347"/>
              <a:ext cx="8680890" cy="49313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Oval 1"/>
            <p:cNvSpPr/>
            <p:nvPr/>
          </p:nvSpPr>
          <p:spPr>
            <a:xfrm>
              <a:off x="6227545" y="1742173"/>
              <a:ext cx="3898232" cy="107802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Hướng dẫn cách sử dụng remote máy lạnh Panasonic dòng CU/CS-KC Series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08" y="1487894"/>
            <a:ext cx="8690515" cy="495762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Action Button: Home 23">
            <a:hlinkClick r:id="rId10" action="ppaction://hlinksldjump" highlightClick="1"/>
          </p:cNvPr>
          <p:cNvSpPr/>
          <p:nvPr/>
        </p:nvSpPr>
        <p:spPr>
          <a:xfrm>
            <a:off x="125128" y="6429675"/>
            <a:ext cx="395572" cy="291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6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7" presetClass="emph" presetSubtype="0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4" grpId="2" animBg="1"/>
      <p:bldP spid="14" grpId="3" animBg="1"/>
      <p:bldP spid="14" grpId="4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6276</TotalTime>
  <Words>496</Words>
  <Application>Microsoft Office PowerPoint</Application>
  <PresentationFormat>Widescreen</PresentationFormat>
  <Paragraphs>95</Paragraphs>
  <Slides>12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Chi Huan</cp:lastModifiedBy>
  <cp:revision>288</cp:revision>
  <dcterms:created xsi:type="dcterms:W3CDTF">2021-08-19T08:03:50Z</dcterms:created>
  <dcterms:modified xsi:type="dcterms:W3CDTF">2021-09-13T16:40:01Z</dcterms:modified>
</cp:coreProperties>
</file>